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47"/>
  </p:notesMasterIdLst>
  <p:handoutMasterIdLst>
    <p:handoutMasterId r:id="rId48"/>
  </p:handoutMasterIdLst>
  <p:sldIdLst>
    <p:sldId id="327" r:id="rId2"/>
    <p:sldId id="378" r:id="rId3"/>
    <p:sldId id="379" r:id="rId4"/>
    <p:sldId id="380" r:id="rId5"/>
    <p:sldId id="381" r:id="rId6"/>
    <p:sldId id="393" r:id="rId7"/>
    <p:sldId id="383" r:id="rId8"/>
    <p:sldId id="384" r:id="rId9"/>
    <p:sldId id="385" r:id="rId10"/>
    <p:sldId id="386" r:id="rId11"/>
    <p:sldId id="387" r:id="rId12"/>
    <p:sldId id="388" r:id="rId13"/>
    <p:sldId id="389" r:id="rId14"/>
    <p:sldId id="390" r:id="rId15"/>
    <p:sldId id="391" r:id="rId16"/>
    <p:sldId id="392" r:id="rId17"/>
    <p:sldId id="422" r:id="rId18"/>
    <p:sldId id="410" r:id="rId19"/>
    <p:sldId id="411" r:id="rId20"/>
    <p:sldId id="412" r:id="rId21"/>
    <p:sldId id="413" r:id="rId22"/>
    <p:sldId id="414" r:id="rId23"/>
    <p:sldId id="415" r:id="rId24"/>
    <p:sldId id="416" r:id="rId25"/>
    <p:sldId id="417" r:id="rId26"/>
    <p:sldId id="418" r:id="rId27"/>
    <p:sldId id="419" r:id="rId28"/>
    <p:sldId id="375" r:id="rId29"/>
    <p:sldId id="367" r:id="rId30"/>
    <p:sldId id="409" r:id="rId31"/>
    <p:sldId id="395" r:id="rId32"/>
    <p:sldId id="396" r:id="rId33"/>
    <p:sldId id="397" r:id="rId34"/>
    <p:sldId id="398" r:id="rId35"/>
    <p:sldId id="399" r:id="rId36"/>
    <p:sldId id="400" r:id="rId37"/>
    <p:sldId id="401" r:id="rId38"/>
    <p:sldId id="402" r:id="rId39"/>
    <p:sldId id="403" r:id="rId40"/>
    <p:sldId id="404" r:id="rId41"/>
    <p:sldId id="405" r:id="rId42"/>
    <p:sldId id="406" r:id="rId43"/>
    <p:sldId id="407" r:id="rId44"/>
    <p:sldId id="421" r:id="rId45"/>
    <p:sldId id="408" r:id="rId46"/>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36699"/>
    <a:srgbClr val="003399"/>
    <a:srgbClr val="0083BE"/>
    <a:srgbClr val="3366CC"/>
    <a:srgbClr val="000099"/>
    <a:srgbClr val="3333FF"/>
    <a:srgbClr val="0066FF"/>
    <a:srgbClr val="0066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8490" autoAdjust="0"/>
  </p:normalViewPr>
  <p:slideViewPr>
    <p:cSldViewPr snapToGrid="0" snapToObjects="1">
      <p:cViewPr varScale="1">
        <p:scale>
          <a:sx n="55" d="100"/>
          <a:sy n="55" d="100"/>
        </p:scale>
        <p:origin x="-94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816" y="81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wrap="square" lIns="93172" tIns="46586" rIns="93172" bIns="46586" numCol="1" anchor="t" anchorCtr="0" compatLnSpc="1">
            <a:prstTxWarp prst="textNoShape">
              <a:avLst/>
            </a:prstTxWarp>
          </a:bodyPr>
          <a:lstStyle>
            <a:lvl1pPr>
              <a:defRPr sz="1300">
                <a:latin typeface="Calibri" pitchFamily="-108" charset="0"/>
                <a:ea typeface="ＭＳ Ｐゴシック" pitchFamily="-108" charset="-128"/>
                <a:cs typeface="+mn-cs"/>
              </a:defRPr>
            </a:lvl1pPr>
          </a:lstStyle>
          <a:p>
            <a:pPr>
              <a:defRPr/>
            </a:pPr>
            <a:endParaRPr lang="en-US"/>
          </a:p>
        </p:txBody>
      </p:sp>
      <p:sp>
        <p:nvSpPr>
          <p:cNvPr id="3" name="Date Placeholder 2"/>
          <p:cNvSpPr>
            <a:spLocks noGrp="1"/>
          </p:cNvSpPr>
          <p:nvPr>
            <p:ph type="dt" sz="quarter" idx="1"/>
          </p:nvPr>
        </p:nvSpPr>
        <p:spPr>
          <a:xfrm>
            <a:off x="3970734" y="1"/>
            <a:ext cx="3038145" cy="464205"/>
          </a:xfrm>
          <a:prstGeom prst="rect">
            <a:avLst/>
          </a:prstGeom>
        </p:spPr>
        <p:txBody>
          <a:bodyPr vert="horz" wrap="square" lIns="93172" tIns="46586" rIns="93172" bIns="46586" numCol="1" anchor="t" anchorCtr="0" compatLnSpc="1">
            <a:prstTxWarp prst="textNoShape">
              <a:avLst/>
            </a:prstTxWarp>
          </a:bodyPr>
          <a:lstStyle>
            <a:lvl1pPr algn="r">
              <a:defRPr sz="1300">
                <a:latin typeface="Calibri" pitchFamily="34" charset="0"/>
              </a:defRPr>
            </a:lvl1pPr>
          </a:lstStyle>
          <a:p>
            <a:pPr>
              <a:defRPr/>
            </a:pPr>
            <a:fld id="{ADCE56C1-B30B-4E0B-B4AF-AA0A774A2B7A}" type="datetime1">
              <a:rPr lang="en-US"/>
              <a:pPr>
                <a:defRPr/>
              </a:pPr>
              <a:t>6/4/2012</a:t>
            </a:fld>
            <a:endParaRPr lang="en-US"/>
          </a:p>
        </p:txBody>
      </p:sp>
      <p:sp>
        <p:nvSpPr>
          <p:cNvPr id="4" name="Footer Placeholder 3"/>
          <p:cNvSpPr>
            <a:spLocks noGrp="1"/>
          </p:cNvSpPr>
          <p:nvPr>
            <p:ph type="ftr" sz="quarter" idx="2"/>
          </p:nvPr>
        </p:nvSpPr>
        <p:spPr>
          <a:xfrm>
            <a:off x="0" y="8830659"/>
            <a:ext cx="3038145" cy="464205"/>
          </a:xfrm>
          <a:prstGeom prst="rect">
            <a:avLst/>
          </a:prstGeom>
        </p:spPr>
        <p:txBody>
          <a:bodyPr vert="horz" wrap="square" lIns="93172" tIns="46586" rIns="93172" bIns="46586" numCol="1" anchor="b" anchorCtr="0" compatLnSpc="1">
            <a:prstTxWarp prst="textNoShape">
              <a:avLst/>
            </a:prstTxWarp>
          </a:bodyPr>
          <a:lstStyle>
            <a:lvl1pPr>
              <a:defRPr sz="1300">
                <a:latin typeface="Calibri" pitchFamily="-108" charset="0"/>
                <a:ea typeface="ＭＳ Ｐゴシック" pitchFamily="-108" charset="-128"/>
                <a:cs typeface="+mn-cs"/>
              </a:defRPr>
            </a:lvl1pPr>
          </a:lstStyle>
          <a:p>
            <a:pPr>
              <a:defRPr/>
            </a:pPr>
            <a:endParaRPr lang="en-US"/>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wrap="square" lIns="93172" tIns="46586" rIns="93172" bIns="46586" numCol="1" anchor="b" anchorCtr="0" compatLnSpc="1">
            <a:prstTxWarp prst="textNoShape">
              <a:avLst/>
            </a:prstTxWarp>
          </a:bodyPr>
          <a:lstStyle>
            <a:lvl1pPr algn="r">
              <a:defRPr sz="1300">
                <a:latin typeface="Calibri" pitchFamily="34" charset="0"/>
              </a:defRPr>
            </a:lvl1pPr>
          </a:lstStyle>
          <a:p>
            <a:pPr>
              <a:defRPr/>
            </a:pPr>
            <a:fld id="{B9766B6E-F780-4189-A9E9-CF88040C5F0C}"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wrap="square" lIns="93172" tIns="46586" rIns="93172" bIns="46586" numCol="1" anchor="t" anchorCtr="0" compatLnSpc="1">
            <a:prstTxWarp prst="textNoShape">
              <a:avLst/>
            </a:prstTxWarp>
          </a:bodyPr>
          <a:lstStyle>
            <a:lvl1pPr>
              <a:defRPr sz="1300">
                <a:latin typeface="Calibri" pitchFamily="-108" charset="0"/>
                <a:ea typeface="ＭＳ Ｐゴシック" pitchFamily="-108" charset="-128"/>
                <a:cs typeface="+mn-cs"/>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wrap="square" lIns="93172" tIns="46586" rIns="93172" bIns="46586" numCol="1" anchor="t" anchorCtr="0" compatLnSpc="1">
            <a:prstTxWarp prst="textNoShape">
              <a:avLst/>
            </a:prstTxWarp>
          </a:bodyPr>
          <a:lstStyle>
            <a:lvl1pPr algn="r">
              <a:defRPr sz="1300">
                <a:latin typeface="Calibri" pitchFamily="34" charset="0"/>
              </a:defRPr>
            </a:lvl1pPr>
          </a:lstStyle>
          <a:p>
            <a:pPr>
              <a:defRPr/>
            </a:pPr>
            <a:fld id="{50F45370-6F28-403B-B7B2-95C1EE238BC8}" type="datetime1">
              <a:rPr lang="en-US"/>
              <a:pPr>
                <a:defRPr/>
              </a:pPr>
              <a:t>6/4/2012</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wrap="square" lIns="93172" tIns="46586" rIns="93172" bIns="46586"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01345" y="4416099"/>
            <a:ext cx="5607711" cy="4182457"/>
          </a:xfrm>
          <a:prstGeom prst="rect">
            <a:avLst/>
          </a:prstGeom>
        </p:spPr>
        <p:txBody>
          <a:bodyPr vert="horz" wrap="square" lIns="93172" tIns="46586" rIns="93172" bIns="46586"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wrap="square" lIns="93172" tIns="46586" rIns="93172" bIns="46586" numCol="1" anchor="b" anchorCtr="0" compatLnSpc="1">
            <a:prstTxWarp prst="textNoShape">
              <a:avLst/>
            </a:prstTxWarp>
          </a:bodyPr>
          <a:lstStyle>
            <a:lvl1pPr>
              <a:defRPr sz="1300">
                <a:latin typeface="Calibri" pitchFamily="-108" charset="0"/>
                <a:ea typeface="ＭＳ Ｐゴシック" pitchFamily="-108" charset="-128"/>
                <a:cs typeface="+mn-cs"/>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wrap="square" lIns="93172" tIns="46586" rIns="93172" bIns="46586" numCol="1" anchor="b" anchorCtr="0" compatLnSpc="1">
            <a:prstTxWarp prst="textNoShape">
              <a:avLst/>
            </a:prstTxWarp>
          </a:bodyPr>
          <a:lstStyle>
            <a:lvl1pPr algn="r">
              <a:defRPr sz="1300">
                <a:latin typeface="Calibri" pitchFamily="34" charset="0"/>
              </a:defRPr>
            </a:lvl1pPr>
          </a:lstStyle>
          <a:p>
            <a:pPr>
              <a:defRPr/>
            </a:pPr>
            <a:fld id="{FB850CD8-3DC0-4D51-9F0F-9FA8CBAFAED7}"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pitchFamily="2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endParaRPr lang="en-US" smtClean="0">
              <a:ea typeface="ＭＳ Ｐゴシック" charset="-128"/>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B0A8AC77-AA18-4B2E-A059-F88CAA9F3832}"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sponsor/clinical investigator made changes to the approved protocol, dated 9/18/00, without notifying the IRB and without IRB approval.</a:t>
            </a:r>
          </a:p>
          <a:p>
            <a:endParaRPr lang="en-US" dirty="0" smtClean="0"/>
          </a:p>
          <a:p>
            <a:r>
              <a:rPr lang="en-US" dirty="0" smtClean="0"/>
              <a:t>Failure to obtain effective informed consents from subjects, in that the sponsor/clinical investigator failed to disclose that inhalation administration of </a:t>
            </a:r>
            <a:r>
              <a:rPr lang="en-US" dirty="0" err="1" smtClean="0"/>
              <a:t>hexamethonium</a:t>
            </a:r>
            <a:r>
              <a:rPr lang="en-US" dirty="0" smtClean="0"/>
              <a:t> was an experimental use of the drug.</a:t>
            </a:r>
          </a:p>
          <a:p>
            <a:endParaRPr lang="en-US" dirty="0"/>
          </a:p>
        </p:txBody>
      </p:sp>
      <p:sp>
        <p:nvSpPr>
          <p:cNvPr id="4" name="Slide Number Placeholder 3"/>
          <p:cNvSpPr>
            <a:spLocks noGrp="1"/>
          </p:cNvSpPr>
          <p:nvPr>
            <p:ph type="sldNum" sz="quarter" idx="10"/>
          </p:nvPr>
        </p:nvSpPr>
        <p:spPr/>
        <p:txBody>
          <a:bodyPr/>
          <a:lstStyle/>
          <a:p>
            <a:fld id="{C71F0742-FCA9-4767-9FFB-9F45AD052D0F}"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pPr>
              <a:lnSpc>
                <a:spcPct val="90000"/>
              </a:lnSpc>
            </a:pPr>
            <a:r>
              <a:rPr lang="en-US" dirty="0" smtClean="0"/>
              <a:t>While performing research on her book titled, “Examining Tuskegee”, Susan M. </a:t>
            </a:r>
            <a:r>
              <a:rPr lang="en-US" dirty="0" err="1" smtClean="0"/>
              <a:t>Reverby</a:t>
            </a:r>
            <a:r>
              <a:rPr lang="en-US" dirty="0" smtClean="0"/>
              <a:t> a Wellesley College Medical Historian discovered research records in the archives at the University of Pittsburgh from one of the lead investigators in the Tuskegee study documenting a heretofore unknown Sexually Transmitted Disease research study that took place in Guatemala  between 1946-1948.</a:t>
            </a:r>
          </a:p>
          <a:p>
            <a:pPr>
              <a:lnSpc>
                <a:spcPct val="90000"/>
              </a:lnSpc>
            </a:pPr>
            <a:endParaRPr lang="en-US" dirty="0" smtClean="0"/>
          </a:p>
          <a:p>
            <a:pPr>
              <a:lnSpc>
                <a:spcPct val="90000"/>
              </a:lnSpc>
            </a:pPr>
            <a:r>
              <a:rPr lang="en-US" dirty="0" smtClean="0"/>
              <a:t>The records indicated that the US Public Health Service had conducted a study that involved intentionally infecting vulnerable populations in Guatemala (to include prisoners; soldiers; and mental hospital patients) with gonorrhea, syphilis; and </a:t>
            </a:r>
            <a:r>
              <a:rPr lang="en-US" dirty="0" err="1" smtClean="0"/>
              <a:t>Chancroid</a:t>
            </a:r>
            <a:r>
              <a:rPr lang="en-US" dirty="0" smtClean="0"/>
              <a:t> in order to assess new ways to treat and prevent these STDs.  </a:t>
            </a:r>
          </a:p>
          <a:p>
            <a:pPr>
              <a:lnSpc>
                <a:spcPct val="90000"/>
              </a:lnSpc>
            </a:pPr>
            <a:endParaRPr lang="en-US" dirty="0" smtClean="0"/>
          </a:p>
          <a:p>
            <a:pPr>
              <a:lnSpc>
                <a:spcPct val="90000"/>
              </a:lnSpc>
            </a:pPr>
            <a:r>
              <a:rPr lang="en-US" dirty="0" smtClean="0"/>
              <a:t>At the time of the experiments in Guatemala, Dr. John C. Cutler was a 31 year old physician in the US Public Health Service who was charged with leading the STD experiments. (pg. 28)</a:t>
            </a:r>
          </a:p>
          <a:p>
            <a:pPr>
              <a:lnSpc>
                <a:spcPct val="90000"/>
              </a:lnSpc>
            </a:pPr>
            <a:endParaRPr lang="en-US" dirty="0" smtClean="0"/>
          </a:p>
          <a:p>
            <a:pPr>
              <a:lnSpc>
                <a:spcPct val="90000"/>
              </a:lnSpc>
            </a:pPr>
            <a:r>
              <a:rPr lang="en-US" dirty="0" err="1" smtClean="0"/>
              <a:t>Reverby</a:t>
            </a:r>
            <a:r>
              <a:rPr lang="en-US" dirty="0" smtClean="0"/>
              <a:t> initially presented her findings at the American Association of the History of Medicine 2010 annual meeting.  After learning of her paper, CDC officials sent a leading syphilis specialist to see the archival material who confirmed </a:t>
            </a:r>
            <a:r>
              <a:rPr lang="en-US" dirty="0" err="1" smtClean="0"/>
              <a:t>Reverby’s</a:t>
            </a:r>
            <a:r>
              <a:rPr lang="en-US" dirty="0" smtClean="0"/>
              <a:t> findings.  Both the CDC Report and </a:t>
            </a:r>
            <a:r>
              <a:rPr lang="en-US" dirty="0" err="1" smtClean="0"/>
              <a:t>Reverby’s</a:t>
            </a:r>
            <a:r>
              <a:rPr lang="en-US" dirty="0" smtClean="0"/>
              <a:t> Paper were subsequently reviewed by the White House.</a:t>
            </a:r>
          </a:p>
          <a:p>
            <a:pPr>
              <a:lnSpc>
                <a:spcPct val="90000"/>
              </a:lnSpc>
            </a:pPr>
            <a:endParaRPr lang="en-US" dirty="0" smtClean="0">
              <a:ea typeface="ＭＳ Ｐゴシック" charset="-128"/>
            </a:endParaRPr>
          </a:p>
        </p:txBody>
      </p:sp>
      <p:sp>
        <p:nvSpPr>
          <p:cNvPr id="13316" name="Slide Number Placeholder 3"/>
          <p:cNvSpPr>
            <a:spLocks noGrp="1"/>
          </p:cNvSpPr>
          <p:nvPr>
            <p:ph type="sldNum" sz="quarter" idx="5"/>
          </p:nvPr>
        </p:nvSpPr>
        <p:spPr bwMode="auto">
          <a:noFill/>
          <a:ln>
            <a:miter lim="800000"/>
            <a:headEnd/>
            <a:tailEnd/>
          </a:ln>
        </p:spPr>
        <p:txBody>
          <a:bodyPr/>
          <a:lstStyle/>
          <a:p>
            <a:fld id="{C450405A-CB23-4447-9EEC-0EAC20617C06}" type="slidenum">
              <a:rPr lang="en-US" smtClean="0"/>
              <a:pPr/>
              <a:t>31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 Government reviewed both the CDC report and </a:t>
            </a:r>
            <a:r>
              <a:rPr lang="en-US" dirty="0" err="1" smtClean="0"/>
              <a:t>Reverby’s</a:t>
            </a:r>
            <a:r>
              <a:rPr lang="en-US" dirty="0" smtClean="0"/>
              <a:t> paper</a:t>
            </a:r>
          </a:p>
          <a:p>
            <a:endParaRPr lang="en-US" dirty="0" smtClean="0"/>
          </a:p>
          <a:p>
            <a:r>
              <a:rPr lang="en-US" dirty="0" smtClean="0"/>
              <a:t>October 1, 2010 – President Obama telephoned the President of Guatemala, Alvaro </a:t>
            </a:r>
            <a:r>
              <a:rPr lang="en-US" dirty="0" err="1" smtClean="0"/>
              <a:t>Colom</a:t>
            </a:r>
            <a:r>
              <a:rPr lang="en-US" dirty="0" smtClean="0"/>
              <a:t>, to apologize for the US supported research study.</a:t>
            </a:r>
          </a:p>
          <a:p>
            <a:endParaRPr lang="en-US" dirty="0" smtClean="0"/>
          </a:p>
          <a:p>
            <a:r>
              <a:rPr lang="en-US" dirty="0" smtClean="0"/>
              <a:t>Host of Ethical Issues raised by the study – Quite a complex story and would highly encourage folks to read the Presidential Commission Report (September 2011).  Since we don’t have the time to go over the entire study from beginning to end, we will instead focus on key ethical issues illustrated by the study and in doing that, discuss the most relevant aspects of this event.  </a:t>
            </a:r>
          </a:p>
          <a:p>
            <a:endParaRPr lang="en-US" dirty="0" smtClean="0"/>
          </a:p>
          <a:p>
            <a:r>
              <a:rPr lang="en-US" dirty="0" smtClean="0"/>
              <a:t>For each major issue we discuss, ask that you think about which ethical principal of the Belmont Report is illustrated. Refer to the handout on your tables:  Belmont Report and Common Rule IRB Approval Criteria.  </a:t>
            </a:r>
          </a:p>
          <a:p>
            <a:endParaRPr lang="en-US" dirty="0" smtClean="0"/>
          </a:p>
          <a:p>
            <a:r>
              <a:rPr lang="en-US" dirty="0" smtClean="0"/>
              <a:t>Ask audience at the end of each key issue which Belmont principal was violated.</a:t>
            </a:r>
          </a:p>
          <a:p>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32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Procedure required men to begin by urinating and washing with soap and water.  They then injected a silver </a:t>
            </a:r>
            <a:r>
              <a:rPr lang="en-US" dirty="0" err="1" smtClean="0"/>
              <a:t>proteinate</a:t>
            </a:r>
            <a:r>
              <a:rPr lang="en-US" dirty="0" smtClean="0"/>
              <a:t> into their penises to prevent gonorrhea and rubbed a calomel ointment over their penis and pubic region to prevent syphilis. (pg. 11) </a:t>
            </a:r>
            <a:r>
              <a:rPr lang="en-US" b="1" dirty="0" smtClean="0"/>
              <a:t>(won’t go into this unless asked)</a:t>
            </a:r>
          </a:p>
          <a:p>
            <a:endParaRPr lang="en-US" dirty="0" smtClean="0"/>
          </a:p>
          <a:p>
            <a:r>
              <a:rPr lang="en-US" dirty="0" smtClean="0"/>
              <a:t>The Research was funded by the US Public Health Service.</a:t>
            </a:r>
          </a:p>
          <a:p>
            <a:r>
              <a:rPr lang="en-US" dirty="0" smtClean="0"/>
              <a:t>Cooperative working arrangements were signed with the Ministries of Health, War, and Interior (which oversaw the Penitentiary) in Guatemala. (pg. 32)</a:t>
            </a:r>
          </a:p>
          <a:p>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33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Time was 1940s  - Belmont Report did not come about until 1979.  Nuremburg trials were underway after WWII (1945-1946).  </a:t>
            </a:r>
          </a:p>
          <a:p>
            <a:endParaRPr lang="en-US" dirty="0" smtClean="0"/>
          </a:p>
          <a:p>
            <a:r>
              <a:rPr lang="en-US" dirty="0" smtClean="0"/>
              <a:t>Snapshot of an editorial note appearing in the NY Times in 1947 concerning promising results obtained from administering penicillin to rabbits exposed to </a:t>
            </a:r>
            <a:r>
              <a:rPr lang="en-US" dirty="0" err="1" smtClean="0"/>
              <a:t>syphilils</a:t>
            </a:r>
            <a:r>
              <a:rPr lang="en-US" dirty="0" smtClean="0"/>
              <a:t>.  The author writes, “the case holds good for rabbits, but no tests on humans have yet been made.  To settle the human issue quickly it would be necessary to shoot living syphilis germs into human bodies, just as Dr. Eagle shot them into rabbits.  Since this is ethically impossible, it may take years to gather the information needed”.</a:t>
            </a:r>
          </a:p>
          <a:p>
            <a:endParaRPr lang="en-US" dirty="0" smtClean="0"/>
          </a:p>
          <a:p>
            <a:r>
              <a:rPr lang="en-US" dirty="0" smtClean="0"/>
              <a:t>Terre Haute Study only used Prison volunteers. The conference group who met to review the plan rejected the use of individuals housed in psychiatric institutions as a potential subject pool since “it is clearly undesirable to subject to any experimental procedure persons incapable of providing voluntary consent” (pg. 17)</a:t>
            </a:r>
          </a:p>
          <a:p>
            <a:endParaRPr lang="en-US" dirty="0" smtClean="0"/>
          </a:p>
          <a:p>
            <a:r>
              <a:rPr lang="en-US" dirty="0" smtClean="0"/>
              <a:t>Subjects were inoculated with bacteria deposited into the end of the penis in the Terre Haute experiments.  Researchers had difficulty consistently inducing infection in subjects which was critical in order to test prophylactic agents and after only 10 months, the study was discontinued. (pg. 22)</a:t>
            </a:r>
          </a:p>
          <a:p>
            <a:endParaRPr lang="en-US" dirty="0" smtClean="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34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All of the above listed groups were intentionally directly inoculated with either gonorrhea; syphilis or </a:t>
            </a:r>
            <a:r>
              <a:rPr lang="en-US" dirty="0" err="1" smtClean="0"/>
              <a:t>chancroid</a:t>
            </a:r>
            <a:r>
              <a:rPr lang="en-US" dirty="0" smtClean="0"/>
              <a:t>.</a:t>
            </a:r>
          </a:p>
          <a:p>
            <a:pPr>
              <a:spcBef>
                <a:spcPts val="0"/>
              </a:spcBef>
            </a:pPr>
            <a:endParaRPr lang="en-US" dirty="0" smtClean="0"/>
          </a:p>
          <a:p>
            <a:pPr>
              <a:buFont typeface="Arial" pitchFamily="34" charset="0"/>
              <a:buChar char="•"/>
            </a:pPr>
            <a:r>
              <a:rPr lang="en-US" dirty="0" smtClean="0"/>
              <a:t>A total of 1,308 people were involved in the exposure experiments.</a:t>
            </a:r>
          </a:p>
          <a:p>
            <a:pPr>
              <a:spcBef>
                <a:spcPts val="0"/>
              </a:spcBef>
            </a:pPr>
            <a:endParaRPr lang="en-US" dirty="0" smtClean="0"/>
          </a:p>
          <a:p>
            <a:pPr>
              <a:buFont typeface="Arial" pitchFamily="34" charset="0"/>
              <a:buChar char="•"/>
            </a:pPr>
            <a:r>
              <a:rPr lang="en-US" dirty="0" smtClean="0"/>
              <a:t>Commercial Sex Workers –legal in Guatemala at the time.  Requirement that workers undergo twice weekly health inspection at the medical clinics.  Interestingly, women found to be infected with any of the three STDs being tested were prohibited from working as commercial sex workers. (pg. 45)</a:t>
            </a:r>
          </a:p>
          <a:p>
            <a:pPr>
              <a:spcBef>
                <a:spcPts val="0"/>
              </a:spcBef>
            </a:pPr>
            <a:endParaRPr lang="en-US" dirty="0" smtClean="0"/>
          </a:p>
          <a:p>
            <a:pPr>
              <a:buFont typeface="Arial" pitchFamily="34" charset="0"/>
              <a:buChar char="•"/>
            </a:pPr>
            <a:r>
              <a:rPr lang="en-US" dirty="0" smtClean="0"/>
              <a:t> Infected women were then made to have sexual intercourse with several prisoners.  Records show that one worker had contact with eight soldiers in 71 minutes. (pg 48)</a:t>
            </a:r>
          </a:p>
          <a:p>
            <a:pPr>
              <a:spcBef>
                <a:spcPts val="0"/>
              </a:spcBef>
            </a:pPr>
            <a:endParaRPr lang="en-US" dirty="0" smtClean="0"/>
          </a:p>
          <a:p>
            <a:pPr>
              <a:buFont typeface="Arial" pitchFamily="34" charset="0"/>
              <a:buChar char="•"/>
            </a:pPr>
            <a:r>
              <a:rPr lang="en-US" dirty="0" smtClean="0"/>
              <a:t>Because rates of natural infection through normal exposure were so low, Researchers began artificially inoculating the cervix of the CSWs with Gonorrhea and/or syphilis.  </a:t>
            </a:r>
          </a:p>
          <a:p>
            <a:pPr>
              <a:spcBef>
                <a:spcPts val="0"/>
              </a:spcBef>
            </a:pPr>
            <a:endParaRPr lang="en-US" dirty="0" smtClean="0"/>
          </a:p>
          <a:p>
            <a:pPr>
              <a:buFont typeface="Arial" pitchFamily="34" charset="0"/>
              <a:buChar char="•"/>
            </a:pPr>
            <a:r>
              <a:rPr lang="en-US" dirty="0" smtClean="0"/>
              <a:t>Prisoners, Soldiers, and Asylum patients were all intentionally inoculated as well.  Superficial and deep inoculation methods were used and bacteria was introduced into subjects’ rectum, urethra, eyes; and skin.</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36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populations were used for serology studies.  Children and leprosarium patients were added to the study as the researchers were having a hard time obtaining blood from the prisoners who protested against the frequent drawing of blood.  Blood draws and in some cases lumbar punctures were conducted on approx. 1384 Guatemalan children.</a:t>
            </a:r>
          </a:p>
          <a:p>
            <a:endParaRPr lang="en-US" dirty="0" smtClean="0"/>
          </a:p>
          <a:p>
            <a:r>
              <a:rPr lang="en-US" dirty="0" smtClean="0"/>
              <a:t>Blood specimens from US Air force personnel in Guatemala were used to compare results between the two populations.</a:t>
            </a:r>
          </a:p>
          <a:p>
            <a:endParaRPr lang="en-US" b="1" dirty="0" smtClean="0"/>
          </a:p>
          <a:p>
            <a:r>
              <a:rPr lang="en-US" b="1" dirty="0" smtClean="0"/>
              <a:t>Ask the audience which Belmont Principles were violated ?</a:t>
            </a:r>
          </a:p>
          <a:p>
            <a:r>
              <a:rPr lang="en-US" b="1" dirty="0" smtClean="0"/>
              <a:t>Justice</a:t>
            </a:r>
          </a:p>
          <a:p>
            <a:r>
              <a:rPr lang="en-US" b="1" dirty="0" smtClean="0"/>
              <a:t>Respect for Persons</a:t>
            </a:r>
            <a:endParaRPr lang="en-US" b="1"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37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Prisoners objected to frequent blood draws believing that the removal of blood weakened them.  </a:t>
            </a:r>
            <a:r>
              <a:rPr lang="en-US" dirty="0" err="1" smtClean="0"/>
              <a:t>Resisitence</a:t>
            </a:r>
            <a:r>
              <a:rPr lang="en-US" dirty="0" smtClean="0"/>
              <a:t> necessitated the researchers using children and leprosy patients for serology experiments. (pg. 38)</a:t>
            </a:r>
          </a:p>
          <a:p>
            <a:pPr>
              <a:spcBef>
                <a:spcPts val="0"/>
              </a:spcBef>
            </a:pPr>
            <a:endParaRPr lang="en-US" dirty="0" smtClean="0"/>
          </a:p>
          <a:p>
            <a:r>
              <a:rPr lang="en-US" dirty="0" smtClean="0"/>
              <a:t>One psychiatric subject fled the room after being subjected to scarification of the penis and was not found for several hours. (pg. 61)</a:t>
            </a:r>
          </a:p>
          <a:p>
            <a:pPr>
              <a:spcBef>
                <a:spcPts val="0"/>
              </a:spcBef>
            </a:pPr>
            <a:endParaRPr lang="en-US" dirty="0" smtClean="0"/>
          </a:p>
          <a:p>
            <a:r>
              <a:rPr lang="en-US" dirty="0" smtClean="0"/>
              <a:t>“Dr. Cutler reported that it was difficult to examine women’s abdomens, breasts, or backs as a result of local prejudices against male viewing of the body, even by physicians” (pg. 61)</a:t>
            </a:r>
          </a:p>
          <a:p>
            <a:pPr>
              <a:spcBef>
                <a:spcPts val="0"/>
              </a:spcBef>
            </a:pPr>
            <a:endParaRPr lang="en-US" dirty="0" smtClean="0"/>
          </a:p>
          <a:p>
            <a:r>
              <a:rPr lang="en-US" b="1" dirty="0" smtClean="0"/>
              <a:t>Evidence of Deception:  </a:t>
            </a:r>
            <a:r>
              <a:rPr lang="en-US" dirty="0" smtClean="0"/>
              <a:t>Dr. Cutler wrote to Dr. Mahoney concerning the research involving the STD inoculation studies involving psychiatric subjects, “as you can imagine, we are all holding our breaths, and we are explaining to the patients and others concerned with but a few key exceptions, that the treatment is a new one utilizing serum followed by penicillin.  This double talk keeps me hopping at times (pg. 61)</a:t>
            </a:r>
          </a:p>
          <a:p>
            <a:pPr>
              <a:spcBef>
                <a:spcPts val="0"/>
              </a:spcBef>
            </a:pPr>
            <a:endParaRPr lang="en-US" dirty="0" smtClean="0"/>
          </a:p>
          <a:p>
            <a:r>
              <a:rPr lang="en-US" dirty="0" smtClean="0"/>
              <a:t>Some of the correspondence between Dr. Cutler and his superior’s indicate that perhaps the issue of lack of consent was not so clear, as when the question of including psychiatric patients was first discussed, Dr. Arnold, a colleague at the </a:t>
            </a:r>
            <a:r>
              <a:rPr lang="en-US" dirty="0" err="1" smtClean="0"/>
              <a:t>Veneral</a:t>
            </a:r>
            <a:r>
              <a:rPr lang="en-US" dirty="0" smtClean="0"/>
              <a:t> Disease Research Laboratory, wrote to Dr. Cutler saying that he was a bit in fact more than a bit </a:t>
            </a:r>
            <a:r>
              <a:rPr lang="en-US" dirty="0" err="1" smtClean="0"/>
              <a:t>leary</a:t>
            </a:r>
            <a:r>
              <a:rPr lang="en-US" dirty="0" smtClean="0"/>
              <a:t> of the experiment with the insane people as they cannot give consent and do not know what is going on (pg. 57).</a:t>
            </a:r>
          </a:p>
          <a:p>
            <a:endParaRPr lang="en-US" dirty="0" smtClean="0"/>
          </a:p>
          <a:p>
            <a:r>
              <a:rPr lang="en-US" b="1" dirty="0" smtClean="0"/>
              <a:t>Which Belmont Principle was Violated here?</a:t>
            </a:r>
          </a:p>
          <a:p>
            <a:r>
              <a:rPr lang="en-US" b="1" dirty="0" smtClean="0"/>
              <a:t>Respect for Persons</a:t>
            </a:r>
            <a:endParaRPr lang="en-US" b="1"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38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Research records indicate that several </a:t>
            </a:r>
            <a:r>
              <a:rPr lang="en-US" dirty="0" err="1" smtClean="0"/>
              <a:t>cisternal</a:t>
            </a:r>
            <a:r>
              <a:rPr lang="en-US" dirty="0" smtClean="0"/>
              <a:t> puncture subjects developed secondary Syphilis and </a:t>
            </a:r>
            <a:r>
              <a:rPr lang="en-US" dirty="0" err="1" smtClean="0"/>
              <a:t>neurosyphilis</a:t>
            </a:r>
            <a:r>
              <a:rPr lang="en-US" dirty="0" smtClean="0"/>
              <a:t>, and one subject lost the use of her legs for over two months (pg. 68)</a:t>
            </a:r>
          </a:p>
          <a:p>
            <a:endParaRPr lang="en-US" dirty="0" smtClean="0"/>
          </a:p>
          <a:p>
            <a:pPr>
              <a:buFont typeface="Arial" pitchFamily="34" charset="0"/>
              <a:buChar char="•"/>
            </a:pPr>
            <a:r>
              <a:rPr lang="en-US" dirty="0" smtClean="0"/>
              <a:t>Scarification of the foreskin and other methods of intentionally inoculating subjects with STDs were truly </a:t>
            </a:r>
            <a:r>
              <a:rPr lang="en-US" dirty="0" err="1" smtClean="0"/>
              <a:t>garrish</a:t>
            </a:r>
            <a:r>
              <a:rPr lang="en-US" dirty="0" smtClean="0"/>
              <a:t>.  Leave you to read about them yourselves in the report.</a:t>
            </a:r>
          </a:p>
          <a:p>
            <a:pPr>
              <a:buFont typeface="Arial" pitchFamily="34" charset="0"/>
              <a:buChar char="•"/>
            </a:pPr>
            <a:endParaRPr lang="en-US" dirty="0" smtClean="0"/>
          </a:p>
          <a:p>
            <a:pPr>
              <a:buFont typeface="Arial" pitchFamily="34" charset="0"/>
              <a:buChar char="•"/>
            </a:pPr>
            <a:r>
              <a:rPr lang="en-US" dirty="0" smtClean="0"/>
              <a:t>Of the 1308 subjects who were intentionally exposed to STDs during the experiments, documentation of having received treatment could only be found for 678 of them (pg. 41).</a:t>
            </a:r>
          </a:p>
          <a:p>
            <a:pPr>
              <a:buFont typeface="Arial" pitchFamily="34" charset="0"/>
              <a:buChar char="•"/>
            </a:pPr>
            <a:endParaRPr lang="en-US" dirty="0" smtClean="0"/>
          </a:p>
          <a:p>
            <a:r>
              <a:rPr lang="en-US" b="1" dirty="0" smtClean="0"/>
              <a:t>Which Belmont Principle was violated here?</a:t>
            </a:r>
          </a:p>
          <a:p>
            <a:r>
              <a:rPr lang="en-US" b="1" dirty="0" smtClean="0"/>
              <a:t>Beneficence</a:t>
            </a:r>
            <a:endParaRPr lang="en-US" b="1"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39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Char char="•"/>
            </a:pPr>
            <a:r>
              <a:rPr lang="en-US" dirty="0" smtClean="0"/>
              <a:t>Dr. Cutlers letters provide insight into the researchers mentality and the methods they used to curry favor:</a:t>
            </a:r>
          </a:p>
          <a:p>
            <a:pPr>
              <a:spcBef>
                <a:spcPts val="0"/>
              </a:spcBef>
            </a:pPr>
            <a:endParaRPr lang="en-US" dirty="0" smtClean="0"/>
          </a:p>
          <a:p>
            <a:pPr>
              <a:buFont typeface="Arial" pitchFamily="34" charset="0"/>
              <a:buChar char="•"/>
            </a:pPr>
            <a:r>
              <a:rPr lang="en-US" dirty="0" smtClean="0"/>
              <a:t>Referring to the prisoners:  “It is quite probable that we shall pay the men either nothing or a pack of cigarettes or some soap or other items for each extraction of blood” (pg. 54).</a:t>
            </a:r>
          </a:p>
          <a:p>
            <a:pPr>
              <a:spcBef>
                <a:spcPts val="0"/>
              </a:spcBef>
            </a:pPr>
            <a:endParaRPr lang="en-US" dirty="0" smtClean="0"/>
          </a:p>
          <a:p>
            <a:pPr>
              <a:buFont typeface="Arial" pitchFamily="34" charset="0"/>
              <a:buChar char="•"/>
            </a:pPr>
            <a:r>
              <a:rPr lang="en-US" dirty="0" smtClean="0"/>
              <a:t>Money originally slated for the prisoner volunteers was shifted to provide the psychiatric hospital with a refrigerator to store drugs; a sound projector; and some metal plates and cups. (pg. 59)</a:t>
            </a:r>
          </a:p>
          <a:p>
            <a:pPr>
              <a:spcBef>
                <a:spcPts val="0"/>
              </a:spcBef>
            </a:pPr>
            <a:endParaRPr lang="en-US" dirty="0" smtClean="0"/>
          </a:p>
          <a:p>
            <a:pPr>
              <a:buFont typeface="Arial" pitchFamily="34" charset="0"/>
              <a:buChar char="•"/>
            </a:pPr>
            <a:r>
              <a:rPr lang="en-US" dirty="0" smtClean="0"/>
              <a:t>In a letter, Dr. Cutler writes to his colleague that “We are having to order large quantities of </a:t>
            </a:r>
            <a:r>
              <a:rPr lang="en-US" dirty="0" err="1" smtClean="0"/>
              <a:t>dilantin</a:t>
            </a:r>
            <a:r>
              <a:rPr lang="en-US" dirty="0" smtClean="0"/>
              <a:t> in order to protect ourselves.  They had started treating the epileptics at the asylum with intravenous magnesium sulfate which caused thrombosis of the veins so that we are beginning to be unable to get blood samples.  Out of self interest we agreed to furnish </a:t>
            </a:r>
            <a:r>
              <a:rPr lang="en-US" dirty="0" err="1" smtClean="0"/>
              <a:t>Dilantin</a:t>
            </a:r>
            <a:r>
              <a:rPr lang="en-US" dirty="0" smtClean="0"/>
              <a:t> to treat all of the patients in whom we are interested”. (pg. 59)</a:t>
            </a:r>
          </a:p>
          <a:p>
            <a:pPr>
              <a:spcBef>
                <a:spcPts val="0"/>
              </a:spcBef>
            </a:pPr>
            <a:endParaRPr lang="en-US" dirty="0" smtClean="0"/>
          </a:p>
          <a:p>
            <a:pPr>
              <a:buFont typeface="Arial" pitchFamily="34" charset="0"/>
              <a:buChar char="•"/>
            </a:pPr>
            <a:r>
              <a:rPr lang="en-US" dirty="0" smtClean="0"/>
              <a:t>Referring to the </a:t>
            </a:r>
            <a:r>
              <a:rPr lang="en-US" dirty="0" err="1" smtClean="0"/>
              <a:t>cisternal</a:t>
            </a:r>
            <a:r>
              <a:rPr lang="en-US" dirty="0" smtClean="0"/>
              <a:t> puncture procedures being administered to the psychiatric patients, Dr. Cutler writes, “the subjects minded the procedure so little that they lined up day after day for the puncture, to receive the reward of two packs of cigarettes (pg. 68).</a:t>
            </a:r>
          </a:p>
          <a:p>
            <a:r>
              <a:rPr lang="en-US" b="1" dirty="0" smtClean="0"/>
              <a:t>Which Belmont Principle was violated here? Respect for Persons &amp; Justice</a:t>
            </a:r>
            <a:endParaRPr lang="en-US" b="1"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40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smtClean="0"/>
              <a:t>Out of the deliberation of the National Commission for the Protection of Human Subjects of Biomedical and Behavioral Research came the Belmont Report.</a:t>
            </a:r>
          </a:p>
          <a:p>
            <a:endParaRPr lang="en-US" dirty="0"/>
          </a:p>
        </p:txBody>
      </p:sp>
      <p:sp>
        <p:nvSpPr>
          <p:cNvPr id="4" name="Slide Number Placeholder 3"/>
          <p:cNvSpPr>
            <a:spLocks noGrp="1"/>
          </p:cNvSpPr>
          <p:nvPr>
            <p:ph type="sldNum" sz="quarter" idx="10"/>
          </p:nvPr>
        </p:nvSpPr>
        <p:spPr/>
        <p:txBody>
          <a:bodyPr/>
          <a:lstStyle/>
          <a:p>
            <a:fld id="{C71F0742-FCA9-4767-9FFB-9F45AD052D0F}"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41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Page 108</a:t>
            </a:r>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42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Respect for Persons</a:t>
            </a:r>
          </a:p>
          <a:p>
            <a:pPr lvl="1"/>
            <a:r>
              <a:rPr lang="en-US" dirty="0" smtClean="0"/>
              <a:t>Autonomy (need for consent)</a:t>
            </a:r>
          </a:p>
          <a:p>
            <a:pPr lvl="1"/>
            <a:r>
              <a:rPr lang="en-US" dirty="0" smtClean="0"/>
              <a:t>Protection of persons with diminished autonomy</a:t>
            </a:r>
          </a:p>
          <a:p>
            <a:r>
              <a:rPr lang="en-US" dirty="0" err="1" smtClean="0"/>
              <a:t>Benefience</a:t>
            </a:r>
            <a:endParaRPr lang="en-US" dirty="0" smtClean="0"/>
          </a:p>
          <a:p>
            <a:pPr lvl="1"/>
            <a:r>
              <a:rPr lang="en-US" dirty="0" smtClean="0"/>
              <a:t>Do no harm</a:t>
            </a:r>
          </a:p>
          <a:p>
            <a:pPr lvl="1"/>
            <a:r>
              <a:rPr lang="en-US" dirty="0" smtClean="0"/>
              <a:t>Maximize “potential” benefits</a:t>
            </a:r>
          </a:p>
          <a:p>
            <a:pPr lvl="1"/>
            <a:r>
              <a:rPr lang="en-US" dirty="0" smtClean="0"/>
              <a:t>Minimize “potential” risks</a:t>
            </a:r>
          </a:p>
          <a:p>
            <a:r>
              <a:rPr lang="en-US" dirty="0" smtClean="0"/>
              <a:t>Justice</a:t>
            </a:r>
          </a:p>
          <a:p>
            <a:pPr lvl="1"/>
            <a:r>
              <a:rPr lang="en-US" dirty="0" smtClean="0"/>
              <a:t>Subject Selection</a:t>
            </a:r>
          </a:p>
          <a:p>
            <a:pPr lvl="1"/>
            <a:r>
              <a:rPr lang="en-US" dirty="0" smtClean="0"/>
              <a:t> Distribute risk and benefit fairly</a:t>
            </a:r>
          </a:p>
          <a:p>
            <a:pPr lvl="1"/>
            <a:r>
              <a:rPr lang="en-US" dirty="0" smtClean="0"/>
              <a:t>Fairness in inclusion/exclusion criteria</a:t>
            </a:r>
          </a:p>
          <a:p>
            <a:pPr lvl="1"/>
            <a:r>
              <a:rPr lang="en-US" dirty="0" smtClean="0"/>
              <a:t>Weighing the safety of the few against the benefit to many</a:t>
            </a:r>
          </a:p>
          <a:p>
            <a:endParaRPr lang="en-US" dirty="0"/>
          </a:p>
        </p:txBody>
      </p:sp>
      <p:sp>
        <p:nvSpPr>
          <p:cNvPr id="4" name="Slide Number Placeholder 3"/>
          <p:cNvSpPr>
            <a:spLocks noGrp="1"/>
          </p:cNvSpPr>
          <p:nvPr>
            <p:ph type="sldNum" sz="quarter" idx="10"/>
          </p:nvPr>
        </p:nvSpPr>
        <p:spPr/>
        <p:txBody>
          <a:bodyPr/>
          <a:lstStyle/>
          <a:p>
            <a:fld id="{C71F0742-FCA9-4767-9FFB-9F45AD052D0F}"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2001, a researchers at Johns-Hopkins University submitted a study to the IRB on why healthy people and people with asthma responded differently to substances that constrict airways.</a:t>
            </a:r>
          </a:p>
          <a:p>
            <a:endParaRPr lang="en-US" dirty="0" smtClean="0"/>
          </a:p>
          <a:p>
            <a:r>
              <a:rPr lang="en-US" dirty="0" smtClean="0"/>
              <a:t>The study was designed to provoke a mild asthma attack in order to help doctors discover the reflex that protects the lungs of healthy people against asthma attacks</a:t>
            </a:r>
          </a:p>
          <a:p>
            <a:endParaRPr lang="en-US" dirty="0" smtClean="0"/>
          </a:p>
          <a:p>
            <a:r>
              <a:rPr lang="en-US" dirty="0" smtClean="0"/>
              <a:t>The researchers proposed constricting the airways of volunteers with one drug and then giving them a second drug, </a:t>
            </a:r>
            <a:r>
              <a:rPr lang="en-US" dirty="0" err="1" smtClean="0"/>
              <a:t>hexamethonium</a:t>
            </a:r>
            <a:r>
              <a:rPr lang="en-US" dirty="0" smtClean="0"/>
              <a:t>. The </a:t>
            </a:r>
            <a:r>
              <a:rPr lang="en-US" dirty="0" err="1" smtClean="0"/>
              <a:t>hexamethonium</a:t>
            </a:r>
            <a:r>
              <a:rPr lang="en-US" dirty="0" smtClean="0"/>
              <a:t> would temporarily block the nerves in the volunteers lungs; the combination of drugs would simulate a mild asthma attack.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71F0742-FCA9-4767-9FFB-9F45AD052D0F}"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healthy volunteer developed a dry cough, which abated in little more than a week. </a:t>
            </a:r>
          </a:p>
          <a:p>
            <a:endParaRPr lang="en-US" dirty="0" smtClean="0"/>
          </a:p>
          <a:p>
            <a:r>
              <a:rPr lang="en-US" dirty="0" smtClean="0"/>
              <a:t>The second volunteer suffered no ill effects. </a:t>
            </a:r>
          </a:p>
          <a:p>
            <a:endParaRPr lang="en-US" dirty="0" smtClean="0"/>
          </a:p>
          <a:p>
            <a:r>
              <a:rPr lang="en-US" dirty="0" smtClean="0"/>
              <a:t>The third volunteer, Ellen Roche, a healthy 24-year-old technician at Johns Hopkins's Asthma and Allergy Center also developed a cough, but her symptoms did not abate. Five days after inhaling the </a:t>
            </a:r>
            <a:r>
              <a:rPr lang="en-US" dirty="0" err="1" smtClean="0"/>
              <a:t>hexamethonium</a:t>
            </a:r>
            <a:r>
              <a:rPr lang="en-US" dirty="0" smtClean="0"/>
              <a:t>  her condition deteriorated and she was admitted to intensive care in respiratory distress. Her condition continued to deteriorate, her kidneys failed and a month after entering the study she died.</a:t>
            </a:r>
          </a:p>
          <a:p>
            <a:endParaRPr lang="en-US" dirty="0"/>
          </a:p>
        </p:txBody>
      </p:sp>
      <p:sp>
        <p:nvSpPr>
          <p:cNvPr id="4" name="Slide Number Placeholder 3"/>
          <p:cNvSpPr>
            <a:spLocks noGrp="1"/>
          </p:cNvSpPr>
          <p:nvPr>
            <p:ph type="sldNum" sz="quarter" idx="10"/>
          </p:nvPr>
        </p:nvSpPr>
        <p:spPr/>
        <p:txBody>
          <a:bodyPr/>
          <a:lstStyle/>
          <a:p>
            <a:fld id="{C71F0742-FCA9-4767-9FFB-9F45AD052D0F}"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defTabSz="931774" eaLnBrk="1" fontAlgn="auto" hangingPunct="1">
              <a:spcBef>
                <a:spcPts val="0"/>
              </a:spcBef>
              <a:spcAft>
                <a:spcPts val="0"/>
              </a:spcAft>
              <a:defRPr/>
            </a:pPr>
            <a:r>
              <a:rPr lang="en-US" dirty="0" smtClean="0"/>
              <a:t>Use of </a:t>
            </a:r>
            <a:r>
              <a:rPr lang="en-US" dirty="0" err="1" smtClean="0"/>
              <a:t>hexamethonium</a:t>
            </a:r>
            <a:r>
              <a:rPr lang="en-US" dirty="0" smtClean="0"/>
              <a:t> is not currently approved by the FDA for use in humans and has never been approved by the FDA for administration via inhalation.</a:t>
            </a:r>
          </a:p>
          <a:p>
            <a:endParaRPr lang="en-US" dirty="0"/>
          </a:p>
        </p:txBody>
      </p:sp>
      <p:sp>
        <p:nvSpPr>
          <p:cNvPr id="4" name="Slide Number Placeholder 3"/>
          <p:cNvSpPr>
            <a:spLocks noGrp="1"/>
          </p:cNvSpPr>
          <p:nvPr>
            <p:ph type="sldNum" sz="quarter" idx="10"/>
          </p:nvPr>
        </p:nvSpPr>
        <p:spPr/>
        <p:txBody>
          <a:bodyPr/>
          <a:lstStyle/>
          <a:p>
            <a:fld id="{C71F0742-FCA9-4767-9FFB-9F45AD052D0F}"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Failure</a:t>
            </a:r>
            <a:r>
              <a:rPr lang="en-US" baseline="0" dirty="0" smtClean="0"/>
              <a:t> of the IRB to obtain sufficient information </a:t>
            </a:r>
            <a:r>
              <a:rPr lang="en-US" dirty="0" smtClean="0"/>
              <a:t>regarding the source, purity, quality, and method of preparation and delivery of the </a:t>
            </a:r>
            <a:r>
              <a:rPr lang="en-US" dirty="0" err="1" smtClean="0"/>
              <a:t>hexamethonium</a:t>
            </a:r>
            <a:r>
              <a:rPr lang="en-US" dirty="0" smtClean="0"/>
              <a:t>.</a:t>
            </a:r>
          </a:p>
          <a:p>
            <a:endParaRPr lang="en-US" dirty="0" smtClean="0"/>
          </a:p>
          <a:p>
            <a:pPr marL="0" lvl="1" defTabSz="931774" eaLnBrk="1" fontAlgn="auto" hangingPunct="1">
              <a:spcBef>
                <a:spcPts val="0"/>
              </a:spcBef>
              <a:spcAft>
                <a:spcPts val="0"/>
              </a:spcAft>
              <a:defRPr/>
            </a:pPr>
            <a:r>
              <a:rPr lang="en-US" dirty="0" smtClean="0"/>
              <a:t>The IRB failed to receive or request from the investigators and information regarding the pharmacology and toxicity in animals or sufficient information regarding the safety or inhaled </a:t>
            </a:r>
            <a:r>
              <a:rPr lang="en-US" dirty="0" err="1" smtClean="0"/>
              <a:t>hexamethonium</a:t>
            </a:r>
            <a:r>
              <a:rPr lang="en-US" dirty="0" smtClean="0"/>
              <a:t> in humans</a:t>
            </a:r>
          </a:p>
          <a:p>
            <a:endParaRPr lang="en-US" dirty="0"/>
          </a:p>
        </p:txBody>
      </p:sp>
      <p:sp>
        <p:nvSpPr>
          <p:cNvPr id="4" name="Slide Number Placeholder 3"/>
          <p:cNvSpPr>
            <a:spLocks noGrp="1"/>
          </p:cNvSpPr>
          <p:nvPr>
            <p:ph type="sldNum" sz="quarter" idx="10"/>
          </p:nvPr>
        </p:nvSpPr>
        <p:spPr/>
        <p:txBody>
          <a:bodyPr/>
          <a:lstStyle/>
          <a:p>
            <a:fld id="{C71F0742-FCA9-4767-9FFB-9F45AD052D0F}"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OHRP findings continued:</a:t>
            </a:r>
          </a:p>
          <a:p>
            <a:pPr lvl="1"/>
            <a:r>
              <a:rPr lang="en-US" dirty="0" smtClean="0"/>
              <a:t>Failure to obtain adequate consent and the IRB approved a consent that failed to:</a:t>
            </a:r>
          </a:p>
          <a:p>
            <a:pPr lvl="2"/>
            <a:r>
              <a:rPr lang="en-US" dirty="0" smtClean="0"/>
              <a:t> adequately describe the research procedures or identify which procedures were experimental,</a:t>
            </a:r>
          </a:p>
          <a:p>
            <a:pPr lvl="2"/>
            <a:r>
              <a:rPr lang="en-US" dirty="0" smtClean="0"/>
              <a:t>adequately describe the reasonably </a:t>
            </a:r>
            <a:r>
              <a:rPr lang="en-US" dirty="0" err="1" smtClean="0"/>
              <a:t>forseeable</a:t>
            </a:r>
            <a:r>
              <a:rPr lang="en-US" dirty="0" smtClean="0"/>
              <a:t> risks. </a:t>
            </a:r>
          </a:p>
          <a:p>
            <a:pPr lvl="2"/>
            <a:r>
              <a:rPr lang="en-US" dirty="0" smtClean="0"/>
              <a:t>describe procedures under which a subject’s participation may be terminated without their consent.</a:t>
            </a:r>
          </a:p>
          <a:p>
            <a:pPr lvl="1"/>
            <a:r>
              <a:rPr lang="en-US" dirty="0" smtClean="0"/>
              <a:t>Failure to report an unanticipated problem (cough)</a:t>
            </a:r>
          </a:p>
          <a:p>
            <a:endParaRPr lang="en-US" dirty="0"/>
          </a:p>
        </p:txBody>
      </p:sp>
      <p:sp>
        <p:nvSpPr>
          <p:cNvPr id="4" name="Slide Number Placeholder 3"/>
          <p:cNvSpPr>
            <a:spLocks noGrp="1"/>
          </p:cNvSpPr>
          <p:nvPr>
            <p:ph type="sldNum" sz="quarter" idx="10"/>
          </p:nvPr>
        </p:nvSpPr>
        <p:spPr/>
        <p:txBody>
          <a:bodyPr/>
          <a:lstStyle/>
          <a:p>
            <a:fld id="{C71F0742-FCA9-4767-9FFB-9F45AD052D0F}"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sponsor/clinical investigator failed to submit an IND to the FDA prior to conducting this clinical investigation; which involved the administration of </a:t>
            </a:r>
            <a:r>
              <a:rPr lang="en-US" dirty="0" err="1" smtClean="0"/>
              <a:t>hexamethonium</a:t>
            </a:r>
            <a:r>
              <a:rPr lang="en-US" dirty="0" smtClean="0"/>
              <a:t> bromide by inhalation.</a:t>
            </a:r>
            <a:br>
              <a:rPr lang="en-US" dirty="0" smtClean="0"/>
            </a:br>
            <a:endParaRPr lang="en-US" dirty="0" smtClean="0"/>
          </a:p>
          <a:p>
            <a:r>
              <a:rPr lang="en-US" dirty="0" smtClean="0"/>
              <a:t>The sponsor/clinical investigator failed to report an unanticipated adverse event to the IRB.  The persistent cough in subject one was not reported to the IRB.</a:t>
            </a:r>
          </a:p>
          <a:p>
            <a:pPr>
              <a:buNone/>
            </a:pPr>
            <a:endParaRPr lang="en-US" dirty="0" smtClean="0"/>
          </a:p>
          <a:p>
            <a:r>
              <a:rPr lang="en-US" dirty="0" smtClean="0"/>
              <a:t>Failure to follow the protocol in that the protocol stated that </a:t>
            </a:r>
            <a:r>
              <a:rPr lang="en-US" dirty="0" err="1" smtClean="0"/>
              <a:t>hexamethonium</a:t>
            </a:r>
            <a:r>
              <a:rPr lang="en-US" dirty="0" smtClean="0"/>
              <a:t> would be administered by inhalation, when in fact; </a:t>
            </a:r>
            <a:r>
              <a:rPr lang="en-US" dirty="0" err="1" smtClean="0"/>
              <a:t>hexamethonium</a:t>
            </a:r>
            <a:r>
              <a:rPr lang="en-US" dirty="0" smtClean="0"/>
              <a:t> and sodium bicarbonate were actually administered to the second and third subjects.</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C71F0742-FCA9-4767-9FFB-9F45AD052D0F}"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3178162"/>
            <a:ext cx="7772400" cy="730127"/>
          </a:xfrm>
        </p:spPr>
        <p:txBody>
          <a:bodyPr>
            <a:normAutofit/>
          </a:bodyPr>
          <a:lstStyle>
            <a:lvl1pPr algn="l">
              <a:defRPr sz="3400" b="1">
                <a:latin typeface="Tahoma" pitchFamily="34" charset="0"/>
                <a:cs typeface="Tahom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2800">
                <a:solidFill>
                  <a:srgbClr val="FFFFFF"/>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2" descr="Z:\Identity\Logo\R&amp;Dhoriz.jpg"/>
          <p:cNvPicPr>
            <a:picLocks noChangeAspect="1" noChangeArrowheads="1"/>
          </p:cNvPicPr>
          <p:nvPr userDrawn="1"/>
        </p:nvPicPr>
        <p:blipFill>
          <a:blip r:embed="rId3"/>
          <a:srcRect l="16805"/>
          <a:stretch>
            <a:fillRect/>
          </a:stretch>
        </p:blipFill>
        <p:spPr bwMode="auto">
          <a:xfrm>
            <a:off x="177272" y="6229568"/>
            <a:ext cx="1882309" cy="437563"/>
          </a:xfrm>
          <a:prstGeom prst="rect">
            <a:avLst/>
          </a:prstGeom>
          <a:noFill/>
        </p:spPr>
      </p:pic>
      <p:pic>
        <p:nvPicPr>
          <p:cNvPr id="9" name="Picture 8" descr="VA PRIDE identity dk blue small jpg 4-30-08.jpg"/>
          <p:cNvPicPr>
            <a:picLocks noChangeAspect="1"/>
          </p:cNvPicPr>
          <p:nvPr userDrawn="1"/>
        </p:nvPicPr>
        <p:blipFill>
          <a:blip r:embed="rId4"/>
          <a:stretch>
            <a:fillRect/>
          </a:stretch>
        </p:blipFill>
        <p:spPr>
          <a:xfrm>
            <a:off x="3864489" y="6209931"/>
            <a:ext cx="1539803" cy="457200"/>
          </a:xfrm>
          <a:prstGeom prst="rect">
            <a:avLst/>
          </a:prstGeom>
        </p:spPr>
      </p:pic>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935650"/>
            <a:ext cx="8229600" cy="4190513"/>
          </a:xfrm>
        </p:spPr>
        <p:txBody>
          <a:bodyPr/>
          <a:lstStyle>
            <a:lvl1pPr>
              <a:spcAft>
                <a:spcPts val="1200"/>
              </a:spcAft>
              <a:buFont typeface="Arial" pitchFamily="34" charset="0"/>
              <a:buChar char="•"/>
              <a:defRPr/>
            </a:lvl1pPr>
            <a:lvl2pPr>
              <a:spcAft>
                <a:spcPts val="1200"/>
              </a:spcAft>
              <a:buFont typeface="Arial" pitchFamily="34" charset="0"/>
              <a:buChar char="•"/>
              <a:defRPr/>
            </a:lvl2pPr>
            <a:lvl3pPr>
              <a:spcAft>
                <a:spcPts val="1200"/>
              </a:spcAft>
              <a:buFont typeface="Arial" pitchFamily="34" charset="0"/>
              <a:buChar char="•"/>
              <a:defRPr/>
            </a:lvl3pPr>
            <a:lvl4pPr>
              <a:spcAft>
                <a:spcPts val="1200"/>
              </a:spcAft>
              <a:buFont typeface="Arial" pitchFamily="34" charset="0"/>
              <a:buChar char="•"/>
              <a:defRPr/>
            </a:lvl4pPr>
            <a:lvl5pPr>
              <a:spcAft>
                <a:spcPts val="1200"/>
              </a:spcAft>
              <a:buFont typeface="Arial" pitchFamily="34" charset="0"/>
              <a:buChar char="•"/>
              <a:defRPr sz="2000">
                <a:latin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3322"/>
            <a:ext cx="4038600" cy="4202841"/>
          </a:xfrm>
        </p:spPr>
        <p:txBody>
          <a:bodyPr>
            <a:normAutofit/>
          </a:bodyPr>
          <a:lstStyle>
            <a:lvl1pPr>
              <a:spcAft>
                <a:spcPts val="1200"/>
              </a:spcAft>
              <a:buFont typeface="Arial" pitchFamily="34" charset="0"/>
              <a:buChar char="•"/>
              <a:defRPr sz="2800"/>
            </a:lvl1pPr>
            <a:lvl2pPr>
              <a:spcAft>
                <a:spcPts val="1200"/>
              </a:spcAft>
              <a:buFont typeface="Arial" pitchFamily="34" charset="0"/>
              <a:buChar char="•"/>
              <a:defRPr sz="2400"/>
            </a:lvl2pPr>
            <a:lvl3pPr>
              <a:spcAft>
                <a:spcPts val="1200"/>
              </a:spcAft>
              <a:buFont typeface="Arial" pitchFamily="34" charset="0"/>
              <a:buChar char="•"/>
              <a:defRPr sz="2200"/>
            </a:lvl3pPr>
            <a:lvl4pPr>
              <a:spcAft>
                <a:spcPts val="1200"/>
              </a:spcAft>
              <a:buFont typeface="Arial" pitchFamily="34" charset="0"/>
              <a:buChar char="•"/>
              <a:defRPr sz="2200"/>
            </a:lvl4pPr>
            <a:lvl5pPr>
              <a:spcAft>
                <a:spcPts val="1200"/>
              </a:spcAft>
              <a:buFont typeface="Arial" pitchFamily="34" charset="0"/>
              <a:buChar char="•"/>
              <a:defRPr sz="20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4452FDFF-9483-4A82-A0D2-0EFD9C982FB8}" type="slidenum">
              <a:rPr kumimoji="0" lang="en-US" sz="1000" b="0" i="0" u="none" strike="noStrike" kern="1200" cap="none" spc="0" normalizeH="0" baseline="0" noProof="0" smtClean="0">
                <a:ln>
                  <a:noFill/>
                </a:ln>
                <a:solidFill>
                  <a:srgbClr val="898989"/>
                </a:solidFill>
                <a:effectLst/>
                <a:uLnTx/>
                <a:uFillTx/>
                <a:latin typeface="Georgia" pitchFamily="18"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898989"/>
              </a:solidFill>
              <a:effectLst/>
              <a:uLnTx/>
              <a:uFillTx/>
              <a:latin typeface="Georgia" pitchFamily="18" charset="0"/>
              <a:ea typeface="ＭＳ Ｐゴシック" charset="-128"/>
              <a:cs typeface="+mn-cs"/>
            </a:endParaRPr>
          </a:p>
        </p:txBody>
      </p:sp>
      <p:sp>
        <p:nvSpPr>
          <p:cNvPr id="7" name="Content Placeholder 2"/>
          <p:cNvSpPr>
            <a:spLocks noGrp="1"/>
          </p:cNvSpPr>
          <p:nvPr>
            <p:ph sz="half" idx="10"/>
          </p:nvPr>
        </p:nvSpPr>
        <p:spPr>
          <a:xfrm>
            <a:off x="4831958" y="1927805"/>
            <a:ext cx="4038600" cy="4202841"/>
          </a:xfrm>
        </p:spPr>
        <p:txBody>
          <a:bodyPr>
            <a:normAutofit/>
          </a:bodyPr>
          <a:lstStyle>
            <a:lvl1pPr>
              <a:spcAft>
                <a:spcPts val="1200"/>
              </a:spcAft>
              <a:buFont typeface="Arial" pitchFamily="34" charset="0"/>
              <a:buChar char="•"/>
              <a:defRPr sz="2800"/>
            </a:lvl1pPr>
            <a:lvl2pPr>
              <a:spcAft>
                <a:spcPts val="1200"/>
              </a:spcAft>
              <a:buFont typeface="Arial" pitchFamily="34" charset="0"/>
              <a:buChar char="•"/>
              <a:defRPr sz="2400"/>
            </a:lvl2pPr>
            <a:lvl3pPr>
              <a:spcAft>
                <a:spcPts val="1200"/>
              </a:spcAft>
              <a:buFont typeface="Arial" pitchFamily="34" charset="0"/>
              <a:buChar char="•"/>
              <a:defRPr sz="2200"/>
            </a:lvl3pPr>
            <a:lvl4pPr>
              <a:spcAft>
                <a:spcPts val="1200"/>
              </a:spcAft>
              <a:buFont typeface="Arial" pitchFamily="34" charset="0"/>
              <a:buChar char="•"/>
              <a:defRPr sz="2200"/>
            </a:lvl4pPr>
            <a:lvl5pPr>
              <a:spcAft>
                <a:spcPts val="1200"/>
              </a:spcAft>
              <a:buFont typeface="Arial" pitchFamily="34" charset="0"/>
              <a:buChar char="•"/>
              <a:defRPr sz="20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Title 4"/>
          <p:cNvSpPr>
            <a:spLocks noGrp="1"/>
          </p:cNvSpPr>
          <p:nvPr>
            <p:ph type="title"/>
          </p:nvPr>
        </p:nvSpPr>
        <p:spPr/>
        <p:txBody>
          <a:bodyPr/>
          <a:lstStyle/>
          <a:p>
            <a:r>
              <a:rPr lang="en-US" dirty="0" smtClean="0"/>
              <a:t>Click to edit Master title style</a:t>
            </a:r>
            <a:endParaRPr lang="en-US" dirty="0"/>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4452FDFF-9483-4A82-A0D2-0EFD9C982FB8}" type="slidenum">
              <a:rPr kumimoji="0" lang="en-US" sz="1000" b="0" i="0" u="none" strike="noStrike" kern="1200" cap="none" spc="0" normalizeH="0" baseline="0" noProof="0" smtClean="0">
                <a:ln>
                  <a:noFill/>
                </a:ln>
                <a:solidFill>
                  <a:srgbClr val="898989"/>
                </a:solidFill>
                <a:effectLst/>
                <a:uLnTx/>
                <a:uFillTx/>
                <a:latin typeface="Georgia" pitchFamily="18"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898989"/>
              </a:solidFill>
              <a:effectLst/>
              <a:uLnTx/>
              <a:uFillTx/>
              <a:latin typeface="Georgia" pitchFamily="18" charset="0"/>
              <a:ea typeface="ＭＳ Ｐゴシック" charset="-128"/>
              <a:cs typeface="+mn-cs"/>
            </a:endParaRP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4452FDFF-9483-4A82-A0D2-0EFD9C982FB8}" type="slidenum">
              <a:rPr kumimoji="0" lang="en-US" sz="1000" b="0" i="0" u="none" strike="noStrike" kern="1200" cap="none" spc="0" normalizeH="0" baseline="0" noProof="0" smtClean="0">
                <a:ln>
                  <a:noFill/>
                </a:ln>
                <a:solidFill>
                  <a:srgbClr val="898989"/>
                </a:solidFill>
                <a:effectLst/>
                <a:uLnTx/>
                <a:uFillTx/>
                <a:latin typeface="Georgia" pitchFamily="18"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898989"/>
              </a:solidFill>
              <a:effectLst/>
              <a:uLnTx/>
              <a:uFillTx/>
              <a:latin typeface="Georgia" pitchFamily="18" charset="0"/>
              <a:ea typeface="ＭＳ Ｐゴシック" charset="-128"/>
              <a:cs typeface="+mn-cs"/>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534" y="2760397"/>
            <a:ext cx="6798733" cy="1125803"/>
          </a:xfrm>
          <a:prstGeom prst="rect">
            <a:avLst/>
          </a:prstGeom>
        </p:spPr>
        <p:txBody>
          <a:bodyPr>
            <a:normAutofit/>
          </a:bodyPr>
          <a:lstStyle>
            <a:lvl1pPr algn="l">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42533" y="3886200"/>
            <a:ext cx="6798733" cy="14224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1643063" y="5308600"/>
            <a:ext cx="6797675" cy="804863"/>
          </a:xfrm>
          <a:prstGeom prst="rect">
            <a:avLst/>
          </a:prstGeom>
        </p:spPr>
        <p:txBody>
          <a:bodyPr/>
          <a:lstStyle>
            <a:lvl1pPr>
              <a:buNone/>
              <a:defRPr sz="14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en-US" dirty="0" smtClean="0"/>
              <a:t>Click to edit Master text styles</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background interior.pdf"/>
          <p:cNvPicPr>
            <a:picLocks noChangeAspect="1"/>
          </p:cNvPicPr>
          <p:nvPr/>
        </p:nvPicPr>
        <p:blipFill>
          <a:blip r:embed="rId9"/>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030" name="Picture 4" descr="Department of Veterans Affairs, Veterans Health Administration, Office of Health Information"/>
          <p:cNvPicPr>
            <a:picLocks noChangeAspect="1" noChangeArrowheads="1"/>
          </p:cNvPicPr>
          <p:nvPr userDrawn="1"/>
        </p:nvPicPr>
        <p:blipFill>
          <a:blip r:embed="rId10"/>
          <a:srcRect/>
          <a:stretch>
            <a:fillRect/>
          </a:stretch>
        </p:blipFill>
        <p:spPr bwMode="auto">
          <a:xfrm>
            <a:off x="911225" y="495300"/>
            <a:ext cx="165100" cy="165100"/>
          </a:xfrm>
          <a:prstGeom prst="rect">
            <a:avLst/>
          </a:prstGeom>
          <a:noFill/>
          <a:ln w="9525">
            <a:noFill/>
            <a:miter lim="800000"/>
            <a:headEnd/>
            <a:tailEnd/>
          </a:ln>
        </p:spPr>
      </p:pic>
      <p:sp>
        <p:nvSpPr>
          <p:cNvPr id="10"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4452FDFF-9483-4A82-A0D2-0EFD9C982FB8}" type="slidenum">
              <a:rPr kumimoji="0" lang="en-US" sz="1200" b="0" i="0" u="none" strike="noStrike" kern="1200" cap="none" spc="0" normalizeH="0" baseline="0" noProof="0" smtClean="0">
                <a:ln>
                  <a:noFill/>
                </a:ln>
                <a:solidFill>
                  <a:srgbClr val="898989"/>
                </a:solidFill>
                <a:effectLst/>
                <a:uLnTx/>
                <a:uFillTx/>
                <a:latin typeface="Georgia" pitchFamily="18"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898989"/>
              </a:solidFill>
              <a:effectLst/>
              <a:uLnTx/>
              <a:uFillTx/>
              <a:latin typeface="Georgia" pitchFamily="18" charset="0"/>
              <a:ea typeface="ＭＳ Ｐゴシック" charset="-128"/>
              <a:cs typeface="+mn-cs"/>
            </a:endParaRPr>
          </a:p>
        </p:txBody>
      </p:sp>
      <p:pic>
        <p:nvPicPr>
          <p:cNvPr id="9" name="Picture 8" descr="VA PRIDE identity dk blue small jpg 4-30-08.jpg"/>
          <p:cNvPicPr>
            <a:picLocks noChangeAspect="1"/>
          </p:cNvPicPr>
          <p:nvPr userDrawn="1"/>
        </p:nvPicPr>
        <p:blipFill>
          <a:blip r:embed="rId11"/>
          <a:stretch>
            <a:fillRect/>
          </a:stretch>
        </p:blipFill>
        <p:spPr>
          <a:xfrm>
            <a:off x="6834723" y="6209931"/>
            <a:ext cx="1539803" cy="457200"/>
          </a:xfrm>
          <a:prstGeom prst="rect">
            <a:avLst/>
          </a:prstGeom>
        </p:spPr>
      </p:pic>
    </p:spTree>
  </p:cSld>
  <p:clrMap bg1="lt1" tx1="dk1" bg2="lt2" tx2="dk2" accent1="accent1" accent2="accent2" accent3="accent3" accent4="accent4" accent5="accent5" accent6="accent6" hlink="hlink" folHlink="folHlink"/>
  <p:sldLayoutIdLst>
    <p:sldLayoutId id="2147483792" r:id="rId1"/>
    <p:sldLayoutId id="2147483785" r:id="rId2"/>
    <p:sldLayoutId id="2147483793" r:id="rId3"/>
    <p:sldLayoutId id="2147483786" r:id="rId4"/>
    <p:sldLayoutId id="2147483790" r:id="rId5"/>
    <p:sldLayoutId id="2147483791" r:id="rId6"/>
    <p:sldLayoutId id="2147483795" r:id="rId7"/>
  </p:sldLayoutIdLst>
  <p:hf hdr="0" ftr="0" dt="0"/>
  <p:txStyles>
    <p:title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p:titleStyle>
    <p:bodyStyle>
      <a:lvl1pPr marL="342900" indent="-342900" algn="l" defTabSz="457200" rtl="0" eaLnBrk="0" fontAlgn="base" hangingPunct="0">
        <a:spcBef>
          <a:spcPts val="0"/>
        </a:spcBef>
        <a:spcAft>
          <a:spcPts val="1200"/>
        </a:spcAft>
        <a:buFont typeface="Arial" pitchFamily="34" charset="0"/>
        <a:buChar char="•"/>
        <a:defRPr sz="2800" kern="1200">
          <a:solidFill>
            <a:schemeClr val="tx1"/>
          </a:solidFill>
          <a:latin typeface="Tahoma" pitchFamily="34" charset="0"/>
          <a:ea typeface="Tahoma" pitchFamily="34" charset="0"/>
          <a:cs typeface="Tahoma" pitchFamily="34" charset="0"/>
        </a:defRPr>
      </a:lvl1pPr>
      <a:lvl2pPr marL="742950" indent="-285750" algn="l" defTabSz="457200" rtl="0" eaLnBrk="0" fontAlgn="base" hangingPunct="0">
        <a:spcBef>
          <a:spcPts val="0"/>
        </a:spcBef>
        <a:spcAft>
          <a:spcPts val="1200"/>
        </a:spcAft>
        <a:buFont typeface="Arial" pitchFamily="34" charset="0"/>
        <a:buChar char="•"/>
        <a:defRPr sz="2400" kern="1200">
          <a:solidFill>
            <a:schemeClr val="tx1"/>
          </a:solidFill>
          <a:latin typeface="Tahoma" pitchFamily="34" charset="0"/>
          <a:ea typeface="Tahoma" pitchFamily="34" charset="0"/>
          <a:cs typeface="Tahoma" pitchFamily="34" charset="0"/>
        </a:defRPr>
      </a:lvl2pPr>
      <a:lvl3pPr marL="11430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3pPr>
      <a:lvl4pPr marL="16002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hhs.gov/ohrp/detrm_letrs/jul01b.pdf" TargetMode="External"/><Relationship Id="rId2" Type="http://schemas.openxmlformats.org/officeDocument/2006/relationships/hyperlink" Target="http://www.hhs.gov/ohrp/detrm_letrs/jul01a.pdf" TargetMode="External"/><Relationship Id="rId1" Type="http://schemas.openxmlformats.org/officeDocument/2006/relationships/slideLayout" Target="../slideLayouts/slideLayout2.xml"/><Relationship Id="rId5" Type="http://schemas.openxmlformats.org/officeDocument/2006/relationships/hyperlink" Target="http://www.nejm.org/doi/full/10.1056/NEJM200202283460924" TargetMode="External"/><Relationship Id="rId4" Type="http://schemas.openxmlformats.org/officeDocument/2006/relationships/hyperlink" Target="http://www.fda.gov/AboutFDA/CentersOffices/OfficeofGlobalRegulatoryOperationsandPolicy/ORA/ORAElectronicReadingRoom/ucm064082.ht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havasupai-nsn.gov/tourism.html" TargetMode="External"/><Relationship Id="rId2" Type="http://schemas.openxmlformats.org/officeDocument/2006/relationships/hyperlink" Target="http://www.nps.gov/gcra/planyourvisit/havasupai.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Lucindia.Shouse@va.gov" TargetMode="External"/><Relationship Id="rId2" Type="http://schemas.openxmlformats.org/officeDocument/2006/relationships/hyperlink" Target="mailto:Soundia.Duche@va.gov" TargetMode="External"/><Relationship Id="rId1" Type="http://schemas.openxmlformats.org/officeDocument/2006/relationships/slideLayout" Target="../slideLayouts/slideLayout2.xml"/><Relationship Id="rId4" Type="http://schemas.openxmlformats.org/officeDocument/2006/relationships/hyperlink" Target="mailto:Theresa.Straut@va.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338880" y="3178162"/>
            <a:ext cx="8077152" cy="730127"/>
          </a:xfrm>
        </p:spPr>
        <p:txBody>
          <a:bodyPr>
            <a:normAutofit/>
          </a:bodyPr>
          <a:lstStyle/>
          <a:p>
            <a:pPr marL="4763" indent="-4763">
              <a:spcBef>
                <a:spcPct val="20000"/>
              </a:spcBef>
              <a:defRPr/>
            </a:pPr>
            <a:r>
              <a:rPr lang="en-US" spc="100" dirty="0" smtClean="0"/>
              <a:t>Ethics Today</a:t>
            </a:r>
            <a:r>
              <a:rPr lang="en-US" sz="3400" spc="100" dirty="0" smtClean="0">
                <a:latin typeface="Tahoma" pitchFamily="34" charset="0"/>
                <a:cs typeface="Tahoma" pitchFamily="34" charset="0"/>
              </a:rPr>
              <a:t>:  Cases</a:t>
            </a:r>
            <a:endParaRPr lang="en-US" sz="3400" spc="100" dirty="0">
              <a:latin typeface="Tahoma" pitchFamily="34" charset="0"/>
              <a:cs typeface="Tahoma" pitchFamily="34" charset="0"/>
            </a:endParaRPr>
          </a:p>
        </p:txBody>
      </p:sp>
      <p:sp>
        <p:nvSpPr>
          <p:cNvPr id="7171" name="Subtitle 2"/>
          <p:cNvSpPr>
            <a:spLocks noGrp="1"/>
          </p:cNvSpPr>
          <p:nvPr>
            <p:ph type="subTitle" idx="1"/>
          </p:nvPr>
        </p:nvSpPr>
        <p:spPr>
          <a:xfrm>
            <a:off x="206268" y="3908289"/>
            <a:ext cx="7753350" cy="326424"/>
          </a:xfrm>
        </p:spPr>
        <p:txBody>
          <a:bodyPr/>
          <a:lstStyle/>
          <a:p>
            <a:pPr eaLnBrk="1" hangingPunct="1">
              <a:buFont typeface="Arial" charset="0"/>
              <a:buNone/>
              <a:defRPr/>
            </a:pPr>
            <a:r>
              <a:rPr lang="en-US" sz="1800" spc="100" dirty="0" smtClean="0">
                <a:cs typeface="Calibri"/>
              </a:rPr>
              <a:t> </a:t>
            </a:r>
          </a:p>
          <a:p>
            <a:pPr eaLnBrk="1" hangingPunct="1">
              <a:spcAft>
                <a:spcPts val="0"/>
              </a:spcAft>
              <a:buFont typeface="Arial" charset="0"/>
              <a:buNone/>
              <a:defRPr/>
            </a:pPr>
            <a:r>
              <a:rPr lang="en-US" sz="2400" spc="100" dirty="0" smtClean="0">
                <a:latin typeface="Tahoma" pitchFamily="34" charset="0"/>
                <a:cs typeface="Tahoma" pitchFamily="34" charset="0"/>
              </a:rPr>
              <a:t>IRB Administrators 2012</a:t>
            </a:r>
          </a:p>
          <a:p>
            <a:pPr eaLnBrk="1" hangingPunct="1">
              <a:spcAft>
                <a:spcPts val="0"/>
              </a:spcAft>
              <a:buFont typeface="Arial" charset="0"/>
              <a:buNone/>
              <a:defRPr/>
            </a:pPr>
            <a:r>
              <a:rPr lang="en-US" sz="2000" spc="100" dirty="0" smtClean="0"/>
              <a:t>PRIDE:</a:t>
            </a:r>
          </a:p>
          <a:p>
            <a:pPr eaLnBrk="1" hangingPunct="1">
              <a:spcAft>
                <a:spcPts val="0"/>
              </a:spcAft>
              <a:buFont typeface="Arial" charset="0"/>
              <a:buNone/>
              <a:defRPr/>
            </a:pPr>
            <a:r>
              <a:rPr lang="en-US" sz="2000" spc="100" dirty="0" smtClean="0"/>
              <a:t>Theresa Straut</a:t>
            </a:r>
            <a:r>
              <a:rPr lang="en-US" sz="2000" spc="100" dirty="0" smtClean="0">
                <a:latin typeface="Tahoma" pitchFamily="34" charset="0"/>
                <a:cs typeface="Tahoma" pitchFamily="34" charset="0"/>
              </a:rPr>
              <a:t>, CIP, RAC</a:t>
            </a:r>
          </a:p>
          <a:p>
            <a:pPr eaLnBrk="1" hangingPunct="1">
              <a:spcAft>
                <a:spcPts val="0"/>
              </a:spcAft>
              <a:buFont typeface="Arial" charset="0"/>
              <a:buNone/>
              <a:defRPr/>
            </a:pPr>
            <a:r>
              <a:rPr lang="en-US" sz="2000" spc="100" dirty="0" smtClean="0">
                <a:latin typeface="Tahoma" pitchFamily="34" charset="0"/>
                <a:cs typeface="Tahoma" pitchFamily="34" charset="0"/>
              </a:rPr>
              <a:t>Lucindia Shouse, MS, CIP</a:t>
            </a:r>
          </a:p>
          <a:p>
            <a:pPr eaLnBrk="1" hangingPunct="1">
              <a:spcAft>
                <a:spcPts val="0"/>
              </a:spcAft>
              <a:defRPr/>
            </a:pPr>
            <a:r>
              <a:rPr lang="en-US" sz="2000" spc="100" dirty="0" smtClean="0"/>
              <a:t>Soundia Duche, MA, MS</a:t>
            </a:r>
            <a:endParaRPr lang="en-US" sz="2000" spc="100" dirty="0" smtClean="0">
              <a:latin typeface="Tahoma" pitchFamily="34" charset="0"/>
              <a:cs typeface="Tahoma" pitchFamily="34" charset="0"/>
            </a:endParaRPr>
          </a:p>
          <a:p>
            <a:pPr eaLnBrk="1" hangingPunct="1">
              <a:buFont typeface="Arial" charset="0"/>
              <a:buNone/>
              <a:defRPr/>
            </a:pPr>
            <a:endParaRPr lang="en-US" sz="2400" spc="100" dirty="0">
              <a:latin typeface="Tahoma" pitchFamily="34" charset="0"/>
              <a:cs typeface="Tahoma" pitchFamily="34" charset="0"/>
            </a:endParaRPr>
          </a:p>
        </p:txBody>
      </p:sp>
      <p:sp>
        <p:nvSpPr>
          <p:cNvPr id="4" name="TextBox 3"/>
          <p:cNvSpPr txBox="1"/>
          <p:nvPr/>
        </p:nvSpPr>
        <p:spPr>
          <a:xfrm>
            <a:off x="6070600" y="5610225"/>
            <a:ext cx="2746829" cy="430887"/>
          </a:xfrm>
          <a:prstGeom prst="rect">
            <a:avLst/>
          </a:prstGeom>
          <a:noFill/>
        </p:spPr>
        <p:txBody>
          <a:bodyPr wrap="square">
            <a:spAutoFit/>
          </a:bodyPr>
          <a:lstStyle/>
          <a:p>
            <a:pPr algn="r">
              <a:defRPr/>
            </a:pPr>
            <a:r>
              <a:rPr lang="en-US" sz="2200" dirty="0" smtClean="0">
                <a:solidFill>
                  <a:schemeClr val="bg1"/>
                </a:solidFill>
                <a:latin typeface="Tahoma" pitchFamily="34" charset="0"/>
                <a:ea typeface="ＭＳ Ｐゴシック" pitchFamily="1" charset="-128"/>
                <a:cs typeface="Tahoma" pitchFamily="34" charset="0"/>
              </a:rPr>
              <a:t> May 30, 2012</a:t>
            </a:r>
            <a:endParaRPr lang="en-US" sz="2200" dirty="0">
              <a:solidFill>
                <a:schemeClr val="bg1"/>
              </a:solidFill>
              <a:latin typeface="Tahoma" pitchFamily="34" charset="0"/>
              <a:ea typeface="ＭＳ Ｐゴシック" pitchFamily="1" charset="-128"/>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Hexamethonium</a:t>
            </a:r>
            <a:endParaRPr lang="en-US" dirty="0"/>
          </a:p>
        </p:txBody>
      </p:sp>
      <p:sp>
        <p:nvSpPr>
          <p:cNvPr id="3" name="Content Placeholder 2"/>
          <p:cNvSpPr>
            <a:spLocks noGrp="1"/>
          </p:cNvSpPr>
          <p:nvPr>
            <p:ph idx="1"/>
          </p:nvPr>
        </p:nvSpPr>
        <p:spPr/>
        <p:txBody>
          <a:bodyPr>
            <a:normAutofit/>
          </a:bodyPr>
          <a:lstStyle/>
          <a:p>
            <a:r>
              <a:rPr lang="en-US" dirty="0" smtClean="0"/>
              <a:t>Specific to the Ellen Roche case, OHRP determined the following:</a:t>
            </a:r>
          </a:p>
          <a:p>
            <a:endParaRPr lang="en-US" dirty="0" smtClean="0"/>
          </a:p>
          <a:p>
            <a:pPr lvl="1"/>
            <a:r>
              <a:rPr lang="en-US" dirty="0" smtClean="0"/>
              <a:t>Failure of the investigators and the IRB to obtain published literature on the known association between </a:t>
            </a:r>
            <a:r>
              <a:rPr lang="en-US" dirty="0" err="1" smtClean="0"/>
              <a:t>hexamethonium</a:t>
            </a:r>
            <a:r>
              <a:rPr lang="en-US" dirty="0" smtClean="0"/>
              <a:t> and lung toxicity</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Hexamethonium</a:t>
            </a:r>
            <a:endParaRPr lang="en-US" dirty="0"/>
          </a:p>
        </p:txBody>
      </p:sp>
      <p:sp>
        <p:nvSpPr>
          <p:cNvPr id="3" name="Content Placeholder 2"/>
          <p:cNvSpPr>
            <a:spLocks noGrp="1"/>
          </p:cNvSpPr>
          <p:nvPr>
            <p:ph idx="1"/>
          </p:nvPr>
        </p:nvSpPr>
        <p:spPr/>
        <p:txBody>
          <a:bodyPr>
            <a:normAutofit/>
          </a:bodyPr>
          <a:lstStyle/>
          <a:p>
            <a:r>
              <a:rPr lang="en-US" dirty="0" smtClean="0"/>
              <a:t>OHRP findings continued:</a:t>
            </a:r>
          </a:p>
          <a:p>
            <a:pPr lvl="1"/>
            <a:r>
              <a:rPr lang="en-US" dirty="0" smtClean="0"/>
              <a:t>Failure of the IRB to obtain sufficient information on  manufacturing and chemistry for </a:t>
            </a:r>
            <a:r>
              <a:rPr lang="en-US" dirty="0" err="1" smtClean="0"/>
              <a:t>hexamethonium</a:t>
            </a:r>
            <a:endParaRPr lang="en-US" dirty="0" smtClean="0"/>
          </a:p>
          <a:p>
            <a:pPr lvl="1"/>
            <a:endParaRPr lang="en-US" dirty="0" smtClean="0"/>
          </a:p>
          <a:p>
            <a:pPr lvl="1"/>
            <a:r>
              <a:rPr lang="en-US" dirty="0" smtClean="0"/>
              <a:t>Failure of the IRB to receive adequate safety information regarding inhaled </a:t>
            </a:r>
            <a:r>
              <a:rPr lang="en-US" dirty="0" err="1" smtClean="0"/>
              <a:t>hexamethonium</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Hexamethonium</a:t>
            </a:r>
            <a:endParaRPr lang="en-US" dirty="0"/>
          </a:p>
        </p:txBody>
      </p:sp>
      <p:sp>
        <p:nvSpPr>
          <p:cNvPr id="3" name="Content Placeholder 2"/>
          <p:cNvSpPr>
            <a:spLocks noGrp="1"/>
          </p:cNvSpPr>
          <p:nvPr>
            <p:ph idx="1"/>
          </p:nvPr>
        </p:nvSpPr>
        <p:spPr/>
        <p:txBody>
          <a:bodyPr>
            <a:normAutofit/>
          </a:bodyPr>
          <a:lstStyle/>
          <a:p>
            <a:r>
              <a:rPr lang="en-US" dirty="0" smtClean="0"/>
              <a:t>OHRP findings continued:</a:t>
            </a:r>
          </a:p>
          <a:p>
            <a:pPr lvl="1"/>
            <a:r>
              <a:rPr lang="en-US" dirty="0" smtClean="0"/>
              <a:t>Failure to obtain adequate consent</a:t>
            </a:r>
          </a:p>
          <a:p>
            <a:pPr lvl="1"/>
            <a:endParaRPr lang="en-US" dirty="0" smtClean="0"/>
          </a:p>
          <a:p>
            <a:pPr lvl="1"/>
            <a:r>
              <a:rPr lang="en-US" dirty="0" smtClean="0"/>
              <a:t>Failure of the IRB to approve an adequate informed consent form</a:t>
            </a:r>
          </a:p>
          <a:p>
            <a:pPr lvl="1"/>
            <a:endParaRPr lang="en-US" dirty="0" smtClean="0"/>
          </a:p>
          <a:p>
            <a:pPr lvl="1"/>
            <a:r>
              <a:rPr lang="en-US" dirty="0" smtClean="0"/>
              <a:t>Failure to report an unanticipated problem (cough)</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Hexamethonium</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dirty="0" smtClean="0"/>
              <a:t>The FDA determined:</a:t>
            </a:r>
          </a:p>
          <a:p>
            <a:pPr>
              <a:buNone/>
            </a:pPr>
            <a:endParaRPr lang="en-US" dirty="0" smtClean="0"/>
          </a:p>
          <a:p>
            <a:pPr lvl="1"/>
            <a:r>
              <a:rPr lang="en-US" dirty="0" smtClean="0"/>
              <a:t>Failure to submit an IND</a:t>
            </a:r>
            <a:br>
              <a:rPr lang="en-US" dirty="0" smtClean="0"/>
            </a:br>
            <a:endParaRPr lang="en-US" dirty="0" smtClean="0"/>
          </a:p>
          <a:p>
            <a:pPr lvl="1"/>
            <a:r>
              <a:rPr lang="en-US" dirty="0" smtClean="0"/>
              <a:t>Failure to report an unanticipated adverse event to the IRB</a:t>
            </a:r>
          </a:p>
          <a:p>
            <a:pPr>
              <a:buNone/>
            </a:pPr>
            <a:endParaRPr lang="en-US" dirty="0" smtClean="0"/>
          </a:p>
          <a:p>
            <a:pPr lvl="1"/>
            <a:r>
              <a:rPr lang="en-US" dirty="0" smtClean="0"/>
              <a:t>Failure to adhere to the protocol </a:t>
            </a:r>
            <a:br>
              <a:rPr lang="en-US" dirty="0" smtClean="0"/>
            </a:br>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Hexamethonium</a:t>
            </a:r>
            <a:endParaRPr lang="en-US" dirty="0"/>
          </a:p>
        </p:txBody>
      </p:sp>
      <p:sp>
        <p:nvSpPr>
          <p:cNvPr id="3" name="Content Placeholder 2"/>
          <p:cNvSpPr>
            <a:spLocks noGrp="1"/>
          </p:cNvSpPr>
          <p:nvPr>
            <p:ph idx="1"/>
          </p:nvPr>
        </p:nvSpPr>
        <p:spPr/>
        <p:txBody>
          <a:bodyPr>
            <a:normAutofit/>
          </a:bodyPr>
          <a:lstStyle/>
          <a:p>
            <a:r>
              <a:rPr lang="en-US" dirty="0" smtClean="0"/>
              <a:t>FDA findings continued:</a:t>
            </a:r>
          </a:p>
          <a:p>
            <a:endParaRPr lang="en-US" dirty="0" smtClean="0"/>
          </a:p>
          <a:p>
            <a:pPr lvl="1"/>
            <a:r>
              <a:rPr lang="en-US" dirty="0" smtClean="0"/>
              <a:t>Failure to obtain IRB approval prior to making changes to the protocol</a:t>
            </a:r>
          </a:p>
          <a:p>
            <a:endParaRPr lang="en-US" dirty="0" smtClean="0"/>
          </a:p>
          <a:p>
            <a:pPr lvl="1"/>
            <a:r>
              <a:rPr lang="en-US" dirty="0" smtClean="0"/>
              <a:t>Failure to obtain effective informed consent from subjects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Which principle(s) of the Belmont Report were not followed? </a:t>
            </a:r>
          </a:p>
          <a:p>
            <a:pPr lvl="1"/>
            <a:r>
              <a:rPr lang="en-US" dirty="0" smtClean="0"/>
              <a:t>Justice</a:t>
            </a:r>
          </a:p>
          <a:p>
            <a:pPr lvl="1"/>
            <a:r>
              <a:rPr lang="en-US" dirty="0" smtClean="0"/>
              <a:t>Respect for Persons</a:t>
            </a:r>
          </a:p>
          <a:p>
            <a:pPr lvl="1"/>
            <a:r>
              <a:rPr lang="en-US" dirty="0" smtClean="0"/>
              <a:t>Beneficence</a:t>
            </a:r>
          </a:p>
          <a:p>
            <a:endParaRPr lang="en-US" dirty="0" smtClean="0"/>
          </a:p>
          <a:p>
            <a:r>
              <a:rPr lang="en-US" dirty="0" smtClean="0"/>
              <a:t>How were they not followed?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hlinkClick r:id="rId2"/>
              </a:rPr>
              <a:t>http://www.hhs.gov/ohrp/detrm_letrs/jul01a.pdf</a:t>
            </a:r>
            <a:endParaRPr lang="en-US" dirty="0" smtClean="0"/>
          </a:p>
          <a:p>
            <a:endParaRPr lang="en-US" dirty="0" smtClean="0"/>
          </a:p>
          <a:p>
            <a:r>
              <a:rPr lang="en-US" dirty="0" smtClean="0">
                <a:hlinkClick r:id="rId3"/>
              </a:rPr>
              <a:t>http://www.hhs.gov/ohrp/detrm_letrs/jul01b.pdf</a:t>
            </a:r>
            <a:endParaRPr lang="en-US" dirty="0" smtClean="0"/>
          </a:p>
          <a:p>
            <a:endParaRPr lang="en-US" dirty="0" smtClean="0"/>
          </a:p>
          <a:p>
            <a:r>
              <a:rPr lang="en-US" dirty="0" smtClean="0">
                <a:hlinkClick r:id="rId4"/>
              </a:rPr>
              <a:t>http://www.fda.gov/AboutFDA/CentersOffices/OfficeofGlobalRegulatoryOperationsandPolicy/ORA/ORAElectronicReadingRoom/ucm064082.htm</a:t>
            </a:r>
            <a:endParaRPr lang="en-US" dirty="0" smtClean="0"/>
          </a:p>
          <a:p>
            <a:endParaRPr lang="en-US" u="sng" dirty="0" smtClean="0">
              <a:hlinkClick r:id="rId5"/>
            </a:endParaRPr>
          </a:p>
          <a:p>
            <a:r>
              <a:rPr lang="en-US" u="sng" dirty="0" smtClean="0">
                <a:hlinkClick r:id="rId5"/>
              </a:rPr>
              <a:t>http://www.nejm.org/doi/full/10.1056/NEJM200202283460924</a:t>
            </a:r>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sz="4000" dirty="0" smtClean="0"/>
          </a:p>
          <a:p>
            <a:pPr algn="ctr">
              <a:buNone/>
            </a:pPr>
            <a:r>
              <a:rPr lang="en-US" sz="4000" dirty="0" smtClean="0"/>
              <a:t>The Havasupai Indian Tribe</a:t>
            </a:r>
          </a:p>
          <a:p>
            <a:pPr algn="ctr">
              <a:buNone/>
            </a:pPr>
            <a:endParaRPr lang="en-US" sz="4000" dirty="0" smtClean="0"/>
          </a:p>
          <a:p>
            <a:pPr algn="ctr">
              <a:buNone/>
            </a:pPr>
            <a:r>
              <a:rPr lang="en-US" sz="3600" dirty="0" smtClean="0"/>
              <a:t>Lucindia Shouse, MS, CIP</a:t>
            </a:r>
          </a:p>
          <a:p>
            <a:pPr algn="ctr">
              <a:buNone/>
            </a:pPr>
            <a:endParaRPr lang="en-US" sz="4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Havasupai Indian Tribe</a:t>
            </a:r>
            <a:endParaRPr lang="en-US" dirty="0"/>
          </a:p>
        </p:txBody>
      </p:sp>
      <p:sp>
        <p:nvSpPr>
          <p:cNvPr id="3" name="Content Placeholder 2"/>
          <p:cNvSpPr>
            <a:spLocks noGrp="1"/>
          </p:cNvSpPr>
          <p:nvPr>
            <p:ph idx="1"/>
          </p:nvPr>
        </p:nvSpPr>
        <p:spPr/>
        <p:txBody>
          <a:bodyPr/>
          <a:lstStyle/>
          <a:p>
            <a:pPr>
              <a:spcAft>
                <a:spcPts val="0"/>
              </a:spcAft>
            </a:pPr>
            <a:r>
              <a:rPr lang="en-US" dirty="0" smtClean="0"/>
              <a:t>In the news</a:t>
            </a:r>
          </a:p>
          <a:p>
            <a:pPr>
              <a:spcAft>
                <a:spcPts val="0"/>
              </a:spcAft>
            </a:pPr>
            <a:endParaRPr lang="en-US" dirty="0" smtClean="0"/>
          </a:p>
          <a:p>
            <a:pPr lvl="1">
              <a:spcAft>
                <a:spcPts val="0"/>
              </a:spcAft>
            </a:pPr>
            <a:r>
              <a:rPr lang="en-US" dirty="0" smtClean="0"/>
              <a:t>The Havasupai Indian Tribe claimed that Arizona State University (ASU) researchers improperly used tribe members’ blood samples in genetic research</a:t>
            </a:r>
          </a:p>
          <a:p>
            <a:pPr lvl="1">
              <a:spcAft>
                <a:spcPts val="0"/>
              </a:spcAft>
            </a:pPr>
            <a:endParaRPr lang="en-US" dirty="0" smtClean="0"/>
          </a:p>
          <a:p>
            <a:pPr lvl="6"/>
            <a:endParaRPr lang="en-US" dirty="0" smtClean="0"/>
          </a:p>
          <a:p>
            <a:pPr lvl="6"/>
            <a:endParaRPr lang="en-US" dirty="0" smtClean="0"/>
          </a:p>
          <a:p>
            <a:pPr lvl="6"/>
            <a:endParaRPr lang="en-US" dirty="0" smtClean="0"/>
          </a:p>
          <a:p>
            <a:pPr lvl="6"/>
            <a:endParaRPr lang="en-US" dirty="0" smtClean="0"/>
          </a:p>
          <a:p>
            <a:pPr algn="r">
              <a:spcAft>
                <a:spcPts val="0"/>
              </a:spcAft>
              <a:buNone/>
            </a:pPr>
            <a:r>
              <a:rPr lang="en-US" sz="1400" dirty="0" smtClean="0"/>
              <a:t>New England Journal of Medicine, 353.204-207.2010</a:t>
            </a:r>
          </a:p>
          <a:p>
            <a:pPr lvl="2">
              <a:spcAft>
                <a:spcPts val="0"/>
              </a:spcAft>
            </a:pPr>
            <a:endParaRPr lang="en-US" sz="1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 Havasupai?</a:t>
            </a:r>
            <a:endParaRPr lang="en-US" dirty="0"/>
          </a:p>
        </p:txBody>
      </p:sp>
      <p:sp>
        <p:nvSpPr>
          <p:cNvPr id="5" name="Content Placeholder 4"/>
          <p:cNvSpPr>
            <a:spLocks noGrp="1"/>
          </p:cNvSpPr>
          <p:nvPr>
            <p:ph idx="1"/>
          </p:nvPr>
        </p:nvSpPr>
        <p:spPr/>
        <p:txBody>
          <a:bodyPr/>
          <a:lstStyle/>
          <a:p>
            <a:r>
              <a:rPr lang="en-US" dirty="0" smtClean="0"/>
              <a:t>Tiny tribe of about 650 members</a:t>
            </a:r>
          </a:p>
          <a:p>
            <a:endParaRPr lang="en-US" dirty="0" smtClean="0"/>
          </a:p>
          <a:p>
            <a:r>
              <a:rPr lang="en-US" dirty="0" smtClean="0"/>
              <a:t>People of the blue green waters</a:t>
            </a:r>
          </a:p>
          <a:p>
            <a:endParaRPr lang="en-US" dirty="0" smtClean="0"/>
          </a:p>
          <a:p>
            <a:r>
              <a:rPr lang="en-US" dirty="0" smtClean="0"/>
              <a:t>Guardians of the Grand Canyon</a:t>
            </a:r>
          </a:p>
          <a:p>
            <a:endParaRPr lang="en-US" dirty="0" smtClean="0"/>
          </a:p>
          <a:p>
            <a:endParaRPr lang="en-US" dirty="0" smtClean="0"/>
          </a:p>
          <a:p>
            <a:pPr algn="r">
              <a:buNone/>
            </a:pPr>
            <a:endParaRPr lang="en-US" sz="1800" dirty="0" smtClean="0"/>
          </a:p>
          <a:p>
            <a:pPr>
              <a:buNone/>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Perspective</a:t>
            </a:r>
            <a:endParaRPr lang="en-US" dirty="0"/>
          </a:p>
        </p:txBody>
      </p:sp>
      <p:sp>
        <p:nvSpPr>
          <p:cNvPr id="3" name="Content Placeholder 2"/>
          <p:cNvSpPr>
            <a:spLocks noGrp="1"/>
          </p:cNvSpPr>
          <p:nvPr>
            <p:ph idx="1"/>
          </p:nvPr>
        </p:nvSpPr>
        <p:spPr>
          <a:xfrm>
            <a:off x="457200" y="1371600"/>
            <a:ext cx="8229600" cy="4876800"/>
          </a:xfrm>
        </p:spPr>
        <p:txBody>
          <a:bodyPr>
            <a:normAutofit fontScale="25000" lnSpcReduction="20000"/>
          </a:bodyPr>
          <a:lstStyle/>
          <a:p>
            <a:endParaRPr lang="en-US" sz="8000" dirty="0" smtClean="0"/>
          </a:p>
          <a:p>
            <a:endParaRPr lang="en-US" sz="8000" dirty="0" smtClean="0"/>
          </a:p>
          <a:p>
            <a:endParaRPr lang="en-US" sz="9600" dirty="0" smtClean="0"/>
          </a:p>
          <a:p>
            <a:r>
              <a:rPr lang="en-US" sz="9600" dirty="0" smtClean="0"/>
              <a:t>From the 1940s to 1970s a number of significant events occurred.  Examples include:</a:t>
            </a:r>
          </a:p>
          <a:p>
            <a:endParaRPr lang="en-US" sz="9600" dirty="0" smtClean="0"/>
          </a:p>
          <a:p>
            <a:pPr lvl="1"/>
            <a:r>
              <a:rPr lang="en-US" sz="9600" dirty="0" smtClean="0"/>
              <a:t>Nazi war crimes</a:t>
            </a:r>
          </a:p>
          <a:p>
            <a:pPr lvl="1"/>
            <a:r>
              <a:rPr lang="en-US" sz="9600" dirty="0" smtClean="0"/>
              <a:t>Thalidomide</a:t>
            </a:r>
          </a:p>
          <a:p>
            <a:pPr lvl="1"/>
            <a:r>
              <a:rPr lang="en-US" sz="9600" dirty="0" err="1" smtClean="0"/>
              <a:t>Willowbrook</a:t>
            </a:r>
            <a:endParaRPr lang="en-US" sz="9600" dirty="0" smtClean="0"/>
          </a:p>
          <a:p>
            <a:pPr lvl="1"/>
            <a:r>
              <a:rPr lang="en-US" sz="9600" dirty="0" smtClean="0"/>
              <a:t>Tuskegee</a:t>
            </a:r>
          </a:p>
          <a:p>
            <a:pPr>
              <a:buNone/>
            </a:pPr>
            <a:endParaRPr lang="en-US" sz="8000" dirty="0" smtClean="0"/>
          </a:p>
          <a:p>
            <a:pPr>
              <a:buNone/>
            </a:pPr>
            <a:endParaRPr lang="en-US" sz="8000" dirty="0" smtClean="0"/>
          </a:p>
          <a:p>
            <a:pPr>
              <a:buNone/>
            </a:pPr>
            <a:r>
              <a:rPr lang="en-US" sz="8000" dirty="0" smtClean="0"/>
              <a:t>		</a:t>
            </a:r>
          </a:p>
          <a:p>
            <a:pPr>
              <a:buNone/>
            </a:pPr>
            <a:r>
              <a:rPr lang="en-US" sz="8000" dirty="0" smtClean="0"/>
              <a:t>		</a:t>
            </a:r>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the Havasupai live?</a:t>
            </a:r>
            <a:endParaRPr lang="en-US" dirty="0"/>
          </a:p>
        </p:txBody>
      </p:sp>
      <p:sp>
        <p:nvSpPr>
          <p:cNvPr id="3" name="Content Placeholder 2"/>
          <p:cNvSpPr>
            <a:spLocks noGrp="1"/>
          </p:cNvSpPr>
          <p:nvPr>
            <p:ph idx="1"/>
          </p:nvPr>
        </p:nvSpPr>
        <p:spPr/>
        <p:txBody>
          <a:bodyPr/>
          <a:lstStyle/>
          <a:p>
            <a:r>
              <a:rPr lang="en-US" dirty="0" smtClean="0"/>
              <a:t>On the floor of the Grand Canyon in </a:t>
            </a:r>
            <a:r>
              <a:rPr lang="en-US" dirty="0" err="1" smtClean="0"/>
              <a:t>Supai</a:t>
            </a:r>
            <a:r>
              <a:rPr lang="en-US" dirty="0" smtClean="0"/>
              <a:t> Village, that is not accessible by road</a:t>
            </a:r>
          </a:p>
          <a:p>
            <a:endParaRPr lang="en-US" dirty="0" smtClean="0"/>
          </a:p>
          <a:p>
            <a:r>
              <a:rPr lang="en-US" dirty="0" err="1" smtClean="0"/>
              <a:t>Havasapuai</a:t>
            </a:r>
            <a:r>
              <a:rPr lang="en-US" dirty="0" smtClean="0"/>
              <a:t> Indian Reservation is managed by the tribe and is outside the boundaries and jurisdiction of the Grand Canyon National Park</a:t>
            </a:r>
          </a:p>
          <a:p>
            <a:endParaRPr lang="en-US" dirty="0" smtClean="0"/>
          </a:p>
          <a:p>
            <a:pPr algn="r">
              <a:buNone/>
            </a:pPr>
            <a:r>
              <a:rPr lang="en-US" sz="1800" dirty="0" smtClean="0"/>
              <a:t>	</a:t>
            </a:r>
            <a:r>
              <a:rPr lang="en-US" sz="1400" dirty="0" smtClean="0"/>
              <a:t>http://www.nps.gov/gcra/planyourvisit/havasupai.htm</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a:t>
            </a:r>
            <a:endParaRPr lang="en-US" dirty="0"/>
          </a:p>
        </p:txBody>
      </p:sp>
      <p:sp>
        <p:nvSpPr>
          <p:cNvPr id="3" name="Content Placeholder 2"/>
          <p:cNvSpPr>
            <a:spLocks noGrp="1"/>
          </p:cNvSpPr>
          <p:nvPr>
            <p:ph idx="1"/>
          </p:nvPr>
        </p:nvSpPr>
        <p:spPr/>
        <p:txBody>
          <a:bodyPr/>
          <a:lstStyle/>
          <a:p>
            <a:r>
              <a:rPr lang="en-US" dirty="0" smtClean="0"/>
              <a:t>1990 Diabetes Study</a:t>
            </a:r>
          </a:p>
          <a:p>
            <a:pPr lvl="1"/>
            <a:r>
              <a:rPr lang="en-US" dirty="0" smtClean="0"/>
              <a:t>Arizona State University researchers collected more than 200 samples of blood from tribe members</a:t>
            </a:r>
          </a:p>
          <a:p>
            <a:pPr lvl="1"/>
            <a:r>
              <a:rPr lang="en-US" dirty="0" smtClean="0"/>
              <a:t>Informed consent was obtained</a:t>
            </a:r>
          </a:p>
          <a:p>
            <a:pPr lvl="2"/>
            <a:r>
              <a:rPr lang="en-US" dirty="0" smtClean="0"/>
              <a:t>Consent form described project as studying “the causes of behavioral/medical disorders”</a:t>
            </a:r>
          </a:p>
          <a:p>
            <a:pPr lvl="2"/>
            <a:endParaRPr lang="en-US" dirty="0" smtClean="0"/>
          </a:p>
          <a:p>
            <a:pPr lvl="2" algn="r">
              <a:buNone/>
            </a:pPr>
            <a:endParaRPr lang="en-US" sz="1400" dirty="0" smtClean="0"/>
          </a:p>
          <a:p>
            <a:pPr lvl="2" algn="r">
              <a:buNone/>
            </a:pPr>
            <a:r>
              <a:rPr lang="en-US" sz="1400" dirty="0" smtClean="0"/>
              <a:t>New England Journal of Medicine, 353.204-207.2010</a:t>
            </a:r>
          </a:p>
          <a:p>
            <a:pPr lvl="2"/>
            <a:endParaRPr lang="en-US" dirty="0" smtClean="0"/>
          </a:p>
          <a:p>
            <a:pPr lvl="2">
              <a:buNone/>
            </a:pPr>
            <a:endParaRPr lang="en-US" dirty="0" smtClean="0"/>
          </a:p>
          <a:p>
            <a:endParaRPr lang="en-US" sz="2400" dirty="0" smtClean="0"/>
          </a:p>
          <a:p>
            <a:endParaRPr lang="en-US" sz="2400" dirty="0" smtClean="0"/>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 with samples?</a:t>
            </a:r>
            <a:endParaRPr lang="en-US" dirty="0"/>
          </a:p>
        </p:txBody>
      </p:sp>
      <p:sp>
        <p:nvSpPr>
          <p:cNvPr id="3" name="Content Placeholder 2"/>
          <p:cNvSpPr>
            <a:spLocks noGrp="1"/>
          </p:cNvSpPr>
          <p:nvPr>
            <p:ph idx="1"/>
          </p:nvPr>
        </p:nvSpPr>
        <p:spPr/>
        <p:txBody>
          <a:bodyPr/>
          <a:lstStyle/>
          <a:p>
            <a:r>
              <a:rPr lang="en-US" dirty="0" smtClean="0"/>
              <a:t>Researchers</a:t>
            </a:r>
          </a:p>
          <a:p>
            <a:pPr lvl="1"/>
            <a:r>
              <a:rPr lang="en-US" dirty="0" smtClean="0"/>
              <a:t>Used the samples in multiple studies unrelated to diabetes</a:t>
            </a:r>
          </a:p>
          <a:p>
            <a:pPr lvl="1"/>
            <a:r>
              <a:rPr lang="en-US" dirty="0" smtClean="0"/>
              <a:t>Shared the samples with other researchers</a:t>
            </a:r>
          </a:p>
          <a:p>
            <a:pPr lvl="1"/>
            <a:endParaRPr lang="en-US" sz="800" dirty="0" smtClean="0"/>
          </a:p>
          <a:p>
            <a:r>
              <a:rPr lang="en-US" dirty="0" smtClean="0"/>
              <a:t>Core legal question</a:t>
            </a:r>
          </a:p>
          <a:p>
            <a:pPr lvl="1"/>
            <a:r>
              <a:rPr lang="en-US" dirty="0" smtClean="0"/>
              <a:t>Did use of the samples fall within the scope of donors’ informed consent?</a:t>
            </a:r>
          </a:p>
          <a:p>
            <a:pPr lvl="1" algn="r">
              <a:buNone/>
            </a:pPr>
            <a:r>
              <a:rPr lang="en-US" sz="1400" dirty="0" smtClean="0"/>
              <a:t>New England Journal of Medicine, 353.204-207.2010</a:t>
            </a:r>
          </a:p>
          <a:p>
            <a:pPr lvl="1"/>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issues?</a:t>
            </a:r>
            <a:endParaRPr lang="en-US" dirty="0"/>
          </a:p>
        </p:txBody>
      </p:sp>
      <p:sp>
        <p:nvSpPr>
          <p:cNvPr id="3" name="Content Placeholder 2"/>
          <p:cNvSpPr>
            <a:spLocks noGrp="1"/>
          </p:cNvSpPr>
          <p:nvPr>
            <p:ph idx="1"/>
          </p:nvPr>
        </p:nvSpPr>
        <p:spPr/>
        <p:txBody>
          <a:bodyPr/>
          <a:lstStyle/>
          <a:p>
            <a:r>
              <a:rPr lang="en-US" dirty="0" smtClean="0"/>
              <a:t>Ownership of the specimens</a:t>
            </a:r>
          </a:p>
          <a:p>
            <a:endParaRPr lang="en-US" dirty="0" smtClean="0"/>
          </a:p>
          <a:p>
            <a:r>
              <a:rPr lang="en-US" dirty="0" smtClean="0"/>
              <a:t>Right to use the research specimens for purposes different from the research agreed to in the original consents</a:t>
            </a:r>
          </a:p>
          <a:p>
            <a:endParaRPr lang="en-US" dirty="0" smtClean="0"/>
          </a:p>
          <a:p>
            <a:pPr algn="r">
              <a:buNone/>
            </a:pPr>
            <a:r>
              <a:rPr lang="en-US" sz="1400" dirty="0" smtClean="0"/>
              <a:t>Report of PRIM&amp;R Human Tissue/Specimen Banking Working Group – Part 1 Assessment and Recommendations.  March 2007</a:t>
            </a:r>
          </a:p>
          <a:p>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Tribe objected to three main uses</a:t>
            </a:r>
            <a:endParaRPr lang="en-US" dirty="0"/>
          </a:p>
        </p:txBody>
      </p:sp>
      <p:sp>
        <p:nvSpPr>
          <p:cNvPr id="3" name="Content Placeholder 2"/>
          <p:cNvSpPr>
            <a:spLocks noGrp="1"/>
          </p:cNvSpPr>
          <p:nvPr>
            <p:ph idx="1"/>
          </p:nvPr>
        </p:nvSpPr>
        <p:spPr/>
        <p:txBody>
          <a:bodyPr/>
          <a:lstStyle/>
          <a:p>
            <a:r>
              <a:rPr lang="en-US" sz="2400" dirty="0" smtClean="0"/>
              <a:t>Project evaluating the genetic basis of schizophrenia</a:t>
            </a:r>
          </a:p>
          <a:p>
            <a:endParaRPr lang="en-US" sz="1000" dirty="0" smtClean="0"/>
          </a:p>
          <a:p>
            <a:r>
              <a:rPr lang="en-US" sz="2400" dirty="0" smtClean="0"/>
              <a:t>Project examining inbreeding</a:t>
            </a:r>
          </a:p>
          <a:p>
            <a:endParaRPr lang="en-US" sz="1000" dirty="0" smtClean="0"/>
          </a:p>
          <a:p>
            <a:r>
              <a:rPr lang="en-US" sz="2400" dirty="0" smtClean="0"/>
              <a:t>Evolutionary-genetics studies suggesting that, contrary to tribe’s origin story, its ancestors migrated across the Bering Sea</a:t>
            </a:r>
          </a:p>
          <a:p>
            <a:endParaRPr lang="en-US" dirty="0" smtClean="0"/>
          </a:p>
          <a:p>
            <a:pPr algn="r">
              <a:buNone/>
            </a:pPr>
            <a:r>
              <a:rPr lang="en-US" sz="1400" dirty="0" smtClean="0"/>
              <a:t>New England Journal of Medicine, 353.204-207.2010</a:t>
            </a:r>
            <a:endParaRPr lang="en-US"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Plaintiffs’ claims</a:t>
            </a:r>
            <a:endParaRPr lang="en-US" dirty="0"/>
          </a:p>
        </p:txBody>
      </p:sp>
      <p:sp>
        <p:nvSpPr>
          <p:cNvPr id="3" name="Content Placeholder 2"/>
          <p:cNvSpPr>
            <a:spLocks noGrp="1"/>
          </p:cNvSpPr>
          <p:nvPr>
            <p:ph idx="1"/>
          </p:nvPr>
        </p:nvSpPr>
        <p:spPr/>
        <p:txBody>
          <a:bodyPr/>
          <a:lstStyle/>
          <a:p>
            <a:r>
              <a:rPr lang="en-US" dirty="0" smtClean="0"/>
              <a:t>Tribe members contended they would not have contributed samples for the non-diabetes studies which they found offensive</a:t>
            </a:r>
          </a:p>
          <a:p>
            <a:endParaRPr lang="en-US" dirty="0" smtClean="0"/>
          </a:p>
          <a:p>
            <a:r>
              <a:rPr lang="en-US" dirty="0" err="1" smtClean="0"/>
              <a:t>Anonymizing</a:t>
            </a:r>
            <a:r>
              <a:rPr lang="en-US" dirty="0" smtClean="0"/>
              <a:t> samples would not have eliminated objections</a:t>
            </a:r>
          </a:p>
          <a:p>
            <a:pPr marL="342900" lvl="1" indent="-342900">
              <a:buNone/>
            </a:pPr>
            <a:endParaRPr lang="en-US" dirty="0" smtClean="0"/>
          </a:p>
          <a:p>
            <a:pPr marL="342900" lvl="1" indent="-342900" algn="r">
              <a:buNone/>
            </a:pPr>
            <a:r>
              <a:rPr lang="en-US" sz="1400" dirty="0" smtClean="0"/>
              <a:t>New England Journal of Medicine, 353.204-207.2010</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Havasupai Indian Tribe Settlement</a:t>
            </a:r>
            <a:endParaRPr lang="en-US" dirty="0"/>
          </a:p>
        </p:txBody>
      </p:sp>
      <p:sp>
        <p:nvSpPr>
          <p:cNvPr id="3" name="Content Placeholder 2"/>
          <p:cNvSpPr>
            <a:spLocks noGrp="1"/>
          </p:cNvSpPr>
          <p:nvPr>
            <p:ph idx="1"/>
          </p:nvPr>
        </p:nvSpPr>
        <p:spPr>
          <a:xfrm>
            <a:off x="457200" y="1935650"/>
            <a:ext cx="8229600" cy="4190513"/>
          </a:xfrm>
        </p:spPr>
        <p:txBody>
          <a:bodyPr/>
          <a:lstStyle/>
          <a:p>
            <a:pPr>
              <a:spcAft>
                <a:spcPts val="0"/>
              </a:spcAft>
            </a:pPr>
            <a:r>
              <a:rPr lang="en-US" dirty="0" smtClean="0"/>
              <a:t>Arizona State University</a:t>
            </a:r>
          </a:p>
          <a:p>
            <a:pPr lvl="1">
              <a:spcAft>
                <a:spcPts val="0"/>
              </a:spcAft>
            </a:pPr>
            <a:endParaRPr lang="en-US" dirty="0" smtClean="0"/>
          </a:p>
          <a:p>
            <a:pPr lvl="1">
              <a:spcAft>
                <a:spcPts val="0"/>
              </a:spcAft>
            </a:pPr>
            <a:r>
              <a:rPr lang="en-US" dirty="0" smtClean="0"/>
              <a:t>Agreed to pay $700,000 to 41 tribe members</a:t>
            </a:r>
          </a:p>
          <a:p>
            <a:pPr lvl="1">
              <a:spcAft>
                <a:spcPts val="0"/>
              </a:spcAft>
            </a:pPr>
            <a:endParaRPr lang="en-US" dirty="0" smtClean="0"/>
          </a:p>
          <a:p>
            <a:pPr lvl="1">
              <a:spcAft>
                <a:spcPts val="0"/>
              </a:spcAft>
            </a:pPr>
            <a:r>
              <a:rPr lang="en-US" dirty="0" smtClean="0"/>
              <a:t>Formally apologized</a:t>
            </a:r>
          </a:p>
          <a:p>
            <a:pPr lvl="1">
              <a:spcAft>
                <a:spcPts val="0"/>
              </a:spcAft>
            </a:pPr>
            <a:endParaRPr lang="en-US" dirty="0" smtClean="0"/>
          </a:p>
          <a:p>
            <a:pPr lvl="1">
              <a:spcAft>
                <a:spcPts val="0"/>
              </a:spcAft>
            </a:pPr>
            <a:r>
              <a:rPr lang="en-US" dirty="0" smtClean="0"/>
              <a:t>Agreed to work with tribe on issues of health, education, and economic development</a:t>
            </a:r>
          </a:p>
          <a:p>
            <a:pPr lvl="1">
              <a:spcAft>
                <a:spcPts val="0"/>
              </a:spcAft>
            </a:pPr>
            <a:endParaRPr lang="en-US" dirty="0" smtClean="0"/>
          </a:p>
          <a:p>
            <a:pPr lvl="1">
              <a:spcAft>
                <a:spcPts val="0"/>
              </a:spcAft>
            </a:pPr>
            <a:r>
              <a:rPr lang="en-US" dirty="0" smtClean="0"/>
              <a:t>Agreed to return the remaining samples</a:t>
            </a:r>
          </a:p>
          <a:p>
            <a:pPr lvl="1" algn="r">
              <a:spcAft>
                <a:spcPts val="0"/>
              </a:spcAft>
              <a:buNone/>
            </a:pPr>
            <a:r>
              <a:rPr lang="en-US" sz="1400" dirty="0" smtClean="0"/>
              <a:t>New England Journal of Medicine, 353.204-207.2010</a:t>
            </a:r>
          </a:p>
          <a:p>
            <a:pPr lvl="1">
              <a:spcAft>
                <a:spcPts val="0"/>
              </a:spcAft>
            </a:pPr>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significance</a:t>
            </a:r>
            <a:endParaRPr lang="en-US" dirty="0"/>
          </a:p>
        </p:txBody>
      </p:sp>
      <p:sp>
        <p:nvSpPr>
          <p:cNvPr id="3" name="Content Placeholder 2"/>
          <p:cNvSpPr>
            <a:spLocks noGrp="1"/>
          </p:cNvSpPr>
          <p:nvPr>
            <p:ph idx="1"/>
          </p:nvPr>
        </p:nvSpPr>
        <p:spPr/>
        <p:txBody>
          <a:bodyPr/>
          <a:lstStyle/>
          <a:p>
            <a:r>
              <a:rPr lang="en-US" dirty="0" smtClean="0"/>
              <a:t>Desire of participants to control use of their </a:t>
            </a:r>
            <a:r>
              <a:rPr lang="en-US" dirty="0" err="1" smtClean="0"/>
              <a:t>biospecimens</a:t>
            </a:r>
            <a:endParaRPr lang="en-US" dirty="0" smtClean="0"/>
          </a:p>
          <a:p>
            <a:endParaRPr lang="en-US" dirty="0" smtClean="0"/>
          </a:p>
          <a:p>
            <a:r>
              <a:rPr lang="en-US" dirty="0" smtClean="0"/>
              <a:t>Role of community in research that may affect its collective interests</a:t>
            </a:r>
          </a:p>
          <a:p>
            <a:endParaRPr lang="en-US" dirty="0" smtClean="0"/>
          </a:p>
          <a:p>
            <a:pPr marL="342900" lvl="1" indent="-342900" algn="r">
              <a:buNone/>
            </a:pPr>
            <a:r>
              <a:rPr lang="en-US" sz="1400" dirty="0" smtClean="0"/>
              <a:t>New England Journal of Medicine, 353.204-207.2010</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Which principle(s) of the Belmont Report were not followed? </a:t>
            </a:r>
          </a:p>
          <a:p>
            <a:pPr lvl="1"/>
            <a:r>
              <a:rPr lang="en-US" dirty="0" smtClean="0"/>
              <a:t>Justice</a:t>
            </a:r>
          </a:p>
          <a:p>
            <a:pPr lvl="1"/>
            <a:r>
              <a:rPr lang="en-US" dirty="0" smtClean="0"/>
              <a:t>Respect for Persons</a:t>
            </a:r>
          </a:p>
          <a:p>
            <a:pPr lvl="1"/>
            <a:r>
              <a:rPr lang="en-US" dirty="0" smtClean="0"/>
              <a:t>Beneficence</a:t>
            </a:r>
          </a:p>
          <a:p>
            <a:endParaRPr lang="en-US" dirty="0" smtClean="0"/>
          </a:p>
          <a:p>
            <a:r>
              <a:rPr lang="en-US" dirty="0" smtClean="0"/>
              <a:t>How were they not followed?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sz="2000" dirty="0" smtClean="0"/>
              <a:t>Havasupai Indian Reservation – Grand Canyon National Park (</a:t>
            </a:r>
            <a:r>
              <a:rPr lang="en-US" sz="2000" dirty="0" smtClean="0">
                <a:hlinkClick r:id="rId2"/>
              </a:rPr>
              <a:t>http://www.nps.gov/gcra/planyourvisit/havasupai.htm</a:t>
            </a:r>
            <a:r>
              <a:rPr lang="en-US" sz="2000" dirty="0" smtClean="0"/>
              <a:t>)</a:t>
            </a:r>
          </a:p>
          <a:p>
            <a:r>
              <a:rPr lang="en-US" sz="2000" dirty="0" smtClean="0"/>
              <a:t>Mello, Michelle, M., J.D., Ph.D., and Leslie E. Wolf, J.D., M.P.H.  The Havasupai Indian Tribe Case – Lessons for Research Involving Stored Biologic Samples. The New England Journal of Medicine. 353.204-207.2010</a:t>
            </a:r>
          </a:p>
          <a:p>
            <a:r>
              <a:rPr lang="en-US" sz="2000" dirty="0" smtClean="0"/>
              <a:t>Report of the Public Responsibility in Medicine and Research (PRIM&amp;R) Human Tissue/Specimen Banking Working Group – Part 1 Assessment and Recommendations. March 2007</a:t>
            </a:r>
          </a:p>
          <a:p>
            <a:r>
              <a:rPr lang="en-US" sz="2000" dirty="0" smtClean="0"/>
              <a:t>The Official Website of the Havasupai Tribe (</a:t>
            </a:r>
            <a:r>
              <a:rPr lang="en-US" sz="2000" dirty="0" smtClean="0">
                <a:hlinkClick r:id="rId3"/>
              </a:rPr>
              <a:t>http://havasupai-nsn.gov/tourism.html</a:t>
            </a:r>
            <a:r>
              <a:rPr lang="en-US" sz="2000" dirty="0" smtClean="0"/>
              <a:t>)</a:t>
            </a:r>
          </a:p>
          <a:p>
            <a:endParaRPr lang="en-US" sz="2000" dirty="0" smtClean="0"/>
          </a:p>
          <a:p>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Perspective</a:t>
            </a:r>
            <a:endParaRPr lang="en-US" dirty="0"/>
          </a:p>
        </p:txBody>
      </p:sp>
      <p:sp>
        <p:nvSpPr>
          <p:cNvPr id="3" name="Content Placeholder 2"/>
          <p:cNvSpPr>
            <a:spLocks noGrp="1"/>
          </p:cNvSpPr>
          <p:nvPr>
            <p:ph idx="1"/>
          </p:nvPr>
        </p:nvSpPr>
        <p:spPr/>
        <p:txBody>
          <a:bodyPr>
            <a:normAutofit/>
          </a:bodyPr>
          <a:lstStyle/>
          <a:p>
            <a:r>
              <a:rPr lang="en-US" dirty="0" smtClean="0"/>
              <a:t>Responses to these events included</a:t>
            </a:r>
          </a:p>
          <a:p>
            <a:pPr lvl="1"/>
            <a:r>
              <a:rPr lang="en-US" dirty="0" smtClean="0"/>
              <a:t>Nuremberg Code</a:t>
            </a:r>
          </a:p>
          <a:p>
            <a:pPr lvl="1"/>
            <a:r>
              <a:rPr lang="en-US" dirty="0" smtClean="0"/>
              <a:t>Amendments to the Food and Drug Act</a:t>
            </a:r>
          </a:p>
          <a:p>
            <a:pPr lvl="1"/>
            <a:r>
              <a:rPr lang="en-US" dirty="0" smtClean="0"/>
              <a:t>Declaration of Helsinki</a:t>
            </a:r>
          </a:p>
          <a:p>
            <a:pPr lvl="1"/>
            <a:r>
              <a:rPr lang="en-US" dirty="0" smtClean="0"/>
              <a:t>National Commission for the Protection of Human Subjects of Biomedical and Behavioral Research</a:t>
            </a:r>
          </a:p>
          <a:p>
            <a:endParaRPr lang="en-US" dirty="0" smtClean="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dirty="0" smtClean="0"/>
          </a:p>
          <a:p>
            <a:pPr algn="ctr">
              <a:buNone/>
            </a:pPr>
            <a:r>
              <a:rPr lang="en-US" sz="3600" dirty="0" smtClean="0"/>
              <a:t>STD Research in Guatemala </a:t>
            </a:r>
          </a:p>
          <a:p>
            <a:pPr algn="ctr">
              <a:buNone/>
            </a:pPr>
            <a:r>
              <a:rPr lang="en-US" sz="3600" dirty="0" smtClean="0"/>
              <a:t>(1946-1948)</a:t>
            </a:r>
          </a:p>
          <a:p>
            <a:pPr algn="ctr">
              <a:buNone/>
            </a:pPr>
            <a:endParaRPr lang="en-US" sz="3600" dirty="0" smtClean="0"/>
          </a:p>
          <a:p>
            <a:pPr algn="ctr">
              <a:spcAft>
                <a:spcPts val="600"/>
              </a:spcAft>
              <a:buNone/>
            </a:pPr>
            <a:r>
              <a:rPr lang="en-US" sz="3200" dirty="0" smtClean="0"/>
              <a:t>Soundia A. Duche, MA, MS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2800" dirty="0" smtClean="0">
                <a:latin typeface="Tahoma" pitchFamily="34" charset="0"/>
                <a:ea typeface="ＭＳ Ｐゴシック" charset="-128"/>
                <a:cs typeface="Tahoma" pitchFamily="34" charset="0"/>
              </a:rPr>
              <a:t>Tuskegee Researcher Unearths 1940s-Era </a:t>
            </a:r>
            <a:br>
              <a:rPr lang="en-US" sz="2800" dirty="0" smtClean="0">
                <a:latin typeface="Tahoma" pitchFamily="34" charset="0"/>
                <a:ea typeface="ＭＳ Ｐゴシック" charset="-128"/>
                <a:cs typeface="Tahoma" pitchFamily="34" charset="0"/>
              </a:rPr>
            </a:br>
            <a:r>
              <a:rPr lang="en-US" sz="2800" dirty="0" smtClean="0">
                <a:latin typeface="Tahoma" pitchFamily="34" charset="0"/>
                <a:ea typeface="ＭＳ Ｐゴシック" charset="-128"/>
                <a:cs typeface="Tahoma" pitchFamily="34" charset="0"/>
              </a:rPr>
              <a:t>US Government Supported Unethical Research</a:t>
            </a:r>
          </a:p>
        </p:txBody>
      </p:sp>
      <p:sp>
        <p:nvSpPr>
          <p:cNvPr id="8196" name="Content Placeholder 6"/>
          <p:cNvSpPr>
            <a:spLocks noGrp="1"/>
          </p:cNvSpPr>
          <p:nvPr>
            <p:ph idx="1"/>
          </p:nvPr>
        </p:nvSpPr>
        <p:spPr/>
        <p:txBody>
          <a:bodyPr/>
          <a:lstStyle/>
          <a:p>
            <a:r>
              <a:rPr lang="en-US" sz="2400" dirty="0" smtClean="0">
                <a:ea typeface="ＭＳ Ｐゴシック" charset="-128"/>
                <a:cs typeface="Georgia" pitchFamily="18" charset="0"/>
              </a:rPr>
              <a:t>Between 1946-1948, US Public Health Service conducted research in Guatemala that involved </a:t>
            </a:r>
            <a:r>
              <a:rPr lang="en-US" sz="2400" u="sng" dirty="0" smtClean="0">
                <a:ea typeface="ＭＳ Ｐゴシック" charset="-128"/>
                <a:cs typeface="Georgia" pitchFamily="18" charset="0"/>
              </a:rPr>
              <a:t>intentionally</a:t>
            </a:r>
            <a:r>
              <a:rPr lang="en-US" sz="2400" dirty="0" smtClean="0">
                <a:ea typeface="ＭＳ Ｐゴシック" charset="-128"/>
                <a:cs typeface="Georgia" pitchFamily="18" charset="0"/>
              </a:rPr>
              <a:t> infecting </a:t>
            </a:r>
            <a:r>
              <a:rPr lang="en-US" sz="2400" u="sng" dirty="0" smtClean="0">
                <a:ea typeface="ＭＳ Ｐゴシック" charset="-128"/>
                <a:cs typeface="Georgia" pitchFamily="18" charset="0"/>
              </a:rPr>
              <a:t>vulnerable populations </a:t>
            </a:r>
            <a:r>
              <a:rPr lang="en-US" sz="2400" dirty="0" smtClean="0">
                <a:ea typeface="ＭＳ Ｐゴシック" charset="-128"/>
                <a:cs typeface="Georgia" pitchFamily="18" charset="0"/>
              </a:rPr>
              <a:t>in Guatemala with sexually transmitted diseases (STDs)</a:t>
            </a:r>
          </a:p>
          <a:p>
            <a:pPr>
              <a:spcBef>
                <a:spcPts val="600"/>
              </a:spcBef>
            </a:pPr>
            <a:r>
              <a:rPr lang="en-US" sz="2400" dirty="0" smtClean="0">
                <a:ea typeface="ＭＳ Ｐゴシック" charset="-128"/>
                <a:cs typeface="Georgia" pitchFamily="18" charset="0"/>
              </a:rPr>
              <a:t>In 2010, The U.S. Centers for Disease Control and Prevention investigated the discovered archival materials and corroborated </a:t>
            </a:r>
            <a:r>
              <a:rPr lang="en-US" sz="2400" dirty="0" err="1" smtClean="0">
                <a:ea typeface="ＭＳ Ｐゴシック" charset="-128"/>
                <a:cs typeface="Georgia" pitchFamily="18" charset="0"/>
              </a:rPr>
              <a:t>Reverby’s</a:t>
            </a:r>
            <a:r>
              <a:rPr lang="en-US" sz="2400" dirty="0" smtClean="0">
                <a:ea typeface="ＭＳ Ｐゴシック" charset="-128"/>
                <a:cs typeface="Georgia" pitchFamily="18" charset="0"/>
              </a:rPr>
              <a:t> findings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Government Response</a:t>
            </a:r>
            <a:endParaRPr lang="en-US" dirty="0"/>
          </a:p>
        </p:txBody>
      </p:sp>
      <p:sp>
        <p:nvSpPr>
          <p:cNvPr id="3" name="Content Placeholder 2"/>
          <p:cNvSpPr>
            <a:spLocks noGrp="1"/>
          </p:cNvSpPr>
          <p:nvPr>
            <p:ph idx="1"/>
          </p:nvPr>
        </p:nvSpPr>
        <p:spPr>
          <a:xfrm>
            <a:off x="457200" y="1935650"/>
            <a:ext cx="8229600" cy="4509538"/>
          </a:xfrm>
        </p:spPr>
        <p:txBody>
          <a:bodyPr/>
          <a:lstStyle/>
          <a:p>
            <a:r>
              <a:rPr lang="en-US" sz="2400" dirty="0" smtClean="0"/>
              <a:t>November 2010 – President Obama charged the Presidential Commission for the study of Bioethical issues with two things:</a:t>
            </a:r>
          </a:p>
          <a:p>
            <a:pPr marL="914400" lvl="1" indent="-457200">
              <a:spcBef>
                <a:spcPts val="600"/>
              </a:spcBef>
              <a:buFont typeface="+mj-lt"/>
              <a:buAutoNum type="arabicPeriod"/>
            </a:pPr>
            <a:r>
              <a:rPr lang="en-US" sz="2000" dirty="0" smtClean="0"/>
              <a:t>Oversee a fact-finding investigation into the specifics of the US Public Health Service STD inoculation study conducted in Guatemala, and</a:t>
            </a:r>
          </a:p>
          <a:p>
            <a:pPr marL="914400" lvl="1" indent="-457200">
              <a:spcBef>
                <a:spcPts val="600"/>
              </a:spcBef>
              <a:buFont typeface="+mj-lt"/>
              <a:buAutoNum type="arabicPeriod"/>
            </a:pPr>
            <a:r>
              <a:rPr lang="en-US" sz="2000" dirty="0" smtClean="0"/>
              <a:t>Convene a panel to perform a thorough review of human subjects protection to determine if federal regulations and international standards adequately protect the health and well being of participants in scientific studies supported by the Federal Government</a:t>
            </a:r>
            <a:endParaRPr 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Background</a:t>
            </a:r>
            <a:endParaRPr lang="en-US" dirty="0"/>
          </a:p>
        </p:txBody>
      </p:sp>
      <p:sp>
        <p:nvSpPr>
          <p:cNvPr id="3" name="Content Placeholder 2"/>
          <p:cNvSpPr>
            <a:spLocks noGrp="1"/>
          </p:cNvSpPr>
          <p:nvPr>
            <p:ph idx="1"/>
          </p:nvPr>
        </p:nvSpPr>
        <p:spPr/>
        <p:txBody>
          <a:bodyPr/>
          <a:lstStyle/>
          <a:p>
            <a:r>
              <a:rPr lang="en-US" sz="2400" dirty="0" smtClean="0"/>
              <a:t>Reducing cost to treat infections from STDs and man-hours lost as a result of STDs was a key concern during WWII</a:t>
            </a:r>
          </a:p>
          <a:p>
            <a:pPr>
              <a:spcBef>
                <a:spcPts val="600"/>
              </a:spcBef>
            </a:pPr>
            <a:r>
              <a:rPr lang="en-US" sz="2400" dirty="0" smtClean="0"/>
              <a:t>Chemical prophylaxis used to treat STDs were quite harsh and embarrassing for soldiers affected</a:t>
            </a:r>
          </a:p>
          <a:p>
            <a:pPr>
              <a:spcBef>
                <a:spcPts val="600"/>
              </a:spcBef>
            </a:pPr>
            <a:r>
              <a:rPr lang="en-US" sz="2400" dirty="0" smtClean="0"/>
              <a:t>Goal of Research:  Investigate new ways to prevent STDs, including gonorrhea; </a:t>
            </a:r>
            <a:r>
              <a:rPr lang="en-US" sz="2400" dirty="0" err="1" smtClean="0"/>
              <a:t>chancroid</a:t>
            </a:r>
            <a:r>
              <a:rPr lang="en-US" sz="2400" dirty="0" smtClean="0"/>
              <a:t>, and syphilis</a:t>
            </a:r>
          </a:p>
          <a:p>
            <a:endParaRPr lang="en-US"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a:srcRect/>
          <a:stretch>
            <a:fillRect/>
          </a:stretch>
        </p:blipFill>
        <p:spPr bwMode="auto">
          <a:xfrm>
            <a:off x="6010945" y="4434446"/>
            <a:ext cx="2675855" cy="239244"/>
          </a:xfrm>
          <a:prstGeom prst="rect">
            <a:avLst/>
          </a:prstGeom>
          <a:noFill/>
          <a:ln w="9525">
            <a:noFill/>
            <a:miter lim="800000"/>
            <a:headEnd/>
            <a:tailEnd/>
          </a:ln>
        </p:spPr>
      </p:pic>
      <p:sp>
        <p:nvSpPr>
          <p:cNvPr id="3" name="Content Placeholder 2"/>
          <p:cNvSpPr>
            <a:spLocks noGrp="1"/>
          </p:cNvSpPr>
          <p:nvPr>
            <p:ph idx="1"/>
          </p:nvPr>
        </p:nvSpPr>
        <p:spPr/>
        <p:txBody>
          <a:bodyPr/>
          <a:lstStyle/>
          <a:p>
            <a:pPr>
              <a:spcAft>
                <a:spcPts val="0"/>
              </a:spcAft>
              <a:buNone/>
            </a:pPr>
            <a:r>
              <a:rPr lang="en-US" sz="2400" dirty="0" smtClean="0"/>
              <a:t>April 1947 - New York Times </a:t>
            </a:r>
          </a:p>
          <a:p>
            <a:pPr>
              <a:spcAft>
                <a:spcPts val="0"/>
              </a:spcAft>
              <a:buNone/>
            </a:pPr>
            <a:r>
              <a:rPr lang="en-US" sz="2400" dirty="0" smtClean="0"/>
              <a:t>science editor </a:t>
            </a:r>
            <a:r>
              <a:rPr lang="en-US" sz="2400" dirty="0" err="1" smtClean="0"/>
              <a:t>Waldemar</a:t>
            </a:r>
            <a:r>
              <a:rPr lang="en-US" sz="2400" dirty="0" smtClean="0"/>
              <a:t> </a:t>
            </a:r>
            <a:r>
              <a:rPr lang="en-US" sz="2400" dirty="0" err="1" smtClean="0"/>
              <a:t>Kaempffert</a:t>
            </a:r>
            <a:r>
              <a:rPr lang="en-US" sz="2400" dirty="0" smtClean="0"/>
              <a:t> </a:t>
            </a:r>
          </a:p>
          <a:p>
            <a:pPr>
              <a:spcAft>
                <a:spcPts val="0"/>
              </a:spcAft>
              <a:buNone/>
            </a:pPr>
            <a:r>
              <a:rPr lang="en-US" sz="2400" dirty="0" smtClean="0"/>
              <a:t>published a note describing an intentional </a:t>
            </a:r>
          </a:p>
          <a:p>
            <a:pPr>
              <a:spcAft>
                <a:spcPts val="0"/>
              </a:spcAft>
              <a:buNone/>
            </a:pPr>
            <a:r>
              <a:rPr lang="en-US" sz="2400" dirty="0" smtClean="0"/>
              <a:t>exposure prevention experiment in rabbits</a:t>
            </a:r>
          </a:p>
          <a:p>
            <a:pPr>
              <a:spcAft>
                <a:spcPts val="0"/>
              </a:spcAft>
              <a:buNone/>
            </a:pPr>
            <a:r>
              <a:rPr lang="en-US" sz="2400" dirty="0" smtClean="0"/>
              <a:t>using penicillin</a:t>
            </a:r>
          </a:p>
          <a:p>
            <a:pPr>
              <a:buNone/>
            </a:pPr>
            <a:endParaRPr lang="en-US" sz="2400" dirty="0" smtClean="0"/>
          </a:p>
          <a:p>
            <a:endParaRPr lang="en-US" sz="2400" dirty="0"/>
          </a:p>
        </p:txBody>
      </p:sp>
      <p:sp>
        <p:nvSpPr>
          <p:cNvPr id="4" name="Title 1"/>
          <p:cNvSpPr>
            <a:spLocks noGrp="1"/>
          </p:cNvSpPr>
          <p:nvPr>
            <p:ph type="title"/>
          </p:nvPr>
        </p:nvSpPr>
        <p:spPr/>
        <p:txBody>
          <a:bodyPr/>
          <a:lstStyle/>
          <a:p>
            <a:r>
              <a:rPr lang="en-US" dirty="0" smtClean="0"/>
              <a:t>Research Ethics in the 1940s</a:t>
            </a:r>
            <a:endParaRPr lang="en-US" dirty="0"/>
          </a:p>
        </p:txBody>
      </p:sp>
      <p:pic>
        <p:nvPicPr>
          <p:cNvPr id="7" name="Picture 2"/>
          <p:cNvPicPr>
            <a:picLocks noChangeAspect="1" noChangeArrowheads="1"/>
          </p:cNvPicPr>
          <p:nvPr/>
        </p:nvPicPr>
        <p:blipFill>
          <a:blip r:embed="rId4"/>
          <a:srcRect t="81593" r="-638" b="-2273"/>
          <a:stretch>
            <a:fillRect/>
          </a:stretch>
        </p:blipFill>
        <p:spPr bwMode="auto">
          <a:xfrm>
            <a:off x="6345573" y="1818437"/>
            <a:ext cx="2341227" cy="29386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Between 1943-1944 STD experiments </a:t>
            </a:r>
            <a:r>
              <a:rPr lang="en-US" sz="2400" smtClean="0"/>
              <a:t>with Gonorrhea </a:t>
            </a:r>
            <a:r>
              <a:rPr lang="en-US" sz="2400" dirty="0" smtClean="0"/>
              <a:t>conducted at the US Penitentiary in Terre Haute, Indiana</a:t>
            </a:r>
          </a:p>
          <a:p>
            <a:pPr lvl="1">
              <a:spcBef>
                <a:spcPts val="600"/>
              </a:spcBef>
            </a:pPr>
            <a:r>
              <a:rPr lang="en-US" dirty="0" smtClean="0"/>
              <a:t>Only volunteers were allowed to be enrolled</a:t>
            </a:r>
          </a:p>
          <a:p>
            <a:pPr lvl="1">
              <a:spcBef>
                <a:spcPts val="600"/>
              </a:spcBef>
            </a:pPr>
            <a:r>
              <a:rPr lang="en-US" dirty="0" smtClean="0"/>
              <a:t>Research proposal included detailed research protocol, clear set of goals, and a participant waiver form outlining the procedures and risks associated with the experiments</a:t>
            </a:r>
          </a:p>
        </p:txBody>
      </p:sp>
      <p:sp>
        <p:nvSpPr>
          <p:cNvPr id="4" name="Title 1"/>
          <p:cNvSpPr>
            <a:spLocks noGrp="1"/>
          </p:cNvSpPr>
          <p:nvPr>
            <p:ph type="title"/>
          </p:nvPr>
        </p:nvSpPr>
        <p:spPr/>
        <p:txBody>
          <a:bodyPr/>
          <a:lstStyle/>
          <a:p>
            <a:r>
              <a:rPr lang="en-US" dirty="0" smtClean="0"/>
              <a:t>Research Ethics in the 1940s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Vulnerable Populations </a:t>
            </a:r>
            <a:endParaRPr lang="en-US" dirty="0"/>
          </a:p>
        </p:txBody>
      </p:sp>
      <p:sp>
        <p:nvSpPr>
          <p:cNvPr id="8" name="Content Placeholder 7"/>
          <p:cNvSpPr>
            <a:spLocks noGrp="1"/>
          </p:cNvSpPr>
          <p:nvPr>
            <p:ph idx="1"/>
          </p:nvPr>
        </p:nvSpPr>
        <p:spPr>
          <a:xfrm>
            <a:off x="457200" y="1935650"/>
            <a:ext cx="8580268" cy="4190513"/>
          </a:xfrm>
        </p:spPr>
        <p:txBody>
          <a:bodyPr/>
          <a:lstStyle/>
          <a:p>
            <a:pPr marL="0">
              <a:buNone/>
            </a:pPr>
            <a:r>
              <a:rPr lang="en-US" dirty="0" smtClean="0"/>
              <a:t>The following groups were included in the Guatemalan STD study:</a:t>
            </a:r>
          </a:p>
          <a:p>
            <a:pPr>
              <a:spcBef>
                <a:spcPts val="600"/>
              </a:spcBef>
            </a:pPr>
            <a:r>
              <a:rPr lang="en-US" dirty="0" smtClean="0"/>
              <a:t>Commercial Sex Workers</a:t>
            </a:r>
          </a:p>
          <a:p>
            <a:r>
              <a:rPr lang="en-US" dirty="0" smtClean="0"/>
              <a:t>Guatemalan Prisoners</a:t>
            </a:r>
          </a:p>
          <a:p>
            <a:r>
              <a:rPr lang="en-US" dirty="0" smtClean="0"/>
              <a:t>Guatemalan Soldiers</a:t>
            </a:r>
          </a:p>
          <a:p>
            <a:r>
              <a:rPr lang="en-US" dirty="0" smtClean="0"/>
              <a:t>Psychiatric Ward Patients</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Leprosarium patients</a:t>
            </a:r>
          </a:p>
          <a:p>
            <a:r>
              <a:rPr lang="en-US" dirty="0" smtClean="0"/>
              <a:t>US Servicemen in Guatemala</a:t>
            </a:r>
          </a:p>
          <a:p>
            <a:r>
              <a:rPr lang="en-US" dirty="0" smtClean="0"/>
              <a:t>Children</a:t>
            </a:r>
          </a:p>
          <a:p>
            <a:pPr lvl="1"/>
            <a:r>
              <a:rPr lang="en-US" dirty="0" smtClean="0"/>
              <a:t>Orphans</a:t>
            </a:r>
          </a:p>
          <a:p>
            <a:pPr lvl="1"/>
            <a:r>
              <a:rPr lang="en-US" dirty="0" smtClean="0"/>
              <a:t>School children</a:t>
            </a:r>
          </a:p>
          <a:p>
            <a:r>
              <a:rPr lang="en-US" dirty="0" smtClean="0"/>
              <a:t>Prisoners</a:t>
            </a:r>
          </a:p>
          <a:p>
            <a:r>
              <a:rPr lang="en-US" dirty="0" smtClean="0"/>
              <a:t>Psychiatric Ward Patients</a:t>
            </a:r>
          </a:p>
          <a:p>
            <a:pPr>
              <a:buNone/>
            </a:pPr>
            <a:endParaRPr lang="en-US" dirty="0"/>
          </a:p>
        </p:txBody>
      </p:sp>
      <p:sp>
        <p:nvSpPr>
          <p:cNvPr id="4" name="Title 1"/>
          <p:cNvSpPr>
            <a:spLocks noGrp="1"/>
          </p:cNvSpPr>
          <p:nvPr>
            <p:ph type="title"/>
          </p:nvPr>
        </p:nvSpPr>
        <p:spPr/>
        <p:txBody>
          <a:bodyPr/>
          <a:lstStyle/>
          <a:p>
            <a:r>
              <a:rPr lang="en-US" dirty="0" smtClean="0"/>
              <a:t>Vulnerable Populations (continued)</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Informed Consent</a:t>
            </a:r>
            <a:endParaRPr lang="en-US" dirty="0"/>
          </a:p>
        </p:txBody>
      </p:sp>
      <p:sp>
        <p:nvSpPr>
          <p:cNvPr id="3" name="Content Placeholder 2"/>
          <p:cNvSpPr>
            <a:spLocks noGrp="1"/>
          </p:cNvSpPr>
          <p:nvPr>
            <p:ph idx="1"/>
          </p:nvPr>
        </p:nvSpPr>
        <p:spPr/>
        <p:txBody>
          <a:bodyPr/>
          <a:lstStyle/>
          <a:p>
            <a:pPr marL="0">
              <a:buNone/>
            </a:pPr>
            <a:r>
              <a:rPr lang="en-US" dirty="0" smtClean="0"/>
              <a:t>No evidence supporting consent was obtained from any of the subjects, in fact, letters found in the archival material provide evidence that many subjects did not agree to take part in the research study</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vs. Benefits</a:t>
            </a:r>
            <a:endParaRPr lang="en-US" dirty="0"/>
          </a:p>
        </p:txBody>
      </p:sp>
      <p:sp>
        <p:nvSpPr>
          <p:cNvPr id="3" name="Content Placeholder 2"/>
          <p:cNvSpPr>
            <a:spLocks noGrp="1"/>
          </p:cNvSpPr>
          <p:nvPr>
            <p:ph idx="1"/>
          </p:nvPr>
        </p:nvSpPr>
        <p:spPr/>
        <p:txBody>
          <a:bodyPr/>
          <a:lstStyle/>
          <a:p>
            <a:r>
              <a:rPr lang="en-US" dirty="0" smtClean="0"/>
              <a:t>During serology experiments, subjects were exposed to spinal taps and </a:t>
            </a:r>
            <a:r>
              <a:rPr lang="en-US" dirty="0" err="1" smtClean="0"/>
              <a:t>cisternal</a:t>
            </a:r>
            <a:r>
              <a:rPr lang="en-US" dirty="0" smtClean="0"/>
              <a:t> taps</a:t>
            </a:r>
          </a:p>
          <a:p>
            <a:r>
              <a:rPr lang="en-US" dirty="0" smtClean="0"/>
              <a:t>Low STD transmission rates during normal exposure led the researchers to pursue superficial and deep inoculation which included scarification of the foreskin </a:t>
            </a:r>
          </a:p>
          <a:p>
            <a:r>
              <a:rPr lang="en-US" dirty="0" smtClean="0"/>
              <a:t>Not all subjects intentionally exposed to STDs received treatment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Belmont Report</a:t>
            </a:r>
            <a:endParaRPr lang="en-US" dirty="0"/>
          </a:p>
        </p:txBody>
      </p:sp>
      <p:sp>
        <p:nvSpPr>
          <p:cNvPr id="3" name="Content Placeholder 2"/>
          <p:cNvSpPr>
            <a:spLocks noGrp="1"/>
          </p:cNvSpPr>
          <p:nvPr>
            <p:ph idx="1"/>
          </p:nvPr>
        </p:nvSpPr>
        <p:spPr/>
        <p:txBody>
          <a:bodyPr>
            <a:normAutofit/>
          </a:bodyPr>
          <a:lstStyle/>
          <a:p>
            <a:pPr>
              <a:buNone/>
            </a:pPr>
            <a:r>
              <a:rPr lang="en-US" dirty="0" smtClean="0"/>
              <a:t>   In 1979, the Belmont report was published by the National Commission for the Protection of Human Subjects of Biomedical and Behavioral Research </a:t>
            </a:r>
          </a:p>
          <a:p>
            <a:endParaRPr lang="en-US" dirty="0" smtClean="0"/>
          </a:p>
          <a:p>
            <a:endParaRPr lang="en-US"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Coercion and Undue Influence</a:t>
            </a:r>
            <a:endParaRPr lang="en-US" dirty="0"/>
          </a:p>
        </p:txBody>
      </p:sp>
      <p:sp>
        <p:nvSpPr>
          <p:cNvPr id="3" name="Content Placeholder 2"/>
          <p:cNvSpPr>
            <a:spLocks noGrp="1"/>
          </p:cNvSpPr>
          <p:nvPr>
            <p:ph idx="1"/>
          </p:nvPr>
        </p:nvSpPr>
        <p:spPr/>
        <p:txBody>
          <a:bodyPr/>
          <a:lstStyle/>
          <a:p>
            <a:r>
              <a:rPr lang="en-US" dirty="0" smtClean="0"/>
              <a:t>Vulnerable subjects often lack capacity to make their own decisions vis-à-vis participation </a:t>
            </a:r>
          </a:p>
          <a:p>
            <a:r>
              <a:rPr lang="en-US" dirty="0" smtClean="0"/>
              <a:t>Psychiatric hospital received perks during research study</a:t>
            </a:r>
          </a:p>
          <a:p>
            <a:r>
              <a:rPr lang="en-US" dirty="0" smtClean="0"/>
              <a:t>Subjects given tokens so as to continue participation in the research studies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Belmont Report</a:t>
            </a:r>
            <a:endParaRPr lang="en-US" dirty="0"/>
          </a:p>
        </p:txBody>
      </p:sp>
      <p:sp>
        <p:nvSpPr>
          <p:cNvPr id="3" name="Content Placeholder 2"/>
          <p:cNvSpPr>
            <a:spLocks noGrp="1"/>
          </p:cNvSpPr>
          <p:nvPr>
            <p:ph idx="1"/>
          </p:nvPr>
        </p:nvSpPr>
        <p:spPr/>
        <p:txBody>
          <a:bodyPr/>
          <a:lstStyle/>
          <a:p>
            <a:pPr>
              <a:buNone/>
            </a:pPr>
            <a:r>
              <a:rPr lang="en-US" dirty="0" smtClean="0"/>
              <a:t>Although incident occurred pre-Belmont, the moral compass of that time still dictated that certain basic moral tenants be respected when conducting research on human subjects</a:t>
            </a:r>
          </a:p>
          <a:p>
            <a:pPr lvl="1"/>
            <a:r>
              <a:rPr lang="en-US" dirty="0" smtClean="0"/>
              <a:t>No Respect</a:t>
            </a:r>
          </a:p>
          <a:p>
            <a:pPr lvl="1"/>
            <a:r>
              <a:rPr lang="en-US" dirty="0" smtClean="0"/>
              <a:t>No Justice</a:t>
            </a:r>
          </a:p>
          <a:p>
            <a:pPr lvl="1"/>
            <a:r>
              <a:rPr lang="en-US" dirty="0" smtClean="0"/>
              <a:t>No Beneficence</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Presidential Commission Findings</a:t>
            </a:r>
            <a:endParaRPr lang="en-US" dirty="0"/>
          </a:p>
        </p:txBody>
      </p:sp>
      <p:sp>
        <p:nvSpPr>
          <p:cNvPr id="3" name="Content Placeholder 2"/>
          <p:cNvSpPr>
            <a:spLocks noGrp="1"/>
          </p:cNvSpPr>
          <p:nvPr>
            <p:ph idx="1"/>
          </p:nvPr>
        </p:nvSpPr>
        <p:spPr/>
        <p:txBody>
          <a:bodyPr/>
          <a:lstStyle/>
          <a:p>
            <a:pPr marL="0">
              <a:buNone/>
            </a:pPr>
            <a:r>
              <a:rPr lang="en-US" dirty="0" smtClean="0"/>
              <a:t>“</a:t>
            </a:r>
            <a:r>
              <a:rPr lang="en-US" sz="2400" dirty="0" smtClean="0"/>
              <a:t>It is clear that many of the actions undertaken with the Guatemala experiments were morally wrong.  The Commission further concludes that the individuals who approved, conducted, facilitated, and funded these experiments are morally culpable to various degrees for these wrongs.  The Commission reaches these conclusions on the basis of basic moral principles, the moral norms that were articulated at the time, the strikingly contrasting practices in Terre Haute, and the statements of the protagonists themselves during the period of work in Guatemala.” </a:t>
            </a:r>
          </a:p>
          <a:p>
            <a:pPr>
              <a:spcAft>
                <a:spcPts val="0"/>
              </a:spcAft>
              <a:buNone/>
            </a:pPr>
            <a:r>
              <a:rPr lang="en-US" sz="1400" dirty="0" smtClean="0"/>
              <a:t>Presidential Commission for the Study of Bioethical Issues. </a:t>
            </a:r>
          </a:p>
          <a:p>
            <a:pPr>
              <a:spcAft>
                <a:spcPts val="0"/>
              </a:spcAft>
              <a:buNone/>
            </a:pPr>
            <a:r>
              <a:rPr lang="en-US" sz="1400" dirty="0" smtClean="0"/>
              <a:t>“Ethically Impossible.  STD Research in Guatemala from 1946 to 1948.” 2011: 108.</a:t>
            </a:r>
            <a:endParaRPr lang="en-US" sz="1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a:buNone/>
            </a:pPr>
            <a:r>
              <a:rPr lang="en-US" sz="2400" dirty="0" smtClean="0"/>
              <a:t>“In the final analysis, institutions are comprised of individuals who, however flawed, are expected to exercise sound judgment in the pursuit of their institutional mission.  This is all the more true and important when those individuals hold privileged and powerful roles as professionals and public officials.  One lesson of the Guatemala experiments, never to take ethics for granted, let alone confuse ethical principles with burdensome obstacles to be overcome or evade, is a sobering one for our own and all subsequent generations.”</a:t>
            </a:r>
            <a:endParaRPr lang="en-US" sz="2400" dirty="0"/>
          </a:p>
        </p:txBody>
      </p:sp>
      <p:sp>
        <p:nvSpPr>
          <p:cNvPr id="4" name="Title 1"/>
          <p:cNvSpPr>
            <a:spLocks noGrp="1"/>
          </p:cNvSpPr>
          <p:nvPr>
            <p:ph type="title"/>
          </p:nvPr>
        </p:nvSpPr>
        <p:spPr/>
        <p:txBody>
          <a:bodyPr/>
          <a:lstStyle/>
          <a:p>
            <a:r>
              <a:rPr lang="en-US" dirty="0" smtClean="0"/>
              <a:t>Presidential Commission Findings</a:t>
            </a:r>
            <a:endParaRPr lang="en-US" dirty="0"/>
          </a:p>
        </p:txBody>
      </p:sp>
      <p:sp>
        <p:nvSpPr>
          <p:cNvPr id="5" name="Rectangle 4"/>
          <p:cNvSpPr/>
          <p:nvPr/>
        </p:nvSpPr>
        <p:spPr>
          <a:xfrm>
            <a:off x="315157" y="6126163"/>
            <a:ext cx="6831367" cy="523220"/>
          </a:xfrm>
          <a:prstGeom prst="rect">
            <a:avLst/>
          </a:prstGeom>
        </p:spPr>
        <p:txBody>
          <a:bodyPr wrap="square">
            <a:spAutoFit/>
          </a:bodyPr>
          <a:lstStyle/>
          <a:p>
            <a:pPr>
              <a:spcAft>
                <a:spcPts val="0"/>
              </a:spcAft>
              <a:buNone/>
            </a:pPr>
            <a:r>
              <a:rPr lang="en-US" sz="1400" dirty="0" smtClean="0">
                <a:latin typeface="Tahoma" pitchFamily="34" charset="0"/>
                <a:cs typeface="Tahoma" pitchFamily="34" charset="0"/>
              </a:rPr>
              <a:t>Presidential Commission for the Study of Bioethical Issues. </a:t>
            </a:r>
          </a:p>
          <a:p>
            <a:pPr>
              <a:spcAft>
                <a:spcPts val="0"/>
              </a:spcAft>
              <a:buNone/>
            </a:pPr>
            <a:r>
              <a:rPr lang="en-US" sz="1400" dirty="0" smtClean="0">
                <a:latin typeface="Tahoma" pitchFamily="34" charset="0"/>
                <a:cs typeface="Tahoma" pitchFamily="34" charset="0"/>
              </a:rPr>
              <a:t>“Ethically Impossible.  STD Research in Guatemala from 1946 to 1948.” 2011: 108.</a:t>
            </a:r>
            <a:endParaRPr lang="en-US" sz="1400"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a:t>
            </a:r>
            <a:endParaRPr lang="en-US" dirty="0"/>
          </a:p>
        </p:txBody>
      </p:sp>
      <p:sp>
        <p:nvSpPr>
          <p:cNvPr id="3" name="Content Placeholder 2"/>
          <p:cNvSpPr>
            <a:spLocks noGrp="1"/>
          </p:cNvSpPr>
          <p:nvPr>
            <p:ph idx="1"/>
          </p:nvPr>
        </p:nvSpPr>
        <p:spPr/>
        <p:txBody>
          <a:bodyPr/>
          <a:lstStyle/>
          <a:p>
            <a:pPr>
              <a:spcAft>
                <a:spcPts val="0"/>
              </a:spcAft>
              <a:buNone/>
            </a:pPr>
            <a:r>
              <a:rPr lang="en-US" dirty="0" smtClean="0"/>
              <a:t>	Presidential Commission for the Study of Bioethical Issues. “Ethically Impossible.  STD Research in Guatemala from 1946 to 1948.” 2011: 108.</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5" name="Content Placeholder 4"/>
          <p:cNvSpPr>
            <a:spLocks noGrp="1"/>
          </p:cNvSpPr>
          <p:nvPr>
            <p:ph idx="1"/>
          </p:nvPr>
        </p:nvSpPr>
        <p:spPr/>
        <p:txBody>
          <a:bodyPr/>
          <a:lstStyle/>
          <a:p>
            <a:pPr>
              <a:spcAft>
                <a:spcPts val="600"/>
              </a:spcAft>
              <a:buNone/>
            </a:pPr>
            <a:r>
              <a:rPr lang="en-US" sz="2400" dirty="0" smtClean="0"/>
              <a:t>Soundia A. Duche, MA, MS</a:t>
            </a:r>
          </a:p>
          <a:p>
            <a:pPr>
              <a:spcAft>
                <a:spcPts val="600"/>
              </a:spcAft>
              <a:buNone/>
            </a:pPr>
            <a:r>
              <a:rPr lang="en-US" sz="2400" dirty="0" smtClean="0"/>
              <a:t>Email:  </a:t>
            </a:r>
            <a:r>
              <a:rPr lang="en-US" sz="2400" dirty="0" smtClean="0">
                <a:hlinkClick r:id="rId2"/>
              </a:rPr>
              <a:t>Soundia.Duche@va.gov</a:t>
            </a:r>
            <a:endParaRPr lang="en-US" sz="2400" dirty="0" smtClean="0"/>
          </a:p>
          <a:p>
            <a:pPr>
              <a:spcAft>
                <a:spcPts val="600"/>
              </a:spcAft>
              <a:buNone/>
            </a:pPr>
            <a:endParaRPr lang="en-US" sz="2400" dirty="0" smtClean="0"/>
          </a:p>
          <a:p>
            <a:pPr>
              <a:spcAft>
                <a:spcPts val="600"/>
              </a:spcAft>
              <a:buNone/>
            </a:pPr>
            <a:r>
              <a:rPr lang="en-US" sz="2400" dirty="0" smtClean="0"/>
              <a:t>Lucindia Shouse, MS, CIP</a:t>
            </a:r>
          </a:p>
          <a:p>
            <a:pPr>
              <a:spcAft>
                <a:spcPts val="600"/>
              </a:spcAft>
              <a:buNone/>
            </a:pPr>
            <a:r>
              <a:rPr lang="en-US" sz="2400" dirty="0" smtClean="0"/>
              <a:t>Email:  </a:t>
            </a:r>
            <a:r>
              <a:rPr lang="en-US" sz="2400" dirty="0" smtClean="0">
                <a:hlinkClick r:id="rId3"/>
              </a:rPr>
              <a:t>Lucindia.Shouse@va.gov</a:t>
            </a:r>
            <a:endParaRPr lang="en-US" sz="2400" dirty="0" smtClean="0"/>
          </a:p>
          <a:p>
            <a:pPr>
              <a:spcAft>
                <a:spcPts val="600"/>
              </a:spcAft>
              <a:buNone/>
            </a:pPr>
            <a:endParaRPr lang="en-US" sz="2400" dirty="0" smtClean="0"/>
          </a:p>
          <a:p>
            <a:pPr>
              <a:spcAft>
                <a:spcPts val="600"/>
              </a:spcAft>
              <a:buNone/>
            </a:pPr>
            <a:r>
              <a:rPr lang="en-US" sz="2400" dirty="0" smtClean="0"/>
              <a:t>Theresa Straut, CIP, RAC</a:t>
            </a:r>
          </a:p>
          <a:p>
            <a:pPr>
              <a:spcAft>
                <a:spcPts val="600"/>
              </a:spcAft>
              <a:buNone/>
            </a:pPr>
            <a:r>
              <a:rPr lang="en-US" sz="2400" dirty="0" smtClean="0"/>
              <a:t>Email:  </a:t>
            </a:r>
            <a:r>
              <a:rPr lang="en-US" sz="2400" dirty="0" smtClean="0">
                <a:hlinkClick r:id="rId4"/>
              </a:rPr>
              <a:t>Theresa.Straut@va.gov</a:t>
            </a:r>
            <a:endParaRPr lang="en-US" sz="2400" dirty="0" smtClean="0"/>
          </a:p>
          <a:p>
            <a:pPr>
              <a:spcAft>
                <a:spcPts val="600"/>
              </a:spcAft>
              <a:buNone/>
            </a:pP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Belmont Report</a:t>
            </a:r>
            <a:endParaRPr lang="en-US" dirty="0"/>
          </a:p>
        </p:txBody>
      </p:sp>
      <p:sp>
        <p:nvSpPr>
          <p:cNvPr id="3" name="Content Placeholder 2"/>
          <p:cNvSpPr>
            <a:spLocks noGrp="1"/>
          </p:cNvSpPr>
          <p:nvPr>
            <p:ph idx="1"/>
          </p:nvPr>
        </p:nvSpPr>
        <p:spPr/>
        <p:txBody>
          <a:bodyPr>
            <a:normAutofit/>
          </a:bodyPr>
          <a:lstStyle/>
          <a:p>
            <a:r>
              <a:rPr lang="en-US" sz="4400" dirty="0" smtClean="0"/>
              <a:t>Respect for Persons</a:t>
            </a:r>
          </a:p>
          <a:p>
            <a:r>
              <a:rPr lang="en-US" sz="4400" dirty="0" smtClean="0"/>
              <a:t>Beneficence</a:t>
            </a:r>
          </a:p>
          <a:p>
            <a:r>
              <a:rPr lang="en-US" sz="4400" dirty="0" smtClean="0"/>
              <a:t>Justice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sz="4800" dirty="0" smtClean="0"/>
          </a:p>
          <a:p>
            <a:pPr algn="ctr">
              <a:buNone/>
            </a:pPr>
            <a:r>
              <a:rPr lang="en-US" sz="3600" dirty="0" err="1" smtClean="0"/>
              <a:t>Hexamethonium</a:t>
            </a:r>
            <a:endParaRPr lang="en-US" sz="3600" dirty="0" smtClean="0"/>
          </a:p>
          <a:p>
            <a:pPr algn="ctr">
              <a:buNone/>
            </a:pPr>
            <a:endParaRPr lang="en-US" sz="3600" dirty="0" smtClean="0"/>
          </a:p>
          <a:p>
            <a:pPr algn="ctr">
              <a:buNone/>
            </a:pPr>
            <a:r>
              <a:rPr lang="en-US" dirty="0" smtClean="0"/>
              <a:t>Theresa Straut, CIP, RAC</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Hexamethonium</a:t>
            </a:r>
            <a:endParaRPr lang="en-US" dirty="0"/>
          </a:p>
        </p:txBody>
      </p:sp>
      <p:sp>
        <p:nvSpPr>
          <p:cNvPr id="3" name="Content Placeholder 2"/>
          <p:cNvSpPr>
            <a:spLocks noGrp="1"/>
          </p:cNvSpPr>
          <p:nvPr>
            <p:ph idx="1"/>
          </p:nvPr>
        </p:nvSpPr>
        <p:spPr/>
        <p:txBody>
          <a:bodyPr>
            <a:normAutofit fontScale="40000" lnSpcReduction="20000"/>
          </a:bodyPr>
          <a:lstStyle/>
          <a:p>
            <a:r>
              <a:rPr lang="en-US" sz="4200" dirty="0" smtClean="0"/>
              <a:t>In 2001, a researcher at Johns-Hopkins University submitted a study to the IRB</a:t>
            </a:r>
          </a:p>
          <a:p>
            <a:pPr>
              <a:buNone/>
            </a:pPr>
            <a:r>
              <a:rPr lang="en-US" sz="4200" dirty="0" smtClean="0"/>
              <a:t> </a:t>
            </a:r>
          </a:p>
          <a:p>
            <a:r>
              <a:rPr lang="en-US" sz="4200" dirty="0" smtClean="0"/>
              <a:t>Purpose:  why healthy people and people with asthma responded differently to substances that constrict airways</a:t>
            </a:r>
          </a:p>
          <a:p>
            <a:endParaRPr lang="en-US" sz="4200" dirty="0" smtClean="0"/>
          </a:p>
          <a:p>
            <a:r>
              <a:rPr lang="en-US" sz="4200" dirty="0" smtClean="0"/>
              <a:t>Study Design:  provoke a mild asthma attack in healthy people</a:t>
            </a:r>
          </a:p>
          <a:p>
            <a:endParaRPr lang="en-US" sz="4200" dirty="0" smtClean="0"/>
          </a:p>
          <a:p>
            <a:r>
              <a:rPr lang="en-US" sz="4200" dirty="0" smtClean="0"/>
              <a:t>Method:  </a:t>
            </a:r>
          </a:p>
          <a:p>
            <a:pPr lvl="1"/>
            <a:r>
              <a:rPr lang="en-US" sz="4200" dirty="0" smtClean="0"/>
              <a:t>Constrict the airways of volunteers with one drug</a:t>
            </a:r>
          </a:p>
          <a:p>
            <a:pPr lvl="1"/>
            <a:r>
              <a:rPr lang="en-US" sz="4200" dirty="0" smtClean="0"/>
              <a:t>Administer </a:t>
            </a:r>
            <a:r>
              <a:rPr lang="en-US" sz="4200" dirty="0" err="1" smtClean="0"/>
              <a:t>hexamethonium</a:t>
            </a:r>
            <a:r>
              <a:rPr lang="en-US" sz="4200" dirty="0" smtClean="0"/>
              <a:t> to temporarily block the nerves in the volunteers lungs</a:t>
            </a:r>
          </a:p>
          <a:p>
            <a:pPr lvl="1"/>
            <a:r>
              <a:rPr lang="en-US" sz="4200" dirty="0" smtClean="0"/>
              <a:t>The combination of drugs simulate a mild asthma attack</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Hexamethonium</a:t>
            </a:r>
            <a:r>
              <a:rPr lang="en-US" dirty="0" smtClean="0"/>
              <a:t>, continued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first healthy volunteer developed a dry cough, which abated in little more than a week</a:t>
            </a:r>
          </a:p>
          <a:p>
            <a:endParaRPr lang="en-US" dirty="0" smtClean="0"/>
          </a:p>
          <a:p>
            <a:r>
              <a:rPr lang="en-US" dirty="0" smtClean="0"/>
              <a:t>The second volunteer suffered no ill effects</a:t>
            </a:r>
          </a:p>
          <a:p>
            <a:endParaRPr lang="en-US" dirty="0" smtClean="0"/>
          </a:p>
          <a:p>
            <a:r>
              <a:rPr lang="en-US" dirty="0" smtClean="0"/>
              <a:t>The third volunteer: Ellen Roche</a:t>
            </a:r>
          </a:p>
          <a:p>
            <a:pPr lvl="1"/>
            <a:r>
              <a:rPr lang="en-US" dirty="0" smtClean="0"/>
              <a:t>a healthy 24-year-old volunteer</a:t>
            </a:r>
          </a:p>
          <a:p>
            <a:pPr lvl="1"/>
            <a:r>
              <a:rPr lang="en-US" dirty="0" smtClean="0"/>
              <a:t>developed a cough, but her symptoms did not abate</a:t>
            </a:r>
          </a:p>
          <a:p>
            <a:pPr lvl="1"/>
            <a:r>
              <a:rPr lang="en-US" dirty="0" smtClean="0"/>
              <a:t>five days after inhaling the </a:t>
            </a:r>
            <a:r>
              <a:rPr lang="en-US" dirty="0" err="1" smtClean="0"/>
              <a:t>hexamethonium</a:t>
            </a:r>
            <a:r>
              <a:rPr lang="en-US" dirty="0" smtClean="0"/>
              <a:t> she was admitted to intensive care in respiratory distress</a:t>
            </a:r>
          </a:p>
          <a:p>
            <a:pPr lvl="1"/>
            <a:r>
              <a:rPr lang="en-US" dirty="0" smtClean="0"/>
              <a:t>A month after entering the study she died</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Hexamethonium</a:t>
            </a:r>
            <a:r>
              <a:rPr lang="en-US" dirty="0" smtClean="0"/>
              <a:t>, continued</a:t>
            </a:r>
            <a:endParaRPr lang="en-US" dirty="0"/>
          </a:p>
        </p:txBody>
      </p:sp>
      <p:sp>
        <p:nvSpPr>
          <p:cNvPr id="3" name="Content Placeholder 2"/>
          <p:cNvSpPr>
            <a:spLocks noGrp="1"/>
          </p:cNvSpPr>
          <p:nvPr>
            <p:ph idx="1"/>
          </p:nvPr>
        </p:nvSpPr>
        <p:spPr/>
        <p:txBody>
          <a:bodyPr>
            <a:normAutofit/>
          </a:bodyPr>
          <a:lstStyle/>
          <a:p>
            <a:r>
              <a:rPr lang="en-US" dirty="0" smtClean="0"/>
              <a:t>Prompted by Roche's death, the Office for Human Research Protections (OHRP) reviewed Johns Hopkins Medical Institutions system for protecting research subjects and found widespread deficiencies and subsequently suspended research at the institution</a:t>
            </a:r>
          </a:p>
          <a:p>
            <a:endParaRPr lang="en-US" dirty="0"/>
          </a:p>
        </p:txBody>
      </p:sp>
    </p:spTree>
  </p:cSld>
  <p:clrMapOvr>
    <a:masterClrMapping/>
  </p:clrMapOvr>
</p:sld>
</file>

<file path=ppt/theme/theme1.xml><?xml version="1.0" encoding="utf-8"?>
<a:theme xmlns:a="http://schemas.openxmlformats.org/drawingml/2006/main" name="PPT_VHA_Templat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17252</TotalTime>
  <Words>3844</Words>
  <Application>Microsoft Office PowerPoint</Application>
  <PresentationFormat>On-screen Show (4:3)</PresentationFormat>
  <Paragraphs>417</Paragraphs>
  <Slides>45</Slides>
  <Notes>22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PPT_VHA_Template</vt:lpstr>
      <vt:lpstr>Ethics Today:  Cases</vt:lpstr>
      <vt:lpstr>Historical Perspective</vt:lpstr>
      <vt:lpstr>Historical Perspective</vt:lpstr>
      <vt:lpstr>Belmont Report</vt:lpstr>
      <vt:lpstr>Belmont Report</vt:lpstr>
      <vt:lpstr>Slide 6</vt:lpstr>
      <vt:lpstr>Hexamethonium</vt:lpstr>
      <vt:lpstr>Hexamethonium, continued</vt:lpstr>
      <vt:lpstr>Hexamethonium, continued</vt:lpstr>
      <vt:lpstr>Hexamethonium</vt:lpstr>
      <vt:lpstr>Hexamethonium</vt:lpstr>
      <vt:lpstr>Hexamethonium</vt:lpstr>
      <vt:lpstr>Hexamethonium </vt:lpstr>
      <vt:lpstr>Hexamethonium</vt:lpstr>
      <vt:lpstr>Questions</vt:lpstr>
      <vt:lpstr>Resources</vt:lpstr>
      <vt:lpstr>Slide 17</vt:lpstr>
      <vt:lpstr>The Havasupai Indian Tribe</vt:lpstr>
      <vt:lpstr>Who are the Havasupai?</vt:lpstr>
      <vt:lpstr>Where do the Havasupai live?</vt:lpstr>
      <vt:lpstr>What happened?</vt:lpstr>
      <vt:lpstr>What happened with samples?</vt:lpstr>
      <vt:lpstr>What are the issues?</vt:lpstr>
      <vt:lpstr>Tribe objected to three main uses</vt:lpstr>
      <vt:lpstr>Plaintiffs’ claims</vt:lpstr>
      <vt:lpstr>The Havasupai Indian Tribe Settlement</vt:lpstr>
      <vt:lpstr>Moral significance</vt:lpstr>
      <vt:lpstr>Questions</vt:lpstr>
      <vt:lpstr>Sources</vt:lpstr>
      <vt:lpstr>Slide 30</vt:lpstr>
      <vt:lpstr>Tuskegee Researcher Unearths 1940s-Era  US Government Supported Unethical Research</vt:lpstr>
      <vt:lpstr>US Government Response</vt:lpstr>
      <vt:lpstr>Historical Background</vt:lpstr>
      <vt:lpstr>Research Ethics in the 1940s</vt:lpstr>
      <vt:lpstr>Research Ethics in the 1940s</vt:lpstr>
      <vt:lpstr>Vulnerable Populations </vt:lpstr>
      <vt:lpstr>Vulnerable Populations (continued)</vt:lpstr>
      <vt:lpstr>Informed Consent</vt:lpstr>
      <vt:lpstr>Risks vs. Benefits</vt:lpstr>
      <vt:lpstr>Coercion and Undue Influence</vt:lpstr>
      <vt:lpstr>The Belmont Report</vt:lpstr>
      <vt:lpstr>Presidential Commission Findings</vt:lpstr>
      <vt:lpstr>Presidential Commission Findings</vt:lpstr>
      <vt:lpstr>Source</vt:lpstr>
      <vt:lpstr>Contact Information</vt:lpstr>
    </vt:vector>
  </TitlesOfParts>
  <Company>Woodpile Studios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Today</dc:title>
  <dc:subject>Ethics Today</dc:subject>
  <dc:creator>Soundia A. Duche, MA, MS, Lucindia Shouse, MS, Theresa Straut, CIP, RAC</dc:creator>
  <cp:keywords>Ethics Today</cp:keywords>
  <cp:lastModifiedBy>vhabhsriverp</cp:lastModifiedBy>
  <cp:revision>582</cp:revision>
  <dcterms:created xsi:type="dcterms:W3CDTF">2010-01-22T17:58:25Z</dcterms:created>
  <dcterms:modified xsi:type="dcterms:W3CDTF">2012-06-04T15:57:17Z</dcterms:modified>
</cp:coreProperties>
</file>