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42062400" cy="42062400"/>
  <p:notesSz cx="6858000" cy="9144000"/>
  <p:embeddedFontLst>
    <p:embeddedFont>
      <p:font typeface="Bernoru" panose="020B0604020202020204" charset="0"/>
      <p:regular r:id="rId3"/>
    </p:embeddedFont>
    <p:embeddedFont>
      <p:font typeface="Bernoru Condensed" panose="020B0604020202020204" charset="0"/>
      <p:regular r:id="rId4"/>
    </p:embeddedFont>
    <p:embeddedFont>
      <p:font typeface="Calibri" panose="020F0502020204030204" pitchFamily="34" charset="0"/>
      <p:regular r:id="rId5"/>
      <p:bold r:id="rId6"/>
      <p:italic r:id="rId7"/>
      <p:boldItalic r:id="rId8"/>
    </p:embeddedFont>
    <p:embeddedFont>
      <p:font typeface="Canva Sans" panose="020B0604020202020204" charset="0"/>
      <p:regular r:id="rId9"/>
    </p:embeddedFont>
    <p:embeddedFont>
      <p:font typeface="Jenthill Caps" panose="020B0604020202020204" charset="0"/>
      <p:regular r:id="rId10"/>
    </p:embeddedFont>
    <p:embeddedFont>
      <p:font typeface="Jenthill Caps Bold" panose="020B0604020202020204" charset="0"/>
      <p:regular r:id="rId11"/>
    </p:embeddedFont>
    <p:embeddedFont>
      <p:font typeface="Neue Machina Light"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8" d="100"/>
          <a:sy n="18" d="100"/>
        </p:scale>
        <p:origin x="244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9" Type="http://schemas.openxmlformats.org/officeDocument/2006/relationships/image" Target="../media/image38.png"/><Relationship Id="rId3" Type="http://schemas.openxmlformats.org/officeDocument/2006/relationships/image" Target="../media/image2.svg"/><Relationship Id="rId21" Type="http://schemas.openxmlformats.org/officeDocument/2006/relationships/image" Target="../media/image20.png"/><Relationship Id="rId34" Type="http://schemas.openxmlformats.org/officeDocument/2006/relationships/image" Target="../media/image33.svg"/><Relationship Id="rId42" Type="http://schemas.openxmlformats.org/officeDocument/2006/relationships/image" Target="../media/image41.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sv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29" Type="http://schemas.openxmlformats.org/officeDocument/2006/relationships/image" Target="../media/image28.png"/><Relationship Id="rId41"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36.png"/><Relationship Id="rId40" Type="http://schemas.openxmlformats.org/officeDocument/2006/relationships/image" Target="../media/image39.svg"/><Relationship Id="rId45" Type="http://schemas.openxmlformats.org/officeDocument/2006/relationships/image" Target="../media/image44.svg"/><Relationship Id="rId5" Type="http://schemas.openxmlformats.org/officeDocument/2006/relationships/image" Target="../media/image4.sv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svg"/><Relationship Id="rId36" Type="http://schemas.openxmlformats.org/officeDocument/2006/relationships/image" Target="../media/image35.svg"/><Relationship Id="rId10" Type="http://schemas.openxmlformats.org/officeDocument/2006/relationships/image" Target="../media/image9.svg"/><Relationship Id="rId19" Type="http://schemas.openxmlformats.org/officeDocument/2006/relationships/image" Target="../media/image18.png"/><Relationship Id="rId31" Type="http://schemas.openxmlformats.org/officeDocument/2006/relationships/image" Target="../media/image30.png"/><Relationship Id="rId44" Type="http://schemas.openxmlformats.org/officeDocument/2006/relationships/image" Target="../media/image43.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 Id="rId35" Type="http://schemas.openxmlformats.org/officeDocument/2006/relationships/image" Target="../media/image34.png"/><Relationship Id="rId43"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F1B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8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20352" y="32542126"/>
            <a:ext cx="11030270" cy="4612658"/>
          </a:xfrm>
          <a:prstGeom prst="rect">
            <a:avLst/>
          </a:prstGeom>
        </p:spPr>
      </p:pic>
      <p:pic>
        <p:nvPicPr>
          <p:cNvPr id="3" name="Picture 3"/>
          <p:cNvPicPr>
            <a:picLocks noChangeAspect="1"/>
          </p:cNvPicPr>
          <p:nvPr/>
        </p:nvPicPr>
        <p:blipFill>
          <a:blip r:embed="rId4">
            <a:alphaModFix amt="49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0934">
            <a:off x="29796973" y="31200878"/>
            <a:ext cx="7786752" cy="6894815"/>
          </a:xfrm>
          <a:prstGeom prst="rect">
            <a:avLst/>
          </a:prstGeom>
        </p:spPr>
      </p:pic>
      <p:sp>
        <p:nvSpPr>
          <p:cNvPr id="4" name="TextBox 4"/>
          <p:cNvSpPr txBox="1"/>
          <p:nvPr/>
        </p:nvSpPr>
        <p:spPr>
          <a:xfrm>
            <a:off x="2046342" y="4374047"/>
            <a:ext cx="38931844" cy="2397124"/>
          </a:xfrm>
          <a:prstGeom prst="rect">
            <a:avLst/>
          </a:prstGeom>
        </p:spPr>
        <p:txBody>
          <a:bodyPr lIns="0" tIns="0" rIns="0" bIns="0" rtlCol="0" anchor="t">
            <a:spAutoFit/>
          </a:bodyPr>
          <a:lstStyle/>
          <a:p>
            <a:pPr algn="ctr">
              <a:lnSpc>
                <a:spcPts val="19600"/>
              </a:lnSpc>
            </a:pPr>
            <a:r>
              <a:rPr lang="en-US" sz="14000">
                <a:solidFill>
                  <a:srgbClr val="000000"/>
                </a:solidFill>
                <a:latin typeface="Bernoru"/>
              </a:rPr>
              <a:t>You can bank on it!</a:t>
            </a:r>
          </a:p>
        </p:txBody>
      </p:sp>
      <p:pic>
        <p:nvPicPr>
          <p:cNvPr id="5" name="Picture 5"/>
          <p:cNvPicPr>
            <a:picLocks noChangeAspect="1"/>
          </p:cNvPicPr>
          <p:nvPr/>
        </p:nvPicPr>
        <p:blipFill>
          <a:blip r:embed="rId6"/>
          <a:srcRect/>
          <a:stretch>
            <a:fillRect/>
          </a:stretch>
        </p:blipFill>
        <p:spPr>
          <a:xfrm>
            <a:off x="39261461" y="39405948"/>
            <a:ext cx="2102586" cy="2102586"/>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582438" y="12642546"/>
            <a:ext cx="5070837" cy="291573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378530" flipH="1">
            <a:off x="2640789" y="12390981"/>
            <a:ext cx="3251711" cy="2293934"/>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058693" y="12689462"/>
            <a:ext cx="4989244" cy="2868815"/>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4369357" y="12734947"/>
            <a:ext cx="5026306" cy="2890126"/>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4247762" y="12742196"/>
            <a:ext cx="5013699" cy="2882877"/>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24281">
            <a:off x="12035684" y="12125382"/>
            <a:ext cx="3199388" cy="2257023"/>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24281" flipH="1">
            <a:off x="21850384" y="12636527"/>
            <a:ext cx="3223155" cy="2273789"/>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516051">
            <a:off x="32082814" y="12035451"/>
            <a:ext cx="3215070" cy="2268086"/>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481110">
            <a:off x="22755738" y="12932121"/>
            <a:ext cx="1585400" cy="1444696"/>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172123" flipV="1">
            <a:off x="12975632" y="12614445"/>
            <a:ext cx="1188292" cy="1301913"/>
          </a:xfrm>
          <a:prstGeom prst="rect">
            <a:avLst/>
          </a:prstGeom>
        </p:spPr>
      </p:pic>
      <p:pic>
        <p:nvPicPr>
          <p:cNvPr id="16"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9552754">
            <a:off x="33218113" y="12632967"/>
            <a:ext cx="1165319" cy="1128903"/>
          </a:xfrm>
          <a:prstGeom prst="rect">
            <a:avLst/>
          </a:prstGeom>
        </p:spPr>
      </p:pic>
      <p:pic>
        <p:nvPicPr>
          <p:cNvPr id="17" name="Picture 17"/>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664324" y="38824079"/>
            <a:ext cx="38733752" cy="145252"/>
          </a:xfrm>
          <a:prstGeom prst="rect">
            <a:avLst/>
          </a:prstGeom>
        </p:spPr>
      </p:pic>
      <p:pic>
        <p:nvPicPr>
          <p:cNvPr id="18" name="Picture 18"/>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607174" y="9794115"/>
            <a:ext cx="38733752" cy="145252"/>
          </a:xfrm>
          <a:prstGeom prst="rect">
            <a:avLst/>
          </a:prstGeom>
        </p:spPr>
      </p:pic>
      <p:sp>
        <p:nvSpPr>
          <p:cNvPr id="19" name="TextBox 19"/>
          <p:cNvSpPr txBox="1"/>
          <p:nvPr/>
        </p:nvSpPr>
        <p:spPr>
          <a:xfrm>
            <a:off x="32949988" y="33944299"/>
            <a:ext cx="1852626" cy="1220670"/>
          </a:xfrm>
          <a:prstGeom prst="rect">
            <a:avLst/>
          </a:prstGeom>
        </p:spPr>
        <p:txBody>
          <a:bodyPr lIns="0" tIns="0" rIns="0" bIns="0" rtlCol="0" anchor="t">
            <a:spAutoFit/>
          </a:bodyPr>
          <a:lstStyle/>
          <a:p>
            <a:pPr algn="ctr">
              <a:lnSpc>
                <a:spcPts val="3161"/>
              </a:lnSpc>
            </a:pPr>
            <a:r>
              <a:rPr lang="en-US" sz="3099">
                <a:solidFill>
                  <a:srgbClr val="000000"/>
                </a:solidFill>
                <a:latin typeface="Jenthill Caps Bold"/>
              </a:rPr>
              <a:t>Cycle of</a:t>
            </a:r>
          </a:p>
          <a:p>
            <a:pPr algn="ctr">
              <a:lnSpc>
                <a:spcPts val="3161"/>
              </a:lnSpc>
            </a:pPr>
            <a:r>
              <a:rPr lang="en-US" sz="3099">
                <a:solidFill>
                  <a:srgbClr val="000000"/>
                </a:solidFill>
                <a:latin typeface="Jenthill Caps Bold"/>
              </a:rPr>
              <a:t> continuous </a:t>
            </a:r>
          </a:p>
          <a:p>
            <a:pPr marL="0" lvl="0" indent="0" algn="ctr">
              <a:lnSpc>
                <a:spcPts val="3161"/>
              </a:lnSpc>
            </a:pPr>
            <a:r>
              <a:rPr lang="en-US" sz="3099">
                <a:solidFill>
                  <a:srgbClr val="000000"/>
                </a:solidFill>
                <a:latin typeface="Jenthill Caps Bold"/>
              </a:rPr>
              <a:t>Improvement</a:t>
            </a:r>
          </a:p>
        </p:txBody>
      </p:sp>
      <p:pic>
        <p:nvPicPr>
          <p:cNvPr id="20" name="Picture 20"/>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flipH="1">
            <a:off x="34607162" y="32022062"/>
            <a:ext cx="2277266" cy="2197561"/>
          </a:xfrm>
          <a:prstGeom prst="rect">
            <a:avLst/>
          </a:prstGeom>
        </p:spPr>
      </p:pic>
      <p:pic>
        <p:nvPicPr>
          <p:cNvPr id="21" name="Picture 21"/>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30962677" y="32003910"/>
            <a:ext cx="2253311" cy="2174446"/>
          </a:xfrm>
          <a:prstGeom prst="rect">
            <a:avLst/>
          </a:prstGeom>
        </p:spPr>
      </p:pic>
      <p:pic>
        <p:nvPicPr>
          <p:cNvPr id="22" name="Picture 2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flipH="1">
            <a:off x="34607162" y="35130020"/>
            <a:ext cx="2277460" cy="2197749"/>
          </a:xfrm>
          <a:prstGeom prst="rect">
            <a:avLst/>
          </a:prstGeom>
        </p:spPr>
      </p:pic>
      <p:pic>
        <p:nvPicPr>
          <p:cNvPr id="23" name="Picture 2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10728395">
            <a:off x="30914641" y="35095317"/>
            <a:ext cx="2349383" cy="2267155"/>
          </a:xfrm>
          <a:prstGeom prst="rect">
            <a:avLst/>
          </a:prstGeom>
        </p:spPr>
      </p:pic>
      <p:pic>
        <p:nvPicPr>
          <p:cNvPr id="24" name="Picture 2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8335926" flipV="1">
            <a:off x="33164598" y="31589165"/>
            <a:ext cx="1423406" cy="1256156"/>
          </a:xfrm>
          <a:prstGeom prst="rect">
            <a:avLst/>
          </a:prstGeom>
        </p:spPr>
      </p:pic>
      <p:pic>
        <p:nvPicPr>
          <p:cNvPr id="25" name="Picture 25"/>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7930570" flipV="1">
            <a:off x="36120541" y="34034278"/>
            <a:ext cx="1423406" cy="1256156"/>
          </a:xfrm>
          <a:prstGeom prst="rect">
            <a:avLst/>
          </a:prstGeom>
        </p:spPr>
      </p:pic>
      <p:pic>
        <p:nvPicPr>
          <p:cNvPr id="26" name="Picture 26"/>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3458832" flipV="1">
            <a:off x="30343963" y="34242976"/>
            <a:ext cx="1423406" cy="1256156"/>
          </a:xfrm>
          <a:prstGeom prst="rect">
            <a:avLst/>
          </a:prstGeom>
        </p:spPr>
      </p:pic>
      <p:pic>
        <p:nvPicPr>
          <p:cNvPr id="27" name="Picture 27"/>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2796022" flipV="1">
            <a:off x="33168444" y="36579093"/>
            <a:ext cx="1423406" cy="1256156"/>
          </a:xfrm>
          <a:prstGeom prst="rect">
            <a:avLst/>
          </a:prstGeom>
        </p:spPr>
      </p:pic>
      <p:pic>
        <p:nvPicPr>
          <p:cNvPr id="28" name="Picture 28"/>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rot="-10800000">
            <a:off x="4009717" y="33428506"/>
            <a:ext cx="2016936" cy="713491"/>
          </a:xfrm>
          <a:prstGeom prst="rect">
            <a:avLst/>
          </a:prstGeom>
        </p:spPr>
      </p:pic>
      <p:pic>
        <p:nvPicPr>
          <p:cNvPr id="29" name="Picture 29"/>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rot="-10800000">
            <a:off x="4009717" y="34373952"/>
            <a:ext cx="2016936" cy="713491"/>
          </a:xfrm>
          <a:prstGeom prst="rect">
            <a:avLst/>
          </a:prstGeom>
        </p:spPr>
      </p:pic>
      <p:pic>
        <p:nvPicPr>
          <p:cNvPr id="30" name="Picture 30"/>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rot="-10800000">
            <a:off x="4009717" y="35319398"/>
            <a:ext cx="2016936" cy="713491"/>
          </a:xfrm>
          <a:prstGeom prst="rect">
            <a:avLst/>
          </a:prstGeom>
        </p:spPr>
      </p:pic>
      <p:pic>
        <p:nvPicPr>
          <p:cNvPr id="31" name="Picture 31"/>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3483325" y="12964271"/>
            <a:ext cx="1318850" cy="1030351"/>
          </a:xfrm>
          <a:prstGeom prst="rect">
            <a:avLst/>
          </a:prstGeom>
        </p:spPr>
      </p:pic>
      <p:pic>
        <p:nvPicPr>
          <p:cNvPr id="32" name="Picture 32"/>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p:blipFill>
        <p:spPr>
          <a:xfrm>
            <a:off x="31370458" y="35842488"/>
            <a:ext cx="1556650" cy="71995"/>
          </a:xfrm>
          <a:prstGeom prst="rect">
            <a:avLst/>
          </a:prstGeom>
        </p:spPr>
      </p:pic>
      <p:pic>
        <p:nvPicPr>
          <p:cNvPr id="33" name="Picture 3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p:blipFill>
        <p:spPr>
          <a:xfrm>
            <a:off x="34900342" y="35848153"/>
            <a:ext cx="1463811" cy="117105"/>
          </a:xfrm>
          <a:prstGeom prst="rect">
            <a:avLst/>
          </a:prstGeom>
        </p:spPr>
      </p:pic>
      <p:pic>
        <p:nvPicPr>
          <p:cNvPr id="34" name="Picture 34"/>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p:blipFill>
        <p:spPr>
          <a:xfrm>
            <a:off x="31344149" y="32749321"/>
            <a:ext cx="1387573" cy="87301"/>
          </a:xfrm>
          <a:prstGeom prst="rect">
            <a:avLst/>
          </a:prstGeom>
        </p:spPr>
      </p:pic>
      <p:pic>
        <p:nvPicPr>
          <p:cNvPr id="35" name="Picture 35"/>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p:blipFill>
        <p:spPr>
          <a:xfrm>
            <a:off x="35041788" y="32749321"/>
            <a:ext cx="1464224" cy="75652"/>
          </a:xfrm>
          <a:prstGeom prst="rect">
            <a:avLst/>
          </a:prstGeom>
        </p:spPr>
      </p:pic>
      <p:pic>
        <p:nvPicPr>
          <p:cNvPr id="36" name="Picture 36"/>
          <p:cNvPicPr>
            <a:picLocks noChangeAspect="1"/>
          </p:cNvPicPr>
          <p:nvPr/>
        </p:nvPicPr>
        <p:blipFill>
          <a:blip r:embed="rId37">
            <a:alphaModFix amt="49000"/>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a:fillRect/>
          </a:stretch>
        </p:blipFill>
        <p:spPr>
          <a:xfrm>
            <a:off x="35041788" y="1360772"/>
            <a:ext cx="5819889" cy="5332473"/>
          </a:xfrm>
          <a:prstGeom prst="rect">
            <a:avLst/>
          </a:prstGeom>
        </p:spPr>
      </p:pic>
      <p:pic>
        <p:nvPicPr>
          <p:cNvPr id="37" name="Picture 37"/>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rcRect/>
          <a:stretch>
            <a:fillRect/>
          </a:stretch>
        </p:blipFill>
        <p:spPr>
          <a:xfrm>
            <a:off x="2115995" y="1969954"/>
            <a:ext cx="4114109" cy="4114109"/>
          </a:xfrm>
          <a:prstGeom prst="rect">
            <a:avLst/>
          </a:prstGeom>
        </p:spPr>
      </p:pic>
      <p:grpSp>
        <p:nvGrpSpPr>
          <p:cNvPr id="38" name="Group 38"/>
          <p:cNvGrpSpPr>
            <a:grpSpLocks noChangeAspect="1"/>
          </p:cNvGrpSpPr>
          <p:nvPr/>
        </p:nvGrpSpPr>
        <p:grpSpPr>
          <a:xfrm>
            <a:off x="1730138" y="18249476"/>
            <a:ext cx="38602123" cy="14750405"/>
            <a:chOff x="0" y="0"/>
            <a:chExt cx="6342126" cy="2423414"/>
          </a:xfrm>
        </p:grpSpPr>
        <p:sp>
          <p:nvSpPr>
            <p:cNvPr id="39" name="Freeform 39"/>
            <p:cNvSpPr/>
            <p:nvPr/>
          </p:nvSpPr>
          <p:spPr>
            <a:xfrm>
              <a:off x="-254508" y="-157988"/>
              <a:ext cx="6648958" cy="2581402"/>
            </a:xfrm>
            <a:custGeom>
              <a:avLst/>
              <a:gdLst/>
              <a:ahLst/>
              <a:cxnLst/>
              <a:rect l="l" t="t" r="r" b="b"/>
              <a:pathLst>
                <a:path w="6648958" h="2581402">
                  <a:moveTo>
                    <a:pt x="6582029" y="2132711"/>
                  </a:moveTo>
                  <a:cubicBezTo>
                    <a:pt x="6482842" y="2119757"/>
                    <a:pt x="6436614" y="2164969"/>
                    <a:pt x="6269482" y="2168144"/>
                  </a:cubicBezTo>
                  <a:cubicBezTo>
                    <a:pt x="6189345" y="2105914"/>
                    <a:pt x="6223508" y="2161794"/>
                    <a:pt x="6038088" y="2143252"/>
                  </a:cubicBezTo>
                  <a:cubicBezTo>
                    <a:pt x="6025896" y="2160778"/>
                    <a:pt x="6022721" y="2139823"/>
                    <a:pt x="6022594" y="2134870"/>
                  </a:cubicBezTo>
                  <a:cubicBezTo>
                    <a:pt x="6015355" y="2128012"/>
                    <a:pt x="5990590" y="2154555"/>
                    <a:pt x="6016117" y="2141855"/>
                  </a:cubicBezTo>
                  <a:cubicBezTo>
                    <a:pt x="6055233" y="2188210"/>
                    <a:pt x="5834761" y="2104771"/>
                    <a:pt x="5753862" y="2124075"/>
                  </a:cubicBezTo>
                  <a:cubicBezTo>
                    <a:pt x="5599811" y="2132203"/>
                    <a:pt x="5429631" y="2142744"/>
                    <a:pt x="5308854" y="2211578"/>
                  </a:cubicBezTo>
                  <a:cubicBezTo>
                    <a:pt x="5274056" y="2199132"/>
                    <a:pt x="5309235" y="2210689"/>
                    <a:pt x="5206238" y="2236851"/>
                  </a:cubicBezTo>
                  <a:cubicBezTo>
                    <a:pt x="5179568" y="2260219"/>
                    <a:pt x="5132197" y="2216277"/>
                    <a:pt x="5089525" y="2268728"/>
                  </a:cubicBezTo>
                  <a:cubicBezTo>
                    <a:pt x="5106543" y="2325624"/>
                    <a:pt x="4993386" y="2296287"/>
                    <a:pt x="4903470" y="2407412"/>
                  </a:cubicBezTo>
                  <a:cubicBezTo>
                    <a:pt x="4873371" y="2385822"/>
                    <a:pt x="4799457" y="2467991"/>
                    <a:pt x="4490847" y="2461133"/>
                  </a:cubicBezTo>
                  <a:cubicBezTo>
                    <a:pt x="4460367" y="2514981"/>
                    <a:pt x="4486275" y="2429129"/>
                    <a:pt x="4458462" y="2442718"/>
                  </a:cubicBezTo>
                  <a:cubicBezTo>
                    <a:pt x="4380484" y="2450338"/>
                    <a:pt x="4337050" y="2498979"/>
                    <a:pt x="4294759" y="2475611"/>
                  </a:cubicBezTo>
                  <a:cubicBezTo>
                    <a:pt x="4220972" y="2489327"/>
                    <a:pt x="4102354" y="2416937"/>
                    <a:pt x="4019804" y="2417953"/>
                  </a:cubicBezTo>
                  <a:cubicBezTo>
                    <a:pt x="3896741" y="2373757"/>
                    <a:pt x="3824732" y="2465959"/>
                    <a:pt x="3669919" y="2501392"/>
                  </a:cubicBezTo>
                  <a:cubicBezTo>
                    <a:pt x="3325114" y="2442210"/>
                    <a:pt x="3276092" y="2536190"/>
                    <a:pt x="2869565" y="2581402"/>
                  </a:cubicBezTo>
                  <a:cubicBezTo>
                    <a:pt x="2740914" y="2575941"/>
                    <a:pt x="2640838" y="2480310"/>
                    <a:pt x="2485263" y="2471293"/>
                  </a:cubicBezTo>
                  <a:cubicBezTo>
                    <a:pt x="2465197" y="2444369"/>
                    <a:pt x="2386965" y="2493264"/>
                    <a:pt x="2360549" y="2463165"/>
                  </a:cubicBezTo>
                  <a:cubicBezTo>
                    <a:pt x="2341245" y="2419858"/>
                    <a:pt x="2316226" y="2454275"/>
                    <a:pt x="2310384" y="2450465"/>
                  </a:cubicBezTo>
                  <a:cubicBezTo>
                    <a:pt x="2278507" y="2420747"/>
                    <a:pt x="2261743" y="2437130"/>
                    <a:pt x="2207260" y="2418842"/>
                  </a:cubicBezTo>
                  <a:cubicBezTo>
                    <a:pt x="2108200" y="2396236"/>
                    <a:pt x="2043684" y="2398395"/>
                    <a:pt x="1981073" y="2320544"/>
                  </a:cubicBezTo>
                  <a:cubicBezTo>
                    <a:pt x="1951482" y="2334641"/>
                    <a:pt x="1812671" y="2311654"/>
                    <a:pt x="1761236" y="2264664"/>
                  </a:cubicBezTo>
                  <a:cubicBezTo>
                    <a:pt x="1751965" y="2243836"/>
                    <a:pt x="1708912" y="2310384"/>
                    <a:pt x="1717802" y="2252853"/>
                  </a:cubicBezTo>
                  <a:cubicBezTo>
                    <a:pt x="1687322" y="2253742"/>
                    <a:pt x="1673733" y="2264664"/>
                    <a:pt x="1665224" y="2235581"/>
                  </a:cubicBezTo>
                  <a:cubicBezTo>
                    <a:pt x="1642364" y="2224151"/>
                    <a:pt x="1612646" y="2215515"/>
                    <a:pt x="1589786" y="2238629"/>
                  </a:cubicBezTo>
                  <a:cubicBezTo>
                    <a:pt x="1566418" y="2242312"/>
                    <a:pt x="1593723" y="2195703"/>
                    <a:pt x="1546352" y="2225802"/>
                  </a:cubicBezTo>
                  <a:cubicBezTo>
                    <a:pt x="1492250" y="2125980"/>
                    <a:pt x="1391031" y="2202942"/>
                    <a:pt x="1306957" y="2143887"/>
                  </a:cubicBezTo>
                  <a:cubicBezTo>
                    <a:pt x="1162431" y="2145538"/>
                    <a:pt x="948055" y="2171954"/>
                    <a:pt x="783336" y="2192020"/>
                  </a:cubicBezTo>
                  <a:cubicBezTo>
                    <a:pt x="678688" y="2122805"/>
                    <a:pt x="495427" y="2085594"/>
                    <a:pt x="357505" y="2110105"/>
                  </a:cubicBezTo>
                  <a:cubicBezTo>
                    <a:pt x="202184" y="2020316"/>
                    <a:pt x="273939" y="2430653"/>
                    <a:pt x="255143" y="251333"/>
                  </a:cubicBezTo>
                  <a:cubicBezTo>
                    <a:pt x="318135" y="135382"/>
                    <a:pt x="0" y="166497"/>
                    <a:pt x="1072388" y="162687"/>
                  </a:cubicBezTo>
                  <a:cubicBezTo>
                    <a:pt x="2517648" y="157226"/>
                    <a:pt x="4107434" y="173228"/>
                    <a:pt x="5670550" y="157988"/>
                  </a:cubicBezTo>
                  <a:cubicBezTo>
                    <a:pt x="5961634" y="166116"/>
                    <a:pt x="6219571" y="164084"/>
                    <a:pt x="6489827" y="159004"/>
                  </a:cubicBezTo>
                  <a:cubicBezTo>
                    <a:pt x="6648958" y="190754"/>
                    <a:pt x="6560566" y="0"/>
                    <a:pt x="6596507" y="1070356"/>
                  </a:cubicBezTo>
                  <a:cubicBezTo>
                    <a:pt x="6573266" y="1433322"/>
                    <a:pt x="6597904" y="1802892"/>
                    <a:pt x="6582029" y="2132711"/>
                  </a:cubicBezTo>
                  <a:close/>
                </a:path>
              </a:pathLst>
            </a:custGeom>
            <a:blipFill>
              <a:blip r:embed="rId41"/>
              <a:stretch>
                <a:fillRect t="-4211" b="-16020"/>
              </a:stretch>
            </a:blipFill>
          </p:spPr>
        </p:sp>
      </p:grpSp>
      <p:pic>
        <p:nvPicPr>
          <p:cNvPr id="40" name="Picture 40"/>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rcRect/>
          <a:stretch>
            <a:fillRect/>
          </a:stretch>
        </p:blipFill>
        <p:spPr>
          <a:xfrm>
            <a:off x="19628876" y="35561070"/>
            <a:ext cx="10545298" cy="1054530"/>
          </a:xfrm>
          <a:prstGeom prst="rect">
            <a:avLst/>
          </a:prstGeom>
        </p:spPr>
      </p:pic>
      <p:pic>
        <p:nvPicPr>
          <p:cNvPr id="41" name="Picture 41"/>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rcRect/>
          <a:stretch>
            <a:fillRect/>
          </a:stretch>
        </p:blipFill>
        <p:spPr>
          <a:xfrm flipH="1">
            <a:off x="36053690" y="2290508"/>
            <a:ext cx="3796085" cy="3587300"/>
          </a:xfrm>
          <a:prstGeom prst="rect">
            <a:avLst/>
          </a:prstGeom>
        </p:spPr>
      </p:pic>
      <p:sp>
        <p:nvSpPr>
          <p:cNvPr id="43" name="TextBox 43"/>
          <p:cNvSpPr txBox="1"/>
          <p:nvPr/>
        </p:nvSpPr>
        <p:spPr>
          <a:xfrm>
            <a:off x="2807875" y="7098197"/>
            <a:ext cx="36453586" cy="2432050"/>
          </a:xfrm>
          <a:prstGeom prst="rect">
            <a:avLst/>
          </a:prstGeom>
        </p:spPr>
        <p:txBody>
          <a:bodyPr lIns="0" tIns="0" rIns="0" bIns="0" rtlCol="0" anchor="t">
            <a:spAutoFit/>
          </a:bodyPr>
          <a:lstStyle/>
          <a:p>
            <a:pPr algn="ctr">
              <a:lnSpc>
                <a:spcPts val="9799"/>
              </a:lnSpc>
            </a:pPr>
            <a:r>
              <a:rPr lang="en-US" sz="6999">
                <a:solidFill>
                  <a:srgbClr val="000000"/>
                </a:solidFill>
                <a:latin typeface="Neue Machina Light"/>
              </a:rPr>
              <a:t>Using a RISK ASSESSMENT helps us reduce chance, identify and evaluate potential adverse events, and improve our decision-making abilities.</a:t>
            </a:r>
          </a:p>
        </p:txBody>
      </p:sp>
      <p:sp>
        <p:nvSpPr>
          <p:cNvPr id="44" name="TextBox 44"/>
          <p:cNvSpPr txBox="1"/>
          <p:nvPr/>
        </p:nvSpPr>
        <p:spPr>
          <a:xfrm>
            <a:off x="28740863" y="39750380"/>
            <a:ext cx="9933664" cy="1266365"/>
          </a:xfrm>
          <a:prstGeom prst="rect">
            <a:avLst/>
          </a:prstGeom>
        </p:spPr>
        <p:txBody>
          <a:bodyPr lIns="0" tIns="0" rIns="0" bIns="0" rtlCol="0" anchor="t">
            <a:spAutoFit/>
          </a:bodyPr>
          <a:lstStyle/>
          <a:p>
            <a:pPr algn="just">
              <a:lnSpc>
                <a:spcPts val="3452"/>
              </a:lnSpc>
            </a:pPr>
            <a:r>
              <a:rPr lang="en-US" sz="2465">
                <a:solidFill>
                  <a:srgbClr val="000000"/>
                </a:solidFill>
                <a:latin typeface="Canva Sans"/>
              </a:rPr>
              <a:t>Contents are expressed by the authors and do not represent the views of the Department of Veterans Affairs or the United States Government.</a:t>
            </a:r>
          </a:p>
        </p:txBody>
      </p:sp>
      <p:sp>
        <p:nvSpPr>
          <p:cNvPr id="45" name="TextBox 45"/>
          <p:cNvSpPr txBox="1"/>
          <p:nvPr/>
        </p:nvSpPr>
        <p:spPr>
          <a:xfrm>
            <a:off x="729869" y="39794715"/>
            <a:ext cx="12473131" cy="1653540"/>
          </a:xfrm>
          <a:prstGeom prst="rect">
            <a:avLst/>
          </a:prstGeom>
        </p:spPr>
        <p:txBody>
          <a:bodyPr lIns="0" tIns="0" rIns="0" bIns="0" rtlCol="0" anchor="t">
            <a:spAutoFit/>
          </a:bodyPr>
          <a:lstStyle/>
          <a:p>
            <a:pPr algn="just">
              <a:lnSpc>
                <a:spcPts val="3359"/>
              </a:lnSpc>
            </a:pPr>
            <a:r>
              <a:rPr lang="en-US" sz="2400">
                <a:solidFill>
                  <a:srgbClr val="000000"/>
                </a:solidFill>
                <a:latin typeface="Canva Sans"/>
              </a:rPr>
              <a:t>Acknowledgement/funding: This research was supported in part by the Department of Veterans Affairs, Veterans Health Administration, Office of Research and Development, Cooperative Studies Program using resources and facilities at the VA Cooperative Studies Program Clinical Research Pharmacy Coordinating Center.</a:t>
            </a:r>
          </a:p>
        </p:txBody>
      </p:sp>
      <p:sp>
        <p:nvSpPr>
          <p:cNvPr id="46" name="TextBox 46"/>
          <p:cNvSpPr txBox="1"/>
          <p:nvPr/>
        </p:nvSpPr>
        <p:spPr>
          <a:xfrm>
            <a:off x="6426422" y="33323731"/>
            <a:ext cx="6098318" cy="2709158"/>
          </a:xfrm>
          <a:prstGeom prst="rect">
            <a:avLst/>
          </a:prstGeom>
        </p:spPr>
        <p:txBody>
          <a:bodyPr lIns="0" tIns="0" rIns="0" bIns="0" rtlCol="0" anchor="t">
            <a:spAutoFit/>
          </a:bodyPr>
          <a:lstStyle/>
          <a:p>
            <a:pPr>
              <a:lnSpc>
                <a:spcPts val="7177"/>
              </a:lnSpc>
            </a:pPr>
            <a:r>
              <a:rPr lang="en-US" sz="5126">
                <a:solidFill>
                  <a:srgbClr val="000000"/>
                </a:solidFill>
                <a:latin typeface="Neue Machina Light"/>
              </a:rPr>
              <a:t>Years</a:t>
            </a:r>
          </a:p>
          <a:p>
            <a:pPr>
              <a:lnSpc>
                <a:spcPts val="7177"/>
              </a:lnSpc>
            </a:pPr>
            <a:r>
              <a:rPr lang="en-US" sz="5126">
                <a:solidFill>
                  <a:srgbClr val="000000"/>
                </a:solidFill>
                <a:latin typeface="Neue Machina Light"/>
              </a:rPr>
              <a:t>Risk assessments</a:t>
            </a:r>
          </a:p>
          <a:p>
            <a:pPr>
              <a:lnSpc>
                <a:spcPts val="7177"/>
              </a:lnSpc>
            </a:pPr>
            <a:r>
              <a:rPr lang="en-US" sz="5126">
                <a:solidFill>
                  <a:srgbClr val="000000"/>
                </a:solidFill>
                <a:latin typeface="Neue Machina Light"/>
              </a:rPr>
              <a:t>Identified risks</a:t>
            </a:r>
          </a:p>
        </p:txBody>
      </p:sp>
      <p:sp>
        <p:nvSpPr>
          <p:cNvPr id="47" name="TextBox 47"/>
          <p:cNvSpPr txBox="1"/>
          <p:nvPr/>
        </p:nvSpPr>
        <p:spPr>
          <a:xfrm>
            <a:off x="14227746" y="39444048"/>
            <a:ext cx="13606909" cy="1057910"/>
          </a:xfrm>
          <a:prstGeom prst="rect">
            <a:avLst/>
          </a:prstGeom>
        </p:spPr>
        <p:txBody>
          <a:bodyPr lIns="0" tIns="0" rIns="0" bIns="0" rtlCol="0" anchor="t">
            <a:spAutoFit/>
          </a:bodyPr>
          <a:lstStyle/>
          <a:p>
            <a:pPr algn="ctr">
              <a:lnSpc>
                <a:spcPts val="4179"/>
              </a:lnSpc>
            </a:pPr>
            <a:r>
              <a:rPr lang="en-US" sz="3799">
                <a:solidFill>
                  <a:srgbClr val="000000"/>
                </a:solidFill>
                <a:latin typeface="Canva Sans"/>
              </a:rPr>
              <a:t>Authors:  Dianne Peterson, Steven Micklos, Robert Ringer, Paul Hicks, Vera Tso, Carla Winebark </a:t>
            </a:r>
          </a:p>
        </p:txBody>
      </p:sp>
      <p:sp>
        <p:nvSpPr>
          <p:cNvPr id="48" name="TextBox 48"/>
          <p:cNvSpPr txBox="1"/>
          <p:nvPr/>
        </p:nvSpPr>
        <p:spPr>
          <a:xfrm>
            <a:off x="14227746" y="40535167"/>
            <a:ext cx="13606909" cy="913089"/>
          </a:xfrm>
          <a:prstGeom prst="rect">
            <a:avLst/>
          </a:prstGeom>
        </p:spPr>
        <p:txBody>
          <a:bodyPr lIns="0" tIns="0" rIns="0" bIns="0" rtlCol="0" anchor="t">
            <a:spAutoFit/>
          </a:bodyPr>
          <a:lstStyle/>
          <a:p>
            <a:pPr algn="ctr">
              <a:lnSpc>
                <a:spcPts val="7422"/>
              </a:lnSpc>
            </a:pPr>
            <a:r>
              <a:rPr lang="en-US" sz="5301" dirty="0">
                <a:solidFill>
                  <a:srgbClr val="000000"/>
                </a:solidFill>
                <a:latin typeface="Bernoru"/>
              </a:rPr>
              <a:t>Albuquerque Central Biorepository</a:t>
            </a:r>
          </a:p>
        </p:txBody>
      </p:sp>
      <p:sp>
        <p:nvSpPr>
          <p:cNvPr id="49" name="TextBox 49"/>
          <p:cNvSpPr txBox="1"/>
          <p:nvPr/>
        </p:nvSpPr>
        <p:spPr>
          <a:xfrm>
            <a:off x="13450622" y="2097572"/>
            <a:ext cx="16723552" cy="2793072"/>
          </a:xfrm>
          <a:prstGeom prst="rect">
            <a:avLst/>
          </a:prstGeom>
        </p:spPr>
        <p:txBody>
          <a:bodyPr wrap="square" lIns="0" tIns="0" rIns="0" bIns="0" rtlCol="0" anchor="t">
            <a:spAutoFit/>
          </a:bodyPr>
          <a:lstStyle/>
          <a:p>
            <a:pPr algn="ctr">
              <a:lnSpc>
                <a:spcPts val="25199"/>
              </a:lnSpc>
            </a:pPr>
            <a:r>
              <a:rPr lang="en-US" sz="18000" dirty="0">
                <a:solidFill>
                  <a:srgbClr val="DA6220"/>
                </a:solidFill>
                <a:latin typeface="Bernoru Condensed"/>
              </a:rPr>
              <a:t>RISK ASSESSMENT</a:t>
            </a:r>
          </a:p>
        </p:txBody>
      </p:sp>
      <p:sp>
        <p:nvSpPr>
          <p:cNvPr id="50" name="TextBox 50"/>
          <p:cNvSpPr txBox="1"/>
          <p:nvPr/>
        </p:nvSpPr>
        <p:spPr>
          <a:xfrm>
            <a:off x="6202423" y="12613548"/>
            <a:ext cx="2808243" cy="888460"/>
          </a:xfrm>
          <a:prstGeom prst="rect">
            <a:avLst/>
          </a:prstGeom>
        </p:spPr>
        <p:txBody>
          <a:bodyPr lIns="0" tIns="0" rIns="0" bIns="0" rtlCol="0" anchor="t">
            <a:spAutoFit/>
          </a:bodyPr>
          <a:lstStyle/>
          <a:p>
            <a:pPr algn="ctr">
              <a:lnSpc>
                <a:spcPts val="7123"/>
              </a:lnSpc>
            </a:pPr>
            <a:r>
              <a:rPr lang="en-US" sz="5088">
                <a:solidFill>
                  <a:srgbClr val="000000"/>
                </a:solidFill>
                <a:latin typeface="Jenthill Caps Bold"/>
              </a:rPr>
              <a:t>CSP2004</a:t>
            </a:r>
          </a:p>
        </p:txBody>
      </p:sp>
      <p:sp>
        <p:nvSpPr>
          <p:cNvPr id="51" name="TextBox 51"/>
          <p:cNvSpPr txBox="1"/>
          <p:nvPr/>
        </p:nvSpPr>
        <p:spPr>
          <a:xfrm>
            <a:off x="15845280" y="12693392"/>
            <a:ext cx="2763056" cy="856953"/>
          </a:xfrm>
          <a:prstGeom prst="rect">
            <a:avLst/>
          </a:prstGeom>
        </p:spPr>
        <p:txBody>
          <a:bodyPr lIns="0" tIns="0" rIns="0" bIns="0" rtlCol="0" anchor="t">
            <a:spAutoFit/>
          </a:bodyPr>
          <a:lstStyle/>
          <a:p>
            <a:pPr algn="ctr">
              <a:lnSpc>
                <a:spcPts val="7008"/>
              </a:lnSpc>
            </a:pPr>
            <a:r>
              <a:rPr lang="en-US" sz="5006">
                <a:solidFill>
                  <a:srgbClr val="000000"/>
                </a:solidFill>
                <a:latin typeface="Jenthill Caps Bold"/>
              </a:rPr>
              <a:t>P445</a:t>
            </a:r>
          </a:p>
        </p:txBody>
      </p:sp>
      <p:sp>
        <p:nvSpPr>
          <p:cNvPr id="52" name="TextBox 52"/>
          <p:cNvSpPr txBox="1"/>
          <p:nvPr/>
        </p:nvSpPr>
        <p:spPr>
          <a:xfrm>
            <a:off x="26079224" y="12702190"/>
            <a:ext cx="2783581" cy="862612"/>
          </a:xfrm>
          <a:prstGeom prst="rect">
            <a:avLst/>
          </a:prstGeom>
        </p:spPr>
        <p:txBody>
          <a:bodyPr lIns="0" tIns="0" rIns="0" bIns="0" rtlCol="0" anchor="t">
            <a:spAutoFit/>
          </a:bodyPr>
          <a:lstStyle/>
          <a:p>
            <a:pPr algn="ctr">
              <a:lnSpc>
                <a:spcPts val="7060"/>
              </a:lnSpc>
            </a:pPr>
            <a:r>
              <a:rPr lang="en-US" sz="5043">
                <a:solidFill>
                  <a:srgbClr val="000000"/>
                </a:solidFill>
                <a:latin typeface="Jenthill Caps Bold"/>
              </a:rPr>
              <a:t>P555</a:t>
            </a:r>
          </a:p>
        </p:txBody>
      </p:sp>
      <p:sp>
        <p:nvSpPr>
          <p:cNvPr id="53" name="TextBox 53"/>
          <p:cNvSpPr txBox="1"/>
          <p:nvPr/>
        </p:nvSpPr>
        <p:spPr>
          <a:xfrm>
            <a:off x="35928557" y="12700655"/>
            <a:ext cx="2776600" cy="860687"/>
          </a:xfrm>
          <a:prstGeom prst="rect">
            <a:avLst/>
          </a:prstGeom>
        </p:spPr>
        <p:txBody>
          <a:bodyPr lIns="0" tIns="0" rIns="0" bIns="0" rtlCol="0" anchor="t">
            <a:spAutoFit/>
          </a:bodyPr>
          <a:lstStyle/>
          <a:p>
            <a:pPr algn="ctr">
              <a:lnSpc>
                <a:spcPts val="7043"/>
              </a:lnSpc>
            </a:pPr>
            <a:r>
              <a:rPr lang="en-US" sz="5030">
                <a:solidFill>
                  <a:srgbClr val="000000"/>
                </a:solidFill>
                <a:latin typeface="Jenthill Caps Bold"/>
              </a:rPr>
              <a:t>CSP407</a:t>
            </a:r>
          </a:p>
        </p:txBody>
      </p:sp>
      <p:sp>
        <p:nvSpPr>
          <p:cNvPr id="54" name="TextBox 54"/>
          <p:cNvSpPr txBox="1"/>
          <p:nvPr/>
        </p:nvSpPr>
        <p:spPr>
          <a:xfrm>
            <a:off x="5932217" y="13740335"/>
            <a:ext cx="3104283" cy="1077302"/>
          </a:xfrm>
          <a:prstGeom prst="rect">
            <a:avLst/>
          </a:prstGeom>
        </p:spPr>
        <p:txBody>
          <a:bodyPr lIns="0" tIns="0" rIns="0" bIns="0" rtlCol="0" anchor="t">
            <a:spAutoFit/>
          </a:bodyPr>
          <a:lstStyle/>
          <a:p>
            <a:pPr algn="r">
              <a:lnSpc>
                <a:spcPts val="4178"/>
              </a:lnSpc>
            </a:pPr>
            <a:r>
              <a:rPr lang="en-US" sz="3798">
                <a:solidFill>
                  <a:srgbClr val="000000"/>
                </a:solidFill>
                <a:latin typeface="Jenthill Caps"/>
              </a:rPr>
              <a:t>Biohazard exposure</a:t>
            </a:r>
          </a:p>
          <a:p>
            <a:pPr algn="r">
              <a:lnSpc>
                <a:spcPts val="4178"/>
              </a:lnSpc>
            </a:pPr>
            <a:r>
              <a:rPr lang="en-US" sz="3798">
                <a:solidFill>
                  <a:srgbClr val="000000"/>
                </a:solidFill>
                <a:latin typeface="Jenthill Caps"/>
              </a:rPr>
              <a:t>PHI/PII</a:t>
            </a:r>
          </a:p>
        </p:txBody>
      </p:sp>
      <p:sp>
        <p:nvSpPr>
          <p:cNvPr id="55" name="TextBox 55"/>
          <p:cNvSpPr txBox="1"/>
          <p:nvPr/>
        </p:nvSpPr>
        <p:spPr>
          <a:xfrm>
            <a:off x="15294683" y="13674423"/>
            <a:ext cx="2929235" cy="1057102"/>
          </a:xfrm>
          <a:prstGeom prst="rect">
            <a:avLst/>
          </a:prstGeom>
        </p:spPr>
        <p:txBody>
          <a:bodyPr lIns="0" tIns="0" rIns="0" bIns="0" rtlCol="0" anchor="t">
            <a:spAutoFit/>
          </a:bodyPr>
          <a:lstStyle/>
          <a:p>
            <a:pPr algn="r">
              <a:lnSpc>
                <a:spcPts val="4110"/>
              </a:lnSpc>
            </a:pPr>
            <a:r>
              <a:rPr lang="en-US" sz="3736">
                <a:solidFill>
                  <a:srgbClr val="000000"/>
                </a:solidFill>
                <a:latin typeface="Jenthill Caps"/>
              </a:rPr>
              <a:t>Shipping</a:t>
            </a:r>
          </a:p>
          <a:p>
            <a:pPr algn="r">
              <a:lnSpc>
                <a:spcPts val="4110"/>
              </a:lnSpc>
            </a:pPr>
            <a:r>
              <a:rPr lang="en-US" sz="3736">
                <a:solidFill>
                  <a:srgbClr val="000000"/>
                </a:solidFill>
                <a:latin typeface="Jenthill Caps"/>
              </a:rPr>
              <a:t>Fitness for Purpose</a:t>
            </a:r>
          </a:p>
        </p:txBody>
      </p:sp>
      <p:sp>
        <p:nvSpPr>
          <p:cNvPr id="56" name="TextBox 56"/>
          <p:cNvSpPr txBox="1"/>
          <p:nvPr/>
        </p:nvSpPr>
        <p:spPr>
          <a:xfrm>
            <a:off x="24752673" y="13566523"/>
            <a:ext cx="4040169" cy="1502126"/>
          </a:xfrm>
          <a:prstGeom prst="rect">
            <a:avLst/>
          </a:prstGeom>
        </p:spPr>
        <p:txBody>
          <a:bodyPr lIns="0" tIns="0" rIns="0" bIns="0" rtlCol="0" anchor="t">
            <a:spAutoFit/>
          </a:bodyPr>
          <a:lstStyle/>
          <a:p>
            <a:pPr algn="r">
              <a:lnSpc>
                <a:spcPts val="3944"/>
              </a:lnSpc>
            </a:pPr>
            <a:r>
              <a:rPr lang="en-US" sz="3585">
                <a:solidFill>
                  <a:srgbClr val="000000"/>
                </a:solidFill>
                <a:latin typeface="Jenthill Caps"/>
              </a:rPr>
              <a:t>Pandemic research</a:t>
            </a:r>
          </a:p>
          <a:p>
            <a:pPr algn="r">
              <a:lnSpc>
                <a:spcPts val="3944"/>
              </a:lnSpc>
            </a:pPr>
            <a:r>
              <a:rPr lang="en-US" sz="3585">
                <a:solidFill>
                  <a:srgbClr val="000000"/>
                </a:solidFill>
                <a:latin typeface="Jenthill Caps"/>
              </a:rPr>
              <a:t>Importance of pre-planning</a:t>
            </a:r>
          </a:p>
          <a:p>
            <a:pPr algn="r">
              <a:lnSpc>
                <a:spcPts val="3944"/>
              </a:lnSpc>
            </a:pPr>
            <a:r>
              <a:rPr lang="en-US" sz="3585">
                <a:solidFill>
                  <a:srgbClr val="000000"/>
                </a:solidFill>
                <a:latin typeface="Jenthill Caps"/>
              </a:rPr>
              <a:t>Associated data</a:t>
            </a:r>
          </a:p>
        </p:txBody>
      </p:sp>
      <p:sp>
        <p:nvSpPr>
          <p:cNvPr id="57" name="TextBox 57"/>
          <p:cNvSpPr txBox="1"/>
          <p:nvPr/>
        </p:nvSpPr>
        <p:spPr>
          <a:xfrm>
            <a:off x="34908597" y="13667646"/>
            <a:ext cx="3891260" cy="1331867"/>
          </a:xfrm>
          <a:prstGeom prst="rect">
            <a:avLst/>
          </a:prstGeom>
        </p:spPr>
        <p:txBody>
          <a:bodyPr lIns="0" tIns="0" rIns="0" bIns="0" rtlCol="0" anchor="t">
            <a:spAutoFit/>
          </a:bodyPr>
          <a:lstStyle/>
          <a:p>
            <a:pPr algn="r">
              <a:lnSpc>
                <a:spcPts val="5340"/>
              </a:lnSpc>
            </a:pPr>
            <a:r>
              <a:rPr lang="en-US" sz="3814">
                <a:solidFill>
                  <a:srgbClr val="000000"/>
                </a:solidFill>
                <a:latin typeface="Jenthill Caps"/>
              </a:rPr>
              <a:t>Legacy specimens</a:t>
            </a:r>
          </a:p>
          <a:p>
            <a:pPr algn="r">
              <a:lnSpc>
                <a:spcPts val="5340"/>
              </a:lnSpc>
            </a:pPr>
            <a:r>
              <a:rPr lang="en-US" sz="3814">
                <a:solidFill>
                  <a:srgbClr val="000000"/>
                </a:solidFill>
                <a:latin typeface="Jenthill Caps"/>
              </a:rPr>
              <a:t>Tech/regulatory changes</a:t>
            </a:r>
          </a:p>
        </p:txBody>
      </p:sp>
      <p:sp>
        <p:nvSpPr>
          <p:cNvPr id="58" name="TextBox 58"/>
          <p:cNvSpPr txBox="1"/>
          <p:nvPr/>
        </p:nvSpPr>
        <p:spPr>
          <a:xfrm>
            <a:off x="31177105" y="32255656"/>
            <a:ext cx="1794017" cy="511151"/>
          </a:xfrm>
          <a:prstGeom prst="rect">
            <a:avLst/>
          </a:prstGeom>
        </p:spPr>
        <p:txBody>
          <a:bodyPr lIns="0" tIns="0" rIns="0" bIns="0" rtlCol="0" anchor="t">
            <a:spAutoFit/>
          </a:bodyPr>
          <a:lstStyle/>
          <a:p>
            <a:pPr algn="ctr">
              <a:lnSpc>
                <a:spcPts val="4205"/>
              </a:lnSpc>
            </a:pPr>
            <a:r>
              <a:rPr lang="en-US" sz="3004">
                <a:solidFill>
                  <a:srgbClr val="000000"/>
                </a:solidFill>
                <a:latin typeface="Jenthill Caps Bold"/>
              </a:rPr>
              <a:t>pLAN</a:t>
            </a:r>
          </a:p>
        </p:txBody>
      </p:sp>
      <p:sp>
        <p:nvSpPr>
          <p:cNvPr id="59" name="TextBox 59"/>
          <p:cNvSpPr txBox="1"/>
          <p:nvPr/>
        </p:nvSpPr>
        <p:spPr>
          <a:xfrm>
            <a:off x="34848787" y="32255656"/>
            <a:ext cx="1794017" cy="511151"/>
          </a:xfrm>
          <a:prstGeom prst="rect">
            <a:avLst/>
          </a:prstGeom>
        </p:spPr>
        <p:txBody>
          <a:bodyPr lIns="0" tIns="0" rIns="0" bIns="0" rtlCol="0" anchor="t">
            <a:spAutoFit/>
          </a:bodyPr>
          <a:lstStyle/>
          <a:p>
            <a:pPr algn="ctr">
              <a:lnSpc>
                <a:spcPts val="4205"/>
              </a:lnSpc>
            </a:pPr>
            <a:r>
              <a:rPr lang="en-US" sz="3004">
                <a:solidFill>
                  <a:srgbClr val="000000"/>
                </a:solidFill>
                <a:latin typeface="Jenthill Caps Bold"/>
              </a:rPr>
              <a:t>dO</a:t>
            </a:r>
          </a:p>
        </p:txBody>
      </p:sp>
      <p:sp>
        <p:nvSpPr>
          <p:cNvPr id="60" name="TextBox 60"/>
          <p:cNvSpPr txBox="1"/>
          <p:nvPr/>
        </p:nvSpPr>
        <p:spPr>
          <a:xfrm>
            <a:off x="34735239" y="35370215"/>
            <a:ext cx="1794017" cy="512683"/>
          </a:xfrm>
          <a:prstGeom prst="rect">
            <a:avLst/>
          </a:prstGeom>
        </p:spPr>
        <p:txBody>
          <a:bodyPr lIns="0" tIns="0" rIns="0" bIns="0" rtlCol="0" anchor="t">
            <a:spAutoFit/>
          </a:bodyPr>
          <a:lstStyle/>
          <a:p>
            <a:pPr algn="ctr">
              <a:lnSpc>
                <a:spcPts val="4205"/>
              </a:lnSpc>
            </a:pPr>
            <a:r>
              <a:rPr lang="en-US" sz="3004">
                <a:solidFill>
                  <a:srgbClr val="000000"/>
                </a:solidFill>
                <a:latin typeface="Jenthill Caps Bold"/>
              </a:rPr>
              <a:t>CHECK</a:t>
            </a:r>
          </a:p>
        </p:txBody>
      </p:sp>
      <p:sp>
        <p:nvSpPr>
          <p:cNvPr id="61" name="TextBox 61"/>
          <p:cNvSpPr txBox="1"/>
          <p:nvPr/>
        </p:nvSpPr>
        <p:spPr>
          <a:xfrm>
            <a:off x="31177105" y="35327337"/>
            <a:ext cx="1794017" cy="511151"/>
          </a:xfrm>
          <a:prstGeom prst="rect">
            <a:avLst/>
          </a:prstGeom>
        </p:spPr>
        <p:txBody>
          <a:bodyPr lIns="0" tIns="0" rIns="0" bIns="0" rtlCol="0" anchor="t">
            <a:spAutoFit/>
          </a:bodyPr>
          <a:lstStyle/>
          <a:p>
            <a:pPr algn="ctr">
              <a:lnSpc>
                <a:spcPts val="4205"/>
              </a:lnSpc>
            </a:pPr>
            <a:r>
              <a:rPr lang="en-US" sz="3004">
                <a:solidFill>
                  <a:srgbClr val="000000"/>
                </a:solidFill>
                <a:latin typeface="Jenthill Caps Bold"/>
              </a:rPr>
              <a:t>ACT</a:t>
            </a:r>
          </a:p>
        </p:txBody>
      </p:sp>
      <p:sp>
        <p:nvSpPr>
          <p:cNvPr id="62" name="TextBox 62"/>
          <p:cNvSpPr txBox="1"/>
          <p:nvPr/>
        </p:nvSpPr>
        <p:spPr>
          <a:xfrm>
            <a:off x="4708785" y="33372563"/>
            <a:ext cx="432368" cy="886090"/>
          </a:xfrm>
          <a:prstGeom prst="rect">
            <a:avLst/>
          </a:prstGeom>
        </p:spPr>
        <p:txBody>
          <a:bodyPr lIns="0" tIns="0" rIns="0" bIns="0" rtlCol="0" anchor="t">
            <a:spAutoFit/>
          </a:bodyPr>
          <a:lstStyle/>
          <a:p>
            <a:pPr algn="ctr">
              <a:lnSpc>
                <a:spcPts val="7177"/>
              </a:lnSpc>
            </a:pPr>
            <a:r>
              <a:rPr lang="en-US" sz="5126">
                <a:solidFill>
                  <a:srgbClr val="000000"/>
                </a:solidFill>
                <a:latin typeface="Neue Machina Light"/>
              </a:rPr>
              <a:t>2</a:t>
            </a:r>
          </a:p>
        </p:txBody>
      </p:sp>
      <p:sp>
        <p:nvSpPr>
          <p:cNvPr id="63" name="TextBox 63"/>
          <p:cNvSpPr txBox="1"/>
          <p:nvPr/>
        </p:nvSpPr>
        <p:spPr>
          <a:xfrm>
            <a:off x="4558346" y="34293593"/>
            <a:ext cx="733246" cy="886090"/>
          </a:xfrm>
          <a:prstGeom prst="rect">
            <a:avLst/>
          </a:prstGeom>
        </p:spPr>
        <p:txBody>
          <a:bodyPr lIns="0" tIns="0" rIns="0" bIns="0" rtlCol="0" anchor="t">
            <a:spAutoFit/>
          </a:bodyPr>
          <a:lstStyle/>
          <a:p>
            <a:pPr algn="ctr">
              <a:lnSpc>
                <a:spcPts val="7177"/>
              </a:lnSpc>
            </a:pPr>
            <a:r>
              <a:rPr lang="en-US" sz="5126">
                <a:solidFill>
                  <a:srgbClr val="000000"/>
                </a:solidFill>
                <a:latin typeface="Neue Machina Light"/>
              </a:rPr>
              <a:t>21</a:t>
            </a:r>
          </a:p>
        </p:txBody>
      </p:sp>
      <p:sp>
        <p:nvSpPr>
          <p:cNvPr id="64" name="TextBox 64"/>
          <p:cNvSpPr txBox="1"/>
          <p:nvPr/>
        </p:nvSpPr>
        <p:spPr>
          <a:xfrm>
            <a:off x="4363694" y="35249835"/>
            <a:ext cx="1211140" cy="886090"/>
          </a:xfrm>
          <a:prstGeom prst="rect">
            <a:avLst/>
          </a:prstGeom>
        </p:spPr>
        <p:txBody>
          <a:bodyPr lIns="0" tIns="0" rIns="0" bIns="0" rtlCol="0" anchor="t">
            <a:spAutoFit/>
          </a:bodyPr>
          <a:lstStyle/>
          <a:p>
            <a:pPr algn="ctr">
              <a:lnSpc>
                <a:spcPts val="7177"/>
              </a:lnSpc>
            </a:pPr>
            <a:r>
              <a:rPr lang="en-US" sz="5126">
                <a:solidFill>
                  <a:srgbClr val="000000"/>
                </a:solidFill>
                <a:latin typeface="Neue Machina Light"/>
              </a:rPr>
              <a:t>109</a:t>
            </a:r>
          </a:p>
        </p:txBody>
      </p:sp>
      <p:sp>
        <p:nvSpPr>
          <p:cNvPr id="65" name="TextBox 65"/>
          <p:cNvSpPr txBox="1"/>
          <p:nvPr/>
        </p:nvSpPr>
        <p:spPr>
          <a:xfrm>
            <a:off x="15653221" y="10743487"/>
            <a:ext cx="10755957" cy="1028700"/>
          </a:xfrm>
          <a:prstGeom prst="rect">
            <a:avLst/>
          </a:prstGeom>
        </p:spPr>
        <p:txBody>
          <a:bodyPr lIns="0" tIns="0" rIns="0" bIns="0" rtlCol="0" anchor="t">
            <a:spAutoFit/>
          </a:bodyPr>
          <a:lstStyle/>
          <a:p>
            <a:pPr algn="ctr">
              <a:lnSpc>
                <a:spcPts val="8399"/>
              </a:lnSpc>
            </a:pPr>
            <a:r>
              <a:rPr lang="en-US" sz="5999">
                <a:solidFill>
                  <a:srgbClr val="000000"/>
                </a:solidFill>
                <a:latin typeface="Bernoru Condensed"/>
              </a:rPr>
              <a:t>Examples of Key Risks in Clinical Trials</a:t>
            </a:r>
          </a:p>
        </p:txBody>
      </p:sp>
      <p:sp>
        <p:nvSpPr>
          <p:cNvPr id="66" name="TextBox 66"/>
          <p:cNvSpPr txBox="1"/>
          <p:nvPr/>
        </p:nvSpPr>
        <p:spPr>
          <a:xfrm>
            <a:off x="31177105" y="32941832"/>
            <a:ext cx="1794017" cy="650042"/>
          </a:xfrm>
          <a:prstGeom prst="rect">
            <a:avLst/>
          </a:prstGeom>
        </p:spPr>
        <p:txBody>
          <a:bodyPr lIns="0" tIns="0" rIns="0" bIns="0" rtlCol="0" anchor="t">
            <a:spAutoFit/>
          </a:bodyPr>
          <a:lstStyle/>
          <a:p>
            <a:pPr algn="ctr">
              <a:lnSpc>
                <a:spcPts val="2530"/>
              </a:lnSpc>
            </a:pPr>
            <a:r>
              <a:rPr lang="en-US" sz="2300">
                <a:solidFill>
                  <a:srgbClr val="000000"/>
                </a:solidFill>
                <a:latin typeface="Jenthill Caps"/>
              </a:rPr>
              <a:t>Initial</a:t>
            </a:r>
          </a:p>
          <a:p>
            <a:pPr algn="ctr">
              <a:lnSpc>
                <a:spcPts val="2530"/>
              </a:lnSpc>
            </a:pPr>
            <a:r>
              <a:rPr lang="en-US" sz="2300">
                <a:solidFill>
                  <a:srgbClr val="000000"/>
                </a:solidFill>
                <a:latin typeface="Jenthill Caps"/>
              </a:rPr>
              <a:t>Assessment</a:t>
            </a:r>
          </a:p>
        </p:txBody>
      </p:sp>
      <p:sp>
        <p:nvSpPr>
          <p:cNvPr id="67" name="TextBox 67"/>
          <p:cNvSpPr txBox="1"/>
          <p:nvPr/>
        </p:nvSpPr>
        <p:spPr>
          <a:xfrm>
            <a:off x="34874046" y="32963746"/>
            <a:ext cx="1896810" cy="969979"/>
          </a:xfrm>
          <a:prstGeom prst="rect">
            <a:avLst/>
          </a:prstGeom>
        </p:spPr>
        <p:txBody>
          <a:bodyPr lIns="0" tIns="0" rIns="0" bIns="0" rtlCol="0" anchor="t">
            <a:spAutoFit/>
          </a:bodyPr>
          <a:lstStyle/>
          <a:p>
            <a:pPr algn="ctr">
              <a:lnSpc>
                <a:spcPts val="2530"/>
              </a:lnSpc>
            </a:pPr>
            <a:r>
              <a:rPr lang="en-US" sz="2300">
                <a:solidFill>
                  <a:srgbClr val="000000"/>
                </a:solidFill>
                <a:latin typeface="Jenthill Caps"/>
              </a:rPr>
              <a:t>Apply controls </a:t>
            </a:r>
          </a:p>
          <a:p>
            <a:pPr algn="ctr">
              <a:lnSpc>
                <a:spcPts val="2530"/>
              </a:lnSpc>
            </a:pPr>
            <a:r>
              <a:rPr lang="en-US" sz="2300">
                <a:solidFill>
                  <a:srgbClr val="000000"/>
                </a:solidFill>
                <a:latin typeface="Jenthill Caps"/>
              </a:rPr>
              <a:t>and identify </a:t>
            </a:r>
          </a:p>
          <a:p>
            <a:pPr algn="ctr">
              <a:lnSpc>
                <a:spcPts val="2530"/>
              </a:lnSpc>
            </a:pPr>
            <a:r>
              <a:rPr lang="en-US" sz="2300">
                <a:solidFill>
                  <a:srgbClr val="000000"/>
                </a:solidFill>
                <a:latin typeface="Jenthill Caps"/>
              </a:rPr>
              <a:t>new risks</a:t>
            </a:r>
          </a:p>
        </p:txBody>
      </p:sp>
      <p:sp>
        <p:nvSpPr>
          <p:cNvPr id="68" name="TextBox 68"/>
          <p:cNvSpPr txBox="1"/>
          <p:nvPr/>
        </p:nvSpPr>
        <p:spPr>
          <a:xfrm>
            <a:off x="34825494" y="36069971"/>
            <a:ext cx="1896810" cy="650042"/>
          </a:xfrm>
          <a:prstGeom prst="rect">
            <a:avLst/>
          </a:prstGeom>
        </p:spPr>
        <p:txBody>
          <a:bodyPr lIns="0" tIns="0" rIns="0" bIns="0" rtlCol="0" anchor="t">
            <a:spAutoFit/>
          </a:bodyPr>
          <a:lstStyle/>
          <a:p>
            <a:pPr algn="ctr">
              <a:lnSpc>
                <a:spcPts val="2530"/>
              </a:lnSpc>
            </a:pPr>
            <a:r>
              <a:rPr lang="en-US" sz="2300">
                <a:solidFill>
                  <a:srgbClr val="000000"/>
                </a:solidFill>
                <a:latin typeface="Jenthill Caps"/>
              </a:rPr>
              <a:t>Evaluate risk assessment</a:t>
            </a:r>
          </a:p>
        </p:txBody>
      </p:sp>
      <p:sp>
        <p:nvSpPr>
          <p:cNvPr id="69" name="TextBox 69"/>
          <p:cNvSpPr txBox="1"/>
          <p:nvPr/>
        </p:nvSpPr>
        <p:spPr>
          <a:xfrm>
            <a:off x="31089531" y="36069971"/>
            <a:ext cx="1896810" cy="650042"/>
          </a:xfrm>
          <a:prstGeom prst="rect">
            <a:avLst/>
          </a:prstGeom>
        </p:spPr>
        <p:txBody>
          <a:bodyPr lIns="0" tIns="0" rIns="0" bIns="0" rtlCol="0" anchor="t">
            <a:spAutoFit/>
          </a:bodyPr>
          <a:lstStyle/>
          <a:p>
            <a:pPr algn="ctr">
              <a:lnSpc>
                <a:spcPts val="2530"/>
              </a:lnSpc>
            </a:pPr>
            <a:r>
              <a:rPr lang="en-US" sz="2300">
                <a:solidFill>
                  <a:srgbClr val="000000"/>
                </a:solidFill>
                <a:latin typeface="Jenthill Caps"/>
              </a:rPr>
              <a:t>update risk assessment</a:t>
            </a:r>
          </a:p>
        </p:txBody>
      </p:sp>
      <p:sp>
        <p:nvSpPr>
          <p:cNvPr id="70" name="TextBox 70"/>
          <p:cNvSpPr txBox="1"/>
          <p:nvPr/>
        </p:nvSpPr>
        <p:spPr>
          <a:xfrm>
            <a:off x="11662643" y="1359441"/>
            <a:ext cx="19249579" cy="1285876"/>
          </a:xfrm>
          <a:prstGeom prst="rect">
            <a:avLst/>
          </a:prstGeom>
        </p:spPr>
        <p:txBody>
          <a:bodyPr lIns="0" tIns="0" rIns="0" bIns="0" rtlCol="0" anchor="t">
            <a:spAutoFit/>
          </a:bodyPr>
          <a:lstStyle/>
          <a:p>
            <a:pPr algn="ctr">
              <a:lnSpc>
                <a:spcPts val="10499"/>
              </a:lnSpc>
            </a:pPr>
            <a:r>
              <a:rPr lang="en-US" sz="7499" dirty="0">
                <a:solidFill>
                  <a:srgbClr val="000000"/>
                </a:solidFill>
                <a:latin typeface="Bernoru"/>
              </a:rPr>
              <a:t>Albuquerque Central Biorepository</a:t>
            </a:r>
          </a:p>
        </p:txBody>
      </p:sp>
      <p:sp>
        <p:nvSpPr>
          <p:cNvPr id="71" name="TextBox 71"/>
          <p:cNvSpPr txBox="1"/>
          <p:nvPr/>
        </p:nvSpPr>
        <p:spPr>
          <a:xfrm>
            <a:off x="15409512" y="33512514"/>
            <a:ext cx="11243375" cy="2516504"/>
          </a:xfrm>
          <a:prstGeom prst="rect">
            <a:avLst/>
          </a:prstGeom>
        </p:spPr>
        <p:txBody>
          <a:bodyPr lIns="0" tIns="0" rIns="0" bIns="0" rtlCol="0" anchor="t">
            <a:spAutoFit/>
          </a:bodyPr>
          <a:lstStyle/>
          <a:p>
            <a:pPr>
              <a:lnSpc>
                <a:spcPts val="6720"/>
              </a:lnSpc>
            </a:pPr>
            <a:r>
              <a:rPr lang="en-US" sz="4800">
                <a:solidFill>
                  <a:srgbClr val="000000"/>
                </a:solidFill>
                <a:latin typeface="Neue Machina Light"/>
              </a:rPr>
              <a:t>How risk assessment is part of each step in the cycle of continuous improvement</a:t>
            </a:r>
          </a:p>
        </p:txBody>
      </p:sp>
      <p:sp>
        <p:nvSpPr>
          <p:cNvPr id="72" name="TextBox 72"/>
          <p:cNvSpPr txBox="1"/>
          <p:nvPr/>
        </p:nvSpPr>
        <p:spPr>
          <a:xfrm>
            <a:off x="17346290" y="16782626"/>
            <a:ext cx="7369820" cy="1028700"/>
          </a:xfrm>
          <a:prstGeom prst="rect">
            <a:avLst/>
          </a:prstGeom>
        </p:spPr>
        <p:txBody>
          <a:bodyPr lIns="0" tIns="0" rIns="0" bIns="0" rtlCol="0" anchor="t">
            <a:spAutoFit/>
          </a:bodyPr>
          <a:lstStyle/>
          <a:p>
            <a:pPr algn="ctr">
              <a:lnSpc>
                <a:spcPts val="8399"/>
              </a:lnSpc>
            </a:pPr>
            <a:r>
              <a:rPr lang="en-US" sz="5999">
                <a:solidFill>
                  <a:srgbClr val="000000"/>
                </a:solidFill>
                <a:latin typeface="Bernoru Condensed"/>
              </a:rPr>
              <a:t>Risk Assessment Example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206</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Neue Machina Light</vt:lpstr>
      <vt:lpstr>Canva Sans</vt:lpstr>
      <vt:lpstr>Jenthill Caps</vt:lpstr>
      <vt:lpstr>Bernoru Condensed</vt:lpstr>
      <vt:lpstr>Calibri</vt:lpstr>
      <vt:lpstr>Bernoru</vt:lpstr>
      <vt:lpstr>Arial</vt:lpstr>
      <vt:lpstr>Jenthill Caps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dc:title>
  <dc:subject>Risk Assessment </dc:subject>
  <dc:creator> Albuquerque Central Biorepository</dc:creator>
  <cp:keywords>Risk Assessment </cp:keywords>
  <cp:lastModifiedBy>Rivera, Portia T</cp:lastModifiedBy>
  <cp:revision>4</cp:revision>
  <dcterms:created xsi:type="dcterms:W3CDTF">2006-08-16T00:00:00Z</dcterms:created>
  <dcterms:modified xsi:type="dcterms:W3CDTF">2023-04-10T12:09:31Z</dcterms:modified>
  <dc:identifier>DAFetJeImBo</dc:identifier>
</cp:coreProperties>
</file>