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5"/>
  </p:sldMasterIdLst>
  <p:notesMasterIdLst>
    <p:notesMasterId r:id="rId37"/>
  </p:notesMasterIdLst>
  <p:sldIdLst>
    <p:sldId id="256" r:id="rId6"/>
    <p:sldId id="342" r:id="rId7"/>
    <p:sldId id="257" r:id="rId8"/>
    <p:sldId id="330" r:id="rId9"/>
    <p:sldId id="345" r:id="rId10"/>
    <p:sldId id="308" r:id="rId11"/>
    <p:sldId id="332" r:id="rId12"/>
    <p:sldId id="310" r:id="rId13"/>
    <p:sldId id="333" r:id="rId14"/>
    <p:sldId id="300" r:id="rId15"/>
    <p:sldId id="358" r:id="rId16"/>
    <p:sldId id="262" r:id="rId17"/>
    <p:sldId id="311" r:id="rId18"/>
    <p:sldId id="359" r:id="rId19"/>
    <p:sldId id="281" r:id="rId20"/>
    <p:sldId id="261" r:id="rId21"/>
    <p:sldId id="334" r:id="rId22"/>
    <p:sldId id="282" r:id="rId23"/>
    <p:sldId id="312" r:id="rId24"/>
    <p:sldId id="313" r:id="rId25"/>
    <p:sldId id="346" r:id="rId26"/>
    <p:sldId id="347" r:id="rId27"/>
    <p:sldId id="348" r:id="rId28"/>
    <p:sldId id="351" r:id="rId29"/>
    <p:sldId id="318" r:id="rId30"/>
    <p:sldId id="321" r:id="rId31"/>
    <p:sldId id="284" r:id="rId32"/>
    <p:sldId id="340" r:id="rId33"/>
    <p:sldId id="341" r:id="rId34"/>
    <p:sldId id="306" r:id="rId35"/>
    <p:sldId id="296" r:id="rId36"/>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2A3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18" autoAdjust="0"/>
    <p:restoredTop sz="85427" autoAdjust="0"/>
  </p:normalViewPr>
  <p:slideViewPr>
    <p:cSldViewPr>
      <p:cViewPr varScale="1">
        <p:scale>
          <a:sx n="95" d="100"/>
          <a:sy n="95" d="100"/>
        </p:scale>
        <p:origin x="229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BA66E917-FB3D-4444-A37C-9E1365A0F2C9}" type="datetimeFigureOut">
              <a:rPr lang="en-US" smtClean="0"/>
              <a:pPr/>
              <a:t>5/31/2019</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2B756731-8A9F-4E8A-A385-6694C3D77D1B}" type="slidenum">
              <a:rPr lang="en-US" smtClean="0"/>
              <a:pPr/>
              <a:t>‹#›</a:t>
            </a:fld>
            <a:endParaRPr lang="en-US"/>
          </a:p>
        </p:txBody>
      </p:sp>
    </p:spTree>
    <p:extLst>
      <p:ext uri="{BB962C8B-B14F-4D97-AF65-F5344CB8AC3E}">
        <p14:creationId xmlns:p14="http://schemas.microsoft.com/office/powerpoint/2010/main" val="3420504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756731-8A9F-4E8A-A385-6694C3D77D1B}" type="slidenum">
              <a:rPr lang="en-US" smtClean="0"/>
              <a:pPr/>
              <a:t>9</a:t>
            </a:fld>
            <a:endParaRPr lang="en-US"/>
          </a:p>
        </p:txBody>
      </p:sp>
    </p:spTree>
    <p:extLst>
      <p:ext uri="{BB962C8B-B14F-4D97-AF65-F5344CB8AC3E}">
        <p14:creationId xmlns:p14="http://schemas.microsoft.com/office/powerpoint/2010/main" val="57759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756731-8A9F-4E8A-A385-6694C3D77D1B}" type="slidenum">
              <a:rPr lang="en-US" smtClean="0"/>
              <a:pPr/>
              <a:t>25</a:t>
            </a:fld>
            <a:endParaRPr lang="en-US"/>
          </a:p>
        </p:txBody>
      </p:sp>
    </p:spTree>
    <p:extLst>
      <p:ext uri="{BB962C8B-B14F-4D97-AF65-F5344CB8AC3E}">
        <p14:creationId xmlns:p14="http://schemas.microsoft.com/office/powerpoint/2010/main" val="2760908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a:defRPr/>
            </a:lvl1pPr>
          </a:lstStyle>
          <a:p>
            <a:pPr>
              <a:defRPr/>
            </a:pPr>
            <a:fld id="{62989E30-0F81-44C3-8D69-B1960BA12AF8}" type="datetime1">
              <a:rPr lang="en-US" smtClean="0"/>
              <a:t>5/31/2019</a:t>
            </a:fld>
            <a:endParaRPr lang="en-US" dirty="0"/>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0FFABD31-FD99-4273-A259-FE2C34D6C8F7}"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0022CD30-18B2-4787-B481-C565CF5E0110}" type="datetime1">
              <a:rPr lang="en-US" smtClean="0"/>
              <a:t>5/31/2019</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DA4CD5B-E0E2-40E3-9EFD-F20073C9E42E}" type="slidenum">
              <a:rPr lang="en-US"/>
              <a:pPr>
                <a:defRPr/>
              </a:pPr>
              <a:t>‹#›</a:t>
            </a:fld>
            <a:endParaRPr lang="en-US" dirty="0"/>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593652D3-5A0C-433D-8271-C9CD09095D88}" type="datetime1">
              <a:rPr lang="en-US" smtClean="0"/>
              <a:t>5/31/2019</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CE9C579C-C1B4-41C5-9F92-48DB55783B0D}" type="slidenum">
              <a:rPr lang="en-US"/>
              <a:pPr>
                <a:defRPr/>
              </a:pPr>
              <a:t>‹#›</a:t>
            </a:fld>
            <a:endParaRPr lang="en-US" dirty="0"/>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76ED493C-E576-4CBE-ACC7-1A9468E1B2A2}" type="datetime1">
              <a:rPr lang="en-US" smtClean="0"/>
              <a:t>5/31/2019</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83A0268-5FD1-43FB-9E90-068BD549FD75}" type="slidenum">
              <a:rPr lang="en-US"/>
              <a:pPr>
                <a:defRPr/>
              </a:pPr>
              <a:t>‹#›</a:t>
            </a:fld>
            <a:endParaRPr lang="en-US" dirty="0"/>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892489D-CE36-44E9-86B1-19BDF2A8636F}" type="datetime1">
              <a:rPr lang="en-US" smtClean="0"/>
              <a:t>5/31/2019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3CFC474-E2B4-4D29-95F4-E224AD4DDD6E}"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C05B7A9F-93CD-4CD4-BECC-CE817DA0C060}" type="datetime1">
              <a:rPr lang="en-US" smtClean="0"/>
              <a:t>5/31/2019</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20F2D3CA-7BC1-410F-B478-3615303283C0}" type="slidenum">
              <a:rPr lang="en-US"/>
              <a:pPr>
                <a:defRPr/>
              </a:pPr>
              <a:t>‹#›</a:t>
            </a:fld>
            <a:endParaRPr lang="en-US" dirty="0"/>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fld id="{31DE2C0E-9AE7-40FB-BEAC-D1D8BDB6EEBD}" type="datetime1">
              <a:rPr lang="en-US" smtClean="0"/>
              <a:t>5/31/2019</a:t>
            </a:fld>
            <a:endParaRPr lang="en-US" dirty="0"/>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8ACF1B48-7991-48C0-8A13-44A6A7A113E3}" type="slidenum">
              <a:rPr lang="en-US"/>
              <a:pPr>
                <a:defRPr/>
              </a:pPr>
              <a:t>‹#›</a:t>
            </a:fld>
            <a:endParaRPr lang="en-US" dirty="0"/>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fld id="{0308EED1-3560-446C-85FC-7F73A9A7449E}" type="datetime1">
              <a:rPr lang="en-US" smtClean="0"/>
              <a:t>5/31/2019</a:t>
            </a:fld>
            <a:endParaRPr lang="en-US" dirty="0"/>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6974731F-783E-4A15-BBE4-A63FE5A6A164}" type="slidenum">
              <a:rPr lang="en-US"/>
              <a:pPr>
                <a:defRPr/>
              </a:pPr>
              <a:t>‹#›</a:t>
            </a:fld>
            <a:endParaRPr lang="en-US" dirty="0"/>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4BF0E18C-0DE7-489B-992E-641D71950A4A}" type="datetime1">
              <a:rPr lang="en-US" smtClean="0"/>
              <a:t>5/31/2019</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AFE0AD5D-AD55-4E59-A38C-33B8DEE03287}" type="slidenum">
              <a:rPr lang="en-US"/>
              <a:pPr>
                <a:defRPr/>
              </a:pPr>
              <a:t>‹#›</a:t>
            </a:fld>
            <a:endParaRPr lang="en-US" dirty="0"/>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984E4EC2-1242-4027-A245-B6E894F26A83}" type="datetime1">
              <a:rPr lang="en-US" smtClean="0"/>
              <a:t>5/31/2019</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56EE2AAB-211C-4544-9BBD-D42507169FA0}" type="slidenum">
              <a:rPr lang="en-US"/>
              <a:pPr>
                <a:defRPr/>
              </a:pPr>
              <a:t>‹#›</a:t>
            </a:fld>
            <a:endParaRPr lang="en-US" dirty="0"/>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a:t>Click icon to add picture</a:t>
            </a:r>
          </a:p>
        </p:txBody>
      </p:sp>
      <p:sp>
        <p:nvSpPr>
          <p:cNvPr id="9" name="Date Placeholder 4"/>
          <p:cNvSpPr>
            <a:spLocks noGrp="1"/>
          </p:cNvSpPr>
          <p:nvPr>
            <p:ph type="dt" sz="half" idx="10"/>
          </p:nvPr>
        </p:nvSpPr>
        <p:spPr/>
        <p:txBody>
          <a:bodyPr/>
          <a:lstStyle>
            <a:lvl1pPr>
              <a:defRPr/>
            </a:lvl1pPr>
          </a:lstStyle>
          <a:p>
            <a:pPr>
              <a:defRPr/>
            </a:pPr>
            <a:fld id="{D852D86B-5FCB-4CC3-ABB0-26969E5D7FA7}" type="datetime1">
              <a:rPr lang="en-US" smtClean="0"/>
              <a:t>5/31/2019</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AB1B1DB8-C5FE-481B-8A6A-1275FBE44A6C}" type="slidenum">
              <a:rPr lang="en-US"/>
              <a:pPr>
                <a:defRPr/>
              </a:pPr>
              <a:t>‹#›</a:t>
            </a:fld>
            <a:endParaRPr lang="en-US" dirty="0"/>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62525571-2FAA-41E9-9187-244F71931D04}" type="datetime1">
              <a:rPr lang="en-US" smtClean="0"/>
              <a:t>5/31/2019</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C7B55884-CAB4-4FE6-AB10-7D7C0833B973}" type="slidenum">
              <a:rPr lang="en-US"/>
              <a:pPr>
                <a:defRPr/>
              </a:pPr>
              <a:t>‹#›</a:t>
            </a:fld>
            <a:endParaRPr lang="en-US" dirty="0"/>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grpSp>
    </p:spTree>
  </p:cSld>
  <p:clrMap bg1="lt1" tx1="dk1" bg2="lt2" tx2="dk2" accent1="accent1" accent2="accent2" accent3="accent3" accent4="accent4" accent5="accent5" accent6="accent6" hlink="hlink" folHlink="folHlink"/>
  <p:sldLayoutIdLst>
    <p:sldLayoutId id="2147484179" r:id="rId1"/>
    <p:sldLayoutId id="2147484171" r:id="rId2"/>
    <p:sldLayoutId id="2147484180" r:id="rId3"/>
    <p:sldLayoutId id="2147484172" r:id="rId4"/>
    <p:sldLayoutId id="2147484173" r:id="rId5"/>
    <p:sldLayoutId id="2147484174" r:id="rId6"/>
    <p:sldLayoutId id="2147484175" r:id="rId7"/>
    <p:sldLayoutId id="2147484176" r:id="rId8"/>
    <p:sldLayoutId id="2147484181" r:id="rId9"/>
    <p:sldLayoutId id="2147484177" r:id="rId10"/>
    <p:sldLayoutId id="2147484178" r:id="rId11"/>
  </p:sldLayoutIdLst>
  <p:transition>
    <p:dissolve/>
  </p:transition>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A8CDD7"/>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A8CDD7"/>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C0BEAF"/>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opm.gov/policy-data-oversight/hiring-authorities/intergovernment-personnel-act/#url=Provisions"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vaww.va.gov/OHRM/Pay/index.asp#GS" TargetMode="External"/><Relationship Id="rId2" Type="http://schemas.openxmlformats.org/officeDocument/2006/relationships/hyperlink" Target="http://vaww.va.gov/OHRM/Pay/index.asp#T38" TargetMode="External"/><Relationship Id="rId1" Type="http://schemas.openxmlformats.org/officeDocument/2006/relationships/slideLayout" Target="../slideLayouts/slideLayout2.xml"/><Relationship Id="rId4" Type="http://schemas.openxmlformats.org/officeDocument/2006/relationships/hyperlink" Target="http://vaww.fscdirect.fsc.va.gov/payroll.asp"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9.png"/><Relationship Id="rId4" Type="http://schemas.openxmlformats.org/officeDocument/2006/relationships/image" Target="../media/image8.wmf"/></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fontAlgn="auto" hangingPunct="1">
              <a:spcAft>
                <a:spcPts val="0"/>
              </a:spcAft>
              <a:defRPr/>
            </a:pPr>
            <a:r>
              <a:rPr lang="en-US" dirty="0"/>
              <a:t>Site Budget Training</a:t>
            </a:r>
          </a:p>
        </p:txBody>
      </p:sp>
      <p:sp>
        <p:nvSpPr>
          <p:cNvPr id="5123" name="Subtitle 2"/>
          <p:cNvSpPr>
            <a:spLocks noGrp="1"/>
          </p:cNvSpPr>
          <p:nvPr>
            <p:ph type="subTitle" idx="1"/>
          </p:nvPr>
        </p:nvSpPr>
        <p:spPr>
          <a:xfrm>
            <a:off x="457200" y="3276600"/>
            <a:ext cx="7854950" cy="1752600"/>
          </a:xfrm>
        </p:spPr>
        <p:txBody>
          <a:bodyPr/>
          <a:lstStyle/>
          <a:p>
            <a:pPr marR="0" eaLnBrk="1" hangingPunct="1"/>
            <a:r>
              <a:rPr lang="en-US" dirty="0"/>
              <a:t>Cooperative Studies Program</a:t>
            </a:r>
          </a:p>
          <a:p>
            <a:pPr marR="0" eaLnBrk="1" hangingPunct="1"/>
            <a:r>
              <a:rPr lang="en-US" dirty="0"/>
              <a:t>Budget Subdomain</a:t>
            </a:r>
          </a:p>
          <a:p>
            <a:pPr marR="0" eaLnBrk="1" hangingPunct="1"/>
            <a:r>
              <a:rPr lang="en-US" dirty="0"/>
              <a:t>November 14 and 16 , 2018</a:t>
            </a:r>
          </a:p>
          <a:p>
            <a:pPr marR="0" eaLnBrk="1" hangingPunct="1"/>
            <a:endParaRPr lang="en-US" dirty="0"/>
          </a:p>
          <a:p>
            <a:pPr marR="0" eaLnBrk="1" hangingPunct="1"/>
            <a:endParaRPr lang="en-US" dirty="0"/>
          </a:p>
          <a:p>
            <a:pPr marR="0" eaLnBrk="1" hangingPunct="1"/>
            <a:endParaRPr lang="en-US" dirty="0"/>
          </a:p>
        </p:txBody>
      </p:sp>
      <p:pic>
        <p:nvPicPr>
          <p:cNvPr id="5124" name="Picture 5" descr="R&amp;Dhoriz"/>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295400" y="457200"/>
            <a:ext cx="5943600" cy="1149350"/>
          </a:xfrm>
          <a:prstGeom prst="rect">
            <a:avLst/>
          </a:prstGeom>
          <a:noFill/>
          <a:ln w="9525" algn="in">
            <a:noFill/>
            <a:miter lim="800000"/>
            <a:headEnd/>
            <a:tailEnd/>
          </a:ln>
        </p:spPr>
      </p:pic>
      <p:sp>
        <p:nvSpPr>
          <p:cNvPr id="5" name="Slide Number Placeholder 4"/>
          <p:cNvSpPr>
            <a:spLocks noGrp="1"/>
          </p:cNvSpPr>
          <p:nvPr>
            <p:ph type="sldNum" sz="quarter" idx="12"/>
          </p:nvPr>
        </p:nvSpPr>
        <p:spPr/>
        <p:txBody>
          <a:bodyPr/>
          <a:lstStyle/>
          <a:p>
            <a:pPr>
              <a:defRPr/>
            </a:pPr>
            <a:fld id="{0FFABD31-FD99-4273-A259-FE2C34D6C8F7}" type="slidenum">
              <a:rPr lang="en-US" smtClean="0"/>
              <a:pPr>
                <a:defRPr/>
              </a:pPr>
              <a:t>1</a:t>
            </a:fld>
            <a:endParaRPr lang="en-US" dirty="0"/>
          </a:p>
        </p:txBody>
      </p:sp>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304800"/>
            <a:ext cx="8229600" cy="762000"/>
          </a:xfrm>
        </p:spPr>
        <p:txBody>
          <a:bodyPr/>
          <a:lstStyle/>
          <a:p>
            <a:r>
              <a:rPr lang="en-US" sz="3200" dirty="0">
                <a:solidFill>
                  <a:schemeClr val="tx1"/>
                </a:solidFill>
              </a:rPr>
              <a:t>Program Type Classification by Title</a:t>
            </a:r>
            <a:endParaRPr lang="en-US" sz="32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6656163"/>
              </p:ext>
            </p:extLst>
          </p:nvPr>
        </p:nvGraphicFramePr>
        <p:xfrm>
          <a:off x="457200" y="1371600"/>
          <a:ext cx="8458200" cy="5029672"/>
        </p:xfrm>
        <a:graphic>
          <a:graphicData uri="http://schemas.openxmlformats.org/drawingml/2006/table">
            <a:tbl>
              <a:tblPr firstRow="1" bandRow="1">
                <a:tableStyleId>{5C22544A-7EE6-4342-B048-85BDC9FD1C3A}</a:tableStyleId>
              </a:tblPr>
              <a:tblGrid>
                <a:gridCol w="4229100">
                  <a:extLst>
                    <a:ext uri="{9D8B030D-6E8A-4147-A177-3AD203B41FA5}">
                      <a16:colId xmlns:a16="http://schemas.microsoft.com/office/drawing/2014/main" val="20000"/>
                    </a:ext>
                  </a:extLst>
                </a:gridCol>
                <a:gridCol w="4229100">
                  <a:extLst>
                    <a:ext uri="{9D8B030D-6E8A-4147-A177-3AD203B41FA5}">
                      <a16:colId xmlns:a16="http://schemas.microsoft.com/office/drawing/2014/main" val="20001"/>
                    </a:ext>
                  </a:extLst>
                </a:gridCol>
              </a:tblGrid>
              <a:tr h="211996">
                <a:tc>
                  <a:txBody>
                    <a:bodyPr/>
                    <a:lstStyle/>
                    <a:p>
                      <a:pPr marL="0" marR="0">
                        <a:spcBef>
                          <a:spcPts val="0"/>
                        </a:spcBef>
                        <a:spcAft>
                          <a:spcPts val="0"/>
                        </a:spcAft>
                      </a:pPr>
                      <a:r>
                        <a:rPr lang="en-US" sz="1200" b="1" dirty="0">
                          <a:latin typeface="Times New Roman"/>
                          <a:ea typeface="Times New Roman"/>
                        </a:rPr>
                        <a:t>Title 5  (Program</a:t>
                      </a:r>
                      <a:r>
                        <a:rPr lang="en-US" sz="1200" b="1" baseline="0" dirty="0">
                          <a:latin typeface="Times New Roman"/>
                          <a:ea typeface="Times New Roman"/>
                        </a:rPr>
                        <a:t> 825)</a:t>
                      </a:r>
                      <a:r>
                        <a:rPr lang="en-US" sz="1200" b="1" dirty="0">
                          <a:latin typeface="Times New Roman"/>
                          <a:ea typeface="Times New Roman"/>
                        </a:rPr>
                        <a:t>			</a:t>
                      </a:r>
                      <a:endParaRPr lang="en-US" sz="1200" dirty="0">
                        <a:latin typeface="Times New Roman"/>
                        <a:ea typeface="Times New Roman"/>
                      </a:endParaRPr>
                    </a:p>
                  </a:txBody>
                  <a:tcPr marL="68580" marR="68580" marT="0" marB="0"/>
                </a:tc>
                <a:tc>
                  <a:txBody>
                    <a:bodyPr/>
                    <a:lstStyle/>
                    <a:p>
                      <a:pPr marL="0" marR="0">
                        <a:spcBef>
                          <a:spcPts val="0"/>
                        </a:spcBef>
                        <a:spcAft>
                          <a:spcPts val="0"/>
                        </a:spcAft>
                      </a:pPr>
                      <a:r>
                        <a:rPr lang="en-US" sz="1200" b="1" dirty="0">
                          <a:latin typeface="Times New Roman"/>
                          <a:ea typeface="Times New Roman"/>
                        </a:rPr>
                        <a:t>Title 38  (Program 870)</a:t>
                      </a:r>
                      <a:endParaRPr lang="en-US" sz="1200" dirty="0">
                        <a:latin typeface="Times New Roman"/>
                        <a:ea typeface="Times New Roman"/>
                      </a:endParaRPr>
                    </a:p>
                  </a:txBody>
                  <a:tcPr marL="68580" marR="68580" marT="0" marB="0"/>
                </a:tc>
                <a:extLst>
                  <a:ext uri="{0D108BD9-81ED-4DB2-BD59-A6C34878D82A}">
                    <a16:rowId xmlns:a16="http://schemas.microsoft.com/office/drawing/2014/main" val="10000"/>
                  </a:ext>
                </a:extLst>
              </a:tr>
              <a:tr h="211996">
                <a:tc>
                  <a:txBody>
                    <a:bodyPr/>
                    <a:lstStyle/>
                    <a:p>
                      <a:pPr marL="342900" marR="0" lvl="0" indent="-342900">
                        <a:spcBef>
                          <a:spcPts val="0"/>
                        </a:spcBef>
                        <a:spcAft>
                          <a:spcPts val="0"/>
                        </a:spcAft>
                        <a:buFont typeface="Wingdings 2"/>
                        <a:buChar char=""/>
                        <a:tabLst>
                          <a:tab pos="457200" algn="l"/>
                        </a:tabLst>
                      </a:pPr>
                      <a:r>
                        <a:rPr lang="en-US" sz="1200" dirty="0">
                          <a:latin typeface="Times New Roman"/>
                          <a:ea typeface="Times New Roman"/>
                        </a:rPr>
                        <a:t>Administrative</a:t>
                      </a:r>
                    </a:p>
                  </a:txBody>
                  <a:tcPr marL="68580" marR="68580" marT="0" marB="0"/>
                </a:tc>
                <a:tc>
                  <a:txBody>
                    <a:bodyPr/>
                    <a:lstStyle/>
                    <a:p>
                      <a:pPr marL="342900" marR="0" lvl="0" indent="-342900">
                        <a:spcBef>
                          <a:spcPts val="0"/>
                        </a:spcBef>
                        <a:spcAft>
                          <a:spcPts val="0"/>
                        </a:spcAft>
                        <a:buFont typeface="Wingdings 2"/>
                        <a:buChar char=""/>
                        <a:tabLst>
                          <a:tab pos="457200" algn="l"/>
                        </a:tabLst>
                      </a:pPr>
                      <a:r>
                        <a:rPr lang="en-US" sz="1200" dirty="0">
                          <a:latin typeface="Times New Roman"/>
                          <a:ea typeface="Times New Roman"/>
                        </a:rPr>
                        <a:t>Physicians</a:t>
                      </a:r>
                    </a:p>
                  </a:txBody>
                  <a:tcPr marL="68580" marR="68580" marT="0" marB="0"/>
                </a:tc>
                <a:extLst>
                  <a:ext uri="{0D108BD9-81ED-4DB2-BD59-A6C34878D82A}">
                    <a16:rowId xmlns:a16="http://schemas.microsoft.com/office/drawing/2014/main" val="10001"/>
                  </a:ext>
                </a:extLst>
              </a:tr>
              <a:tr h="211996">
                <a:tc>
                  <a:txBody>
                    <a:bodyPr/>
                    <a:lstStyle/>
                    <a:p>
                      <a:pPr marL="342900" marR="0" lvl="0" indent="-342900">
                        <a:spcBef>
                          <a:spcPts val="0"/>
                        </a:spcBef>
                        <a:spcAft>
                          <a:spcPts val="0"/>
                        </a:spcAft>
                        <a:buFont typeface="Wingdings 2"/>
                        <a:buChar char=""/>
                        <a:tabLst>
                          <a:tab pos="457200" algn="l"/>
                        </a:tabLst>
                      </a:pPr>
                      <a:r>
                        <a:rPr lang="en-US" sz="1200" dirty="0">
                          <a:latin typeface="Times New Roman"/>
                          <a:ea typeface="Times New Roman"/>
                        </a:rPr>
                        <a:t>Professional</a:t>
                      </a:r>
                    </a:p>
                  </a:txBody>
                  <a:tcPr marL="68580" marR="68580" marT="0" marB="0"/>
                </a:tc>
                <a:tc>
                  <a:txBody>
                    <a:bodyPr/>
                    <a:lstStyle/>
                    <a:p>
                      <a:pPr marL="342900" marR="0" lvl="0" indent="-342900">
                        <a:spcBef>
                          <a:spcPts val="0"/>
                        </a:spcBef>
                        <a:spcAft>
                          <a:spcPts val="0"/>
                        </a:spcAft>
                        <a:buFont typeface="Wingdings 2"/>
                        <a:buChar char=""/>
                        <a:tabLst>
                          <a:tab pos="457200" algn="l"/>
                        </a:tabLst>
                      </a:pPr>
                      <a:r>
                        <a:rPr lang="en-US" sz="1200" dirty="0">
                          <a:latin typeface="Times New Roman"/>
                          <a:ea typeface="Times New Roman"/>
                        </a:rPr>
                        <a:t>Dentists</a:t>
                      </a:r>
                    </a:p>
                  </a:txBody>
                  <a:tcPr marL="68580" marR="68580" marT="0" marB="0"/>
                </a:tc>
                <a:extLst>
                  <a:ext uri="{0D108BD9-81ED-4DB2-BD59-A6C34878D82A}">
                    <a16:rowId xmlns:a16="http://schemas.microsoft.com/office/drawing/2014/main" val="10002"/>
                  </a:ext>
                </a:extLst>
              </a:tr>
              <a:tr h="211996">
                <a:tc>
                  <a:txBody>
                    <a:bodyPr/>
                    <a:lstStyle/>
                    <a:p>
                      <a:pPr marL="342900" marR="0" lvl="0" indent="-342900">
                        <a:spcBef>
                          <a:spcPts val="0"/>
                        </a:spcBef>
                        <a:spcAft>
                          <a:spcPts val="0"/>
                        </a:spcAft>
                        <a:buFont typeface="Wingdings 2"/>
                        <a:buChar char=""/>
                        <a:tabLst>
                          <a:tab pos="457200" algn="l"/>
                        </a:tabLst>
                      </a:pPr>
                      <a:r>
                        <a:rPr lang="en-US" sz="1200" dirty="0">
                          <a:latin typeface="Times New Roman"/>
                          <a:ea typeface="Times New Roman"/>
                        </a:rPr>
                        <a:t>Clerical</a:t>
                      </a:r>
                    </a:p>
                  </a:txBody>
                  <a:tcPr marL="68580" marR="68580" marT="0" marB="0"/>
                </a:tc>
                <a:tc>
                  <a:txBody>
                    <a:bodyPr/>
                    <a:lstStyle/>
                    <a:p>
                      <a:pPr marL="342900" marR="0" lvl="0" indent="-342900">
                        <a:spcBef>
                          <a:spcPts val="0"/>
                        </a:spcBef>
                        <a:spcAft>
                          <a:spcPts val="0"/>
                        </a:spcAft>
                        <a:buFont typeface="Wingdings 2"/>
                        <a:buChar char=""/>
                        <a:tabLst>
                          <a:tab pos="457200" algn="l"/>
                        </a:tabLst>
                      </a:pPr>
                      <a:r>
                        <a:rPr lang="en-US" sz="1200" dirty="0">
                          <a:latin typeface="Times New Roman"/>
                          <a:ea typeface="Times New Roman"/>
                        </a:rPr>
                        <a:t>Podiatrists</a:t>
                      </a:r>
                    </a:p>
                  </a:txBody>
                  <a:tcPr marL="68580" marR="68580" marT="0" marB="0"/>
                </a:tc>
                <a:extLst>
                  <a:ext uri="{0D108BD9-81ED-4DB2-BD59-A6C34878D82A}">
                    <a16:rowId xmlns:a16="http://schemas.microsoft.com/office/drawing/2014/main" val="10003"/>
                  </a:ext>
                </a:extLst>
              </a:tr>
              <a:tr h="211996">
                <a:tc>
                  <a:txBody>
                    <a:bodyPr/>
                    <a:lstStyle/>
                    <a:p>
                      <a:pPr marL="342900" marR="0" lvl="0" indent="-342900">
                        <a:spcBef>
                          <a:spcPts val="0"/>
                        </a:spcBef>
                        <a:spcAft>
                          <a:spcPts val="0"/>
                        </a:spcAft>
                        <a:buFont typeface="Wingdings 2"/>
                        <a:buChar char=""/>
                        <a:tabLst>
                          <a:tab pos="457200" algn="l"/>
                        </a:tabLst>
                      </a:pPr>
                      <a:r>
                        <a:rPr lang="en-US" sz="1200" dirty="0">
                          <a:latin typeface="Times New Roman"/>
                          <a:ea typeface="Times New Roman"/>
                        </a:rPr>
                        <a:t>Technical</a:t>
                      </a:r>
                    </a:p>
                  </a:txBody>
                  <a:tcPr marL="68580" marR="68580" marT="0" marB="0"/>
                </a:tc>
                <a:tc>
                  <a:txBody>
                    <a:bodyPr/>
                    <a:lstStyle/>
                    <a:p>
                      <a:pPr marL="342900" marR="0" lvl="0" indent="-342900">
                        <a:spcBef>
                          <a:spcPts val="0"/>
                        </a:spcBef>
                        <a:spcAft>
                          <a:spcPts val="0"/>
                        </a:spcAft>
                        <a:buFont typeface="Wingdings 2"/>
                        <a:buChar char=""/>
                        <a:tabLst>
                          <a:tab pos="457200" algn="l"/>
                        </a:tabLst>
                      </a:pPr>
                      <a:r>
                        <a:rPr lang="en-US" sz="1200" dirty="0">
                          <a:latin typeface="Times New Roman"/>
                          <a:ea typeface="Times New Roman"/>
                        </a:rPr>
                        <a:t>Optometrists</a:t>
                      </a:r>
                    </a:p>
                  </a:txBody>
                  <a:tcPr marL="68580" marR="68580" marT="0" marB="0"/>
                </a:tc>
                <a:extLst>
                  <a:ext uri="{0D108BD9-81ED-4DB2-BD59-A6C34878D82A}">
                    <a16:rowId xmlns:a16="http://schemas.microsoft.com/office/drawing/2014/main" val="10004"/>
                  </a:ext>
                </a:extLst>
              </a:tr>
              <a:tr h="211996">
                <a:tc>
                  <a:txBody>
                    <a:bodyPr/>
                    <a:lstStyle/>
                    <a:p>
                      <a:pPr marL="342900" marR="0" lvl="0" indent="-342900">
                        <a:spcBef>
                          <a:spcPts val="0"/>
                        </a:spcBef>
                        <a:spcAft>
                          <a:spcPts val="0"/>
                        </a:spcAft>
                        <a:buFont typeface="Wingdings 2"/>
                        <a:buChar char=""/>
                        <a:tabLst>
                          <a:tab pos="457200" algn="l"/>
                        </a:tabLst>
                      </a:pPr>
                      <a:r>
                        <a:rPr lang="en-US" sz="1200" dirty="0">
                          <a:latin typeface="Times New Roman"/>
                          <a:ea typeface="Times New Roman"/>
                        </a:rPr>
                        <a:t>Wage Grade</a:t>
                      </a:r>
                    </a:p>
                  </a:txBody>
                  <a:tcPr marL="68580" marR="68580" marT="0" marB="0"/>
                </a:tc>
                <a:tc>
                  <a:txBody>
                    <a:bodyPr/>
                    <a:lstStyle/>
                    <a:p>
                      <a:pPr marL="342900" marR="0" lvl="0" indent="-342900">
                        <a:spcBef>
                          <a:spcPts val="0"/>
                        </a:spcBef>
                        <a:spcAft>
                          <a:spcPts val="0"/>
                        </a:spcAft>
                        <a:buFont typeface="Wingdings 2"/>
                        <a:buChar char=""/>
                        <a:tabLst>
                          <a:tab pos="457200" algn="l"/>
                        </a:tabLst>
                      </a:pPr>
                      <a:r>
                        <a:rPr lang="en-US" sz="1200" dirty="0">
                          <a:latin typeface="Times New Roman"/>
                          <a:ea typeface="Times New Roman"/>
                        </a:rPr>
                        <a:t>Chiropractors</a:t>
                      </a:r>
                    </a:p>
                  </a:txBody>
                  <a:tcPr marL="68580" marR="68580" marT="0" marB="0"/>
                </a:tc>
                <a:extLst>
                  <a:ext uri="{0D108BD9-81ED-4DB2-BD59-A6C34878D82A}">
                    <a16:rowId xmlns:a16="http://schemas.microsoft.com/office/drawing/2014/main" val="10005"/>
                  </a:ext>
                </a:extLst>
              </a:tr>
              <a:tr h="211996">
                <a:tc>
                  <a:txBody>
                    <a:bodyPr/>
                    <a:lstStyle/>
                    <a:p>
                      <a:pPr marL="0" marR="0">
                        <a:spcBef>
                          <a:spcPts val="0"/>
                        </a:spcBef>
                        <a:spcAft>
                          <a:spcPts val="0"/>
                        </a:spcAft>
                      </a:pPr>
                      <a:endParaRPr lang="en-US" sz="1200" dirty="0">
                        <a:latin typeface="Times New Roman"/>
                        <a:ea typeface="Times New Roman"/>
                      </a:endParaRPr>
                    </a:p>
                  </a:txBody>
                  <a:tcPr marL="68580" marR="68580" marT="0" marB="0"/>
                </a:tc>
                <a:tc>
                  <a:txBody>
                    <a:bodyPr/>
                    <a:lstStyle/>
                    <a:p>
                      <a:pPr marL="342900" marR="0" lvl="0" indent="-342900">
                        <a:spcBef>
                          <a:spcPts val="0"/>
                        </a:spcBef>
                        <a:spcAft>
                          <a:spcPts val="0"/>
                        </a:spcAft>
                        <a:buFont typeface="Wingdings 2"/>
                        <a:buChar char=""/>
                        <a:tabLst>
                          <a:tab pos="457200" algn="l"/>
                        </a:tabLst>
                      </a:pPr>
                      <a:r>
                        <a:rPr lang="en-US" sz="1200" dirty="0">
                          <a:latin typeface="Times New Roman"/>
                          <a:ea typeface="Times New Roman"/>
                        </a:rPr>
                        <a:t>Registered Nurses</a:t>
                      </a:r>
                    </a:p>
                  </a:txBody>
                  <a:tcPr marL="68580" marR="68580" marT="0" marB="0"/>
                </a:tc>
                <a:extLst>
                  <a:ext uri="{0D108BD9-81ED-4DB2-BD59-A6C34878D82A}">
                    <a16:rowId xmlns:a16="http://schemas.microsoft.com/office/drawing/2014/main" val="10006"/>
                  </a:ext>
                </a:extLst>
              </a:tr>
              <a:tr h="211996">
                <a:tc>
                  <a:txBody>
                    <a:bodyPr/>
                    <a:lstStyle/>
                    <a:p>
                      <a:pPr marL="228600" marR="0">
                        <a:spcBef>
                          <a:spcPts val="0"/>
                        </a:spcBef>
                        <a:spcAft>
                          <a:spcPts val="0"/>
                        </a:spcAft>
                      </a:pPr>
                      <a:endParaRPr lang="en-US" sz="1200" dirty="0">
                        <a:latin typeface="Times New Roman"/>
                        <a:ea typeface="Times New Roman"/>
                      </a:endParaRPr>
                    </a:p>
                  </a:txBody>
                  <a:tcPr marL="68580" marR="68580" marT="0" marB="0"/>
                </a:tc>
                <a:tc>
                  <a:txBody>
                    <a:bodyPr/>
                    <a:lstStyle/>
                    <a:p>
                      <a:pPr marL="342900" marR="0" lvl="0" indent="-342900">
                        <a:spcBef>
                          <a:spcPts val="0"/>
                        </a:spcBef>
                        <a:spcAft>
                          <a:spcPts val="0"/>
                        </a:spcAft>
                        <a:buFont typeface="Wingdings 2"/>
                        <a:buChar char=""/>
                        <a:tabLst>
                          <a:tab pos="457200" algn="l"/>
                        </a:tabLst>
                      </a:pPr>
                      <a:r>
                        <a:rPr lang="en-US" sz="1200" dirty="0">
                          <a:latin typeface="Times New Roman"/>
                          <a:ea typeface="Times New Roman"/>
                        </a:rPr>
                        <a:t>Nurse Anesthetists</a:t>
                      </a:r>
                    </a:p>
                  </a:txBody>
                  <a:tcPr marL="68580" marR="68580" marT="0" marB="0"/>
                </a:tc>
                <a:extLst>
                  <a:ext uri="{0D108BD9-81ED-4DB2-BD59-A6C34878D82A}">
                    <a16:rowId xmlns:a16="http://schemas.microsoft.com/office/drawing/2014/main" val="10007"/>
                  </a:ext>
                </a:extLst>
              </a:tr>
              <a:tr h="211996">
                <a:tc>
                  <a:txBody>
                    <a:bodyPr/>
                    <a:lstStyle/>
                    <a:p>
                      <a:pPr marL="228600" marR="0">
                        <a:spcBef>
                          <a:spcPts val="0"/>
                        </a:spcBef>
                        <a:spcAft>
                          <a:spcPts val="0"/>
                        </a:spcAft>
                      </a:pPr>
                      <a:endParaRPr lang="en-US" sz="1200" dirty="0">
                        <a:latin typeface="Times New Roman"/>
                        <a:ea typeface="Times New Roman"/>
                      </a:endParaRPr>
                    </a:p>
                  </a:txBody>
                  <a:tcPr marL="68580" marR="68580" marT="0" marB="0"/>
                </a:tc>
                <a:tc>
                  <a:txBody>
                    <a:bodyPr/>
                    <a:lstStyle/>
                    <a:p>
                      <a:pPr marL="342900" marR="0" lvl="0" indent="-342900">
                        <a:spcBef>
                          <a:spcPts val="0"/>
                        </a:spcBef>
                        <a:spcAft>
                          <a:spcPts val="0"/>
                        </a:spcAft>
                        <a:buFont typeface="Wingdings 2"/>
                        <a:buChar char=""/>
                        <a:tabLst>
                          <a:tab pos="457200" algn="l"/>
                        </a:tabLst>
                      </a:pPr>
                      <a:r>
                        <a:rPr lang="en-US" sz="1200" dirty="0">
                          <a:latin typeface="Times New Roman"/>
                          <a:ea typeface="Times New Roman"/>
                        </a:rPr>
                        <a:t>Nurse Practitioners</a:t>
                      </a:r>
                    </a:p>
                  </a:txBody>
                  <a:tcPr marL="68580" marR="68580" marT="0" marB="0"/>
                </a:tc>
                <a:extLst>
                  <a:ext uri="{0D108BD9-81ED-4DB2-BD59-A6C34878D82A}">
                    <a16:rowId xmlns:a16="http://schemas.microsoft.com/office/drawing/2014/main" val="10008"/>
                  </a:ext>
                </a:extLst>
              </a:tr>
              <a:tr h="211996">
                <a:tc>
                  <a:txBody>
                    <a:bodyPr/>
                    <a:lstStyle/>
                    <a:p>
                      <a:pPr marL="228600" marR="0">
                        <a:spcBef>
                          <a:spcPts val="0"/>
                        </a:spcBef>
                        <a:spcAft>
                          <a:spcPts val="0"/>
                        </a:spcAft>
                      </a:pPr>
                      <a:endParaRPr lang="en-US" sz="1200" dirty="0">
                        <a:latin typeface="Times New Roman"/>
                        <a:ea typeface="Times New Roman"/>
                      </a:endParaRPr>
                    </a:p>
                  </a:txBody>
                  <a:tcPr marL="68580" marR="68580" marT="0" marB="0"/>
                </a:tc>
                <a:tc>
                  <a:txBody>
                    <a:bodyPr/>
                    <a:lstStyle/>
                    <a:p>
                      <a:pPr marL="342900" marR="0" lvl="0" indent="-342900">
                        <a:spcBef>
                          <a:spcPts val="0"/>
                        </a:spcBef>
                        <a:spcAft>
                          <a:spcPts val="0"/>
                        </a:spcAft>
                        <a:buFont typeface="Wingdings 2"/>
                        <a:buChar char=""/>
                        <a:tabLst>
                          <a:tab pos="457200" algn="l"/>
                        </a:tabLst>
                      </a:pPr>
                      <a:r>
                        <a:rPr lang="en-US" sz="1200" dirty="0">
                          <a:latin typeface="Times New Roman"/>
                          <a:ea typeface="Times New Roman"/>
                        </a:rPr>
                        <a:t>Clinical Nurse Specialists</a:t>
                      </a:r>
                    </a:p>
                  </a:txBody>
                  <a:tcPr marL="68580" marR="68580" marT="0" marB="0"/>
                </a:tc>
                <a:extLst>
                  <a:ext uri="{0D108BD9-81ED-4DB2-BD59-A6C34878D82A}">
                    <a16:rowId xmlns:a16="http://schemas.microsoft.com/office/drawing/2014/main" val="10009"/>
                  </a:ext>
                </a:extLst>
              </a:tr>
              <a:tr h="211996">
                <a:tc>
                  <a:txBody>
                    <a:bodyPr/>
                    <a:lstStyle/>
                    <a:p>
                      <a:pPr marL="228600" marR="0">
                        <a:spcBef>
                          <a:spcPts val="0"/>
                        </a:spcBef>
                        <a:spcAft>
                          <a:spcPts val="0"/>
                        </a:spcAft>
                      </a:pPr>
                      <a:endParaRPr lang="en-US" sz="1200" dirty="0">
                        <a:latin typeface="Times New Roman"/>
                        <a:ea typeface="Times New Roman"/>
                      </a:endParaRPr>
                    </a:p>
                  </a:txBody>
                  <a:tcPr marL="68580" marR="68580" marT="0" marB="0"/>
                </a:tc>
                <a:tc>
                  <a:txBody>
                    <a:bodyPr/>
                    <a:lstStyle/>
                    <a:p>
                      <a:pPr marL="342900" marR="0" lvl="0" indent="-342900">
                        <a:spcBef>
                          <a:spcPts val="0"/>
                        </a:spcBef>
                        <a:spcAft>
                          <a:spcPts val="0"/>
                        </a:spcAft>
                        <a:buFont typeface="Wingdings 2"/>
                        <a:buChar char=""/>
                        <a:tabLst>
                          <a:tab pos="457200" algn="l"/>
                        </a:tabLst>
                      </a:pPr>
                      <a:r>
                        <a:rPr lang="en-US" sz="1200" dirty="0">
                          <a:latin typeface="Times New Roman"/>
                          <a:ea typeface="Times New Roman"/>
                        </a:rPr>
                        <a:t>Physician Assistants</a:t>
                      </a:r>
                    </a:p>
                  </a:txBody>
                  <a:tcPr marL="68580" marR="68580" marT="0" marB="0"/>
                </a:tc>
                <a:extLst>
                  <a:ext uri="{0D108BD9-81ED-4DB2-BD59-A6C34878D82A}">
                    <a16:rowId xmlns:a16="http://schemas.microsoft.com/office/drawing/2014/main" val="10010"/>
                  </a:ext>
                </a:extLst>
              </a:tr>
              <a:tr h="211996">
                <a:tc>
                  <a:txBody>
                    <a:bodyPr/>
                    <a:lstStyle/>
                    <a:p>
                      <a:pPr marL="228600" marR="0">
                        <a:spcBef>
                          <a:spcPts val="0"/>
                        </a:spcBef>
                        <a:spcAft>
                          <a:spcPts val="0"/>
                        </a:spcAft>
                      </a:pPr>
                      <a:endParaRPr lang="en-US" sz="1200" dirty="0">
                        <a:latin typeface="Times New Roman"/>
                        <a:ea typeface="Times New Roman"/>
                      </a:endParaRPr>
                    </a:p>
                  </a:txBody>
                  <a:tcPr marL="68580" marR="68580" marT="0" marB="0"/>
                </a:tc>
                <a:tc>
                  <a:txBody>
                    <a:bodyPr/>
                    <a:lstStyle/>
                    <a:p>
                      <a:pPr marL="342900" marR="0" lvl="0" indent="-342900">
                        <a:spcBef>
                          <a:spcPts val="0"/>
                        </a:spcBef>
                        <a:spcAft>
                          <a:spcPts val="0"/>
                        </a:spcAft>
                        <a:buFont typeface="Wingdings 2"/>
                        <a:buChar char=""/>
                        <a:tabLst>
                          <a:tab pos="457200" algn="l"/>
                        </a:tabLst>
                      </a:pPr>
                      <a:r>
                        <a:rPr lang="en-US" sz="1200" dirty="0">
                          <a:latin typeface="Times New Roman"/>
                          <a:ea typeface="Times New Roman"/>
                        </a:rPr>
                        <a:t>Expanded Function Dental Auxiliaries</a:t>
                      </a:r>
                    </a:p>
                  </a:txBody>
                  <a:tcPr marL="68580" marR="68580" marT="0" marB="0"/>
                </a:tc>
                <a:extLst>
                  <a:ext uri="{0D108BD9-81ED-4DB2-BD59-A6C34878D82A}">
                    <a16:rowId xmlns:a16="http://schemas.microsoft.com/office/drawing/2014/main" val="10011"/>
                  </a:ext>
                </a:extLst>
              </a:tr>
              <a:tr h="211996">
                <a:tc>
                  <a:txBody>
                    <a:bodyPr/>
                    <a:lstStyle/>
                    <a:p>
                      <a:pPr marL="228600" marR="0">
                        <a:spcBef>
                          <a:spcPts val="0"/>
                        </a:spcBef>
                        <a:spcAft>
                          <a:spcPts val="0"/>
                        </a:spcAft>
                      </a:pPr>
                      <a:endParaRPr lang="en-US" sz="1200" dirty="0">
                        <a:latin typeface="Times New Roman"/>
                        <a:ea typeface="Times New Roman"/>
                      </a:endParaRPr>
                    </a:p>
                  </a:txBody>
                  <a:tcPr marL="68580" marR="68580" marT="0" marB="0"/>
                </a:tc>
                <a:tc>
                  <a:txBody>
                    <a:bodyPr/>
                    <a:lstStyle/>
                    <a:p>
                      <a:pPr marL="342900" marR="0" lvl="0" indent="-342900">
                        <a:spcBef>
                          <a:spcPts val="0"/>
                        </a:spcBef>
                        <a:spcAft>
                          <a:spcPts val="0"/>
                        </a:spcAft>
                        <a:buFont typeface="Wingdings 2"/>
                        <a:buChar char=""/>
                        <a:tabLst>
                          <a:tab pos="457200" algn="l"/>
                        </a:tabLst>
                      </a:pPr>
                      <a:r>
                        <a:rPr lang="en-US" sz="1200" dirty="0">
                          <a:latin typeface="Times New Roman"/>
                          <a:ea typeface="Times New Roman"/>
                        </a:rPr>
                        <a:t>Genomic</a:t>
                      </a:r>
                      <a:r>
                        <a:rPr lang="en-US" sz="1200" baseline="0" dirty="0">
                          <a:latin typeface="Times New Roman"/>
                          <a:ea typeface="Times New Roman"/>
                        </a:rPr>
                        <a:t> Research Staff</a:t>
                      </a:r>
                      <a:endParaRPr lang="en-US" sz="1200" dirty="0">
                        <a:latin typeface="Times New Roman"/>
                        <a:ea typeface="Times New Roman"/>
                      </a:endParaRPr>
                    </a:p>
                  </a:txBody>
                  <a:tcPr marL="68580" marR="68580" marT="0" marB="0"/>
                </a:tc>
                <a:extLst>
                  <a:ext uri="{0D108BD9-81ED-4DB2-BD59-A6C34878D82A}">
                    <a16:rowId xmlns:a16="http://schemas.microsoft.com/office/drawing/2014/main" val="10012"/>
                  </a:ext>
                </a:extLst>
              </a:tr>
              <a:tr h="211996">
                <a:tc>
                  <a:txBody>
                    <a:bodyPr/>
                    <a:lstStyle/>
                    <a:p>
                      <a:pPr marL="228600" marR="0">
                        <a:spcBef>
                          <a:spcPts val="0"/>
                        </a:spcBef>
                        <a:spcAft>
                          <a:spcPts val="0"/>
                        </a:spcAft>
                      </a:pPr>
                      <a:endParaRPr lang="en-US" sz="1200" dirty="0">
                        <a:latin typeface="Times New Roman"/>
                        <a:ea typeface="Times New Roman"/>
                      </a:endParaRPr>
                    </a:p>
                  </a:txBody>
                  <a:tcPr marL="68580" marR="68580" marT="0" marB="0"/>
                </a:tc>
                <a:tc>
                  <a:txBody>
                    <a:bodyPr/>
                    <a:lstStyle/>
                    <a:p>
                      <a:pPr marL="0" marR="0">
                        <a:spcBef>
                          <a:spcPts val="0"/>
                        </a:spcBef>
                        <a:spcAft>
                          <a:spcPts val="0"/>
                        </a:spcAft>
                      </a:pPr>
                      <a:r>
                        <a:rPr lang="en-US" sz="1200" b="1" dirty="0">
                          <a:latin typeface="Times New Roman"/>
                          <a:ea typeface="Times New Roman"/>
                        </a:rPr>
                        <a:t>Hybrid 38</a:t>
                      </a:r>
                      <a:endParaRPr lang="en-US" sz="1200" dirty="0">
                        <a:latin typeface="Times New Roman"/>
                        <a:ea typeface="Times New Roman"/>
                      </a:endParaRPr>
                    </a:p>
                  </a:txBody>
                  <a:tcPr marL="68580" marR="68580" marT="0" marB="0"/>
                </a:tc>
                <a:extLst>
                  <a:ext uri="{0D108BD9-81ED-4DB2-BD59-A6C34878D82A}">
                    <a16:rowId xmlns:a16="http://schemas.microsoft.com/office/drawing/2014/main" val="10013"/>
                  </a:ext>
                </a:extLst>
              </a:tr>
              <a:tr h="211996">
                <a:tc>
                  <a:txBody>
                    <a:bodyPr/>
                    <a:lstStyle/>
                    <a:p>
                      <a:pPr marL="228600" marR="0">
                        <a:spcBef>
                          <a:spcPts val="0"/>
                        </a:spcBef>
                        <a:spcAft>
                          <a:spcPts val="0"/>
                        </a:spcAft>
                      </a:pPr>
                      <a:endParaRPr lang="en-US" sz="1200" dirty="0">
                        <a:latin typeface="Times New Roman"/>
                        <a:ea typeface="Times New Roman"/>
                      </a:endParaRPr>
                    </a:p>
                  </a:txBody>
                  <a:tcPr marL="68580" marR="68580" marT="0" marB="0"/>
                </a:tc>
                <a:tc>
                  <a:txBody>
                    <a:bodyPr/>
                    <a:lstStyle/>
                    <a:p>
                      <a:pPr marL="342900" marR="0" lvl="0" indent="-342900">
                        <a:spcBef>
                          <a:spcPts val="0"/>
                        </a:spcBef>
                        <a:spcAft>
                          <a:spcPts val="0"/>
                        </a:spcAft>
                        <a:buFont typeface="Wingdings 2"/>
                        <a:buChar char=""/>
                        <a:tabLst>
                          <a:tab pos="457200" algn="l"/>
                        </a:tabLst>
                      </a:pPr>
                      <a:r>
                        <a:rPr lang="en-US" sz="1200" dirty="0">
                          <a:latin typeface="Times New Roman"/>
                          <a:ea typeface="Times New Roman"/>
                        </a:rPr>
                        <a:t>Pharmacist</a:t>
                      </a:r>
                    </a:p>
                  </a:txBody>
                  <a:tcPr marL="68580" marR="68580" marT="0" marB="0"/>
                </a:tc>
                <a:extLst>
                  <a:ext uri="{0D108BD9-81ED-4DB2-BD59-A6C34878D82A}">
                    <a16:rowId xmlns:a16="http://schemas.microsoft.com/office/drawing/2014/main" val="10014"/>
                  </a:ext>
                </a:extLst>
              </a:tr>
              <a:tr h="211996">
                <a:tc>
                  <a:txBody>
                    <a:bodyPr/>
                    <a:lstStyle/>
                    <a:p>
                      <a:pPr marL="228600" marR="0">
                        <a:spcBef>
                          <a:spcPts val="0"/>
                        </a:spcBef>
                        <a:spcAft>
                          <a:spcPts val="0"/>
                        </a:spcAft>
                      </a:pPr>
                      <a:endParaRPr lang="en-US" sz="1200" dirty="0">
                        <a:latin typeface="Times New Roman"/>
                        <a:ea typeface="Times New Roman"/>
                      </a:endParaRPr>
                    </a:p>
                  </a:txBody>
                  <a:tcPr marL="68580" marR="68580" marT="0" marB="0"/>
                </a:tc>
                <a:tc>
                  <a:txBody>
                    <a:bodyPr/>
                    <a:lstStyle/>
                    <a:p>
                      <a:pPr marL="342900" marR="0" lvl="0" indent="-342900">
                        <a:spcBef>
                          <a:spcPts val="0"/>
                        </a:spcBef>
                        <a:spcAft>
                          <a:spcPts val="0"/>
                        </a:spcAft>
                        <a:buFont typeface="Wingdings 2"/>
                        <a:buChar char=""/>
                        <a:tabLst>
                          <a:tab pos="457200" algn="l"/>
                        </a:tabLst>
                      </a:pPr>
                      <a:r>
                        <a:rPr lang="en-US" sz="1200" dirty="0">
                          <a:latin typeface="Times New Roman"/>
                          <a:ea typeface="Times New Roman"/>
                        </a:rPr>
                        <a:t>Licensed Practical Nurses</a:t>
                      </a:r>
                    </a:p>
                  </a:txBody>
                  <a:tcPr marL="68580" marR="68580" marT="0" marB="0"/>
                </a:tc>
                <a:extLst>
                  <a:ext uri="{0D108BD9-81ED-4DB2-BD59-A6C34878D82A}">
                    <a16:rowId xmlns:a16="http://schemas.microsoft.com/office/drawing/2014/main" val="10015"/>
                  </a:ext>
                </a:extLst>
              </a:tr>
              <a:tr h="211996">
                <a:tc>
                  <a:txBody>
                    <a:bodyPr/>
                    <a:lstStyle/>
                    <a:p>
                      <a:pPr marL="228600" marR="0">
                        <a:spcBef>
                          <a:spcPts val="0"/>
                        </a:spcBef>
                        <a:spcAft>
                          <a:spcPts val="0"/>
                        </a:spcAft>
                      </a:pPr>
                      <a:endParaRPr lang="en-US" sz="1200" dirty="0">
                        <a:latin typeface="Times New Roman"/>
                        <a:ea typeface="Times New Roman"/>
                      </a:endParaRPr>
                    </a:p>
                  </a:txBody>
                  <a:tcPr marL="68580" marR="68580" marT="0" marB="0"/>
                </a:tc>
                <a:tc>
                  <a:txBody>
                    <a:bodyPr/>
                    <a:lstStyle/>
                    <a:p>
                      <a:pPr marL="342900" marR="0" lvl="0" indent="-342900">
                        <a:spcBef>
                          <a:spcPts val="0"/>
                        </a:spcBef>
                        <a:spcAft>
                          <a:spcPts val="0"/>
                        </a:spcAft>
                        <a:buFont typeface="Wingdings 2"/>
                        <a:buChar char=""/>
                        <a:tabLst>
                          <a:tab pos="457200" algn="l"/>
                        </a:tabLst>
                      </a:pPr>
                      <a:r>
                        <a:rPr lang="en-US" sz="1200" dirty="0">
                          <a:latin typeface="Times New Roman"/>
                          <a:ea typeface="Times New Roman"/>
                        </a:rPr>
                        <a:t>Licensed Vocational Nurses</a:t>
                      </a:r>
                    </a:p>
                  </a:txBody>
                  <a:tcPr marL="68580" marR="68580" marT="0" marB="0">
                    <a:solidFill>
                      <a:schemeClr val="accent1">
                        <a:tint val="20000"/>
                        <a:alpha val="98000"/>
                      </a:schemeClr>
                    </a:solidFill>
                  </a:tcPr>
                </a:tc>
                <a:extLst>
                  <a:ext uri="{0D108BD9-81ED-4DB2-BD59-A6C34878D82A}">
                    <a16:rowId xmlns:a16="http://schemas.microsoft.com/office/drawing/2014/main" val="10016"/>
                  </a:ext>
                </a:extLst>
              </a:tr>
              <a:tr h="211996">
                <a:tc>
                  <a:txBody>
                    <a:bodyPr/>
                    <a:lstStyle/>
                    <a:p>
                      <a:pPr marL="228600" marR="0">
                        <a:spcBef>
                          <a:spcPts val="0"/>
                        </a:spcBef>
                        <a:spcAft>
                          <a:spcPts val="0"/>
                        </a:spcAft>
                      </a:pPr>
                      <a:endParaRPr lang="en-US" sz="1200" dirty="0">
                        <a:latin typeface="Times New Roman"/>
                        <a:ea typeface="Times New Roman"/>
                      </a:endParaRPr>
                    </a:p>
                  </a:txBody>
                  <a:tcPr marL="68580" marR="68580" marT="0" marB="0"/>
                </a:tc>
                <a:tc>
                  <a:txBody>
                    <a:bodyPr/>
                    <a:lstStyle/>
                    <a:p>
                      <a:pPr marL="342900" marR="0" lvl="0" indent="-342900">
                        <a:spcBef>
                          <a:spcPts val="0"/>
                        </a:spcBef>
                        <a:spcAft>
                          <a:spcPts val="0"/>
                        </a:spcAft>
                        <a:buFont typeface="Wingdings 2"/>
                        <a:buChar char=""/>
                        <a:tabLst>
                          <a:tab pos="457200" algn="l"/>
                        </a:tabLst>
                      </a:pPr>
                      <a:r>
                        <a:rPr lang="en-US" sz="1200" dirty="0">
                          <a:latin typeface="Times New Roman"/>
                          <a:ea typeface="Times New Roman"/>
                        </a:rPr>
                        <a:t>Occupational Therapists</a:t>
                      </a:r>
                    </a:p>
                  </a:txBody>
                  <a:tcPr marL="68580" marR="68580" marT="0" marB="0"/>
                </a:tc>
                <a:extLst>
                  <a:ext uri="{0D108BD9-81ED-4DB2-BD59-A6C34878D82A}">
                    <a16:rowId xmlns:a16="http://schemas.microsoft.com/office/drawing/2014/main" val="10017"/>
                  </a:ext>
                </a:extLst>
              </a:tr>
              <a:tr h="211996">
                <a:tc>
                  <a:txBody>
                    <a:bodyPr/>
                    <a:lstStyle/>
                    <a:p>
                      <a:pPr marL="228600" marR="0">
                        <a:spcBef>
                          <a:spcPts val="0"/>
                        </a:spcBef>
                        <a:spcAft>
                          <a:spcPts val="0"/>
                        </a:spcAft>
                      </a:pPr>
                      <a:endParaRPr lang="en-US" sz="1200" dirty="0">
                        <a:latin typeface="Times New Roman"/>
                        <a:ea typeface="Times New Roman"/>
                      </a:endParaRPr>
                    </a:p>
                  </a:txBody>
                  <a:tcPr marL="68580" marR="68580" marT="0" marB="0"/>
                </a:tc>
                <a:tc>
                  <a:txBody>
                    <a:bodyPr/>
                    <a:lstStyle/>
                    <a:p>
                      <a:pPr marL="342900" marR="0" lvl="0" indent="-342900">
                        <a:spcBef>
                          <a:spcPts val="0"/>
                        </a:spcBef>
                        <a:spcAft>
                          <a:spcPts val="0"/>
                        </a:spcAft>
                        <a:buFont typeface="Wingdings 2"/>
                        <a:buChar char=""/>
                        <a:tabLst>
                          <a:tab pos="457200" algn="l"/>
                        </a:tabLst>
                      </a:pPr>
                      <a:r>
                        <a:rPr lang="en-US" sz="1200" dirty="0">
                          <a:latin typeface="Times New Roman"/>
                          <a:ea typeface="Times New Roman"/>
                        </a:rPr>
                        <a:t>Physical Therapists</a:t>
                      </a:r>
                    </a:p>
                  </a:txBody>
                  <a:tcPr marL="68580" marR="68580" marT="0" marB="0"/>
                </a:tc>
                <a:extLst>
                  <a:ext uri="{0D108BD9-81ED-4DB2-BD59-A6C34878D82A}">
                    <a16:rowId xmlns:a16="http://schemas.microsoft.com/office/drawing/2014/main" val="10018"/>
                  </a:ext>
                </a:extLst>
              </a:tr>
              <a:tr h="211996">
                <a:tc>
                  <a:txBody>
                    <a:bodyPr/>
                    <a:lstStyle/>
                    <a:p>
                      <a:pPr marL="228600" marR="0">
                        <a:spcBef>
                          <a:spcPts val="0"/>
                        </a:spcBef>
                        <a:spcAft>
                          <a:spcPts val="0"/>
                        </a:spcAft>
                      </a:pPr>
                      <a:endParaRPr lang="en-US" sz="1200" dirty="0">
                        <a:latin typeface="Times New Roman"/>
                        <a:ea typeface="Times New Roman"/>
                      </a:endParaRPr>
                    </a:p>
                  </a:txBody>
                  <a:tcPr marL="68580" marR="68580" marT="0" marB="0"/>
                </a:tc>
                <a:tc>
                  <a:txBody>
                    <a:bodyPr/>
                    <a:lstStyle/>
                    <a:p>
                      <a:pPr marL="342900" marR="0" lvl="0" indent="-342900">
                        <a:spcBef>
                          <a:spcPts val="0"/>
                        </a:spcBef>
                        <a:spcAft>
                          <a:spcPts val="0"/>
                        </a:spcAft>
                        <a:buFont typeface="Wingdings 2"/>
                        <a:buChar char=""/>
                        <a:tabLst>
                          <a:tab pos="457200" algn="l"/>
                        </a:tabLst>
                      </a:pPr>
                      <a:r>
                        <a:rPr lang="en-US" sz="1200" dirty="0">
                          <a:latin typeface="Times New Roman"/>
                          <a:ea typeface="Times New Roman"/>
                        </a:rPr>
                        <a:t>Occupational Therapists</a:t>
                      </a:r>
                    </a:p>
                  </a:txBody>
                  <a:tcPr marL="68580" marR="68580" marT="0" marB="0"/>
                </a:tc>
                <a:extLst>
                  <a:ext uri="{0D108BD9-81ED-4DB2-BD59-A6C34878D82A}">
                    <a16:rowId xmlns:a16="http://schemas.microsoft.com/office/drawing/2014/main" val="10019"/>
                  </a:ext>
                </a:extLst>
              </a:tr>
              <a:tr h="211996">
                <a:tc>
                  <a:txBody>
                    <a:bodyPr/>
                    <a:lstStyle/>
                    <a:p>
                      <a:pPr marL="228600" marR="0">
                        <a:spcBef>
                          <a:spcPts val="0"/>
                        </a:spcBef>
                        <a:spcAft>
                          <a:spcPts val="0"/>
                        </a:spcAft>
                      </a:pPr>
                      <a:endParaRPr lang="en-US" sz="1200" dirty="0">
                        <a:latin typeface="Times New Roman"/>
                        <a:ea typeface="Times New Roman"/>
                      </a:endParaRPr>
                    </a:p>
                  </a:txBody>
                  <a:tcPr marL="68580" marR="68580" marT="0" marB="0"/>
                </a:tc>
                <a:tc>
                  <a:txBody>
                    <a:bodyPr/>
                    <a:lstStyle/>
                    <a:p>
                      <a:pPr marL="342900" marR="0" lvl="0" indent="-342900">
                        <a:spcBef>
                          <a:spcPts val="0"/>
                        </a:spcBef>
                        <a:spcAft>
                          <a:spcPts val="0"/>
                        </a:spcAft>
                        <a:buFont typeface="Wingdings 2"/>
                        <a:buChar char=""/>
                        <a:tabLst>
                          <a:tab pos="457200" algn="l"/>
                        </a:tabLst>
                      </a:pPr>
                      <a:r>
                        <a:rPr lang="en-US" sz="1200" dirty="0">
                          <a:latin typeface="Times New Roman"/>
                          <a:ea typeface="Times New Roman"/>
                        </a:rPr>
                        <a:t>Certified Respiratory Therapists</a:t>
                      </a:r>
                    </a:p>
                  </a:txBody>
                  <a:tcPr marL="68580" marR="68580" marT="0" marB="0"/>
                </a:tc>
                <a:extLst>
                  <a:ext uri="{0D108BD9-81ED-4DB2-BD59-A6C34878D82A}">
                    <a16:rowId xmlns:a16="http://schemas.microsoft.com/office/drawing/2014/main" val="10020"/>
                  </a:ext>
                </a:extLst>
              </a:tr>
              <a:tr h="211996">
                <a:tc>
                  <a:txBody>
                    <a:bodyPr/>
                    <a:lstStyle/>
                    <a:p>
                      <a:pPr marL="228600" marR="0">
                        <a:spcBef>
                          <a:spcPts val="0"/>
                        </a:spcBef>
                        <a:spcAft>
                          <a:spcPts val="0"/>
                        </a:spcAft>
                      </a:pPr>
                      <a:endParaRPr lang="en-US" sz="1200" dirty="0">
                        <a:latin typeface="Times New Roman"/>
                        <a:ea typeface="Times New Roman"/>
                      </a:endParaRPr>
                    </a:p>
                  </a:txBody>
                  <a:tcPr marL="68580" marR="68580" marT="0" marB="0"/>
                </a:tc>
                <a:tc>
                  <a:txBody>
                    <a:bodyPr/>
                    <a:lstStyle/>
                    <a:p>
                      <a:pPr marL="342900" marR="0" lvl="0" indent="-342900">
                        <a:spcBef>
                          <a:spcPts val="0"/>
                        </a:spcBef>
                        <a:spcAft>
                          <a:spcPts val="0"/>
                        </a:spcAft>
                        <a:buFont typeface="Wingdings 2"/>
                        <a:buChar char=""/>
                        <a:tabLst>
                          <a:tab pos="457200" algn="l"/>
                        </a:tabLst>
                      </a:pPr>
                      <a:r>
                        <a:rPr lang="en-US" sz="1200" dirty="0">
                          <a:latin typeface="Times New Roman"/>
                          <a:ea typeface="Times New Roman"/>
                        </a:rPr>
                        <a:t>Registered Respiratory Therapist</a:t>
                      </a:r>
                    </a:p>
                  </a:txBody>
                  <a:tcPr marL="68580" marR="68580" marT="0" marB="0"/>
                </a:tc>
                <a:extLst>
                  <a:ext uri="{0D108BD9-81ED-4DB2-BD59-A6C34878D82A}">
                    <a16:rowId xmlns:a16="http://schemas.microsoft.com/office/drawing/2014/main" val="10021"/>
                  </a:ext>
                </a:extLst>
              </a:tr>
              <a:tr h="365299">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22"/>
                  </a:ext>
                </a:extLst>
              </a:tr>
            </a:tbl>
          </a:graphicData>
        </a:graphic>
      </p:graphicFrame>
      <p:sp>
        <p:nvSpPr>
          <p:cNvPr id="4" name="Slide Number Placeholder 3"/>
          <p:cNvSpPr>
            <a:spLocks noGrp="1"/>
          </p:cNvSpPr>
          <p:nvPr>
            <p:ph type="sldNum" sz="quarter" idx="12"/>
          </p:nvPr>
        </p:nvSpPr>
        <p:spPr/>
        <p:txBody>
          <a:bodyPr/>
          <a:lstStyle/>
          <a:p>
            <a:pPr>
              <a:defRPr/>
            </a:pPr>
            <a:fld id="{983A0268-5FD1-43FB-9E90-068BD549FD75}" type="slidenum">
              <a:rPr lang="en-US" smtClean="0"/>
              <a:pPr>
                <a:defRPr/>
              </a:pPr>
              <a:t>10</a:t>
            </a:fld>
            <a:endParaRPr lang="en-US" dirty="0"/>
          </a:p>
        </p:txBody>
      </p:sp>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FE0AD5D-AD55-4E59-A38C-33B8DEE03287}" type="slidenum">
              <a:rPr lang="en-US" smtClean="0"/>
              <a:pPr>
                <a:defRPr/>
              </a:pPr>
              <a:t>11</a:t>
            </a:fld>
            <a:endParaRPr lang="en-US" dirty="0"/>
          </a:p>
        </p:txBody>
      </p:sp>
      <p:sp>
        <p:nvSpPr>
          <p:cNvPr id="4" name="Rectangle 3"/>
          <p:cNvSpPr/>
          <p:nvPr/>
        </p:nvSpPr>
        <p:spPr>
          <a:xfrm>
            <a:off x="785870" y="914400"/>
            <a:ext cx="7596130" cy="5493812"/>
          </a:xfrm>
          <a:prstGeom prst="rect">
            <a:avLst/>
          </a:prstGeom>
        </p:spPr>
        <p:txBody>
          <a:bodyPr wrap="square">
            <a:spAutoFit/>
          </a:bodyPr>
          <a:lstStyle/>
          <a:p>
            <a:pPr>
              <a:lnSpc>
                <a:spcPct val="150000"/>
              </a:lnSpc>
            </a:pPr>
            <a:r>
              <a:rPr lang="en-US" dirty="0">
                <a:latin typeface="Constantia" panose="02030602050306030303" pitchFamily="18" charset="0"/>
              </a:rPr>
              <a:t>IPA PERSONNEL</a:t>
            </a:r>
          </a:p>
          <a:p>
            <a:pPr marL="285750" indent="-285750">
              <a:lnSpc>
                <a:spcPct val="150000"/>
              </a:lnSpc>
              <a:buFont typeface="Arial" panose="020B0604020202020204" pitchFamily="34" charset="0"/>
              <a:buChar char="•"/>
            </a:pPr>
            <a:r>
              <a:rPr lang="en-US" dirty="0">
                <a:latin typeface="Constantia" panose="02030602050306030303" pitchFamily="18" charset="0"/>
              </a:rPr>
              <a:t>If consideration is being given to hiring personnel using an Intergovernment Personnel Act (IPA), it should be noted that the agreement cannot exceed a four-year period without a one year break regardless of the percentage of time and effort.   Being assigned to a new study after another study has ended will not start the four-year period over again.  </a:t>
            </a:r>
          </a:p>
          <a:p>
            <a:pPr marL="285750" indent="-285750">
              <a:lnSpc>
                <a:spcPct val="150000"/>
              </a:lnSpc>
              <a:buFont typeface="Arial" panose="020B0604020202020204" pitchFamily="34" charset="0"/>
              <a:buChar char="•"/>
            </a:pPr>
            <a:r>
              <a:rPr lang="en-US" dirty="0">
                <a:latin typeface="Constantia" panose="02030602050306030303" pitchFamily="18" charset="0"/>
              </a:rPr>
              <a:t>An employee of a non-Federal organization must be employed by that organization for at least 90 days in a career position before entering into an IPA Agreement.</a:t>
            </a:r>
          </a:p>
          <a:p>
            <a:pPr marL="285750" indent="-285750">
              <a:lnSpc>
                <a:spcPct val="150000"/>
              </a:lnSpc>
              <a:buFont typeface="Arial" panose="020B0604020202020204" pitchFamily="34" charset="0"/>
              <a:buChar char="•"/>
            </a:pPr>
            <a:r>
              <a:rPr lang="en-US" dirty="0">
                <a:latin typeface="Constantia" panose="02030602050306030303" pitchFamily="18" charset="0"/>
              </a:rPr>
              <a:t>Terms of an IPA can be found at the following website:  </a:t>
            </a:r>
            <a:r>
              <a:rPr lang="en-US" dirty="0">
                <a:latin typeface="Constantia" panose="02030602050306030303" pitchFamily="18" charset="0"/>
                <a:hlinkClick r:id="rId2"/>
              </a:rPr>
              <a:t>https://www.opm.gov/policy-data-oversight/hiring-authorities/intergovernment-personnel-act/#url=Provisions</a:t>
            </a:r>
            <a:endParaRPr lang="en-US" dirty="0">
              <a:latin typeface="Constantia" panose="02030602050306030303" pitchFamily="18" charset="0"/>
            </a:endParaRPr>
          </a:p>
        </p:txBody>
      </p:sp>
    </p:spTree>
    <p:extLst>
      <p:ext uri="{BB962C8B-B14F-4D97-AF65-F5344CB8AC3E}">
        <p14:creationId xmlns:p14="http://schemas.microsoft.com/office/powerpoint/2010/main" val="2948862"/>
      </p:ext>
    </p:extLst>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dirty="0"/>
              <a:t>Locating Budgeting Resources</a:t>
            </a:r>
          </a:p>
        </p:txBody>
      </p:sp>
      <p:sp>
        <p:nvSpPr>
          <p:cNvPr id="11267" name="Content Placeholder 2"/>
          <p:cNvSpPr>
            <a:spLocks noGrp="1"/>
          </p:cNvSpPr>
          <p:nvPr>
            <p:ph idx="1"/>
          </p:nvPr>
        </p:nvSpPr>
        <p:spPr/>
        <p:txBody>
          <a:bodyPr/>
          <a:lstStyle/>
          <a:p>
            <a:pPr eaLnBrk="1" hangingPunct="1">
              <a:buFont typeface="Wingdings 2" pitchFamily="18" charset="2"/>
              <a:buNone/>
            </a:pPr>
            <a:endParaRPr lang="en-US" dirty="0"/>
          </a:p>
          <a:p>
            <a:pPr eaLnBrk="1" hangingPunct="1">
              <a:buFont typeface="Wingdings 2" pitchFamily="18" charset="2"/>
              <a:buNone/>
            </a:pPr>
            <a:r>
              <a:rPr lang="en-US" dirty="0"/>
              <a:t>Use this site for Nurse Locality Pay Schedules</a:t>
            </a:r>
          </a:p>
          <a:p>
            <a:pPr eaLnBrk="1" hangingPunct="1">
              <a:buNone/>
            </a:pPr>
            <a:r>
              <a:rPr lang="en-US" dirty="0">
                <a:hlinkClick r:id="rId2"/>
              </a:rPr>
              <a:t>http://vaww.va.gov/OHRM/Pay/index.asp#T38</a:t>
            </a:r>
            <a:endParaRPr lang="en-US" dirty="0"/>
          </a:p>
          <a:p>
            <a:pPr eaLnBrk="1" hangingPunct="1">
              <a:buFont typeface="Wingdings 2" pitchFamily="18" charset="2"/>
              <a:buNone/>
            </a:pPr>
            <a:r>
              <a:rPr lang="en-US" dirty="0"/>
              <a:t>Use this site for General (GS) Locality Pay Tables</a:t>
            </a:r>
          </a:p>
          <a:p>
            <a:pPr eaLnBrk="1" hangingPunct="1">
              <a:buNone/>
            </a:pPr>
            <a:r>
              <a:rPr lang="en-US" dirty="0">
                <a:hlinkClick r:id="rId3"/>
              </a:rPr>
              <a:t>http://vaww.va.gov/OHRM/Pay/index.asp#GS</a:t>
            </a:r>
            <a:endParaRPr lang="en-US" dirty="0"/>
          </a:p>
          <a:p>
            <a:pPr eaLnBrk="1" hangingPunct="1">
              <a:buFont typeface="Wingdings 2" pitchFamily="18" charset="2"/>
              <a:buNone/>
            </a:pPr>
            <a:r>
              <a:rPr lang="en-US" dirty="0"/>
              <a:t>Use this site for pay period calendars</a:t>
            </a:r>
          </a:p>
          <a:p>
            <a:pPr eaLnBrk="1" hangingPunct="1">
              <a:buNone/>
            </a:pPr>
            <a:r>
              <a:rPr lang="en-US" dirty="0">
                <a:hlinkClick r:id="rId4"/>
              </a:rPr>
              <a:t>http://vaww.fscdirect.fsc.va.gov/payroll.asp</a:t>
            </a:r>
            <a:endParaRPr lang="en-US" dirty="0"/>
          </a:p>
        </p:txBody>
      </p:sp>
      <p:sp>
        <p:nvSpPr>
          <p:cNvPr id="4" name="Slide Number Placeholder 3"/>
          <p:cNvSpPr>
            <a:spLocks noGrp="1"/>
          </p:cNvSpPr>
          <p:nvPr>
            <p:ph type="sldNum" sz="quarter" idx="12"/>
          </p:nvPr>
        </p:nvSpPr>
        <p:spPr/>
        <p:txBody>
          <a:bodyPr/>
          <a:lstStyle/>
          <a:p>
            <a:pPr>
              <a:defRPr/>
            </a:pPr>
            <a:fld id="{983A0268-5FD1-43FB-9E90-068BD549FD75}" type="slidenum">
              <a:rPr lang="en-US" smtClean="0"/>
              <a:pPr>
                <a:defRPr/>
              </a:pPr>
              <a:t>12</a:t>
            </a:fld>
            <a:endParaRPr lang="en-US" dirty="0"/>
          </a:p>
        </p:txBody>
      </p:sp>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AFE0AD5D-AD55-4E59-A38C-33B8DEE03287}" type="slidenum">
              <a:rPr lang="en-US" smtClean="0"/>
              <a:pPr>
                <a:defRPr/>
              </a:pPr>
              <a:t>13</a:t>
            </a:fld>
            <a:endParaRPr lang="en-US" dirty="0"/>
          </a:p>
        </p:txBody>
      </p:sp>
      <p:grpSp>
        <p:nvGrpSpPr>
          <p:cNvPr id="11471" name="Group 239"/>
          <p:cNvGrpSpPr>
            <a:grpSpLocks noChangeAspect="1"/>
          </p:cNvGrpSpPr>
          <p:nvPr/>
        </p:nvGrpSpPr>
        <p:grpSpPr bwMode="auto">
          <a:xfrm>
            <a:off x="904875" y="1893888"/>
            <a:ext cx="7410451" cy="3451225"/>
            <a:chOff x="570" y="1193"/>
            <a:chExt cx="4668" cy="2174"/>
          </a:xfrm>
        </p:grpSpPr>
        <p:sp>
          <p:nvSpPr>
            <p:cNvPr id="11472" name="AutoShape 238"/>
            <p:cNvSpPr>
              <a:spLocks noChangeAspect="1" noChangeArrowheads="1" noTextEdit="1"/>
            </p:cNvSpPr>
            <p:nvPr/>
          </p:nvSpPr>
          <p:spPr bwMode="auto">
            <a:xfrm>
              <a:off x="576" y="1200"/>
              <a:ext cx="4656"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11473" name="Group 440"/>
            <p:cNvGrpSpPr>
              <a:grpSpLocks/>
            </p:cNvGrpSpPr>
            <p:nvPr/>
          </p:nvGrpSpPr>
          <p:grpSpPr bwMode="auto">
            <a:xfrm>
              <a:off x="570" y="1193"/>
              <a:ext cx="4662" cy="2174"/>
              <a:chOff x="570" y="1193"/>
              <a:chExt cx="4662" cy="2174"/>
            </a:xfrm>
          </p:grpSpPr>
          <p:sp>
            <p:nvSpPr>
              <p:cNvPr id="11505" name="Rectangle 240"/>
              <p:cNvSpPr>
                <a:spLocks noChangeArrowheads="1"/>
              </p:cNvSpPr>
              <p:nvPr/>
            </p:nvSpPr>
            <p:spPr bwMode="auto">
              <a:xfrm>
                <a:off x="3782" y="1416"/>
                <a:ext cx="288" cy="34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506" name="Rectangle 241"/>
              <p:cNvSpPr>
                <a:spLocks noChangeArrowheads="1"/>
              </p:cNvSpPr>
              <p:nvPr/>
            </p:nvSpPr>
            <p:spPr bwMode="auto">
              <a:xfrm>
                <a:off x="576" y="1754"/>
                <a:ext cx="2727" cy="1455"/>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507" name="Rectangle 242"/>
              <p:cNvSpPr>
                <a:spLocks noChangeArrowheads="1"/>
              </p:cNvSpPr>
              <p:nvPr/>
            </p:nvSpPr>
            <p:spPr bwMode="auto">
              <a:xfrm>
                <a:off x="3782" y="1754"/>
                <a:ext cx="288" cy="1455"/>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508" name="Rectangle 243"/>
              <p:cNvSpPr>
                <a:spLocks noChangeArrowheads="1"/>
              </p:cNvSpPr>
              <p:nvPr/>
            </p:nvSpPr>
            <p:spPr bwMode="auto">
              <a:xfrm>
                <a:off x="4063" y="1754"/>
                <a:ext cx="511" cy="145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509" name="Rectangle 244"/>
              <p:cNvSpPr>
                <a:spLocks noChangeArrowheads="1"/>
              </p:cNvSpPr>
              <p:nvPr/>
            </p:nvSpPr>
            <p:spPr bwMode="auto">
              <a:xfrm>
                <a:off x="4568" y="1754"/>
                <a:ext cx="664" cy="1455"/>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510" name="Rectangle 245"/>
              <p:cNvSpPr>
                <a:spLocks noChangeArrowheads="1"/>
              </p:cNvSpPr>
              <p:nvPr/>
            </p:nvSpPr>
            <p:spPr bwMode="auto">
              <a:xfrm>
                <a:off x="678" y="1430"/>
                <a:ext cx="779"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Univers" pitchFamily="34" charset="0"/>
                    <a:cs typeface="Arial" pitchFamily="34" charset="0"/>
                  </a:rPr>
                  <a:t>NAME OF EMPLOYEE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511" name="Rectangle 246"/>
              <p:cNvSpPr>
                <a:spLocks noChangeArrowheads="1"/>
              </p:cNvSpPr>
              <p:nvPr/>
            </p:nvSpPr>
            <p:spPr bwMode="auto">
              <a:xfrm>
                <a:off x="595" y="1538"/>
                <a:ext cx="862"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Univers" pitchFamily="34" charset="0"/>
                    <a:cs typeface="Arial" pitchFamily="34" charset="0"/>
                  </a:rPr>
                  <a:t>(Indicate if new position or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512" name="Rectangle 247"/>
              <p:cNvSpPr>
                <a:spLocks noChangeArrowheads="1"/>
              </p:cNvSpPr>
              <p:nvPr/>
            </p:nvSpPr>
            <p:spPr bwMode="auto">
              <a:xfrm>
                <a:off x="889" y="1646"/>
                <a:ext cx="262"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Univers" pitchFamily="34" charset="0"/>
                    <a:cs typeface="Arial" pitchFamily="34" charset="0"/>
                  </a:rPr>
                  <a:t>vacant)</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513" name="Rectangle 248"/>
              <p:cNvSpPr>
                <a:spLocks noChangeArrowheads="1"/>
              </p:cNvSpPr>
              <p:nvPr/>
            </p:nvSpPr>
            <p:spPr bwMode="auto">
              <a:xfrm>
                <a:off x="1483" y="1481"/>
                <a:ext cx="262"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Univers" pitchFamily="34" charset="0"/>
                    <a:cs typeface="Arial" pitchFamily="34" charset="0"/>
                  </a:rPr>
                  <a:t>Grade/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514" name="Rectangle 249"/>
              <p:cNvSpPr>
                <a:spLocks noChangeArrowheads="1"/>
              </p:cNvSpPr>
              <p:nvPr/>
            </p:nvSpPr>
            <p:spPr bwMode="auto">
              <a:xfrm>
                <a:off x="1508" y="1589"/>
                <a:ext cx="204"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Univers" pitchFamily="34" charset="0"/>
                    <a:cs typeface="Arial" pitchFamily="34" charset="0"/>
                  </a:rPr>
                  <a:t>Step*</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515" name="Rectangle 250"/>
              <p:cNvSpPr>
                <a:spLocks noChangeArrowheads="1"/>
              </p:cNvSpPr>
              <p:nvPr/>
            </p:nvSpPr>
            <p:spPr bwMode="auto">
              <a:xfrm>
                <a:off x="1775" y="1538"/>
                <a:ext cx="31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Univers" pitchFamily="34" charset="0"/>
                    <a:cs typeface="Arial" pitchFamily="34" charset="0"/>
                  </a:rPr>
                  <a:t>Program</a:t>
                </a:r>
                <a:endParaRPr kumimoji="0" lang="en-US" altLang="en-US" sz="1000" b="0" i="0" u="none" strike="noStrike" cap="none" normalizeH="0" baseline="0" dirty="0">
                  <a:ln>
                    <a:noFill/>
                  </a:ln>
                  <a:solidFill>
                    <a:schemeClr val="tx1"/>
                  </a:solidFill>
                  <a:effectLst/>
                  <a:cs typeface="Arial" pitchFamily="34" charset="0"/>
                </a:endParaRPr>
              </a:p>
            </p:txBody>
          </p:sp>
          <p:sp>
            <p:nvSpPr>
              <p:cNvPr id="11516" name="Rectangle 251"/>
              <p:cNvSpPr>
                <a:spLocks noChangeArrowheads="1"/>
              </p:cNvSpPr>
              <p:nvPr/>
            </p:nvSpPr>
            <p:spPr bwMode="auto">
              <a:xfrm>
                <a:off x="2130" y="1488"/>
                <a:ext cx="370"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Univers" pitchFamily="34" charset="0"/>
                    <a:cs typeface="Arial" pitchFamily="34" charset="0"/>
                  </a:rPr>
                  <a:t>#Paid Pay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517" name="Rectangle 252"/>
              <p:cNvSpPr>
                <a:spLocks noChangeArrowheads="1"/>
              </p:cNvSpPr>
              <p:nvPr/>
            </p:nvSpPr>
            <p:spPr bwMode="auto">
              <a:xfrm>
                <a:off x="2198" y="1589"/>
                <a:ext cx="268"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Univers" pitchFamily="34" charset="0"/>
                    <a:cs typeface="Arial" pitchFamily="34" charset="0"/>
                  </a:rPr>
                  <a:t>Periods</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518" name="Rectangle 253"/>
              <p:cNvSpPr>
                <a:spLocks noChangeArrowheads="1"/>
              </p:cNvSpPr>
              <p:nvPr/>
            </p:nvSpPr>
            <p:spPr bwMode="auto">
              <a:xfrm>
                <a:off x="2607" y="1481"/>
                <a:ext cx="268"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Univers" pitchFamily="34" charset="0"/>
                    <a:cs typeface="Arial" pitchFamily="34" charset="0"/>
                  </a:rPr>
                  <a:t>Annual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519" name="Rectangle 254"/>
              <p:cNvSpPr>
                <a:spLocks noChangeArrowheads="1"/>
              </p:cNvSpPr>
              <p:nvPr/>
            </p:nvSpPr>
            <p:spPr bwMode="auto">
              <a:xfrm>
                <a:off x="2601" y="1589"/>
                <a:ext cx="230"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Univers" pitchFamily="34" charset="0"/>
                    <a:cs typeface="Arial" pitchFamily="34" charset="0"/>
                  </a:rPr>
                  <a:t>Salary</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520" name="Rectangle 255"/>
              <p:cNvSpPr>
                <a:spLocks noChangeArrowheads="1"/>
              </p:cNvSpPr>
              <p:nvPr/>
            </p:nvSpPr>
            <p:spPr bwMode="auto">
              <a:xfrm>
                <a:off x="2799" y="1589"/>
                <a:ext cx="57"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Univers" pitchFamily="34" charset="0"/>
                    <a:cs typeface="Arial" pitchFamily="34" charset="0"/>
                  </a:rPr>
                  <a:t>1</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521" name="Rectangle 256"/>
              <p:cNvSpPr>
                <a:spLocks noChangeArrowheads="1"/>
              </p:cNvSpPr>
              <p:nvPr/>
            </p:nvSpPr>
            <p:spPr bwMode="auto">
              <a:xfrm>
                <a:off x="2945" y="1481"/>
                <a:ext cx="370"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Univers" pitchFamily="34" charset="0"/>
                    <a:cs typeface="Arial" pitchFamily="34" charset="0"/>
                  </a:rPr>
                  <a:t>%  Benefit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522" name="Rectangle 257"/>
              <p:cNvSpPr>
                <a:spLocks noChangeArrowheads="1"/>
              </p:cNvSpPr>
              <p:nvPr/>
            </p:nvSpPr>
            <p:spPr bwMode="auto">
              <a:xfrm>
                <a:off x="3035" y="1589"/>
                <a:ext cx="179"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Univers" pitchFamily="34" charset="0"/>
                    <a:cs typeface="Arial" pitchFamily="34" charset="0"/>
                  </a:rPr>
                  <a:t>Cost</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523" name="Rectangle 258"/>
              <p:cNvSpPr>
                <a:spLocks noChangeArrowheads="1"/>
              </p:cNvSpPr>
              <p:nvPr/>
            </p:nvSpPr>
            <p:spPr bwMode="auto">
              <a:xfrm>
                <a:off x="3341" y="1481"/>
                <a:ext cx="466"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Univers" pitchFamily="34" charset="0"/>
                    <a:cs typeface="Arial" pitchFamily="34" charset="0"/>
                  </a:rPr>
                  <a:t>Total  Annual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524" name="Rectangle 259"/>
              <p:cNvSpPr>
                <a:spLocks noChangeArrowheads="1"/>
              </p:cNvSpPr>
              <p:nvPr/>
            </p:nvSpPr>
            <p:spPr bwMode="auto">
              <a:xfrm>
                <a:off x="3386" y="1589"/>
                <a:ext cx="345"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Univers" pitchFamily="34" charset="0"/>
                    <a:cs typeface="Arial" pitchFamily="34" charset="0"/>
                  </a:rPr>
                  <a:t>Benefits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525" name="Rectangle 260"/>
              <p:cNvSpPr>
                <a:spLocks noChangeArrowheads="1"/>
              </p:cNvSpPr>
              <p:nvPr/>
            </p:nvSpPr>
            <p:spPr bwMode="auto">
              <a:xfrm>
                <a:off x="3852" y="1481"/>
                <a:ext cx="192"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Univers" pitchFamily="34" charset="0"/>
                    <a:cs typeface="Arial" pitchFamily="34" charset="0"/>
                  </a:rPr>
                  <a:t>% of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526" name="Rectangle 261"/>
              <p:cNvSpPr>
                <a:spLocks noChangeArrowheads="1"/>
              </p:cNvSpPr>
              <p:nvPr/>
            </p:nvSpPr>
            <p:spPr bwMode="auto">
              <a:xfrm>
                <a:off x="3859" y="1589"/>
                <a:ext cx="185"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Univers" pitchFamily="34" charset="0"/>
                    <a:cs typeface="Arial" pitchFamily="34" charset="0"/>
                  </a:rPr>
                  <a:t>Time</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527" name="Rectangle 262"/>
              <p:cNvSpPr>
                <a:spLocks noChangeArrowheads="1"/>
              </p:cNvSpPr>
              <p:nvPr/>
            </p:nvSpPr>
            <p:spPr bwMode="auto">
              <a:xfrm>
                <a:off x="4108" y="1481"/>
                <a:ext cx="466"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Univers" pitchFamily="34" charset="0"/>
                    <a:cs typeface="Arial" pitchFamily="34" charset="0"/>
                  </a:rPr>
                  <a:t>Actual Salary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528" name="Rectangle 263"/>
              <p:cNvSpPr>
                <a:spLocks noChangeArrowheads="1"/>
              </p:cNvSpPr>
              <p:nvPr/>
            </p:nvSpPr>
            <p:spPr bwMode="auto">
              <a:xfrm>
                <a:off x="4121" y="1589"/>
                <a:ext cx="422"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Univers" pitchFamily="34" charset="0"/>
                    <a:cs typeface="Arial" pitchFamily="34" charset="0"/>
                  </a:rPr>
                  <a:t>and Benefits</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529" name="Rectangle 264"/>
              <p:cNvSpPr>
                <a:spLocks noChangeArrowheads="1"/>
              </p:cNvSpPr>
              <p:nvPr/>
            </p:nvSpPr>
            <p:spPr bwMode="auto">
              <a:xfrm>
                <a:off x="595" y="1798"/>
                <a:ext cx="38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itchFamily="34" charset="0"/>
                    <a:cs typeface="Arial" pitchFamily="34" charset="0"/>
                  </a:rPr>
                  <a:t>Cheryl Crow</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530" name="Rectangle 265"/>
              <p:cNvSpPr>
                <a:spLocks noChangeArrowheads="1"/>
              </p:cNvSpPr>
              <p:nvPr/>
            </p:nvSpPr>
            <p:spPr bwMode="auto">
              <a:xfrm>
                <a:off x="1451" y="1798"/>
                <a:ext cx="21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itchFamily="34" charset="0"/>
                    <a:cs typeface="Arial" pitchFamily="34" charset="0"/>
                  </a:rPr>
                  <a:t>NII/S3</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531" name="Rectangle 266"/>
              <p:cNvSpPr>
                <a:spLocks noChangeArrowheads="1"/>
              </p:cNvSpPr>
              <p:nvPr/>
            </p:nvSpPr>
            <p:spPr bwMode="auto">
              <a:xfrm>
                <a:off x="1873" y="1798"/>
                <a:ext cx="14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itchFamily="34" charset="0"/>
                    <a:cs typeface="Arial" pitchFamily="34" charset="0"/>
                  </a:rPr>
                  <a:t>870</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532" name="Rectangle 267"/>
              <p:cNvSpPr>
                <a:spLocks noChangeArrowheads="1"/>
              </p:cNvSpPr>
              <p:nvPr/>
            </p:nvSpPr>
            <p:spPr bwMode="auto">
              <a:xfrm>
                <a:off x="2243" y="1798"/>
                <a:ext cx="16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FF0000"/>
                    </a:solidFill>
                    <a:effectLst/>
                    <a:latin typeface="Calibri" pitchFamily="34" charset="0"/>
                    <a:cs typeface="Arial" pitchFamily="34" charset="0"/>
                  </a:rPr>
                  <a:t>26.0</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533" name="Rectangle 268"/>
              <p:cNvSpPr>
                <a:spLocks noChangeArrowheads="1"/>
              </p:cNvSpPr>
              <p:nvPr/>
            </p:nvSpPr>
            <p:spPr bwMode="auto">
              <a:xfrm>
                <a:off x="3654" y="1798"/>
                <a:ext cx="5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itchFamily="34" charset="0"/>
                    <a:cs typeface="Arial" pitchFamily="34" charset="0"/>
                  </a:rPr>
                  <a:t>-</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534" name="Rectangle 269"/>
              <p:cNvSpPr>
                <a:spLocks noChangeArrowheads="1"/>
              </p:cNvSpPr>
              <p:nvPr/>
            </p:nvSpPr>
            <p:spPr bwMode="auto">
              <a:xfrm>
                <a:off x="3335" y="1798"/>
                <a:ext cx="42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535" name="Rectangle 270"/>
              <p:cNvSpPr>
                <a:spLocks noChangeArrowheads="1"/>
              </p:cNvSpPr>
              <p:nvPr/>
            </p:nvSpPr>
            <p:spPr bwMode="auto">
              <a:xfrm>
                <a:off x="3654" y="1798"/>
                <a:ext cx="5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536" name="Rectangle 271"/>
              <p:cNvSpPr>
                <a:spLocks noChangeArrowheads="1"/>
              </p:cNvSpPr>
              <p:nvPr/>
            </p:nvSpPr>
            <p:spPr bwMode="auto">
              <a:xfrm>
                <a:off x="4440" y="1798"/>
                <a:ext cx="5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Calibri" pitchFamily="34" charset="0"/>
                    <a:cs typeface="Arial" pitchFamily="34" charset="0"/>
                  </a:rPr>
                  <a:t>-</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537" name="Rectangle 272"/>
              <p:cNvSpPr>
                <a:spLocks noChangeArrowheads="1"/>
              </p:cNvSpPr>
              <p:nvPr/>
            </p:nvSpPr>
            <p:spPr bwMode="auto">
              <a:xfrm>
                <a:off x="4102" y="1798"/>
                <a:ext cx="44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Calibri"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538" name="Rectangle 273"/>
              <p:cNvSpPr>
                <a:spLocks noChangeArrowheads="1"/>
              </p:cNvSpPr>
              <p:nvPr/>
            </p:nvSpPr>
            <p:spPr bwMode="auto">
              <a:xfrm>
                <a:off x="4434" y="1798"/>
                <a:ext cx="5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Calibri"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539" name="Rectangle 274"/>
              <p:cNvSpPr>
                <a:spLocks noChangeArrowheads="1"/>
              </p:cNvSpPr>
              <p:nvPr/>
            </p:nvSpPr>
            <p:spPr bwMode="auto">
              <a:xfrm>
                <a:off x="595" y="1942"/>
                <a:ext cx="33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itchFamily="34" charset="0"/>
                    <a:cs typeface="Arial" pitchFamily="34" charset="0"/>
                  </a:rPr>
                  <a:t>Tom Jones</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540" name="Rectangle 275"/>
              <p:cNvSpPr>
                <a:spLocks noChangeArrowheads="1"/>
              </p:cNvSpPr>
              <p:nvPr/>
            </p:nvSpPr>
            <p:spPr bwMode="auto">
              <a:xfrm>
                <a:off x="1451" y="1942"/>
                <a:ext cx="24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itchFamily="34" charset="0"/>
                    <a:cs typeface="Arial" pitchFamily="34" charset="0"/>
                  </a:rPr>
                  <a:t>GS10/8</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541" name="Rectangle 276"/>
              <p:cNvSpPr>
                <a:spLocks noChangeArrowheads="1"/>
              </p:cNvSpPr>
              <p:nvPr/>
            </p:nvSpPr>
            <p:spPr bwMode="auto">
              <a:xfrm>
                <a:off x="1873" y="1942"/>
                <a:ext cx="14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itchFamily="34" charset="0"/>
                    <a:cs typeface="Arial" pitchFamily="34" charset="0"/>
                  </a:rPr>
                  <a:t>825</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542" name="Rectangle 277"/>
              <p:cNvSpPr>
                <a:spLocks noChangeArrowheads="1"/>
              </p:cNvSpPr>
              <p:nvPr/>
            </p:nvSpPr>
            <p:spPr bwMode="auto">
              <a:xfrm>
                <a:off x="2243" y="1942"/>
                <a:ext cx="14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000" b="1" dirty="0">
                    <a:solidFill>
                      <a:srgbClr val="FF0000"/>
                    </a:solidFill>
                    <a:latin typeface="Calibri" pitchFamily="34" charset="0"/>
                  </a:rPr>
                  <a:t>13</a:t>
                </a:r>
                <a:r>
                  <a:rPr kumimoji="0" lang="en-US" altLang="en-US" sz="1000" b="1" i="0" u="none" strike="noStrike" cap="none" normalizeH="0" baseline="0" dirty="0">
                    <a:ln>
                      <a:noFill/>
                    </a:ln>
                    <a:solidFill>
                      <a:srgbClr val="FF0000"/>
                    </a:solidFill>
                    <a:effectLst/>
                    <a:latin typeface="Calibri" pitchFamily="34" charset="0"/>
                    <a:cs typeface="Arial" pitchFamily="34" charset="0"/>
                  </a:rPr>
                  <a:t>.0</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543" name="Rectangle 278"/>
              <p:cNvSpPr>
                <a:spLocks noChangeArrowheads="1"/>
              </p:cNvSpPr>
              <p:nvPr/>
            </p:nvSpPr>
            <p:spPr bwMode="auto">
              <a:xfrm>
                <a:off x="3654" y="1942"/>
                <a:ext cx="5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itchFamily="34" charset="0"/>
                    <a:cs typeface="Arial" pitchFamily="34" charset="0"/>
                  </a:rPr>
                  <a:t>-</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544" name="Rectangle 279"/>
              <p:cNvSpPr>
                <a:spLocks noChangeArrowheads="1"/>
              </p:cNvSpPr>
              <p:nvPr/>
            </p:nvSpPr>
            <p:spPr bwMode="auto">
              <a:xfrm>
                <a:off x="3335" y="1942"/>
                <a:ext cx="42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545" name="Rectangle 280"/>
              <p:cNvSpPr>
                <a:spLocks noChangeArrowheads="1"/>
              </p:cNvSpPr>
              <p:nvPr/>
            </p:nvSpPr>
            <p:spPr bwMode="auto">
              <a:xfrm>
                <a:off x="3654" y="1942"/>
                <a:ext cx="5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546" name="Rectangle 281"/>
              <p:cNvSpPr>
                <a:spLocks noChangeArrowheads="1"/>
              </p:cNvSpPr>
              <p:nvPr/>
            </p:nvSpPr>
            <p:spPr bwMode="auto">
              <a:xfrm>
                <a:off x="4440" y="1942"/>
                <a:ext cx="5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Calibri" pitchFamily="34" charset="0"/>
                    <a:cs typeface="Arial" pitchFamily="34" charset="0"/>
                  </a:rPr>
                  <a:t>-</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547" name="Rectangle 282"/>
              <p:cNvSpPr>
                <a:spLocks noChangeArrowheads="1"/>
              </p:cNvSpPr>
              <p:nvPr/>
            </p:nvSpPr>
            <p:spPr bwMode="auto">
              <a:xfrm>
                <a:off x="4102" y="1942"/>
                <a:ext cx="44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Calibri"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548" name="Rectangle 283"/>
              <p:cNvSpPr>
                <a:spLocks noChangeArrowheads="1"/>
              </p:cNvSpPr>
              <p:nvPr/>
            </p:nvSpPr>
            <p:spPr bwMode="auto">
              <a:xfrm>
                <a:off x="4434" y="1942"/>
                <a:ext cx="5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Calibri"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549" name="Rectangle 284"/>
              <p:cNvSpPr>
                <a:spLocks noChangeArrowheads="1"/>
              </p:cNvSpPr>
              <p:nvPr/>
            </p:nvSpPr>
            <p:spPr bwMode="auto">
              <a:xfrm>
                <a:off x="595" y="2086"/>
                <a:ext cx="37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itchFamily="34" charset="0"/>
                    <a:cs typeface="Arial" pitchFamily="34" charset="0"/>
                  </a:rPr>
                  <a:t>Susan Black</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550" name="Rectangle 285"/>
              <p:cNvSpPr>
                <a:spLocks noChangeArrowheads="1"/>
              </p:cNvSpPr>
              <p:nvPr/>
            </p:nvSpPr>
            <p:spPr bwMode="auto">
              <a:xfrm>
                <a:off x="1451" y="2086"/>
                <a:ext cx="13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itchFamily="34" charset="0"/>
                    <a:cs typeface="Arial" pitchFamily="34" charset="0"/>
                  </a:rPr>
                  <a:t>IPA</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551" name="Rectangle 286"/>
              <p:cNvSpPr>
                <a:spLocks noChangeArrowheads="1"/>
              </p:cNvSpPr>
              <p:nvPr/>
            </p:nvSpPr>
            <p:spPr bwMode="auto">
              <a:xfrm>
                <a:off x="1815" y="2086"/>
                <a:ext cx="26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itchFamily="34" charset="0"/>
                    <a:cs typeface="Arial" pitchFamily="34" charset="0"/>
                  </a:rPr>
                  <a:t>825-IPA</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552" name="Rectangle 287"/>
              <p:cNvSpPr>
                <a:spLocks noChangeArrowheads="1"/>
              </p:cNvSpPr>
              <p:nvPr/>
            </p:nvSpPr>
            <p:spPr bwMode="auto">
              <a:xfrm>
                <a:off x="2243" y="2086"/>
                <a:ext cx="16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FF0000"/>
                    </a:solidFill>
                    <a:effectLst/>
                    <a:latin typeface="Calibri" pitchFamily="34" charset="0"/>
                    <a:cs typeface="Arial" pitchFamily="34" charset="0"/>
                  </a:rPr>
                  <a:t>26.0</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553" name="Rectangle 288"/>
              <p:cNvSpPr>
                <a:spLocks noChangeArrowheads="1"/>
              </p:cNvSpPr>
              <p:nvPr/>
            </p:nvSpPr>
            <p:spPr bwMode="auto">
              <a:xfrm>
                <a:off x="3654" y="2086"/>
                <a:ext cx="5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itchFamily="34" charset="0"/>
                    <a:cs typeface="Arial" pitchFamily="34" charset="0"/>
                  </a:rPr>
                  <a:t>-</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554" name="Rectangle 289"/>
              <p:cNvSpPr>
                <a:spLocks noChangeArrowheads="1"/>
              </p:cNvSpPr>
              <p:nvPr/>
            </p:nvSpPr>
            <p:spPr bwMode="auto">
              <a:xfrm>
                <a:off x="3335" y="2086"/>
                <a:ext cx="42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555" name="Rectangle 290"/>
              <p:cNvSpPr>
                <a:spLocks noChangeArrowheads="1"/>
              </p:cNvSpPr>
              <p:nvPr/>
            </p:nvSpPr>
            <p:spPr bwMode="auto">
              <a:xfrm>
                <a:off x="3654" y="2086"/>
                <a:ext cx="5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556" name="Rectangle 291"/>
              <p:cNvSpPr>
                <a:spLocks noChangeArrowheads="1"/>
              </p:cNvSpPr>
              <p:nvPr/>
            </p:nvSpPr>
            <p:spPr bwMode="auto">
              <a:xfrm>
                <a:off x="4440" y="2086"/>
                <a:ext cx="5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Calibri" pitchFamily="34" charset="0"/>
                    <a:cs typeface="Arial" pitchFamily="34" charset="0"/>
                  </a:rPr>
                  <a:t>-</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557" name="Rectangle 292"/>
              <p:cNvSpPr>
                <a:spLocks noChangeArrowheads="1"/>
              </p:cNvSpPr>
              <p:nvPr/>
            </p:nvSpPr>
            <p:spPr bwMode="auto">
              <a:xfrm>
                <a:off x="4102" y="2086"/>
                <a:ext cx="44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Calibri"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558" name="Rectangle 293"/>
              <p:cNvSpPr>
                <a:spLocks noChangeArrowheads="1"/>
              </p:cNvSpPr>
              <p:nvPr/>
            </p:nvSpPr>
            <p:spPr bwMode="auto">
              <a:xfrm>
                <a:off x="4434" y="2086"/>
                <a:ext cx="5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Calibri"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559" name="Rectangle 294"/>
              <p:cNvSpPr>
                <a:spLocks noChangeArrowheads="1"/>
              </p:cNvSpPr>
              <p:nvPr/>
            </p:nvSpPr>
            <p:spPr bwMode="auto">
              <a:xfrm>
                <a:off x="3654" y="2230"/>
                <a:ext cx="5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itchFamily="34" charset="0"/>
                    <a:cs typeface="Arial" pitchFamily="34" charset="0"/>
                  </a:rPr>
                  <a:t>-</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560" name="Rectangle 295"/>
              <p:cNvSpPr>
                <a:spLocks noChangeArrowheads="1"/>
              </p:cNvSpPr>
              <p:nvPr/>
            </p:nvSpPr>
            <p:spPr bwMode="auto">
              <a:xfrm>
                <a:off x="3335" y="2230"/>
                <a:ext cx="42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561" name="Rectangle 296"/>
              <p:cNvSpPr>
                <a:spLocks noChangeArrowheads="1"/>
              </p:cNvSpPr>
              <p:nvPr/>
            </p:nvSpPr>
            <p:spPr bwMode="auto">
              <a:xfrm>
                <a:off x="3654" y="2230"/>
                <a:ext cx="5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562" name="Rectangle 297"/>
              <p:cNvSpPr>
                <a:spLocks noChangeArrowheads="1"/>
              </p:cNvSpPr>
              <p:nvPr/>
            </p:nvSpPr>
            <p:spPr bwMode="auto">
              <a:xfrm>
                <a:off x="4440" y="2230"/>
                <a:ext cx="5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Calibri" pitchFamily="34" charset="0"/>
                    <a:cs typeface="Arial" pitchFamily="34" charset="0"/>
                  </a:rPr>
                  <a:t>-</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563" name="Rectangle 298"/>
              <p:cNvSpPr>
                <a:spLocks noChangeArrowheads="1"/>
              </p:cNvSpPr>
              <p:nvPr/>
            </p:nvSpPr>
            <p:spPr bwMode="auto">
              <a:xfrm>
                <a:off x="4102" y="2230"/>
                <a:ext cx="44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Calibri"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564" name="Rectangle 299"/>
              <p:cNvSpPr>
                <a:spLocks noChangeArrowheads="1"/>
              </p:cNvSpPr>
              <p:nvPr/>
            </p:nvSpPr>
            <p:spPr bwMode="auto">
              <a:xfrm>
                <a:off x="4434" y="2230"/>
                <a:ext cx="5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Calibri"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565" name="Rectangle 300"/>
              <p:cNvSpPr>
                <a:spLocks noChangeArrowheads="1"/>
              </p:cNvSpPr>
              <p:nvPr/>
            </p:nvSpPr>
            <p:spPr bwMode="auto">
              <a:xfrm>
                <a:off x="3654" y="2374"/>
                <a:ext cx="5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itchFamily="34" charset="0"/>
                    <a:cs typeface="Arial" pitchFamily="34" charset="0"/>
                  </a:rPr>
                  <a:t>-</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566" name="Rectangle 301"/>
              <p:cNvSpPr>
                <a:spLocks noChangeArrowheads="1"/>
              </p:cNvSpPr>
              <p:nvPr/>
            </p:nvSpPr>
            <p:spPr bwMode="auto">
              <a:xfrm>
                <a:off x="3335" y="2374"/>
                <a:ext cx="42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567" name="Rectangle 302"/>
              <p:cNvSpPr>
                <a:spLocks noChangeArrowheads="1"/>
              </p:cNvSpPr>
              <p:nvPr/>
            </p:nvSpPr>
            <p:spPr bwMode="auto">
              <a:xfrm>
                <a:off x="3654" y="2374"/>
                <a:ext cx="5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568" name="Rectangle 303"/>
              <p:cNvSpPr>
                <a:spLocks noChangeArrowheads="1"/>
              </p:cNvSpPr>
              <p:nvPr/>
            </p:nvSpPr>
            <p:spPr bwMode="auto">
              <a:xfrm>
                <a:off x="4440" y="2374"/>
                <a:ext cx="5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Calibri" pitchFamily="34" charset="0"/>
                    <a:cs typeface="Arial" pitchFamily="34" charset="0"/>
                  </a:rPr>
                  <a:t>-</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569" name="Rectangle 304"/>
              <p:cNvSpPr>
                <a:spLocks noChangeArrowheads="1"/>
              </p:cNvSpPr>
              <p:nvPr/>
            </p:nvSpPr>
            <p:spPr bwMode="auto">
              <a:xfrm>
                <a:off x="4102" y="2374"/>
                <a:ext cx="44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Calibri"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570" name="Rectangle 305"/>
              <p:cNvSpPr>
                <a:spLocks noChangeArrowheads="1"/>
              </p:cNvSpPr>
              <p:nvPr/>
            </p:nvSpPr>
            <p:spPr bwMode="auto">
              <a:xfrm>
                <a:off x="4434" y="2374"/>
                <a:ext cx="5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Calibri"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571" name="Rectangle 306"/>
              <p:cNvSpPr>
                <a:spLocks noChangeArrowheads="1"/>
              </p:cNvSpPr>
              <p:nvPr/>
            </p:nvSpPr>
            <p:spPr bwMode="auto">
              <a:xfrm>
                <a:off x="3654" y="2518"/>
                <a:ext cx="5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itchFamily="34" charset="0"/>
                    <a:cs typeface="Arial" pitchFamily="34" charset="0"/>
                  </a:rPr>
                  <a:t>-</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572" name="Rectangle 307"/>
              <p:cNvSpPr>
                <a:spLocks noChangeArrowheads="1"/>
              </p:cNvSpPr>
              <p:nvPr/>
            </p:nvSpPr>
            <p:spPr bwMode="auto">
              <a:xfrm>
                <a:off x="3335" y="2518"/>
                <a:ext cx="42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573" name="Rectangle 308"/>
              <p:cNvSpPr>
                <a:spLocks noChangeArrowheads="1"/>
              </p:cNvSpPr>
              <p:nvPr/>
            </p:nvSpPr>
            <p:spPr bwMode="auto">
              <a:xfrm>
                <a:off x="3654" y="2518"/>
                <a:ext cx="5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574" name="Rectangle 309"/>
              <p:cNvSpPr>
                <a:spLocks noChangeArrowheads="1"/>
              </p:cNvSpPr>
              <p:nvPr/>
            </p:nvSpPr>
            <p:spPr bwMode="auto">
              <a:xfrm>
                <a:off x="4440" y="2518"/>
                <a:ext cx="5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Calibri" pitchFamily="34" charset="0"/>
                    <a:cs typeface="Arial" pitchFamily="34" charset="0"/>
                  </a:rPr>
                  <a:t>-</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575" name="Rectangle 310"/>
              <p:cNvSpPr>
                <a:spLocks noChangeArrowheads="1"/>
              </p:cNvSpPr>
              <p:nvPr/>
            </p:nvSpPr>
            <p:spPr bwMode="auto">
              <a:xfrm>
                <a:off x="4102" y="2518"/>
                <a:ext cx="44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Calibri"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576" name="Rectangle 311"/>
              <p:cNvSpPr>
                <a:spLocks noChangeArrowheads="1"/>
              </p:cNvSpPr>
              <p:nvPr/>
            </p:nvSpPr>
            <p:spPr bwMode="auto">
              <a:xfrm>
                <a:off x="4434" y="2518"/>
                <a:ext cx="5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Calibri"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577" name="Rectangle 312"/>
              <p:cNvSpPr>
                <a:spLocks noChangeArrowheads="1"/>
              </p:cNvSpPr>
              <p:nvPr/>
            </p:nvSpPr>
            <p:spPr bwMode="auto">
              <a:xfrm>
                <a:off x="3654" y="2662"/>
                <a:ext cx="5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itchFamily="34" charset="0"/>
                    <a:cs typeface="Arial" pitchFamily="34" charset="0"/>
                  </a:rPr>
                  <a:t>-</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578" name="Rectangle 313"/>
              <p:cNvSpPr>
                <a:spLocks noChangeArrowheads="1"/>
              </p:cNvSpPr>
              <p:nvPr/>
            </p:nvSpPr>
            <p:spPr bwMode="auto">
              <a:xfrm>
                <a:off x="3335" y="2662"/>
                <a:ext cx="42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579" name="Rectangle 314"/>
              <p:cNvSpPr>
                <a:spLocks noChangeArrowheads="1"/>
              </p:cNvSpPr>
              <p:nvPr/>
            </p:nvSpPr>
            <p:spPr bwMode="auto">
              <a:xfrm>
                <a:off x="3654" y="2662"/>
                <a:ext cx="5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580" name="Rectangle 315"/>
              <p:cNvSpPr>
                <a:spLocks noChangeArrowheads="1"/>
              </p:cNvSpPr>
              <p:nvPr/>
            </p:nvSpPr>
            <p:spPr bwMode="auto">
              <a:xfrm>
                <a:off x="4440" y="2662"/>
                <a:ext cx="5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Calibri" pitchFamily="34" charset="0"/>
                    <a:cs typeface="Arial" pitchFamily="34" charset="0"/>
                  </a:rPr>
                  <a:t>-</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581" name="Rectangle 316"/>
              <p:cNvSpPr>
                <a:spLocks noChangeArrowheads="1"/>
              </p:cNvSpPr>
              <p:nvPr/>
            </p:nvSpPr>
            <p:spPr bwMode="auto">
              <a:xfrm>
                <a:off x="4102" y="2662"/>
                <a:ext cx="44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Calibri"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582" name="Rectangle 317"/>
              <p:cNvSpPr>
                <a:spLocks noChangeArrowheads="1"/>
              </p:cNvSpPr>
              <p:nvPr/>
            </p:nvSpPr>
            <p:spPr bwMode="auto">
              <a:xfrm>
                <a:off x="4434" y="2662"/>
                <a:ext cx="5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Calibri"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583" name="Rectangle 318"/>
              <p:cNvSpPr>
                <a:spLocks noChangeArrowheads="1"/>
              </p:cNvSpPr>
              <p:nvPr/>
            </p:nvSpPr>
            <p:spPr bwMode="auto">
              <a:xfrm>
                <a:off x="3654" y="2806"/>
                <a:ext cx="5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itchFamily="34" charset="0"/>
                    <a:cs typeface="Arial" pitchFamily="34" charset="0"/>
                  </a:rPr>
                  <a:t>-</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584" name="Rectangle 319"/>
              <p:cNvSpPr>
                <a:spLocks noChangeArrowheads="1"/>
              </p:cNvSpPr>
              <p:nvPr/>
            </p:nvSpPr>
            <p:spPr bwMode="auto">
              <a:xfrm>
                <a:off x="3335" y="2806"/>
                <a:ext cx="42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585" name="Rectangle 320"/>
              <p:cNvSpPr>
                <a:spLocks noChangeArrowheads="1"/>
              </p:cNvSpPr>
              <p:nvPr/>
            </p:nvSpPr>
            <p:spPr bwMode="auto">
              <a:xfrm>
                <a:off x="3654" y="2806"/>
                <a:ext cx="5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586" name="Rectangle 321"/>
              <p:cNvSpPr>
                <a:spLocks noChangeArrowheads="1"/>
              </p:cNvSpPr>
              <p:nvPr/>
            </p:nvSpPr>
            <p:spPr bwMode="auto">
              <a:xfrm>
                <a:off x="4440" y="2806"/>
                <a:ext cx="5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Calibri" pitchFamily="34" charset="0"/>
                    <a:cs typeface="Arial" pitchFamily="34" charset="0"/>
                  </a:rPr>
                  <a:t>-</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587" name="Rectangle 322"/>
              <p:cNvSpPr>
                <a:spLocks noChangeArrowheads="1"/>
              </p:cNvSpPr>
              <p:nvPr/>
            </p:nvSpPr>
            <p:spPr bwMode="auto">
              <a:xfrm>
                <a:off x="4102" y="2806"/>
                <a:ext cx="44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Calibri"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588" name="Rectangle 323"/>
              <p:cNvSpPr>
                <a:spLocks noChangeArrowheads="1"/>
              </p:cNvSpPr>
              <p:nvPr/>
            </p:nvSpPr>
            <p:spPr bwMode="auto">
              <a:xfrm>
                <a:off x="4434" y="2806"/>
                <a:ext cx="5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Calibri"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589" name="Rectangle 324"/>
              <p:cNvSpPr>
                <a:spLocks noChangeArrowheads="1"/>
              </p:cNvSpPr>
              <p:nvPr/>
            </p:nvSpPr>
            <p:spPr bwMode="auto">
              <a:xfrm>
                <a:off x="3654" y="2950"/>
                <a:ext cx="5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itchFamily="34" charset="0"/>
                    <a:cs typeface="Arial" pitchFamily="34" charset="0"/>
                  </a:rPr>
                  <a:t>-</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590" name="Rectangle 325"/>
              <p:cNvSpPr>
                <a:spLocks noChangeArrowheads="1"/>
              </p:cNvSpPr>
              <p:nvPr/>
            </p:nvSpPr>
            <p:spPr bwMode="auto">
              <a:xfrm>
                <a:off x="3335" y="2950"/>
                <a:ext cx="42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591" name="Rectangle 326"/>
              <p:cNvSpPr>
                <a:spLocks noChangeArrowheads="1"/>
              </p:cNvSpPr>
              <p:nvPr/>
            </p:nvSpPr>
            <p:spPr bwMode="auto">
              <a:xfrm>
                <a:off x="3654" y="2950"/>
                <a:ext cx="5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592" name="Rectangle 327"/>
              <p:cNvSpPr>
                <a:spLocks noChangeArrowheads="1"/>
              </p:cNvSpPr>
              <p:nvPr/>
            </p:nvSpPr>
            <p:spPr bwMode="auto">
              <a:xfrm>
                <a:off x="4440" y="2950"/>
                <a:ext cx="5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Calibri" pitchFamily="34" charset="0"/>
                    <a:cs typeface="Arial" pitchFamily="34" charset="0"/>
                  </a:rPr>
                  <a:t>-</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593" name="Rectangle 328"/>
              <p:cNvSpPr>
                <a:spLocks noChangeArrowheads="1"/>
              </p:cNvSpPr>
              <p:nvPr/>
            </p:nvSpPr>
            <p:spPr bwMode="auto">
              <a:xfrm>
                <a:off x="4102" y="2950"/>
                <a:ext cx="44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Calibri"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594" name="Rectangle 329"/>
              <p:cNvSpPr>
                <a:spLocks noChangeArrowheads="1"/>
              </p:cNvSpPr>
              <p:nvPr/>
            </p:nvSpPr>
            <p:spPr bwMode="auto">
              <a:xfrm>
                <a:off x="4434" y="2950"/>
                <a:ext cx="5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Calibri"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595" name="Rectangle 330"/>
              <p:cNvSpPr>
                <a:spLocks noChangeArrowheads="1"/>
              </p:cNvSpPr>
              <p:nvPr/>
            </p:nvSpPr>
            <p:spPr bwMode="auto">
              <a:xfrm>
                <a:off x="3654" y="3094"/>
                <a:ext cx="5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itchFamily="34" charset="0"/>
                    <a:cs typeface="Arial" pitchFamily="34" charset="0"/>
                  </a:rPr>
                  <a:t>-</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596" name="Rectangle 331"/>
              <p:cNvSpPr>
                <a:spLocks noChangeArrowheads="1"/>
              </p:cNvSpPr>
              <p:nvPr/>
            </p:nvSpPr>
            <p:spPr bwMode="auto">
              <a:xfrm>
                <a:off x="3335" y="3094"/>
                <a:ext cx="42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597" name="Rectangle 332"/>
              <p:cNvSpPr>
                <a:spLocks noChangeArrowheads="1"/>
              </p:cNvSpPr>
              <p:nvPr/>
            </p:nvSpPr>
            <p:spPr bwMode="auto">
              <a:xfrm>
                <a:off x="3654" y="3094"/>
                <a:ext cx="5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598" name="Rectangle 333"/>
              <p:cNvSpPr>
                <a:spLocks noChangeArrowheads="1"/>
              </p:cNvSpPr>
              <p:nvPr/>
            </p:nvSpPr>
            <p:spPr bwMode="auto">
              <a:xfrm>
                <a:off x="4440" y="3094"/>
                <a:ext cx="5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Calibri" pitchFamily="34" charset="0"/>
                    <a:cs typeface="Arial" pitchFamily="34" charset="0"/>
                  </a:rPr>
                  <a:t>-</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599" name="Rectangle 334"/>
              <p:cNvSpPr>
                <a:spLocks noChangeArrowheads="1"/>
              </p:cNvSpPr>
              <p:nvPr/>
            </p:nvSpPr>
            <p:spPr bwMode="auto">
              <a:xfrm>
                <a:off x="4102" y="3094"/>
                <a:ext cx="44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Calibri"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600" name="Rectangle 335"/>
              <p:cNvSpPr>
                <a:spLocks noChangeArrowheads="1"/>
              </p:cNvSpPr>
              <p:nvPr/>
            </p:nvSpPr>
            <p:spPr bwMode="auto">
              <a:xfrm>
                <a:off x="4434" y="3094"/>
                <a:ext cx="5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Calibri"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601" name="Rectangle 336"/>
              <p:cNvSpPr>
                <a:spLocks noChangeArrowheads="1"/>
              </p:cNvSpPr>
              <p:nvPr/>
            </p:nvSpPr>
            <p:spPr bwMode="auto">
              <a:xfrm>
                <a:off x="870" y="3230"/>
                <a:ext cx="3481"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Univers" pitchFamily="34" charset="0"/>
                    <a:cs typeface="Arial" pitchFamily="34" charset="0"/>
                  </a:rPr>
                  <a:t>    *Use two lines if projected step increase is involved:  Indicate number of pay periods and costs at each level.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602" name="Rectangle 337"/>
              <p:cNvSpPr>
                <a:spLocks noChangeArrowheads="1"/>
              </p:cNvSpPr>
              <p:nvPr/>
            </p:nvSpPr>
            <p:spPr bwMode="auto">
              <a:xfrm>
                <a:off x="4325" y="3230"/>
                <a:ext cx="70"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Univers" pitchFamily="34" charset="0"/>
                    <a:cs typeface="Arial" pitchFamily="34" charset="0"/>
                  </a:rPr>
                  <a:t> 1</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603" name="Rectangle 338"/>
              <p:cNvSpPr>
                <a:spLocks noChangeArrowheads="1"/>
              </p:cNvSpPr>
              <p:nvPr/>
            </p:nvSpPr>
            <p:spPr bwMode="auto">
              <a:xfrm>
                <a:off x="4363" y="3230"/>
                <a:ext cx="626"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Univers" pitchFamily="34" charset="0"/>
                    <a:cs typeface="Arial" pitchFamily="34" charset="0"/>
                  </a:rPr>
                  <a:t>Include locality pay</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604" name="Rectangle 339"/>
              <p:cNvSpPr>
                <a:spLocks noChangeArrowheads="1"/>
              </p:cNvSpPr>
              <p:nvPr/>
            </p:nvSpPr>
            <p:spPr bwMode="auto">
              <a:xfrm>
                <a:off x="4587" y="2078"/>
                <a:ext cx="32" cy="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605" name="Rectangle 340"/>
              <p:cNvSpPr>
                <a:spLocks noChangeArrowheads="1"/>
              </p:cNvSpPr>
              <p:nvPr/>
            </p:nvSpPr>
            <p:spPr bwMode="auto">
              <a:xfrm>
                <a:off x="4587" y="2222"/>
                <a:ext cx="32" cy="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606" name="Rectangle 341"/>
              <p:cNvSpPr>
                <a:spLocks noChangeArrowheads="1"/>
              </p:cNvSpPr>
              <p:nvPr/>
            </p:nvSpPr>
            <p:spPr bwMode="auto">
              <a:xfrm>
                <a:off x="4587" y="3086"/>
                <a:ext cx="32" cy="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607" name="Rectangle 342"/>
              <p:cNvSpPr>
                <a:spLocks noChangeArrowheads="1"/>
              </p:cNvSpPr>
              <p:nvPr/>
            </p:nvSpPr>
            <p:spPr bwMode="auto">
              <a:xfrm>
                <a:off x="4721" y="1531"/>
                <a:ext cx="46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i="0" u="none" strike="noStrike" cap="none" normalizeH="0" baseline="0" dirty="0">
                    <a:ln>
                      <a:noFill/>
                    </a:ln>
                    <a:solidFill>
                      <a:schemeClr val="tx1"/>
                    </a:solidFill>
                    <a:effectLst/>
                    <a:latin typeface="Arial" pitchFamily="34" charset="0"/>
                    <a:cs typeface="Arial" pitchFamily="34" charset="0"/>
                  </a:rPr>
                  <a:t>Position Title</a:t>
                </a:r>
              </a:p>
            </p:txBody>
          </p:sp>
          <p:sp>
            <p:nvSpPr>
              <p:cNvPr id="11608" name="Rectangle 343"/>
              <p:cNvSpPr>
                <a:spLocks noChangeArrowheads="1"/>
              </p:cNvSpPr>
              <p:nvPr/>
            </p:nvSpPr>
            <p:spPr bwMode="auto">
              <a:xfrm>
                <a:off x="4587" y="1790"/>
                <a:ext cx="32" cy="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609" name="Rectangle 344"/>
              <p:cNvSpPr>
                <a:spLocks noChangeArrowheads="1"/>
              </p:cNvSpPr>
              <p:nvPr/>
            </p:nvSpPr>
            <p:spPr bwMode="auto">
              <a:xfrm>
                <a:off x="4587" y="1934"/>
                <a:ext cx="32" cy="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610" name="Rectangle 345"/>
              <p:cNvSpPr>
                <a:spLocks noChangeArrowheads="1"/>
              </p:cNvSpPr>
              <p:nvPr/>
            </p:nvSpPr>
            <p:spPr bwMode="auto">
              <a:xfrm>
                <a:off x="595" y="1301"/>
                <a:ext cx="165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Univers" pitchFamily="34" charset="0"/>
                    <a:cs typeface="Arial" pitchFamily="34" charset="0"/>
                  </a:rPr>
                  <a:t>2. PERSONNEL - PROJECTED FOR FY 20XX</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611" name="Line 346"/>
              <p:cNvSpPr>
                <a:spLocks noChangeShapeType="1"/>
              </p:cNvSpPr>
              <p:nvPr/>
            </p:nvSpPr>
            <p:spPr bwMode="auto">
              <a:xfrm>
                <a:off x="582" y="1200"/>
                <a:ext cx="8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12" name="Rectangle 347"/>
              <p:cNvSpPr>
                <a:spLocks noChangeArrowheads="1"/>
              </p:cNvSpPr>
              <p:nvPr/>
            </p:nvSpPr>
            <p:spPr bwMode="auto">
              <a:xfrm>
                <a:off x="582" y="1200"/>
                <a:ext cx="850"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13" name="Rectangle 348"/>
              <p:cNvSpPr>
                <a:spLocks noChangeArrowheads="1"/>
              </p:cNvSpPr>
              <p:nvPr/>
            </p:nvSpPr>
            <p:spPr bwMode="auto">
              <a:xfrm>
                <a:off x="1432" y="1193"/>
                <a:ext cx="1086"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14" name="Line 349"/>
              <p:cNvSpPr>
                <a:spLocks noChangeShapeType="1"/>
              </p:cNvSpPr>
              <p:nvPr/>
            </p:nvSpPr>
            <p:spPr bwMode="auto">
              <a:xfrm>
                <a:off x="2518" y="1200"/>
                <a:ext cx="39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15" name="Rectangle 350"/>
              <p:cNvSpPr>
                <a:spLocks noChangeArrowheads="1"/>
              </p:cNvSpPr>
              <p:nvPr/>
            </p:nvSpPr>
            <p:spPr bwMode="auto">
              <a:xfrm>
                <a:off x="2518" y="1200"/>
                <a:ext cx="39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16" name="Rectangle 351"/>
              <p:cNvSpPr>
                <a:spLocks noChangeArrowheads="1"/>
              </p:cNvSpPr>
              <p:nvPr/>
            </p:nvSpPr>
            <p:spPr bwMode="auto">
              <a:xfrm>
                <a:off x="2914" y="1193"/>
                <a:ext cx="2318"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17" name="Line 352"/>
              <p:cNvSpPr>
                <a:spLocks noChangeShapeType="1"/>
              </p:cNvSpPr>
              <p:nvPr/>
            </p:nvSpPr>
            <p:spPr bwMode="auto">
              <a:xfrm flipV="1">
                <a:off x="1432" y="1200"/>
                <a:ext cx="1" cy="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18" name="Rectangle 353"/>
              <p:cNvSpPr>
                <a:spLocks noChangeArrowheads="1"/>
              </p:cNvSpPr>
              <p:nvPr/>
            </p:nvSpPr>
            <p:spPr bwMode="auto">
              <a:xfrm>
                <a:off x="1432" y="1193"/>
                <a:ext cx="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19" name="Line 354"/>
              <p:cNvSpPr>
                <a:spLocks noChangeShapeType="1"/>
              </p:cNvSpPr>
              <p:nvPr/>
            </p:nvSpPr>
            <p:spPr bwMode="auto">
              <a:xfrm flipV="1">
                <a:off x="1745" y="1200"/>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20" name="Rectangle 355"/>
              <p:cNvSpPr>
                <a:spLocks noChangeArrowheads="1"/>
              </p:cNvSpPr>
              <p:nvPr/>
            </p:nvSpPr>
            <p:spPr bwMode="auto">
              <a:xfrm>
                <a:off x="1745" y="1193"/>
                <a:ext cx="6"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21" name="Line 356"/>
              <p:cNvSpPr>
                <a:spLocks noChangeShapeType="1"/>
              </p:cNvSpPr>
              <p:nvPr/>
            </p:nvSpPr>
            <p:spPr bwMode="auto">
              <a:xfrm flipV="1">
                <a:off x="2102" y="1200"/>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22" name="Rectangle 357"/>
              <p:cNvSpPr>
                <a:spLocks noChangeArrowheads="1"/>
              </p:cNvSpPr>
              <p:nvPr/>
            </p:nvSpPr>
            <p:spPr bwMode="auto">
              <a:xfrm>
                <a:off x="2102" y="1193"/>
                <a:ext cx="7"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23" name="Line 358"/>
              <p:cNvSpPr>
                <a:spLocks noChangeShapeType="1"/>
              </p:cNvSpPr>
              <p:nvPr/>
            </p:nvSpPr>
            <p:spPr bwMode="auto">
              <a:xfrm flipV="1">
                <a:off x="2511" y="1200"/>
                <a:ext cx="1" cy="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24" name="Rectangle 359"/>
              <p:cNvSpPr>
                <a:spLocks noChangeArrowheads="1"/>
              </p:cNvSpPr>
              <p:nvPr/>
            </p:nvSpPr>
            <p:spPr bwMode="auto">
              <a:xfrm>
                <a:off x="2511" y="1193"/>
                <a:ext cx="7"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25" name="Line 360"/>
              <p:cNvSpPr>
                <a:spLocks noChangeShapeType="1"/>
              </p:cNvSpPr>
              <p:nvPr/>
            </p:nvSpPr>
            <p:spPr bwMode="auto">
              <a:xfrm flipV="1">
                <a:off x="2914" y="1200"/>
                <a:ext cx="1" cy="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26" name="Rectangle 361"/>
              <p:cNvSpPr>
                <a:spLocks noChangeArrowheads="1"/>
              </p:cNvSpPr>
              <p:nvPr/>
            </p:nvSpPr>
            <p:spPr bwMode="auto">
              <a:xfrm>
                <a:off x="2914" y="1193"/>
                <a:ext cx="6" cy="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27" name="Line 362"/>
              <p:cNvSpPr>
                <a:spLocks noChangeShapeType="1"/>
              </p:cNvSpPr>
              <p:nvPr/>
            </p:nvSpPr>
            <p:spPr bwMode="auto">
              <a:xfrm flipV="1">
                <a:off x="3297" y="1200"/>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28" name="Rectangle 363"/>
              <p:cNvSpPr>
                <a:spLocks noChangeArrowheads="1"/>
              </p:cNvSpPr>
              <p:nvPr/>
            </p:nvSpPr>
            <p:spPr bwMode="auto">
              <a:xfrm>
                <a:off x="3297" y="1193"/>
                <a:ext cx="6"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29" name="Line 364"/>
              <p:cNvSpPr>
                <a:spLocks noChangeShapeType="1"/>
              </p:cNvSpPr>
              <p:nvPr/>
            </p:nvSpPr>
            <p:spPr bwMode="auto">
              <a:xfrm flipV="1">
                <a:off x="3782" y="1200"/>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30" name="Rectangle 365"/>
              <p:cNvSpPr>
                <a:spLocks noChangeArrowheads="1"/>
              </p:cNvSpPr>
              <p:nvPr/>
            </p:nvSpPr>
            <p:spPr bwMode="auto">
              <a:xfrm>
                <a:off x="3782" y="1193"/>
                <a:ext cx="7"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31" name="Line 366"/>
              <p:cNvSpPr>
                <a:spLocks noChangeShapeType="1"/>
              </p:cNvSpPr>
              <p:nvPr/>
            </p:nvSpPr>
            <p:spPr bwMode="auto">
              <a:xfrm flipV="1">
                <a:off x="4063" y="1200"/>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32" name="Rectangle 367"/>
              <p:cNvSpPr>
                <a:spLocks noChangeArrowheads="1"/>
              </p:cNvSpPr>
              <p:nvPr/>
            </p:nvSpPr>
            <p:spPr bwMode="auto">
              <a:xfrm>
                <a:off x="4063" y="1193"/>
                <a:ext cx="7"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33" name="Line 368"/>
              <p:cNvSpPr>
                <a:spLocks noChangeShapeType="1"/>
              </p:cNvSpPr>
              <p:nvPr/>
            </p:nvSpPr>
            <p:spPr bwMode="auto">
              <a:xfrm flipV="1">
                <a:off x="4568" y="1200"/>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34" name="Rectangle 369"/>
              <p:cNvSpPr>
                <a:spLocks noChangeArrowheads="1"/>
              </p:cNvSpPr>
              <p:nvPr/>
            </p:nvSpPr>
            <p:spPr bwMode="auto">
              <a:xfrm>
                <a:off x="4568" y="1193"/>
                <a:ext cx="6"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35" name="Rectangle 370"/>
              <p:cNvSpPr>
                <a:spLocks noChangeArrowheads="1"/>
              </p:cNvSpPr>
              <p:nvPr/>
            </p:nvSpPr>
            <p:spPr bwMode="auto">
              <a:xfrm>
                <a:off x="582" y="1409"/>
                <a:ext cx="4650"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36" name="Rectangle 371"/>
              <p:cNvSpPr>
                <a:spLocks noChangeArrowheads="1"/>
              </p:cNvSpPr>
              <p:nvPr/>
            </p:nvSpPr>
            <p:spPr bwMode="auto">
              <a:xfrm>
                <a:off x="1425" y="1423"/>
                <a:ext cx="13" cy="33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37" name="Rectangle 372"/>
              <p:cNvSpPr>
                <a:spLocks noChangeArrowheads="1"/>
              </p:cNvSpPr>
              <p:nvPr/>
            </p:nvSpPr>
            <p:spPr bwMode="auto">
              <a:xfrm>
                <a:off x="1738" y="1423"/>
                <a:ext cx="13" cy="33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38" name="Rectangle 373"/>
              <p:cNvSpPr>
                <a:spLocks noChangeArrowheads="1"/>
              </p:cNvSpPr>
              <p:nvPr/>
            </p:nvSpPr>
            <p:spPr bwMode="auto">
              <a:xfrm>
                <a:off x="2096" y="1423"/>
                <a:ext cx="13" cy="33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39" name="Rectangle 374"/>
              <p:cNvSpPr>
                <a:spLocks noChangeArrowheads="1"/>
              </p:cNvSpPr>
              <p:nvPr/>
            </p:nvSpPr>
            <p:spPr bwMode="auto">
              <a:xfrm>
                <a:off x="2505" y="1423"/>
                <a:ext cx="13" cy="33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40" name="Rectangle 375"/>
              <p:cNvSpPr>
                <a:spLocks noChangeArrowheads="1"/>
              </p:cNvSpPr>
              <p:nvPr/>
            </p:nvSpPr>
            <p:spPr bwMode="auto">
              <a:xfrm>
                <a:off x="2907" y="1423"/>
                <a:ext cx="13" cy="33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41" name="Rectangle 376"/>
              <p:cNvSpPr>
                <a:spLocks noChangeArrowheads="1"/>
              </p:cNvSpPr>
              <p:nvPr/>
            </p:nvSpPr>
            <p:spPr bwMode="auto">
              <a:xfrm>
                <a:off x="3290" y="1423"/>
                <a:ext cx="13" cy="33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42" name="Rectangle 377"/>
              <p:cNvSpPr>
                <a:spLocks noChangeArrowheads="1"/>
              </p:cNvSpPr>
              <p:nvPr/>
            </p:nvSpPr>
            <p:spPr bwMode="auto">
              <a:xfrm>
                <a:off x="3776" y="1423"/>
                <a:ext cx="13" cy="33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43" name="Rectangle 378"/>
              <p:cNvSpPr>
                <a:spLocks noChangeArrowheads="1"/>
              </p:cNvSpPr>
              <p:nvPr/>
            </p:nvSpPr>
            <p:spPr bwMode="auto">
              <a:xfrm>
                <a:off x="4057" y="1423"/>
                <a:ext cx="13" cy="33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44" name="Rectangle 379"/>
              <p:cNvSpPr>
                <a:spLocks noChangeArrowheads="1"/>
              </p:cNvSpPr>
              <p:nvPr/>
            </p:nvSpPr>
            <p:spPr bwMode="auto">
              <a:xfrm>
                <a:off x="4561" y="1423"/>
                <a:ext cx="13" cy="33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45" name="Rectangle 380"/>
              <p:cNvSpPr>
                <a:spLocks noChangeArrowheads="1"/>
              </p:cNvSpPr>
              <p:nvPr/>
            </p:nvSpPr>
            <p:spPr bwMode="auto">
              <a:xfrm>
                <a:off x="582" y="1747"/>
                <a:ext cx="4650"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46" name="Line 381"/>
              <p:cNvSpPr>
                <a:spLocks noChangeShapeType="1"/>
              </p:cNvSpPr>
              <p:nvPr/>
            </p:nvSpPr>
            <p:spPr bwMode="auto">
              <a:xfrm>
                <a:off x="582" y="1898"/>
                <a:ext cx="463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47" name="Rectangle 382"/>
              <p:cNvSpPr>
                <a:spLocks noChangeArrowheads="1"/>
              </p:cNvSpPr>
              <p:nvPr/>
            </p:nvSpPr>
            <p:spPr bwMode="auto">
              <a:xfrm>
                <a:off x="582" y="1898"/>
                <a:ext cx="463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48" name="Line 383"/>
              <p:cNvSpPr>
                <a:spLocks noChangeShapeType="1"/>
              </p:cNvSpPr>
              <p:nvPr/>
            </p:nvSpPr>
            <p:spPr bwMode="auto">
              <a:xfrm>
                <a:off x="582" y="2042"/>
                <a:ext cx="463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49" name="Rectangle 384"/>
              <p:cNvSpPr>
                <a:spLocks noChangeArrowheads="1"/>
              </p:cNvSpPr>
              <p:nvPr/>
            </p:nvSpPr>
            <p:spPr bwMode="auto">
              <a:xfrm>
                <a:off x="582" y="2042"/>
                <a:ext cx="463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50" name="Line 385"/>
              <p:cNvSpPr>
                <a:spLocks noChangeShapeType="1"/>
              </p:cNvSpPr>
              <p:nvPr/>
            </p:nvSpPr>
            <p:spPr bwMode="auto">
              <a:xfrm>
                <a:off x="582" y="2186"/>
                <a:ext cx="463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51" name="Rectangle 386"/>
              <p:cNvSpPr>
                <a:spLocks noChangeArrowheads="1"/>
              </p:cNvSpPr>
              <p:nvPr/>
            </p:nvSpPr>
            <p:spPr bwMode="auto">
              <a:xfrm>
                <a:off x="582" y="2186"/>
                <a:ext cx="463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52" name="Line 387"/>
              <p:cNvSpPr>
                <a:spLocks noChangeShapeType="1"/>
              </p:cNvSpPr>
              <p:nvPr/>
            </p:nvSpPr>
            <p:spPr bwMode="auto">
              <a:xfrm flipV="1">
                <a:off x="4976" y="1200"/>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53" name="Rectangle 388"/>
              <p:cNvSpPr>
                <a:spLocks noChangeArrowheads="1"/>
              </p:cNvSpPr>
              <p:nvPr/>
            </p:nvSpPr>
            <p:spPr bwMode="auto">
              <a:xfrm>
                <a:off x="4976" y="1193"/>
                <a:ext cx="7"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54" name="Line 389"/>
              <p:cNvSpPr>
                <a:spLocks noChangeShapeType="1"/>
              </p:cNvSpPr>
              <p:nvPr/>
            </p:nvSpPr>
            <p:spPr bwMode="auto">
              <a:xfrm>
                <a:off x="582" y="2330"/>
                <a:ext cx="463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55" name="Rectangle 390"/>
              <p:cNvSpPr>
                <a:spLocks noChangeArrowheads="1"/>
              </p:cNvSpPr>
              <p:nvPr/>
            </p:nvSpPr>
            <p:spPr bwMode="auto">
              <a:xfrm>
                <a:off x="582" y="2330"/>
                <a:ext cx="463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56" name="Line 391"/>
              <p:cNvSpPr>
                <a:spLocks noChangeShapeType="1"/>
              </p:cNvSpPr>
              <p:nvPr/>
            </p:nvSpPr>
            <p:spPr bwMode="auto">
              <a:xfrm>
                <a:off x="582" y="2474"/>
                <a:ext cx="463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57" name="Rectangle 392"/>
              <p:cNvSpPr>
                <a:spLocks noChangeArrowheads="1"/>
              </p:cNvSpPr>
              <p:nvPr/>
            </p:nvSpPr>
            <p:spPr bwMode="auto">
              <a:xfrm>
                <a:off x="582" y="2474"/>
                <a:ext cx="463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58" name="Line 393"/>
              <p:cNvSpPr>
                <a:spLocks noChangeShapeType="1"/>
              </p:cNvSpPr>
              <p:nvPr/>
            </p:nvSpPr>
            <p:spPr bwMode="auto">
              <a:xfrm>
                <a:off x="582" y="2618"/>
                <a:ext cx="463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59" name="Rectangle 394"/>
              <p:cNvSpPr>
                <a:spLocks noChangeArrowheads="1"/>
              </p:cNvSpPr>
              <p:nvPr/>
            </p:nvSpPr>
            <p:spPr bwMode="auto">
              <a:xfrm>
                <a:off x="582" y="2618"/>
                <a:ext cx="463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60" name="Line 395"/>
              <p:cNvSpPr>
                <a:spLocks noChangeShapeType="1"/>
              </p:cNvSpPr>
              <p:nvPr/>
            </p:nvSpPr>
            <p:spPr bwMode="auto">
              <a:xfrm>
                <a:off x="582" y="2762"/>
                <a:ext cx="463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61" name="Rectangle 396"/>
              <p:cNvSpPr>
                <a:spLocks noChangeArrowheads="1"/>
              </p:cNvSpPr>
              <p:nvPr/>
            </p:nvSpPr>
            <p:spPr bwMode="auto">
              <a:xfrm>
                <a:off x="582" y="2762"/>
                <a:ext cx="463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62" name="Line 397"/>
              <p:cNvSpPr>
                <a:spLocks noChangeShapeType="1"/>
              </p:cNvSpPr>
              <p:nvPr/>
            </p:nvSpPr>
            <p:spPr bwMode="auto">
              <a:xfrm>
                <a:off x="582" y="2906"/>
                <a:ext cx="463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63" name="Rectangle 398"/>
              <p:cNvSpPr>
                <a:spLocks noChangeArrowheads="1"/>
              </p:cNvSpPr>
              <p:nvPr/>
            </p:nvSpPr>
            <p:spPr bwMode="auto">
              <a:xfrm>
                <a:off x="582" y="2906"/>
                <a:ext cx="463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64" name="Line 399"/>
              <p:cNvSpPr>
                <a:spLocks noChangeShapeType="1"/>
              </p:cNvSpPr>
              <p:nvPr/>
            </p:nvSpPr>
            <p:spPr bwMode="auto">
              <a:xfrm>
                <a:off x="582" y="3050"/>
                <a:ext cx="463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65" name="Rectangle 400"/>
              <p:cNvSpPr>
                <a:spLocks noChangeArrowheads="1"/>
              </p:cNvSpPr>
              <p:nvPr/>
            </p:nvSpPr>
            <p:spPr bwMode="auto">
              <a:xfrm>
                <a:off x="582" y="3050"/>
                <a:ext cx="463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66" name="Rectangle 401"/>
              <p:cNvSpPr>
                <a:spLocks noChangeArrowheads="1"/>
              </p:cNvSpPr>
              <p:nvPr/>
            </p:nvSpPr>
            <p:spPr bwMode="auto">
              <a:xfrm>
                <a:off x="582" y="3194"/>
                <a:ext cx="4650"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67" name="Line 402"/>
              <p:cNvSpPr>
                <a:spLocks noChangeShapeType="1"/>
              </p:cNvSpPr>
              <p:nvPr/>
            </p:nvSpPr>
            <p:spPr bwMode="auto">
              <a:xfrm>
                <a:off x="1432" y="1762"/>
                <a:ext cx="0" cy="143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68" name="Rectangle 403"/>
              <p:cNvSpPr>
                <a:spLocks noChangeArrowheads="1"/>
              </p:cNvSpPr>
              <p:nvPr/>
            </p:nvSpPr>
            <p:spPr bwMode="auto">
              <a:xfrm>
                <a:off x="1432" y="1762"/>
                <a:ext cx="6" cy="14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69" name="Line 404"/>
              <p:cNvSpPr>
                <a:spLocks noChangeShapeType="1"/>
              </p:cNvSpPr>
              <p:nvPr/>
            </p:nvSpPr>
            <p:spPr bwMode="auto">
              <a:xfrm>
                <a:off x="1745" y="1762"/>
                <a:ext cx="0" cy="143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70" name="Rectangle 405"/>
              <p:cNvSpPr>
                <a:spLocks noChangeArrowheads="1"/>
              </p:cNvSpPr>
              <p:nvPr/>
            </p:nvSpPr>
            <p:spPr bwMode="auto">
              <a:xfrm>
                <a:off x="1745" y="1762"/>
                <a:ext cx="6" cy="14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71" name="Line 406"/>
              <p:cNvSpPr>
                <a:spLocks noChangeShapeType="1"/>
              </p:cNvSpPr>
              <p:nvPr/>
            </p:nvSpPr>
            <p:spPr bwMode="auto">
              <a:xfrm>
                <a:off x="2102" y="1762"/>
                <a:ext cx="0" cy="143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72" name="Rectangle 407"/>
              <p:cNvSpPr>
                <a:spLocks noChangeArrowheads="1"/>
              </p:cNvSpPr>
              <p:nvPr/>
            </p:nvSpPr>
            <p:spPr bwMode="auto">
              <a:xfrm>
                <a:off x="2102" y="1762"/>
                <a:ext cx="7" cy="14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73" name="Line 408"/>
              <p:cNvSpPr>
                <a:spLocks noChangeShapeType="1"/>
              </p:cNvSpPr>
              <p:nvPr/>
            </p:nvSpPr>
            <p:spPr bwMode="auto">
              <a:xfrm>
                <a:off x="2511" y="1762"/>
                <a:ext cx="0" cy="143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74" name="Rectangle 409"/>
              <p:cNvSpPr>
                <a:spLocks noChangeArrowheads="1"/>
              </p:cNvSpPr>
              <p:nvPr/>
            </p:nvSpPr>
            <p:spPr bwMode="auto">
              <a:xfrm>
                <a:off x="2511" y="1762"/>
                <a:ext cx="7" cy="14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75" name="Line 410"/>
              <p:cNvSpPr>
                <a:spLocks noChangeShapeType="1"/>
              </p:cNvSpPr>
              <p:nvPr/>
            </p:nvSpPr>
            <p:spPr bwMode="auto">
              <a:xfrm>
                <a:off x="2914" y="1762"/>
                <a:ext cx="0" cy="143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76" name="Rectangle 411"/>
              <p:cNvSpPr>
                <a:spLocks noChangeArrowheads="1"/>
              </p:cNvSpPr>
              <p:nvPr/>
            </p:nvSpPr>
            <p:spPr bwMode="auto">
              <a:xfrm>
                <a:off x="2914" y="1762"/>
                <a:ext cx="6" cy="14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77" name="Line 412"/>
              <p:cNvSpPr>
                <a:spLocks noChangeShapeType="1"/>
              </p:cNvSpPr>
              <p:nvPr/>
            </p:nvSpPr>
            <p:spPr bwMode="auto">
              <a:xfrm>
                <a:off x="3297" y="1762"/>
                <a:ext cx="0" cy="143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78" name="Rectangle 413"/>
              <p:cNvSpPr>
                <a:spLocks noChangeArrowheads="1"/>
              </p:cNvSpPr>
              <p:nvPr/>
            </p:nvSpPr>
            <p:spPr bwMode="auto">
              <a:xfrm>
                <a:off x="3297" y="1762"/>
                <a:ext cx="6" cy="14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79" name="Line 414"/>
              <p:cNvSpPr>
                <a:spLocks noChangeShapeType="1"/>
              </p:cNvSpPr>
              <p:nvPr/>
            </p:nvSpPr>
            <p:spPr bwMode="auto">
              <a:xfrm>
                <a:off x="3782" y="1762"/>
                <a:ext cx="0" cy="143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80" name="Rectangle 415"/>
              <p:cNvSpPr>
                <a:spLocks noChangeArrowheads="1"/>
              </p:cNvSpPr>
              <p:nvPr/>
            </p:nvSpPr>
            <p:spPr bwMode="auto">
              <a:xfrm>
                <a:off x="3782" y="1762"/>
                <a:ext cx="7" cy="14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81" name="Line 416"/>
              <p:cNvSpPr>
                <a:spLocks noChangeShapeType="1"/>
              </p:cNvSpPr>
              <p:nvPr/>
            </p:nvSpPr>
            <p:spPr bwMode="auto">
              <a:xfrm>
                <a:off x="4063" y="1762"/>
                <a:ext cx="0" cy="143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82" name="Rectangle 417"/>
              <p:cNvSpPr>
                <a:spLocks noChangeArrowheads="1"/>
              </p:cNvSpPr>
              <p:nvPr/>
            </p:nvSpPr>
            <p:spPr bwMode="auto">
              <a:xfrm>
                <a:off x="4063" y="1762"/>
                <a:ext cx="7" cy="14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83" name="Line 418"/>
              <p:cNvSpPr>
                <a:spLocks noChangeShapeType="1"/>
              </p:cNvSpPr>
              <p:nvPr/>
            </p:nvSpPr>
            <p:spPr bwMode="auto">
              <a:xfrm>
                <a:off x="4568" y="1762"/>
                <a:ext cx="0" cy="143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84" name="Rectangle 419"/>
              <p:cNvSpPr>
                <a:spLocks noChangeArrowheads="1"/>
              </p:cNvSpPr>
              <p:nvPr/>
            </p:nvSpPr>
            <p:spPr bwMode="auto">
              <a:xfrm>
                <a:off x="4568" y="1762"/>
                <a:ext cx="6" cy="14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85" name="Rectangle 420"/>
              <p:cNvSpPr>
                <a:spLocks noChangeArrowheads="1"/>
              </p:cNvSpPr>
              <p:nvPr/>
            </p:nvSpPr>
            <p:spPr bwMode="auto">
              <a:xfrm>
                <a:off x="582" y="3346"/>
                <a:ext cx="4650" cy="1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86" name="Rectangle 421"/>
              <p:cNvSpPr>
                <a:spLocks noChangeArrowheads="1"/>
              </p:cNvSpPr>
              <p:nvPr/>
            </p:nvSpPr>
            <p:spPr bwMode="auto">
              <a:xfrm>
                <a:off x="570" y="1200"/>
                <a:ext cx="12" cy="216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87" name="Line 422"/>
              <p:cNvSpPr>
                <a:spLocks noChangeShapeType="1"/>
              </p:cNvSpPr>
              <p:nvPr/>
            </p:nvSpPr>
            <p:spPr bwMode="auto">
              <a:xfrm>
                <a:off x="1432" y="3360"/>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88" name="Rectangle 423"/>
              <p:cNvSpPr>
                <a:spLocks noChangeArrowheads="1"/>
              </p:cNvSpPr>
              <p:nvPr/>
            </p:nvSpPr>
            <p:spPr bwMode="auto">
              <a:xfrm>
                <a:off x="1432" y="3360"/>
                <a:ext cx="6"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89" name="Line 424"/>
              <p:cNvSpPr>
                <a:spLocks noChangeShapeType="1"/>
              </p:cNvSpPr>
              <p:nvPr/>
            </p:nvSpPr>
            <p:spPr bwMode="auto">
              <a:xfrm>
                <a:off x="1745" y="3360"/>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90" name="Rectangle 425"/>
              <p:cNvSpPr>
                <a:spLocks noChangeArrowheads="1"/>
              </p:cNvSpPr>
              <p:nvPr/>
            </p:nvSpPr>
            <p:spPr bwMode="auto">
              <a:xfrm>
                <a:off x="1745" y="3360"/>
                <a:ext cx="6"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91" name="Line 426"/>
              <p:cNvSpPr>
                <a:spLocks noChangeShapeType="1"/>
              </p:cNvSpPr>
              <p:nvPr/>
            </p:nvSpPr>
            <p:spPr bwMode="auto">
              <a:xfrm>
                <a:off x="2102" y="3360"/>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92" name="Rectangle 427"/>
              <p:cNvSpPr>
                <a:spLocks noChangeArrowheads="1"/>
              </p:cNvSpPr>
              <p:nvPr/>
            </p:nvSpPr>
            <p:spPr bwMode="auto">
              <a:xfrm>
                <a:off x="2102" y="3360"/>
                <a:ext cx="7"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93" name="Line 428"/>
              <p:cNvSpPr>
                <a:spLocks noChangeShapeType="1"/>
              </p:cNvSpPr>
              <p:nvPr/>
            </p:nvSpPr>
            <p:spPr bwMode="auto">
              <a:xfrm>
                <a:off x="2511" y="3360"/>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94" name="Rectangle 429"/>
              <p:cNvSpPr>
                <a:spLocks noChangeArrowheads="1"/>
              </p:cNvSpPr>
              <p:nvPr/>
            </p:nvSpPr>
            <p:spPr bwMode="auto">
              <a:xfrm>
                <a:off x="2511" y="3360"/>
                <a:ext cx="7"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95" name="Line 430"/>
              <p:cNvSpPr>
                <a:spLocks noChangeShapeType="1"/>
              </p:cNvSpPr>
              <p:nvPr/>
            </p:nvSpPr>
            <p:spPr bwMode="auto">
              <a:xfrm>
                <a:off x="2914" y="3360"/>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96" name="Rectangle 431"/>
              <p:cNvSpPr>
                <a:spLocks noChangeArrowheads="1"/>
              </p:cNvSpPr>
              <p:nvPr/>
            </p:nvSpPr>
            <p:spPr bwMode="auto">
              <a:xfrm>
                <a:off x="2914" y="3360"/>
                <a:ext cx="6"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97" name="Line 432"/>
              <p:cNvSpPr>
                <a:spLocks noChangeShapeType="1"/>
              </p:cNvSpPr>
              <p:nvPr/>
            </p:nvSpPr>
            <p:spPr bwMode="auto">
              <a:xfrm>
                <a:off x="3297" y="3360"/>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98" name="Rectangle 433"/>
              <p:cNvSpPr>
                <a:spLocks noChangeArrowheads="1"/>
              </p:cNvSpPr>
              <p:nvPr/>
            </p:nvSpPr>
            <p:spPr bwMode="auto">
              <a:xfrm>
                <a:off x="3297" y="3360"/>
                <a:ext cx="6"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99" name="Line 434"/>
              <p:cNvSpPr>
                <a:spLocks noChangeShapeType="1"/>
              </p:cNvSpPr>
              <p:nvPr/>
            </p:nvSpPr>
            <p:spPr bwMode="auto">
              <a:xfrm>
                <a:off x="3782" y="3360"/>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00" name="Rectangle 435"/>
              <p:cNvSpPr>
                <a:spLocks noChangeArrowheads="1"/>
              </p:cNvSpPr>
              <p:nvPr/>
            </p:nvSpPr>
            <p:spPr bwMode="auto">
              <a:xfrm>
                <a:off x="3782" y="3360"/>
                <a:ext cx="7"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01" name="Line 436"/>
              <p:cNvSpPr>
                <a:spLocks noChangeShapeType="1"/>
              </p:cNvSpPr>
              <p:nvPr/>
            </p:nvSpPr>
            <p:spPr bwMode="auto">
              <a:xfrm>
                <a:off x="4063" y="3360"/>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02" name="Rectangle 437"/>
              <p:cNvSpPr>
                <a:spLocks noChangeArrowheads="1"/>
              </p:cNvSpPr>
              <p:nvPr/>
            </p:nvSpPr>
            <p:spPr bwMode="auto">
              <a:xfrm>
                <a:off x="4063" y="3360"/>
                <a:ext cx="7"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03" name="Line 438"/>
              <p:cNvSpPr>
                <a:spLocks noChangeShapeType="1"/>
              </p:cNvSpPr>
              <p:nvPr/>
            </p:nvSpPr>
            <p:spPr bwMode="auto">
              <a:xfrm>
                <a:off x="4568" y="3360"/>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04" name="Rectangle 439"/>
              <p:cNvSpPr>
                <a:spLocks noChangeArrowheads="1"/>
              </p:cNvSpPr>
              <p:nvPr/>
            </p:nvSpPr>
            <p:spPr bwMode="auto">
              <a:xfrm>
                <a:off x="4568" y="3360"/>
                <a:ext cx="6"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474" name="Line 441"/>
            <p:cNvSpPr>
              <a:spLocks noChangeShapeType="1"/>
            </p:cNvSpPr>
            <p:nvPr/>
          </p:nvSpPr>
          <p:spPr bwMode="auto">
            <a:xfrm>
              <a:off x="4976" y="3360"/>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75" name="Rectangle 442"/>
            <p:cNvSpPr>
              <a:spLocks noChangeArrowheads="1"/>
            </p:cNvSpPr>
            <p:nvPr/>
          </p:nvSpPr>
          <p:spPr bwMode="auto">
            <a:xfrm>
              <a:off x="4976" y="3360"/>
              <a:ext cx="7"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76" name="Rectangle 443"/>
            <p:cNvSpPr>
              <a:spLocks noChangeArrowheads="1"/>
            </p:cNvSpPr>
            <p:nvPr/>
          </p:nvSpPr>
          <p:spPr bwMode="auto">
            <a:xfrm>
              <a:off x="5219" y="1200"/>
              <a:ext cx="13" cy="216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77" name="Line 444"/>
            <p:cNvSpPr>
              <a:spLocks noChangeShapeType="1"/>
            </p:cNvSpPr>
            <p:nvPr/>
          </p:nvSpPr>
          <p:spPr bwMode="auto">
            <a:xfrm>
              <a:off x="5232" y="1200"/>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78" name="Rectangle 445"/>
            <p:cNvSpPr>
              <a:spLocks noChangeArrowheads="1"/>
            </p:cNvSpPr>
            <p:nvPr/>
          </p:nvSpPr>
          <p:spPr bwMode="auto">
            <a:xfrm>
              <a:off x="5232" y="1200"/>
              <a:ext cx="6"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79" name="Line 446"/>
            <p:cNvSpPr>
              <a:spLocks noChangeShapeType="1"/>
            </p:cNvSpPr>
            <p:nvPr/>
          </p:nvSpPr>
          <p:spPr bwMode="auto">
            <a:xfrm>
              <a:off x="5232" y="1416"/>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80" name="Rectangle 447"/>
            <p:cNvSpPr>
              <a:spLocks noChangeArrowheads="1"/>
            </p:cNvSpPr>
            <p:nvPr/>
          </p:nvSpPr>
          <p:spPr bwMode="auto">
            <a:xfrm>
              <a:off x="5232" y="1416"/>
              <a:ext cx="6"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81" name="Line 448"/>
            <p:cNvSpPr>
              <a:spLocks noChangeShapeType="1"/>
            </p:cNvSpPr>
            <p:nvPr/>
          </p:nvSpPr>
          <p:spPr bwMode="auto">
            <a:xfrm>
              <a:off x="5232" y="1754"/>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82" name="Rectangle 449"/>
            <p:cNvSpPr>
              <a:spLocks noChangeArrowheads="1"/>
            </p:cNvSpPr>
            <p:nvPr/>
          </p:nvSpPr>
          <p:spPr bwMode="auto">
            <a:xfrm>
              <a:off x="5232" y="1754"/>
              <a:ext cx="6"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83" name="Line 450"/>
            <p:cNvSpPr>
              <a:spLocks noChangeShapeType="1"/>
            </p:cNvSpPr>
            <p:nvPr/>
          </p:nvSpPr>
          <p:spPr bwMode="auto">
            <a:xfrm>
              <a:off x="5232" y="1898"/>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84" name="Rectangle 451"/>
            <p:cNvSpPr>
              <a:spLocks noChangeArrowheads="1"/>
            </p:cNvSpPr>
            <p:nvPr/>
          </p:nvSpPr>
          <p:spPr bwMode="auto">
            <a:xfrm>
              <a:off x="5232" y="1898"/>
              <a:ext cx="6"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85" name="Line 452"/>
            <p:cNvSpPr>
              <a:spLocks noChangeShapeType="1"/>
            </p:cNvSpPr>
            <p:nvPr/>
          </p:nvSpPr>
          <p:spPr bwMode="auto">
            <a:xfrm>
              <a:off x="5232" y="2042"/>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86" name="Rectangle 453"/>
            <p:cNvSpPr>
              <a:spLocks noChangeArrowheads="1"/>
            </p:cNvSpPr>
            <p:nvPr/>
          </p:nvSpPr>
          <p:spPr bwMode="auto">
            <a:xfrm>
              <a:off x="5232" y="2042"/>
              <a:ext cx="6"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87" name="Line 454"/>
            <p:cNvSpPr>
              <a:spLocks noChangeShapeType="1"/>
            </p:cNvSpPr>
            <p:nvPr/>
          </p:nvSpPr>
          <p:spPr bwMode="auto">
            <a:xfrm>
              <a:off x="5232" y="2186"/>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88" name="Rectangle 455"/>
            <p:cNvSpPr>
              <a:spLocks noChangeArrowheads="1"/>
            </p:cNvSpPr>
            <p:nvPr/>
          </p:nvSpPr>
          <p:spPr bwMode="auto">
            <a:xfrm>
              <a:off x="5232" y="2186"/>
              <a:ext cx="6"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89" name="Line 456"/>
            <p:cNvSpPr>
              <a:spLocks noChangeShapeType="1"/>
            </p:cNvSpPr>
            <p:nvPr/>
          </p:nvSpPr>
          <p:spPr bwMode="auto">
            <a:xfrm>
              <a:off x="5232" y="2330"/>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90" name="Rectangle 457"/>
            <p:cNvSpPr>
              <a:spLocks noChangeArrowheads="1"/>
            </p:cNvSpPr>
            <p:nvPr/>
          </p:nvSpPr>
          <p:spPr bwMode="auto">
            <a:xfrm>
              <a:off x="5232" y="2330"/>
              <a:ext cx="6"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91" name="Line 458"/>
            <p:cNvSpPr>
              <a:spLocks noChangeShapeType="1"/>
            </p:cNvSpPr>
            <p:nvPr/>
          </p:nvSpPr>
          <p:spPr bwMode="auto">
            <a:xfrm>
              <a:off x="5232" y="2474"/>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92" name="Rectangle 459"/>
            <p:cNvSpPr>
              <a:spLocks noChangeArrowheads="1"/>
            </p:cNvSpPr>
            <p:nvPr/>
          </p:nvSpPr>
          <p:spPr bwMode="auto">
            <a:xfrm>
              <a:off x="5232" y="2474"/>
              <a:ext cx="6"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93" name="Line 460"/>
            <p:cNvSpPr>
              <a:spLocks noChangeShapeType="1"/>
            </p:cNvSpPr>
            <p:nvPr/>
          </p:nvSpPr>
          <p:spPr bwMode="auto">
            <a:xfrm>
              <a:off x="5232" y="2618"/>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94" name="Rectangle 461"/>
            <p:cNvSpPr>
              <a:spLocks noChangeArrowheads="1"/>
            </p:cNvSpPr>
            <p:nvPr/>
          </p:nvSpPr>
          <p:spPr bwMode="auto">
            <a:xfrm>
              <a:off x="5232" y="2618"/>
              <a:ext cx="6"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95" name="Line 462"/>
            <p:cNvSpPr>
              <a:spLocks noChangeShapeType="1"/>
            </p:cNvSpPr>
            <p:nvPr/>
          </p:nvSpPr>
          <p:spPr bwMode="auto">
            <a:xfrm>
              <a:off x="5232" y="2762"/>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96" name="Rectangle 463"/>
            <p:cNvSpPr>
              <a:spLocks noChangeArrowheads="1"/>
            </p:cNvSpPr>
            <p:nvPr/>
          </p:nvSpPr>
          <p:spPr bwMode="auto">
            <a:xfrm>
              <a:off x="5232" y="2762"/>
              <a:ext cx="6"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97" name="Line 464"/>
            <p:cNvSpPr>
              <a:spLocks noChangeShapeType="1"/>
            </p:cNvSpPr>
            <p:nvPr/>
          </p:nvSpPr>
          <p:spPr bwMode="auto">
            <a:xfrm>
              <a:off x="5232" y="2906"/>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98" name="Rectangle 465"/>
            <p:cNvSpPr>
              <a:spLocks noChangeArrowheads="1"/>
            </p:cNvSpPr>
            <p:nvPr/>
          </p:nvSpPr>
          <p:spPr bwMode="auto">
            <a:xfrm>
              <a:off x="5232" y="2906"/>
              <a:ext cx="6"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99" name="Line 466"/>
            <p:cNvSpPr>
              <a:spLocks noChangeShapeType="1"/>
            </p:cNvSpPr>
            <p:nvPr/>
          </p:nvSpPr>
          <p:spPr bwMode="auto">
            <a:xfrm>
              <a:off x="5232" y="3050"/>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00" name="Rectangle 467"/>
            <p:cNvSpPr>
              <a:spLocks noChangeArrowheads="1"/>
            </p:cNvSpPr>
            <p:nvPr/>
          </p:nvSpPr>
          <p:spPr bwMode="auto">
            <a:xfrm>
              <a:off x="5232" y="3050"/>
              <a:ext cx="6"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01" name="Line 468"/>
            <p:cNvSpPr>
              <a:spLocks noChangeShapeType="1"/>
            </p:cNvSpPr>
            <p:nvPr/>
          </p:nvSpPr>
          <p:spPr bwMode="auto">
            <a:xfrm>
              <a:off x="5232" y="3202"/>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02" name="Rectangle 469"/>
            <p:cNvSpPr>
              <a:spLocks noChangeArrowheads="1"/>
            </p:cNvSpPr>
            <p:nvPr/>
          </p:nvSpPr>
          <p:spPr bwMode="auto">
            <a:xfrm>
              <a:off x="5232" y="3202"/>
              <a:ext cx="6"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03" name="Line 470"/>
            <p:cNvSpPr>
              <a:spLocks noChangeShapeType="1"/>
            </p:cNvSpPr>
            <p:nvPr/>
          </p:nvSpPr>
          <p:spPr bwMode="auto">
            <a:xfrm>
              <a:off x="5232" y="3353"/>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04" name="Rectangle 471"/>
            <p:cNvSpPr>
              <a:spLocks noChangeArrowheads="1"/>
            </p:cNvSpPr>
            <p:nvPr/>
          </p:nvSpPr>
          <p:spPr bwMode="auto">
            <a:xfrm>
              <a:off x="5232" y="3353"/>
              <a:ext cx="6" cy="7"/>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74" name="Rounded Rectangular Callout 473"/>
          <p:cNvSpPr/>
          <p:nvPr/>
        </p:nvSpPr>
        <p:spPr bwMode="auto">
          <a:xfrm>
            <a:off x="4876800" y="2895600"/>
            <a:ext cx="3200400" cy="2593096"/>
          </a:xfrm>
          <a:prstGeom prst="wedgeRoundRectCallout">
            <a:avLst>
              <a:gd name="adj1" fmla="val -80530"/>
              <a:gd name="adj2" fmla="val -56721"/>
              <a:gd name="adj3" fmla="val 16667"/>
            </a:avLst>
          </a:prstGeom>
          <a:solidFill>
            <a:schemeClr val="accent1"/>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lnSpc>
                <a:spcPct val="80000"/>
              </a:lnSpc>
              <a:defRPr/>
            </a:pPr>
            <a:r>
              <a:rPr lang="en-US" sz="1600" dirty="0">
                <a:solidFill>
                  <a:schemeClr val="bg1"/>
                </a:solidFill>
              </a:rPr>
              <a:t>Indicate the number of pay periods each employee will be paid.  Use 26 pay periods for VA employees employed the full year.  For studies starting or ending during the fiscal year, count the number of pay periods the individual is to be paid.</a:t>
            </a:r>
          </a:p>
          <a:p>
            <a:pPr>
              <a:lnSpc>
                <a:spcPct val="80000"/>
              </a:lnSpc>
              <a:defRPr/>
            </a:pPr>
            <a:r>
              <a:rPr lang="en-US" sz="1600" dirty="0">
                <a:solidFill>
                  <a:schemeClr val="bg1"/>
                </a:solidFill>
              </a:rPr>
              <a:t>For IPAs working the full year, the number of pay periods is assumed to be 26.</a:t>
            </a:r>
          </a:p>
        </p:txBody>
      </p:sp>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FE0AD5D-AD55-4E59-A38C-33B8DEE03287}" type="slidenum">
              <a:rPr lang="en-US" smtClean="0"/>
              <a:pPr>
                <a:defRPr/>
              </a:pPr>
              <a:t>14</a:t>
            </a:fld>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553139925"/>
              </p:ext>
            </p:extLst>
          </p:nvPr>
        </p:nvGraphicFramePr>
        <p:xfrm>
          <a:off x="3001963" y="1397000"/>
          <a:ext cx="3140075" cy="4064000"/>
        </p:xfrm>
        <a:graphic>
          <a:graphicData uri="http://schemas.openxmlformats.org/presentationml/2006/ole">
            <mc:AlternateContent xmlns:mc="http://schemas.openxmlformats.org/markup-compatibility/2006">
              <mc:Choice xmlns:v="urn:schemas-microsoft-com:vml" Requires="v">
                <p:oleObj spid="_x0000_s6172" name="Acrobat Document" r:id="rId3" imgW="5829480" imgH="7543800" progId="AcroExch.Document.11">
                  <p:embed/>
                </p:oleObj>
              </mc:Choice>
              <mc:Fallback>
                <p:oleObj name="Acrobat Document" r:id="rId3" imgW="5829480" imgH="7543800" progId="AcroExch.Document.11">
                  <p:embed/>
                  <p:pic>
                    <p:nvPicPr>
                      <p:cNvPr id="3" name="Object 2"/>
                      <p:cNvPicPr/>
                      <p:nvPr/>
                    </p:nvPicPr>
                    <p:blipFill>
                      <a:blip r:embed="rId4"/>
                      <a:stretch>
                        <a:fillRect/>
                      </a:stretch>
                    </p:blipFill>
                    <p:spPr>
                      <a:xfrm>
                        <a:off x="3001963" y="1397000"/>
                        <a:ext cx="3140075" cy="4064000"/>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DA3257D0-9ABB-47F3-9927-559891593AFC}"/>
              </a:ext>
            </a:extLst>
          </p:cNvPr>
          <p:cNvPicPr>
            <a:picLocks noChangeAspect="1"/>
          </p:cNvPicPr>
          <p:nvPr/>
        </p:nvPicPr>
        <p:blipFill>
          <a:blip r:embed="rId5"/>
          <a:stretch>
            <a:fillRect/>
          </a:stretch>
        </p:blipFill>
        <p:spPr>
          <a:xfrm>
            <a:off x="2209800" y="407310"/>
            <a:ext cx="4403583" cy="6043379"/>
          </a:xfrm>
          <a:prstGeom prst="rect">
            <a:avLst/>
          </a:prstGeom>
        </p:spPr>
      </p:pic>
    </p:spTree>
    <p:extLst>
      <p:ext uri="{BB962C8B-B14F-4D97-AF65-F5344CB8AC3E}">
        <p14:creationId xmlns:p14="http://schemas.microsoft.com/office/powerpoint/2010/main" val="4189628608"/>
      </p:ext>
    </p:extLst>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304800"/>
            <a:ext cx="8229600" cy="457200"/>
          </a:xfrm>
        </p:spPr>
        <p:txBody>
          <a:bodyPr/>
          <a:lstStyle/>
          <a:p>
            <a:r>
              <a:rPr lang="en-US" sz="2400" b="1"/>
              <a:t>		Site to find Nurse Coordinator Salary</a:t>
            </a:r>
          </a:p>
        </p:txBody>
      </p:sp>
      <p:sp>
        <p:nvSpPr>
          <p:cNvPr id="5" name="Slide Number Placeholder 4"/>
          <p:cNvSpPr>
            <a:spLocks noGrp="1"/>
          </p:cNvSpPr>
          <p:nvPr>
            <p:ph type="sldNum" sz="quarter" idx="12"/>
          </p:nvPr>
        </p:nvSpPr>
        <p:spPr/>
        <p:txBody>
          <a:bodyPr/>
          <a:lstStyle/>
          <a:p>
            <a:pPr>
              <a:defRPr/>
            </a:pPr>
            <a:fld id="{983A0268-5FD1-43FB-9E90-068BD549FD75}" type="slidenum">
              <a:rPr lang="en-US" smtClean="0"/>
              <a:pPr>
                <a:defRPr/>
              </a:pPr>
              <a:t>15</a:t>
            </a:fld>
            <a:endParaRPr lang="en-US"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43012" y="1285875"/>
            <a:ext cx="6657975" cy="466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ounded Rectangular Callout 13"/>
          <p:cNvSpPr/>
          <p:nvPr/>
        </p:nvSpPr>
        <p:spPr bwMode="auto">
          <a:xfrm>
            <a:off x="4876800" y="2667000"/>
            <a:ext cx="3048000" cy="990600"/>
          </a:xfrm>
          <a:prstGeom prst="wedgeRoundRectCallout">
            <a:avLst>
              <a:gd name="adj1" fmla="val 14736"/>
              <a:gd name="adj2" fmla="val 186483"/>
              <a:gd name="adj3" fmla="val 16667"/>
            </a:avLst>
          </a:prstGeom>
          <a:solidFill>
            <a:schemeClr val="accent1"/>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lnSpc>
                <a:spcPct val="80000"/>
              </a:lnSpc>
              <a:defRPr/>
            </a:pPr>
            <a:r>
              <a:rPr lang="en-US" sz="1600" dirty="0">
                <a:solidFill>
                  <a:schemeClr val="bg1"/>
                </a:solidFill>
              </a:rPr>
              <a:t>Click on the range that includes the station number.  Example:  To choose station 640, the third range should be selected.</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amond(in)">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bg2">
                <a:tint val="80000"/>
                <a:satMod val="400000"/>
              </a:schemeClr>
            </a:gs>
            <a:gs pos="25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4" name="Rectangle 3"/>
          <p:cNvSpPr/>
          <p:nvPr/>
        </p:nvSpPr>
        <p:spPr>
          <a:xfrm>
            <a:off x="3505200" y="2438400"/>
            <a:ext cx="609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895600" y="2438400"/>
            <a:ext cx="381000" cy="457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pPr>
              <a:defRPr/>
            </a:pPr>
            <a:fld id="{983A0268-5FD1-43FB-9E90-068BD549FD75}" type="slidenum">
              <a:rPr lang="en-US" smtClean="0"/>
              <a:pPr>
                <a:defRPr/>
              </a:pPr>
              <a:t>16</a:t>
            </a:fld>
            <a:endParaRPr lang="en-US"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600" y="914400"/>
            <a:ext cx="792080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83A0268-5FD1-43FB-9E90-068BD549FD75}" type="slidenum">
              <a:rPr lang="en-US" smtClean="0"/>
              <a:pPr>
                <a:defRPr/>
              </a:pPr>
              <a:t>17</a:t>
            </a:fld>
            <a:endParaRPr lang="en-US"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984403"/>
            <a:ext cx="6107811"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ounded Rectangular Callout 7"/>
          <p:cNvSpPr/>
          <p:nvPr/>
        </p:nvSpPr>
        <p:spPr bwMode="auto">
          <a:xfrm>
            <a:off x="6019800" y="5867400"/>
            <a:ext cx="2438400" cy="533400"/>
          </a:xfrm>
          <a:prstGeom prst="wedgeRoundRectCallout">
            <a:avLst>
              <a:gd name="adj1" fmla="val -47058"/>
              <a:gd name="adj2" fmla="val -110898"/>
              <a:gd name="adj3" fmla="val 16667"/>
            </a:avLst>
          </a:prstGeom>
          <a:solidFill>
            <a:schemeClr val="accent1"/>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lnSpc>
                <a:spcPct val="80000"/>
              </a:lnSpc>
              <a:defRPr/>
            </a:pPr>
            <a:r>
              <a:rPr lang="en-US" sz="1600" dirty="0">
                <a:solidFill>
                  <a:schemeClr val="bg1"/>
                </a:solidFill>
              </a:rPr>
              <a:t>3. Click on appropriate    </a:t>
            </a:r>
            <a:r>
              <a:rPr lang="en-US" sz="1600" dirty="0">
                <a:solidFill>
                  <a:schemeClr val="accent1"/>
                </a:solidFill>
              </a:rPr>
              <a:t>…..</a:t>
            </a:r>
            <a:r>
              <a:rPr lang="en-US" sz="1600" dirty="0">
                <a:solidFill>
                  <a:schemeClr val="bg1"/>
                </a:solidFill>
              </a:rPr>
              <a:t>locality table</a:t>
            </a:r>
          </a:p>
        </p:txBody>
      </p:sp>
      <p:sp>
        <p:nvSpPr>
          <p:cNvPr id="10" name="Rounded Rectangular Callout 9"/>
          <p:cNvSpPr/>
          <p:nvPr/>
        </p:nvSpPr>
        <p:spPr bwMode="auto">
          <a:xfrm>
            <a:off x="4343400" y="838200"/>
            <a:ext cx="1676400" cy="292406"/>
          </a:xfrm>
          <a:prstGeom prst="wedgeRoundRectCallout">
            <a:avLst>
              <a:gd name="adj1" fmla="val -26580"/>
              <a:gd name="adj2" fmla="val 150282"/>
              <a:gd name="adj3" fmla="val 16667"/>
            </a:avLst>
          </a:prstGeom>
          <a:solidFill>
            <a:schemeClr val="accent1"/>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lnSpc>
                <a:spcPct val="80000"/>
              </a:lnSpc>
              <a:defRPr/>
            </a:pPr>
            <a:r>
              <a:rPr lang="en-US" sz="1600" dirty="0">
                <a:solidFill>
                  <a:schemeClr val="bg1"/>
                </a:solidFill>
              </a:rPr>
              <a:t>1.  Click on “GS”</a:t>
            </a:r>
          </a:p>
        </p:txBody>
      </p:sp>
      <p:sp>
        <p:nvSpPr>
          <p:cNvPr id="12" name="Rounded Rectangular Callout 11"/>
          <p:cNvSpPr/>
          <p:nvPr/>
        </p:nvSpPr>
        <p:spPr bwMode="auto">
          <a:xfrm>
            <a:off x="4343400" y="2057400"/>
            <a:ext cx="3505200" cy="533400"/>
          </a:xfrm>
          <a:prstGeom prst="wedgeRoundRectCallout">
            <a:avLst>
              <a:gd name="adj1" fmla="val -64635"/>
              <a:gd name="adj2" fmla="val 50180"/>
              <a:gd name="adj3" fmla="val 16667"/>
            </a:avLst>
          </a:prstGeom>
          <a:solidFill>
            <a:schemeClr val="accent1"/>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lnSpc>
                <a:spcPct val="80000"/>
              </a:lnSpc>
              <a:defRPr/>
            </a:pPr>
            <a:r>
              <a:rPr lang="en-US" sz="1600" dirty="0">
                <a:solidFill>
                  <a:schemeClr val="bg1"/>
                </a:solidFill>
              </a:rPr>
              <a:t>2.  Click on Locality Pay Tables for                 </a:t>
            </a:r>
            <a:r>
              <a:rPr lang="en-US" sz="1600" dirty="0">
                <a:solidFill>
                  <a:schemeClr val="accent1"/>
                </a:solidFill>
              </a:rPr>
              <a:t>.</a:t>
            </a:r>
            <a:r>
              <a:rPr lang="en-US" sz="1600" dirty="0">
                <a:solidFill>
                  <a:schemeClr val="bg1"/>
                </a:solidFill>
              </a:rPr>
              <a:t>    Geographic Areas </a:t>
            </a:r>
          </a:p>
        </p:txBody>
      </p:sp>
    </p:spTree>
    <p:extLst>
      <p:ext uri="{BB962C8B-B14F-4D97-AF65-F5344CB8AC3E}">
        <p14:creationId xmlns:p14="http://schemas.microsoft.com/office/powerpoint/2010/main" val="1852681401"/>
      </p:ext>
    </p:extLst>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bg2">
                <a:tint val="80000"/>
                <a:satMod val="400000"/>
              </a:schemeClr>
            </a:gs>
            <a:gs pos="25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983A0268-5FD1-43FB-9E90-068BD549FD75}" type="slidenum">
              <a:rPr lang="en-US" smtClean="0"/>
              <a:pPr>
                <a:defRPr/>
              </a:pPr>
              <a:t>18</a:t>
            </a:fld>
            <a:endParaRPr lang="en-US"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10463" y="838200"/>
            <a:ext cx="6523074"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AFE0AD5D-AD55-4E59-A38C-33B8DEE03287}" type="slidenum">
              <a:rPr lang="en-US" smtClean="0"/>
              <a:pPr>
                <a:defRPr/>
              </a:pPr>
              <a:t>19</a:t>
            </a:fld>
            <a:endParaRPr lang="en-US" dirty="0"/>
          </a:p>
        </p:txBody>
      </p:sp>
      <p:grpSp>
        <p:nvGrpSpPr>
          <p:cNvPr id="2" name="Group 5"/>
          <p:cNvGrpSpPr>
            <a:grpSpLocks noChangeAspect="1"/>
          </p:cNvGrpSpPr>
          <p:nvPr/>
        </p:nvGrpSpPr>
        <p:grpSpPr bwMode="auto">
          <a:xfrm>
            <a:off x="764630" y="1676400"/>
            <a:ext cx="7486650" cy="4268788"/>
            <a:chOff x="474" y="1048"/>
            <a:chExt cx="4716" cy="2689"/>
          </a:xfrm>
        </p:grpSpPr>
        <p:sp>
          <p:nvSpPr>
            <p:cNvPr id="3" name="AutoShape 4"/>
            <p:cNvSpPr>
              <a:spLocks noChangeAspect="1" noChangeArrowheads="1" noTextEdit="1"/>
            </p:cNvSpPr>
            <p:nvPr/>
          </p:nvSpPr>
          <p:spPr bwMode="auto">
            <a:xfrm>
              <a:off x="480" y="1056"/>
              <a:ext cx="4704" cy="2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4" name="Group 206"/>
            <p:cNvGrpSpPr>
              <a:grpSpLocks/>
            </p:cNvGrpSpPr>
            <p:nvPr/>
          </p:nvGrpSpPr>
          <p:grpSpPr bwMode="auto">
            <a:xfrm>
              <a:off x="474" y="1048"/>
              <a:ext cx="4710" cy="2689"/>
              <a:chOff x="474" y="1048"/>
              <a:chExt cx="4710" cy="2689"/>
            </a:xfrm>
          </p:grpSpPr>
          <p:sp>
            <p:nvSpPr>
              <p:cNvPr id="12304" name="Rectangle 6"/>
              <p:cNvSpPr>
                <a:spLocks noChangeArrowheads="1"/>
              </p:cNvSpPr>
              <p:nvPr/>
            </p:nvSpPr>
            <p:spPr bwMode="auto">
              <a:xfrm>
                <a:off x="3719" y="1306"/>
                <a:ext cx="291" cy="3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05" name="Rectangle 7"/>
              <p:cNvSpPr>
                <a:spLocks noChangeArrowheads="1"/>
              </p:cNvSpPr>
              <p:nvPr/>
            </p:nvSpPr>
            <p:spPr bwMode="auto">
              <a:xfrm>
                <a:off x="480" y="1697"/>
                <a:ext cx="2755" cy="168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06" name="Rectangle 8"/>
              <p:cNvSpPr>
                <a:spLocks noChangeArrowheads="1"/>
              </p:cNvSpPr>
              <p:nvPr/>
            </p:nvSpPr>
            <p:spPr bwMode="auto">
              <a:xfrm>
                <a:off x="3719" y="1697"/>
                <a:ext cx="291" cy="168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07" name="Rectangle 9"/>
              <p:cNvSpPr>
                <a:spLocks noChangeArrowheads="1"/>
              </p:cNvSpPr>
              <p:nvPr/>
            </p:nvSpPr>
            <p:spPr bwMode="auto">
              <a:xfrm>
                <a:off x="4003" y="1697"/>
                <a:ext cx="516" cy="16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08" name="Rectangle 10"/>
              <p:cNvSpPr>
                <a:spLocks noChangeArrowheads="1"/>
              </p:cNvSpPr>
              <p:nvPr/>
            </p:nvSpPr>
            <p:spPr bwMode="auto">
              <a:xfrm>
                <a:off x="4513" y="1697"/>
                <a:ext cx="671" cy="168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09" name="Rectangle 11"/>
              <p:cNvSpPr>
                <a:spLocks noChangeArrowheads="1"/>
              </p:cNvSpPr>
              <p:nvPr/>
            </p:nvSpPr>
            <p:spPr bwMode="auto">
              <a:xfrm>
                <a:off x="492" y="1322"/>
                <a:ext cx="8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Univers" pitchFamily="34" charset="0"/>
                    <a:cs typeface="Arial" pitchFamily="34" charset="0"/>
                  </a:rPr>
                  <a:t>N</a:t>
                </a:r>
                <a:r>
                  <a:rPr kumimoji="0" lang="en-US" altLang="en-US" sz="1000" b="0" i="0" u="none" strike="noStrike" cap="none" normalizeH="0" baseline="0" dirty="0">
                    <a:ln>
                      <a:noFill/>
                    </a:ln>
                    <a:solidFill>
                      <a:srgbClr val="000000"/>
                    </a:solidFill>
                    <a:effectLst/>
                    <a:latin typeface="Univers" pitchFamily="34" charset="0"/>
                    <a:cs typeface="Arial" pitchFamily="34" charset="0"/>
                  </a:rPr>
                  <a:t>AME OF EMPLOYEE </a:t>
                </a:r>
                <a:endParaRPr kumimoji="0" lang="en-US" altLang="en-US" sz="1000" b="0" i="0" u="none" strike="noStrike" cap="none" normalizeH="0" baseline="0" dirty="0">
                  <a:ln>
                    <a:noFill/>
                  </a:ln>
                  <a:solidFill>
                    <a:schemeClr val="tx1"/>
                  </a:solidFill>
                  <a:effectLst/>
                  <a:cs typeface="Arial" pitchFamily="34" charset="0"/>
                </a:endParaRPr>
              </a:p>
            </p:txBody>
          </p:sp>
          <p:sp>
            <p:nvSpPr>
              <p:cNvPr id="12310" name="Rectangle 12"/>
              <p:cNvSpPr>
                <a:spLocks noChangeArrowheads="1"/>
              </p:cNvSpPr>
              <p:nvPr/>
            </p:nvSpPr>
            <p:spPr bwMode="auto">
              <a:xfrm>
                <a:off x="499" y="1447"/>
                <a:ext cx="79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Univers" pitchFamily="34" charset="0"/>
                    <a:cs typeface="Arial" pitchFamily="34" charset="0"/>
                  </a:rPr>
                  <a:t>(Indicate if new position or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2311" name="Rectangle 13"/>
              <p:cNvSpPr>
                <a:spLocks noChangeArrowheads="1"/>
              </p:cNvSpPr>
              <p:nvPr/>
            </p:nvSpPr>
            <p:spPr bwMode="auto">
              <a:xfrm>
                <a:off x="1036" y="1551"/>
                <a:ext cx="29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Univers" pitchFamily="34" charset="0"/>
                    <a:cs typeface="Arial" pitchFamily="34" charset="0"/>
                  </a:rPr>
                  <a:t>vacant)</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2312" name="Rectangle 14"/>
              <p:cNvSpPr>
                <a:spLocks noChangeArrowheads="1"/>
              </p:cNvSpPr>
              <p:nvPr/>
            </p:nvSpPr>
            <p:spPr bwMode="auto">
              <a:xfrm>
                <a:off x="1375" y="1385"/>
                <a:ext cx="29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Univers" pitchFamily="34" charset="0"/>
                    <a:cs typeface="Arial" pitchFamily="34" charset="0"/>
                  </a:rPr>
                  <a:t>Grade/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2313" name="Rectangle 15"/>
              <p:cNvSpPr>
                <a:spLocks noChangeArrowheads="1"/>
              </p:cNvSpPr>
              <p:nvPr/>
            </p:nvSpPr>
            <p:spPr bwMode="auto">
              <a:xfrm>
                <a:off x="1422" y="1505"/>
                <a:ext cx="21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Univers" pitchFamily="34" charset="0"/>
                    <a:cs typeface="Arial" pitchFamily="34" charset="0"/>
                  </a:rPr>
                  <a:t>Step*</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2314" name="Rectangle 16"/>
              <p:cNvSpPr>
                <a:spLocks noChangeArrowheads="1"/>
              </p:cNvSpPr>
              <p:nvPr/>
            </p:nvSpPr>
            <p:spPr bwMode="auto">
              <a:xfrm>
                <a:off x="1664" y="1437"/>
                <a:ext cx="31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Univers" pitchFamily="34" charset="0"/>
                    <a:cs typeface="Arial" pitchFamily="34" charset="0"/>
                  </a:rPr>
                  <a:t>Program</a:t>
                </a:r>
                <a:endParaRPr kumimoji="0" lang="en-US" altLang="en-US" sz="1000" b="0" i="0" u="none" strike="noStrike" cap="none" normalizeH="0" baseline="0" dirty="0">
                  <a:ln>
                    <a:noFill/>
                  </a:ln>
                  <a:solidFill>
                    <a:schemeClr val="tx1"/>
                  </a:solidFill>
                  <a:effectLst/>
                  <a:cs typeface="Arial" pitchFamily="34" charset="0"/>
                </a:endParaRPr>
              </a:p>
            </p:txBody>
          </p:sp>
          <p:sp>
            <p:nvSpPr>
              <p:cNvPr id="12315" name="Rectangle 17"/>
              <p:cNvSpPr>
                <a:spLocks noChangeArrowheads="1"/>
              </p:cNvSpPr>
              <p:nvPr/>
            </p:nvSpPr>
            <p:spPr bwMode="auto">
              <a:xfrm>
                <a:off x="2080" y="1380"/>
                <a:ext cx="40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Univers" pitchFamily="34" charset="0"/>
                    <a:cs typeface="Arial" pitchFamily="34" charset="0"/>
                  </a:rPr>
                  <a:t>#</a:t>
                </a:r>
                <a:r>
                  <a:rPr kumimoji="0" lang="en-US" altLang="en-US" sz="1000" b="0" i="0" u="none" strike="noStrike" cap="none" normalizeH="0" baseline="0" dirty="0">
                    <a:ln>
                      <a:noFill/>
                    </a:ln>
                    <a:solidFill>
                      <a:srgbClr val="000000"/>
                    </a:solidFill>
                    <a:effectLst/>
                    <a:latin typeface="Univers" pitchFamily="34" charset="0"/>
                    <a:cs typeface="Arial" pitchFamily="34" charset="0"/>
                  </a:rPr>
                  <a:t>Paid Pay </a:t>
                </a:r>
                <a:endParaRPr kumimoji="0" lang="en-US" altLang="en-US" sz="1000" b="0" i="0" u="none" strike="noStrike" cap="none" normalizeH="0" baseline="0" dirty="0">
                  <a:ln>
                    <a:noFill/>
                  </a:ln>
                  <a:solidFill>
                    <a:schemeClr val="tx1"/>
                  </a:solidFill>
                  <a:effectLst/>
                  <a:cs typeface="Arial" pitchFamily="34" charset="0"/>
                </a:endParaRPr>
              </a:p>
            </p:txBody>
          </p:sp>
          <p:sp>
            <p:nvSpPr>
              <p:cNvPr id="12316" name="Rectangle 18"/>
              <p:cNvSpPr>
                <a:spLocks noChangeArrowheads="1"/>
              </p:cNvSpPr>
              <p:nvPr/>
            </p:nvSpPr>
            <p:spPr bwMode="auto">
              <a:xfrm>
                <a:off x="2119" y="1505"/>
                <a:ext cx="27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Univers" pitchFamily="34" charset="0"/>
                    <a:cs typeface="Arial" pitchFamily="34" charset="0"/>
                  </a:rPr>
                  <a:t>Periods</a:t>
                </a:r>
                <a:endParaRPr kumimoji="0" lang="en-US" altLang="en-US" sz="1000" b="0" i="0" u="none" strike="noStrike" cap="none" normalizeH="0" baseline="0" dirty="0">
                  <a:ln>
                    <a:noFill/>
                  </a:ln>
                  <a:solidFill>
                    <a:schemeClr val="tx1"/>
                  </a:solidFill>
                  <a:effectLst/>
                  <a:cs typeface="Arial" pitchFamily="34" charset="0"/>
                </a:endParaRPr>
              </a:p>
            </p:txBody>
          </p:sp>
          <p:sp>
            <p:nvSpPr>
              <p:cNvPr id="12317" name="Rectangle 19"/>
              <p:cNvSpPr>
                <a:spLocks noChangeArrowheads="1"/>
              </p:cNvSpPr>
              <p:nvPr/>
            </p:nvSpPr>
            <p:spPr bwMode="auto">
              <a:xfrm>
                <a:off x="2532" y="1380"/>
                <a:ext cx="29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Univers" pitchFamily="34" charset="0"/>
                    <a:cs typeface="Arial" pitchFamily="34" charset="0"/>
                  </a:rPr>
                  <a:t>Annual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2318" name="Rectangle 20"/>
              <p:cNvSpPr>
                <a:spLocks noChangeArrowheads="1"/>
              </p:cNvSpPr>
              <p:nvPr/>
            </p:nvSpPr>
            <p:spPr bwMode="auto">
              <a:xfrm>
                <a:off x="2525" y="1505"/>
                <a:ext cx="2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Univers" pitchFamily="34" charset="0"/>
                    <a:cs typeface="Arial" pitchFamily="34" charset="0"/>
                  </a:rPr>
                  <a:t>Salary</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319" name="Rectangle 21"/>
              <p:cNvSpPr>
                <a:spLocks noChangeArrowheads="1"/>
              </p:cNvSpPr>
              <p:nvPr/>
            </p:nvSpPr>
            <p:spPr bwMode="auto">
              <a:xfrm>
                <a:off x="2726" y="1505"/>
                <a:ext cx="52"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Univers" pitchFamily="34" charset="0"/>
                    <a:cs typeface="Arial" pitchFamily="34" charset="0"/>
                  </a:rPr>
                  <a:t>1</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320" name="Rectangle 22"/>
              <p:cNvSpPr>
                <a:spLocks noChangeArrowheads="1"/>
              </p:cNvSpPr>
              <p:nvPr/>
            </p:nvSpPr>
            <p:spPr bwMode="auto">
              <a:xfrm>
                <a:off x="2874" y="1380"/>
                <a:ext cx="39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Univers" pitchFamily="34" charset="0"/>
                    <a:cs typeface="Arial" pitchFamily="34" charset="0"/>
                  </a:rPr>
                  <a:t>% Benefit </a:t>
                </a:r>
                <a:endParaRPr kumimoji="0" lang="en-US" altLang="en-US" sz="1000" b="0" i="0" u="none" strike="noStrike" cap="none" normalizeH="0" baseline="0" dirty="0">
                  <a:ln>
                    <a:noFill/>
                  </a:ln>
                  <a:solidFill>
                    <a:schemeClr val="tx1"/>
                  </a:solidFill>
                  <a:effectLst/>
                  <a:cs typeface="Arial" pitchFamily="34" charset="0"/>
                </a:endParaRPr>
              </a:p>
            </p:txBody>
          </p:sp>
          <p:sp>
            <p:nvSpPr>
              <p:cNvPr id="12321" name="Rectangle 23"/>
              <p:cNvSpPr>
                <a:spLocks noChangeArrowheads="1"/>
              </p:cNvSpPr>
              <p:nvPr/>
            </p:nvSpPr>
            <p:spPr bwMode="auto">
              <a:xfrm>
                <a:off x="2964" y="1505"/>
                <a:ext cx="19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Univers" pitchFamily="34" charset="0"/>
                    <a:cs typeface="Arial" pitchFamily="34" charset="0"/>
                  </a:rPr>
                  <a:t>Cost</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2322" name="Rectangle 24"/>
              <p:cNvSpPr>
                <a:spLocks noChangeArrowheads="1"/>
              </p:cNvSpPr>
              <p:nvPr/>
            </p:nvSpPr>
            <p:spPr bwMode="auto">
              <a:xfrm>
                <a:off x="3274" y="1380"/>
                <a:ext cx="42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Univers" pitchFamily="34" charset="0"/>
                    <a:cs typeface="Arial" pitchFamily="34" charset="0"/>
                  </a:rPr>
                  <a:t>Total  Annual </a:t>
                </a:r>
                <a:endParaRPr kumimoji="0" lang="en-US" altLang="en-US" sz="800" b="0" i="0" u="none" strike="noStrike" cap="none" normalizeH="0" baseline="0" dirty="0">
                  <a:ln>
                    <a:noFill/>
                  </a:ln>
                  <a:solidFill>
                    <a:schemeClr val="tx1"/>
                  </a:solidFill>
                  <a:effectLst/>
                  <a:cs typeface="Arial" pitchFamily="34" charset="0"/>
                </a:endParaRPr>
              </a:p>
            </p:txBody>
          </p:sp>
          <p:sp>
            <p:nvSpPr>
              <p:cNvPr id="12323" name="Rectangle 25"/>
              <p:cNvSpPr>
                <a:spLocks noChangeArrowheads="1"/>
              </p:cNvSpPr>
              <p:nvPr/>
            </p:nvSpPr>
            <p:spPr bwMode="auto">
              <a:xfrm>
                <a:off x="3296" y="1491"/>
                <a:ext cx="44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Univers" pitchFamily="34" charset="0"/>
                    <a:cs typeface="Arial" pitchFamily="34" charset="0"/>
                  </a:rPr>
                  <a:t>Benefits $</a:t>
                </a:r>
                <a:endParaRPr kumimoji="0" lang="en-US" altLang="en-US" sz="1000" b="0" i="0" u="none" strike="noStrike" cap="none" normalizeH="0" baseline="0" dirty="0">
                  <a:ln>
                    <a:noFill/>
                  </a:ln>
                  <a:solidFill>
                    <a:schemeClr val="tx1"/>
                  </a:solidFill>
                  <a:effectLst/>
                  <a:cs typeface="Arial" pitchFamily="34" charset="0"/>
                </a:endParaRPr>
              </a:p>
            </p:txBody>
          </p:sp>
          <p:sp>
            <p:nvSpPr>
              <p:cNvPr id="12324" name="Rectangle 26"/>
              <p:cNvSpPr>
                <a:spLocks noChangeArrowheads="1"/>
              </p:cNvSpPr>
              <p:nvPr/>
            </p:nvSpPr>
            <p:spPr bwMode="auto">
              <a:xfrm>
                <a:off x="3790" y="1380"/>
                <a:ext cx="213"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Univers" pitchFamily="34" charset="0"/>
                    <a:cs typeface="Arial" pitchFamily="34" charset="0"/>
                  </a:rPr>
                  <a:t>% of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325" name="Rectangle 27"/>
              <p:cNvSpPr>
                <a:spLocks noChangeArrowheads="1"/>
              </p:cNvSpPr>
              <p:nvPr/>
            </p:nvSpPr>
            <p:spPr bwMode="auto">
              <a:xfrm>
                <a:off x="3761" y="1505"/>
                <a:ext cx="20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Univers" pitchFamily="34" charset="0"/>
                    <a:cs typeface="Arial" pitchFamily="34" charset="0"/>
                  </a:rPr>
                  <a:t>Time</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2326" name="Rectangle 28"/>
              <p:cNvSpPr>
                <a:spLocks noChangeArrowheads="1"/>
              </p:cNvSpPr>
              <p:nvPr/>
            </p:nvSpPr>
            <p:spPr bwMode="auto">
              <a:xfrm>
                <a:off x="4048" y="1380"/>
                <a:ext cx="52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Univers" pitchFamily="34" charset="0"/>
                    <a:cs typeface="Arial" pitchFamily="34" charset="0"/>
                  </a:rPr>
                  <a:t>Actual Salary </a:t>
                </a:r>
                <a:endParaRPr kumimoji="0" lang="en-US" altLang="en-US" sz="1000" b="0" i="0" u="none" strike="noStrike" cap="none" normalizeH="0" baseline="0" dirty="0">
                  <a:ln>
                    <a:noFill/>
                  </a:ln>
                  <a:solidFill>
                    <a:schemeClr val="tx1"/>
                  </a:solidFill>
                  <a:effectLst/>
                  <a:cs typeface="Arial" pitchFamily="34" charset="0"/>
                </a:endParaRPr>
              </a:p>
            </p:txBody>
          </p:sp>
          <p:sp>
            <p:nvSpPr>
              <p:cNvPr id="12327" name="Rectangle 29"/>
              <p:cNvSpPr>
                <a:spLocks noChangeArrowheads="1"/>
              </p:cNvSpPr>
              <p:nvPr/>
            </p:nvSpPr>
            <p:spPr bwMode="auto">
              <a:xfrm>
                <a:off x="4061" y="1496"/>
                <a:ext cx="46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Univers" pitchFamily="34" charset="0"/>
                    <a:cs typeface="Arial" pitchFamily="34" charset="0"/>
                  </a:rPr>
                  <a:t>and Benefits</a:t>
                </a:r>
                <a:endParaRPr kumimoji="0" lang="en-US" altLang="en-US" sz="1000" b="0" i="0" u="none" strike="noStrike" cap="none" normalizeH="0" baseline="0" dirty="0">
                  <a:ln>
                    <a:noFill/>
                  </a:ln>
                  <a:solidFill>
                    <a:schemeClr val="tx1"/>
                  </a:solidFill>
                  <a:effectLst/>
                  <a:cs typeface="Arial" pitchFamily="34" charset="0"/>
                </a:endParaRPr>
              </a:p>
            </p:txBody>
          </p:sp>
          <p:sp>
            <p:nvSpPr>
              <p:cNvPr id="12328" name="Rectangle 30"/>
              <p:cNvSpPr>
                <a:spLocks noChangeArrowheads="1"/>
              </p:cNvSpPr>
              <p:nvPr/>
            </p:nvSpPr>
            <p:spPr bwMode="auto">
              <a:xfrm>
                <a:off x="499" y="1747"/>
                <a:ext cx="419"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pitchFamily="34" charset="0"/>
                    <a:cs typeface="Arial" pitchFamily="34" charset="0"/>
                  </a:rPr>
                  <a:t>Cheryl Crow</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2329" name="Rectangle 31"/>
              <p:cNvSpPr>
                <a:spLocks noChangeArrowheads="1"/>
              </p:cNvSpPr>
              <p:nvPr/>
            </p:nvSpPr>
            <p:spPr bwMode="auto">
              <a:xfrm>
                <a:off x="1364" y="1747"/>
                <a:ext cx="232"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NII/S3</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330" name="Rectangle 32"/>
              <p:cNvSpPr>
                <a:spLocks noChangeArrowheads="1"/>
              </p:cNvSpPr>
              <p:nvPr/>
            </p:nvSpPr>
            <p:spPr bwMode="auto">
              <a:xfrm>
                <a:off x="1790" y="1747"/>
                <a:ext cx="155"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870</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331" name="Rectangle 33"/>
              <p:cNvSpPr>
                <a:spLocks noChangeArrowheads="1"/>
              </p:cNvSpPr>
              <p:nvPr/>
            </p:nvSpPr>
            <p:spPr bwMode="auto">
              <a:xfrm>
                <a:off x="2164" y="1747"/>
                <a:ext cx="174"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26.0</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332" name="Rectangle 34"/>
              <p:cNvSpPr>
                <a:spLocks noChangeArrowheads="1"/>
              </p:cNvSpPr>
              <p:nvPr/>
            </p:nvSpPr>
            <p:spPr bwMode="auto">
              <a:xfrm>
                <a:off x="2596" y="1747"/>
                <a:ext cx="252"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0000"/>
                    </a:solidFill>
                    <a:effectLst/>
                    <a:latin typeface="Calibri" pitchFamily="34" charset="0"/>
                    <a:cs typeface="Arial" pitchFamily="34" charset="0"/>
                  </a:rPr>
                  <a:t>99,111</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333" name="Rectangle 35"/>
              <p:cNvSpPr>
                <a:spLocks noChangeArrowheads="1"/>
              </p:cNvSpPr>
              <p:nvPr/>
            </p:nvSpPr>
            <p:spPr bwMode="auto">
              <a:xfrm>
                <a:off x="2474" y="1747"/>
                <a:ext cx="187"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334" name="Rectangle 36"/>
              <p:cNvSpPr>
                <a:spLocks noChangeArrowheads="1"/>
              </p:cNvSpPr>
              <p:nvPr/>
            </p:nvSpPr>
            <p:spPr bwMode="auto">
              <a:xfrm>
                <a:off x="2590" y="1747"/>
                <a:ext cx="58"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335" name="Rectangle 37"/>
              <p:cNvSpPr>
                <a:spLocks noChangeArrowheads="1"/>
              </p:cNvSpPr>
              <p:nvPr/>
            </p:nvSpPr>
            <p:spPr bwMode="auto">
              <a:xfrm>
                <a:off x="3590" y="1747"/>
                <a:ext cx="65"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336" name="Rectangle 38"/>
              <p:cNvSpPr>
                <a:spLocks noChangeArrowheads="1"/>
              </p:cNvSpPr>
              <p:nvPr/>
            </p:nvSpPr>
            <p:spPr bwMode="auto">
              <a:xfrm>
                <a:off x="3268" y="1747"/>
                <a:ext cx="471"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337" name="Rectangle 39"/>
              <p:cNvSpPr>
                <a:spLocks noChangeArrowheads="1"/>
              </p:cNvSpPr>
              <p:nvPr/>
            </p:nvSpPr>
            <p:spPr bwMode="auto">
              <a:xfrm>
                <a:off x="3590" y="1747"/>
                <a:ext cx="58"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338" name="Rectangle 40"/>
              <p:cNvSpPr>
                <a:spLocks noChangeArrowheads="1"/>
              </p:cNvSpPr>
              <p:nvPr/>
            </p:nvSpPr>
            <p:spPr bwMode="auto">
              <a:xfrm>
                <a:off x="4384" y="1747"/>
                <a:ext cx="65"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itchFamily="34"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339" name="Rectangle 41"/>
              <p:cNvSpPr>
                <a:spLocks noChangeArrowheads="1"/>
              </p:cNvSpPr>
              <p:nvPr/>
            </p:nvSpPr>
            <p:spPr bwMode="auto">
              <a:xfrm>
                <a:off x="4042" y="1747"/>
                <a:ext cx="490"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340" name="Rectangle 42"/>
              <p:cNvSpPr>
                <a:spLocks noChangeArrowheads="1"/>
              </p:cNvSpPr>
              <p:nvPr/>
            </p:nvSpPr>
            <p:spPr bwMode="auto">
              <a:xfrm>
                <a:off x="4377" y="1747"/>
                <a:ext cx="58"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341" name="Rectangle 43"/>
              <p:cNvSpPr>
                <a:spLocks noChangeArrowheads="1"/>
              </p:cNvSpPr>
              <p:nvPr/>
            </p:nvSpPr>
            <p:spPr bwMode="auto">
              <a:xfrm>
                <a:off x="499" y="1913"/>
                <a:ext cx="374"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Tom Jones</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342" name="Rectangle 44"/>
              <p:cNvSpPr>
                <a:spLocks noChangeArrowheads="1"/>
              </p:cNvSpPr>
              <p:nvPr/>
            </p:nvSpPr>
            <p:spPr bwMode="auto">
              <a:xfrm>
                <a:off x="1364" y="1913"/>
                <a:ext cx="271"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GS10/8</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343" name="Rectangle 45"/>
              <p:cNvSpPr>
                <a:spLocks noChangeArrowheads="1"/>
              </p:cNvSpPr>
              <p:nvPr/>
            </p:nvSpPr>
            <p:spPr bwMode="auto">
              <a:xfrm>
                <a:off x="1790" y="1913"/>
                <a:ext cx="155"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825</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344" name="Rectangle 46"/>
              <p:cNvSpPr>
                <a:spLocks noChangeArrowheads="1"/>
              </p:cNvSpPr>
              <p:nvPr/>
            </p:nvSpPr>
            <p:spPr bwMode="auto">
              <a:xfrm>
                <a:off x="2164" y="1913"/>
                <a:ext cx="174"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13.0</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345" name="Rectangle 47"/>
              <p:cNvSpPr>
                <a:spLocks noChangeArrowheads="1"/>
              </p:cNvSpPr>
              <p:nvPr/>
            </p:nvSpPr>
            <p:spPr bwMode="auto">
              <a:xfrm>
                <a:off x="2596" y="1913"/>
                <a:ext cx="252"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0000"/>
                    </a:solidFill>
                    <a:effectLst/>
                    <a:latin typeface="Calibri" pitchFamily="34" charset="0"/>
                    <a:cs typeface="Arial" pitchFamily="34" charset="0"/>
                  </a:rPr>
                  <a:t>77,057</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346" name="Rectangle 48"/>
              <p:cNvSpPr>
                <a:spLocks noChangeArrowheads="1"/>
              </p:cNvSpPr>
              <p:nvPr/>
            </p:nvSpPr>
            <p:spPr bwMode="auto">
              <a:xfrm>
                <a:off x="2474" y="1913"/>
                <a:ext cx="187"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347" name="Rectangle 49"/>
              <p:cNvSpPr>
                <a:spLocks noChangeArrowheads="1"/>
              </p:cNvSpPr>
              <p:nvPr/>
            </p:nvSpPr>
            <p:spPr bwMode="auto">
              <a:xfrm>
                <a:off x="2590" y="1913"/>
                <a:ext cx="58"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348" name="Rectangle 50"/>
              <p:cNvSpPr>
                <a:spLocks noChangeArrowheads="1"/>
              </p:cNvSpPr>
              <p:nvPr/>
            </p:nvSpPr>
            <p:spPr bwMode="auto">
              <a:xfrm>
                <a:off x="3590" y="1913"/>
                <a:ext cx="65"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349" name="Rectangle 51"/>
              <p:cNvSpPr>
                <a:spLocks noChangeArrowheads="1"/>
              </p:cNvSpPr>
              <p:nvPr/>
            </p:nvSpPr>
            <p:spPr bwMode="auto">
              <a:xfrm>
                <a:off x="3268" y="1913"/>
                <a:ext cx="471"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350" name="Rectangle 52"/>
              <p:cNvSpPr>
                <a:spLocks noChangeArrowheads="1"/>
              </p:cNvSpPr>
              <p:nvPr/>
            </p:nvSpPr>
            <p:spPr bwMode="auto">
              <a:xfrm>
                <a:off x="3590" y="1913"/>
                <a:ext cx="58"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351" name="Rectangle 53"/>
              <p:cNvSpPr>
                <a:spLocks noChangeArrowheads="1"/>
              </p:cNvSpPr>
              <p:nvPr/>
            </p:nvSpPr>
            <p:spPr bwMode="auto">
              <a:xfrm>
                <a:off x="4384" y="1913"/>
                <a:ext cx="65"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itchFamily="34"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352" name="Rectangle 54"/>
              <p:cNvSpPr>
                <a:spLocks noChangeArrowheads="1"/>
              </p:cNvSpPr>
              <p:nvPr/>
            </p:nvSpPr>
            <p:spPr bwMode="auto">
              <a:xfrm>
                <a:off x="4042" y="1913"/>
                <a:ext cx="490"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353" name="Rectangle 55"/>
              <p:cNvSpPr>
                <a:spLocks noChangeArrowheads="1"/>
              </p:cNvSpPr>
              <p:nvPr/>
            </p:nvSpPr>
            <p:spPr bwMode="auto">
              <a:xfrm>
                <a:off x="4377" y="1913"/>
                <a:ext cx="58"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354" name="Rectangle 56"/>
              <p:cNvSpPr>
                <a:spLocks noChangeArrowheads="1"/>
              </p:cNvSpPr>
              <p:nvPr/>
            </p:nvSpPr>
            <p:spPr bwMode="auto">
              <a:xfrm>
                <a:off x="499" y="2079"/>
                <a:ext cx="407"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Susan Black</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355" name="Rectangle 57"/>
              <p:cNvSpPr>
                <a:spLocks noChangeArrowheads="1"/>
              </p:cNvSpPr>
              <p:nvPr/>
            </p:nvSpPr>
            <p:spPr bwMode="auto">
              <a:xfrm>
                <a:off x="1364" y="2079"/>
                <a:ext cx="142"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IPA</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356" name="Rectangle 58"/>
              <p:cNvSpPr>
                <a:spLocks noChangeArrowheads="1"/>
              </p:cNvSpPr>
              <p:nvPr/>
            </p:nvSpPr>
            <p:spPr bwMode="auto">
              <a:xfrm>
                <a:off x="1732" y="2079"/>
                <a:ext cx="284"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825-IPA</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357" name="Rectangle 59"/>
              <p:cNvSpPr>
                <a:spLocks noChangeArrowheads="1"/>
              </p:cNvSpPr>
              <p:nvPr/>
            </p:nvSpPr>
            <p:spPr bwMode="auto">
              <a:xfrm>
                <a:off x="2164" y="2079"/>
                <a:ext cx="174"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26.0</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358" name="Rectangle 60"/>
              <p:cNvSpPr>
                <a:spLocks noChangeArrowheads="1"/>
              </p:cNvSpPr>
              <p:nvPr/>
            </p:nvSpPr>
            <p:spPr bwMode="auto">
              <a:xfrm>
                <a:off x="2596" y="2079"/>
                <a:ext cx="27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Calibri" pitchFamily="34" charset="0"/>
                    <a:cs typeface="Arial" pitchFamily="34" charset="0"/>
                  </a:rPr>
                  <a:t>83,429</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2359" name="Rectangle 61"/>
              <p:cNvSpPr>
                <a:spLocks noChangeArrowheads="1"/>
              </p:cNvSpPr>
              <p:nvPr/>
            </p:nvSpPr>
            <p:spPr bwMode="auto">
              <a:xfrm>
                <a:off x="2474" y="2079"/>
                <a:ext cx="187"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360" name="Rectangle 62"/>
              <p:cNvSpPr>
                <a:spLocks noChangeArrowheads="1"/>
              </p:cNvSpPr>
              <p:nvPr/>
            </p:nvSpPr>
            <p:spPr bwMode="auto">
              <a:xfrm>
                <a:off x="2590" y="2079"/>
                <a:ext cx="58"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361" name="Rectangle 63"/>
              <p:cNvSpPr>
                <a:spLocks noChangeArrowheads="1"/>
              </p:cNvSpPr>
              <p:nvPr/>
            </p:nvSpPr>
            <p:spPr bwMode="auto">
              <a:xfrm>
                <a:off x="3590" y="2079"/>
                <a:ext cx="65"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362" name="Rectangle 64"/>
              <p:cNvSpPr>
                <a:spLocks noChangeArrowheads="1"/>
              </p:cNvSpPr>
              <p:nvPr/>
            </p:nvSpPr>
            <p:spPr bwMode="auto">
              <a:xfrm>
                <a:off x="3268" y="2079"/>
                <a:ext cx="471"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363" name="Rectangle 65"/>
              <p:cNvSpPr>
                <a:spLocks noChangeArrowheads="1"/>
              </p:cNvSpPr>
              <p:nvPr/>
            </p:nvSpPr>
            <p:spPr bwMode="auto">
              <a:xfrm>
                <a:off x="3590" y="2079"/>
                <a:ext cx="58"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364" name="Rectangle 66"/>
              <p:cNvSpPr>
                <a:spLocks noChangeArrowheads="1"/>
              </p:cNvSpPr>
              <p:nvPr/>
            </p:nvSpPr>
            <p:spPr bwMode="auto">
              <a:xfrm>
                <a:off x="4384" y="2079"/>
                <a:ext cx="65"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itchFamily="34"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365" name="Rectangle 67"/>
              <p:cNvSpPr>
                <a:spLocks noChangeArrowheads="1"/>
              </p:cNvSpPr>
              <p:nvPr/>
            </p:nvSpPr>
            <p:spPr bwMode="auto">
              <a:xfrm>
                <a:off x="4042" y="2079"/>
                <a:ext cx="490"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366" name="Rectangle 68"/>
              <p:cNvSpPr>
                <a:spLocks noChangeArrowheads="1"/>
              </p:cNvSpPr>
              <p:nvPr/>
            </p:nvSpPr>
            <p:spPr bwMode="auto">
              <a:xfrm>
                <a:off x="4377" y="2079"/>
                <a:ext cx="58"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367" name="Rectangle 69"/>
              <p:cNvSpPr>
                <a:spLocks noChangeArrowheads="1"/>
              </p:cNvSpPr>
              <p:nvPr/>
            </p:nvSpPr>
            <p:spPr bwMode="auto">
              <a:xfrm>
                <a:off x="3590" y="2246"/>
                <a:ext cx="65"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368" name="Rectangle 70"/>
              <p:cNvSpPr>
                <a:spLocks noChangeArrowheads="1"/>
              </p:cNvSpPr>
              <p:nvPr/>
            </p:nvSpPr>
            <p:spPr bwMode="auto">
              <a:xfrm>
                <a:off x="3268" y="2246"/>
                <a:ext cx="471"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369" name="Rectangle 71"/>
              <p:cNvSpPr>
                <a:spLocks noChangeArrowheads="1"/>
              </p:cNvSpPr>
              <p:nvPr/>
            </p:nvSpPr>
            <p:spPr bwMode="auto">
              <a:xfrm>
                <a:off x="3590" y="2246"/>
                <a:ext cx="58"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370" name="Rectangle 72"/>
              <p:cNvSpPr>
                <a:spLocks noChangeArrowheads="1"/>
              </p:cNvSpPr>
              <p:nvPr/>
            </p:nvSpPr>
            <p:spPr bwMode="auto">
              <a:xfrm>
                <a:off x="4384" y="2246"/>
                <a:ext cx="65"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itchFamily="34"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371" name="Rectangle 73"/>
              <p:cNvSpPr>
                <a:spLocks noChangeArrowheads="1"/>
              </p:cNvSpPr>
              <p:nvPr/>
            </p:nvSpPr>
            <p:spPr bwMode="auto">
              <a:xfrm>
                <a:off x="4042" y="2246"/>
                <a:ext cx="490"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372" name="Rectangle 74"/>
              <p:cNvSpPr>
                <a:spLocks noChangeArrowheads="1"/>
              </p:cNvSpPr>
              <p:nvPr/>
            </p:nvSpPr>
            <p:spPr bwMode="auto">
              <a:xfrm>
                <a:off x="4377" y="2246"/>
                <a:ext cx="58"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373" name="Rectangle 75"/>
              <p:cNvSpPr>
                <a:spLocks noChangeArrowheads="1"/>
              </p:cNvSpPr>
              <p:nvPr/>
            </p:nvSpPr>
            <p:spPr bwMode="auto">
              <a:xfrm>
                <a:off x="3590" y="2412"/>
                <a:ext cx="65"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374" name="Rectangle 76"/>
              <p:cNvSpPr>
                <a:spLocks noChangeArrowheads="1"/>
              </p:cNvSpPr>
              <p:nvPr/>
            </p:nvSpPr>
            <p:spPr bwMode="auto">
              <a:xfrm>
                <a:off x="3268" y="2412"/>
                <a:ext cx="471"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375" name="Rectangle 77"/>
              <p:cNvSpPr>
                <a:spLocks noChangeArrowheads="1"/>
              </p:cNvSpPr>
              <p:nvPr/>
            </p:nvSpPr>
            <p:spPr bwMode="auto">
              <a:xfrm>
                <a:off x="3590" y="2412"/>
                <a:ext cx="58"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376" name="Rectangle 78"/>
              <p:cNvSpPr>
                <a:spLocks noChangeArrowheads="1"/>
              </p:cNvSpPr>
              <p:nvPr/>
            </p:nvSpPr>
            <p:spPr bwMode="auto">
              <a:xfrm>
                <a:off x="4384" y="2412"/>
                <a:ext cx="65"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itchFamily="34"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377" name="Rectangle 79"/>
              <p:cNvSpPr>
                <a:spLocks noChangeArrowheads="1"/>
              </p:cNvSpPr>
              <p:nvPr/>
            </p:nvSpPr>
            <p:spPr bwMode="auto">
              <a:xfrm>
                <a:off x="4042" y="2412"/>
                <a:ext cx="490"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378" name="Rectangle 80"/>
              <p:cNvSpPr>
                <a:spLocks noChangeArrowheads="1"/>
              </p:cNvSpPr>
              <p:nvPr/>
            </p:nvSpPr>
            <p:spPr bwMode="auto">
              <a:xfrm>
                <a:off x="4377" y="2412"/>
                <a:ext cx="58"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379" name="Rectangle 81"/>
              <p:cNvSpPr>
                <a:spLocks noChangeArrowheads="1"/>
              </p:cNvSpPr>
              <p:nvPr/>
            </p:nvSpPr>
            <p:spPr bwMode="auto">
              <a:xfrm>
                <a:off x="3590" y="2579"/>
                <a:ext cx="65"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380" name="Rectangle 82"/>
              <p:cNvSpPr>
                <a:spLocks noChangeArrowheads="1"/>
              </p:cNvSpPr>
              <p:nvPr/>
            </p:nvSpPr>
            <p:spPr bwMode="auto">
              <a:xfrm>
                <a:off x="3268" y="2579"/>
                <a:ext cx="471"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381" name="Rectangle 83"/>
              <p:cNvSpPr>
                <a:spLocks noChangeArrowheads="1"/>
              </p:cNvSpPr>
              <p:nvPr/>
            </p:nvSpPr>
            <p:spPr bwMode="auto">
              <a:xfrm>
                <a:off x="3590" y="2579"/>
                <a:ext cx="58"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382" name="Rectangle 84"/>
              <p:cNvSpPr>
                <a:spLocks noChangeArrowheads="1"/>
              </p:cNvSpPr>
              <p:nvPr/>
            </p:nvSpPr>
            <p:spPr bwMode="auto">
              <a:xfrm>
                <a:off x="4384" y="2579"/>
                <a:ext cx="65"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itchFamily="34"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383" name="Rectangle 85"/>
              <p:cNvSpPr>
                <a:spLocks noChangeArrowheads="1"/>
              </p:cNvSpPr>
              <p:nvPr/>
            </p:nvSpPr>
            <p:spPr bwMode="auto">
              <a:xfrm>
                <a:off x="4042" y="2579"/>
                <a:ext cx="490"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384" name="Rectangle 86"/>
              <p:cNvSpPr>
                <a:spLocks noChangeArrowheads="1"/>
              </p:cNvSpPr>
              <p:nvPr/>
            </p:nvSpPr>
            <p:spPr bwMode="auto">
              <a:xfrm>
                <a:off x="4377" y="2579"/>
                <a:ext cx="58"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385" name="Rectangle 87"/>
              <p:cNvSpPr>
                <a:spLocks noChangeArrowheads="1"/>
              </p:cNvSpPr>
              <p:nvPr/>
            </p:nvSpPr>
            <p:spPr bwMode="auto">
              <a:xfrm>
                <a:off x="3590" y="2745"/>
                <a:ext cx="65"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386" name="Rectangle 88"/>
              <p:cNvSpPr>
                <a:spLocks noChangeArrowheads="1"/>
              </p:cNvSpPr>
              <p:nvPr/>
            </p:nvSpPr>
            <p:spPr bwMode="auto">
              <a:xfrm>
                <a:off x="3268" y="2745"/>
                <a:ext cx="471"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387" name="Rectangle 89"/>
              <p:cNvSpPr>
                <a:spLocks noChangeArrowheads="1"/>
              </p:cNvSpPr>
              <p:nvPr/>
            </p:nvSpPr>
            <p:spPr bwMode="auto">
              <a:xfrm>
                <a:off x="3590" y="2745"/>
                <a:ext cx="58"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388" name="Rectangle 90"/>
              <p:cNvSpPr>
                <a:spLocks noChangeArrowheads="1"/>
              </p:cNvSpPr>
              <p:nvPr/>
            </p:nvSpPr>
            <p:spPr bwMode="auto">
              <a:xfrm>
                <a:off x="4384" y="2745"/>
                <a:ext cx="65"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itchFamily="34"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389" name="Rectangle 91"/>
              <p:cNvSpPr>
                <a:spLocks noChangeArrowheads="1"/>
              </p:cNvSpPr>
              <p:nvPr/>
            </p:nvSpPr>
            <p:spPr bwMode="auto">
              <a:xfrm>
                <a:off x="4042" y="2745"/>
                <a:ext cx="490"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390" name="Rectangle 92"/>
              <p:cNvSpPr>
                <a:spLocks noChangeArrowheads="1"/>
              </p:cNvSpPr>
              <p:nvPr/>
            </p:nvSpPr>
            <p:spPr bwMode="auto">
              <a:xfrm>
                <a:off x="4377" y="2745"/>
                <a:ext cx="58"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391" name="Rectangle 93"/>
              <p:cNvSpPr>
                <a:spLocks noChangeArrowheads="1"/>
              </p:cNvSpPr>
              <p:nvPr/>
            </p:nvSpPr>
            <p:spPr bwMode="auto">
              <a:xfrm>
                <a:off x="3590" y="2911"/>
                <a:ext cx="65"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392" name="Rectangle 94"/>
              <p:cNvSpPr>
                <a:spLocks noChangeArrowheads="1"/>
              </p:cNvSpPr>
              <p:nvPr/>
            </p:nvSpPr>
            <p:spPr bwMode="auto">
              <a:xfrm>
                <a:off x="3268" y="2911"/>
                <a:ext cx="471"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393" name="Rectangle 95"/>
              <p:cNvSpPr>
                <a:spLocks noChangeArrowheads="1"/>
              </p:cNvSpPr>
              <p:nvPr/>
            </p:nvSpPr>
            <p:spPr bwMode="auto">
              <a:xfrm>
                <a:off x="3590" y="2911"/>
                <a:ext cx="58"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394" name="Rectangle 96"/>
              <p:cNvSpPr>
                <a:spLocks noChangeArrowheads="1"/>
              </p:cNvSpPr>
              <p:nvPr/>
            </p:nvSpPr>
            <p:spPr bwMode="auto">
              <a:xfrm>
                <a:off x="4384" y="2911"/>
                <a:ext cx="65"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itchFamily="34"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395" name="Rectangle 97"/>
              <p:cNvSpPr>
                <a:spLocks noChangeArrowheads="1"/>
              </p:cNvSpPr>
              <p:nvPr/>
            </p:nvSpPr>
            <p:spPr bwMode="auto">
              <a:xfrm>
                <a:off x="4042" y="2911"/>
                <a:ext cx="490"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396" name="Rectangle 98"/>
              <p:cNvSpPr>
                <a:spLocks noChangeArrowheads="1"/>
              </p:cNvSpPr>
              <p:nvPr/>
            </p:nvSpPr>
            <p:spPr bwMode="auto">
              <a:xfrm>
                <a:off x="4377" y="2911"/>
                <a:ext cx="58"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397" name="Rectangle 99"/>
              <p:cNvSpPr>
                <a:spLocks noChangeArrowheads="1"/>
              </p:cNvSpPr>
              <p:nvPr/>
            </p:nvSpPr>
            <p:spPr bwMode="auto">
              <a:xfrm>
                <a:off x="3590" y="3078"/>
                <a:ext cx="65"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398" name="Rectangle 100"/>
              <p:cNvSpPr>
                <a:spLocks noChangeArrowheads="1"/>
              </p:cNvSpPr>
              <p:nvPr/>
            </p:nvSpPr>
            <p:spPr bwMode="auto">
              <a:xfrm>
                <a:off x="3268" y="3078"/>
                <a:ext cx="471"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399" name="Rectangle 101"/>
              <p:cNvSpPr>
                <a:spLocks noChangeArrowheads="1"/>
              </p:cNvSpPr>
              <p:nvPr/>
            </p:nvSpPr>
            <p:spPr bwMode="auto">
              <a:xfrm>
                <a:off x="3590" y="3078"/>
                <a:ext cx="58"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400" name="Rectangle 102"/>
              <p:cNvSpPr>
                <a:spLocks noChangeArrowheads="1"/>
              </p:cNvSpPr>
              <p:nvPr/>
            </p:nvSpPr>
            <p:spPr bwMode="auto">
              <a:xfrm>
                <a:off x="4384" y="3078"/>
                <a:ext cx="65"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itchFamily="34"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401" name="Rectangle 103"/>
              <p:cNvSpPr>
                <a:spLocks noChangeArrowheads="1"/>
              </p:cNvSpPr>
              <p:nvPr/>
            </p:nvSpPr>
            <p:spPr bwMode="auto">
              <a:xfrm>
                <a:off x="4042" y="3078"/>
                <a:ext cx="490"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402" name="Rectangle 104"/>
              <p:cNvSpPr>
                <a:spLocks noChangeArrowheads="1"/>
              </p:cNvSpPr>
              <p:nvPr/>
            </p:nvSpPr>
            <p:spPr bwMode="auto">
              <a:xfrm>
                <a:off x="4377" y="3078"/>
                <a:ext cx="58"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403" name="Rectangle 105"/>
              <p:cNvSpPr>
                <a:spLocks noChangeArrowheads="1"/>
              </p:cNvSpPr>
              <p:nvPr/>
            </p:nvSpPr>
            <p:spPr bwMode="auto">
              <a:xfrm>
                <a:off x="3590" y="3244"/>
                <a:ext cx="65"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404" name="Rectangle 106"/>
              <p:cNvSpPr>
                <a:spLocks noChangeArrowheads="1"/>
              </p:cNvSpPr>
              <p:nvPr/>
            </p:nvSpPr>
            <p:spPr bwMode="auto">
              <a:xfrm>
                <a:off x="3268" y="3244"/>
                <a:ext cx="471"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405" name="Rectangle 107"/>
              <p:cNvSpPr>
                <a:spLocks noChangeArrowheads="1"/>
              </p:cNvSpPr>
              <p:nvPr/>
            </p:nvSpPr>
            <p:spPr bwMode="auto">
              <a:xfrm>
                <a:off x="3590" y="3244"/>
                <a:ext cx="58"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406" name="Rectangle 108"/>
              <p:cNvSpPr>
                <a:spLocks noChangeArrowheads="1"/>
              </p:cNvSpPr>
              <p:nvPr/>
            </p:nvSpPr>
            <p:spPr bwMode="auto">
              <a:xfrm>
                <a:off x="4384" y="3244"/>
                <a:ext cx="65"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itchFamily="34"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407" name="Rectangle 109"/>
              <p:cNvSpPr>
                <a:spLocks noChangeArrowheads="1"/>
              </p:cNvSpPr>
              <p:nvPr/>
            </p:nvSpPr>
            <p:spPr bwMode="auto">
              <a:xfrm>
                <a:off x="4042" y="3244"/>
                <a:ext cx="490"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408" name="Rectangle 110"/>
              <p:cNvSpPr>
                <a:spLocks noChangeArrowheads="1"/>
              </p:cNvSpPr>
              <p:nvPr/>
            </p:nvSpPr>
            <p:spPr bwMode="auto">
              <a:xfrm>
                <a:off x="4377" y="3244"/>
                <a:ext cx="58"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409" name="Rectangle 111"/>
              <p:cNvSpPr>
                <a:spLocks noChangeArrowheads="1"/>
              </p:cNvSpPr>
              <p:nvPr/>
            </p:nvSpPr>
            <p:spPr bwMode="auto">
              <a:xfrm>
                <a:off x="4576" y="1426"/>
                <a:ext cx="45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err="1">
                    <a:ln>
                      <a:noFill/>
                    </a:ln>
                    <a:solidFill>
                      <a:srgbClr val="000000"/>
                    </a:solidFill>
                    <a:effectLst/>
                    <a:latin typeface="Univers" pitchFamily="34" charset="0"/>
                    <a:cs typeface="Arial" pitchFamily="34" charset="0"/>
                  </a:rPr>
                  <a:t>PositionTitle</a:t>
                </a:r>
                <a:endParaRPr kumimoji="0" lang="en-US" altLang="en-US" sz="1000" b="0" i="0" u="none" strike="noStrike" cap="none" normalizeH="0" baseline="0" dirty="0">
                  <a:ln>
                    <a:noFill/>
                  </a:ln>
                  <a:solidFill>
                    <a:schemeClr val="tx1"/>
                  </a:solidFill>
                  <a:effectLst/>
                  <a:cs typeface="Arial" pitchFamily="34" charset="0"/>
                </a:endParaRPr>
              </a:p>
            </p:txBody>
          </p:sp>
          <p:sp>
            <p:nvSpPr>
              <p:cNvPr id="12410" name="Rectangle 112"/>
              <p:cNvSpPr>
                <a:spLocks noChangeArrowheads="1"/>
              </p:cNvSpPr>
              <p:nvPr/>
            </p:nvSpPr>
            <p:spPr bwMode="auto">
              <a:xfrm>
                <a:off x="4532" y="1738"/>
                <a:ext cx="32"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411" name="Rectangle 113"/>
              <p:cNvSpPr>
                <a:spLocks noChangeArrowheads="1"/>
              </p:cNvSpPr>
              <p:nvPr/>
            </p:nvSpPr>
            <p:spPr bwMode="auto">
              <a:xfrm>
                <a:off x="4532" y="1905"/>
                <a:ext cx="32"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412" name="Rectangle 114"/>
              <p:cNvSpPr>
                <a:spLocks noChangeArrowheads="1"/>
              </p:cNvSpPr>
              <p:nvPr/>
            </p:nvSpPr>
            <p:spPr bwMode="auto">
              <a:xfrm>
                <a:off x="499" y="1172"/>
                <a:ext cx="198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Univers" pitchFamily="34" charset="0"/>
                    <a:cs typeface="Arial" pitchFamily="34" charset="0"/>
                  </a:rPr>
                  <a:t>2. PERSONNEL - PROJECTED FOR FY 20XX</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2413" name="Rectangle 115"/>
              <p:cNvSpPr>
                <a:spLocks noChangeArrowheads="1"/>
              </p:cNvSpPr>
              <p:nvPr/>
            </p:nvSpPr>
            <p:spPr bwMode="auto">
              <a:xfrm>
                <a:off x="512" y="3402"/>
                <a:ext cx="466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Univers" pitchFamily="34" charset="0"/>
                    <a:cs typeface="Arial" pitchFamily="34" charset="0"/>
                  </a:rPr>
                  <a:t> *Use two lines if projected step increase is involved: Indicate number of pay periods and costs at each level</a:t>
                </a:r>
                <a:r>
                  <a:rPr kumimoji="0" lang="en-US" altLang="en-US" sz="1000" b="0" i="0" u="none" strike="noStrike" cap="none" normalizeH="0" baseline="0" dirty="0">
                    <a:ln>
                      <a:noFill/>
                    </a:ln>
                    <a:solidFill>
                      <a:srgbClr val="000000"/>
                    </a:solidFill>
                    <a:effectLst/>
                    <a:latin typeface="Univers" pitchFamily="34" charset="0"/>
                    <a:cs typeface="Arial" pitchFamily="34" charset="0"/>
                  </a:rPr>
                  <a:t>. Include locality pay.</a:t>
                </a:r>
                <a:endParaRPr kumimoji="0" lang="en-US" altLang="en-US" sz="1000" b="0" i="0" u="none" strike="noStrike" cap="none" normalizeH="0" baseline="0" dirty="0">
                  <a:ln>
                    <a:noFill/>
                  </a:ln>
                  <a:solidFill>
                    <a:schemeClr val="tx1"/>
                  </a:solidFill>
                  <a:effectLst/>
                  <a:cs typeface="Arial" pitchFamily="34" charset="0"/>
                </a:endParaRPr>
              </a:p>
            </p:txBody>
          </p:sp>
          <p:sp>
            <p:nvSpPr>
              <p:cNvPr id="12414" name="Rectangle 116"/>
              <p:cNvSpPr>
                <a:spLocks noChangeArrowheads="1"/>
              </p:cNvSpPr>
              <p:nvPr/>
            </p:nvSpPr>
            <p:spPr bwMode="auto">
              <a:xfrm>
                <a:off x="4268" y="3402"/>
                <a:ext cx="71"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dirty="0">
                    <a:ln>
                      <a:noFill/>
                    </a:ln>
                    <a:solidFill>
                      <a:srgbClr val="000000"/>
                    </a:solidFill>
                    <a:effectLst/>
                    <a:latin typeface="Univers" pitchFamily="34" charset="0"/>
                    <a:cs typeface="Arial" pitchFamily="34" charset="0"/>
                  </a:rPr>
                  <a:t> 1</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2416" name="Rectangle 118"/>
              <p:cNvSpPr>
                <a:spLocks noChangeArrowheads="1"/>
              </p:cNvSpPr>
              <p:nvPr/>
            </p:nvSpPr>
            <p:spPr bwMode="auto">
              <a:xfrm>
                <a:off x="4532" y="2071"/>
                <a:ext cx="32"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2417" name="Rectangle 119"/>
              <p:cNvSpPr>
                <a:spLocks noChangeArrowheads="1"/>
              </p:cNvSpPr>
              <p:nvPr/>
            </p:nvSpPr>
            <p:spPr bwMode="auto">
              <a:xfrm>
                <a:off x="4532" y="2237"/>
                <a:ext cx="32"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2418" name="Rectangle 120"/>
              <p:cNvSpPr>
                <a:spLocks noChangeArrowheads="1"/>
              </p:cNvSpPr>
              <p:nvPr/>
            </p:nvSpPr>
            <p:spPr bwMode="auto">
              <a:xfrm>
                <a:off x="4532" y="3236"/>
                <a:ext cx="32"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2419" name="Line 121"/>
              <p:cNvSpPr>
                <a:spLocks noChangeShapeType="1"/>
              </p:cNvSpPr>
              <p:nvPr/>
            </p:nvSpPr>
            <p:spPr bwMode="auto">
              <a:xfrm>
                <a:off x="486" y="1056"/>
                <a:ext cx="85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420" name="Rectangle 122"/>
              <p:cNvSpPr>
                <a:spLocks noChangeArrowheads="1"/>
              </p:cNvSpPr>
              <p:nvPr/>
            </p:nvSpPr>
            <p:spPr bwMode="auto">
              <a:xfrm>
                <a:off x="486" y="1056"/>
                <a:ext cx="859"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21" name="Rectangle 123"/>
              <p:cNvSpPr>
                <a:spLocks noChangeArrowheads="1"/>
              </p:cNvSpPr>
              <p:nvPr/>
            </p:nvSpPr>
            <p:spPr bwMode="auto">
              <a:xfrm>
                <a:off x="1345" y="1048"/>
                <a:ext cx="1097"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22" name="Line 124"/>
              <p:cNvSpPr>
                <a:spLocks noChangeShapeType="1"/>
              </p:cNvSpPr>
              <p:nvPr/>
            </p:nvSpPr>
            <p:spPr bwMode="auto">
              <a:xfrm>
                <a:off x="2442" y="1056"/>
                <a:ext cx="4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423" name="Rectangle 125"/>
              <p:cNvSpPr>
                <a:spLocks noChangeArrowheads="1"/>
              </p:cNvSpPr>
              <p:nvPr/>
            </p:nvSpPr>
            <p:spPr bwMode="auto">
              <a:xfrm>
                <a:off x="2442" y="1056"/>
                <a:ext cx="400"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24" name="Rectangle 126"/>
              <p:cNvSpPr>
                <a:spLocks noChangeArrowheads="1"/>
              </p:cNvSpPr>
              <p:nvPr/>
            </p:nvSpPr>
            <p:spPr bwMode="auto">
              <a:xfrm>
                <a:off x="2842" y="1048"/>
                <a:ext cx="2342"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25" name="Line 127"/>
              <p:cNvSpPr>
                <a:spLocks noChangeShapeType="1"/>
              </p:cNvSpPr>
              <p:nvPr/>
            </p:nvSpPr>
            <p:spPr bwMode="auto">
              <a:xfrm flipV="1">
                <a:off x="1345" y="1056"/>
                <a:ext cx="1" cy="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426" name="Rectangle 128"/>
              <p:cNvSpPr>
                <a:spLocks noChangeArrowheads="1"/>
              </p:cNvSpPr>
              <p:nvPr/>
            </p:nvSpPr>
            <p:spPr bwMode="auto">
              <a:xfrm>
                <a:off x="1345" y="1048"/>
                <a:ext cx="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27" name="Line 129"/>
              <p:cNvSpPr>
                <a:spLocks noChangeShapeType="1"/>
              </p:cNvSpPr>
              <p:nvPr/>
            </p:nvSpPr>
            <p:spPr bwMode="auto">
              <a:xfrm flipV="1">
                <a:off x="1661" y="1056"/>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428" name="Rectangle 130"/>
              <p:cNvSpPr>
                <a:spLocks noChangeArrowheads="1"/>
              </p:cNvSpPr>
              <p:nvPr/>
            </p:nvSpPr>
            <p:spPr bwMode="auto">
              <a:xfrm>
                <a:off x="1661" y="1048"/>
                <a:ext cx="6"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29" name="Line 131"/>
              <p:cNvSpPr>
                <a:spLocks noChangeShapeType="1"/>
              </p:cNvSpPr>
              <p:nvPr/>
            </p:nvSpPr>
            <p:spPr bwMode="auto">
              <a:xfrm flipV="1">
                <a:off x="2022" y="1056"/>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430" name="Rectangle 132"/>
              <p:cNvSpPr>
                <a:spLocks noChangeArrowheads="1"/>
              </p:cNvSpPr>
              <p:nvPr/>
            </p:nvSpPr>
            <p:spPr bwMode="auto">
              <a:xfrm>
                <a:off x="2022" y="1048"/>
                <a:ext cx="7"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31" name="Line 133"/>
              <p:cNvSpPr>
                <a:spLocks noChangeShapeType="1"/>
              </p:cNvSpPr>
              <p:nvPr/>
            </p:nvSpPr>
            <p:spPr bwMode="auto">
              <a:xfrm flipV="1">
                <a:off x="2435" y="1056"/>
                <a:ext cx="1" cy="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432" name="Rectangle 134"/>
              <p:cNvSpPr>
                <a:spLocks noChangeArrowheads="1"/>
              </p:cNvSpPr>
              <p:nvPr/>
            </p:nvSpPr>
            <p:spPr bwMode="auto">
              <a:xfrm>
                <a:off x="2435" y="1048"/>
                <a:ext cx="7"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33" name="Line 135"/>
              <p:cNvSpPr>
                <a:spLocks noChangeShapeType="1"/>
              </p:cNvSpPr>
              <p:nvPr/>
            </p:nvSpPr>
            <p:spPr bwMode="auto">
              <a:xfrm flipV="1">
                <a:off x="2842" y="1056"/>
                <a:ext cx="1" cy="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434" name="Rectangle 136"/>
              <p:cNvSpPr>
                <a:spLocks noChangeArrowheads="1"/>
              </p:cNvSpPr>
              <p:nvPr/>
            </p:nvSpPr>
            <p:spPr bwMode="auto">
              <a:xfrm>
                <a:off x="2842" y="1048"/>
                <a:ext cx="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35" name="Line 137"/>
              <p:cNvSpPr>
                <a:spLocks noChangeShapeType="1"/>
              </p:cNvSpPr>
              <p:nvPr/>
            </p:nvSpPr>
            <p:spPr bwMode="auto">
              <a:xfrm flipV="1">
                <a:off x="3229" y="1056"/>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436" name="Rectangle 138"/>
              <p:cNvSpPr>
                <a:spLocks noChangeArrowheads="1"/>
              </p:cNvSpPr>
              <p:nvPr/>
            </p:nvSpPr>
            <p:spPr bwMode="auto">
              <a:xfrm>
                <a:off x="3229" y="1048"/>
                <a:ext cx="6"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37" name="Line 139"/>
              <p:cNvSpPr>
                <a:spLocks noChangeShapeType="1"/>
              </p:cNvSpPr>
              <p:nvPr/>
            </p:nvSpPr>
            <p:spPr bwMode="auto">
              <a:xfrm flipV="1">
                <a:off x="3719" y="1056"/>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438" name="Rectangle 140"/>
              <p:cNvSpPr>
                <a:spLocks noChangeArrowheads="1"/>
              </p:cNvSpPr>
              <p:nvPr/>
            </p:nvSpPr>
            <p:spPr bwMode="auto">
              <a:xfrm>
                <a:off x="3719" y="1048"/>
                <a:ext cx="7"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39" name="Line 141"/>
              <p:cNvSpPr>
                <a:spLocks noChangeShapeType="1"/>
              </p:cNvSpPr>
              <p:nvPr/>
            </p:nvSpPr>
            <p:spPr bwMode="auto">
              <a:xfrm flipV="1">
                <a:off x="4003" y="1056"/>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440" name="Rectangle 142"/>
              <p:cNvSpPr>
                <a:spLocks noChangeArrowheads="1"/>
              </p:cNvSpPr>
              <p:nvPr/>
            </p:nvSpPr>
            <p:spPr bwMode="auto">
              <a:xfrm>
                <a:off x="4003" y="1048"/>
                <a:ext cx="7"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41" name="Line 143"/>
              <p:cNvSpPr>
                <a:spLocks noChangeShapeType="1"/>
              </p:cNvSpPr>
              <p:nvPr/>
            </p:nvSpPr>
            <p:spPr bwMode="auto">
              <a:xfrm flipV="1">
                <a:off x="4513" y="1056"/>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442" name="Rectangle 144"/>
              <p:cNvSpPr>
                <a:spLocks noChangeArrowheads="1"/>
              </p:cNvSpPr>
              <p:nvPr/>
            </p:nvSpPr>
            <p:spPr bwMode="auto">
              <a:xfrm>
                <a:off x="4513" y="1048"/>
                <a:ext cx="6"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43" name="Rectangle 145"/>
              <p:cNvSpPr>
                <a:spLocks noChangeArrowheads="1"/>
              </p:cNvSpPr>
              <p:nvPr/>
            </p:nvSpPr>
            <p:spPr bwMode="auto">
              <a:xfrm>
                <a:off x="486" y="1297"/>
                <a:ext cx="4698" cy="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44" name="Rectangle 146"/>
              <p:cNvSpPr>
                <a:spLocks noChangeArrowheads="1"/>
              </p:cNvSpPr>
              <p:nvPr/>
            </p:nvSpPr>
            <p:spPr bwMode="auto">
              <a:xfrm>
                <a:off x="1338" y="1314"/>
                <a:ext cx="13" cy="39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45" name="Rectangle 147"/>
              <p:cNvSpPr>
                <a:spLocks noChangeArrowheads="1"/>
              </p:cNvSpPr>
              <p:nvPr/>
            </p:nvSpPr>
            <p:spPr bwMode="auto">
              <a:xfrm>
                <a:off x="1654" y="1314"/>
                <a:ext cx="13" cy="39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46" name="Rectangle 148"/>
              <p:cNvSpPr>
                <a:spLocks noChangeArrowheads="1"/>
              </p:cNvSpPr>
              <p:nvPr/>
            </p:nvSpPr>
            <p:spPr bwMode="auto">
              <a:xfrm>
                <a:off x="2016" y="1314"/>
                <a:ext cx="13" cy="39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47" name="Rectangle 149"/>
              <p:cNvSpPr>
                <a:spLocks noChangeArrowheads="1"/>
              </p:cNvSpPr>
              <p:nvPr/>
            </p:nvSpPr>
            <p:spPr bwMode="auto">
              <a:xfrm>
                <a:off x="2429" y="1314"/>
                <a:ext cx="13" cy="39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48" name="Rectangle 150"/>
              <p:cNvSpPr>
                <a:spLocks noChangeArrowheads="1"/>
              </p:cNvSpPr>
              <p:nvPr/>
            </p:nvSpPr>
            <p:spPr bwMode="auto">
              <a:xfrm>
                <a:off x="2835" y="1314"/>
                <a:ext cx="13" cy="39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49" name="Rectangle 151"/>
              <p:cNvSpPr>
                <a:spLocks noChangeArrowheads="1"/>
              </p:cNvSpPr>
              <p:nvPr/>
            </p:nvSpPr>
            <p:spPr bwMode="auto">
              <a:xfrm>
                <a:off x="3276" y="1300"/>
                <a:ext cx="13" cy="39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50" name="Rectangle 152"/>
              <p:cNvSpPr>
                <a:spLocks noChangeArrowheads="1"/>
              </p:cNvSpPr>
              <p:nvPr/>
            </p:nvSpPr>
            <p:spPr bwMode="auto">
              <a:xfrm>
                <a:off x="3713" y="1314"/>
                <a:ext cx="13" cy="39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51" name="Rectangle 153"/>
              <p:cNvSpPr>
                <a:spLocks noChangeArrowheads="1"/>
              </p:cNvSpPr>
              <p:nvPr/>
            </p:nvSpPr>
            <p:spPr bwMode="auto">
              <a:xfrm>
                <a:off x="3997" y="1314"/>
                <a:ext cx="13" cy="39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52" name="Rectangle 154"/>
              <p:cNvSpPr>
                <a:spLocks noChangeArrowheads="1"/>
              </p:cNvSpPr>
              <p:nvPr/>
            </p:nvSpPr>
            <p:spPr bwMode="auto">
              <a:xfrm>
                <a:off x="4506" y="1314"/>
                <a:ext cx="13" cy="39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53" name="Rectangle 155"/>
              <p:cNvSpPr>
                <a:spLocks noChangeArrowheads="1"/>
              </p:cNvSpPr>
              <p:nvPr/>
            </p:nvSpPr>
            <p:spPr bwMode="auto">
              <a:xfrm>
                <a:off x="486" y="1688"/>
                <a:ext cx="4698" cy="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54" name="Line 156"/>
              <p:cNvSpPr>
                <a:spLocks noChangeShapeType="1"/>
              </p:cNvSpPr>
              <p:nvPr/>
            </p:nvSpPr>
            <p:spPr bwMode="auto">
              <a:xfrm>
                <a:off x="486" y="1863"/>
                <a:ext cx="468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455" name="Rectangle 157"/>
              <p:cNvSpPr>
                <a:spLocks noChangeArrowheads="1"/>
              </p:cNvSpPr>
              <p:nvPr/>
            </p:nvSpPr>
            <p:spPr bwMode="auto">
              <a:xfrm>
                <a:off x="486" y="1863"/>
                <a:ext cx="4685"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56" name="Line 158"/>
              <p:cNvSpPr>
                <a:spLocks noChangeShapeType="1"/>
              </p:cNvSpPr>
              <p:nvPr/>
            </p:nvSpPr>
            <p:spPr bwMode="auto">
              <a:xfrm>
                <a:off x="486" y="2029"/>
                <a:ext cx="468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457" name="Rectangle 159"/>
              <p:cNvSpPr>
                <a:spLocks noChangeArrowheads="1"/>
              </p:cNvSpPr>
              <p:nvPr/>
            </p:nvSpPr>
            <p:spPr bwMode="auto">
              <a:xfrm>
                <a:off x="486" y="2029"/>
                <a:ext cx="4685"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58" name="Line 160"/>
              <p:cNvSpPr>
                <a:spLocks noChangeShapeType="1"/>
              </p:cNvSpPr>
              <p:nvPr/>
            </p:nvSpPr>
            <p:spPr bwMode="auto">
              <a:xfrm>
                <a:off x="486" y="2196"/>
                <a:ext cx="468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459" name="Rectangle 161"/>
              <p:cNvSpPr>
                <a:spLocks noChangeArrowheads="1"/>
              </p:cNvSpPr>
              <p:nvPr/>
            </p:nvSpPr>
            <p:spPr bwMode="auto">
              <a:xfrm>
                <a:off x="486" y="2196"/>
                <a:ext cx="4685"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60" name="Line 162"/>
              <p:cNvSpPr>
                <a:spLocks noChangeShapeType="1"/>
              </p:cNvSpPr>
              <p:nvPr/>
            </p:nvSpPr>
            <p:spPr bwMode="auto">
              <a:xfrm flipV="1">
                <a:off x="4926" y="1056"/>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461" name="Rectangle 163"/>
              <p:cNvSpPr>
                <a:spLocks noChangeArrowheads="1"/>
              </p:cNvSpPr>
              <p:nvPr/>
            </p:nvSpPr>
            <p:spPr bwMode="auto">
              <a:xfrm>
                <a:off x="4926" y="1048"/>
                <a:ext cx="6"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62" name="Line 164"/>
              <p:cNvSpPr>
                <a:spLocks noChangeShapeType="1"/>
              </p:cNvSpPr>
              <p:nvPr/>
            </p:nvSpPr>
            <p:spPr bwMode="auto">
              <a:xfrm>
                <a:off x="486" y="2362"/>
                <a:ext cx="468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463" name="Rectangle 165"/>
              <p:cNvSpPr>
                <a:spLocks noChangeArrowheads="1"/>
              </p:cNvSpPr>
              <p:nvPr/>
            </p:nvSpPr>
            <p:spPr bwMode="auto">
              <a:xfrm>
                <a:off x="486" y="2362"/>
                <a:ext cx="4685"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64" name="Line 166"/>
              <p:cNvSpPr>
                <a:spLocks noChangeShapeType="1"/>
              </p:cNvSpPr>
              <p:nvPr/>
            </p:nvSpPr>
            <p:spPr bwMode="auto">
              <a:xfrm>
                <a:off x="486" y="2529"/>
                <a:ext cx="468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465" name="Rectangle 167"/>
              <p:cNvSpPr>
                <a:spLocks noChangeArrowheads="1"/>
              </p:cNvSpPr>
              <p:nvPr/>
            </p:nvSpPr>
            <p:spPr bwMode="auto">
              <a:xfrm>
                <a:off x="486" y="2529"/>
                <a:ext cx="4685"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66" name="Line 168"/>
              <p:cNvSpPr>
                <a:spLocks noChangeShapeType="1"/>
              </p:cNvSpPr>
              <p:nvPr/>
            </p:nvSpPr>
            <p:spPr bwMode="auto">
              <a:xfrm>
                <a:off x="486" y="2695"/>
                <a:ext cx="468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467" name="Rectangle 169"/>
              <p:cNvSpPr>
                <a:spLocks noChangeArrowheads="1"/>
              </p:cNvSpPr>
              <p:nvPr/>
            </p:nvSpPr>
            <p:spPr bwMode="auto">
              <a:xfrm>
                <a:off x="486" y="2695"/>
                <a:ext cx="4685"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68" name="Line 170"/>
              <p:cNvSpPr>
                <a:spLocks noChangeShapeType="1"/>
              </p:cNvSpPr>
              <p:nvPr/>
            </p:nvSpPr>
            <p:spPr bwMode="auto">
              <a:xfrm>
                <a:off x="486" y="2861"/>
                <a:ext cx="468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469" name="Rectangle 171"/>
              <p:cNvSpPr>
                <a:spLocks noChangeArrowheads="1"/>
              </p:cNvSpPr>
              <p:nvPr/>
            </p:nvSpPr>
            <p:spPr bwMode="auto">
              <a:xfrm>
                <a:off x="486" y="2861"/>
                <a:ext cx="4685"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70" name="Line 172"/>
              <p:cNvSpPr>
                <a:spLocks noChangeShapeType="1"/>
              </p:cNvSpPr>
              <p:nvPr/>
            </p:nvSpPr>
            <p:spPr bwMode="auto">
              <a:xfrm>
                <a:off x="486" y="3028"/>
                <a:ext cx="468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471" name="Rectangle 173"/>
              <p:cNvSpPr>
                <a:spLocks noChangeArrowheads="1"/>
              </p:cNvSpPr>
              <p:nvPr/>
            </p:nvSpPr>
            <p:spPr bwMode="auto">
              <a:xfrm>
                <a:off x="486" y="3028"/>
                <a:ext cx="4685"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72" name="Line 174"/>
              <p:cNvSpPr>
                <a:spLocks noChangeShapeType="1"/>
              </p:cNvSpPr>
              <p:nvPr/>
            </p:nvSpPr>
            <p:spPr bwMode="auto">
              <a:xfrm>
                <a:off x="486" y="3194"/>
                <a:ext cx="468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473" name="Rectangle 175"/>
              <p:cNvSpPr>
                <a:spLocks noChangeArrowheads="1"/>
              </p:cNvSpPr>
              <p:nvPr/>
            </p:nvSpPr>
            <p:spPr bwMode="auto">
              <a:xfrm>
                <a:off x="486" y="3194"/>
                <a:ext cx="4685"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74" name="Rectangle 176"/>
              <p:cNvSpPr>
                <a:spLocks noChangeArrowheads="1"/>
              </p:cNvSpPr>
              <p:nvPr/>
            </p:nvSpPr>
            <p:spPr bwMode="auto">
              <a:xfrm>
                <a:off x="486" y="3361"/>
                <a:ext cx="4698"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75" name="Line 177"/>
              <p:cNvSpPr>
                <a:spLocks noChangeShapeType="1"/>
              </p:cNvSpPr>
              <p:nvPr/>
            </p:nvSpPr>
            <p:spPr bwMode="auto">
              <a:xfrm>
                <a:off x="1345" y="1705"/>
                <a:ext cx="0" cy="165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476" name="Rectangle 178"/>
              <p:cNvSpPr>
                <a:spLocks noChangeArrowheads="1"/>
              </p:cNvSpPr>
              <p:nvPr/>
            </p:nvSpPr>
            <p:spPr bwMode="auto">
              <a:xfrm>
                <a:off x="1345" y="1705"/>
                <a:ext cx="6" cy="165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77" name="Line 179"/>
              <p:cNvSpPr>
                <a:spLocks noChangeShapeType="1"/>
              </p:cNvSpPr>
              <p:nvPr/>
            </p:nvSpPr>
            <p:spPr bwMode="auto">
              <a:xfrm>
                <a:off x="1661" y="1705"/>
                <a:ext cx="0" cy="165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478" name="Rectangle 180"/>
              <p:cNvSpPr>
                <a:spLocks noChangeArrowheads="1"/>
              </p:cNvSpPr>
              <p:nvPr/>
            </p:nvSpPr>
            <p:spPr bwMode="auto">
              <a:xfrm>
                <a:off x="1661" y="1705"/>
                <a:ext cx="6" cy="165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79" name="Line 181"/>
              <p:cNvSpPr>
                <a:spLocks noChangeShapeType="1"/>
              </p:cNvSpPr>
              <p:nvPr/>
            </p:nvSpPr>
            <p:spPr bwMode="auto">
              <a:xfrm>
                <a:off x="2022" y="1705"/>
                <a:ext cx="0" cy="165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480" name="Rectangle 182"/>
              <p:cNvSpPr>
                <a:spLocks noChangeArrowheads="1"/>
              </p:cNvSpPr>
              <p:nvPr/>
            </p:nvSpPr>
            <p:spPr bwMode="auto">
              <a:xfrm>
                <a:off x="2022" y="1705"/>
                <a:ext cx="7" cy="165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81" name="Line 183"/>
              <p:cNvSpPr>
                <a:spLocks noChangeShapeType="1"/>
              </p:cNvSpPr>
              <p:nvPr/>
            </p:nvSpPr>
            <p:spPr bwMode="auto">
              <a:xfrm>
                <a:off x="2435" y="1705"/>
                <a:ext cx="0" cy="165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482" name="Rectangle 184"/>
              <p:cNvSpPr>
                <a:spLocks noChangeArrowheads="1"/>
              </p:cNvSpPr>
              <p:nvPr/>
            </p:nvSpPr>
            <p:spPr bwMode="auto">
              <a:xfrm>
                <a:off x="2435" y="1705"/>
                <a:ext cx="7" cy="165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83" name="Line 185"/>
              <p:cNvSpPr>
                <a:spLocks noChangeShapeType="1"/>
              </p:cNvSpPr>
              <p:nvPr/>
            </p:nvSpPr>
            <p:spPr bwMode="auto">
              <a:xfrm>
                <a:off x="2842" y="1705"/>
                <a:ext cx="0" cy="165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484" name="Rectangle 186"/>
              <p:cNvSpPr>
                <a:spLocks noChangeArrowheads="1"/>
              </p:cNvSpPr>
              <p:nvPr/>
            </p:nvSpPr>
            <p:spPr bwMode="auto">
              <a:xfrm>
                <a:off x="2842" y="1705"/>
                <a:ext cx="6" cy="165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85" name="Line 187"/>
              <p:cNvSpPr>
                <a:spLocks noChangeShapeType="1"/>
              </p:cNvSpPr>
              <p:nvPr/>
            </p:nvSpPr>
            <p:spPr bwMode="auto">
              <a:xfrm>
                <a:off x="3229" y="1705"/>
                <a:ext cx="0" cy="165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486" name="Rectangle 188"/>
              <p:cNvSpPr>
                <a:spLocks noChangeArrowheads="1"/>
              </p:cNvSpPr>
              <p:nvPr/>
            </p:nvSpPr>
            <p:spPr bwMode="auto">
              <a:xfrm>
                <a:off x="3229" y="1705"/>
                <a:ext cx="6" cy="165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87" name="Line 189"/>
              <p:cNvSpPr>
                <a:spLocks noChangeShapeType="1"/>
              </p:cNvSpPr>
              <p:nvPr/>
            </p:nvSpPr>
            <p:spPr bwMode="auto">
              <a:xfrm>
                <a:off x="3719" y="1705"/>
                <a:ext cx="0" cy="165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488" name="Rectangle 190"/>
              <p:cNvSpPr>
                <a:spLocks noChangeArrowheads="1"/>
              </p:cNvSpPr>
              <p:nvPr/>
            </p:nvSpPr>
            <p:spPr bwMode="auto">
              <a:xfrm>
                <a:off x="3719" y="1705"/>
                <a:ext cx="7" cy="165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89" name="Line 191"/>
              <p:cNvSpPr>
                <a:spLocks noChangeShapeType="1"/>
              </p:cNvSpPr>
              <p:nvPr/>
            </p:nvSpPr>
            <p:spPr bwMode="auto">
              <a:xfrm>
                <a:off x="4003" y="1705"/>
                <a:ext cx="0" cy="165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490" name="Rectangle 192"/>
              <p:cNvSpPr>
                <a:spLocks noChangeArrowheads="1"/>
              </p:cNvSpPr>
              <p:nvPr/>
            </p:nvSpPr>
            <p:spPr bwMode="auto">
              <a:xfrm>
                <a:off x="4003" y="1705"/>
                <a:ext cx="7" cy="165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91" name="Line 193"/>
              <p:cNvSpPr>
                <a:spLocks noChangeShapeType="1"/>
              </p:cNvSpPr>
              <p:nvPr/>
            </p:nvSpPr>
            <p:spPr bwMode="auto">
              <a:xfrm>
                <a:off x="4513" y="1705"/>
                <a:ext cx="0" cy="165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492" name="Rectangle 194"/>
              <p:cNvSpPr>
                <a:spLocks noChangeArrowheads="1"/>
              </p:cNvSpPr>
              <p:nvPr/>
            </p:nvSpPr>
            <p:spPr bwMode="auto">
              <a:xfrm>
                <a:off x="4513" y="1705"/>
                <a:ext cx="6" cy="165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93" name="Rectangle 195"/>
              <p:cNvSpPr>
                <a:spLocks noChangeArrowheads="1"/>
              </p:cNvSpPr>
              <p:nvPr/>
            </p:nvSpPr>
            <p:spPr bwMode="auto">
              <a:xfrm>
                <a:off x="486" y="3636"/>
                <a:ext cx="4692" cy="10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94" name="Rectangle 196"/>
              <p:cNvSpPr>
                <a:spLocks noChangeArrowheads="1"/>
              </p:cNvSpPr>
              <p:nvPr/>
            </p:nvSpPr>
            <p:spPr bwMode="auto">
              <a:xfrm>
                <a:off x="474" y="1056"/>
                <a:ext cx="12" cy="250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95" name="Line 197"/>
              <p:cNvSpPr>
                <a:spLocks noChangeShapeType="1"/>
              </p:cNvSpPr>
              <p:nvPr/>
            </p:nvSpPr>
            <p:spPr bwMode="auto">
              <a:xfrm>
                <a:off x="1345" y="3552"/>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496" name="Rectangle 198"/>
              <p:cNvSpPr>
                <a:spLocks noChangeArrowheads="1"/>
              </p:cNvSpPr>
              <p:nvPr/>
            </p:nvSpPr>
            <p:spPr bwMode="auto">
              <a:xfrm>
                <a:off x="1345" y="3552"/>
                <a:ext cx="6"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97" name="Line 199"/>
              <p:cNvSpPr>
                <a:spLocks noChangeShapeType="1"/>
              </p:cNvSpPr>
              <p:nvPr/>
            </p:nvSpPr>
            <p:spPr bwMode="auto">
              <a:xfrm>
                <a:off x="1661" y="3552"/>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498" name="Rectangle 200"/>
              <p:cNvSpPr>
                <a:spLocks noChangeArrowheads="1"/>
              </p:cNvSpPr>
              <p:nvPr/>
            </p:nvSpPr>
            <p:spPr bwMode="auto">
              <a:xfrm>
                <a:off x="1661" y="3552"/>
                <a:ext cx="6"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99" name="Line 201"/>
              <p:cNvSpPr>
                <a:spLocks noChangeShapeType="1"/>
              </p:cNvSpPr>
              <p:nvPr/>
            </p:nvSpPr>
            <p:spPr bwMode="auto">
              <a:xfrm>
                <a:off x="2022" y="3552"/>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500" name="Rectangle 202"/>
              <p:cNvSpPr>
                <a:spLocks noChangeArrowheads="1"/>
              </p:cNvSpPr>
              <p:nvPr/>
            </p:nvSpPr>
            <p:spPr bwMode="auto">
              <a:xfrm>
                <a:off x="2022" y="3552"/>
                <a:ext cx="7"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501" name="Line 203"/>
              <p:cNvSpPr>
                <a:spLocks noChangeShapeType="1"/>
              </p:cNvSpPr>
              <p:nvPr/>
            </p:nvSpPr>
            <p:spPr bwMode="auto">
              <a:xfrm>
                <a:off x="2435" y="3552"/>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502" name="Rectangle 204"/>
              <p:cNvSpPr>
                <a:spLocks noChangeArrowheads="1"/>
              </p:cNvSpPr>
              <p:nvPr/>
            </p:nvSpPr>
            <p:spPr bwMode="auto">
              <a:xfrm>
                <a:off x="2435" y="3552"/>
                <a:ext cx="7"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503" name="Line 205"/>
              <p:cNvSpPr>
                <a:spLocks noChangeShapeType="1"/>
              </p:cNvSpPr>
              <p:nvPr/>
            </p:nvSpPr>
            <p:spPr bwMode="auto">
              <a:xfrm>
                <a:off x="2842" y="3552"/>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5" name="Rectangle 207"/>
            <p:cNvSpPr>
              <a:spLocks noChangeArrowheads="1"/>
            </p:cNvSpPr>
            <p:nvPr/>
          </p:nvSpPr>
          <p:spPr bwMode="auto">
            <a:xfrm>
              <a:off x="2842" y="3552"/>
              <a:ext cx="6"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Line 208"/>
            <p:cNvSpPr>
              <a:spLocks noChangeShapeType="1"/>
            </p:cNvSpPr>
            <p:nvPr/>
          </p:nvSpPr>
          <p:spPr bwMode="auto">
            <a:xfrm>
              <a:off x="3229" y="3552"/>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Rectangle 209"/>
            <p:cNvSpPr>
              <a:spLocks noChangeArrowheads="1"/>
            </p:cNvSpPr>
            <p:nvPr/>
          </p:nvSpPr>
          <p:spPr bwMode="auto">
            <a:xfrm>
              <a:off x="3229" y="3552"/>
              <a:ext cx="6"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Line 210"/>
            <p:cNvSpPr>
              <a:spLocks noChangeShapeType="1"/>
            </p:cNvSpPr>
            <p:nvPr/>
          </p:nvSpPr>
          <p:spPr bwMode="auto">
            <a:xfrm>
              <a:off x="3719" y="3552"/>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Rectangle 211"/>
            <p:cNvSpPr>
              <a:spLocks noChangeArrowheads="1"/>
            </p:cNvSpPr>
            <p:nvPr/>
          </p:nvSpPr>
          <p:spPr bwMode="auto">
            <a:xfrm>
              <a:off x="3719" y="3552"/>
              <a:ext cx="7"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Line 212"/>
            <p:cNvSpPr>
              <a:spLocks noChangeShapeType="1"/>
            </p:cNvSpPr>
            <p:nvPr/>
          </p:nvSpPr>
          <p:spPr bwMode="auto">
            <a:xfrm>
              <a:off x="4003" y="3552"/>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 name="Rectangle 213"/>
            <p:cNvSpPr>
              <a:spLocks noChangeArrowheads="1"/>
            </p:cNvSpPr>
            <p:nvPr/>
          </p:nvSpPr>
          <p:spPr bwMode="auto">
            <a:xfrm>
              <a:off x="4003" y="3552"/>
              <a:ext cx="7"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Line 214"/>
            <p:cNvSpPr>
              <a:spLocks noChangeShapeType="1"/>
            </p:cNvSpPr>
            <p:nvPr/>
          </p:nvSpPr>
          <p:spPr bwMode="auto">
            <a:xfrm>
              <a:off x="4513" y="3552"/>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215"/>
            <p:cNvSpPr>
              <a:spLocks noChangeArrowheads="1"/>
            </p:cNvSpPr>
            <p:nvPr/>
          </p:nvSpPr>
          <p:spPr bwMode="auto">
            <a:xfrm>
              <a:off x="4513" y="3552"/>
              <a:ext cx="6"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Line 216"/>
            <p:cNvSpPr>
              <a:spLocks noChangeShapeType="1"/>
            </p:cNvSpPr>
            <p:nvPr/>
          </p:nvSpPr>
          <p:spPr bwMode="auto">
            <a:xfrm>
              <a:off x="4926" y="3552"/>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 name="Rectangle 217"/>
            <p:cNvSpPr>
              <a:spLocks noChangeArrowheads="1"/>
            </p:cNvSpPr>
            <p:nvPr/>
          </p:nvSpPr>
          <p:spPr bwMode="auto">
            <a:xfrm>
              <a:off x="4926" y="3552"/>
              <a:ext cx="6"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Rectangle 218"/>
            <p:cNvSpPr>
              <a:spLocks noChangeArrowheads="1"/>
            </p:cNvSpPr>
            <p:nvPr/>
          </p:nvSpPr>
          <p:spPr bwMode="auto">
            <a:xfrm>
              <a:off x="5171" y="1056"/>
              <a:ext cx="13" cy="250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Line 219"/>
            <p:cNvSpPr>
              <a:spLocks noChangeShapeType="1"/>
            </p:cNvSpPr>
            <p:nvPr/>
          </p:nvSpPr>
          <p:spPr bwMode="auto">
            <a:xfrm>
              <a:off x="5184" y="1056"/>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 name="Rectangle 220"/>
            <p:cNvSpPr>
              <a:spLocks noChangeArrowheads="1"/>
            </p:cNvSpPr>
            <p:nvPr/>
          </p:nvSpPr>
          <p:spPr bwMode="auto">
            <a:xfrm>
              <a:off x="5184" y="1056"/>
              <a:ext cx="6"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Line 221"/>
            <p:cNvSpPr>
              <a:spLocks noChangeShapeType="1"/>
            </p:cNvSpPr>
            <p:nvPr/>
          </p:nvSpPr>
          <p:spPr bwMode="auto">
            <a:xfrm>
              <a:off x="5184" y="1306"/>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 name="Rectangle 222"/>
            <p:cNvSpPr>
              <a:spLocks noChangeArrowheads="1"/>
            </p:cNvSpPr>
            <p:nvPr/>
          </p:nvSpPr>
          <p:spPr bwMode="auto">
            <a:xfrm>
              <a:off x="5184" y="1306"/>
              <a:ext cx="6"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Line 223"/>
            <p:cNvSpPr>
              <a:spLocks noChangeShapeType="1"/>
            </p:cNvSpPr>
            <p:nvPr/>
          </p:nvSpPr>
          <p:spPr bwMode="auto">
            <a:xfrm>
              <a:off x="5184" y="1697"/>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 name="Rectangle 224"/>
            <p:cNvSpPr>
              <a:spLocks noChangeArrowheads="1"/>
            </p:cNvSpPr>
            <p:nvPr/>
          </p:nvSpPr>
          <p:spPr bwMode="auto">
            <a:xfrm>
              <a:off x="5184" y="1697"/>
              <a:ext cx="6"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Line 225"/>
            <p:cNvSpPr>
              <a:spLocks noChangeShapeType="1"/>
            </p:cNvSpPr>
            <p:nvPr/>
          </p:nvSpPr>
          <p:spPr bwMode="auto">
            <a:xfrm>
              <a:off x="5184" y="1863"/>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 name="Rectangle 226"/>
            <p:cNvSpPr>
              <a:spLocks noChangeArrowheads="1"/>
            </p:cNvSpPr>
            <p:nvPr/>
          </p:nvSpPr>
          <p:spPr bwMode="auto">
            <a:xfrm>
              <a:off x="5184" y="1863"/>
              <a:ext cx="6"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Line 227"/>
            <p:cNvSpPr>
              <a:spLocks noChangeShapeType="1"/>
            </p:cNvSpPr>
            <p:nvPr/>
          </p:nvSpPr>
          <p:spPr bwMode="auto">
            <a:xfrm>
              <a:off x="5184" y="2029"/>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 name="Rectangle 228"/>
            <p:cNvSpPr>
              <a:spLocks noChangeArrowheads="1"/>
            </p:cNvSpPr>
            <p:nvPr/>
          </p:nvSpPr>
          <p:spPr bwMode="auto">
            <a:xfrm>
              <a:off x="5184" y="2029"/>
              <a:ext cx="6" cy="9"/>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Line 229"/>
            <p:cNvSpPr>
              <a:spLocks noChangeShapeType="1"/>
            </p:cNvSpPr>
            <p:nvPr/>
          </p:nvSpPr>
          <p:spPr bwMode="auto">
            <a:xfrm>
              <a:off x="5184" y="2196"/>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 name="Rectangle 230"/>
            <p:cNvSpPr>
              <a:spLocks noChangeArrowheads="1"/>
            </p:cNvSpPr>
            <p:nvPr/>
          </p:nvSpPr>
          <p:spPr bwMode="auto">
            <a:xfrm>
              <a:off x="5184" y="2196"/>
              <a:ext cx="6"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Line 231"/>
            <p:cNvSpPr>
              <a:spLocks noChangeShapeType="1"/>
            </p:cNvSpPr>
            <p:nvPr/>
          </p:nvSpPr>
          <p:spPr bwMode="auto">
            <a:xfrm>
              <a:off x="5184" y="2362"/>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288" name="Rectangle 232"/>
            <p:cNvSpPr>
              <a:spLocks noChangeArrowheads="1"/>
            </p:cNvSpPr>
            <p:nvPr/>
          </p:nvSpPr>
          <p:spPr bwMode="auto">
            <a:xfrm>
              <a:off x="5184" y="2362"/>
              <a:ext cx="6" cy="9"/>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89" name="Line 233"/>
            <p:cNvSpPr>
              <a:spLocks noChangeShapeType="1"/>
            </p:cNvSpPr>
            <p:nvPr/>
          </p:nvSpPr>
          <p:spPr bwMode="auto">
            <a:xfrm>
              <a:off x="5184" y="2529"/>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291" name="Rectangle 234"/>
            <p:cNvSpPr>
              <a:spLocks noChangeArrowheads="1"/>
            </p:cNvSpPr>
            <p:nvPr/>
          </p:nvSpPr>
          <p:spPr bwMode="auto">
            <a:xfrm>
              <a:off x="5184" y="2529"/>
              <a:ext cx="6"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92" name="Line 235"/>
            <p:cNvSpPr>
              <a:spLocks noChangeShapeType="1"/>
            </p:cNvSpPr>
            <p:nvPr/>
          </p:nvSpPr>
          <p:spPr bwMode="auto">
            <a:xfrm>
              <a:off x="5184" y="2695"/>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293" name="Rectangle 236"/>
            <p:cNvSpPr>
              <a:spLocks noChangeArrowheads="1"/>
            </p:cNvSpPr>
            <p:nvPr/>
          </p:nvSpPr>
          <p:spPr bwMode="auto">
            <a:xfrm>
              <a:off x="5184" y="2695"/>
              <a:ext cx="6"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94" name="Line 237"/>
            <p:cNvSpPr>
              <a:spLocks noChangeShapeType="1"/>
            </p:cNvSpPr>
            <p:nvPr/>
          </p:nvSpPr>
          <p:spPr bwMode="auto">
            <a:xfrm>
              <a:off x="5184" y="2861"/>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295" name="Rectangle 238"/>
            <p:cNvSpPr>
              <a:spLocks noChangeArrowheads="1"/>
            </p:cNvSpPr>
            <p:nvPr/>
          </p:nvSpPr>
          <p:spPr bwMode="auto">
            <a:xfrm>
              <a:off x="5184" y="2861"/>
              <a:ext cx="6" cy="9"/>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96" name="Line 239"/>
            <p:cNvSpPr>
              <a:spLocks noChangeShapeType="1"/>
            </p:cNvSpPr>
            <p:nvPr/>
          </p:nvSpPr>
          <p:spPr bwMode="auto">
            <a:xfrm>
              <a:off x="5184" y="3028"/>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297" name="Rectangle 240"/>
            <p:cNvSpPr>
              <a:spLocks noChangeArrowheads="1"/>
            </p:cNvSpPr>
            <p:nvPr/>
          </p:nvSpPr>
          <p:spPr bwMode="auto">
            <a:xfrm>
              <a:off x="5184" y="3028"/>
              <a:ext cx="6"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98" name="Line 241"/>
            <p:cNvSpPr>
              <a:spLocks noChangeShapeType="1"/>
            </p:cNvSpPr>
            <p:nvPr/>
          </p:nvSpPr>
          <p:spPr bwMode="auto">
            <a:xfrm>
              <a:off x="5184" y="3194"/>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299" name="Rectangle 242"/>
            <p:cNvSpPr>
              <a:spLocks noChangeArrowheads="1"/>
            </p:cNvSpPr>
            <p:nvPr/>
          </p:nvSpPr>
          <p:spPr bwMode="auto">
            <a:xfrm>
              <a:off x="5184" y="3194"/>
              <a:ext cx="6" cy="9"/>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00" name="Line 243"/>
            <p:cNvSpPr>
              <a:spLocks noChangeShapeType="1"/>
            </p:cNvSpPr>
            <p:nvPr/>
          </p:nvSpPr>
          <p:spPr bwMode="auto">
            <a:xfrm>
              <a:off x="5184" y="3369"/>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301" name="Rectangle 244"/>
            <p:cNvSpPr>
              <a:spLocks noChangeArrowheads="1"/>
            </p:cNvSpPr>
            <p:nvPr/>
          </p:nvSpPr>
          <p:spPr bwMode="auto">
            <a:xfrm>
              <a:off x="5184" y="3369"/>
              <a:ext cx="6"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02" name="Line 245"/>
            <p:cNvSpPr>
              <a:spLocks noChangeShapeType="1"/>
            </p:cNvSpPr>
            <p:nvPr/>
          </p:nvSpPr>
          <p:spPr bwMode="auto">
            <a:xfrm>
              <a:off x="5184" y="3544"/>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303" name="Rectangle 246"/>
            <p:cNvSpPr>
              <a:spLocks noChangeArrowheads="1"/>
            </p:cNvSpPr>
            <p:nvPr/>
          </p:nvSpPr>
          <p:spPr bwMode="auto">
            <a:xfrm>
              <a:off x="5184" y="3544"/>
              <a:ext cx="6"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48" name="Rounded Rectangular Callout 247"/>
          <p:cNvSpPr/>
          <p:nvPr/>
        </p:nvSpPr>
        <p:spPr bwMode="auto">
          <a:xfrm>
            <a:off x="5191336" y="3348038"/>
            <a:ext cx="3352800" cy="1524000"/>
          </a:xfrm>
          <a:prstGeom prst="wedgeRoundRectCallout">
            <a:avLst>
              <a:gd name="adj1" fmla="val -73512"/>
              <a:gd name="adj2" fmla="val -105734"/>
              <a:gd name="adj3" fmla="val 16667"/>
            </a:avLst>
          </a:prstGeom>
          <a:solidFill>
            <a:schemeClr val="accent1"/>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marL="0" marR="0" fontAlgn="base">
              <a:lnSpc>
                <a:spcPct val="80000"/>
              </a:lnSpc>
              <a:spcBef>
                <a:spcPts val="0"/>
              </a:spcBef>
              <a:spcAft>
                <a:spcPts val="0"/>
              </a:spcAft>
            </a:pPr>
            <a:r>
              <a:rPr lang="en-US" sz="1600" kern="1200" dirty="0">
                <a:solidFill>
                  <a:srgbClr val="FFFFFF"/>
                </a:solidFill>
                <a:effectLst/>
                <a:ea typeface="Times New Roman"/>
                <a:cs typeface="Times New Roman"/>
              </a:rPr>
              <a:t>Indicate the yearly salary of the employee.  For VA employees this should be  based on the locality pay table.  If unsure, consult your HR Department. </a:t>
            </a:r>
            <a:endParaRPr lang="en-US" sz="1200" dirty="0">
              <a:effectLst/>
              <a:latin typeface="Times New Roman"/>
              <a:ea typeface="Times New Roman"/>
            </a:endParaRPr>
          </a:p>
          <a:p>
            <a:pPr marL="0" marR="0" fontAlgn="base">
              <a:lnSpc>
                <a:spcPct val="80000"/>
              </a:lnSpc>
              <a:spcBef>
                <a:spcPts val="0"/>
              </a:spcBef>
              <a:spcAft>
                <a:spcPts val="0"/>
              </a:spcAft>
            </a:pPr>
            <a:r>
              <a:rPr lang="en-US" sz="1600" kern="1200" dirty="0">
                <a:solidFill>
                  <a:srgbClr val="FFFFFF"/>
                </a:solidFill>
                <a:effectLst/>
                <a:ea typeface="Times New Roman"/>
                <a:cs typeface="Times New Roman"/>
              </a:rPr>
              <a:t>For  IPAs, the salary is based on the agreement.  </a:t>
            </a:r>
            <a:endParaRPr lang="en-US" sz="1200" dirty="0">
              <a:effectLst/>
              <a:latin typeface="Times New Roman"/>
              <a:ea typeface="Times New Roman"/>
            </a:endParaRPr>
          </a:p>
        </p:txBody>
      </p:sp>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a:xfrm>
            <a:off x="457200" y="704850"/>
            <a:ext cx="8229600" cy="666750"/>
          </a:xfrm>
        </p:spPr>
        <p:txBody>
          <a:bodyPr>
            <a:normAutofit/>
          </a:bodyPr>
          <a:lstStyle/>
          <a:p>
            <a:pPr eaLnBrk="1" fontAlgn="auto" hangingPunct="1">
              <a:spcAft>
                <a:spcPts val="0"/>
              </a:spcAft>
              <a:defRPr/>
            </a:pPr>
            <a:r>
              <a:rPr lang="en-US" sz="3600" b="1" dirty="0"/>
              <a:t>Reminder of Major Changes</a:t>
            </a:r>
          </a:p>
        </p:txBody>
      </p:sp>
      <p:sp>
        <p:nvSpPr>
          <p:cNvPr id="6147" name="Rectangle 3"/>
          <p:cNvSpPr>
            <a:spLocks noGrp="1" noChangeArrowheads="1"/>
          </p:cNvSpPr>
          <p:nvPr>
            <p:ph idx="1"/>
          </p:nvPr>
        </p:nvSpPr>
        <p:spPr>
          <a:xfrm>
            <a:off x="457200" y="1524000"/>
            <a:ext cx="8229600" cy="4959350"/>
          </a:xfrm>
          <a:ln>
            <a:solidFill>
              <a:schemeClr val="accent1"/>
            </a:solidFill>
          </a:ln>
        </p:spPr>
        <p:txBody>
          <a:bodyPr/>
          <a:lstStyle/>
          <a:p>
            <a:pPr eaLnBrk="1" hangingPunct="1">
              <a:lnSpc>
                <a:spcPct val="90000"/>
              </a:lnSpc>
              <a:buFont typeface="Arial" panose="020B0604020202020204" pitchFamily="34" charset="0"/>
              <a:buChar char="•"/>
            </a:pPr>
            <a:r>
              <a:rPr lang="en-US" dirty="0"/>
              <a:t>The Current Account Status section was deleted from the Annual Budget Request Form. </a:t>
            </a:r>
          </a:p>
          <a:p>
            <a:pPr marL="0" indent="0" eaLnBrk="1" hangingPunct="1">
              <a:lnSpc>
                <a:spcPct val="90000"/>
              </a:lnSpc>
              <a:buNone/>
            </a:pPr>
            <a:r>
              <a:rPr lang="en-US" dirty="0"/>
              <a:t> </a:t>
            </a:r>
          </a:p>
          <a:p>
            <a:pPr eaLnBrk="1" hangingPunct="1">
              <a:lnSpc>
                <a:spcPct val="90000"/>
              </a:lnSpc>
              <a:buFont typeface="Arial" panose="020B0604020202020204" pitchFamily="34" charset="0"/>
              <a:buChar char="•"/>
            </a:pPr>
            <a:r>
              <a:rPr lang="en-US" dirty="0"/>
              <a:t>You will receive an email in 3</a:t>
            </a:r>
            <a:r>
              <a:rPr lang="en-US" baseline="30000" dirty="0"/>
              <a:t>rd</a:t>
            </a:r>
            <a:r>
              <a:rPr lang="en-US" dirty="0"/>
              <a:t> QTR requesting your site to review CSP Study accounts balances in preparation for an excess funds withdraw.</a:t>
            </a:r>
          </a:p>
          <a:p>
            <a:pPr eaLnBrk="1" hangingPunct="1">
              <a:lnSpc>
                <a:spcPct val="90000"/>
              </a:lnSpc>
              <a:buFont typeface="Arial" panose="020B0604020202020204" pitchFamily="34" charset="0"/>
              <a:buChar char="•"/>
            </a:pPr>
            <a:endParaRPr lang="en-US" dirty="0"/>
          </a:p>
          <a:p>
            <a:pPr eaLnBrk="1" hangingPunct="1">
              <a:lnSpc>
                <a:spcPct val="90000"/>
              </a:lnSpc>
              <a:buFont typeface="Arial" panose="020B0604020202020204" pitchFamily="34" charset="0"/>
              <a:buChar char="•"/>
            </a:pPr>
            <a:r>
              <a:rPr lang="en-US" dirty="0"/>
              <a:t>Beginning FY20 the Annual Budget Request Forms will be processed through the CSP Requests for Budgetary Support SharePoint Site.</a:t>
            </a:r>
          </a:p>
        </p:txBody>
      </p:sp>
      <p:sp>
        <p:nvSpPr>
          <p:cNvPr id="5" name="Slide Number Placeholder 4"/>
          <p:cNvSpPr>
            <a:spLocks noGrp="1"/>
          </p:cNvSpPr>
          <p:nvPr>
            <p:ph type="sldNum" sz="quarter" idx="12"/>
          </p:nvPr>
        </p:nvSpPr>
        <p:spPr/>
        <p:txBody>
          <a:bodyPr/>
          <a:lstStyle/>
          <a:p>
            <a:pPr>
              <a:defRPr/>
            </a:pPr>
            <a:fld id="{983A0268-5FD1-43FB-9E90-068BD549FD75}" type="slidenum">
              <a:rPr lang="en-US" smtClean="0"/>
              <a:pPr>
                <a:defRPr/>
              </a:pPr>
              <a:t>2</a:t>
            </a:fld>
            <a:endParaRPr lang="en-US" dirty="0"/>
          </a:p>
        </p:txBody>
      </p:sp>
    </p:spTree>
    <p:extLst>
      <p:ext uri="{BB962C8B-B14F-4D97-AF65-F5344CB8AC3E}">
        <p14:creationId xmlns:p14="http://schemas.microsoft.com/office/powerpoint/2010/main" val="2427665018"/>
      </p:ext>
    </p:extLst>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AFE0AD5D-AD55-4E59-A38C-33B8DEE03287}" type="slidenum">
              <a:rPr lang="en-US" smtClean="0"/>
              <a:pPr>
                <a:defRPr/>
              </a:pPr>
              <a:t>20</a:t>
            </a:fld>
            <a:endParaRPr lang="en-US" dirty="0"/>
          </a:p>
        </p:txBody>
      </p:sp>
      <p:sp>
        <p:nvSpPr>
          <p:cNvPr id="7" name="Rounded Rectangular Callout 6"/>
          <p:cNvSpPr/>
          <p:nvPr/>
        </p:nvSpPr>
        <p:spPr bwMode="auto">
          <a:xfrm>
            <a:off x="5181600" y="838200"/>
            <a:ext cx="2590800" cy="1295400"/>
          </a:xfrm>
          <a:prstGeom prst="wedgeRoundRectCallout">
            <a:avLst>
              <a:gd name="adj1" fmla="val -50285"/>
              <a:gd name="adj2" fmla="val 67267"/>
              <a:gd name="adj3" fmla="val 16667"/>
            </a:avLst>
          </a:prstGeom>
          <a:solidFill>
            <a:schemeClr val="accent1"/>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lnSpc>
                <a:spcPct val="80000"/>
              </a:lnSpc>
              <a:defRPr/>
            </a:pPr>
            <a:r>
              <a:rPr lang="en-US" sz="1600" dirty="0">
                <a:solidFill>
                  <a:schemeClr val="bg1"/>
                </a:solidFill>
              </a:rPr>
              <a:t>Indicate the percent of  the actual benefit rate.  If the actual rate is not available, use 30%.  The Total Annual Benefit will calculate automatically.</a:t>
            </a:r>
          </a:p>
        </p:txBody>
      </p:sp>
      <p:grpSp>
        <p:nvGrpSpPr>
          <p:cNvPr id="7633" name="Group 498"/>
          <p:cNvGrpSpPr>
            <a:grpSpLocks noChangeAspect="1"/>
          </p:cNvGrpSpPr>
          <p:nvPr/>
        </p:nvGrpSpPr>
        <p:grpSpPr bwMode="auto">
          <a:xfrm>
            <a:off x="1090613" y="1892300"/>
            <a:ext cx="6985001" cy="4192588"/>
            <a:chOff x="687" y="1192"/>
            <a:chExt cx="4400" cy="2641"/>
          </a:xfrm>
        </p:grpSpPr>
        <p:sp>
          <p:nvSpPr>
            <p:cNvPr id="7634" name="AutoShape 497"/>
            <p:cNvSpPr>
              <a:spLocks noChangeAspect="1" noChangeArrowheads="1" noTextEdit="1"/>
            </p:cNvSpPr>
            <p:nvPr/>
          </p:nvSpPr>
          <p:spPr bwMode="auto">
            <a:xfrm>
              <a:off x="713" y="1193"/>
              <a:ext cx="4374" cy="2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7635" name="Group 699"/>
            <p:cNvGrpSpPr>
              <a:grpSpLocks/>
            </p:cNvGrpSpPr>
            <p:nvPr/>
          </p:nvGrpSpPr>
          <p:grpSpPr bwMode="auto">
            <a:xfrm>
              <a:off x="687" y="1192"/>
              <a:ext cx="4386" cy="2641"/>
              <a:chOff x="687" y="1192"/>
              <a:chExt cx="4386" cy="2641"/>
            </a:xfrm>
          </p:grpSpPr>
          <p:sp>
            <p:nvSpPr>
              <p:cNvPr id="7679" name="Rectangle 499"/>
              <p:cNvSpPr>
                <a:spLocks noChangeArrowheads="1"/>
              </p:cNvSpPr>
              <p:nvPr/>
            </p:nvSpPr>
            <p:spPr bwMode="auto">
              <a:xfrm>
                <a:off x="3705" y="1450"/>
                <a:ext cx="270" cy="3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80" name="Rectangle 500"/>
              <p:cNvSpPr>
                <a:spLocks noChangeArrowheads="1"/>
              </p:cNvSpPr>
              <p:nvPr/>
            </p:nvSpPr>
            <p:spPr bwMode="auto">
              <a:xfrm>
                <a:off x="693" y="1841"/>
                <a:ext cx="2562" cy="168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81" name="Rectangle 501"/>
              <p:cNvSpPr>
                <a:spLocks noChangeArrowheads="1"/>
              </p:cNvSpPr>
              <p:nvPr/>
            </p:nvSpPr>
            <p:spPr bwMode="auto">
              <a:xfrm>
                <a:off x="3705" y="1841"/>
                <a:ext cx="270" cy="168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82" name="Rectangle 502"/>
              <p:cNvSpPr>
                <a:spLocks noChangeArrowheads="1"/>
              </p:cNvSpPr>
              <p:nvPr/>
            </p:nvSpPr>
            <p:spPr bwMode="auto">
              <a:xfrm>
                <a:off x="3969" y="1841"/>
                <a:ext cx="480" cy="16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83" name="Rectangle 503"/>
              <p:cNvSpPr>
                <a:spLocks noChangeArrowheads="1"/>
              </p:cNvSpPr>
              <p:nvPr/>
            </p:nvSpPr>
            <p:spPr bwMode="auto">
              <a:xfrm>
                <a:off x="4443" y="1841"/>
                <a:ext cx="624" cy="168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84" name="Rectangle 504"/>
              <p:cNvSpPr>
                <a:spLocks noChangeArrowheads="1"/>
              </p:cNvSpPr>
              <p:nvPr/>
            </p:nvSpPr>
            <p:spPr bwMode="auto">
              <a:xfrm>
                <a:off x="711" y="1474"/>
                <a:ext cx="75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Univers" pitchFamily="34" charset="0"/>
                    <a:cs typeface="Arial" pitchFamily="34" charset="0"/>
                  </a:rPr>
                  <a:t>NAME OF EMPLOYEE </a:t>
                </a:r>
                <a:endParaRPr kumimoji="0" lang="en-US" altLang="en-US" sz="900" b="0" i="0" u="none" strike="noStrike" cap="none" normalizeH="0" baseline="0" dirty="0">
                  <a:ln>
                    <a:noFill/>
                  </a:ln>
                  <a:solidFill>
                    <a:schemeClr val="tx1"/>
                  </a:solidFill>
                  <a:effectLst/>
                  <a:cs typeface="Arial" pitchFamily="34" charset="0"/>
                </a:endParaRPr>
              </a:p>
            </p:txBody>
          </p:sp>
          <p:sp>
            <p:nvSpPr>
              <p:cNvPr id="7685" name="Rectangle 505"/>
              <p:cNvSpPr>
                <a:spLocks noChangeArrowheads="1"/>
              </p:cNvSpPr>
              <p:nvPr/>
            </p:nvSpPr>
            <p:spPr bwMode="auto">
              <a:xfrm>
                <a:off x="711" y="1591"/>
                <a:ext cx="78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Univers" pitchFamily="34" charset="0"/>
                    <a:cs typeface="Arial" pitchFamily="34" charset="0"/>
                  </a:rPr>
                  <a:t>(</a:t>
                </a:r>
                <a:r>
                  <a:rPr kumimoji="0" lang="en-US" altLang="en-US" sz="1000" b="0" i="0" u="none" strike="noStrike" cap="none" normalizeH="0" baseline="0" dirty="0">
                    <a:ln>
                      <a:noFill/>
                    </a:ln>
                    <a:solidFill>
                      <a:srgbClr val="000000"/>
                    </a:solidFill>
                    <a:effectLst/>
                    <a:latin typeface="Univers" pitchFamily="34" charset="0"/>
                    <a:cs typeface="Arial" pitchFamily="34" charset="0"/>
                  </a:rPr>
                  <a:t>Indicate if new position </a:t>
                </a:r>
                <a:r>
                  <a:rPr kumimoji="0" lang="en-US" altLang="en-US" sz="1200" b="0" i="0" u="none" strike="noStrike" cap="none" normalizeH="0" baseline="0" dirty="0">
                    <a:ln>
                      <a:noFill/>
                    </a:ln>
                    <a:solidFill>
                      <a:srgbClr val="000000"/>
                    </a:solidFill>
                    <a:effectLst/>
                    <a:latin typeface="Univers" pitchFamily="34" charset="0"/>
                    <a:cs typeface="Arial" pitchFamily="34" charset="0"/>
                  </a:rPr>
                  <a:t>or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686" name="Rectangle 506"/>
              <p:cNvSpPr>
                <a:spLocks noChangeArrowheads="1"/>
              </p:cNvSpPr>
              <p:nvPr/>
            </p:nvSpPr>
            <p:spPr bwMode="auto">
              <a:xfrm>
                <a:off x="1132" y="1708"/>
                <a:ext cx="28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Univers" pitchFamily="34" charset="0"/>
                    <a:cs typeface="Arial" pitchFamily="34" charset="0"/>
                  </a:rPr>
                  <a:t>vacant</a:t>
                </a:r>
                <a:r>
                  <a:rPr kumimoji="0" lang="en-US" altLang="en-US" sz="1200" b="0" i="0" u="none" strike="noStrike" cap="none" normalizeH="0" baseline="0" dirty="0">
                    <a:ln>
                      <a:noFill/>
                    </a:ln>
                    <a:solidFill>
                      <a:srgbClr val="000000"/>
                    </a:solidFill>
                    <a:effectLst/>
                    <a:latin typeface="Univers" pitchFamily="34" charset="0"/>
                    <a:cs typeface="Arial" pitchFamily="34" charset="0"/>
                  </a:rPr>
                  <a:t>)</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687" name="Rectangle 507"/>
              <p:cNvSpPr>
                <a:spLocks noChangeArrowheads="1"/>
              </p:cNvSpPr>
              <p:nvPr/>
            </p:nvSpPr>
            <p:spPr bwMode="auto">
              <a:xfrm>
                <a:off x="1545" y="1524"/>
                <a:ext cx="28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Univers" pitchFamily="34" charset="0"/>
                    <a:cs typeface="Arial" pitchFamily="34" charset="0"/>
                  </a:rPr>
                  <a:t>Grade</a:t>
                </a:r>
                <a:r>
                  <a:rPr kumimoji="0" lang="en-US" altLang="en-US" sz="1200" b="0" i="0" u="none" strike="noStrike" cap="none" normalizeH="0" baseline="0" dirty="0">
                    <a:ln>
                      <a:noFill/>
                    </a:ln>
                    <a:solidFill>
                      <a:srgbClr val="000000"/>
                    </a:solidFill>
                    <a:effectLst/>
                    <a:latin typeface="Univers"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688" name="Rectangle 508"/>
              <p:cNvSpPr>
                <a:spLocks noChangeArrowheads="1"/>
              </p:cNvSpPr>
              <p:nvPr/>
            </p:nvSpPr>
            <p:spPr bwMode="auto">
              <a:xfrm>
                <a:off x="1569" y="1649"/>
                <a:ext cx="20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Univers" pitchFamily="34" charset="0"/>
                    <a:cs typeface="Arial" pitchFamily="34" charset="0"/>
                  </a:rPr>
                  <a:t>Step*</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689" name="Rectangle 509"/>
              <p:cNvSpPr>
                <a:spLocks noChangeArrowheads="1"/>
              </p:cNvSpPr>
              <p:nvPr/>
            </p:nvSpPr>
            <p:spPr bwMode="auto">
              <a:xfrm>
                <a:off x="1839" y="1543"/>
                <a:ext cx="28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Univers" pitchFamily="34" charset="0"/>
                    <a:cs typeface="Arial" pitchFamily="34" charset="0"/>
                  </a:rPr>
                  <a:t>Program</a:t>
                </a:r>
                <a:endParaRPr kumimoji="0" lang="en-US" altLang="en-US" sz="800" b="0" i="0" u="none" strike="noStrike" cap="none" normalizeH="0" baseline="0" dirty="0">
                  <a:ln>
                    <a:noFill/>
                  </a:ln>
                  <a:solidFill>
                    <a:schemeClr val="tx1"/>
                  </a:solidFill>
                  <a:effectLst/>
                  <a:cs typeface="Arial" pitchFamily="34" charset="0"/>
                </a:endParaRPr>
              </a:p>
            </p:txBody>
          </p:sp>
          <p:sp>
            <p:nvSpPr>
              <p:cNvPr id="7690" name="Rectangle 510"/>
              <p:cNvSpPr>
                <a:spLocks noChangeArrowheads="1"/>
              </p:cNvSpPr>
              <p:nvPr/>
            </p:nvSpPr>
            <p:spPr bwMode="auto">
              <a:xfrm>
                <a:off x="2157" y="1524"/>
                <a:ext cx="40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Univers" pitchFamily="34" charset="0"/>
                    <a:cs typeface="Arial" pitchFamily="34" charset="0"/>
                  </a:rPr>
                  <a:t>#Paid Pay</a:t>
                </a:r>
                <a:r>
                  <a:rPr kumimoji="0" lang="en-US" altLang="en-US" sz="1200" b="0" i="0" u="none" strike="noStrike" cap="none" normalizeH="0" baseline="0" dirty="0">
                    <a:ln>
                      <a:noFill/>
                    </a:ln>
                    <a:solidFill>
                      <a:srgbClr val="000000"/>
                    </a:solidFill>
                    <a:effectLst/>
                    <a:latin typeface="Univers"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691" name="Rectangle 511"/>
              <p:cNvSpPr>
                <a:spLocks noChangeArrowheads="1"/>
              </p:cNvSpPr>
              <p:nvPr/>
            </p:nvSpPr>
            <p:spPr bwMode="auto">
              <a:xfrm>
                <a:off x="2217" y="1649"/>
                <a:ext cx="27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Univers" pitchFamily="34" charset="0"/>
                    <a:cs typeface="Arial" pitchFamily="34" charset="0"/>
                  </a:rPr>
                  <a:t>Periods</a:t>
                </a:r>
                <a:endParaRPr kumimoji="0" lang="en-US" altLang="en-US" sz="1000" b="0" i="0" u="none" strike="noStrike" cap="none" normalizeH="0" baseline="0" dirty="0">
                  <a:ln>
                    <a:noFill/>
                  </a:ln>
                  <a:solidFill>
                    <a:schemeClr val="tx1"/>
                  </a:solidFill>
                  <a:effectLst/>
                  <a:cs typeface="Arial" pitchFamily="34" charset="0"/>
                </a:endParaRPr>
              </a:p>
            </p:txBody>
          </p:sp>
          <p:sp>
            <p:nvSpPr>
              <p:cNvPr id="7692" name="Rectangle 512"/>
              <p:cNvSpPr>
                <a:spLocks noChangeArrowheads="1"/>
              </p:cNvSpPr>
              <p:nvPr/>
            </p:nvSpPr>
            <p:spPr bwMode="auto">
              <a:xfrm>
                <a:off x="2583" y="1517"/>
                <a:ext cx="27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Univers" pitchFamily="34" charset="0"/>
                    <a:cs typeface="Arial" pitchFamily="34" charset="0"/>
                  </a:rPr>
                  <a:t>Annual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693" name="Rectangle 513"/>
              <p:cNvSpPr>
                <a:spLocks noChangeArrowheads="1"/>
              </p:cNvSpPr>
              <p:nvPr/>
            </p:nvSpPr>
            <p:spPr bwMode="auto">
              <a:xfrm>
                <a:off x="2595" y="1649"/>
                <a:ext cx="23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Univers" pitchFamily="34" charset="0"/>
                    <a:cs typeface="Arial" pitchFamily="34" charset="0"/>
                  </a:rPr>
                  <a:t>Salary</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694" name="Rectangle 514"/>
              <p:cNvSpPr>
                <a:spLocks noChangeArrowheads="1"/>
              </p:cNvSpPr>
              <p:nvPr/>
            </p:nvSpPr>
            <p:spPr bwMode="auto">
              <a:xfrm>
                <a:off x="2781" y="1649"/>
                <a:ext cx="54"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a:ln>
                      <a:noFill/>
                    </a:ln>
                    <a:solidFill>
                      <a:srgbClr val="000000"/>
                    </a:solidFill>
                    <a:effectLst/>
                    <a:latin typeface="Univers" pitchFamily="34" charset="0"/>
                    <a:cs typeface="Arial" pitchFamily="34" charset="0"/>
                  </a:rPr>
                  <a:t>1</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695" name="Rectangle 515"/>
              <p:cNvSpPr>
                <a:spLocks noChangeArrowheads="1"/>
              </p:cNvSpPr>
              <p:nvPr/>
            </p:nvSpPr>
            <p:spPr bwMode="auto">
              <a:xfrm>
                <a:off x="2919" y="1524"/>
                <a:ext cx="40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Univers" pitchFamily="34" charset="0"/>
                    <a:cs typeface="Arial" pitchFamily="34" charset="0"/>
                  </a:rPr>
                  <a:t>%</a:t>
                </a:r>
                <a:r>
                  <a:rPr kumimoji="0" lang="en-US" altLang="en-US" sz="1200" b="0" i="0" u="none" strike="noStrike" cap="none" normalizeH="0" baseline="0" dirty="0">
                    <a:ln>
                      <a:noFill/>
                    </a:ln>
                    <a:solidFill>
                      <a:srgbClr val="000000"/>
                    </a:solidFill>
                    <a:effectLst/>
                    <a:latin typeface="Univers" pitchFamily="34" charset="0"/>
                    <a:cs typeface="Arial" pitchFamily="34" charset="0"/>
                  </a:rPr>
                  <a:t> </a:t>
                </a:r>
                <a:r>
                  <a:rPr kumimoji="0" lang="en-US" altLang="en-US" sz="1000" b="0" i="0" u="none" strike="noStrike" cap="none" normalizeH="0" baseline="0" dirty="0">
                    <a:ln>
                      <a:noFill/>
                    </a:ln>
                    <a:solidFill>
                      <a:srgbClr val="000000"/>
                    </a:solidFill>
                    <a:effectLst/>
                    <a:latin typeface="Univers" pitchFamily="34" charset="0"/>
                    <a:cs typeface="Arial" pitchFamily="34" charset="0"/>
                  </a:rPr>
                  <a:t>Benefit </a:t>
                </a:r>
                <a:endParaRPr kumimoji="0" lang="en-US" altLang="en-US" sz="1000" b="0" i="0" u="none" strike="noStrike" cap="none" normalizeH="0" baseline="0" dirty="0">
                  <a:ln>
                    <a:noFill/>
                  </a:ln>
                  <a:solidFill>
                    <a:schemeClr val="tx1"/>
                  </a:solidFill>
                  <a:effectLst/>
                  <a:cs typeface="Arial" pitchFamily="34" charset="0"/>
                </a:endParaRPr>
              </a:p>
            </p:txBody>
          </p:sp>
          <p:sp>
            <p:nvSpPr>
              <p:cNvPr id="7696" name="Rectangle 516"/>
              <p:cNvSpPr>
                <a:spLocks noChangeArrowheads="1"/>
              </p:cNvSpPr>
              <p:nvPr/>
            </p:nvSpPr>
            <p:spPr bwMode="auto">
              <a:xfrm>
                <a:off x="3003" y="1649"/>
                <a:ext cx="17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Univers" pitchFamily="34" charset="0"/>
                    <a:cs typeface="Arial" pitchFamily="34" charset="0"/>
                  </a:rPr>
                  <a:t>Cost</a:t>
                </a:r>
                <a:endParaRPr kumimoji="0" lang="en-US" altLang="en-US" sz="1000" b="0" i="0" u="none" strike="noStrike" cap="none" normalizeH="0" baseline="0" dirty="0">
                  <a:ln>
                    <a:noFill/>
                  </a:ln>
                  <a:solidFill>
                    <a:schemeClr val="tx1"/>
                  </a:solidFill>
                  <a:effectLst/>
                  <a:cs typeface="Arial" pitchFamily="34" charset="0"/>
                </a:endParaRPr>
              </a:p>
            </p:txBody>
          </p:sp>
          <p:sp>
            <p:nvSpPr>
              <p:cNvPr id="7697" name="Rectangle 517"/>
              <p:cNvSpPr>
                <a:spLocks noChangeArrowheads="1"/>
              </p:cNvSpPr>
              <p:nvPr/>
            </p:nvSpPr>
            <p:spPr bwMode="auto">
              <a:xfrm>
                <a:off x="3291" y="1524"/>
                <a:ext cx="51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Univers" pitchFamily="34" charset="0"/>
                    <a:cs typeface="Arial" pitchFamily="34" charset="0"/>
                  </a:rPr>
                  <a:t>Total</a:t>
                </a:r>
                <a:r>
                  <a:rPr kumimoji="0" lang="en-US" altLang="en-US" sz="1200" b="0" i="0" u="none" strike="noStrike" cap="none" normalizeH="0" baseline="0" dirty="0">
                    <a:ln>
                      <a:noFill/>
                    </a:ln>
                    <a:solidFill>
                      <a:srgbClr val="000000"/>
                    </a:solidFill>
                    <a:effectLst/>
                    <a:latin typeface="Univers" pitchFamily="34" charset="0"/>
                    <a:cs typeface="Arial" pitchFamily="34" charset="0"/>
                  </a:rPr>
                  <a:t> </a:t>
                </a:r>
                <a:r>
                  <a:rPr kumimoji="0" lang="en-US" altLang="en-US" sz="1000" b="0" i="0" u="none" strike="noStrike" cap="none" normalizeH="0" baseline="0" dirty="0">
                    <a:ln>
                      <a:noFill/>
                    </a:ln>
                    <a:solidFill>
                      <a:srgbClr val="000000"/>
                    </a:solidFill>
                    <a:effectLst/>
                    <a:latin typeface="Univers" pitchFamily="34" charset="0"/>
                    <a:cs typeface="Arial" pitchFamily="34" charset="0"/>
                  </a:rPr>
                  <a:t>Annual </a:t>
                </a:r>
                <a:endParaRPr kumimoji="0" lang="en-US" altLang="en-US" sz="1000" b="0" i="0" u="none" strike="noStrike" cap="none" normalizeH="0" baseline="0" dirty="0">
                  <a:ln>
                    <a:noFill/>
                  </a:ln>
                  <a:solidFill>
                    <a:schemeClr val="tx1"/>
                  </a:solidFill>
                  <a:effectLst/>
                  <a:cs typeface="Arial" pitchFamily="34" charset="0"/>
                </a:endParaRPr>
              </a:p>
            </p:txBody>
          </p:sp>
          <p:sp>
            <p:nvSpPr>
              <p:cNvPr id="7698" name="Rectangle 518"/>
              <p:cNvSpPr>
                <a:spLocks noChangeArrowheads="1"/>
              </p:cNvSpPr>
              <p:nvPr/>
            </p:nvSpPr>
            <p:spPr bwMode="auto">
              <a:xfrm>
                <a:off x="3305" y="1649"/>
                <a:ext cx="39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Univers" pitchFamily="34" charset="0"/>
                    <a:cs typeface="Arial" pitchFamily="34" charset="0"/>
                  </a:rPr>
                  <a:t>Benefits</a:t>
                </a:r>
                <a:r>
                  <a:rPr kumimoji="0" lang="en-US" altLang="en-US" sz="1200" b="0" i="0" u="none" strike="noStrike" cap="none" normalizeH="0" baseline="0" dirty="0">
                    <a:ln>
                      <a:noFill/>
                    </a:ln>
                    <a:solidFill>
                      <a:srgbClr val="000000"/>
                    </a:solidFill>
                    <a:effectLst/>
                    <a:latin typeface="Univers"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699" name="Rectangle 519"/>
              <p:cNvSpPr>
                <a:spLocks noChangeArrowheads="1"/>
              </p:cNvSpPr>
              <p:nvPr/>
            </p:nvSpPr>
            <p:spPr bwMode="auto">
              <a:xfrm>
                <a:off x="3771" y="1524"/>
                <a:ext cx="22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Univers" pitchFamily="34" charset="0"/>
                    <a:cs typeface="Arial" pitchFamily="34" charset="0"/>
                  </a:rPr>
                  <a:t>% o</a:t>
                </a:r>
                <a:r>
                  <a:rPr kumimoji="0" lang="en-US" altLang="en-US" sz="1200" b="0" i="0" u="none" strike="noStrike" cap="none" normalizeH="0" baseline="0" dirty="0">
                    <a:ln>
                      <a:noFill/>
                    </a:ln>
                    <a:solidFill>
                      <a:srgbClr val="000000"/>
                    </a:solidFill>
                    <a:effectLst/>
                    <a:latin typeface="Univers" pitchFamily="34" charset="0"/>
                    <a:cs typeface="Arial" pitchFamily="34" charset="0"/>
                  </a:rPr>
                  <a:t>f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700" name="Rectangle 520"/>
              <p:cNvSpPr>
                <a:spLocks noChangeArrowheads="1"/>
              </p:cNvSpPr>
              <p:nvPr/>
            </p:nvSpPr>
            <p:spPr bwMode="auto">
              <a:xfrm>
                <a:off x="3777" y="1649"/>
                <a:ext cx="18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Univers" pitchFamily="34" charset="0"/>
                    <a:cs typeface="Arial" pitchFamily="34" charset="0"/>
                  </a:rPr>
                  <a:t>Time</a:t>
                </a:r>
                <a:endParaRPr kumimoji="0" lang="en-US" altLang="en-US" sz="1000" b="0" i="0" u="none" strike="noStrike" cap="none" normalizeH="0" baseline="0" dirty="0">
                  <a:ln>
                    <a:noFill/>
                  </a:ln>
                  <a:solidFill>
                    <a:schemeClr val="tx1"/>
                  </a:solidFill>
                  <a:effectLst/>
                  <a:cs typeface="Arial" pitchFamily="34" charset="0"/>
                </a:endParaRPr>
              </a:p>
            </p:txBody>
          </p:sp>
          <p:sp>
            <p:nvSpPr>
              <p:cNvPr id="7701" name="Rectangle 521"/>
              <p:cNvSpPr>
                <a:spLocks noChangeArrowheads="1"/>
              </p:cNvSpPr>
              <p:nvPr/>
            </p:nvSpPr>
            <p:spPr bwMode="auto">
              <a:xfrm>
                <a:off x="4011" y="1524"/>
                <a:ext cx="52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Univers" pitchFamily="34" charset="0"/>
                    <a:cs typeface="Arial" pitchFamily="34" charset="0"/>
                  </a:rPr>
                  <a:t>Actual Salary </a:t>
                </a:r>
                <a:endParaRPr kumimoji="0" lang="en-US" altLang="en-US" sz="1000" b="0" i="0" u="none" strike="noStrike" cap="none" normalizeH="0" baseline="0" dirty="0">
                  <a:ln>
                    <a:noFill/>
                  </a:ln>
                  <a:solidFill>
                    <a:schemeClr val="tx1"/>
                  </a:solidFill>
                  <a:effectLst/>
                  <a:cs typeface="Arial" pitchFamily="34" charset="0"/>
                </a:endParaRPr>
              </a:p>
            </p:txBody>
          </p:sp>
          <p:sp>
            <p:nvSpPr>
              <p:cNvPr id="7702" name="Rectangle 522"/>
              <p:cNvSpPr>
                <a:spLocks noChangeArrowheads="1"/>
              </p:cNvSpPr>
              <p:nvPr/>
            </p:nvSpPr>
            <p:spPr bwMode="auto">
              <a:xfrm>
                <a:off x="4023" y="1649"/>
                <a:ext cx="46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Univers" pitchFamily="34" charset="0"/>
                    <a:cs typeface="Arial" pitchFamily="34" charset="0"/>
                  </a:rPr>
                  <a:t>and Benefits</a:t>
                </a:r>
                <a:endParaRPr kumimoji="0" lang="en-US" altLang="en-US" sz="1000" b="0" i="0" u="none" strike="noStrike" cap="none" normalizeH="0" baseline="0" dirty="0">
                  <a:ln>
                    <a:noFill/>
                  </a:ln>
                  <a:solidFill>
                    <a:schemeClr val="tx1"/>
                  </a:solidFill>
                  <a:effectLst/>
                  <a:cs typeface="Arial" pitchFamily="34" charset="0"/>
                </a:endParaRPr>
              </a:p>
            </p:txBody>
          </p:sp>
          <p:sp>
            <p:nvSpPr>
              <p:cNvPr id="7703" name="Rectangle 523"/>
              <p:cNvSpPr>
                <a:spLocks noChangeArrowheads="1"/>
              </p:cNvSpPr>
              <p:nvPr/>
            </p:nvSpPr>
            <p:spPr bwMode="auto">
              <a:xfrm>
                <a:off x="711" y="1891"/>
                <a:ext cx="390"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Cheryl Crow</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704" name="Rectangle 524"/>
              <p:cNvSpPr>
                <a:spLocks noChangeArrowheads="1"/>
              </p:cNvSpPr>
              <p:nvPr/>
            </p:nvSpPr>
            <p:spPr bwMode="auto">
              <a:xfrm>
                <a:off x="1515" y="1891"/>
                <a:ext cx="216"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NII/S3</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705" name="Rectangle 525"/>
              <p:cNvSpPr>
                <a:spLocks noChangeArrowheads="1"/>
              </p:cNvSpPr>
              <p:nvPr/>
            </p:nvSpPr>
            <p:spPr bwMode="auto">
              <a:xfrm>
                <a:off x="1911" y="1891"/>
                <a:ext cx="144"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870</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706" name="Rectangle 526"/>
              <p:cNvSpPr>
                <a:spLocks noChangeArrowheads="1"/>
              </p:cNvSpPr>
              <p:nvPr/>
            </p:nvSpPr>
            <p:spPr bwMode="auto">
              <a:xfrm>
                <a:off x="2259" y="1891"/>
                <a:ext cx="162"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26.0</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707" name="Rectangle 527"/>
              <p:cNvSpPr>
                <a:spLocks noChangeArrowheads="1"/>
              </p:cNvSpPr>
              <p:nvPr/>
            </p:nvSpPr>
            <p:spPr bwMode="auto">
              <a:xfrm>
                <a:off x="2625" y="1891"/>
                <a:ext cx="234"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pitchFamily="34" charset="0"/>
                    <a:cs typeface="Arial" pitchFamily="34" charset="0"/>
                  </a:rPr>
                  <a:t>99,111</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708" name="Rectangle 528"/>
              <p:cNvSpPr>
                <a:spLocks noChangeArrowheads="1"/>
              </p:cNvSpPr>
              <p:nvPr/>
            </p:nvSpPr>
            <p:spPr bwMode="auto">
              <a:xfrm>
                <a:off x="2547" y="1891"/>
                <a:ext cx="168"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709" name="Rectangle 529"/>
              <p:cNvSpPr>
                <a:spLocks noChangeArrowheads="1"/>
              </p:cNvSpPr>
              <p:nvPr/>
            </p:nvSpPr>
            <p:spPr bwMode="auto">
              <a:xfrm>
                <a:off x="2655" y="1891"/>
                <a:ext cx="54"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710" name="Rectangle 530"/>
              <p:cNvSpPr>
                <a:spLocks noChangeArrowheads="1"/>
              </p:cNvSpPr>
              <p:nvPr/>
            </p:nvSpPr>
            <p:spPr bwMode="auto">
              <a:xfrm>
                <a:off x="3040" y="1882"/>
                <a:ext cx="162"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Calibri" pitchFamily="34" charset="0"/>
                    <a:cs typeface="Arial" pitchFamily="34" charset="0"/>
                  </a:rPr>
                  <a:t>28%</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711" name="Rectangle 531"/>
              <p:cNvSpPr>
                <a:spLocks noChangeArrowheads="1"/>
              </p:cNvSpPr>
              <p:nvPr/>
            </p:nvSpPr>
            <p:spPr bwMode="auto">
              <a:xfrm>
                <a:off x="3414" y="1891"/>
                <a:ext cx="234"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Calibri" pitchFamily="34" charset="0"/>
                    <a:cs typeface="Arial" pitchFamily="34" charset="0"/>
                  </a:rPr>
                  <a:t>27,751</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712" name="Rectangle 532"/>
              <p:cNvSpPr>
                <a:spLocks noChangeArrowheads="1"/>
              </p:cNvSpPr>
              <p:nvPr/>
            </p:nvSpPr>
            <p:spPr bwMode="auto">
              <a:xfrm>
                <a:off x="3285" y="1891"/>
                <a:ext cx="24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Calibri"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713" name="Rectangle 533"/>
              <p:cNvSpPr>
                <a:spLocks noChangeArrowheads="1"/>
              </p:cNvSpPr>
              <p:nvPr/>
            </p:nvSpPr>
            <p:spPr bwMode="auto">
              <a:xfrm>
                <a:off x="3477" y="1891"/>
                <a:ext cx="54"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Calibri"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714" name="Rectangle 534"/>
              <p:cNvSpPr>
                <a:spLocks noChangeArrowheads="1"/>
              </p:cNvSpPr>
              <p:nvPr/>
            </p:nvSpPr>
            <p:spPr bwMode="auto">
              <a:xfrm>
                <a:off x="4323" y="1891"/>
                <a:ext cx="60"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itchFamily="34"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715" name="Rectangle 535"/>
              <p:cNvSpPr>
                <a:spLocks noChangeArrowheads="1"/>
              </p:cNvSpPr>
              <p:nvPr/>
            </p:nvSpPr>
            <p:spPr bwMode="auto">
              <a:xfrm>
                <a:off x="4005" y="1891"/>
                <a:ext cx="438"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libri"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716" name="Rectangle 536"/>
              <p:cNvSpPr>
                <a:spLocks noChangeArrowheads="1"/>
              </p:cNvSpPr>
              <p:nvPr/>
            </p:nvSpPr>
            <p:spPr bwMode="auto">
              <a:xfrm>
                <a:off x="4317" y="1891"/>
                <a:ext cx="54"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717" name="Rectangle 537"/>
              <p:cNvSpPr>
                <a:spLocks noChangeArrowheads="1"/>
              </p:cNvSpPr>
              <p:nvPr/>
            </p:nvSpPr>
            <p:spPr bwMode="auto">
              <a:xfrm>
                <a:off x="711" y="2057"/>
                <a:ext cx="348"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Tom Jones</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718" name="Rectangle 538"/>
              <p:cNvSpPr>
                <a:spLocks noChangeArrowheads="1"/>
              </p:cNvSpPr>
              <p:nvPr/>
            </p:nvSpPr>
            <p:spPr bwMode="auto">
              <a:xfrm>
                <a:off x="1515" y="2057"/>
                <a:ext cx="252"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GS10/8</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719" name="Rectangle 539"/>
              <p:cNvSpPr>
                <a:spLocks noChangeArrowheads="1"/>
              </p:cNvSpPr>
              <p:nvPr/>
            </p:nvSpPr>
            <p:spPr bwMode="auto">
              <a:xfrm>
                <a:off x="1911" y="2057"/>
                <a:ext cx="144"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825</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720" name="Rectangle 540"/>
              <p:cNvSpPr>
                <a:spLocks noChangeArrowheads="1"/>
              </p:cNvSpPr>
              <p:nvPr/>
            </p:nvSpPr>
            <p:spPr bwMode="auto">
              <a:xfrm>
                <a:off x="2259" y="2057"/>
                <a:ext cx="162"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13.0</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721" name="Rectangle 541"/>
              <p:cNvSpPr>
                <a:spLocks noChangeArrowheads="1"/>
              </p:cNvSpPr>
              <p:nvPr/>
            </p:nvSpPr>
            <p:spPr bwMode="auto">
              <a:xfrm>
                <a:off x="2643" y="2057"/>
                <a:ext cx="234"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pitchFamily="34" charset="0"/>
                    <a:cs typeface="Arial" pitchFamily="34" charset="0"/>
                  </a:rPr>
                  <a:t>77,057</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722" name="Rectangle 542"/>
              <p:cNvSpPr>
                <a:spLocks noChangeArrowheads="1"/>
              </p:cNvSpPr>
              <p:nvPr/>
            </p:nvSpPr>
            <p:spPr bwMode="auto">
              <a:xfrm>
                <a:off x="2547" y="2057"/>
                <a:ext cx="168"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723" name="Rectangle 543"/>
              <p:cNvSpPr>
                <a:spLocks noChangeArrowheads="1"/>
              </p:cNvSpPr>
              <p:nvPr/>
            </p:nvSpPr>
            <p:spPr bwMode="auto">
              <a:xfrm>
                <a:off x="2655" y="2057"/>
                <a:ext cx="54"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724" name="Rectangle 544"/>
              <p:cNvSpPr>
                <a:spLocks noChangeArrowheads="1"/>
              </p:cNvSpPr>
              <p:nvPr/>
            </p:nvSpPr>
            <p:spPr bwMode="auto">
              <a:xfrm>
                <a:off x="3040" y="2042"/>
                <a:ext cx="162"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Calibri" pitchFamily="34" charset="0"/>
                    <a:cs typeface="Arial" pitchFamily="34" charset="0"/>
                  </a:rPr>
                  <a:t>30%</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725" name="Rectangle 545"/>
              <p:cNvSpPr>
                <a:spLocks noChangeArrowheads="1"/>
              </p:cNvSpPr>
              <p:nvPr/>
            </p:nvSpPr>
            <p:spPr bwMode="auto">
              <a:xfrm>
                <a:off x="3414" y="2042"/>
                <a:ext cx="234"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Calibri" pitchFamily="34" charset="0"/>
                    <a:cs typeface="Arial" pitchFamily="34" charset="0"/>
                  </a:rPr>
                  <a:t>23,117</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726" name="Rectangle 546"/>
              <p:cNvSpPr>
                <a:spLocks noChangeArrowheads="1"/>
              </p:cNvSpPr>
              <p:nvPr/>
            </p:nvSpPr>
            <p:spPr bwMode="auto">
              <a:xfrm>
                <a:off x="3255" y="2057"/>
                <a:ext cx="282"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Calibri"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727" name="Rectangle 547"/>
              <p:cNvSpPr>
                <a:spLocks noChangeArrowheads="1"/>
              </p:cNvSpPr>
              <p:nvPr/>
            </p:nvSpPr>
            <p:spPr bwMode="auto">
              <a:xfrm>
                <a:off x="3477" y="2057"/>
                <a:ext cx="54"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728" name="Rectangle 548"/>
              <p:cNvSpPr>
                <a:spLocks noChangeArrowheads="1"/>
              </p:cNvSpPr>
              <p:nvPr/>
            </p:nvSpPr>
            <p:spPr bwMode="auto">
              <a:xfrm>
                <a:off x="4323" y="2057"/>
                <a:ext cx="60"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itchFamily="34"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729" name="Rectangle 549"/>
              <p:cNvSpPr>
                <a:spLocks noChangeArrowheads="1"/>
              </p:cNvSpPr>
              <p:nvPr/>
            </p:nvSpPr>
            <p:spPr bwMode="auto">
              <a:xfrm>
                <a:off x="4005" y="2057"/>
                <a:ext cx="438"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libri"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730" name="Rectangle 550"/>
              <p:cNvSpPr>
                <a:spLocks noChangeArrowheads="1"/>
              </p:cNvSpPr>
              <p:nvPr/>
            </p:nvSpPr>
            <p:spPr bwMode="auto">
              <a:xfrm>
                <a:off x="4317" y="2057"/>
                <a:ext cx="54"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731" name="Rectangle 551"/>
              <p:cNvSpPr>
                <a:spLocks noChangeArrowheads="1"/>
              </p:cNvSpPr>
              <p:nvPr/>
            </p:nvSpPr>
            <p:spPr bwMode="auto">
              <a:xfrm>
                <a:off x="711" y="2223"/>
                <a:ext cx="378"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Susan Black</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732" name="Rectangle 552"/>
              <p:cNvSpPr>
                <a:spLocks noChangeArrowheads="1"/>
              </p:cNvSpPr>
              <p:nvPr/>
            </p:nvSpPr>
            <p:spPr bwMode="auto">
              <a:xfrm>
                <a:off x="1515" y="2223"/>
                <a:ext cx="132"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IPA</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733" name="Rectangle 553"/>
              <p:cNvSpPr>
                <a:spLocks noChangeArrowheads="1"/>
              </p:cNvSpPr>
              <p:nvPr/>
            </p:nvSpPr>
            <p:spPr bwMode="auto">
              <a:xfrm>
                <a:off x="1839" y="2223"/>
                <a:ext cx="264"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pitchFamily="34" charset="0"/>
                    <a:cs typeface="Arial" pitchFamily="34" charset="0"/>
                  </a:rPr>
                  <a:t>825-IPA</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734" name="Rectangle 554"/>
              <p:cNvSpPr>
                <a:spLocks noChangeArrowheads="1"/>
              </p:cNvSpPr>
              <p:nvPr/>
            </p:nvSpPr>
            <p:spPr bwMode="auto">
              <a:xfrm>
                <a:off x="2259" y="2223"/>
                <a:ext cx="162"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26.0</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735" name="Rectangle 555"/>
              <p:cNvSpPr>
                <a:spLocks noChangeArrowheads="1"/>
              </p:cNvSpPr>
              <p:nvPr/>
            </p:nvSpPr>
            <p:spPr bwMode="auto">
              <a:xfrm>
                <a:off x="2625" y="2215"/>
                <a:ext cx="234"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Calibri" pitchFamily="34" charset="0"/>
                    <a:cs typeface="Arial" pitchFamily="34" charset="0"/>
                  </a:rPr>
                  <a:t>83,429</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736" name="Rectangle 556"/>
              <p:cNvSpPr>
                <a:spLocks noChangeArrowheads="1"/>
              </p:cNvSpPr>
              <p:nvPr/>
            </p:nvSpPr>
            <p:spPr bwMode="auto">
              <a:xfrm>
                <a:off x="2547" y="2223"/>
                <a:ext cx="168"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737" name="Rectangle 557"/>
              <p:cNvSpPr>
                <a:spLocks noChangeArrowheads="1"/>
              </p:cNvSpPr>
              <p:nvPr/>
            </p:nvSpPr>
            <p:spPr bwMode="auto">
              <a:xfrm>
                <a:off x="2655" y="2223"/>
                <a:ext cx="54"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738" name="Rectangle 558"/>
              <p:cNvSpPr>
                <a:spLocks noChangeArrowheads="1"/>
              </p:cNvSpPr>
              <p:nvPr/>
            </p:nvSpPr>
            <p:spPr bwMode="auto">
              <a:xfrm>
                <a:off x="3058" y="2216"/>
                <a:ext cx="126"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Calibri" pitchFamily="34" charset="0"/>
                    <a:cs typeface="Arial" pitchFamily="34" charset="0"/>
                  </a:rPr>
                  <a:t>0%</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739" name="Rectangle 559"/>
              <p:cNvSpPr>
                <a:spLocks noChangeArrowheads="1"/>
              </p:cNvSpPr>
              <p:nvPr/>
            </p:nvSpPr>
            <p:spPr bwMode="auto">
              <a:xfrm>
                <a:off x="3585" y="2223"/>
                <a:ext cx="60"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0000"/>
                    </a:solidFill>
                    <a:effectLst/>
                    <a:latin typeface="Calibri" pitchFamily="34"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740" name="Rectangle 560"/>
              <p:cNvSpPr>
                <a:spLocks noChangeArrowheads="1"/>
              </p:cNvSpPr>
              <p:nvPr/>
            </p:nvSpPr>
            <p:spPr bwMode="auto">
              <a:xfrm>
                <a:off x="3285" y="2223"/>
                <a:ext cx="426"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741" name="Rectangle 561"/>
              <p:cNvSpPr>
                <a:spLocks noChangeArrowheads="1"/>
              </p:cNvSpPr>
              <p:nvPr/>
            </p:nvSpPr>
            <p:spPr bwMode="auto">
              <a:xfrm>
                <a:off x="3585" y="2223"/>
                <a:ext cx="54"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742" name="Rectangle 562"/>
              <p:cNvSpPr>
                <a:spLocks noChangeArrowheads="1"/>
              </p:cNvSpPr>
              <p:nvPr/>
            </p:nvSpPr>
            <p:spPr bwMode="auto">
              <a:xfrm>
                <a:off x="4323" y="2223"/>
                <a:ext cx="60"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itchFamily="34"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743" name="Rectangle 563"/>
              <p:cNvSpPr>
                <a:spLocks noChangeArrowheads="1"/>
              </p:cNvSpPr>
              <p:nvPr/>
            </p:nvSpPr>
            <p:spPr bwMode="auto">
              <a:xfrm>
                <a:off x="4005" y="2223"/>
                <a:ext cx="438"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Calibri" pitchFamily="34" charset="0"/>
                    <a:cs typeface="Arial" pitchFamily="34"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744" name="Rectangle 564"/>
              <p:cNvSpPr>
                <a:spLocks noChangeArrowheads="1"/>
              </p:cNvSpPr>
              <p:nvPr/>
            </p:nvSpPr>
            <p:spPr bwMode="auto">
              <a:xfrm>
                <a:off x="4317" y="2223"/>
                <a:ext cx="54"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745" name="Rectangle 565"/>
              <p:cNvSpPr>
                <a:spLocks noChangeArrowheads="1"/>
              </p:cNvSpPr>
              <p:nvPr/>
            </p:nvSpPr>
            <p:spPr bwMode="auto">
              <a:xfrm>
                <a:off x="3585" y="2390"/>
                <a:ext cx="60"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746" name="Rectangle 566"/>
              <p:cNvSpPr>
                <a:spLocks noChangeArrowheads="1"/>
              </p:cNvSpPr>
              <p:nvPr/>
            </p:nvSpPr>
            <p:spPr bwMode="auto">
              <a:xfrm>
                <a:off x="3285" y="2390"/>
                <a:ext cx="426"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747" name="Rectangle 567"/>
              <p:cNvSpPr>
                <a:spLocks noChangeArrowheads="1"/>
              </p:cNvSpPr>
              <p:nvPr/>
            </p:nvSpPr>
            <p:spPr bwMode="auto">
              <a:xfrm>
                <a:off x="3585" y="2390"/>
                <a:ext cx="54"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748" name="Rectangle 568"/>
              <p:cNvSpPr>
                <a:spLocks noChangeArrowheads="1"/>
              </p:cNvSpPr>
              <p:nvPr/>
            </p:nvSpPr>
            <p:spPr bwMode="auto">
              <a:xfrm>
                <a:off x="4323" y="2390"/>
                <a:ext cx="60"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itchFamily="34"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749" name="Rectangle 569"/>
              <p:cNvSpPr>
                <a:spLocks noChangeArrowheads="1"/>
              </p:cNvSpPr>
              <p:nvPr/>
            </p:nvSpPr>
            <p:spPr bwMode="auto">
              <a:xfrm>
                <a:off x="4005" y="2390"/>
                <a:ext cx="438"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750" name="Rectangle 570"/>
              <p:cNvSpPr>
                <a:spLocks noChangeArrowheads="1"/>
              </p:cNvSpPr>
              <p:nvPr/>
            </p:nvSpPr>
            <p:spPr bwMode="auto">
              <a:xfrm>
                <a:off x="4317" y="2390"/>
                <a:ext cx="54"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751" name="Rectangle 571"/>
              <p:cNvSpPr>
                <a:spLocks noChangeArrowheads="1"/>
              </p:cNvSpPr>
              <p:nvPr/>
            </p:nvSpPr>
            <p:spPr bwMode="auto">
              <a:xfrm>
                <a:off x="3585" y="2556"/>
                <a:ext cx="60"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752" name="Rectangle 572"/>
              <p:cNvSpPr>
                <a:spLocks noChangeArrowheads="1"/>
              </p:cNvSpPr>
              <p:nvPr/>
            </p:nvSpPr>
            <p:spPr bwMode="auto">
              <a:xfrm>
                <a:off x="3285" y="2556"/>
                <a:ext cx="426"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753" name="Rectangle 573"/>
              <p:cNvSpPr>
                <a:spLocks noChangeArrowheads="1"/>
              </p:cNvSpPr>
              <p:nvPr/>
            </p:nvSpPr>
            <p:spPr bwMode="auto">
              <a:xfrm>
                <a:off x="3585" y="2556"/>
                <a:ext cx="54"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754" name="Rectangle 574"/>
              <p:cNvSpPr>
                <a:spLocks noChangeArrowheads="1"/>
              </p:cNvSpPr>
              <p:nvPr/>
            </p:nvSpPr>
            <p:spPr bwMode="auto">
              <a:xfrm>
                <a:off x="4323" y="2556"/>
                <a:ext cx="60"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itchFamily="34"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755" name="Rectangle 575"/>
              <p:cNvSpPr>
                <a:spLocks noChangeArrowheads="1"/>
              </p:cNvSpPr>
              <p:nvPr/>
            </p:nvSpPr>
            <p:spPr bwMode="auto">
              <a:xfrm>
                <a:off x="4005" y="2556"/>
                <a:ext cx="438"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756" name="Rectangle 576"/>
              <p:cNvSpPr>
                <a:spLocks noChangeArrowheads="1"/>
              </p:cNvSpPr>
              <p:nvPr/>
            </p:nvSpPr>
            <p:spPr bwMode="auto">
              <a:xfrm>
                <a:off x="4317" y="2556"/>
                <a:ext cx="54"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757" name="Rectangle 577"/>
              <p:cNvSpPr>
                <a:spLocks noChangeArrowheads="1"/>
              </p:cNvSpPr>
              <p:nvPr/>
            </p:nvSpPr>
            <p:spPr bwMode="auto">
              <a:xfrm>
                <a:off x="3585" y="2723"/>
                <a:ext cx="60"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758" name="Rectangle 578"/>
              <p:cNvSpPr>
                <a:spLocks noChangeArrowheads="1"/>
              </p:cNvSpPr>
              <p:nvPr/>
            </p:nvSpPr>
            <p:spPr bwMode="auto">
              <a:xfrm>
                <a:off x="3285" y="2723"/>
                <a:ext cx="426"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759" name="Rectangle 579"/>
              <p:cNvSpPr>
                <a:spLocks noChangeArrowheads="1"/>
              </p:cNvSpPr>
              <p:nvPr/>
            </p:nvSpPr>
            <p:spPr bwMode="auto">
              <a:xfrm>
                <a:off x="3585" y="2723"/>
                <a:ext cx="54"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760" name="Rectangle 580"/>
              <p:cNvSpPr>
                <a:spLocks noChangeArrowheads="1"/>
              </p:cNvSpPr>
              <p:nvPr/>
            </p:nvSpPr>
            <p:spPr bwMode="auto">
              <a:xfrm>
                <a:off x="4323" y="2723"/>
                <a:ext cx="60"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itchFamily="34"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761" name="Rectangle 581"/>
              <p:cNvSpPr>
                <a:spLocks noChangeArrowheads="1"/>
              </p:cNvSpPr>
              <p:nvPr/>
            </p:nvSpPr>
            <p:spPr bwMode="auto">
              <a:xfrm>
                <a:off x="4005" y="2723"/>
                <a:ext cx="438"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762" name="Rectangle 582"/>
              <p:cNvSpPr>
                <a:spLocks noChangeArrowheads="1"/>
              </p:cNvSpPr>
              <p:nvPr/>
            </p:nvSpPr>
            <p:spPr bwMode="auto">
              <a:xfrm>
                <a:off x="4317" y="2723"/>
                <a:ext cx="54"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763" name="Rectangle 583"/>
              <p:cNvSpPr>
                <a:spLocks noChangeArrowheads="1"/>
              </p:cNvSpPr>
              <p:nvPr/>
            </p:nvSpPr>
            <p:spPr bwMode="auto">
              <a:xfrm>
                <a:off x="3585" y="2889"/>
                <a:ext cx="60"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764" name="Rectangle 584"/>
              <p:cNvSpPr>
                <a:spLocks noChangeArrowheads="1"/>
              </p:cNvSpPr>
              <p:nvPr/>
            </p:nvSpPr>
            <p:spPr bwMode="auto">
              <a:xfrm>
                <a:off x="3285" y="2889"/>
                <a:ext cx="426"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765" name="Rectangle 585"/>
              <p:cNvSpPr>
                <a:spLocks noChangeArrowheads="1"/>
              </p:cNvSpPr>
              <p:nvPr/>
            </p:nvSpPr>
            <p:spPr bwMode="auto">
              <a:xfrm>
                <a:off x="3585" y="2889"/>
                <a:ext cx="54"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766" name="Rectangle 586"/>
              <p:cNvSpPr>
                <a:spLocks noChangeArrowheads="1"/>
              </p:cNvSpPr>
              <p:nvPr/>
            </p:nvSpPr>
            <p:spPr bwMode="auto">
              <a:xfrm>
                <a:off x="4323" y="2889"/>
                <a:ext cx="60"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itchFamily="34"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767" name="Rectangle 587"/>
              <p:cNvSpPr>
                <a:spLocks noChangeArrowheads="1"/>
              </p:cNvSpPr>
              <p:nvPr/>
            </p:nvSpPr>
            <p:spPr bwMode="auto">
              <a:xfrm>
                <a:off x="4005" y="2889"/>
                <a:ext cx="438"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768" name="Rectangle 588"/>
              <p:cNvSpPr>
                <a:spLocks noChangeArrowheads="1"/>
              </p:cNvSpPr>
              <p:nvPr/>
            </p:nvSpPr>
            <p:spPr bwMode="auto">
              <a:xfrm>
                <a:off x="4317" y="2889"/>
                <a:ext cx="54"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769" name="Rectangle 589"/>
              <p:cNvSpPr>
                <a:spLocks noChangeArrowheads="1"/>
              </p:cNvSpPr>
              <p:nvPr/>
            </p:nvSpPr>
            <p:spPr bwMode="auto">
              <a:xfrm>
                <a:off x="3585" y="3055"/>
                <a:ext cx="60"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770" name="Rectangle 590"/>
              <p:cNvSpPr>
                <a:spLocks noChangeArrowheads="1"/>
              </p:cNvSpPr>
              <p:nvPr/>
            </p:nvSpPr>
            <p:spPr bwMode="auto">
              <a:xfrm>
                <a:off x="3285" y="3055"/>
                <a:ext cx="426"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771" name="Rectangle 591"/>
              <p:cNvSpPr>
                <a:spLocks noChangeArrowheads="1"/>
              </p:cNvSpPr>
              <p:nvPr/>
            </p:nvSpPr>
            <p:spPr bwMode="auto">
              <a:xfrm>
                <a:off x="3585" y="3055"/>
                <a:ext cx="54"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772" name="Rectangle 592"/>
              <p:cNvSpPr>
                <a:spLocks noChangeArrowheads="1"/>
              </p:cNvSpPr>
              <p:nvPr/>
            </p:nvSpPr>
            <p:spPr bwMode="auto">
              <a:xfrm>
                <a:off x="4323" y="3055"/>
                <a:ext cx="60"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itchFamily="34"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773" name="Rectangle 593"/>
              <p:cNvSpPr>
                <a:spLocks noChangeArrowheads="1"/>
              </p:cNvSpPr>
              <p:nvPr/>
            </p:nvSpPr>
            <p:spPr bwMode="auto">
              <a:xfrm>
                <a:off x="4005" y="3055"/>
                <a:ext cx="438"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774" name="Rectangle 594"/>
              <p:cNvSpPr>
                <a:spLocks noChangeArrowheads="1"/>
              </p:cNvSpPr>
              <p:nvPr/>
            </p:nvSpPr>
            <p:spPr bwMode="auto">
              <a:xfrm>
                <a:off x="4317" y="3055"/>
                <a:ext cx="54"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775" name="Rectangle 595"/>
              <p:cNvSpPr>
                <a:spLocks noChangeArrowheads="1"/>
              </p:cNvSpPr>
              <p:nvPr/>
            </p:nvSpPr>
            <p:spPr bwMode="auto">
              <a:xfrm>
                <a:off x="3585" y="3222"/>
                <a:ext cx="60"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776" name="Rectangle 596"/>
              <p:cNvSpPr>
                <a:spLocks noChangeArrowheads="1"/>
              </p:cNvSpPr>
              <p:nvPr/>
            </p:nvSpPr>
            <p:spPr bwMode="auto">
              <a:xfrm>
                <a:off x="3285" y="3222"/>
                <a:ext cx="426"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777" name="Rectangle 597"/>
              <p:cNvSpPr>
                <a:spLocks noChangeArrowheads="1"/>
              </p:cNvSpPr>
              <p:nvPr/>
            </p:nvSpPr>
            <p:spPr bwMode="auto">
              <a:xfrm>
                <a:off x="3585" y="3222"/>
                <a:ext cx="54"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778" name="Rectangle 598"/>
              <p:cNvSpPr>
                <a:spLocks noChangeArrowheads="1"/>
              </p:cNvSpPr>
              <p:nvPr/>
            </p:nvSpPr>
            <p:spPr bwMode="auto">
              <a:xfrm>
                <a:off x="4323" y="3222"/>
                <a:ext cx="60"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itchFamily="34"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779" name="Rectangle 599"/>
              <p:cNvSpPr>
                <a:spLocks noChangeArrowheads="1"/>
              </p:cNvSpPr>
              <p:nvPr/>
            </p:nvSpPr>
            <p:spPr bwMode="auto">
              <a:xfrm>
                <a:off x="4005" y="3222"/>
                <a:ext cx="438"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780" name="Rectangle 600"/>
              <p:cNvSpPr>
                <a:spLocks noChangeArrowheads="1"/>
              </p:cNvSpPr>
              <p:nvPr/>
            </p:nvSpPr>
            <p:spPr bwMode="auto">
              <a:xfrm>
                <a:off x="4317" y="3222"/>
                <a:ext cx="54"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781" name="Rectangle 601"/>
              <p:cNvSpPr>
                <a:spLocks noChangeArrowheads="1"/>
              </p:cNvSpPr>
              <p:nvPr/>
            </p:nvSpPr>
            <p:spPr bwMode="auto">
              <a:xfrm>
                <a:off x="3585" y="3388"/>
                <a:ext cx="60"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782" name="Rectangle 602"/>
              <p:cNvSpPr>
                <a:spLocks noChangeArrowheads="1"/>
              </p:cNvSpPr>
              <p:nvPr/>
            </p:nvSpPr>
            <p:spPr bwMode="auto">
              <a:xfrm>
                <a:off x="3285" y="3388"/>
                <a:ext cx="426"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783" name="Rectangle 603"/>
              <p:cNvSpPr>
                <a:spLocks noChangeArrowheads="1"/>
              </p:cNvSpPr>
              <p:nvPr/>
            </p:nvSpPr>
            <p:spPr bwMode="auto">
              <a:xfrm>
                <a:off x="3585" y="3388"/>
                <a:ext cx="54"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784" name="Rectangle 604"/>
              <p:cNvSpPr>
                <a:spLocks noChangeArrowheads="1"/>
              </p:cNvSpPr>
              <p:nvPr/>
            </p:nvSpPr>
            <p:spPr bwMode="auto">
              <a:xfrm>
                <a:off x="4323" y="3388"/>
                <a:ext cx="60"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itchFamily="34"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785" name="Rectangle 605"/>
              <p:cNvSpPr>
                <a:spLocks noChangeArrowheads="1"/>
              </p:cNvSpPr>
              <p:nvPr/>
            </p:nvSpPr>
            <p:spPr bwMode="auto">
              <a:xfrm>
                <a:off x="4005" y="3388"/>
                <a:ext cx="438"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786" name="Rectangle 606"/>
              <p:cNvSpPr>
                <a:spLocks noChangeArrowheads="1"/>
              </p:cNvSpPr>
              <p:nvPr/>
            </p:nvSpPr>
            <p:spPr bwMode="auto">
              <a:xfrm>
                <a:off x="4317" y="3388"/>
                <a:ext cx="54"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787" name="Rectangle 607"/>
              <p:cNvSpPr>
                <a:spLocks noChangeArrowheads="1"/>
              </p:cNvSpPr>
              <p:nvPr/>
            </p:nvSpPr>
            <p:spPr bwMode="auto">
              <a:xfrm>
                <a:off x="767" y="3534"/>
                <a:ext cx="422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Univers" pitchFamily="34" charset="0"/>
                    <a:cs typeface="Arial" pitchFamily="34" charset="0"/>
                  </a:rPr>
                  <a:t>  *Use two lines if projected step increase is involved:  Indicate number of pay periods and costs at each level</a:t>
                </a:r>
                <a:r>
                  <a:rPr kumimoji="0" lang="en-US" altLang="en-US" sz="1200" b="0" i="0" u="none" strike="noStrike" cap="none" normalizeH="0" baseline="0" dirty="0">
                    <a:ln>
                      <a:noFill/>
                    </a:ln>
                    <a:solidFill>
                      <a:srgbClr val="000000"/>
                    </a:solidFill>
                    <a:effectLst/>
                    <a:latin typeface="Univers"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Univers" pitchFamily="34" charset="0"/>
                    <a:cs typeface="Arial" pitchFamily="34" charset="0"/>
                  </a:rPr>
                  <a:t>Include locality pay</a:t>
                </a:r>
                <a:endParaRPr kumimoji="0" lang="en-US" altLang="en-US" sz="1000" b="0" i="0" u="none" strike="noStrike" cap="none" normalizeH="0" baseline="0" dirty="0">
                  <a:ln>
                    <a:noFill/>
                  </a:ln>
                  <a:solidFill>
                    <a:schemeClr val="tx1"/>
                  </a:solidFill>
                  <a:effectLst/>
                  <a:cs typeface="Arial" pitchFamily="34" charset="0"/>
                </a:endParaRPr>
              </a:p>
            </p:txBody>
          </p:sp>
          <p:sp>
            <p:nvSpPr>
              <p:cNvPr id="7788" name="Rectangle 608"/>
              <p:cNvSpPr>
                <a:spLocks noChangeArrowheads="1"/>
              </p:cNvSpPr>
              <p:nvPr/>
            </p:nvSpPr>
            <p:spPr bwMode="auto">
              <a:xfrm>
                <a:off x="4215" y="3546"/>
                <a:ext cx="66"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dirty="0">
                    <a:ln>
                      <a:noFill/>
                    </a:ln>
                    <a:solidFill>
                      <a:srgbClr val="000000"/>
                    </a:solidFill>
                    <a:effectLst/>
                    <a:latin typeface="Univers" pitchFamily="34" charset="0"/>
                    <a:cs typeface="Arial" pitchFamily="34" charset="0"/>
                  </a:rPr>
                  <a:t> 1</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790" name="Rectangle 610"/>
              <p:cNvSpPr>
                <a:spLocks noChangeArrowheads="1"/>
              </p:cNvSpPr>
              <p:nvPr/>
            </p:nvSpPr>
            <p:spPr bwMode="auto">
              <a:xfrm>
                <a:off x="4461" y="2215"/>
                <a:ext cx="30"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791" name="Rectangle 611"/>
              <p:cNvSpPr>
                <a:spLocks noChangeArrowheads="1"/>
              </p:cNvSpPr>
              <p:nvPr/>
            </p:nvSpPr>
            <p:spPr bwMode="auto">
              <a:xfrm>
                <a:off x="4461" y="2381"/>
                <a:ext cx="30"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792" name="Rectangle 612"/>
              <p:cNvSpPr>
                <a:spLocks noChangeArrowheads="1"/>
              </p:cNvSpPr>
              <p:nvPr/>
            </p:nvSpPr>
            <p:spPr bwMode="auto">
              <a:xfrm>
                <a:off x="4461" y="3380"/>
                <a:ext cx="30"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793" name="Rectangle 613"/>
              <p:cNvSpPr>
                <a:spLocks noChangeArrowheads="1"/>
              </p:cNvSpPr>
              <p:nvPr/>
            </p:nvSpPr>
            <p:spPr bwMode="auto">
              <a:xfrm>
                <a:off x="4587" y="1583"/>
                <a:ext cx="48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Univers" pitchFamily="34" charset="0"/>
                    <a:cs typeface="Arial" pitchFamily="34" charset="0"/>
                  </a:rPr>
                  <a:t>Position Title</a:t>
                </a:r>
                <a:endParaRPr kumimoji="0" lang="en-US" altLang="en-US" sz="1000" b="0" i="0" u="none" strike="noStrike" cap="none" normalizeH="0" baseline="0" dirty="0">
                  <a:ln>
                    <a:noFill/>
                  </a:ln>
                  <a:solidFill>
                    <a:schemeClr val="tx1"/>
                  </a:solidFill>
                  <a:effectLst/>
                  <a:cs typeface="Arial" pitchFamily="34" charset="0"/>
                </a:endParaRPr>
              </a:p>
            </p:txBody>
          </p:sp>
          <p:sp>
            <p:nvSpPr>
              <p:cNvPr id="7794" name="Rectangle 614"/>
              <p:cNvSpPr>
                <a:spLocks noChangeArrowheads="1"/>
              </p:cNvSpPr>
              <p:nvPr/>
            </p:nvSpPr>
            <p:spPr bwMode="auto">
              <a:xfrm>
                <a:off x="4461" y="1882"/>
                <a:ext cx="30"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795" name="Rectangle 615"/>
              <p:cNvSpPr>
                <a:spLocks noChangeArrowheads="1"/>
              </p:cNvSpPr>
              <p:nvPr/>
            </p:nvSpPr>
            <p:spPr bwMode="auto">
              <a:xfrm>
                <a:off x="4461" y="2049"/>
                <a:ext cx="30"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796" name="Rectangle 616"/>
              <p:cNvSpPr>
                <a:spLocks noChangeArrowheads="1"/>
              </p:cNvSpPr>
              <p:nvPr/>
            </p:nvSpPr>
            <p:spPr bwMode="auto">
              <a:xfrm>
                <a:off x="711" y="1316"/>
                <a:ext cx="197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Univers" pitchFamily="34" charset="0"/>
                    <a:cs typeface="Arial" pitchFamily="34" charset="0"/>
                  </a:rPr>
                  <a:t>2. PERSONNEL - PROJECTED FOR FY 2017</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797" name="Line 617"/>
              <p:cNvSpPr>
                <a:spLocks noChangeShapeType="1"/>
              </p:cNvSpPr>
              <p:nvPr/>
            </p:nvSpPr>
            <p:spPr bwMode="auto">
              <a:xfrm>
                <a:off x="699" y="1200"/>
                <a:ext cx="79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98" name="Rectangle 618"/>
              <p:cNvSpPr>
                <a:spLocks noChangeArrowheads="1"/>
              </p:cNvSpPr>
              <p:nvPr/>
            </p:nvSpPr>
            <p:spPr bwMode="auto">
              <a:xfrm>
                <a:off x="699" y="1200"/>
                <a:ext cx="79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99" name="Rectangle 619"/>
              <p:cNvSpPr>
                <a:spLocks noChangeArrowheads="1"/>
              </p:cNvSpPr>
              <p:nvPr/>
            </p:nvSpPr>
            <p:spPr bwMode="auto">
              <a:xfrm>
                <a:off x="1497" y="1192"/>
                <a:ext cx="1020"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00" name="Line 620"/>
              <p:cNvSpPr>
                <a:spLocks noChangeShapeType="1"/>
              </p:cNvSpPr>
              <p:nvPr/>
            </p:nvSpPr>
            <p:spPr bwMode="auto">
              <a:xfrm>
                <a:off x="2517" y="1200"/>
                <a:ext cx="37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01" name="Rectangle 621"/>
              <p:cNvSpPr>
                <a:spLocks noChangeArrowheads="1"/>
              </p:cNvSpPr>
              <p:nvPr/>
            </p:nvSpPr>
            <p:spPr bwMode="auto">
              <a:xfrm>
                <a:off x="2517" y="1200"/>
                <a:ext cx="37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02" name="Rectangle 622"/>
              <p:cNvSpPr>
                <a:spLocks noChangeArrowheads="1"/>
              </p:cNvSpPr>
              <p:nvPr/>
            </p:nvSpPr>
            <p:spPr bwMode="auto">
              <a:xfrm>
                <a:off x="2889" y="1192"/>
                <a:ext cx="2178"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03" name="Line 623"/>
              <p:cNvSpPr>
                <a:spLocks noChangeShapeType="1"/>
              </p:cNvSpPr>
              <p:nvPr/>
            </p:nvSpPr>
            <p:spPr bwMode="auto">
              <a:xfrm flipV="1">
                <a:off x="1497" y="1200"/>
                <a:ext cx="1" cy="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04" name="Rectangle 624"/>
              <p:cNvSpPr>
                <a:spLocks noChangeArrowheads="1"/>
              </p:cNvSpPr>
              <p:nvPr/>
            </p:nvSpPr>
            <p:spPr bwMode="auto">
              <a:xfrm>
                <a:off x="1497" y="1192"/>
                <a:ext cx="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05" name="Line 625"/>
              <p:cNvSpPr>
                <a:spLocks noChangeShapeType="1"/>
              </p:cNvSpPr>
              <p:nvPr/>
            </p:nvSpPr>
            <p:spPr bwMode="auto">
              <a:xfrm flipV="1">
                <a:off x="1791" y="1200"/>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06" name="Rectangle 626"/>
              <p:cNvSpPr>
                <a:spLocks noChangeArrowheads="1"/>
              </p:cNvSpPr>
              <p:nvPr/>
            </p:nvSpPr>
            <p:spPr bwMode="auto">
              <a:xfrm>
                <a:off x="1791" y="1192"/>
                <a:ext cx="6"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07" name="Line 627"/>
              <p:cNvSpPr>
                <a:spLocks noChangeShapeType="1"/>
              </p:cNvSpPr>
              <p:nvPr/>
            </p:nvSpPr>
            <p:spPr bwMode="auto">
              <a:xfrm flipV="1">
                <a:off x="2127" y="1200"/>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08" name="Rectangle 628"/>
              <p:cNvSpPr>
                <a:spLocks noChangeArrowheads="1"/>
              </p:cNvSpPr>
              <p:nvPr/>
            </p:nvSpPr>
            <p:spPr bwMode="auto">
              <a:xfrm>
                <a:off x="2127" y="1192"/>
                <a:ext cx="6"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09" name="Line 629"/>
              <p:cNvSpPr>
                <a:spLocks noChangeShapeType="1"/>
              </p:cNvSpPr>
              <p:nvPr/>
            </p:nvSpPr>
            <p:spPr bwMode="auto">
              <a:xfrm flipV="1">
                <a:off x="2511" y="1200"/>
                <a:ext cx="1" cy="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10" name="Rectangle 630"/>
              <p:cNvSpPr>
                <a:spLocks noChangeArrowheads="1"/>
              </p:cNvSpPr>
              <p:nvPr/>
            </p:nvSpPr>
            <p:spPr bwMode="auto">
              <a:xfrm>
                <a:off x="2511" y="1192"/>
                <a:ext cx="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11" name="Line 631"/>
              <p:cNvSpPr>
                <a:spLocks noChangeShapeType="1"/>
              </p:cNvSpPr>
              <p:nvPr/>
            </p:nvSpPr>
            <p:spPr bwMode="auto">
              <a:xfrm flipV="1">
                <a:off x="2889" y="1200"/>
                <a:ext cx="1" cy="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12" name="Rectangle 632"/>
              <p:cNvSpPr>
                <a:spLocks noChangeArrowheads="1"/>
              </p:cNvSpPr>
              <p:nvPr/>
            </p:nvSpPr>
            <p:spPr bwMode="auto">
              <a:xfrm>
                <a:off x="2889" y="1192"/>
                <a:ext cx="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13" name="Line 633"/>
              <p:cNvSpPr>
                <a:spLocks noChangeShapeType="1"/>
              </p:cNvSpPr>
              <p:nvPr/>
            </p:nvSpPr>
            <p:spPr bwMode="auto">
              <a:xfrm flipV="1">
                <a:off x="3249" y="1200"/>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14" name="Rectangle 634"/>
              <p:cNvSpPr>
                <a:spLocks noChangeArrowheads="1"/>
              </p:cNvSpPr>
              <p:nvPr/>
            </p:nvSpPr>
            <p:spPr bwMode="auto">
              <a:xfrm>
                <a:off x="3249" y="1192"/>
                <a:ext cx="6"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15" name="Line 635"/>
              <p:cNvSpPr>
                <a:spLocks noChangeShapeType="1"/>
              </p:cNvSpPr>
              <p:nvPr/>
            </p:nvSpPr>
            <p:spPr bwMode="auto">
              <a:xfrm flipV="1">
                <a:off x="3705" y="1200"/>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16" name="Rectangle 636"/>
              <p:cNvSpPr>
                <a:spLocks noChangeArrowheads="1"/>
              </p:cNvSpPr>
              <p:nvPr/>
            </p:nvSpPr>
            <p:spPr bwMode="auto">
              <a:xfrm>
                <a:off x="3705" y="1192"/>
                <a:ext cx="6"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17" name="Line 637"/>
              <p:cNvSpPr>
                <a:spLocks noChangeShapeType="1"/>
              </p:cNvSpPr>
              <p:nvPr/>
            </p:nvSpPr>
            <p:spPr bwMode="auto">
              <a:xfrm flipV="1">
                <a:off x="3969" y="1200"/>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18" name="Rectangle 638"/>
              <p:cNvSpPr>
                <a:spLocks noChangeArrowheads="1"/>
              </p:cNvSpPr>
              <p:nvPr/>
            </p:nvSpPr>
            <p:spPr bwMode="auto">
              <a:xfrm>
                <a:off x="3969" y="1192"/>
                <a:ext cx="6"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19" name="Line 639"/>
              <p:cNvSpPr>
                <a:spLocks noChangeShapeType="1"/>
              </p:cNvSpPr>
              <p:nvPr/>
            </p:nvSpPr>
            <p:spPr bwMode="auto">
              <a:xfrm flipV="1">
                <a:off x="4443" y="1200"/>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20" name="Rectangle 640"/>
              <p:cNvSpPr>
                <a:spLocks noChangeArrowheads="1"/>
              </p:cNvSpPr>
              <p:nvPr/>
            </p:nvSpPr>
            <p:spPr bwMode="auto">
              <a:xfrm>
                <a:off x="4443" y="1192"/>
                <a:ext cx="6"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21" name="Rectangle 641"/>
              <p:cNvSpPr>
                <a:spLocks noChangeArrowheads="1"/>
              </p:cNvSpPr>
              <p:nvPr/>
            </p:nvSpPr>
            <p:spPr bwMode="auto">
              <a:xfrm>
                <a:off x="699" y="1441"/>
                <a:ext cx="4368" cy="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22" name="Rectangle 642"/>
              <p:cNvSpPr>
                <a:spLocks noChangeArrowheads="1"/>
              </p:cNvSpPr>
              <p:nvPr/>
            </p:nvSpPr>
            <p:spPr bwMode="auto">
              <a:xfrm>
                <a:off x="1491" y="1458"/>
                <a:ext cx="12" cy="39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23" name="Rectangle 643"/>
              <p:cNvSpPr>
                <a:spLocks noChangeArrowheads="1"/>
              </p:cNvSpPr>
              <p:nvPr/>
            </p:nvSpPr>
            <p:spPr bwMode="auto">
              <a:xfrm>
                <a:off x="1785" y="1458"/>
                <a:ext cx="12" cy="39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24" name="Rectangle 644"/>
              <p:cNvSpPr>
                <a:spLocks noChangeArrowheads="1"/>
              </p:cNvSpPr>
              <p:nvPr/>
            </p:nvSpPr>
            <p:spPr bwMode="auto">
              <a:xfrm>
                <a:off x="2121" y="1458"/>
                <a:ext cx="12" cy="39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25" name="Rectangle 645"/>
              <p:cNvSpPr>
                <a:spLocks noChangeArrowheads="1"/>
              </p:cNvSpPr>
              <p:nvPr/>
            </p:nvSpPr>
            <p:spPr bwMode="auto">
              <a:xfrm>
                <a:off x="2505" y="1458"/>
                <a:ext cx="12" cy="39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26" name="Rectangle 646"/>
              <p:cNvSpPr>
                <a:spLocks noChangeArrowheads="1"/>
              </p:cNvSpPr>
              <p:nvPr/>
            </p:nvSpPr>
            <p:spPr bwMode="auto">
              <a:xfrm>
                <a:off x="2883" y="1458"/>
                <a:ext cx="12" cy="39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27" name="Rectangle 647"/>
              <p:cNvSpPr>
                <a:spLocks noChangeArrowheads="1"/>
              </p:cNvSpPr>
              <p:nvPr/>
            </p:nvSpPr>
            <p:spPr bwMode="auto">
              <a:xfrm>
                <a:off x="3243" y="1458"/>
                <a:ext cx="12" cy="39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28" name="Rectangle 648"/>
              <p:cNvSpPr>
                <a:spLocks noChangeArrowheads="1"/>
              </p:cNvSpPr>
              <p:nvPr/>
            </p:nvSpPr>
            <p:spPr bwMode="auto">
              <a:xfrm>
                <a:off x="3699" y="1458"/>
                <a:ext cx="12" cy="39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29" name="Rectangle 649"/>
              <p:cNvSpPr>
                <a:spLocks noChangeArrowheads="1"/>
              </p:cNvSpPr>
              <p:nvPr/>
            </p:nvSpPr>
            <p:spPr bwMode="auto">
              <a:xfrm>
                <a:off x="3963" y="1458"/>
                <a:ext cx="12" cy="39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30" name="Rectangle 650"/>
              <p:cNvSpPr>
                <a:spLocks noChangeArrowheads="1"/>
              </p:cNvSpPr>
              <p:nvPr/>
            </p:nvSpPr>
            <p:spPr bwMode="auto">
              <a:xfrm>
                <a:off x="4527" y="1458"/>
                <a:ext cx="12" cy="39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31" name="Rectangle 651"/>
              <p:cNvSpPr>
                <a:spLocks noChangeArrowheads="1"/>
              </p:cNvSpPr>
              <p:nvPr/>
            </p:nvSpPr>
            <p:spPr bwMode="auto">
              <a:xfrm>
                <a:off x="699" y="1832"/>
                <a:ext cx="4368" cy="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32" name="Line 652"/>
              <p:cNvSpPr>
                <a:spLocks noChangeShapeType="1"/>
              </p:cNvSpPr>
              <p:nvPr/>
            </p:nvSpPr>
            <p:spPr bwMode="auto">
              <a:xfrm>
                <a:off x="699" y="2007"/>
                <a:ext cx="435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33" name="Rectangle 653"/>
              <p:cNvSpPr>
                <a:spLocks noChangeArrowheads="1"/>
              </p:cNvSpPr>
              <p:nvPr/>
            </p:nvSpPr>
            <p:spPr bwMode="auto">
              <a:xfrm>
                <a:off x="699" y="2007"/>
                <a:ext cx="435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34" name="Line 654"/>
              <p:cNvSpPr>
                <a:spLocks noChangeShapeType="1"/>
              </p:cNvSpPr>
              <p:nvPr/>
            </p:nvSpPr>
            <p:spPr bwMode="auto">
              <a:xfrm>
                <a:off x="699" y="2173"/>
                <a:ext cx="435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35" name="Rectangle 655"/>
              <p:cNvSpPr>
                <a:spLocks noChangeArrowheads="1"/>
              </p:cNvSpPr>
              <p:nvPr/>
            </p:nvSpPr>
            <p:spPr bwMode="auto">
              <a:xfrm>
                <a:off x="699" y="2173"/>
                <a:ext cx="4356"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36" name="Line 656"/>
              <p:cNvSpPr>
                <a:spLocks noChangeShapeType="1"/>
              </p:cNvSpPr>
              <p:nvPr/>
            </p:nvSpPr>
            <p:spPr bwMode="auto">
              <a:xfrm>
                <a:off x="699" y="2340"/>
                <a:ext cx="435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37" name="Rectangle 657"/>
              <p:cNvSpPr>
                <a:spLocks noChangeArrowheads="1"/>
              </p:cNvSpPr>
              <p:nvPr/>
            </p:nvSpPr>
            <p:spPr bwMode="auto">
              <a:xfrm>
                <a:off x="699" y="2340"/>
                <a:ext cx="435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38" name="Line 658"/>
              <p:cNvSpPr>
                <a:spLocks noChangeShapeType="1"/>
              </p:cNvSpPr>
              <p:nvPr/>
            </p:nvSpPr>
            <p:spPr bwMode="auto">
              <a:xfrm flipV="1">
                <a:off x="4827" y="1200"/>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39" name="Rectangle 659"/>
              <p:cNvSpPr>
                <a:spLocks noChangeArrowheads="1"/>
              </p:cNvSpPr>
              <p:nvPr/>
            </p:nvSpPr>
            <p:spPr bwMode="auto">
              <a:xfrm>
                <a:off x="4827" y="1192"/>
                <a:ext cx="6"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40" name="Line 660"/>
              <p:cNvSpPr>
                <a:spLocks noChangeShapeType="1"/>
              </p:cNvSpPr>
              <p:nvPr/>
            </p:nvSpPr>
            <p:spPr bwMode="auto">
              <a:xfrm>
                <a:off x="699" y="2506"/>
                <a:ext cx="435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41" name="Rectangle 661"/>
              <p:cNvSpPr>
                <a:spLocks noChangeArrowheads="1"/>
              </p:cNvSpPr>
              <p:nvPr/>
            </p:nvSpPr>
            <p:spPr bwMode="auto">
              <a:xfrm>
                <a:off x="699" y="2506"/>
                <a:ext cx="4356"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42" name="Line 662"/>
              <p:cNvSpPr>
                <a:spLocks noChangeShapeType="1"/>
              </p:cNvSpPr>
              <p:nvPr/>
            </p:nvSpPr>
            <p:spPr bwMode="auto">
              <a:xfrm>
                <a:off x="699" y="2673"/>
                <a:ext cx="435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43" name="Rectangle 663"/>
              <p:cNvSpPr>
                <a:spLocks noChangeArrowheads="1"/>
              </p:cNvSpPr>
              <p:nvPr/>
            </p:nvSpPr>
            <p:spPr bwMode="auto">
              <a:xfrm>
                <a:off x="699" y="2673"/>
                <a:ext cx="435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44" name="Line 664"/>
              <p:cNvSpPr>
                <a:spLocks noChangeShapeType="1"/>
              </p:cNvSpPr>
              <p:nvPr/>
            </p:nvSpPr>
            <p:spPr bwMode="auto">
              <a:xfrm>
                <a:off x="699" y="2839"/>
                <a:ext cx="435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45" name="Rectangle 665"/>
              <p:cNvSpPr>
                <a:spLocks noChangeArrowheads="1"/>
              </p:cNvSpPr>
              <p:nvPr/>
            </p:nvSpPr>
            <p:spPr bwMode="auto">
              <a:xfrm>
                <a:off x="699" y="2839"/>
                <a:ext cx="435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46" name="Line 666"/>
              <p:cNvSpPr>
                <a:spLocks noChangeShapeType="1"/>
              </p:cNvSpPr>
              <p:nvPr/>
            </p:nvSpPr>
            <p:spPr bwMode="auto">
              <a:xfrm>
                <a:off x="699" y="3005"/>
                <a:ext cx="435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47" name="Rectangle 667"/>
              <p:cNvSpPr>
                <a:spLocks noChangeArrowheads="1"/>
              </p:cNvSpPr>
              <p:nvPr/>
            </p:nvSpPr>
            <p:spPr bwMode="auto">
              <a:xfrm>
                <a:off x="699" y="3005"/>
                <a:ext cx="4356"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48" name="Line 668"/>
              <p:cNvSpPr>
                <a:spLocks noChangeShapeType="1"/>
              </p:cNvSpPr>
              <p:nvPr/>
            </p:nvSpPr>
            <p:spPr bwMode="auto">
              <a:xfrm>
                <a:off x="699" y="3172"/>
                <a:ext cx="435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49" name="Rectangle 669"/>
              <p:cNvSpPr>
                <a:spLocks noChangeArrowheads="1"/>
              </p:cNvSpPr>
              <p:nvPr/>
            </p:nvSpPr>
            <p:spPr bwMode="auto">
              <a:xfrm>
                <a:off x="699" y="3172"/>
                <a:ext cx="4356"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50" name="Line 670"/>
              <p:cNvSpPr>
                <a:spLocks noChangeShapeType="1"/>
              </p:cNvSpPr>
              <p:nvPr/>
            </p:nvSpPr>
            <p:spPr bwMode="auto">
              <a:xfrm>
                <a:off x="699" y="3338"/>
                <a:ext cx="435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51" name="Rectangle 671"/>
              <p:cNvSpPr>
                <a:spLocks noChangeArrowheads="1"/>
              </p:cNvSpPr>
              <p:nvPr/>
            </p:nvSpPr>
            <p:spPr bwMode="auto">
              <a:xfrm>
                <a:off x="699" y="3338"/>
                <a:ext cx="4356"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52" name="Rectangle 672"/>
              <p:cNvSpPr>
                <a:spLocks noChangeArrowheads="1"/>
              </p:cNvSpPr>
              <p:nvPr/>
            </p:nvSpPr>
            <p:spPr bwMode="auto">
              <a:xfrm>
                <a:off x="699" y="3505"/>
                <a:ext cx="4368" cy="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53" name="Line 673"/>
              <p:cNvSpPr>
                <a:spLocks noChangeShapeType="1"/>
              </p:cNvSpPr>
              <p:nvPr/>
            </p:nvSpPr>
            <p:spPr bwMode="auto">
              <a:xfrm>
                <a:off x="1497" y="1849"/>
                <a:ext cx="0" cy="165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54" name="Rectangle 674"/>
              <p:cNvSpPr>
                <a:spLocks noChangeArrowheads="1"/>
              </p:cNvSpPr>
              <p:nvPr/>
            </p:nvSpPr>
            <p:spPr bwMode="auto">
              <a:xfrm>
                <a:off x="1497" y="1849"/>
                <a:ext cx="6" cy="165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55" name="Line 675"/>
              <p:cNvSpPr>
                <a:spLocks noChangeShapeType="1"/>
              </p:cNvSpPr>
              <p:nvPr/>
            </p:nvSpPr>
            <p:spPr bwMode="auto">
              <a:xfrm>
                <a:off x="1791" y="1849"/>
                <a:ext cx="0" cy="165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56" name="Rectangle 676"/>
              <p:cNvSpPr>
                <a:spLocks noChangeArrowheads="1"/>
              </p:cNvSpPr>
              <p:nvPr/>
            </p:nvSpPr>
            <p:spPr bwMode="auto">
              <a:xfrm>
                <a:off x="1791" y="1849"/>
                <a:ext cx="6" cy="165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57" name="Line 677"/>
              <p:cNvSpPr>
                <a:spLocks noChangeShapeType="1"/>
              </p:cNvSpPr>
              <p:nvPr/>
            </p:nvSpPr>
            <p:spPr bwMode="auto">
              <a:xfrm>
                <a:off x="2127" y="1849"/>
                <a:ext cx="0" cy="165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58" name="Rectangle 678"/>
              <p:cNvSpPr>
                <a:spLocks noChangeArrowheads="1"/>
              </p:cNvSpPr>
              <p:nvPr/>
            </p:nvSpPr>
            <p:spPr bwMode="auto">
              <a:xfrm>
                <a:off x="2127" y="1849"/>
                <a:ext cx="6" cy="165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59" name="Line 679"/>
              <p:cNvSpPr>
                <a:spLocks noChangeShapeType="1"/>
              </p:cNvSpPr>
              <p:nvPr/>
            </p:nvSpPr>
            <p:spPr bwMode="auto">
              <a:xfrm>
                <a:off x="2511" y="1849"/>
                <a:ext cx="0" cy="165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60" name="Rectangle 680"/>
              <p:cNvSpPr>
                <a:spLocks noChangeArrowheads="1"/>
              </p:cNvSpPr>
              <p:nvPr/>
            </p:nvSpPr>
            <p:spPr bwMode="auto">
              <a:xfrm>
                <a:off x="2511" y="1849"/>
                <a:ext cx="6" cy="165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61" name="Line 681"/>
              <p:cNvSpPr>
                <a:spLocks noChangeShapeType="1"/>
              </p:cNvSpPr>
              <p:nvPr/>
            </p:nvSpPr>
            <p:spPr bwMode="auto">
              <a:xfrm>
                <a:off x="2889" y="1849"/>
                <a:ext cx="0" cy="165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62" name="Rectangle 682"/>
              <p:cNvSpPr>
                <a:spLocks noChangeArrowheads="1"/>
              </p:cNvSpPr>
              <p:nvPr/>
            </p:nvSpPr>
            <p:spPr bwMode="auto">
              <a:xfrm>
                <a:off x="2889" y="1849"/>
                <a:ext cx="6" cy="165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63" name="Line 683"/>
              <p:cNvSpPr>
                <a:spLocks noChangeShapeType="1"/>
              </p:cNvSpPr>
              <p:nvPr/>
            </p:nvSpPr>
            <p:spPr bwMode="auto">
              <a:xfrm>
                <a:off x="3249" y="1849"/>
                <a:ext cx="0" cy="165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64" name="Rectangle 684"/>
              <p:cNvSpPr>
                <a:spLocks noChangeArrowheads="1"/>
              </p:cNvSpPr>
              <p:nvPr/>
            </p:nvSpPr>
            <p:spPr bwMode="auto">
              <a:xfrm>
                <a:off x="3249" y="1849"/>
                <a:ext cx="6" cy="165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65" name="Line 685"/>
              <p:cNvSpPr>
                <a:spLocks noChangeShapeType="1"/>
              </p:cNvSpPr>
              <p:nvPr/>
            </p:nvSpPr>
            <p:spPr bwMode="auto">
              <a:xfrm>
                <a:off x="3705" y="1849"/>
                <a:ext cx="0" cy="165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66" name="Rectangle 686"/>
              <p:cNvSpPr>
                <a:spLocks noChangeArrowheads="1"/>
              </p:cNvSpPr>
              <p:nvPr/>
            </p:nvSpPr>
            <p:spPr bwMode="auto">
              <a:xfrm>
                <a:off x="3705" y="1849"/>
                <a:ext cx="6" cy="165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67" name="Line 687"/>
              <p:cNvSpPr>
                <a:spLocks noChangeShapeType="1"/>
              </p:cNvSpPr>
              <p:nvPr/>
            </p:nvSpPr>
            <p:spPr bwMode="auto">
              <a:xfrm>
                <a:off x="3969" y="1849"/>
                <a:ext cx="0" cy="165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68" name="Rectangle 688"/>
              <p:cNvSpPr>
                <a:spLocks noChangeArrowheads="1"/>
              </p:cNvSpPr>
              <p:nvPr/>
            </p:nvSpPr>
            <p:spPr bwMode="auto">
              <a:xfrm>
                <a:off x="3969" y="1849"/>
                <a:ext cx="6" cy="165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69" name="Line 689"/>
              <p:cNvSpPr>
                <a:spLocks noChangeShapeType="1"/>
              </p:cNvSpPr>
              <p:nvPr/>
            </p:nvSpPr>
            <p:spPr bwMode="auto">
              <a:xfrm>
                <a:off x="4527" y="1857"/>
                <a:ext cx="0" cy="165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70" name="Rectangle 690"/>
              <p:cNvSpPr>
                <a:spLocks noChangeArrowheads="1"/>
              </p:cNvSpPr>
              <p:nvPr/>
            </p:nvSpPr>
            <p:spPr bwMode="auto">
              <a:xfrm>
                <a:off x="4443" y="1849"/>
                <a:ext cx="6" cy="165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71" name="Rectangle 691"/>
              <p:cNvSpPr>
                <a:spLocks noChangeArrowheads="1"/>
              </p:cNvSpPr>
              <p:nvPr/>
            </p:nvSpPr>
            <p:spPr bwMode="auto">
              <a:xfrm flipV="1">
                <a:off x="699" y="3767"/>
                <a:ext cx="4368" cy="6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72" name="Rectangle 692"/>
              <p:cNvSpPr>
                <a:spLocks noChangeArrowheads="1"/>
              </p:cNvSpPr>
              <p:nvPr/>
            </p:nvSpPr>
            <p:spPr bwMode="auto">
              <a:xfrm>
                <a:off x="687" y="1200"/>
                <a:ext cx="12" cy="250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73" name="Line 693"/>
              <p:cNvSpPr>
                <a:spLocks noChangeShapeType="1"/>
              </p:cNvSpPr>
              <p:nvPr/>
            </p:nvSpPr>
            <p:spPr bwMode="auto">
              <a:xfrm>
                <a:off x="1497" y="3696"/>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74" name="Rectangle 694"/>
              <p:cNvSpPr>
                <a:spLocks noChangeArrowheads="1"/>
              </p:cNvSpPr>
              <p:nvPr/>
            </p:nvSpPr>
            <p:spPr bwMode="auto">
              <a:xfrm>
                <a:off x="1497" y="3696"/>
                <a:ext cx="6"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75" name="Line 695"/>
              <p:cNvSpPr>
                <a:spLocks noChangeShapeType="1"/>
              </p:cNvSpPr>
              <p:nvPr/>
            </p:nvSpPr>
            <p:spPr bwMode="auto">
              <a:xfrm>
                <a:off x="1791" y="3696"/>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76" name="Rectangle 696"/>
              <p:cNvSpPr>
                <a:spLocks noChangeArrowheads="1"/>
              </p:cNvSpPr>
              <p:nvPr/>
            </p:nvSpPr>
            <p:spPr bwMode="auto">
              <a:xfrm>
                <a:off x="1791" y="3696"/>
                <a:ext cx="6"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77" name="Line 697"/>
              <p:cNvSpPr>
                <a:spLocks noChangeShapeType="1"/>
              </p:cNvSpPr>
              <p:nvPr/>
            </p:nvSpPr>
            <p:spPr bwMode="auto">
              <a:xfrm>
                <a:off x="2127" y="3696"/>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78" name="Rectangle 698"/>
              <p:cNvSpPr>
                <a:spLocks noChangeArrowheads="1"/>
              </p:cNvSpPr>
              <p:nvPr/>
            </p:nvSpPr>
            <p:spPr bwMode="auto">
              <a:xfrm>
                <a:off x="2127" y="3696"/>
                <a:ext cx="6"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636" name="Line 700"/>
            <p:cNvSpPr>
              <a:spLocks noChangeShapeType="1"/>
            </p:cNvSpPr>
            <p:nvPr/>
          </p:nvSpPr>
          <p:spPr bwMode="auto">
            <a:xfrm>
              <a:off x="2511" y="3696"/>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37" name="Rectangle 701"/>
            <p:cNvSpPr>
              <a:spLocks noChangeArrowheads="1"/>
            </p:cNvSpPr>
            <p:nvPr/>
          </p:nvSpPr>
          <p:spPr bwMode="auto">
            <a:xfrm>
              <a:off x="2511" y="3696"/>
              <a:ext cx="6"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38" name="Line 702"/>
            <p:cNvSpPr>
              <a:spLocks noChangeShapeType="1"/>
            </p:cNvSpPr>
            <p:nvPr/>
          </p:nvSpPr>
          <p:spPr bwMode="auto">
            <a:xfrm>
              <a:off x="2889" y="3696"/>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39" name="Rectangle 703"/>
            <p:cNvSpPr>
              <a:spLocks noChangeArrowheads="1"/>
            </p:cNvSpPr>
            <p:nvPr/>
          </p:nvSpPr>
          <p:spPr bwMode="auto">
            <a:xfrm>
              <a:off x="2889" y="3696"/>
              <a:ext cx="6"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40" name="Line 704"/>
            <p:cNvSpPr>
              <a:spLocks noChangeShapeType="1"/>
            </p:cNvSpPr>
            <p:nvPr/>
          </p:nvSpPr>
          <p:spPr bwMode="auto">
            <a:xfrm>
              <a:off x="3249" y="3696"/>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41" name="Rectangle 705"/>
            <p:cNvSpPr>
              <a:spLocks noChangeArrowheads="1"/>
            </p:cNvSpPr>
            <p:nvPr/>
          </p:nvSpPr>
          <p:spPr bwMode="auto">
            <a:xfrm>
              <a:off x="3249" y="3696"/>
              <a:ext cx="6"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42" name="Line 706"/>
            <p:cNvSpPr>
              <a:spLocks noChangeShapeType="1"/>
            </p:cNvSpPr>
            <p:nvPr/>
          </p:nvSpPr>
          <p:spPr bwMode="auto">
            <a:xfrm>
              <a:off x="3705" y="3696"/>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43" name="Rectangle 707"/>
            <p:cNvSpPr>
              <a:spLocks noChangeArrowheads="1"/>
            </p:cNvSpPr>
            <p:nvPr/>
          </p:nvSpPr>
          <p:spPr bwMode="auto">
            <a:xfrm>
              <a:off x="3705" y="3696"/>
              <a:ext cx="6"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44" name="Line 708"/>
            <p:cNvSpPr>
              <a:spLocks noChangeShapeType="1"/>
            </p:cNvSpPr>
            <p:nvPr/>
          </p:nvSpPr>
          <p:spPr bwMode="auto">
            <a:xfrm>
              <a:off x="3969" y="3696"/>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45" name="Rectangle 709"/>
            <p:cNvSpPr>
              <a:spLocks noChangeArrowheads="1"/>
            </p:cNvSpPr>
            <p:nvPr/>
          </p:nvSpPr>
          <p:spPr bwMode="auto">
            <a:xfrm>
              <a:off x="3969" y="3696"/>
              <a:ext cx="6"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46" name="Line 710"/>
            <p:cNvSpPr>
              <a:spLocks noChangeShapeType="1"/>
            </p:cNvSpPr>
            <p:nvPr/>
          </p:nvSpPr>
          <p:spPr bwMode="auto">
            <a:xfrm>
              <a:off x="4443" y="3696"/>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47" name="Rectangle 711"/>
            <p:cNvSpPr>
              <a:spLocks noChangeArrowheads="1"/>
            </p:cNvSpPr>
            <p:nvPr/>
          </p:nvSpPr>
          <p:spPr bwMode="auto">
            <a:xfrm>
              <a:off x="4443" y="3696"/>
              <a:ext cx="6"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48" name="Line 712"/>
            <p:cNvSpPr>
              <a:spLocks noChangeShapeType="1"/>
            </p:cNvSpPr>
            <p:nvPr/>
          </p:nvSpPr>
          <p:spPr bwMode="auto">
            <a:xfrm>
              <a:off x="4827" y="3696"/>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49" name="Rectangle 713"/>
            <p:cNvSpPr>
              <a:spLocks noChangeArrowheads="1"/>
            </p:cNvSpPr>
            <p:nvPr/>
          </p:nvSpPr>
          <p:spPr bwMode="auto">
            <a:xfrm>
              <a:off x="4827" y="3696"/>
              <a:ext cx="6"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50" name="Rectangle 714"/>
            <p:cNvSpPr>
              <a:spLocks noChangeArrowheads="1"/>
            </p:cNvSpPr>
            <p:nvPr/>
          </p:nvSpPr>
          <p:spPr bwMode="auto">
            <a:xfrm>
              <a:off x="5055" y="1200"/>
              <a:ext cx="12" cy="250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51" name="Line 715"/>
            <p:cNvSpPr>
              <a:spLocks noChangeShapeType="1"/>
            </p:cNvSpPr>
            <p:nvPr/>
          </p:nvSpPr>
          <p:spPr bwMode="auto">
            <a:xfrm>
              <a:off x="5067" y="1200"/>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52" name="Rectangle 716"/>
            <p:cNvSpPr>
              <a:spLocks noChangeArrowheads="1"/>
            </p:cNvSpPr>
            <p:nvPr/>
          </p:nvSpPr>
          <p:spPr bwMode="auto">
            <a:xfrm>
              <a:off x="5067" y="1200"/>
              <a:ext cx="6"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53" name="Line 717"/>
            <p:cNvSpPr>
              <a:spLocks noChangeShapeType="1"/>
            </p:cNvSpPr>
            <p:nvPr/>
          </p:nvSpPr>
          <p:spPr bwMode="auto">
            <a:xfrm>
              <a:off x="5067" y="1450"/>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54" name="Rectangle 718"/>
            <p:cNvSpPr>
              <a:spLocks noChangeArrowheads="1"/>
            </p:cNvSpPr>
            <p:nvPr/>
          </p:nvSpPr>
          <p:spPr bwMode="auto">
            <a:xfrm>
              <a:off x="5067" y="1450"/>
              <a:ext cx="6"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55" name="Line 719"/>
            <p:cNvSpPr>
              <a:spLocks noChangeShapeType="1"/>
            </p:cNvSpPr>
            <p:nvPr/>
          </p:nvSpPr>
          <p:spPr bwMode="auto">
            <a:xfrm>
              <a:off x="5067" y="1841"/>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56" name="Rectangle 720"/>
            <p:cNvSpPr>
              <a:spLocks noChangeArrowheads="1"/>
            </p:cNvSpPr>
            <p:nvPr/>
          </p:nvSpPr>
          <p:spPr bwMode="auto">
            <a:xfrm>
              <a:off x="5067" y="1841"/>
              <a:ext cx="6"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57" name="Line 721"/>
            <p:cNvSpPr>
              <a:spLocks noChangeShapeType="1"/>
            </p:cNvSpPr>
            <p:nvPr/>
          </p:nvSpPr>
          <p:spPr bwMode="auto">
            <a:xfrm>
              <a:off x="5067" y="2007"/>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58" name="Rectangle 722"/>
            <p:cNvSpPr>
              <a:spLocks noChangeArrowheads="1"/>
            </p:cNvSpPr>
            <p:nvPr/>
          </p:nvSpPr>
          <p:spPr bwMode="auto">
            <a:xfrm>
              <a:off x="5067" y="2007"/>
              <a:ext cx="6"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59" name="Line 723"/>
            <p:cNvSpPr>
              <a:spLocks noChangeShapeType="1"/>
            </p:cNvSpPr>
            <p:nvPr/>
          </p:nvSpPr>
          <p:spPr bwMode="auto">
            <a:xfrm>
              <a:off x="5067" y="2173"/>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60" name="Rectangle 724"/>
            <p:cNvSpPr>
              <a:spLocks noChangeArrowheads="1"/>
            </p:cNvSpPr>
            <p:nvPr/>
          </p:nvSpPr>
          <p:spPr bwMode="auto">
            <a:xfrm>
              <a:off x="5067" y="2173"/>
              <a:ext cx="6" cy="9"/>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61" name="Line 725"/>
            <p:cNvSpPr>
              <a:spLocks noChangeShapeType="1"/>
            </p:cNvSpPr>
            <p:nvPr/>
          </p:nvSpPr>
          <p:spPr bwMode="auto">
            <a:xfrm>
              <a:off x="5067" y="2340"/>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62" name="Rectangle 726"/>
            <p:cNvSpPr>
              <a:spLocks noChangeArrowheads="1"/>
            </p:cNvSpPr>
            <p:nvPr/>
          </p:nvSpPr>
          <p:spPr bwMode="auto">
            <a:xfrm>
              <a:off x="5067" y="2340"/>
              <a:ext cx="6"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63" name="Line 727"/>
            <p:cNvSpPr>
              <a:spLocks noChangeShapeType="1"/>
            </p:cNvSpPr>
            <p:nvPr/>
          </p:nvSpPr>
          <p:spPr bwMode="auto">
            <a:xfrm>
              <a:off x="5067" y="2506"/>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64" name="Rectangle 728"/>
            <p:cNvSpPr>
              <a:spLocks noChangeArrowheads="1"/>
            </p:cNvSpPr>
            <p:nvPr/>
          </p:nvSpPr>
          <p:spPr bwMode="auto">
            <a:xfrm>
              <a:off x="5067" y="2506"/>
              <a:ext cx="6" cy="9"/>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65" name="Line 729"/>
            <p:cNvSpPr>
              <a:spLocks noChangeShapeType="1"/>
            </p:cNvSpPr>
            <p:nvPr/>
          </p:nvSpPr>
          <p:spPr bwMode="auto">
            <a:xfrm>
              <a:off x="5067" y="2673"/>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66" name="Rectangle 730"/>
            <p:cNvSpPr>
              <a:spLocks noChangeArrowheads="1"/>
            </p:cNvSpPr>
            <p:nvPr/>
          </p:nvSpPr>
          <p:spPr bwMode="auto">
            <a:xfrm>
              <a:off x="5067" y="2673"/>
              <a:ext cx="6"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67" name="Line 731"/>
            <p:cNvSpPr>
              <a:spLocks noChangeShapeType="1"/>
            </p:cNvSpPr>
            <p:nvPr/>
          </p:nvSpPr>
          <p:spPr bwMode="auto">
            <a:xfrm>
              <a:off x="5067" y="2839"/>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68" name="Rectangle 732"/>
            <p:cNvSpPr>
              <a:spLocks noChangeArrowheads="1"/>
            </p:cNvSpPr>
            <p:nvPr/>
          </p:nvSpPr>
          <p:spPr bwMode="auto">
            <a:xfrm>
              <a:off x="5067" y="2839"/>
              <a:ext cx="6"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69" name="Line 733"/>
            <p:cNvSpPr>
              <a:spLocks noChangeShapeType="1"/>
            </p:cNvSpPr>
            <p:nvPr/>
          </p:nvSpPr>
          <p:spPr bwMode="auto">
            <a:xfrm>
              <a:off x="5067" y="3005"/>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70" name="Rectangle 734"/>
            <p:cNvSpPr>
              <a:spLocks noChangeArrowheads="1"/>
            </p:cNvSpPr>
            <p:nvPr/>
          </p:nvSpPr>
          <p:spPr bwMode="auto">
            <a:xfrm>
              <a:off x="5067" y="3005"/>
              <a:ext cx="6" cy="9"/>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71" name="Line 735"/>
            <p:cNvSpPr>
              <a:spLocks noChangeShapeType="1"/>
            </p:cNvSpPr>
            <p:nvPr/>
          </p:nvSpPr>
          <p:spPr bwMode="auto">
            <a:xfrm>
              <a:off x="5067" y="3172"/>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72" name="Rectangle 736"/>
            <p:cNvSpPr>
              <a:spLocks noChangeArrowheads="1"/>
            </p:cNvSpPr>
            <p:nvPr/>
          </p:nvSpPr>
          <p:spPr bwMode="auto">
            <a:xfrm>
              <a:off x="5067" y="3172"/>
              <a:ext cx="6"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73" name="Line 737"/>
            <p:cNvSpPr>
              <a:spLocks noChangeShapeType="1"/>
            </p:cNvSpPr>
            <p:nvPr/>
          </p:nvSpPr>
          <p:spPr bwMode="auto">
            <a:xfrm>
              <a:off x="5067" y="3338"/>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74" name="Rectangle 738"/>
            <p:cNvSpPr>
              <a:spLocks noChangeArrowheads="1"/>
            </p:cNvSpPr>
            <p:nvPr/>
          </p:nvSpPr>
          <p:spPr bwMode="auto">
            <a:xfrm>
              <a:off x="5067" y="3338"/>
              <a:ext cx="6" cy="9"/>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75" name="Line 739"/>
            <p:cNvSpPr>
              <a:spLocks noChangeShapeType="1"/>
            </p:cNvSpPr>
            <p:nvPr/>
          </p:nvSpPr>
          <p:spPr bwMode="auto">
            <a:xfrm>
              <a:off x="5067" y="3513"/>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76" name="Rectangle 740"/>
            <p:cNvSpPr>
              <a:spLocks noChangeArrowheads="1"/>
            </p:cNvSpPr>
            <p:nvPr/>
          </p:nvSpPr>
          <p:spPr bwMode="auto">
            <a:xfrm>
              <a:off x="5067" y="3513"/>
              <a:ext cx="6"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77" name="Line 741"/>
            <p:cNvSpPr>
              <a:spLocks noChangeShapeType="1"/>
            </p:cNvSpPr>
            <p:nvPr/>
          </p:nvSpPr>
          <p:spPr bwMode="auto">
            <a:xfrm>
              <a:off x="5067" y="3688"/>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78" name="Rectangle 742"/>
            <p:cNvSpPr>
              <a:spLocks noChangeArrowheads="1"/>
            </p:cNvSpPr>
            <p:nvPr/>
          </p:nvSpPr>
          <p:spPr bwMode="auto">
            <a:xfrm>
              <a:off x="5067" y="3688"/>
              <a:ext cx="6"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FE0AD5D-AD55-4E59-A38C-33B8DEE03287}" type="slidenum">
              <a:rPr lang="en-US" smtClean="0"/>
              <a:pPr>
                <a:defRPr/>
              </a:pPr>
              <a:t>21</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64354133"/>
              </p:ext>
            </p:extLst>
          </p:nvPr>
        </p:nvGraphicFramePr>
        <p:xfrm>
          <a:off x="914400" y="1905000"/>
          <a:ext cx="6934199" cy="3657603"/>
        </p:xfrm>
        <a:graphic>
          <a:graphicData uri="http://schemas.openxmlformats.org/drawingml/2006/table">
            <a:tbl>
              <a:tblPr/>
              <a:tblGrid>
                <a:gridCol w="1280940">
                  <a:extLst>
                    <a:ext uri="{9D8B030D-6E8A-4147-A177-3AD203B41FA5}">
                      <a16:colId xmlns:a16="http://schemas.microsoft.com/office/drawing/2014/main" val="20000"/>
                    </a:ext>
                  </a:extLst>
                </a:gridCol>
                <a:gridCol w="469255">
                  <a:extLst>
                    <a:ext uri="{9D8B030D-6E8A-4147-A177-3AD203B41FA5}">
                      <a16:colId xmlns:a16="http://schemas.microsoft.com/office/drawing/2014/main" val="20001"/>
                    </a:ext>
                  </a:extLst>
                </a:gridCol>
                <a:gridCol w="532668">
                  <a:extLst>
                    <a:ext uri="{9D8B030D-6E8A-4147-A177-3AD203B41FA5}">
                      <a16:colId xmlns:a16="http://schemas.microsoft.com/office/drawing/2014/main" val="20002"/>
                    </a:ext>
                  </a:extLst>
                </a:gridCol>
                <a:gridCol w="608764">
                  <a:extLst>
                    <a:ext uri="{9D8B030D-6E8A-4147-A177-3AD203B41FA5}">
                      <a16:colId xmlns:a16="http://schemas.microsoft.com/office/drawing/2014/main" val="20003"/>
                    </a:ext>
                  </a:extLst>
                </a:gridCol>
                <a:gridCol w="599252">
                  <a:extLst>
                    <a:ext uri="{9D8B030D-6E8A-4147-A177-3AD203B41FA5}">
                      <a16:colId xmlns:a16="http://schemas.microsoft.com/office/drawing/2014/main" val="20004"/>
                    </a:ext>
                  </a:extLst>
                </a:gridCol>
                <a:gridCol w="570716">
                  <a:extLst>
                    <a:ext uri="{9D8B030D-6E8A-4147-A177-3AD203B41FA5}">
                      <a16:colId xmlns:a16="http://schemas.microsoft.com/office/drawing/2014/main" val="20005"/>
                    </a:ext>
                  </a:extLst>
                </a:gridCol>
                <a:gridCol w="722907">
                  <a:extLst>
                    <a:ext uri="{9D8B030D-6E8A-4147-A177-3AD203B41FA5}">
                      <a16:colId xmlns:a16="http://schemas.microsoft.com/office/drawing/2014/main" val="20006"/>
                    </a:ext>
                  </a:extLst>
                </a:gridCol>
                <a:gridCol w="418525">
                  <a:extLst>
                    <a:ext uri="{9D8B030D-6E8A-4147-A177-3AD203B41FA5}">
                      <a16:colId xmlns:a16="http://schemas.microsoft.com/office/drawing/2014/main" val="20007"/>
                    </a:ext>
                  </a:extLst>
                </a:gridCol>
                <a:gridCol w="751443">
                  <a:extLst>
                    <a:ext uri="{9D8B030D-6E8A-4147-A177-3AD203B41FA5}">
                      <a16:colId xmlns:a16="http://schemas.microsoft.com/office/drawing/2014/main" val="20008"/>
                    </a:ext>
                  </a:extLst>
                </a:gridCol>
                <a:gridCol w="608764">
                  <a:extLst>
                    <a:ext uri="{9D8B030D-6E8A-4147-A177-3AD203B41FA5}">
                      <a16:colId xmlns:a16="http://schemas.microsoft.com/office/drawing/2014/main" val="20009"/>
                    </a:ext>
                  </a:extLst>
                </a:gridCol>
                <a:gridCol w="370965">
                  <a:extLst>
                    <a:ext uri="{9D8B030D-6E8A-4147-A177-3AD203B41FA5}">
                      <a16:colId xmlns:a16="http://schemas.microsoft.com/office/drawing/2014/main" val="20010"/>
                    </a:ext>
                  </a:extLst>
                </a:gridCol>
              </a:tblGrid>
              <a:tr h="366983">
                <a:tc gridSpan="11">
                  <a:txBody>
                    <a:bodyPr/>
                    <a:lstStyle/>
                    <a:p>
                      <a:pPr algn="l" fontAlgn="b"/>
                      <a:r>
                        <a:rPr lang="en-US" sz="800" b="1" i="0" u="none" strike="noStrike" dirty="0">
                          <a:solidFill>
                            <a:srgbClr val="000000"/>
                          </a:solidFill>
                          <a:effectLst/>
                          <a:latin typeface="Univers"/>
                        </a:rPr>
                        <a:t>2. PERSONNEL - PROJECTED FOR FY 2016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74940">
                <a:tc>
                  <a:txBody>
                    <a:bodyPr/>
                    <a:lstStyle/>
                    <a:p>
                      <a:pPr algn="ctr" fontAlgn="ctr"/>
                      <a:r>
                        <a:rPr lang="en-US" sz="800" b="0" i="0" u="none" strike="noStrike" dirty="0">
                          <a:solidFill>
                            <a:srgbClr val="000000"/>
                          </a:solidFill>
                          <a:effectLst/>
                          <a:latin typeface="Univers"/>
                        </a:rPr>
                        <a:t>NAME OF EMPLOYEE (Indicate if new position or vacant)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Univers"/>
                        </a:rPr>
                        <a:t>Grade/ Step*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Univers"/>
                        </a:rPr>
                        <a:t>Program</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Univers"/>
                        </a:rPr>
                        <a:t>#Paid Pay Periods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Univers"/>
                        </a:rPr>
                        <a:t>Annual Salary</a:t>
                      </a:r>
                      <a:r>
                        <a:rPr lang="en-US" sz="800" b="0" i="0" u="none" strike="noStrike" baseline="30000" dirty="0">
                          <a:solidFill>
                            <a:srgbClr val="000000"/>
                          </a:solidFill>
                          <a:effectLst/>
                          <a:latin typeface="Univers"/>
                        </a:rPr>
                        <a:t>1</a:t>
                      </a:r>
                      <a:endParaRPr lang="en-US" sz="800" b="0" i="0" u="none" strike="noStrike" dirty="0">
                        <a:solidFill>
                          <a:srgbClr val="000000"/>
                        </a:solidFill>
                        <a:effectLst/>
                        <a:latin typeface="Univer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Univers"/>
                        </a:rPr>
                        <a:t>%  Benefit Cost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Univers"/>
                        </a:rPr>
                        <a:t>Total  Annual Benefits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Univers"/>
                        </a:rPr>
                        <a:t>% of Time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dirty="0">
                          <a:solidFill>
                            <a:srgbClr val="000000"/>
                          </a:solidFill>
                          <a:effectLst/>
                          <a:latin typeface="Univers"/>
                        </a:rPr>
                        <a:t>Actual Salary and Benefits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en-US" sz="800" b="0" i="0" u="none" strike="noStrike" dirty="0" err="1">
                          <a:solidFill>
                            <a:srgbClr val="000000"/>
                          </a:solidFill>
                          <a:effectLst/>
                          <a:latin typeface="Univers"/>
                        </a:rPr>
                        <a:t>PositionTitle</a:t>
                      </a:r>
                      <a:endParaRPr lang="en-US" sz="800" b="0" i="0" u="none" strike="noStrike" dirty="0">
                        <a:solidFill>
                          <a:srgbClr val="000000"/>
                        </a:solidFill>
                        <a:effectLst/>
                        <a:latin typeface="Univer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1"/>
                  </a:ext>
                </a:extLst>
              </a:tr>
              <a:tr h="244656">
                <a:tc>
                  <a:txBody>
                    <a:bodyPr/>
                    <a:lstStyle/>
                    <a:p>
                      <a:pPr algn="l" fontAlgn="b"/>
                      <a:r>
                        <a:rPr lang="en-US" sz="800" b="0" i="0" u="none" strike="noStrike">
                          <a:solidFill>
                            <a:srgbClr val="000000"/>
                          </a:solidFill>
                          <a:effectLst/>
                          <a:latin typeface="Calibri"/>
                        </a:rPr>
                        <a:t>Cheryl Crow</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Calibri"/>
                        </a:rPr>
                        <a:t>870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800" b="0" i="0" u="none" strike="noStrike">
                          <a:solidFill>
                            <a:srgbClr val="000000"/>
                          </a:solidFill>
                          <a:effectLst/>
                          <a:latin typeface="Calibri"/>
                        </a:rPr>
                        <a:t>26.0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Calibri"/>
                        </a:rPr>
                        <a:t> $       99,111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800" b="0" i="0" u="none" strike="noStrike">
                          <a:solidFill>
                            <a:srgbClr val="000000"/>
                          </a:solidFill>
                          <a:effectLst/>
                          <a:latin typeface="Calibri"/>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Calibri"/>
                        </a:rPr>
                        <a:t> $              27,751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FF0000"/>
                          </a:solidFill>
                          <a:effectLst/>
                          <a:latin typeface="Calibri"/>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1" i="0" u="none" strike="noStrike" dirty="0">
                          <a:solidFill>
                            <a:srgbClr val="FF0000"/>
                          </a:solidFill>
                          <a:effectLst/>
                          <a:latin typeface="Calibri"/>
                        </a:rPr>
                        <a:t> $               25,372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extLst>
                  <a:ext uri="{0D108BD9-81ED-4DB2-BD59-A6C34878D82A}">
                    <a16:rowId xmlns:a16="http://schemas.microsoft.com/office/drawing/2014/main" val="10002"/>
                  </a:ext>
                </a:extLst>
              </a:tr>
              <a:tr h="244656">
                <a:tc>
                  <a:txBody>
                    <a:bodyPr/>
                    <a:lstStyle/>
                    <a:p>
                      <a:pPr algn="l" fontAlgn="b"/>
                      <a:r>
                        <a:rPr lang="en-US" sz="800" b="0" i="0" u="none" strike="noStrike">
                          <a:solidFill>
                            <a:srgbClr val="000000"/>
                          </a:solidFill>
                          <a:effectLst/>
                          <a:latin typeface="Calibri"/>
                        </a:rPr>
                        <a:t>Tom Jones</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Calibri"/>
                        </a:rPr>
                        <a:t>825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800" b="0" i="0" u="none" strike="noStrike">
                          <a:solidFill>
                            <a:srgbClr val="000000"/>
                          </a:solidFill>
                          <a:effectLst/>
                          <a:latin typeface="Calibri"/>
                        </a:rPr>
                        <a:t>13.0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Calibri"/>
                        </a:rPr>
                        <a:t> $       77,057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800" b="0" i="0" u="none" strike="noStrike">
                          <a:solidFill>
                            <a:srgbClr val="000000"/>
                          </a:solidFill>
                          <a:effectLst/>
                          <a:latin typeface="Calibri"/>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Calibri"/>
                        </a:rPr>
                        <a:t> $              23,117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1" i="0" u="none" strike="noStrike" dirty="0">
                          <a:solidFill>
                            <a:srgbClr val="FF0000"/>
                          </a:solidFill>
                          <a:effectLst/>
                          <a:latin typeface="Calibri"/>
                        </a:rPr>
                        <a:t> $               12,522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extLst>
                  <a:ext uri="{0D108BD9-81ED-4DB2-BD59-A6C34878D82A}">
                    <a16:rowId xmlns:a16="http://schemas.microsoft.com/office/drawing/2014/main" val="10003"/>
                  </a:ext>
                </a:extLst>
              </a:tr>
              <a:tr h="244656">
                <a:tc>
                  <a:txBody>
                    <a:bodyPr/>
                    <a:lstStyle/>
                    <a:p>
                      <a:pPr algn="l" fontAlgn="b"/>
                      <a:r>
                        <a:rPr lang="en-US" sz="800" b="0" i="0" u="none" strike="noStrike">
                          <a:solidFill>
                            <a:srgbClr val="000000"/>
                          </a:solidFill>
                          <a:effectLst/>
                          <a:latin typeface="Calibri"/>
                        </a:rPr>
                        <a:t>Susan Black</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Calibri"/>
                        </a:rPr>
                        <a:t>825-IPA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800" b="0" i="0" u="none" strike="noStrike">
                          <a:solidFill>
                            <a:srgbClr val="000000"/>
                          </a:solidFill>
                          <a:effectLst/>
                          <a:latin typeface="Calibri"/>
                        </a:rPr>
                        <a:t>26.0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Calibri"/>
                        </a:rPr>
                        <a:t> $       83,429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800" b="0" i="0" u="none" strike="noStrike">
                          <a:solidFill>
                            <a:srgbClr val="000000"/>
                          </a:solidFill>
                          <a:effectLst/>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Calibri"/>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1" i="0" u="none" strike="noStrike" dirty="0">
                          <a:solidFill>
                            <a:srgbClr val="FF0000"/>
                          </a:solidFill>
                          <a:effectLst/>
                          <a:latin typeface="Calibri"/>
                        </a:rPr>
                        <a:t> $                  4,171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extLst>
                  <a:ext uri="{0D108BD9-81ED-4DB2-BD59-A6C34878D82A}">
                    <a16:rowId xmlns:a16="http://schemas.microsoft.com/office/drawing/2014/main" val="10004"/>
                  </a:ext>
                </a:extLst>
              </a:tr>
              <a:tr h="244656">
                <a:tc>
                  <a:txBody>
                    <a:bodyPr/>
                    <a:lstStyle/>
                    <a:p>
                      <a:pPr algn="l" fontAlgn="b"/>
                      <a:r>
                        <a:rPr lang="en-US" sz="800" b="0" i="0" u="none" strike="noStrike">
                          <a:solidFill>
                            <a:srgbClr val="000000"/>
                          </a:solidFill>
                          <a:effectLst/>
                          <a:latin typeface="Calibri"/>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Calibri"/>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1" i="0" u="none" strike="noStrike">
                          <a:solidFill>
                            <a:srgbClr val="000000"/>
                          </a:solidFill>
                          <a:effectLst/>
                          <a:latin typeface="Calibri"/>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extLst>
                  <a:ext uri="{0D108BD9-81ED-4DB2-BD59-A6C34878D82A}">
                    <a16:rowId xmlns:a16="http://schemas.microsoft.com/office/drawing/2014/main" val="10005"/>
                  </a:ext>
                </a:extLst>
              </a:tr>
              <a:tr h="244656">
                <a:tc>
                  <a:txBody>
                    <a:bodyPr/>
                    <a:lstStyle/>
                    <a:p>
                      <a:pPr algn="l" fontAlgn="b"/>
                      <a:r>
                        <a:rPr lang="en-US" sz="800" b="0" i="0" u="none" strike="noStrike" dirty="0">
                          <a:solidFill>
                            <a:srgbClr val="000000"/>
                          </a:solidFill>
                          <a:effectLst/>
                          <a:latin typeface="Calibri"/>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Calibri"/>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1" i="0" u="none" strike="noStrike">
                          <a:solidFill>
                            <a:srgbClr val="000000"/>
                          </a:solidFill>
                          <a:effectLst/>
                          <a:latin typeface="Calibri"/>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Calibri"/>
                        </a:rPr>
                        <a:t> </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6"/>
                  </a:ext>
                </a:extLst>
              </a:tr>
              <a:tr h="244656">
                <a:tc>
                  <a:txBody>
                    <a:bodyPr/>
                    <a:lstStyle/>
                    <a:p>
                      <a:pPr algn="l" fontAlgn="b"/>
                      <a:r>
                        <a:rPr lang="en-US" sz="800" b="0" i="0" u="none" strike="noStrike">
                          <a:solidFill>
                            <a:srgbClr val="000000"/>
                          </a:solidFill>
                          <a:effectLst/>
                          <a:latin typeface="Calibri"/>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Calibri"/>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1" i="0" u="none" strike="noStrike">
                          <a:solidFill>
                            <a:srgbClr val="000000"/>
                          </a:solidFill>
                          <a:effectLst/>
                          <a:latin typeface="Calibri"/>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Calibri"/>
                        </a:rPr>
                        <a:t> </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7"/>
                  </a:ext>
                </a:extLst>
              </a:tr>
              <a:tr h="244656">
                <a:tc>
                  <a:txBody>
                    <a:bodyPr/>
                    <a:lstStyle/>
                    <a:p>
                      <a:pPr algn="l" fontAlgn="b"/>
                      <a:r>
                        <a:rPr lang="en-US" sz="800" b="0" i="0" u="none" strike="noStrike">
                          <a:solidFill>
                            <a:srgbClr val="000000"/>
                          </a:solidFill>
                          <a:effectLst/>
                          <a:latin typeface="Calibri"/>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Calibri"/>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1" i="0" u="none" strike="noStrike">
                          <a:solidFill>
                            <a:srgbClr val="000000"/>
                          </a:solidFill>
                          <a:effectLst/>
                          <a:latin typeface="Calibri"/>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Calibri"/>
                        </a:rPr>
                        <a:t> </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8"/>
                  </a:ext>
                </a:extLst>
              </a:tr>
              <a:tr h="244656">
                <a:tc>
                  <a:txBody>
                    <a:bodyPr/>
                    <a:lstStyle/>
                    <a:p>
                      <a:pPr algn="l" fontAlgn="b"/>
                      <a:r>
                        <a:rPr lang="en-US" sz="800" b="0" i="0" u="none" strike="noStrike">
                          <a:solidFill>
                            <a:srgbClr val="000000"/>
                          </a:solidFill>
                          <a:effectLst/>
                          <a:latin typeface="Calibri"/>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Calibri"/>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1" i="0" u="none" strike="noStrike">
                          <a:solidFill>
                            <a:srgbClr val="000000"/>
                          </a:solidFill>
                          <a:effectLst/>
                          <a:latin typeface="Calibri"/>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Calibri"/>
                        </a:rPr>
                        <a:t> </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9"/>
                  </a:ext>
                </a:extLst>
              </a:tr>
              <a:tr h="244656">
                <a:tc>
                  <a:txBody>
                    <a:bodyPr/>
                    <a:lstStyle/>
                    <a:p>
                      <a:pPr algn="l" fontAlgn="b"/>
                      <a:r>
                        <a:rPr lang="en-US" sz="800" b="0" i="0" u="none" strike="noStrike">
                          <a:solidFill>
                            <a:srgbClr val="000000"/>
                          </a:solidFill>
                          <a:effectLst/>
                          <a:latin typeface="Calibri"/>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Calibri"/>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1" i="0" u="none" strike="noStrike">
                          <a:solidFill>
                            <a:srgbClr val="000000"/>
                          </a:solidFill>
                          <a:effectLst/>
                          <a:latin typeface="Calibri"/>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Calibri"/>
                        </a:rPr>
                        <a:t> </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0"/>
                  </a:ext>
                </a:extLst>
              </a:tr>
              <a:tr h="256888">
                <a:tc>
                  <a:txBody>
                    <a:bodyPr/>
                    <a:lstStyle/>
                    <a:p>
                      <a:pPr algn="l" fontAlgn="b"/>
                      <a:r>
                        <a:rPr lang="en-US" sz="800" b="0" i="0" u="none" strike="noStrike">
                          <a:solidFill>
                            <a:srgbClr val="000000"/>
                          </a:solidFill>
                          <a:effectLst/>
                          <a:latin typeface="Calibri"/>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Calibri"/>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1" i="0" u="none" strike="noStrike">
                          <a:solidFill>
                            <a:srgbClr val="000000"/>
                          </a:solidFill>
                          <a:effectLst/>
                          <a:latin typeface="Calibri"/>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extLst>
                  <a:ext uri="{0D108BD9-81ED-4DB2-BD59-A6C34878D82A}">
                    <a16:rowId xmlns:a16="http://schemas.microsoft.com/office/drawing/2014/main" val="10011"/>
                  </a:ext>
                </a:extLst>
              </a:tr>
              <a:tr h="256888">
                <a:tc gridSpan="11">
                  <a:txBody>
                    <a:bodyPr/>
                    <a:lstStyle/>
                    <a:p>
                      <a:pPr algn="ctr" fontAlgn="b"/>
                      <a:r>
                        <a:rPr lang="en-US" sz="800" b="0" i="0" u="none" strike="noStrike" dirty="0">
                          <a:solidFill>
                            <a:srgbClr val="000000"/>
                          </a:solidFill>
                          <a:effectLst/>
                          <a:latin typeface="Univers"/>
                        </a:rPr>
                        <a:t>    *Use two lines if projected step increase is involved:  Indicate number of pay periods and costs at each level. </a:t>
                      </a:r>
                      <a:r>
                        <a:rPr lang="en-US" sz="800" b="0" i="0" u="none" strike="noStrike" baseline="30000" dirty="0">
                          <a:solidFill>
                            <a:srgbClr val="000000"/>
                          </a:solidFill>
                          <a:effectLst/>
                          <a:latin typeface="Univers"/>
                        </a:rPr>
                        <a:t> 1</a:t>
                      </a:r>
                      <a:r>
                        <a:rPr lang="en-US" sz="800" b="0" i="0" u="none" strike="noStrike" dirty="0">
                          <a:solidFill>
                            <a:srgbClr val="000000"/>
                          </a:solidFill>
                          <a:effectLst/>
                          <a:latin typeface="Univers"/>
                        </a:rPr>
                        <a:t>Include locality pay</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2"/>
                  </a:ext>
                </a:extLst>
              </a:tr>
            </a:tbl>
          </a:graphicData>
        </a:graphic>
      </p:graphicFrame>
      <p:sp>
        <p:nvSpPr>
          <p:cNvPr id="4" name="Rounded Rectangular Callout 3"/>
          <p:cNvSpPr/>
          <p:nvPr/>
        </p:nvSpPr>
        <p:spPr bwMode="auto">
          <a:xfrm>
            <a:off x="1295400" y="533400"/>
            <a:ext cx="3657600" cy="1676400"/>
          </a:xfrm>
          <a:prstGeom prst="wedgeRoundRectCallout">
            <a:avLst>
              <a:gd name="adj1" fmla="val 75139"/>
              <a:gd name="adj2" fmla="val 72121"/>
              <a:gd name="adj3" fmla="val 16667"/>
            </a:avLst>
          </a:prstGeom>
          <a:solidFill>
            <a:schemeClr val="accent1"/>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lnSpc>
                <a:spcPct val="80000"/>
              </a:lnSpc>
              <a:defRPr/>
            </a:pPr>
            <a:r>
              <a:rPr lang="en-US" sz="1600" dirty="0">
                <a:solidFill>
                  <a:schemeClr val="bg1"/>
                </a:solidFill>
              </a:rPr>
              <a:t>Indicate the percent of time each employee will work on the study based on the current approved budget. Requests for additional FTE need to be approved by CSP CO and submitted through the CSP Center.</a:t>
            </a:r>
          </a:p>
          <a:p>
            <a:pPr>
              <a:lnSpc>
                <a:spcPct val="80000"/>
              </a:lnSpc>
              <a:defRPr/>
            </a:pPr>
            <a:r>
              <a:rPr lang="en-US" sz="1600" dirty="0">
                <a:solidFill>
                  <a:schemeClr val="bg1"/>
                </a:solidFill>
              </a:rPr>
              <a:t>The Actual Salary and Benefits will calculate automatically.</a:t>
            </a:r>
          </a:p>
        </p:txBody>
      </p:sp>
    </p:spTree>
    <p:extLst>
      <p:ext uri="{BB962C8B-B14F-4D97-AF65-F5344CB8AC3E}">
        <p14:creationId xmlns:p14="http://schemas.microsoft.com/office/powerpoint/2010/main" val="1525212945"/>
      </p:ext>
    </p:extLst>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FE0AD5D-AD55-4E59-A38C-33B8DEE03287}" type="slidenum">
              <a:rPr lang="en-US" smtClean="0"/>
              <a:pPr>
                <a:defRPr/>
              </a:pPr>
              <a:t>22</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719440200"/>
              </p:ext>
            </p:extLst>
          </p:nvPr>
        </p:nvGraphicFramePr>
        <p:xfrm>
          <a:off x="1104900" y="2705894"/>
          <a:ext cx="6934199" cy="2847975"/>
        </p:xfrm>
        <a:graphic>
          <a:graphicData uri="http://schemas.openxmlformats.org/drawingml/2006/table">
            <a:tbl>
              <a:tblPr/>
              <a:tblGrid>
                <a:gridCol w="1280940">
                  <a:extLst>
                    <a:ext uri="{9D8B030D-6E8A-4147-A177-3AD203B41FA5}">
                      <a16:colId xmlns:a16="http://schemas.microsoft.com/office/drawing/2014/main" val="20000"/>
                    </a:ext>
                  </a:extLst>
                </a:gridCol>
                <a:gridCol w="469255">
                  <a:extLst>
                    <a:ext uri="{9D8B030D-6E8A-4147-A177-3AD203B41FA5}">
                      <a16:colId xmlns:a16="http://schemas.microsoft.com/office/drawing/2014/main" val="20001"/>
                    </a:ext>
                  </a:extLst>
                </a:gridCol>
                <a:gridCol w="532668">
                  <a:extLst>
                    <a:ext uri="{9D8B030D-6E8A-4147-A177-3AD203B41FA5}">
                      <a16:colId xmlns:a16="http://schemas.microsoft.com/office/drawing/2014/main" val="20002"/>
                    </a:ext>
                  </a:extLst>
                </a:gridCol>
                <a:gridCol w="608764">
                  <a:extLst>
                    <a:ext uri="{9D8B030D-6E8A-4147-A177-3AD203B41FA5}">
                      <a16:colId xmlns:a16="http://schemas.microsoft.com/office/drawing/2014/main" val="20003"/>
                    </a:ext>
                  </a:extLst>
                </a:gridCol>
                <a:gridCol w="599252">
                  <a:extLst>
                    <a:ext uri="{9D8B030D-6E8A-4147-A177-3AD203B41FA5}">
                      <a16:colId xmlns:a16="http://schemas.microsoft.com/office/drawing/2014/main" val="20004"/>
                    </a:ext>
                  </a:extLst>
                </a:gridCol>
                <a:gridCol w="570716">
                  <a:extLst>
                    <a:ext uri="{9D8B030D-6E8A-4147-A177-3AD203B41FA5}">
                      <a16:colId xmlns:a16="http://schemas.microsoft.com/office/drawing/2014/main" val="20005"/>
                    </a:ext>
                  </a:extLst>
                </a:gridCol>
                <a:gridCol w="722907">
                  <a:extLst>
                    <a:ext uri="{9D8B030D-6E8A-4147-A177-3AD203B41FA5}">
                      <a16:colId xmlns:a16="http://schemas.microsoft.com/office/drawing/2014/main" val="20006"/>
                    </a:ext>
                  </a:extLst>
                </a:gridCol>
                <a:gridCol w="418525">
                  <a:extLst>
                    <a:ext uri="{9D8B030D-6E8A-4147-A177-3AD203B41FA5}">
                      <a16:colId xmlns:a16="http://schemas.microsoft.com/office/drawing/2014/main" val="20007"/>
                    </a:ext>
                  </a:extLst>
                </a:gridCol>
                <a:gridCol w="751443">
                  <a:extLst>
                    <a:ext uri="{9D8B030D-6E8A-4147-A177-3AD203B41FA5}">
                      <a16:colId xmlns:a16="http://schemas.microsoft.com/office/drawing/2014/main" val="20008"/>
                    </a:ext>
                  </a:extLst>
                </a:gridCol>
                <a:gridCol w="608764">
                  <a:extLst>
                    <a:ext uri="{9D8B030D-6E8A-4147-A177-3AD203B41FA5}">
                      <a16:colId xmlns:a16="http://schemas.microsoft.com/office/drawing/2014/main" val="20009"/>
                    </a:ext>
                  </a:extLst>
                </a:gridCol>
                <a:gridCol w="370965">
                  <a:extLst>
                    <a:ext uri="{9D8B030D-6E8A-4147-A177-3AD203B41FA5}">
                      <a16:colId xmlns:a16="http://schemas.microsoft.com/office/drawing/2014/main" val="20010"/>
                    </a:ext>
                  </a:extLst>
                </a:gridCol>
              </a:tblGrid>
              <a:tr h="285750">
                <a:tc gridSpan="11">
                  <a:txBody>
                    <a:bodyPr/>
                    <a:lstStyle/>
                    <a:p>
                      <a:pPr algn="l" fontAlgn="b"/>
                      <a:r>
                        <a:rPr lang="en-US" sz="800" b="1" i="0" u="none" strike="noStrike" dirty="0">
                          <a:solidFill>
                            <a:srgbClr val="000000"/>
                          </a:solidFill>
                          <a:effectLst/>
                          <a:latin typeface="Univers"/>
                        </a:rPr>
                        <a:t>2. PERSONNEL - PROJECTED FOR FY 20XX</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47675">
                <a:tc>
                  <a:txBody>
                    <a:bodyPr/>
                    <a:lstStyle/>
                    <a:p>
                      <a:pPr algn="ctr" fontAlgn="ctr"/>
                      <a:r>
                        <a:rPr lang="en-US" sz="800" b="0" i="0" u="none" strike="noStrike">
                          <a:solidFill>
                            <a:srgbClr val="000000"/>
                          </a:solidFill>
                          <a:effectLst/>
                          <a:latin typeface="Univers"/>
                        </a:rPr>
                        <a:t>NAME OF EMPLOYEE (Indicate if new position or vacant)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Univers"/>
                        </a:rPr>
                        <a:t>Grade/ Step*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Univers"/>
                        </a:rPr>
                        <a:t>Program</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Univers"/>
                        </a:rPr>
                        <a:t>#Paid Pay Periods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Univers"/>
                        </a:rPr>
                        <a:t>Annual Salary</a:t>
                      </a:r>
                      <a:r>
                        <a:rPr lang="en-US" sz="800" b="0" i="0" u="none" strike="noStrike" baseline="30000">
                          <a:solidFill>
                            <a:srgbClr val="000000"/>
                          </a:solidFill>
                          <a:effectLst/>
                          <a:latin typeface="Univers"/>
                        </a:rPr>
                        <a:t>1</a:t>
                      </a:r>
                      <a:endParaRPr lang="en-US" sz="800" b="0" i="0" u="none" strike="noStrike">
                        <a:solidFill>
                          <a:srgbClr val="000000"/>
                        </a:solidFill>
                        <a:effectLst/>
                        <a:latin typeface="Univer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Univers"/>
                        </a:rPr>
                        <a:t>%  Benefit Cost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Univers"/>
                        </a:rPr>
                        <a:t>Total  Annual Benefits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Univers"/>
                        </a:rPr>
                        <a:t>% of Time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Univers"/>
                        </a:rPr>
                        <a:t>Actual Salary and Benefits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en-US" sz="800" b="0" i="0" u="none" strike="noStrike">
                          <a:solidFill>
                            <a:srgbClr val="000000"/>
                          </a:solidFill>
                          <a:effectLst/>
                          <a:latin typeface="Univers"/>
                        </a:rPr>
                        <a:t>PositionTitle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1"/>
                  </a:ext>
                </a:extLst>
              </a:tr>
              <a:tr h="190500">
                <a:tc>
                  <a:txBody>
                    <a:bodyPr/>
                    <a:lstStyle/>
                    <a:p>
                      <a:pPr algn="l" fontAlgn="b"/>
                      <a:r>
                        <a:rPr lang="en-US" sz="800" b="0" i="0" u="none" strike="noStrike">
                          <a:solidFill>
                            <a:srgbClr val="000000"/>
                          </a:solidFill>
                          <a:effectLst/>
                          <a:latin typeface="Calibri"/>
                        </a:rPr>
                        <a:t>Cheryl Crow</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Calibri"/>
                        </a:rPr>
                        <a:t>870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800" b="0" i="0" u="none" strike="noStrike">
                          <a:solidFill>
                            <a:srgbClr val="000000"/>
                          </a:solidFill>
                          <a:effectLst/>
                          <a:latin typeface="Calibri"/>
                        </a:rPr>
                        <a:t>26.0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Calibri"/>
                        </a:rPr>
                        <a:t> $       99,111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800" b="0" i="0" u="none" strike="noStrike">
                          <a:solidFill>
                            <a:srgbClr val="000000"/>
                          </a:solidFill>
                          <a:effectLst/>
                          <a:latin typeface="Calibri"/>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Calibri"/>
                        </a:rPr>
                        <a:t> $              27,751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a:rPr>
                        <a:t>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1" i="0" u="none" strike="noStrike">
                          <a:solidFill>
                            <a:srgbClr val="FF0000"/>
                          </a:solidFill>
                          <a:effectLst/>
                          <a:latin typeface="Calibri"/>
                        </a:rPr>
                        <a:t> $               25,372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800" b="0" i="0" u="none" strike="noStrike">
                          <a:solidFill>
                            <a:srgbClr val="000000"/>
                          </a:solidFill>
                          <a:effectLst/>
                          <a:latin typeface="Calibri"/>
                        </a:rPr>
                        <a:t>Nurse Coordinator</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extLst>
                  <a:ext uri="{0D108BD9-81ED-4DB2-BD59-A6C34878D82A}">
                    <a16:rowId xmlns:a16="http://schemas.microsoft.com/office/drawing/2014/main" val="10002"/>
                  </a:ext>
                </a:extLst>
              </a:tr>
              <a:tr h="190500">
                <a:tc>
                  <a:txBody>
                    <a:bodyPr/>
                    <a:lstStyle/>
                    <a:p>
                      <a:pPr algn="l" fontAlgn="b"/>
                      <a:r>
                        <a:rPr lang="en-US" sz="800" b="0" i="0" u="none" strike="noStrike">
                          <a:solidFill>
                            <a:srgbClr val="000000"/>
                          </a:solidFill>
                          <a:effectLst/>
                          <a:latin typeface="Calibri"/>
                        </a:rPr>
                        <a:t>Tom Jones</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Calibri"/>
                        </a:rPr>
                        <a:t>825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800" b="0" i="0" u="none" strike="noStrike">
                          <a:solidFill>
                            <a:srgbClr val="000000"/>
                          </a:solidFill>
                          <a:effectLst/>
                          <a:latin typeface="Calibri"/>
                        </a:rPr>
                        <a:t>13.0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Calibri"/>
                        </a:rPr>
                        <a:t> $       77,057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800" b="0" i="0" u="none" strike="noStrike">
                          <a:solidFill>
                            <a:srgbClr val="000000"/>
                          </a:solidFill>
                          <a:effectLst/>
                          <a:latin typeface="Calibri"/>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Calibri"/>
                        </a:rPr>
                        <a:t> $              23,117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a:rPr>
                        <a:t>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1" i="0" u="none" strike="noStrike">
                          <a:solidFill>
                            <a:srgbClr val="FF0000"/>
                          </a:solidFill>
                          <a:effectLst/>
                          <a:latin typeface="Calibri"/>
                        </a:rPr>
                        <a:t> $               12,522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800" b="0" i="0" u="none" strike="noStrike">
                          <a:solidFill>
                            <a:srgbClr val="000000"/>
                          </a:solidFill>
                          <a:effectLst/>
                          <a:latin typeface="Calibri"/>
                        </a:rPr>
                        <a:t>Study Coordinator</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extLst>
                  <a:ext uri="{0D108BD9-81ED-4DB2-BD59-A6C34878D82A}">
                    <a16:rowId xmlns:a16="http://schemas.microsoft.com/office/drawing/2014/main" val="10003"/>
                  </a:ext>
                </a:extLst>
              </a:tr>
              <a:tr h="190500">
                <a:tc>
                  <a:txBody>
                    <a:bodyPr/>
                    <a:lstStyle/>
                    <a:p>
                      <a:pPr algn="l" fontAlgn="b"/>
                      <a:r>
                        <a:rPr lang="en-US" sz="800" b="0" i="0" u="none" strike="noStrike">
                          <a:solidFill>
                            <a:srgbClr val="000000"/>
                          </a:solidFill>
                          <a:effectLst/>
                          <a:latin typeface="Calibri"/>
                        </a:rPr>
                        <a:t>Susan Black</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Calibri"/>
                        </a:rPr>
                        <a:t>825-IPA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800" b="0" i="0" u="none" strike="noStrike">
                          <a:solidFill>
                            <a:srgbClr val="000000"/>
                          </a:solidFill>
                          <a:effectLst/>
                          <a:latin typeface="Calibri"/>
                        </a:rPr>
                        <a:t>26.0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Calibri"/>
                        </a:rPr>
                        <a:t> $       83,429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r" fontAlgn="b"/>
                      <a:r>
                        <a:rPr lang="en-US" sz="800" b="0" i="0" u="none" strike="noStrike">
                          <a:solidFill>
                            <a:srgbClr val="000000"/>
                          </a:solidFill>
                          <a:effectLst/>
                          <a:latin typeface="Calibri"/>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Calibri"/>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FF0000"/>
                          </a:solidFill>
                          <a:effectLst/>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1" i="0" u="none" strike="noStrike">
                          <a:solidFill>
                            <a:srgbClr val="FF0000"/>
                          </a:solidFill>
                          <a:effectLst/>
                          <a:latin typeface="Calibri"/>
                        </a:rPr>
                        <a:t> $                  4,171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800" b="0" i="0" u="none" strike="noStrike">
                          <a:solidFill>
                            <a:srgbClr val="000000"/>
                          </a:solidFill>
                          <a:effectLst/>
                          <a:latin typeface="Calibri"/>
                        </a:rPr>
                        <a:t>Research Assistant</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extLst>
                  <a:ext uri="{0D108BD9-81ED-4DB2-BD59-A6C34878D82A}">
                    <a16:rowId xmlns:a16="http://schemas.microsoft.com/office/drawing/2014/main" val="10004"/>
                  </a:ext>
                </a:extLst>
              </a:tr>
              <a:tr h="190500">
                <a:tc>
                  <a:txBody>
                    <a:bodyPr/>
                    <a:lstStyle/>
                    <a:p>
                      <a:pPr algn="l" fontAlgn="b"/>
                      <a:r>
                        <a:rPr lang="en-US" sz="800" b="0" i="0" u="none" strike="noStrike">
                          <a:solidFill>
                            <a:srgbClr val="000000"/>
                          </a:solidFill>
                          <a:effectLst/>
                          <a:latin typeface="Calibri"/>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0" i="0" u="none" strike="noStrike" dirty="0">
                          <a:solidFill>
                            <a:srgbClr val="000000"/>
                          </a:solidFill>
                          <a:effectLst/>
                          <a:latin typeface="Calibri"/>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1" i="0" u="none" strike="noStrike">
                          <a:solidFill>
                            <a:srgbClr val="000000"/>
                          </a:solidFill>
                          <a:effectLst/>
                          <a:latin typeface="Calibri"/>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extLst>
                  <a:ext uri="{0D108BD9-81ED-4DB2-BD59-A6C34878D82A}">
                    <a16:rowId xmlns:a16="http://schemas.microsoft.com/office/drawing/2014/main" val="10005"/>
                  </a:ext>
                </a:extLst>
              </a:tr>
              <a:tr h="190500">
                <a:tc>
                  <a:txBody>
                    <a:bodyPr/>
                    <a:lstStyle/>
                    <a:p>
                      <a:pPr algn="l" fontAlgn="b"/>
                      <a:r>
                        <a:rPr lang="en-US" sz="800" b="0" i="0" u="none" strike="noStrike">
                          <a:solidFill>
                            <a:srgbClr val="000000"/>
                          </a:solidFill>
                          <a:effectLst/>
                          <a:latin typeface="Calibri"/>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Calibri"/>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1" i="0" u="none" strike="noStrike">
                          <a:solidFill>
                            <a:srgbClr val="000000"/>
                          </a:solidFill>
                          <a:effectLst/>
                          <a:latin typeface="Calibri"/>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Calibri"/>
                        </a:rPr>
                        <a:t> </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6"/>
                  </a:ext>
                </a:extLst>
              </a:tr>
              <a:tr h="190500">
                <a:tc>
                  <a:txBody>
                    <a:bodyPr/>
                    <a:lstStyle/>
                    <a:p>
                      <a:pPr algn="l" fontAlgn="b"/>
                      <a:r>
                        <a:rPr lang="en-US" sz="800" b="0" i="0" u="none" strike="noStrike">
                          <a:solidFill>
                            <a:srgbClr val="000000"/>
                          </a:solidFill>
                          <a:effectLst/>
                          <a:latin typeface="Calibri"/>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Calibri"/>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1" i="0" u="none" strike="noStrike">
                          <a:solidFill>
                            <a:srgbClr val="000000"/>
                          </a:solidFill>
                          <a:effectLst/>
                          <a:latin typeface="Calibri"/>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Calibri"/>
                        </a:rPr>
                        <a:t> </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7"/>
                  </a:ext>
                </a:extLst>
              </a:tr>
              <a:tr h="190500">
                <a:tc>
                  <a:txBody>
                    <a:bodyPr/>
                    <a:lstStyle/>
                    <a:p>
                      <a:pPr algn="l" fontAlgn="b"/>
                      <a:r>
                        <a:rPr lang="en-US" sz="800" b="0" i="0" u="none" strike="noStrike">
                          <a:solidFill>
                            <a:srgbClr val="000000"/>
                          </a:solidFill>
                          <a:effectLst/>
                          <a:latin typeface="Calibri"/>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Calibri"/>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1" i="0" u="none" strike="noStrike">
                          <a:solidFill>
                            <a:srgbClr val="000000"/>
                          </a:solidFill>
                          <a:effectLst/>
                          <a:latin typeface="Calibri"/>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Calibri"/>
                        </a:rPr>
                        <a:t> </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8"/>
                  </a:ext>
                </a:extLst>
              </a:tr>
              <a:tr h="190500">
                <a:tc>
                  <a:txBody>
                    <a:bodyPr/>
                    <a:lstStyle/>
                    <a:p>
                      <a:pPr algn="l" fontAlgn="b"/>
                      <a:r>
                        <a:rPr lang="en-US" sz="800" b="0" i="0" u="none" strike="noStrike">
                          <a:solidFill>
                            <a:srgbClr val="000000"/>
                          </a:solidFill>
                          <a:effectLst/>
                          <a:latin typeface="Calibri"/>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Calibri"/>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1" i="0" u="none" strike="noStrike">
                          <a:solidFill>
                            <a:srgbClr val="000000"/>
                          </a:solidFill>
                          <a:effectLst/>
                          <a:latin typeface="Calibri"/>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Calibri"/>
                        </a:rPr>
                        <a:t> </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9"/>
                  </a:ext>
                </a:extLst>
              </a:tr>
              <a:tr h="190500">
                <a:tc>
                  <a:txBody>
                    <a:bodyPr/>
                    <a:lstStyle/>
                    <a:p>
                      <a:pPr algn="l" fontAlgn="b"/>
                      <a:r>
                        <a:rPr lang="en-US" sz="800" b="0" i="0" u="none" strike="noStrike">
                          <a:solidFill>
                            <a:srgbClr val="000000"/>
                          </a:solidFill>
                          <a:effectLst/>
                          <a:latin typeface="Calibri"/>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Calibri"/>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1" i="0" u="none" strike="noStrike">
                          <a:solidFill>
                            <a:srgbClr val="000000"/>
                          </a:solidFill>
                          <a:effectLst/>
                          <a:latin typeface="Calibri"/>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Calibri"/>
                        </a:rPr>
                        <a:t> </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0"/>
                  </a:ext>
                </a:extLst>
              </a:tr>
              <a:tr h="200025">
                <a:tc>
                  <a:txBody>
                    <a:bodyPr/>
                    <a:lstStyle/>
                    <a:p>
                      <a:pPr algn="l" fontAlgn="b"/>
                      <a:r>
                        <a:rPr lang="en-US" sz="800" b="0" i="0" u="none" strike="noStrike">
                          <a:solidFill>
                            <a:srgbClr val="000000"/>
                          </a:solidFill>
                          <a:effectLst/>
                          <a:latin typeface="Calibri"/>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0" i="0" u="none" strike="noStrike">
                          <a:solidFill>
                            <a:srgbClr val="000000"/>
                          </a:solidFill>
                          <a:effectLst/>
                          <a:latin typeface="Calibri"/>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b"/>
                      <a:r>
                        <a:rPr lang="en-US" sz="800" b="1" i="0" u="none" strike="noStrike">
                          <a:solidFill>
                            <a:srgbClr val="000000"/>
                          </a:solidFill>
                          <a:effectLst/>
                          <a:latin typeface="Calibri"/>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extLst>
                  <a:ext uri="{0D108BD9-81ED-4DB2-BD59-A6C34878D82A}">
                    <a16:rowId xmlns:a16="http://schemas.microsoft.com/office/drawing/2014/main" val="10011"/>
                  </a:ext>
                </a:extLst>
              </a:tr>
              <a:tr h="200025">
                <a:tc gridSpan="11">
                  <a:txBody>
                    <a:bodyPr/>
                    <a:lstStyle/>
                    <a:p>
                      <a:pPr algn="ctr" fontAlgn="b"/>
                      <a:r>
                        <a:rPr lang="en-US" sz="800" b="0" i="0" u="none" strike="noStrike" dirty="0">
                          <a:solidFill>
                            <a:srgbClr val="000000"/>
                          </a:solidFill>
                          <a:effectLst/>
                          <a:latin typeface="Univers"/>
                        </a:rPr>
                        <a:t>    *Use two lines if projected step increase is involved:  Indicate number of pay periods and costs at each level. </a:t>
                      </a:r>
                      <a:r>
                        <a:rPr lang="en-US" sz="800" b="0" i="0" u="none" strike="noStrike" baseline="30000" dirty="0">
                          <a:solidFill>
                            <a:srgbClr val="000000"/>
                          </a:solidFill>
                          <a:effectLst/>
                          <a:latin typeface="Univers"/>
                        </a:rPr>
                        <a:t> 1</a:t>
                      </a:r>
                      <a:r>
                        <a:rPr lang="en-US" sz="800" b="0" i="0" u="none" strike="noStrike" dirty="0">
                          <a:solidFill>
                            <a:srgbClr val="000000"/>
                          </a:solidFill>
                          <a:effectLst/>
                          <a:latin typeface="Univers"/>
                        </a:rPr>
                        <a:t>Include locality pay</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2"/>
                  </a:ext>
                </a:extLst>
              </a:tr>
            </a:tbl>
          </a:graphicData>
        </a:graphic>
      </p:graphicFrame>
      <p:sp>
        <p:nvSpPr>
          <p:cNvPr id="4" name="Rounded Rectangular Callout 3"/>
          <p:cNvSpPr/>
          <p:nvPr/>
        </p:nvSpPr>
        <p:spPr bwMode="auto">
          <a:xfrm>
            <a:off x="4800600" y="1905000"/>
            <a:ext cx="2133600" cy="609600"/>
          </a:xfrm>
          <a:prstGeom prst="wedgeRoundRectCallout">
            <a:avLst>
              <a:gd name="adj1" fmla="val 76688"/>
              <a:gd name="adj2" fmla="val 196820"/>
              <a:gd name="adj3" fmla="val 16667"/>
            </a:avLst>
          </a:prstGeom>
          <a:solidFill>
            <a:schemeClr val="accent1"/>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lnSpc>
                <a:spcPct val="80000"/>
              </a:lnSpc>
              <a:defRPr/>
            </a:pPr>
            <a:r>
              <a:rPr lang="en-US" sz="1600" dirty="0">
                <a:solidFill>
                  <a:schemeClr val="bg1"/>
                </a:solidFill>
              </a:rPr>
              <a:t>Indicate the Title for each employee.</a:t>
            </a:r>
          </a:p>
        </p:txBody>
      </p:sp>
    </p:spTree>
    <p:extLst>
      <p:ext uri="{BB962C8B-B14F-4D97-AF65-F5344CB8AC3E}">
        <p14:creationId xmlns:p14="http://schemas.microsoft.com/office/powerpoint/2010/main" val="1596067186"/>
      </p:ext>
    </p:extLst>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FE0AD5D-AD55-4E59-A38C-33B8DEE03287}" type="slidenum">
              <a:rPr lang="en-US" smtClean="0"/>
              <a:pPr>
                <a:defRPr/>
              </a:pPr>
              <a:t>23</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288785214"/>
              </p:ext>
            </p:extLst>
          </p:nvPr>
        </p:nvGraphicFramePr>
        <p:xfrm>
          <a:off x="1371600" y="1906837"/>
          <a:ext cx="6934200" cy="2432685"/>
        </p:xfrm>
        <a:graphic>
          <a:graphicData uri="http://schemas.openxmlformats.org/drawingml/2006/table">
            <a:tbl>
              <a:tblPr/>
              <a:tblGrid>
                <a:gridCol w="2276475">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0075">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171575">
                  <a:extLst>
                    <a:ext uri="{9D8B030D-6E8A-4147-A177-3AD203B41FA5}">
                      <a16:colId xmlns:a16="http://schemas.microsoft.com/office/drawing/2014/main" val="20004"/>
                    </a:ext>
                  </a:extLst>
                </a:gridCol>
                <a:gridCol w="981075">
                  <a:extLst>
                    <a:ext uri="{9D8B030D-6E8A-4147-A177-3AD203B41FA5}">
                      <a16:colId xmlns:a16="http://schemas.microsoft.com/office/drawing/2014/main" val="20005"/>
                    </a:ext>
                  </a:extLst>
                </a:gridCol>
              </a:tblGrid>
              <a:tr h="200025">
                <a:tc gridSpan="6">
                  <a:txBody>
                    <a:bodyPr/>
                    <a:lstStyle/>
                    <a:p>
                      <a:pPr algn="l" fontAlgn="b"/>
                      <a:r>
                        <a:rPr lang="en-US" sz="800" b="1" i="0" u="none" strike="noStrike" dirty="0">
                          <a:solidFill>
                            <a:srgbClr val="000000"/>
                          </a:solidFill>
                          <a:effectLst/>
                          <a:latin typeface="Univers"/>
                        </a:rPr>
                        <a:t>3. BUDGET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5750">
                <a:tc gridSpan="3">
                  <a:txBody>
                    <a:bodyPr/>
                    <a:lstStyle/>
                    <a:p>
                      <a:pPr algn="ctr" fontAlgn="ctr"/>
                      <a:r>
                        <a:rPr lang="en-US" sz="800" b="0" i="0" u="none" strike="noStrike">
                          <a:solidFill>
                            <a:srgbClr val="000000"/>
                          </a:solidFill>
                          <a:effectLst/>
                          <a:latin typeface="Univers"/>
                        </a:rPr>
                        <a:t>ITEM</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ctr"/>
                      <a:r>
                        <a:rPr lang="en-US" sz="800" b="0" i="0" u="none" strike="noStrike" dirty="0">
                          <a:solidFill>
                            <a:srgbClr val="000000"/>
                          </a:solidFill>
                          <a:effectLst/>
                          <a:latin typeface="Univers"/>
                        </a:rPr>
                        <a:t>Actual FY15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Univers"/>
                        </a:rPr>
                        <a:t>Allocated FY 16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Univers"/>
                        </a:rPr>
                        <a:t>Requested FY 17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66700">
                <a:tc>
                  <a:txBody>
                    <a:bodyPr/>
                    <a:lstStyle/>
                    <a:p>
                      <a:pPr algn="l" fontAlgn="ctr"/>
                      <a:r>
                        <a:rPr lang="en-US" sz="800" b="0" i="0" u="none" strike="noStrike">
                          <a:solidFill>
                            <a:srgbClr val="000000"/>
                          </a:solidFill>
                          <a:effectLst/>
                          <a:latin typeface="Univers"/>
                        </a:rPr>
                        <a:t>  Personnel costs including benefits - Program 825 IPA</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US" sz="800" b="0" i="0" u="none" strike="noStrike">
                          <a:solidFill>
                            <a:srgbClr val="000000"/>
                          </a:solidFill>
                          <a:effectLst/>
                          <a:latin typeface="Univers"/>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800" b="0" i="0" u="none" strike="noStrike" dirty="0">
                          <a:solidFill>
                            <a:srgbClr val="000000"/>
                          </a:solidFill>
                          <a:effectLst/>
                          <a:latin typeface="Calibri"/>
                        </a:rPr>
                        <a:t> $          4,171 </a:t>
                      </a:r>
                    </a:p>
                  </a:txBody>
                  <a:tcPr marL="0" marR="0" marT="0"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2D050"/>
                    </a:solidFill>
                  </a:tcPr>
                </a:tc>
                <a:tc>
                  <a:txBody>
                    <a:bodyPr/>
                    <a:lstStyle/>
                    <a:p>
                      <a:pPr algn="ctr"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b"/>
                      <a:r>
                        <a:rPr lang="en-US" sz="800" b="0" i="0" u="none" strike="noStrike" dirty="0">
                          <a:solidFill>
                            <a:srgbClr val="000000"/>
                          </a:solidFill>
                          <a:effectLst/>
                          <a:latin typeface="Calibri"/>
                        </a:rPr>
                        <a:t> $                         16,693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2"/>
                  </a:ext>
                </a:extLst>
              </a:tr>
              <a:tr h="238125">
                <a:tc>
                  <a:txBody>
                    <a:bodyPr/>
                    <a:lstStyle/>
                    <a:p>
                      <a:pPr algn="l" fontAlgn="ctr"/>
                      <a:r>
                        <a:rPr lang="en-US" sz="800" b="0" i="0" u="none" strike="noStrike">
                          <a:solidFill>
                            <a:srgbClr val="000000"/>
                          </a:solidFill>
                          <a:effectLst/>
                          <a:latin typeface="Univers"/>
                        </a:rPr>
                        <a:t>  Personnel costs including benefits - Program 825 </a:t>
                      </a:r>
                    </a:p>
                  </a:txBody>
                  <a:tcPr marL="0" marR="0" marT="0"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Univers"/>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Calibri"/>
                        </a:rPr>
                        <a:t> $       12,522 </a:t>
                      </a: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vMerge="1">
                  <a:txBody>
                    <a:bodyPr/>
                    <a:lstStyle/>
                    <a:p>
                      <a:endParaRPr lang="en-US"/>
                    </a:p>
                  </a:txBody>
                  <a:tcPr/>
                </a:tc>
                <a:extLst>
                  <a:ext uri="{0D108BD9-81ED-4DB2-BD59-A6C34878D82A}">
                    <a16:rowId xmlns:a16="http://schemas.microsoft.com/office/drawing/2014/main" val="10003"/>
                  </a:ext>
                </a:extLst>
              </a:tr>
              <a:tr h="247650">
                <a:tc gridSpan="3">
                  <a:txBody>
                    <a:bodyPr/>
                    <a:lstStyle/>
                    <a:p>
                      <a:pPr algn="l" fontAlgn="ctr"/>
                      <a:r>
                        <a:rPr lang="en-US" sz="800" b="0" i="0" u="none" strike="noStrike">
                          <a:solidFill>
                            <a:srgbClr val="000000"/>
                          </a:solidFill>
                          <a:effectLst/>
                          <a:latin typeface="Univers"/>
                        </a:rPr>
                        <a:t>  Personnel costs including benefits - Program 870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Calibri"/>
                        </a:rPr>
                        <a:t> $                           25,372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4"/>
                  </a:ext>
                </a:extLst>
              </a:tr>
              <a:tr h="247650">
                <a:tc gridSpan="3">
                  <a:txBody>
                    <a:bodyPr/>
                    <a:lstStyle/>
                    <a:p>
                      <a:pPr algn="l" fontAlgn="ctr"/>
                      <a:r>
                        <a:rPr lang="en-US" sz="800" b="0" i="0" u="none" strike="noStrike">
                          <a:solidFill>
                            <a:srgbClr val="000000"/>
                          </a:solidFill>
                          <a:effectLst/>
                          <a:latin typeface="Univers"/>
                        </a:rPr>
                        <a:t> Personnel costs including benefits – Non-Profit Corp.</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Calibri"/>
                        </a:rPr>
                        <a:t> $                                        -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5"/>
                  </a:ext>
                </a:extLst>
              </a:tr>
              <a:tr h="247650">
                <a:tc gridSpan="3">
                  <a:txBody>
                    <a:bodyPr/>
                    <a:lstStyle/>
                    <a:p>
                      <a:pPr algn="l" fontAlgn="ctr"/>
                      <a:r>
                        <a:rPr lang="en-US" sz="800" b="0" i="0" u="none" strike="noStrike">
                          <a:solidFill>
                            <a:srgbClr val="000000"/>
                          </a:solidFill>
                          <a:effectLst/>
                          <a:latin typeface="Univers"/>
                        </a:rPr>
                        <a:t>  IT costs (to include salary and all other IT expenses)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6"/>
                  </a:ext>
                </a:extLst>
              </a:tr>
              <a:tr h="285750">
                <a:tc gridSpan="3">
                  <a:txBody>
                    <a:bodyPr/>
                    <a:lstStyle/>
                    <a:p>
                      <a:pPr algn="l" fontAlgn="ctr"/>
                      <a:r>
                        <a:rPr lang="en-US" sz="800" b="0" i="0" u="none" strike="noStrike">
                          <a:solidFill>
                            <a:srgbClr val="000000"/>
                          </a:solidFill>
                          <a:effectLst/>
                          <a:latin typeface="Univers"/>
                        </a:rPr>
                        <a:t>All other costs (including supplies and equipment) (Specify equipment in Remarks)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7"/>
                  </a:ext>
                </a:extLst>
              </a:tr>
              <a:tr h="285750">
                <a:tc gridSpan="3">
                  <a:txBody>
                    <a:bodyPr/>
                    <a:lstStyle/>
                    <a:p>
                      <a:pPr algn="l" fontAlgn="ctr"/>
                      <a:r>
                        <a:rPr lang="en-US" sz="800" b="0" i="0" u="none" strike="noStrike">
                          <a:solidFill>
                            <a:srgbClr val="000000"/>
                          </a:solidFill>
                          <a:effectLst/>
                          <a:latin typeface="Univers"/>
                        </a:rPr>
                        <a:t>Total</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b"/>
                      <a:r>
                        <a:rPr lang="en-US" sz="800" b="0" i="0" u="none" strike="noStrike">
                          <a:solidFill>
                            <a:srgbClr val="000000"/>
                          </a:solidFill>
                          <a:effectLst/>
                          <a:latin typeface="Calibri"/>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a:solidFill>
                            <a:srgbClr val="000000"/>
                          </a:solidFill>
                          <a:effectLst/>
                          <a:latin typeface="Calibri"/>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800" b="0" i="0" u="none" strike="noStrike" dirty="0">
                          <a:solidFill>
                            <a:srgbClr val="000000"/>
                          </a:solidFill>
                          <a:effectLst/>
                          <a:latin typeface="Calibri"/>
                        </a:rPr>
                        <a:t> $                           42,066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8"/>
                  </a:ext>
                </a:extLst>
              </a:tr>
              <a:tr h="0">
                <a:tc gridSpan="6">
                  <a:txBody>
                    <a:bodyPr/>
                    <a:lstStyle/>
                    <a:p>
                      <a:pPr algn="l" fontAlgn="b"/>
                      <a:r>
                        <a:rPr lang="en-US" sz="800" b="1" i="0" u="none" strike="noStrike" dirty="0">
                          <a:solidFill>
                            <a:srgbClr val="000000"/>
                          </a:solidFill>
                          <a:effectLst/>
                          <a:latin typeface="Univers"/>
                        </a:rPr>
                        <a:t>REMARKS</a:t>
                      </a:r>
                      <a:r>
                        <a:rPr lang="en-US" sz="800" b="0" i="0" u="none" strike="noStrike" dirty="0">
                          <a:solidFill>
                            <a:srgbClr val="000000"/>
                          </a:solidFill>
                          <a:effectLst/>
                          <a:latin typeface="Univers"/>
                        </a:rPr>
                        <a:t> (Use overleaf if necessary)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bl>
          </a:graphicData>
        </a:graphic>
      </p:graphicFrame>
      <p:sp>
        <p:nvSpPr>
          <p:cNvPr id="6" name="Rounded Rectangle 5"/>
          <p:cNvSpPr/>
          <p:nvPr/>
        </p:nvSpPr>
        <p:spPr>
          <a:xfrm>
            <a:off x="4352581" y="457200"/>
            <a:ext cx="3238500" cy="11430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Clr>
                <a:srgbClr val="DB5353"/>
              </a:buClr>
              <a:buSzPct val="80000"/>
              <a:defRPr/>
            </a:pPr>
            <a:r>
              <a:rPr lang="en-US" sz="1600" dirty="0">
                <a:solidFill>
                  <a:prstClr val="white"/>
                </a:solidFill>
              </a:rPr>
              <a:t>The cells highlighted in dark green will calculate automatically based on the information entered in the Personnel section.</a:t>
            </a:r>
          </a:p>
        </p:txBody>
      </p:sp>
      <p:cxnSp>
        <p:nvCxnSpPr>
          <p:cNvPr id="8" name="Straight Arrow Connector 7"/>
          <p:cNvCxnSpPr/>
          <p:nvPr/>
        </p:nvCxnSpPr>
        <p:spPr>
          <a:xfrm flipH="1">
            <a:off x="4533900" y="1633251"/>
            <a:ext cx="304800" cy="762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7039779" y="1600200"/>
            <a:ext cx="304800" cy="762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 name="Rounded Rectangular Callout 9"/>
          <p:cNvSpPr/>
          <p:nvPr/>
        </p:nvSpPr>
        <p:spPr bwMode="auto">
          <a:xfrm flipH="1">
            <a:off x="1143000" y="4953000"/>
            <a:ext cx="2667000" cy="609600"/>
          </a:xfrm>
          <a:prstGeom prst="wedgeRoundRectCallout">
            <a:avLst>
              <a:gd name="adj1" fmla="val -88216"/>
              <a:gd name="adj2" fmla="val -269110"/>
              <a:gd name="adj3" fmla="val 16667"/>
            </a:avLst>
          </a:prstGeom>
          <a:solidFill>
            <a:schemeClr val="accent1"/>
          </a:solidFill>
          <a:ln>
            <a:solidFill>
              <a:schemeClr val="accent3">
                <a:lumMod val="7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lnSpc>
                <a:spcPct val="80000"/>
              </a:lnSpc>
              <a:defRPr/>
            </a:pPr>
            <a:r>
              <a:rPr lang="en-US" sz="1600" dirty="0">
                <a:solidFill>
                  <a:schemeClr val="bg1"/>
                </a:solidFill>
              </a:rPr>
              <a:t>Enter the appropriate costs in the cells not highlighted.</a:t>
            </a:r>
          </a:p>
        </p:txBody>
      </p:sp>
      <p:sp>
        <p:nvSpPr>
          <p:cNvPr id="11" name="Rounded Rectangle 10"/>
          <p:cNvSpPr/>
          <p:nvPr/>
        </p:nvSpPr>
        <p:spPr>
          <a:xfrm>
            <a:off x="5181600" y="4686300"/>
            <a:ext cx="32385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Clr>
                <a:srgbClr val="DB5353"/>
              </a:buClr>
              <a:buSzPct val="80000"/>
              <a:defRPr/>
            </a:pPr>
            <a:r>
              <a:rPr lang="en-US" sz="1600" dirty="0">
                <a:solidFill>
                  <a:prstClr val="white"/>
                </a:solidFill>
              </a:rPr>
              <a:t>The cells highlighted in light green will calculate automatically based on the information in this Budget section.</a:t>
            </a:r>
          </a:p>
        </p:txBody>
      </p:sp>
      <p:cxnSp>
        <p:nvCxnSpPr>
          <p:cNvPr id="12" name="Straight Arrow Connector 11"/>
          <p:cNvCxnSpPr/>
          <p:nvPr/>
        </p:nvCxnSpPr>
        <p:spPr>
          <a:xfrm flipV="1">
            <a:off x="5486400" y="4207985"/>
            <a:ext cx="0" cy="381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05600" y="4223133"/>
            <a:ext cx="0" cy="381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924800" y="4229100"/>
            <a:ext cx="0" cy="381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2362728"/>
      </p:ext>
    </p:extLst>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FE0AD5D-AD55-4E59-A38C-33B8DEE03287}" type="slidenum">
              <a:rPr lang="en-US" smtClean="0"/>
              <a:pPr>
                <a:defRPr/>
              </a:pPr>
              <a:t>24</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982245873"/>
              </p:ext>
            </p:extLst>
          </p:nvPr>
        </p:nvGraphicFramePr>
        <p:xfrm>
          <a:off x="1371600" y="1906837"/>
          <a:ext cx="6934200" cy="2459423"/>
        </p:xfrm>
        <a:graphic>
          <a:graphicData uri="http://schemas.openxmlformats.org/drawingml/2006/table">
            <a:tbl>
              <a:tblPr/>
              <a:tblGrid>
                <a:gridCol w="2276475">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0075">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171575">
                  <a:extLst>
                    <a:ext uri="{9D8B030D-6E8A-4147-A177-3AD203B41FA5}">
                      <a16:colId xmlns:a16="http://schemas.microsoft.com/office/drawing/2014/main" val="20004"/>
                    </a:ext>
                  </a:extLst>
                </a:gridCol>
                <a:gridCol w="981075">
                  <a:extLst>
                    <a:ext uri="{9D8B030D-6E8A-4147-A177-3AD203B41FA5}">
                      <a16:colId xmlns:a16="http://schemas.microsoft.com/office/drawing/2014/main" val="20005"/>
                    </a:ext>
                  </a:extLst>
                </a:gridCol>
              </a:tblGrid>
              <a:tr h="226763">
                <a:tc gridSpan="6">
                  <a:txBody>
                    <a:bodyPr/>
                    <a:lstStyle/>
                    <a:p>
                      <a:pPr algn="l" fontAlgn="b"/>
                      <a:r>
                        <a:rPr lang="en-US" sz="800" b="1" i="0" u="none" strike="noStrike" dirty="0">
                          <a:solidFill>
                            <a:srgbClr val="000000"/>
                          </a:solidFill>
                          <a:effectLst/>
                          <a:latin typeface="Univers"/>
                        </a:rPr>
                        <a:t>3. BUDGET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5750">
                <a:tc gridSpan="3">
                  <a:txBody>
                    <a:bodyPr/>
                    <a:lstStyle/>
                    <a:p>
                      <a:pPr algn="ctr" fontAlgn="ctr"/>
                      <a:r>
                        <a:rPr lang="en-US" sz="800" b="0" i="0" u="none" strike="noStrike">
                          <a:solidFill>
                            <a:srgbClr val="000000"/>
                          </a:solidFill>
                          <a:effectLst/>
                          <a:latin typeface="Univers"/>
                        </a:rPr>
                        <a:t>ITEM</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ctr"/>
                      <a:r>
                        <a:rPr lang="en-US" sz="800" b="0" i="0" u="none" strike="noStrike" dirty="0">
                          <a:solidFill>
                            <a:srgbClr val="000000"/>
                          </a:solidFill>
                          <a:effectLst/>
                          <a:latin typeface="Univers"/>
                        </a:rPr>
                        <a:t>Actual FY18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Univers"/>
                        </a:rPr>
                        <a:t>Allocated FY 19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dirty="0">
                          <a:solidFill>
                            <a:srgbClr val="000000"/>
                          </a:solidFill>
                          <a:effectLst/>
                          <a:latin typeface="Univers"/>
                        </a:rPr>
                        <a:t>Requested FY 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66700">
                <a:tc>
                  <a:txBody>
                    <a:bodyPr/>
                    <a:lstStyle/>
                    <a:p>
                      <a:pPr algn="l" fontAlgn="ctr"/>
                      <a:r>
                        <a:rPr lang="en-US" sz="800" b="0" i="0" u="none" strike="noStrike">
                          <a:solidFill>
                            <a:srgbClr val="000000"/>
                          </a:solidFill>
                          <a:effectLst/>
                          <a:latin typeface="Univers"/>
                        </a:rPr>
                        <a:t>  Personnel costs including benefits - Program 825 IPA</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en-US" sz="800" b="0" i="0" u="none" strike="noStrike">
                          <a:solidFill>
                            <a:srgbClr val="000000"/>
                          </a:solidFill>
                          <a:effectLst/>
                          <a:latin typeface="Univers"/>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sz="800" b="0" i="0" u="none" strike="noStrike" baseline="0" dirty="0">
                          <a:solidFill>
                            <a:schemeClr val="tx1"/>
                          </a:solidFill>
                          <a:effectLst/>
                          <a:latin typeface="Calibri"/>
                        </a:rPr>
                        <a:t> $          4,171 </a:t>
                      </a:r>
                    </a:p>
                  </a:txBody>
                  <a:tcPr marL="0" marR="0" marT="0"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ctr" fontAlgn="b"/>
                      <a:endParaRPr lang="en-US" sz="8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rowSpan="2">
                  <a:txBody>
                    <a:bodyPr/>
                    <a:lstStyle/>
                    <a:p>
                      <a:pPr algn="ctr" fontAlgn="b"/>
                      <a:r>
                        <a:rPr lang="en-US" sz="800" b="0" i="0" u="none" strike="noStrike" dirty="0">
                          <a:solidFill>
                            <a:srgbClr val="000000"/>
                          </a:solidFill>
                          <a:effectLst/>
                          <a:latin typeface="Calibri"/>
                        </a:rPr>
                        <a:t> $                         16,693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238125">
                <a:tc>
                  <a:txBody>
                    <a:bodyPr/>
                    <a:lstStyle/>
                    <a:p>
                      <a:pPr algn="l" fontAlgn="ctr"/>
                      <a:r>
                        <a:rPr lang="en-US" sz="800" b="0" i="0" u="none" strike="noStrike">
                          <a:solidFill>
                            <a:srgbClr val="000000"/>
                          </a:solidFill>
                          <a:effectLst/>
                          <a:latin typeface="Univers"/>
                        </a:rPr>
                        <a:t>  Personnel costs including benefits - Program 825 </a:t>
                      </a:r>
                    </a:p>
                  </a:txBody>
                  <a:tcPr marL="0" marR="0" marT="0"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Univers"/>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baseline="0" dirty="0">
                          <a:solidFill>
                            <a:schemeClr val="tx1"/>
                          </a:solidFill>
                          <a:effectLst/>
                          <a:latin typeface="Calibri"/>
                        </a:rPr>
                        <a:t> $       12,522 </a:t>
                      </a: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endParaRPr lang="en-US" sz="8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endParaRPr lang="en-US" sz="800" b="0" i="0" u="none" strike="noStrike" dirty="0">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vMerge="1">
                  <a:txBody>
                    <a:bodyPr/>
                    <a:lstStyle/>
                    <a:p>
                      <a:endParaRPr lang="en-US"/>
                    </a:p>
                  </a:txBody>
                  <a:tcPr/>
                </a:tc>
                <a:extLst>
                  <a:ext uri="{0D108BD9-81ED-4DB2-BD59-A6C34878D82A}">
                    <a16:rowId xmlns:a16="http://schemas.microsoft.com/office/drawing/2014/main" val="10003"/>
                  </a:ext>
                </a:extLst>
              </a:tr>
              <a:tr h="247650">
                <a:tc gridSpan="3">
                  <a:txBody>
                    <a:bodyPr/>
                    <a:lstStyle/>
                    <a:p>
                      <a:pPr algn="l" fontAlgn="ctr"/>
                      <a:r>
                        <a:rPr lang="en-US" sz="800" b="0" i="0" u="none" strike="noStrike">
                          <a:solidFill>
                            <a:srgbClr val="000000"/>
                          </a:solidFill>
                          <a:effectLst/>
                          <a:latin typeface="Univers"/>
                        </a:rPr>
                        <a:t>  Personnel costs including benefits - Program 870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800" b="0" i="0" u="none" strike="noStrike" dirty="0">
                          <a:solidFill>
                            <a:srgbClr val="000000"/>
                          </a:solidFill>
                          <a:effectLst/>
                          <a:latin typeface="Calibri"/>
                        </a:rPr>
                        <a:t> $                           25,372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247650">
                <a:tc gridSpan="3">
                  <a:txBody>
                    <a:bodyPr/>
                    <a:lstStyle/>
                    <a:p>
                      <a:pPr algn="l" fontAlgn="ctr"/>
                      <a:r>
                        <a:rPr lang="en-US" sz="800" b="0" i="0" u="none" strike="noStrike">
                          <a:solidFill>
                            <a:srgbClr val="000000"/>
                          </a:solidFill>
                          <a:effectLst/>
                          <a:latin typeface="Univers"/>
                        </a:rPr>
                        <a:t> Personnel costs including benefits – Non-Profit Corp.</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800" b="0" i="0" u="none" strike="noStrike" dirty="0">
                          <a:solidFill>
                            <a:srgbClr val="000000"/>
                          </a:solidFill>
                          <a:effectLst/>
                          <a:latin typeface="Calibri"/>
                        </a:rPr>
                        <a:t> $                                        -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r h="247650">
                <a:tc gridSpan="3">
                  <a:txBody>
                    <a:bodyPr/>
                    <a:lstStyle/>
                    <a:p>
                      <a:pPr algn="l" fontAlgn="ctr"/>
                      <a:r>
                        <a:rPr lang="en-US" sz="800" b="0" i="0" u="none" strike="noStrike">
                          <a:solidFill>
                            <a:srgbClr val="000000"/>
                          </a:solidFill>
                          <a:effectLst/>
                          <a:latin typeface="Univers"/>
                        </a:rPr>
                        <a:t>  IT costs (to include salary and all other IT expenses)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800" b="0"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6"/>
                  </a:ext>
                </a:extLst>
              </a:tr>
              <a:tr h="285750">
                <a:tc gridSpan="3">
                  <a:txBody>
                    <a:bodyPr/>
                    <a:lstStyle/>
                    <a:p>
                      <a:pPr algn="l" fontAlgn="ctr"/>
                      <a:r>
                        <a:rPr lang="en-US" sz="800" b="0" i="0" u="none" strike="noStrike">
                          <a:solidFill>
                            <a:srgbClr val="000000"/>
                          </a:solidFill>
                          <a:effectLst/>
                          <a:latin typeface="Univers"/>
                        </a:rPr>
                        <a:t>All other costs (including supplies and equipment) (Specify equipment in Remarks)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800" b="0" i="0" u="none" strike="noStrike" dirty="0">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7"/>
                  </a:ext>
                </a:extLst>
              </a:tr>
              <a:tr h="285750">
                <a:tc gridSpan="3">
                  <a:txBody>
                    <a:bodyPr/>
                    <a:lstStyle/>
                    <a:p>
                      <a:pPr algn="l" fontAlgn="ctr"/>
                      <a:r>
                        <a:rPr lang="en-US" sz="800" b="0" i="0" u="none" strike="noStrike">
                          <a:solidFill>
                            <a:srgbClr val="000000"/>
                          </a:solidFill>
                          <a:effectLst/>
                          <a:latin typeface="Univers"/>
                        </a:rPr>
                        <a:t>Total</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algn="ctr" rtl="0" eaLnBrk="1" fontAlgn="b" latinLnBrk="0" hangingPunct="1"/>
                      <a:r>
                        <a:rPr kumimoji="0" lang="en-US" sz="800" b="0" i="0" u="none" strike="noStrike" kern="1200" dirty="0">
                          <a:solidFill>
                            <a:srgbClr val="000000"/>
                          </a:solidFill>
                          <a:effectLst/>
                          <a:latin typeface="Calibri"/>
                          <a:ea typeface="+mn-ea"/>
                          <a:cs typeface="+mn-cs"/>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algn="ctr" rtl="0" eaLnBrk="1" fontAlgn="b" latinLnBrk="0" hangingPunct="1"/>
                      <a:r>
                        <a:rPr kumimoji="0" lang="en-US" sz="800" b="0" i="0" u="none" strike="noStrike" kern="1200" dirty="0">
                          <a:solidFill>
                            <a:srgbClr val="000000"/>
                          </a:solidFill>
                          <a:effectLst/>
                          <a:latin typeface="Calibri"/>
                          <a:ea typeface="+mn-ea"/>
                          <a:cs typeface="+mn-cs"/>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algn="ctr" rtl="0" eaLnBrk="1" fontAlgn="b" latinLnBrk="0" hangingPunct="1"/>
                      <a:r>
                        <a:rPr kumimoji="0" lang="en-US" sz="800" b="0" i="0" u="none" strike="noStrike" kern="1200" dirty="0">
                          <a:solidFill>
                            <a:srgbClr val="000000"/>
                          </a:solidFill>
                          <a:effectLst/>
                          <a:latin typeface="Calibri"/>
                          <a:ea typeface="+mn-ea"/>
                          <a:cs typeface="+mn-cs"/>
                        </a:rPr>
                        <a:t> $                           42,066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8"/>
                  </a:ext>
                </a:extLst>
              </a:tr>
              <a:tr h="0">
                <a:tc gridSpan="6">
                  <a:txBody>
                    <a:bodyPr/>
                    <a:lstStyle/>
                    <a:p>
                      <a:pPr algn="l" fontAlgn="b"/>
                      <a:r>
                        <a:rPr lang="en-US" sz="800" b="1" i="0" u="none" strike="noStrike" dirty="0">
                          <a:solidFill>
                            <a:srgbClr val="000000"/>
                          </a:solidFill>
                          <a:effectLst/>
                          <a:latin typeface="Univers"/>
                        </a:rPr>
                        <a:t>REMARKS</a:t>
                      </a:r>
                      <a:r>
                        <a:rPr lang="en-US" sz="800" b="0" i="0" u="none" strike="noStrike" dirty="0">
                          <a:solidFill>
                            <a:srgbClr val="000000"/>
                          </a:solidFill>
                          <a:effectLst/>
                          <a:latin typeface="Univers"/>
                        </a:rPr>
                        <a:t> (Use overleaf if necessary)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bl>
          </a:graphicData>
        </a:graphic>
      </p:graphicFrame>
      <p:sp>
        <p:nvSpPr>
          <p:cNvPr id="6" name="Rounded Rectangle 5"/>
          <p:cNvSpPr/>
          <p:nvPr/>
        </p:nvSpPr>
        <p:spPr>
          <a:xfrm>
            <a:off x="4352581" y="457200"/>
            <a:ext cx="3238500" cy="11430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Clr>
                <a:srgbClr val="DB5353"/>
              </a:buClr>
              <a:buSzPct val="80000"/>
              <a:defRPr/>
            </a:pPr>
            <a:r>
              <a:rPr lang="en-US" sz="1600" dirty="0">
                <a:solidFill>
                  <a:prstClr val="white"/>
                </a:solidFill>
              </a:rPr>
              <a:t>For existing studies, the columns Actual FY18  and  Allocated FY19 are pre-populated by the Center Budget Analyst. </a:t>
            </a:r>
          </a:p>
        </p:txBody>
      </p:sp>
      <p:cxnSp>
        <p:nvCxnSpPr>
          <p:cNvPr id="8" name="Straight Arrow Connector 7"/>
          <p:cNvCxnSpPr/>
          <p:nvPr/>
        </p:nvCxnSpPr>
        <p:spPr>
          <a:xfrm flipH="1">
            <a:off x="5410200" y="1633251"/>
            <a:ext cx="152400" cy="50034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810262" y="1633251"/>
            <a:ext cx="152400" cy="50034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6328124"/>
      </p:ext>
    </p:extLst>
  </p:cSld>
  <p:clrMapOvr>
    <a:masterClrMapping/>
  </p:clrMapOvr>
  <p:transition>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AFE0AD5D-AD55-4E59-A38C-33B8DEE03287}" type="slidenum">
              <a:rPr lang="en-US" smtClean="0"/>
              <a:pPr>
                <a:defRPr/>
              </a:pPr>
              <a:t>25</a:t>
            </a:fld>
            <a:endParaRPr lang="en-US" dirty="0"/>
          </a:p>
        </p:txBody>
      </p:sp>
      <p:sp>
        <p:nvSpPr>
          <p:cNvPr id="9" name="Rounded Rectangular Callout 8"/>
          <p:cNvSpPr/>
          <p:nvPr/>
        </p:nvSpPr>
        <p:spPr bwMode="auto">
          <a:xfrm>
            <a:off x="4681710" y="762000"/>
            <a:ext cx="3962400" cy="1447800"/>
          </a:xfrm>
          <a:prstGeom prst="wedgeRoundRectCallout">
            <a:avLst>
              <a:gd name="adj1" fmla="val -70265"/>
              <a:gd name="adj2" fmla="val 126659"/>
              <a:gd name="adj3" fmla="val 16667"/>
            </a:avLst>
          </a:prstGeom>
          <a:solidFill>
            <a:schemeClr val="accent1"/>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lnSpc>
                <a:spcPct val="80000"/>
              </a:lnSpc>
              <a:defRPr/>
            </a:pPr>
            <a:r>
              <a:rPr lang="en-US" sz="1400" dirty="0">
                <a:solidFill>
                  <a:schemeClr val="bg1"/>
                </a:solidFill>
              </a:rPr>
              <a:t>Use two lines for an employee due for a grade or step increase.  Example:  A step increase is expected on January 10th.  Count the number of pay periods covered before the step increase (in this example, 7.2 pay periods).  Enter the number of pay periods and Annual Salary before the step increase.</a:t>
            </a:r>
          </a:p>
          <a:p>
            <a:pPr>
              <a:lnSpc>
                <a:spcPct val="80000"/>
              </a:lnSpc>
              <a:defRPr/>
            </a:pPr>
            <a:endParaRPr lang="en-US" sz="1400" dirty="0">
              <a:solidFill>
                <a:schemeClr val="bg1"/>
              </a:solidFill>
            </a:endParaRPr>
          </a:p>
          <a:p>
            <a:pPr>
              <a:lnSpc>
                <a:spcPct val="80000"/>
              </a:lnSpc>
              <a:defRPr/>
            </a:pPr>
            <a:endParaRPr lang="en-US" dirty="0">
              <a:ln>
                <a:solidFill>
                  <a:sysClr val="windowText" lastClr="000000"/>
                </a:solidFill>
              </a:ln>
            </a:endParaRPr>
          </a:p>
        </p:txBody>
      </p:sp>
      <p:grpSp>
        <p:nvGrpSpPr>
          <p:cNvPr id="12435" name="Group 178"/>
          <p:cNvGrpSpPr>
            <a:grpSpLocks noChangeAspect="1"/>
          </p:cNvGrpSpPr>
          <p:nvPr/>
        </p:nvGrpSpPr>
        <p:grpSpPr bwMode="auto">
          <a:xfrm>
            <a:off x="598488" y="2195513"/>
            <a:ext cx="7870825" cy="3035300"/>
            <a:chOff x="377" y="1383"/>
            <a:chExt cx="4958" cy="1912"/>
          </a:xfrm>
        </p:grpSpPr>
        <p:sp>
          <p:nvSpPr>
            <p:cNvPr id="12436" name="AutoShape 177"/>
            <p:cNvSpPr>
              <a:spLocks noChangeAspect="1" noChangeArrowheads="1" noTextEdit="1"/>
            </p:cNvSpPr>
            <p:nvPr/>
          </p:nvSpPr>
          <p:spPr bwMode="auto">
            <a:xfrm>
              <a:off x="384" y="1392"/>
              <a:ext cx="4944" cy="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37" name="Rectangle 179"/>
            <p:cNvSpPr>
              <a:spLocks noChangeArrowheads="1"/>
            </p:cNvSpPr>
            <p:nvPr/>
          </p:nvSpPr>
          <p:spPr bwMode="auto">
            <a:xfrm>
              <a:off x="3788" y="1654"/>
              <a:ext cx="306" cy="41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38" name="Rectangle 180"/>
            <p:cNvSpPr>
              <a:spLocks noChangeArrowheads="1"/>
            </p:cNvSpPr>
            <p:nvPr/>
          </p:nvSpPr>
          <p:spPr bwMode="auto">
            <a:xfrm>
              <a:off x="384" y="2064"/>
              <a:ext cx="2896" cy="1231"/>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39" name="Rectangle 181"/>
            <p:cNvSpPr>
              <a:spLocks noChangeArrowheads="1"/>
            </p:cNvSpPr>
            <p:nvPr/>
          </p:nvSpPr>
          <p:spPr bwMode="auto">
            <a:xfrm>
              <a:off x="3788" y="2064"/>
              <a:ext cx="306" cy="1231"/>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40" name="Rectangle 182"/>
            <p:cNvSpPr>
              <a:spLocks noChangeArrowheads="1"/>
            </p:cNvSpPr>
            <p:nvPr/>
          </p:nvSpPr>
          <p:spPr bwMode="auto">
            <a:xfrm>
              <a:off x="4087" y="2064"/>
              <a:ext cx="542" cy="12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41" name="Rectangle 183"/>
            <p:cNvSpPr>
              <a:spLocks noChangeArrowheads="1"/>
            </p:cNvSpPr>
            <p:nvPr/>
          </p:nvSpPr>
          <p:spPr bwMode="auto">
            <a:xfrm>
              <a:off x="4623" y="2064"/>
              <a:ext cx="705" cy="1231"/>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42" name="Rectangle 184"/>
            <p:cNvSpPr>
              <a:spLocks noChangeArrowheads="1"/>
            </p:cNvSpPr>
            <p:nvPr/>
          </p:nvSpPr>
          <p:spPr bwMode="auto">
            <a:xfrm>
              <a:off x="493" y="1671"/>
              <a:ext cx="84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Univers" pitchFamily="34" charset="0"/>
                  <a:cs typeface="Arial" pitchFamily="34" charset="0"/>
                </a:rPr>
                <a:t>NAME OF EMPLOYEE </a:t>
              </a:r>
              <a:endParaRPr kumimoji="0" lang="en-US" altLang="en-US" sz="1000" b="0" i="0" u="none" strike="noStrike" cap="none" normalizeH="0" baseline="0" dirty="0">
                <a:ln>
                  <a:noFill/>
                </a:ln>
                <a:solidFill>
                  <a:schemeClr val="tx1"/>
                </a:solidFill>
                <a:effectLst/>
                <a:cs typeface="Arial" pitchFamily="34" charset="0"/>
              </a:endParaRPr>
            </a:p>
          </p:txBody>
        </p:sp>
        <p:sp>
          <p:nvSpPr>
            <p:cNvPr id="12443" name="Rectangle 185"/>
            <p:cNvSpPr>
              <a:spLocks noChangeArrowheads="1"/>
            </p:cNvSpPr>
            <p:nvPr/>
          </p:nvSpPr>
          <p:spPr bwMode="auto">
            <a:xfrm>
              <a:off x="404" y="1802"/>
              <a:ext cx="94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Univers" pitchFamily="34" charset="0"/>
                  <a:cs typeface="Arial" pitchFamily="34" charset="0"/>
                </a:rPr>
                <a:t>(</a:t>
              </a:r>
              <a:r>
                <a:rPr kumimoji="0" lang="en-US" altLang="en-US" sz="1000" b="0" i="0" u="none" strike="noStrike" cap="none" normalizeH="0" baseline="0" dirty="0">
                  <a:ln>
                    <a:noFill/>
                  </a:ln>
                  <a:solidFill>
                    <a:srgbClr val="000000"/>
                  </a:solidFill>
                  <a:effectLst/>
                  <a:latin typeface="Univers" pitchFamily="34" charset="0"/>
                  <a:cs typeface="Arial" pitchFamily="34" charset="0"/>
                </a:rPr>
                <a:t>Indicate if new position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Univers" pitchFamily="34" charset="0"/>
                  <a:cs typeface="Arial" pitchFamily="34" charset="0"/>
                </a:rPr>
                <a:t>Or Vacant)</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2445" name="Rectangle 187"/>
            <p:cNvSpPr>
              <a:spLocks noChangeArrowheads="1"/>
            </p:cNvSpPr>
            <p:nvPr/>
          </p:nvSpPr>
          <p:spPr bwMode="auto">
            <a:xfrm>
              <a:off x="1347" y="1732"/>
              <a:ext cx="285"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Univers" pitchFamily="34" charset="0"/>
                  <a:cs typeface="Arial" pitchFamily="34" charset="0"/>
                </a:rPr>
                <a:t>Grade/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446" name="Rectangle 188"/>
            <p:cNvSpPr>
              <a:spLocks noChangeArrowheads="1"/>
            </p:cNvSpPr>
            <p:nvPr/>
          </p:nvSpPr>
          <p:spPr bwMode="auto">
            <a:xfrm>
              <a:off x="1374" y="1863"/>
              <a:ext cx="217"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Univers" pitchFamily="34" charset="0"/>
                  <a:cs typeface="Arial" pitchFamily="34" charset="0"/>
                </a:rPr>
                <a:t>Step*</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447" name="Rectangle 189"/>
            <p:cNvSpPr>
              <a:spLocks noChangeArrowheads="1"/>
            </p:cNvSpPr>
            <p:nvPr/>
          </p:nvSpPr>
          <p:spPr bwMode="auto">
            <a:xfrm>
              <a:off x="1679" y="1802"/>
              <a:ext cx="31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Univers" pitchFamily="34" charset="0"/>
                  <a:cs typeface="Arial" pitchFamily="34" charset="0"/>
                </a:rPr>
                <a:t>Program</a:t>
              </a:r>
              <a:endParaRPr kumimoji="0" lang="en-US" altLang="en-US" sz="1000" b="0" i="0" u="none" strike="noStrike" cap="none" normalizeH="0" baseline="0" dirty="0">
                <a:ln>
                  <a:noFill/>
                </a:ln>
                <a:solidFill>
                  <a:schemeClr val="tx1"/>
                </a:solidFill>
                <a:effectLst/>
                <a:cs typeface="Arial" pitchFamily="34" charset="0"/>
              </a:endParaRPr>
            </a:p>
          </p:txBody>
        </p:sp>
        <p:sp>
          <p:nvSpPr>
            <p:cNvPr id="12448" name="Rectangle 190"/>
            <p:cNvSpPr>
              <a:spLocks noChangeArrowheads="1"/>
            </p:cNvSpPr>
            <p:nvPr/>
          </p:nvSpPr>
          <p:spPr bwMode="auto">
            <a:xfrm>
              <a:off x="2066" y="1732"/>
              <a:ext cx="393"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Univers" pitchFamily="34" charset="0"/>
                  <a:cs typeface="Arial" pitchFamily="34" charset="0"/>
                </a:rPr>
                <a:t>#Paid Pay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449" name="Rectangle 191"/>
            <p:cNvSpPr>
              <a:spLocks noChangeArrowheads="1"/>
            </p:cNvSpPr>
            <p:nvPr/>
          </p:nvSpPr>
          <p:spPr bwMode="auto">
            <a:xfrm>
              <a:off x="2107" y="1863"/>
              <a:ext cx="285"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Univers" pitchFamily="34" charset="0"/>
                  <a:cs typeface="Arial" pitchFamily="34" charset="0"/>
                </a:rPr>
                <a:t>Periods</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450" name="Rectangle 192"/>
            <p:cNvSpPr>
              <a:spLocks noChangeArrowheads="1"/>
            </p:cNvSpPr>
            <p:nvPr/>
          </p:nvSpPr>
          <p:spPr bwMode="auto">
            <a:xfrm>
              <a:off x="2541" y="1732"/>
              <a:ext cx="285"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Univers" pitchFamily="34" charset="0"/>
                  <a:cs typeface="Arial" pitchFamily="34" charset="0"/>
                </a:rPr>
                <a:t>Annual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451" name="Rectangle 193"/>
            <p:cNvSpPr>
              <a:spLocks noChangeArrowheads="1"/>
            </p:cNvSpPr>
            <p:nvPr/>
          </p:nvSpPr>
          <p:spPr bwMode="auto">
            <a:xfrm>
              <a:off x="2534" y="1863"/>
              <a:ext cx="244"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Univers" pitchFamily="34" charset="0"/>
                  <a:cs typeface="Arial" pitchFamily="34" charset="0"/>
                </a:rPr>
                <a:t>Salary</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452" name="Rectangle 194"/>
            <p:cNvSpPr>
              <a:spLocks noChangeArrowheads="1"/>
            </p:cNvSpPr>
            <p:nvPr/>
          </p:nvSpPr>
          <p:spPr bwMode="auto">
            <a:xfrm>
              <a:off x="2744" y="1863"/>
              <a:ext cx="4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Univers" pitchFamily="34" charset="0"/>
                  <a:cs typeface="Arial" pitchFamily="34" charset="0"/>
                </a:rPr>
                <a:t>1</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453" name="Rectangle 195"/>
            <p:cNvSpPr>
              <a:spLocks noChangeArrowheads="1"/>
            </p:cNvSpPr>
            <p:nvPr/>
          </p:nvSpPr>
          <p:spPr bwMode="auto">
            <a:xfrm>
              <a:off x="2900" y="1732"/>
              <a:ext cx="393"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Univers" pitchFamily="34" charset="0"/>
                  <a:cs typeface="Arial" pitchFamily="34" charset="0"/>
                </a:rPr>
                <a:t>%  Benefit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454" name="Rectangle 196"/>
            <p:cNvSpPr>
              <a:spLocks noChangeArrowheads="1"/>
            </p:cNvSpPr>
            <p:nvPr/>
          </p:nvSpPr>
          <p:spPr bwMode="auto">
            <a:xfrm>
              <a:off x="2995" y="1863"/>
              <a:ext cx="190"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Univers" pitchFamily="34" charset="0"/>
                  <a:cs typeface="Arial" pitchFamily="34" charset="0"/>
                </a:rPr>
                <a:t>Cost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455" name="Rectangle 197"/>
            <p:cNvSpPr>
              <a:spLocks noChangeArrowheads="1"/>
            </p:cNvSpPr>
            <p:nvPr/>
          </p:nvSpPr>
          <p:spPr bwMode="auto">
            <a:xfrm>
              <a:off x="3321" y="1732"/>
              <a:ext cx="495"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Univers" pitchFamily="34" charset="0"/>
                  <a:cs typeface="Arial" pitchFamily="34" charset="0"/>
                </a:rPr>
                <a:t>Total  Annual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456" name="Rectangle 198"/>
            <p:cNvSpPr>
              <a:spLocks noChangeArrowheads="1"/>
            </p:cNvSpPr>
            <p:nvPr/>
          </p:nvSpPr>
          <p:spPr bwMode="auto">
            <a:xfrm>
              <a:off x="3368" y="1863"/>
              <a:ext cx="366"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Univers" pitchFamily="34" charset="0"/>
                  <a:cs typeface="Arial" pitchFamily="34" charset="0"/>
                </a:rPr>
                <a:t>Benefits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457" name="Rectangle 199"/>
            <p:cNvSpPr>
              <a:spLocks noChangeArrowheads="1"/>
            </p:cNvSpPr>
            <p:nvPr/>
          </p:nvSpPr>
          <p:spPr bwMode="auto">
            <a:xfrm>
              <a:off x="3863" y="1732"/>
              <a:ext cx="203"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Univers" pitchFamily="34" charset="0"/>
                  <a:cs typeface="Arial" pitchFamily="34" charset="0"/>
                </a:rPr>
                <a:t>% of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458" name="Rectangle 200"/>
            <p:cNvSpPr>
              <a:spLocks noChangeArrowheads="1"/>
            </p:cNvSpPr>
            <p:nvPr/>
          </p:nvSpPr>
          <p:spPr bwMode="auto">
            <a:xfrm>
              <a:off x="3870" y="1863"/>
              <a:ext cx="197"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Univers" pitchFamily="34" charset="0"/>
                  <a:cs typeface="Arial" pitchFamily="34" charset="0"/>
                </a:rPr>
                <a:t>Time</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459" name="Rectangle 201"/>
            <p:cNvSpPr>
              <a:spLocks noChangeArrowheads="1"/>
            </p:cNvSpPr>
            <p:nvPr/>
          </p:nvSpPr>
          <p:spPr bwMode="auto">
            <a:xfrm>
              <a:off x="4134" y="1732"/>
              <a:ext cx="495"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Univers" pitchFamily="34" charset="0"/>
                  <a:cs typeface="Arial" pitchFamily="34" charset="0"/>
                </a:rPr>
                <a:t>Actual Salary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460" name="Rectangle 202"/>
            <p:cNvSpPr>
              <a:spLocks noChangeArrowheads="1"/>
            </p:cNvSpPr>
            <p:nvPr/>
          </p:nvSpPr>
          <p:spPr bwMode="auto">
            <a:xfrm>
              <a:off x="4148" y="1863"/>
              <a:ext cx="448"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Univers" pitchFamily="34" charset="0"/>
                  <a:cs typeface="Arial" pitchFamily="34" charset="0"/>
                </a:rPr>
                <a:t>and Benefits</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461" name="Rectangle 203"/>
            <p:cNvSpPr>
              <a:spLocks noChangeArrowheads="1"/>
            </p:cNvSpPr>
            <p:nvPr/>
          </p:nvSpPr>
          <p:spPr bwMode="auto">
            <a:xfrm>
              <a:off x="404" y="2116"/>
              <a:ext cx="407"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Cheryl Crow</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462" name="Rectangle 204"/>
            <p:cNvSpPr>
              <a:spLocks noChangeArrowheads="1"/>
            </p:cNvSpPr>
            <p:nvPr/>
          </p:nvSpPr>
          <p:spPr bwMode="auto">
            <a:xfrm>
              <a:off x="1313" y="2116"/>
              <a:ext cx="231"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NII/S3</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463" name="Rectangle 205"/>
            <p:cNvSpPr>
              <a:spLocks noChangeArrowheads="1"/>
            </p:cNvSpPr>
            <p:nvPr/>
          </p:nvSpPr>
          <p:spPr bwMode="auto">
            <a:xfrm>
              <a:off x="1761" y="2116"/>
              <a:ext cx="156"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itchFamily="34" charset="0"/>
                  <a:cs typeface="Arial" pitchFamily="34" charset="0"/>
                </a:rPr>
                <a:t>870</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464" name="Rectangle 206"/>
            <p:cNvSpPr>
              <a:spLocks noChangeArrowheads="1"/>
            </p:cNvSpPr>
            <p:nvPr/>
          </p:nvSpPr>
          <p:spPr bwMode="auto">
            <a:xfrm>
              <a:off x="2174" y="2116"/>
              <a:ext cx="136"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0000"/>
                  </a:solidFill>
                  <a:effectLst/>
                  <a:latin typeface="Calibri" pitchFamily="34" charset="0"/>
                  <a:cs typeface="Arial" pitchFamily="34" charset="0"/>
                </a:rPr>
                <a:t>7.2</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465" name="Rectangle 207"/>
            <p:cNvSpPr>
              <a:spLocks noChangeArrowheads="1"/>
            </p:cNvSpPr>
            <p:nvPr/>
          </p:nvSpPr>
          <p:spPr bwMode="auto">
            <a:xfrm>
              <a:off x="2608" y="2116"/>
              <a:ext cx="251"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0000"/>
                  </a:solidFill>
                  <a:effectLst/>
                  <a:latin typeface="Calibri" pitchFamily="34" charset="0"/>
                  <a:cs typeface="Arial" pitchFamily="34" charset="0"/>
                </a:rPr>
                <a:t>99,111</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466" name="Rectangle 208"/>
            <p:cNvSpPr>
              <a:spLocks noChangeArrowheads="1"/>
            </p:cNvSpPr>
            <p:nvPr/>
          </p:nvSpPr>
          <p:spPr bwMode="auto">
            <a:xfrm>
              <a:off x="2480" y="2116"/>
              <a:ext cx="183"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467" name="Rectangle 209"/>
            <p:cNvSpPr>
              <a:spLocks noChangeArrowheads="1"/>
            </p:cNvSpPr>
            <p:nvPr/>
          </p:nvSpPr>
          <p:spPr bwMode="auto">
            <a:xfrm>
              <a:off x="2602" y="2116"/>
              <a:ext cx="61"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468" name="Rectangle 210"/>
            <p:cNvSpPr>
              <a:spLocks noChangeArrowheads="1"/>
            </p:cNvSpPr>
            <p:nvPr/>
          </p:nvSpPr>
          <p:spPr bwMode="auto">
            <a:xfrm>
              <a:off x="3124" y="2116"/>
              <a:ext cx="170"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28%</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469" name="Rectangle 211"/>
            <p:cNvSpPr>
              <a:spLocks noChangeArrowheads="1"/>
            </p:cNvSpPr>
            <p:nvPr/>
          </p:nvSpPr>
          <p:spPr bwMode="auto">
            <a:xfrm>
              <a:off x="3531" y="2116"/>
              <a:ext cx="251"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27,751</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470" name="Rectangle 212"/>
            <p:cNvSpPr>
              <a:spLocks noChangeArrowheads="1"/>
            </p:cNvSpPr>
            <p:nvPr/>
          </p:nvSpPr>
          <p:spPr bwMode="auto">
            <a:xfrm>
              <a:off x="3314" y="2116"/>
              <a:ext cx="298"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471" name="Rectangle 213"/>
            <p:cNvSpPr>
              <a:spLocks noChangeArrowheads="1"/>
            </p:cNvSpPr>
            <p:nvPr/>
          </p:nvSpPr>
          <p:spPr bwMode="auto">
            <a:xfrm>
              <a:off x="3531" y="2116"/>
              <a:ext cx="61"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472" name="Rectangle 214"/>
            <p:cNvSpPr>
              <a:spLocks noChangeArrowheads="1"/>
            </p:cNvSpPr>
            <p:nvPr/>
          </p:nvSpPr>
          <p:spPr bwMode="auto">
            <a:xfrm>
              <a:off x="3856" y="2116"/>
              <a:ext cx="210"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100%</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473" name="Rectangle 215"/>
            <p:cNvSpPr>
              <a:spLocks noChangeArrowheads="1"/>
            </p:cNvSpPr>
            <p:nvPr/>
          </p:nvSpPr>
          <p:spPr bwMode="auto">
            <a:xfrm>
              <a:off x="4365" y="2116"/>
              <a:ext cx="251"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itchFamily="34" charset="0"/>
                  <a:cs typeface="Arial" pitchFamily="34" charset="0"/>
                </a:rPr>
                <a:t>35,131</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474" name="Rectangle 216"/>
            <p:cNvSpPr>
              <a:spLocks noChangeArrowheads="1"/>
            </p:cNvSpPr>
            <p:nvPr/>
          </p:nvSpPr>
          <p:spPr bwMode="auto">
            <a:xfrm>
              <a:off x="4128" y="2116"/>
              <a:ext cx="319"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475" name="Rectangle 217"/>
            <p:cNvSpPr>
              <a:spLocks noChangeArrowheads="1"/>
            </p:cNvSpPr>
            <p:nvPr/>
          </p:nvSpPr>
          <p:spPr bwMode="auto">
            <a:xfrm>
              <a:off x="4358" y="2116"/>
              <a:ext cx="61"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476" name="Rectangle 218"/>
            <p:cNvSpPr>
              <a:spLocks noChangeArrowheads="1"/>
            </p:cNvSpPr>
            <p:nvPr/>
          </p:nvSpPr>
          <p:spPr bwMode="auto">
            <a:xfrm>
              <a:off x="404" y="2291"/>
              <a:ext cx="407"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Cheryl Crow</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477" name="Rectangle 219"/>
            <p:cNvSpPr>
              <a:spLocks noChangeArrowheads="1"/>
            </p:cNvSpPr>
            <p:nvPr/>
          </p:nvSpPr>
          <p:spPr bwMode="auto">
            <a:xfrm>
              <a:off x="1313" y="2291"/>
              <a:ext cx="231"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NII/S4</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478" name="Rectangle 220"/>
            <p:cNvSpPr>
              <a:spLocks noChangeArrowheads="1"/>
            </p:cNvSpPr>
            <p:nvPr/>
          </p:nvSpPr>
          <p:spPr bwMode="auto">
            <a:xfrm>
              <a:off x="1761" y="2291"/>
              <a:ext cx="156"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itchFamily="34" charset="0"/>
                  <a:cs typeface="Arial" pitchFamily="34" charset="0"/>
                </a:rPr>
                <a:t>870</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479" name="Rectangle 221"/>
            <p:cNvSpPr>
              <a:spLocks noChangeArrowheads="1"/>
            </p:cNvSpPr>
            <p:nvPr/>
          </p:nvSpPr>
          <p:spPr bwMode="auto">
            <a:xfrm>
              <a:off x="2154" y="2291"/>
              <a:ext cx="176"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0000"/>
                  </a:solidFill>
                  <a:effectLst/>
                  <a:latin typeface="Calibri" pitchFamily="34" charset="0"/>
                  <a:cs typeface="Arial" pitchFamily="34" charset="0"/>
                </a:rPr>
                <a:t>18.8</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480" name="Rectangle 222"/>
            <p:cNvSpPr>
              <a:spLocks noChangeArrowheads="1"/>
            </p:cNvSpPr>
            <p:nvPr/>
          </p:nvSpPr>
          <p:spPr bwMode="auto">
            <a:xfrm>
              <a:off x="2568" y="2291"/>
              <a:ext cx="285"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0000"/>
                  </a:solidFill>
                  <a:effectLst/>
                  <a:latin typeface="Calibri" pitchFamily="34" charset="0"/>
                  <a:cs typeface="Arial" pitchFamily="34" charset="0"/>
                </a:rPr>
                <a:t>101,916</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481" name="Rectangle 223"/>
            <p:cNvSpPr>
              <a:spLocks noChangeArrowheads="1"/>
            </p:cNvSpPr>
            <p:nvPr/>
          </p:nvSpPr>
          <p:spPr bwMode="auto">
            <a:xfrm>
              <a:off x="2480" y="2291"/>
              <a:ext cx="129"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482" name="Rectangle 224"/>
            <p:cNvSpPr>
              <a:spLocks noChangeArrowheads="1"/>
            </p:cNvSpPr>
            <p:nvPr/>
          </p:nvSpPr>
          <p:spPr bwMode="auto">
            <a:xfrm>
              <a:off x="2561" y="2291"/>
              <a:ext cx="61"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483" name="Rectangle 225"/>
            <p:cNvSpPr>
              <a:spLocks noChangeArrowheads="1"/>
            </p:cNvSpPr>
            <p:nvPr/>
          </p:nvSpPr>
          <p:spPr bwMode="auto">
            <a:xfrm>
              <a:off x="3124" y="2291"/>
              <a:ext cx="170"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28%</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484" name="Rectangle 226"/>
            <p:cNvSpPr>
              <a:spLocks noChangeArrowheads="1"/>
            </p:cNvSpPr>
            <p:nvPr/>
          </p:nvSpPr>
          <p:spPr bwMode="auto">
            <a:xfrm>
              <a:off x="3531" y="2291"/>
              <a:ext cx="251"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28,536</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485" name="Rectangle 227"/>
            <p:cNvSpPr>
              <a:spLocks noChangeArrowheads="1"/>
            </p:cNvSpPr>
            <p:nvPr/>
          </p:nvSpPr>
          <p:spPr bwMode="auto">
            <a:xfrm>
              <a:off x="3314" y="2291"/>
              <a:ext cx="298"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486" name="Rectangle 228"/>
            <p:cNvSpPr>
              <a:spLocks noChangeArrowheads="1"/>
            </p:cNvSpPr>
            <p:nvPr/>
          </p:nvSpPr>
          <p:spPr bwMode="auto">
            <a:xfrm>
              <a:off x="3531" y="2291"/>
              <a:ext cx="61"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487" name="Rectangle 229"/>
            <p:cNvSpPr>
              <a:spLocks noChangeArrowheads="1"/>
            </p:cNvSpPr>
            <p:nvPr/>
          </p:nvSpPr>
          <p:spPr bwMode="auto">
            <a:xfrm>
              <a:off x="3856" y="2291"/>
              <a:ext cx="210"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100%</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488" name="Rectangle 230"/>
            <p:cNvSpPr>
              <a:spLocks noChangeArrowheads="1"/>
            </p:cNvSpPr>
            <p:nvPr/>
          </p:nvSpPr>
          <p:spPr bwMode="auto">
            <a:xfrm>
              <a:off x="4365" y="2291"/>
              <a:ext cx="251"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itchFamily="34" charset="0"/>
                  <a:cs typeface="Arial" pitchFamily="34" charset="0"/>
                </a:rPr>
                <a:t>94,327</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489" name="Rectangle 231"/>
            <p:cNvSpPr>
              <a:spLocks noChangeArrowheads="1"/>
            </p:cNvSpPr>
            <p:nvPr/>
          </p:nvSpPr>
          <p:spPr bwMode="auto">
            <a:xfrm>
              <a:off x="4128" y="2291"/>
              <a:ext cx="319"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490" name="Rectangle 232"/>
            <p:cNvSpPr>
              <a:spLocks noChangeArrowheads="1"/>
            </p:cNvSpPr>
            <p:nvPr/>
          </p:nvSpPr>
          <p:spPr bwMode="auto">
            <a:xfrm>
              <a:off x="4358" y="2291"/>
              <a:ext cx="61"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491" name="Rectangle 233"/>
            <p:cNvSpPr>
              <a:spLocks noChangeArrowheads="1"/>
            </p:cNvSpPr>
            <p:nvPr/>
          </p:nvSpPr>
          <p:spPr bwMode="auto">
            <a:xfrm>
              <a:off x="3653" y="2465"/>
              <a:ext cx="61"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492" name="Rectangle 234"/>
            <p:cNvSpPr>
              <a:spLocks noChangeArrowheads="1"/>
            </p:cNvSpPr>
            <p:nvPr/>
          </p:nvSpPr>
          <p:spPr bwMode="auto">
            <a:xfrm>
              <a:off x="3314" y="2465"/>
              <a:ext cx="454"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493" name="Rectangle 235"/>
            <p:cNvSpPr>
              <a:spLocks noChangeArrowheads="1"/>
            </p:cNvSpPr>
            <p:nvPr/>
          </p:nvSpPr>
          <p:spPr bwMode="auto">
            <a:xfrm>
              <a:off x="3653" y="2465"/>
              <a:ext cx="61"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494" name="Rectangle 236"/>
            <p:cNvSpPr>
              <a:spLocks noChangeArrowheads="1"/>
            </p:cNvSpPr>
            <p:nvPr/>
          </p:nvSpPr>
          <p:spPr bwMode="auto">
            <a:xfrm>
              <a:off x="4487" y="2465"/>
              <a:ext cx="61"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itchFamily="34"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495" name="Rectangle 237"/>
            <p:cNvSpPr>
              <a:spLocks noChangeArrowheads="1"/>
            </p:cNvSpPr>
            <p:nvPr/>
          </p:nvSpPr>
          <p:spPr bwMode="auto">
            <a:xfrm>
              <a:off x="4128" y="2465"/>
              <a:ext cx="468"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496" name="Rectangle 238"/>
            <p:cNvSpPr>
              <a:spLocks noChangeArrowheads="1"/>
            </p:cNvSpPr>
            <p:nvPr/>
          </p:nvSpPr>
          <p:spPr bwMode="auto">
            <a:xfrm>
              <a:off x="4480" y="2465"/>
              <a:ext cx="61"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497" name="Rectangle 239"/>
            <p:cNvSpPr>
              <a:spLocks noChangeArrowheads="1"/>
            </p:cNvSpPr>
            <p:nvPr/>
          </p:nvSpPr>
          <p:spPr bwMode="auto">
            <a:xfrm>
              <a:off x="3653" y="2640"/>
              <a:ext cx="61"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498" name="Rectangle 240"/>
            <p:cNvSpPr>
              <a:spLocks noChangeArrowheads="1"/>
            </p:cNvSpPr>
            <p:nvPr/>
          </p:nvSpPr>
          <p:spPr bwMode="auto">
            <a:xfrm>
              <a:off x="3314" y="2640"/>
              <a:ext cx="454"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499" name="Rectangle 241"/>
            <p:cNvSpPr>
              <a:spLocks noChangeArrowheads="1"/>
            </p:cNvSpPr>
            <p:nvPr/>
          </p:nvSpPr>
          <p:spPr bwMode="auto">
            <a:xfrm>
              <a:off x="3653" y="2640"/>
              <a:ext cx="61"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500" name="Rectangle 242"/>
            <p:cNvSpPr>
              <a:spLocks noChangeArrowheads="1"/>
            </p:cNvSpPr>
            <p:nvPr/>
          </p:nvSpPr>
          <p:spPr bwMode="auto">
            <a:xfrm>
              <a:off x="4487" y="2640"/>
              <a:ext cx="61"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itchFamily="34"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501" name="Rectangle 243"/>
            <p:cNvSpPr>
              <a:spLocks noChangeArrowheads="1"/>
            </p:cNvSpPr>
            <p:nvPr/>
          </p:nvSpPr>
          <p:spPr bwMode="auto">
            <a:xfrm>
              <a:off x="4128" y="2640"/>
              <a:ext cx="468"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502" name="Rectangle 244"/>
            <p:cNvSpPr>
              <a:spLocks noChangeArrowheads="1"/>
            </p:cNvSpPr>
            <p:nvPr/>
          </p:nvSpPr>
          <p:spPr bwMode="auto">
            <a:xfrm>
              <a:off x="4480" y="2640"/>
              <a:ext cx="61"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503" name="Rectangle 245"/>
            <p:cNvSpPr>
              <a:spLocks noChangeArrowheads="1"/>
            </p:cNvSpPr>
            <p:nvPr/>
          </p:nvSpPr>
          <p:spPr bwMode="auto">
            <a:xfrm>
              <a:off x="3653" y="2815"/>
              <a:ext cx="61"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504" name="Rectangle 246"/>
            <p:cNvSpPr>
              <a:spLocks noChangeArrowheads="1"/>
            </p:cNvSpPr>
            <p:nvPr/>
          </p:nvSpPr>
          <p:spPr bwMode="auto">
            <a:xfrm>
              <a:off x="3314" y="2815"/>
              <a:ext cx="454"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505" name="Rectangle 247"/>
            <p:cNvSpPr>
              <a:spLocks noChangeArrowheads="1"/>
            </p:cNvSpPr>
            <p:nvPr/>
          </p:nvSpPr>
          <p:spPr bwMode="auto">
            <a:xfrm>
              <a:off x="3653" y="2815"/>
              <a:ext cx="61"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506" name="Rectangle 248"/>
            <p:cNvSpPr>
              <a:spLocks noChangeArrowheads="1"/>
            </p:cNvSpPr>
            <p:nvPr/>
          </p:nvSpPr>
          <p:spPr bwMode="auto">
            <a:xfrm>
              <a:off x="4487" y="2815"/>
              <a:ext cx="61"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itchFamily="34"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507" name="Rectangle 249"/>
            <p:cNvSpPr>
              <a:spLocks noChangeArrowheads="1"/>
            </p:cNvSpPr>
            <p:nvPr/>
          </p:nvSpPr>
          <p:spPr bwMode="auto">
            <a:xfrm>
              <a:off x="4128" y="2815"/>
              <a:ext cx="468"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508" name="Rectangle 250"/>
            <p:cNvSpPr>
              <a:spLocks noChangeArrowheads="1"/>
            </p:cNvSpPr>
            <p:nvPr/>
          </p:nvSpPr>
          <p:spPr bwMode="auto">
            <a:xfrm>
              <a:off x="4480" y="2815"/>
              <a:ext cx="61"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509" name="Rectangle 251"/>
            <p:cNvSpPr>
              <a:spLocks noChangeArrowheads="1"/>
            </p:cNvSpPr>
            <p:nvPr/>
          </p:nvSpPr>
          <p:spPr bwMode="auto">
            <a:xfrm>
              <a:off x="3653" y="2989"/>
              <a:ext cx="61"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510" name="Rectangle 252"/>
            <p:cNvSpPr>
              <a:spLocks noChangeArrowheads="1"/>
            </p:cNvSpPr>
            <p:nvPr/>
          </p:nvSpPr>
          <p:spPr bwMode="auto">
            <a:xfrm>
              <a:off x="3314" y="2989"/>
              <a:ext cx="454"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511" name="Rectangle 253"/>
            <p:cNvSpPr>
              <a:spLocks noChangeArrowheads="1"/>
            </p:cNvSpPr>
            <p:nvPr/>
          </p:nvSpPr>
          <p:spPr bwMode="auto">
            <a:xfrm>
              <a:off x="3653" y="2989"/>
              <a:ext cx="61"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512" name="Rectangle 254"/>
            <p:cNvSpPr>
              <a:spLocks noChangeArrowheads="1"/>
            </p:cNvSpPr>
            <p:nvPr/>
          </p:nvSpPr>
          <p:spPr bwMode="auto">
            <a:xfrm>
              <a:off x="4487" y="2989"/>
              <a:ext cx="61"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itchFamily="34" charset="0"/>
                  <a:cs typeface="Arial" pitchFamily="34" charset="0"/>
                </a:rPr>
                <a:t>-</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513" name="Rectangle 255"/>
            <p:cNvSpPr>
              <a:spLocks noChangeArrowheads="1"/>
            </p:cNvSpPr>
            <p:nvPr/>
          </p:nvSpPr>
          <p:spPr bwMode="auto">
            <a:xfrm>
              <a:off x="4128" y="2989"/>
              <a:ext cx="468"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514" name="Rectangle 256"/>
            <p:cNvSpPr>
              <a:spLocks noChangeArrowheads="1"/>
            </p:cNvSpPr>
            <p:nvPr/>
          </p:nvSpPr>
          <p:spPr bwMode="auto">
            <a:xfrm>
              <a:off x="4480" y="2989"/>
              <a:ext cx="61"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515" name="Rectangle 257"/>
            <p:cNvSpPr>
              <a:spLocks noChangeArrowheads="1"/>
            </p:cNvSpPr>
            <p:nvPr/>
          </p:nvSpPr>
          <p:spPr bwMode="auto">
            <a:xfrm>
              <a:off x="4643" y="2465"/>
              <a:ext cx="41"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516" name="Rectangle 258"/>
            <p:cNvSpPr>
              <a:spLocks noChangeArrowheads="1"/>
            </p:cNvSpPr>
            <p:nvPr/>
          </p:nvSpPr>
          <p:spPr bwMode="auto">
            <a:xfrm>
              <a:off x="4643" y="2640"/>
              <a:ext cx="41"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517" name="Rectangle 259"/>
            <p:cNvSpPr>
              <a:spLocks noChangeArrowheads="1"/>
            </p:cNvSpPr>
            <p:nvPr/>
          </p:nvSpPr>
          <p:spPr bwMode="auto">
            <a:xfrm>
              <a:off x="4785" y="1793"/>
              <a:ext cx="441"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Univers" pitchFamily="34" charset="0"/>
                  <a:cs typeface="Arial" pitchFamily="34" charset="0"/>
                </a:rPr>
                <a:t>PositionTitle</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518" name="Rectangle 260"/>
            <p:cNvSpPr>
              <a:spLocks noChangeArrowheads="1"/>
            </p:cNvSpPr>
            <p:nvPr/>
          </p:nvSpPr>
          <p:spPr bwMode="auto">
            <a:xfrm>
              <a:off x="4690" y="2116"/>
              <a:ext cx="62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Calibri" pitchFamily="34" charset="0"/>
                  <a:cs typeface="Arial" pitchFamily="34" charset="0"/>
                </a:rPr>
                <a:t>Nurse Coordinator</a:t>
              </a:r>
              <a:endParaRPr kumimoji="0" lang="en-US" altLang="en-US" sz="1000" b="0" i="0" u="none" strike="noStrike" cap="none" normalizeH="0" baseline="0" dirty="0">
                <a:ln>
                  <a:noFill/>
                </a:ln>
                <a:solidFill>
                  <a:schemeClr val="tx1"/>
                </a:solidFill>
                <a:effectLst/>
                <a:cs typeface="Arial" pitchFamily="34" charset="0"/>
              </a:endParaRPr>
            </a:p>
          </p:txBody>
        </p:sp>
        <p:sp>
          <p:nvSpPr>
            <p:cNvPr id="12519" name="Rectangle 261"/>
            <p:cNvSpPr>
              <a:spLocks noChangeArrowheads="1"/>
            </p:cNvSpPr>
            <p:nvPr/>
          </p:nvSpPr>
          <p:spPr bwMode="auto">
            <a:xfrm>
              <a:off x="4690" y="2291"/>
              <a:ext cx="62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Calibri" pitchFamily="34" charset="0"/>
                  <a:cs typeface="Arial" pitchFamily="34" charset="0"/>
                </a:rPr>
                <a:t>Nurse Coordinator</a:t>
              </a:r>
              <a:endParaRPr kumimoji="0" lang="en-US" altLang="en-US" sz="1000" b="0" i="0" u="none" strike="noStrike" cap="none" normalizeH="0" baseline="0" dirty="0">
                <a:ln>
                  <a:noFill/>
                </a:ln>
                <a:solidFill>
                  <a:schemeClr val="tx1"/>
                </a:solidFill>
                <a:effectLst/>
                <a:cs typeface="Arial" pitchFamily="34" charset="0"/>
              </a:endParaRPr>
            </a:p>
          </p:txBody>
        </p:sp>
        <p:sp>
          <p:nvSpPr>
            <p:cNvPr id="12520" name="Rectangle 262"/>
            <p:cNvSpPr>
              <a:spLocks noChangeArrowheads="1"/>
            </p:cNvSpPr>
            <p:nvPr/>
          </p:nvSpPr>
          <p:spPr bwMode="auto">
            <a:xfrm>
              <a:off x="404" y="1514"/>
              <a:ext cx="195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Univers" pitchFamily="34" charset="0"/>
                  <a:cs typeface="Arial" pitchFamily="34" charset="0"/>
                </a:rPr>
                <a:t>2. PERSONNEL - PROJECTED FOR FY 2020</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2521" name="Line 263"/>
            <p:cNvSpPr>
              <a:spLocks noChangeShapeType="1"/>
            </p:cNvSpPr>
            <p:nvPr/>
          </p:nvSpPr>
          <p:spPr bwMode="auto">
            <a:xfrm>
              <a:off x="391" y="1392"/>
              <a:ext cx="90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22" name="Rectangle 264"/>
            <p:cNvSpPr>
              <a:spLocks noChangeArrowheads="1"/>
            </p:cNvSpPr>
            <p:nvPr/>
          </p:nvSpPr>
          <p:spPr bwMode="auto">
            <a:xfrm>
              <a:off x="391" y="1392"/>
              <a:ext cx="902"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23" name="Rectangle 265"/>
            <p:cNvSpPr>
              <a:spLocks noChangeArrowheads="1"/>
            </p:cNvSpPr>
            <p:nvPr/>
          </p:nvSpPr>
          <p:spPr bwMode="auto">
            <a:xfrm>
              <a:off x="1293" y="1383"/>
              <a:ext cx="1153"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24" name="Line 266"/>
            <p:cNvSpPr>
              <a:spLocks noChangeShapeType="1"/>
            </p:cNvSpPr>
            <p:nvPr/>
          </p:nvSpPr>
          <p:spPr bwMode="auto">
            <a:xfrm>
              <a:off x="2446" y="1392"/>
              <a:ext cx="42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25" name="Rectangle 267"/>
            <p:cNvSpPr>
              <a:spLocks noChangeArrowheads="1"/>
            </p:cNvSpPr>
            <p:nvPr/>
          </p:nvSpPr>
          <p:spPr bwMode="auto">
            <a:xfrm>
              <a:off x="2446" y="1392"/>
              <a:ext cx="420"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26" name="Rectangle 268"/>
            <p:cNvSpPr>
              <a:spLocks noChangeArrowheads="1"/>
            </p:cNvSpPr>
            <p:nvPr/>
          </p:nvSpPr>
          <p:spPr bwMode="auto">
            <a:xfrm>
              <a:off x="2866" y="1383"/>
              <a:ext cx="2462"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27" name="Line 269"/>
            <p:cNvSpPr>
              <a:spLocks noChangeShapeType="1"/>
            </p:cNvSpPr>
            <p:nvPr/>
          </p:nvSpPr>
          <p:spPr bwMode="auto">
            <a:xfrm flipV="1">
              <a:off x="1293" y="1392"/>
              <a:ext cx="1" cy="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28" name="Rectangle 270"/>
            <p:cNvSpPr>
              <a:spLocks noChangeArrowheads="1"/>
            </p:cNvSpPr>
            <p:nvPr/>
          </p:nvSpPr>
          <p:spPr bwMode="auto">
            <a:xfrm>
              <a:off x="1293" y="1383"/>
              <a:ext cx="7"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29" name="Line 271"/>
            <p:cNvSpPr>
              <a:spLocks noChangeShapeType="1"/>
            </p:cNvSpPr>
            <p:nvPr/>
          </p:nvSpPr>
          <p:spPr bwMode="auto">
            <a:xfrm flipV="1">
              <a:off x="1625" y="1392"/>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30" name="Rectangle 272"/>
            <p:cNvSpPr>
              <a:spLocks noChangeArrowheads="1"/>
            </p:cNvSpPr>
            <p:nvPr/>
          </p:nvSpPr>
          <p:spPr bwMode="auto">
            <a:xfrm>
              <a:off x="1625" y="1383"/>
              <a:ext cx="7" cy="9"/>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31" name="Line 273"/>
            <p:cNvSpPr>
              <a:spLocks noChangeShapeType="1"/>
            </p:cNvSpPr>
            <p:nvPr/>
          </p:nvSpPr>
          <p:spPr bwMode="auto">
            <a:xfrm flipV="1">
              <a:off x="2005" y="1392"/>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32" name="Rectangle 274"/>
            <p:cNvSpPr>
              <a:spLocks noChangeArrowheads="1"/>
            </p:cNvSpPr>
            <p:nvPr/>
          </p:nvSpPr>
          <p:spPr bwMode="auto">
            <a:xfrm>
              <a:off x="2005" y="1383"/>
              <a:ext cx="7" cy="9"/>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33" name="Line 275"/>
            <p:cNvSpPr>
              <a:spLocks noChangeShapeType="1"/>
            </p:cNvSpPr>
            <p:nvPr/>
          </p:nvSpPr>
          <p:spPr bwMode="auto">
            <a:xfrm flipV="1">
              <a:off x="2439" y="1392"/>
              <a:ext cx="1" cy="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34" name="Rectangle 276"/>
            <p:cNvSpPr>
              <a:spLocks noChangeArrowheads="1"/>
            </p:cNvSpPr>
            <p:nvPr/>
          </p:nvSpPr>
          <p:spPr bwMode="auto">
            <a:xfrm>
              <a:off x="2439" y="1383"/>
              <a:ext cx="7"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35" name="Line 277"/>
            <p:cNvSpPr>
              <a:spLocks noChangeShapeType="1"/>
            </p:cNvSpPr>
            <p:nvPr/>
          </p:nvSpPr>
          <p:spPr bwMode="auto">
            <a:xfrm flipV="1">
              <a:off x="2866" y="1392"/>
              <a:ext cx="1" cy="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36" name="Rectangle 278"/>
            <p:cNvSpPr>
              <a:spLocks noChangeArrowheads="1"/>
            </p:cNvSpPr>
            <p:nvPr/>
          </p:nvSpPr>
          <p:spPr bwMode="auto">
            <a:xfrm>
              <a:off x="2866" y="1383"/>
              <a:ext cx="7"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37" name="Line 279"/>
            <p:cNvSpPr>
              <a:spLocks noChangeShapeType="1"/>
            </p:cNvSpPr>
            <p:nvPr/>
          </p:nvSpPr>
          <p:spPr bwMode="auto">
            <a:xfrm flipV="1">
              <a:off x="3273" y="1392"/>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38" name="Rectangle 280"/>
            <p:cNvSpPr>
              <a:spLocks noChangeArrowheads="1"/>
            </p:cNvSpPr>
            <p:nvPr/>
          </p:nvSpPr>
          <p:spPr bwMode="auto">
            <a:xfrm>
              <a:off x="3273" y="1383"/>
              <a:ext cx="7" cy="9"/>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39" name="Line 281"/>
            <p:cNvSpPr>
              <a:spLocks noChangeShapeType="1"/>
            </p:cNvSpPr>
            <p:nvPr/>
          </p:nvSpPr>
          <p:spPr bwMode="auto">
            <a:xfrm flipV="1">
              <a:off x="3788" y="1392"/>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40" name="Rectangle 282"/>
            <p:cNvSpPr>
              <a:spLocks noChangeArrowheads="1"/>
            </p:cNvSpPr>
            <p:nvPr/>
          </p:nvSpPr>
          <p:spPr bwMode="auto">
            <a:xfrm>
              <a:off x="3788" y="1383"/>
              <a:ext cx="7" cy="9"/>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41" name="Line 283"/>
            <p:cNvSpPr>
              <a:spLocks noChangeShapeType="1"/>
            </p:cNvSpPr>
            <p:nvPr/>
          </p:nvSpPr>
          <p:spPr bwMode="auto">
            <a:xfrm flipV="1">
              <a:off x="4087" y="1392"/>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42" name="Rectangle 284"/>
            <p:cNvSpPr>
              <a:spLocks noChangeArrowheads="1"/>
            </p:cNvSpPr>
            <p:nvPr/>
          </p:nvSpPr>
          <p:spPr bwMode="auto">
            <a:xfrm>
              <a:off x="4087" y="1383"/>
              <a:ext cx="7" cy="9"/>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43" name="Line 285"/>
            <p:cNvSpPr>
              <a:spLocks noChangeShapeType="1"/>
            </p:cNvSpPr>
            <p:nvPr/>
          </p:nvSpPr>
          <p:spPr bwMode="auto">
            <a:xfrm flipV="1">
              <a:off x="4623" y="1392"/>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44" name="Rectangle 286"/>
            <p:cNvSpPr>
              <a:spLocks noChangeArrowheads="1"/>
            </p:cNvSpPr>
            <p:nvPr/>
          </p:nvSpPr>
          <p:spPr bwMode="auto">
            <a:xfrm>
              <a:off x="4623" y="1383"/>
              <a:ext cx="6" cy="9"/>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45" name="Rectangle 287"/>
            <p:cNvSpPr>
              <a:spLocks noChangeArrowheads="1"/>
            </p:cNvSpPr>
            <p:nvPr/>
          </p:nvSpPr>
          <p:spPr bwMode="auto">
            <a:xfrm>
              <a:off x="391" y="1645"/>
              <a:ext cx="4937"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46" name="Rectangle 288"/>
            <p:cNvSpPr>
              <a:spLocks noChangeArrowheads="1"/>
            </p:cNvSpPr>
            <p:nvPr/>
          </p:nvSpPr>
          <p:spPr bwMode="auto">
            <a:xfrm>
              <a:off x="1286" y="1663"/>
              <a:ext cx="14" cy="4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47" name="Rectangle 289"/>
            <p:cNvSpPr>
              <a:spLocks noChangeArrowheads="1"/>
            </p:cNvSpPr>
            <p:nvPr/>
          </p:nvSpPr>
          <p:spPr bwMode="auto">
            <a:xfrm>
              <a:off x="1618" y="1663"/>
              <a:ext cx="14" cy="4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48" name="Rectangle 290"/>
            <p:cNvSpPr>
              <a:spLocks noChangeArrowheads="1"/>
            </p:cNvSpPr>
            <p:nvPr/>
          </p:nvSpPr>
          <p:spPr bwMode="auto">
            <a:xfrm>
              <a:off x="1998" y="1663"/>
              <a:ext cx="14" cy="4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49" name="Rectangle 291"/>
            <p:cNvSpPr>
              <a:spLocks noChangeArrowheads="1"/>
            </p:cNvSpPr>
            <p:nvPr/>
          </p:nvSpPr>
          <p:spPr bwMode="auto">
            <a:xfrm>
              <a:off x="2432" y="1663"/>
              <a:ext cx="14" cy="4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50" name="Rectangle 292"/>
            <p:cNvSpPr>
              <a:spLocks noChangeArrowheads="1"/>
            </p:cNvSpPr>
            <p:nvPr/>
          </p:nvSpPr>
          <p:spPr bwMode="auto">
            <a:xfrm>
              <a:off x="2859" y="1663"/>
              <a:ext cx="14" cy="4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51" name="Rectangle 293"/>
            <p:cNvSpPr>
              <a:spLocks noChangeArrowheads="1"/>
            </p:cNvSpPr>
            <p:nvPr/>
          </p:nvSpPr>
          <p:spPr bwMode="auto">
            <a:xfrm>
              <a:off x="3266" y="1663"/>
              <a:ext cx="14" cy="4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52" name="Rectangle 294"/>
            <p:cNvSpPr>
              <a:spLocks noChangeArrowheads="1"/>
            </p:cNvSpPr>
            <p:nvPr/>
          </p:nvSpPr>
          <p:spPr bwMode="auto">
            <a:xfrm>
              <a:off x="3782" y="1663"/>
              <a:ext cx="13" cy="4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53" name="Rectangle 295"/>
            <p:cNvSpPr>
              <a:spLocks noChangeArrowheads="1"/>
            </p:cNvSpPr>
            <p:nvPr/>
          </p:nvSpPr>
          <p:spPr bwMode="auto">
            <a:xfrm>
              <a:off x="4080" y="1663"/>
              <a:ext cx="14" cy="4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54" name="Rectangle 296"/>
            <p:cNvSpPr>
              <a:spLocks noChangeArrowheads="1"/>
            </p:cNvSpPr>
            <p:nvPr/>
          </p:nvSpPr>
          <p:spPr bwMode="auto">
            <a:xfrm>
              <a:off x="4616" y="1663"/>
              <a:ext cx="13" cy="4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55" name="Rectangle 297"/>
            <p:cNvSpPr>
              <a:spLocks noChangeArrowheads="1"/>
            </p:cNvSpPr>
            <p:nvPr/>
          </p:nvSpPr>
          <p:spPr bwMode="auto">
            <a:xfrm>
              <a:off x="391" y="2055"/>
              <a:ext cx="4937"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56" name="Line 298"/>
            <p:cNvSpPr>
              <a:spLocks noChangeShapeType="1"/>
            </p:cNvSpPr>
            <p:nvPr/>
          </p:nvSpPr>
          <p:spPr bwMode="auto">
            <a:xfrm>
              <a:off x="391" y="2239"/>
              <a:ext cx="49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57" name="Rectangle 299"/>
            <p:cNvSpPr>
              <a:spLocks noChangeArrowheads="1"/>
            </p:cNvSpPr>
            <p:nvPr/>
          </p:nvSpPr>
          <p:spPr bwMode="auto">
            <a:xfrm>
              <a:off x="391" y="2239"/>
              <a:ext cx="4923"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58" name="Line 300"/>
            <p:cNvSpPr>
              <a:spLocks noChangeShapeType="1"/>
            </p:cNvSpPr>
            <p:nvPr/>
          </p:nvSpPr>
          <p:spPr bwMode="auto">
            <a:xfrm>
              <a:off x="391" y="2413"/>
              <a:ext cx="49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59" name="Rectangle 301"/>
            <p:cNvSpPr>
              <a:spLocks noChangeArrowheads="1"/>
            </p:cNvSpPr>
            <p:nvPr/>
          </p:nvSpPr>
          <p:spPr bwMode="auto">
            <a:xfrm>
              <a:off x="391" y="2413"/>
              <a:ext cx="4923"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60" name="Line 302"/>
            <p:cNvSpPr>
              <a:spLocks noChangeShapeType="1"/>
            </p:cNvSpPr>
            <p:nvPr/>
          </p:nvSpPr>
          <p:spPr bwMode="auto">
            <a:xfrm>
              <a:off x="391" y="2588"/>
              <a:ext cx="49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61" name="Rectangle 303"/>
            <p:cNvSpPr>
              <a:spLocks noChangeArrowheads="1"/>
            </p:cNvSpPr>
            <p:nvPr/>
          </p:nvSpPr>
          <p:spPr bwMode="auto">
            <a:xfrm>
              <a:off x="391" y="2588"/>
              <a:ext cx="4923"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62" name="Line 304"/>
            <p:cNvSpPr>
              <a:spLocks noChangeShapeType="1"/>
            </p:cNvSpPr>
            <p:nvPr/>
          </p:nvSpPr>
          <p:spPr bwMode="auto">
            <a:xfrm flipV="1">
              <a:off x="5057" y="1392"/>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63" name="Rectangle 305"/>
            <p:cNvSpPr>
              <a:spLocks noChangeArrowheads="1"/>
            </p:cNvSpPr>
            <p:nvPr/>
          </p:nvSpPr>
          <p:spPr bwMode="auto">
            <a:xfrm>
              <a:off x="5057" y="1383"/>
              <a:ext cx="6" cy="9"/>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64" name="Line 306"/>
            <p:cNvSpPr>
              <a:spLocks noChangeShapeType="1"/>
            </p:cNvSpPr>
            <p:nvPr/>
          </p:nvSpPr>
          <p:spPr bwMode="auto">
            <a:xfrm>
              <a:off x="391" y="2762"/>
              <a:ext cx="49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65" name="Rectangle 307"/>
            <p:cNvSpPr>
              <a:spLocks noChangeArrowheads="1"/>
            </p:cNvSpPr>
            <p:nvPr/>
          </p:nvSpPr>
          <p:spPr bwMode="auto">
            <a:xfrm>
              <a:off x="391" y="2762"/>
              <a:ext cx="4923"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66" name="Line 308"/>
            <p:cNvSpPr>
              <a:spLocks noChangeShapeType="1"/>
            </p:cNvSpPr>
            <p:nvPr/>
          </p:nvSpPr>
          <p:spPr bwMode="auto">
            <a:xfrm>
              <a:off x="391" y="2937"/>
              <a:ext cx="49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67" name="Rectangle 309"/>
            <p:cNvSpPr>
              <a:spLocks noChangeArrowheads="1"/>
            </p:cNvSpPr>
            <p:nvPr/>
          </p:nvSpPr>
          <p:spPr bwMode="auto">
            <a:xfrm>
              <a:off x="391" y="2937"/>
              <a:ext cx="4923"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68" name="Line 310"/>
            <p:cNvSpPr>
              <a:spLocks noChangeShapeType="1"/>
            </p:cNvSpPr>
            <p:nvPr/>
          </p:nvSpPr>
          <p:spPr bwMode="auto">
            <a:xfrm>
              <a:off x="391" y="3111"/>
              <a:ext cx="492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69" name="Rectangle 311"/>
            <p:cNvSpPr>
              <a:spLocks noChangeArrowheads="1"/>
            </p:cNvSpPr>
            <p:nvPr/>
          </p:nvSpPr>
          <p:spPr bwMode="auto">
            <a:xfrm>
              <a:off x="391" y="3111"/>
              <a:ext cx="4923"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70" name="Rectangle 312"/>
            <p:cNvSpPr>
              <a:spLocks noChangeArrowheads="1"/>
            </p:cNvSpPr>
            <p:nvPr/>
          </p:nvSpPr>
          <p:spPr bwMode="auto">
            <a:xfrm>
              <a:off x="377" y="1392"/>
              <a:ext cx="14" cy="17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71" name="Line 313"/>
            <p:cNvSpPr>
              <a:spLocks noChangeShapeType="1"/>
            </p:cNvSpPr>
            <p:nvPr/>
          </p:nvSpPr>
          <p:spPr bwMode="auto">
            <a:xfrm>
              <a:off x="1293" y="2073"/>
              <a:ext cx="1" cy="104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72" name="Rectangle 314"/>
            <p:cNvSpPr>
              <a:spLocks noChangeArrowheads="1"/>
            </p:cNvSpPr>
            <p:nvPr/>
          </p:nvSpPr>
          <p:spPr bwMode="auto">
            <a:xfrm>
              <a:off x="1293" y="2073"/>
              <a:ext cx="7" cy="105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73" name="Line 315"/>
            <p:cNvSpPr>
              <a:spLocks noChangeShapeType="1"/>
            </p:cNvSpPr>
            <p:nvPr/>
          </p:nvSpPr>
          <p:spPr bwMode="auto">
            <a:xfrm>
              <a:off x="1625" y="2073"/>
              <a:ext cx="1" cy="104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74" name="Rectangle 316"/>
            <p:cNvSpPr>
              <a:spLocks noChangeArrowheads="1"/>
            </p:cNvSpPr>
            <p:nvPr/>
          </p:nvSpPr>
          <p:spPr bwMode="auto">
            <a:xfrm>
              <a:off x="1625" y="2073"/>
              <a:ext cx="7" cy="105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75" name="Line 317"/>
            <p:cNvSpPr>
              <a:spLocks noChangeShapeType="1"/>
            </p:cNvSpPr>
            <p:nvPr/>
          </p:nvSpPr>
          <p:spPr bwMode="auto">
            <a:xfrm>
              <a:off x="2005" y="2073"/>
              <a:ext cx="1" cy="104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76" name="Rectangle 318"/>
            <p:cNvSpPr>
              <a:spLocks noChangeArrowheads="1"/>
            </p:cNvSpPr>
            <p:nvPr/>
          </p:nvSpPr>
          <p:spPr bwMode="auto">
            <a:xfrm>
              <a:off x="2005" y="2073"/>
              <a:ext cx="7" cy="105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77" name="Line 319"/>
            <p:cNvSpPr>
              <a:spLocks noChangeShapeType="1"/>
            </p:cNvSpPr>
            <p:nvPr/>
          </p:nvSpPr>
          <p:spPr bwMode="auto">
            <a:xfrm>
              <a:off x="2439" y="2073"/>
              <a:ext cx="1" cy="104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78" name="Rectangle 320"/>
            <p:cNvSpPr>
              <a:spLocks noChangeArrowheads="1"/>
            </p:cNvSpPr>
            <p:nvPr/>
          </p:nvSpPr>
          <p:spPr bwMode="auto">
            <a:xfrm>
              <a:off x="2439" y="2073"/>
              <a:ext cx="7" cy="105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79" name="Line 321"/>
            <p:cNvSpPr>
              <a:spLocks noChangeShapeType="1"/>
            </p:cNvSpPr>
            <p:nvPr/>
          </p:nvSpPr>
          <p:spPr bwMode="auto">
            <a:xfrm>
              <a:off x="2866" y="2073"/>
              <a:ext cx="1" cy="104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80" name="Rectangle 322"/>
            <p:cNvSpPr>
              <a:spLocks noChangeArrowheads="1"/>
            </p:cNvSpPr>
            <p:nvPr/>
          </p:nvSpPr>
          <p:spPr bwMode="auto">
            <a:xfrm>
              <a:off x="2866" y="2073"/>
              <a:ext cx="7" cy="105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81" name="Line 323"/>
            <p:cNvSpPr>
              <a:spLocks noChangeShapeType="1"/>
            </p:cNvSpPr>
            <p:nvPr/>
          </p:nvSpPr>
          <p:spPr bwMode="auto">
            <a:xfrm>
              <a:off x="3273" y="2073"/>
              <a:ext cx="1" cy="104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82" name="Rectangle 324"/>
            <p:cNvSpPr>
              <a:spLocks noChangeArrowheads="1"/>
            </p:cNvSpPr>
            <p:nvPr/>
          </p:nvSpPr>
          <p:spPr bwMode="auto">
            <a:xfrm>
              <a:off x="3273" y="2073"/>
              <a:ext cx="7" cy="105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83" name="Line 325"/>
            <p:cNvSpPr>
              <a:spLocks noChangeShapeType="1"/>
            </p:cNvSpPr>
            <p:nvPr/>
          </p:nvSpPr>
          <p:spPr bwMode="auto">
            <a:xfrm>
              <a:off x="3788" y="2073"/>
              <a:ext cx="1" cy="104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84" name="Rectangle 326"/>
            <p:cNvSpPr>
              <a:spLocks noChangeArrowheads="1"/>
            </p:cNvSpPr>
            <p:nvPr/>
          </p:nvSpPr>
          <p:spPr bwMode="auto">
            <a:xfrm>
              <a:off x="3788" y="2073"/>
              <a:ext cx="7" cy="105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85" name="Line 327"/>
            <p:cNvSpPr>
              <a:spLocks noChangeShapeType="1"/>
            </p:cNvSpPr>
            <p:nvPr/>
          </p:nvSpPr>
          <p:spPr bwMode="auto">
            <a:xfrm>
              <a:off x="4087" y="2073"/>
              <a:ext cx="1" cy="104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86" name="Rectangle 328"/>
            <p:cNvSpPr>
              <a:spLocks noChangeArrowheads="1"/>
            </p:cNvSpPr>
            <p:nvPr/>
          </p:nvSpPr>
          <p:spPr bwMode="auto">
            <a:xfrm>
              <a:off x="4087" y="2073"/>
              <a:ext cx="7" cy="105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87" name="Line 329"/>
            <p:cNvSpPr>
              <a:spLocks noChangeShapeType="1"/>
            </p:cNvSpPr>
            <p:nvPr/>
          </p:nvSpPr>
          <p:spPr bwMode="auto">
            <a:xfrm>
              <a:off x="4623" y="2073"/>
              <a:ext cx="1" cy="104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88" name="Rectangle 330"/>
            <p:cNvSpPr>
              <a:spLocks noChangeArrowheads="1"/>
            </p:cNvSpPr>
            <p:nvPr/>
          </p:nvSpPr>
          <p:spPr bwMode="auto">
            <a:xfrm>
              <a:off x="4623" y="2073"/>
              <a:ext cx="6" cy="105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89" name="Rectangle 331"/>
            <p:cNvSpPr>
              <a:spLocks noChangeArrowheads="1"/>
            </p:cNvSpPr>
            <p:nvPr/>
          </p:nvSpPr>
          <p:spPr bwMode="auto">
            <a:xfrm>
              <a:off x="5314" y="1392"/>
              <a:ext cx="14" cy="17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90" name="Line 332"/>
            <p:cNvSpPr>
              <a:spLocks noChangeShapeType="1"/>
            </p:cNvSpPr>
            <p:nvPr/>
          </p:nvSpPr>
          <p:spPr bwMode="auto">
            <a:xfrm>
              <a:off x="5328" y="1392"/>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91" name="Rectangle 333"/>
            <p:cNvSpPr>
              <a:spLocks noChangeArrowheads="1"/>
            </p:cNvSpPr>
            <p:nvPr/>
          </p:nvSpPr>
          <p:spPr bwMode="auto">
            <a:xfrm>
              <a:off x="5328" y="1392"/>
              <a:ext cx="7" cy="9"/>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92" name="Line 334"/>
            <p:cNvSpPr>
              <a:spLocks noChangeShapeType="1"/>
            </p:cNvSpPr>
            <p:nvPr/>
          </p:nvSpPr>
          <p:spPr bwMode="auto">
            <a:xfrm>
              <a:off x="5328" y="1654"/>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93" name="Rectangle 335"/>
            <p:cNvSpPr>
              <a:spLocks noChangeArrowheads="1"/>
            </p:cNvSpPr>
            <p:nvPr/>
          </p:nvSpPr>
          <p:spPr bwMode="auto">
            <a:xfrm>
              <a:off x="5328" y="1654"/>
              <a:ext cx="7" cy="9"/>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94" name="Line 336"/>
            <p:cNvSpPr>
              <a:spLocks noChangeShapeType="1"/>
            </p:cNvSpPr>
            <p:nvPr/>
          </p:nvSpPr>
          <p:spPr bwMode="auto">
            <a:xfrm>
              <a:off x="5328" y="2064"/>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95" name="Rectangle 337"/>
            <p:cNvSpPr>
              <a:spLocks noChangeArrowheads="1"/>
            </p:cNvSpPr>
            <p:nvPr/>
          </p:nvSpPr>
          <p:spPr bwMode="auto">
            <a:xfrm>
              <a:off x="5328" y="2064"/>
              <a:ext cx="7" cy="9"/>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96" name="Line 338"/>
            <p:cNvSpPr>
              <a:spLocks noChangeShapeType="1"/>
            </p:cNvSpPr>
            <p:nvPr/>
          </p:nvSpPr>
          <p:spPr bwMode="auto">
            <a:xfrm>
              <a:off x="5328" y="2239"/>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97" name="Rectangle 339"/>
            <p:cNvSpPr>
              <a:spLocks noChangeArrowheads="1"/>
            </p:cNvSpPr>
            <p:nvPr/>
          </p:nvSpPr>
          <p:spPr bwMode="auto">
            <a:xfrm>
              <a:off x="5328" y="2239"/>
              <a:ext cx="7"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98" name="Line 340"/>
            <p:cNvSpPr>
              <a:spLocks noChangeShapeType="1"/>
            </p:cNvSpPr>
            <p:nvPr/>
          </p:nvSpPr>
          <p:spPr bwMode="auto">
            <a:xfrm>
              <a:off x="5328" y="2413"/>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99" name="Rectangle 341"/>
            <p:cNvSpPr>
              <a:spLocks noChangeArrowheads="1"/>
            </p:cNvSpPr>
            <p:nvPr/>
          </p:nvSpPr>
          <p:spPr bwMode="auto">
            <a:xfrm>
              <a:off x="5328" y="2413"/>
              <a:ext cx="7" cy="9"/>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00" name="Line 342"/>
            <p:cNvSpPr>
              <a:spLocks noChangeShapeType="1"/>
            </p:cNvSpPr>
            <p:nvPr/>
          </p:nvSpPr>
          <p:spPr bwMode="auto">
            <a:xfrm>
              <a:off x="5328" y="2588"/>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01" name="Rectangle 343"/>
            <p:cNvSpPr>
              <a:spLocks noChangeArrowheads="1"/>
            </p:cNvSpPr>
            <p:nvPr/>
          </p:nvSpPr>
          <p:spPr bwMode="auto">
            <a:xfrm>
              <a:off x="5328" y="2588"/>
              <a:ext cx="7"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02" name="Line 344"/>
            <p:cNvSpPr>
              <a:spLocks noChangeShapeType="1"/>
            </p:cNvSpPr>
            <p:nvPr/>
          </p:nvSpPr>
          <p:spPr bwMode="auto">
            <a:xfrm>
              <a:off x="5328" y="2762"/>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03" name="Rectangle 345"/>
            <p:cNvSpPr>
              <a:spLocks noChangeArrowheads="1"/>
            </p:cNvSpPr>
            <p:nvPr/>
          </p:nvSpPr>
          <p:spPr bwMode="auto">
            <a:xfrm>
              <a:off x="5328" y="2762"/>
              <a:ext cx="7" cy="9"/>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04" name="Line 346"/>
            <p:cNvSpPr>
              <a:spLocks noChangeShapeType="1"/>
            </p:cNvSpPr>
            <p:nvPr/>
          </p:nvSpPr>
          <p:spPr bwMode="auto">
            <a:xfrm>
              <a:off x="5328" y="2937"/>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05" name="Rectangle 347"/>
            <p:cNvSpPr>
              <a:spLocks noChangeArrowheads="1"/>
            </p:cNvSpPr>
            <p:nvPr/>
          </p:nvSpPr>
          <p:spPr bwMode="auto">
            <a:xfrm>
              <a:off x="5328" y="2937"/>
              <a:ext cx="7" cy="9"/>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06" name="Line 348"/>
            <p:cNvSpPr>
              <a:spLocks noChangeShapeType="1"/>
            </p:cNvSpPr>
            <p:nvPr/>
          </p:nvSpPr>
          <p:spPr bwMode="auto">
            <a:xfrm>
              <a:off x="5328" y="3111"/>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07" name="Rectangle 349"/>
            <p:cNvSpPr>
              <a:spLocks noChangeArrowheads="1"/>
            </p:cNvSpPr>
            <p:nvPr/>
          </p:nvSpPr>
          <p:spPr bwMode="auto">
            <a:xfrm>
              <a:off x="5328" y="3111"/>
              <a:ext cx="7" cy="9"/>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 name="Rounded Rectangular Callout 9"/>
          <p:cNvSpPr/>
          <p:nvPr/>
        </p:nvSpPr>
        <p:spPr bwMode="auto">
          <a:xfrm>
            <a:off x="659350" y="5217599"/>
            <a:ext cx="3352800" cy="1219200"/>
          </a:xfrm>
          <a:prstGeom prst="wedgeRoundRectCallout">
            <a:avLst>
              <a:gd name="adj1" fmla="val 46324"/>
              <a:gd name="adj2" fmla="val -159280"/>
              <a:gd name="adj3" fmla="val 16667"/>
            </a:avLst>
          </a:prstGeom>
          <a:solidFill>
            <a:schemeClr val="accent1"/>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lnSpc>
                <a:spcPct val="80000"/>
              </a:lnSpc>
              <a:defRPr/>
            </a:pPr>
            <a:r>
              <a:rPr lang="en-US" sz="1400" dirty="0">
                <a:solidFill>
                  <a:schemeClr val="bg1"/>
                </a:solidFill>
              </a:rPr>
              <a:t>To calculate the number of pay periods covered after the increase, subtract the number of pay periods before increase from 26 (26 - 7.2 = 18.8).  Enter the number of pay periods and Annual Salary after the step increase.</a:t>
            </a:r>
          </a:p>
          <a:p>
            <a:pPr>
              <a:lnSpc>
                <a:spcPct val="80000"/>
              </a:lnSpc>
              <a:defRPr/>
            </a:pPr>
            <a:endParaRPr lang="en-US" sz="1400" dirty="0"/>
          </a:p>
        </p:txBody>
      </p:sp>
    </p:spTree>
  </p:cSld>
  <p:clrMapOvr>
    <a:masterClrMapping/>
  </p:clrMapOvr>
  <p:transition>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FE0AD5D-AD55-4E59-A38C-33B8DEE03287}" type="slidenum">
              <a:rPr lang="en-US" smtClean="0"/>
              <a:pPr>
                <a:defRPr/>
              </a:pPr>
              <a:t>26</a:t>
            </a:fld>
            <a:endParaRPr lang="en-US" dirty="0"/>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710368"/>
            <a:ext cx="7467600" cy="3699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ular Callout 6"/>
          <p:cNvSpPr/>
          <p:nvPr/>
        </p:nvSpPr>
        <p:spPr bwMode="auto">
          <a:xfrm>
            <a:off x="3352800" y="1710368"/>
            <a:ext cx="4876800" cy="838200"/>
          </a:xfrm>
          <a:prstGeom prst="wedgeRoundRectCallout">
            <a:avLst>
              <a:gd name="adj1" fmla="val 35621"/>
              <a:gd name="adj2" fmla="val 157626"/>
              <a:gd name="adj3" fmla="val 16667"/>
            </a:avLst>
          </a:prstGeom>
          <a:solidFill>
            <a:schemeClr val="accent1"/>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lnSpc>
                <a:spcPct val="80000"/>
              </a:lnSpc>
              <a:defRPr/>
            </a:pPr>
            <a:r>
              <a:rPr lang="en-US" sz="1600" dirty="0">
                <a:solidFill>
                  <a:schemeClr val="bg1"/>
                </a:solidFill>
              </a:rPr>
              <a:t>The salary and benefit based on the step increase in the middle of the year is automatically populated under the related program type.</a:t>
            </a:r>
          </a:p>
          <a:p>
            <a:pPr>
              <a:lnSpc>
                <a:spcPct val="80000"/>
              </a:lnSpc>
              <a:defRPr/>
            </a:pPr>
            <a:endParaRPr lang="en-US" sz="1600" dirty="0">
              <a:ln>
                <a:solidFill>
                  <a:sysClr val="windowText" lastClr="000000"/>
                </a:solidFill>
              </a:ln>
              <a:solidFill>
                <a:schemeClr val="bg1"/>
              </a:solidFill>
            </a:endParaRPr>
          </a:p>
        </p:txBody>
      </p:sp>
    </p:spTree>
  </p:cSld>
  <p:clrMapOvr>
    <a:masterClrMapping/>
  </p:clrMapOvr>
  <p:transition>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704850"/>
            <a:ext cx="8229600" cy="666750"/>
          </a:xfrm>
        </p:spPr>
        <p:txBody>
          <a:bodyPr/>
          <a:lstStyle/>
          <a:p>
            <a:r>
              <a:rPr lang="en-US" sz="2800" dirty="0"/>
              <a:t>How Different is the Submitted Budget Compared to the Approved CSSEC Study Budget?</a:t>
            </a:r>
          </a:p>
        </p:txBody>
      </p:sp>
      <p:sp>
        <p:nvSpPr>
          <p:cNvPr id="25603" name="Content Placeholder 2"/>
          <p:cNvSpPr>
            <a:spLocks noGrp="1"/>
          </p:cNvSpPr>
          <p:nvPr>
            <p:ph idx="1"/>
          </p:nvPr>
        </p:nvSpPr>
        <p:spPr/>
        <p:txBody>
          <a:bodyPr/>
          <a:lstStyle/>
          <a:p>
            <a:pPr>
              <a:buFont typeface="Wingdings 2" pitchFamily="18" charset="2"/>
              <a:buNone/>
            </a:pPr>
            <a:r>
              <a:rPr lang="en-US" dirty="0"/>
              <a:t>CSSEC Budget- Nurse II, Step 3, .50 FTE 	$63,431</a:t>
            </a:r>
          </a:p>
          <a:p>
            <a:pPr>
              <a:buFont typeface="Wingdings 2" pitchFamily="18" charset="2"/>
              <a:buNone/>
            </a:pPr>
            <a:endParaRPr lang="en-US" dirty="0"/>
          </a:p>
          <a:p>
            <a:pPr>
              <a:buFont typeface="Wingdings 2" pitchFamily="18" charset="2"/>
              <a:buNone/>
            </a:pPr>
            <a:r>
              <a:rPr lang="en-US" dirty="0"/>
              <a:t>Proposed Budget (from slide 22)			$42,066</a:t>
            </a:r>
          </a:p>
          <a:p>
            <a:pPr>
              <a:buFont typeface="Wingdings 2" pitchFamily="18" charset="2"/>
              <a:buNone/>
            </a:pPr>
            <a:endParaRPr lang="en-US" dirty="0"/>
          </a:p>
          <a:p>
            <a:pPr>
              <a:buFont typeface="Wingdings 2" pitchFamily="18" charset="2"/>
              <a:buNone/>
            </a:pPr>
            <a:r>
              <a:rPr lang="en-US" dirty="0"/>
              <a:t>Variance is </a:t>
            </a:r>
            <a:r>
              <a:rPr lang="en-US" b="1" dirty="0"/>
              <a:t>favorable</a:t>
            </a:r>
            <a:r>
              <a:rPr lang="en-US" dirty="0"/>
              <a:t> 				$21,365</a:t>
            </a:r>
          </a:p>
          <a:p>
            <a:pPr>
              <a:buFont typeface="Wingdings 2" pitchFamily="18" charset="2"/>
              <a:buNone/>
            </a:pPr>
            <a:r>
              <a:rPr lang="en-US" dirty="0"/>
              <a:t>($63,431-$</a:t>
            </a:r>
            <a:r>
              <a:rPr lang="en-US"/>
              <a:t>42,066=$21,365)</a:t>
            </a:r>
            <a:endParaRPr lang="en-US" dirty="0"/>
          </a:p>
          <a:p>
            <a:pPr>
              <a:buFont typeface="Wingdings 2" pitchFamily="18" charset="2"/>
              <a:buNone/>
            </a:pPr>
            <a:endParaRPr lang="en-US" dirty="0"/>
          </a:p>
          <a:p>
            <a:pPr>
              <a:buFont typeface="Wingdings 2" pitchFamily="18" charset="2"/>
              <a:buNone/>
            </a:pPr>
            <a:r>
              <a:rPr lang="en-US" dirty="0"/>
              <a:t>This means that the proposed budget is  </a:t>
            </a:r>
            <a:r>
              <a:rPr lang="en-US" b="1" dirty="0"/>
              <a:t>lower</a:t>
            </a:r>
            <a:r>
              <a:rPr lang="en-US" dirty="0"/>
              <a:t> than the CSSEC Budget.</a:t>
            </a:r>
          </a:p>
        </p:txBody>
      </p:sp>
      <p:sp>
        <p:nvSpPr>
          <p:cNvPr id="4" name="Slide Number Placeholder 3"/>
          <p:cNvSpPr>
            <a:spLocks noGrp="1"/>
          </p:cNvSpPr>
          <p:nvPr>
            <p:ph type="sldNum" sz="quarter" idx="12"/>
          </p:nvPr>
        </p:nvSpPr>
        <p:spPr/>
        <p:txBody>
          <a:bodyPr/>
          <a:lstStyle/>
          <a:p>
            <a:pPr>
              <a:defRPr/>
            </a:pPr>
            <a:fld id="{983A0268-5FD1-43FB-9E90-068BD549FD75}" type="slidenum">
              <a:rPr lang="en-US" smtClean="0"/>
              <a:pPr>
                <a:defRPr/>
              </a:pPr>
              <a:t>27</a:t>
            </a:fld>
            <a:endParaRPr lang="en-US" dirty="0"/>
          </a:p>
        </p:txBody>
      </p:sp>
    </p:spTree>
  </p:cSld>
  <p:clrMapOvr>
    <a:masterClrMapping/>
  </p:clrMapOvr>
  <p:transition>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FE0AD5D-AD55-4E59-A38C-33B8DEE03287}" type="slidenum">
              <a:rPr lang="en-US" smtClean="0"/>
              <a:pPr>
                <a:defRPr/>
              </a:pPr>
              <a:t>28</a:t>
            </a:fld>
            <a:endParaRPr lang="en-US" dirty="0"/>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371600"/>
            <a:ext cx="7620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ular Callout 5"/>
          <p:cNvSpPr/>
          <p:nvPr/>
        </p:nvSpPr>
        <p:spPr bwMode="auto">
          <a:xfrm flipH="1">
            <a:off x="4038600" y="762000"/>
            <a:ext cx="3886200" cy="3886200"/>
          </a:xfrm>
          <a:prstGeom prst="wedgeRoundRectCallout">
            <a:avLst>
              <a:gd name="adj1" fmla="val 18479"/>
              <a:gd name="adj2" fmla="val 61326"/>
              <a:gd name="adj3" fmla="val 16667"/>
            </a:avLst>
          </a:prstGeom>
          <a:solidFill>
            <a:schemeClr val="accent1"/>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a:lstStyle/>
          <a:p>
            <a:pPr>
              <a:lnSpc>
                <a:spcPct val="80000"/>
              </a:lnSpc>
              <a:defRPr/>
            </a:pPr>
            <a:r>
              <a:rPr lang="en-US" sz="1600" dirty="0">
                <a:solidFill>
                  <a:schemeClr val="bg1"/>
                </a:solidFill>
              </a:rPr>
              <a:t>The Remarks section should be used to communicate any additional costs outside the approved budget and/or to detail the “All Other Costs”.  As an example, some studies have patient reimbursement and lab costs that are outside the standard of care. The budget for these items may appear as partially allocated to different sites (front-loaded) with the remainder  included as one lump sum for all stations in the study budget summary sheet. Funds approved in the CSSEC budget not included on this form should be requested via fund request through your CSP Center. This section is reviewed by the Centers and adjusted accordingly.  </a:t>
            </a:r>
          </a:p>
        </p:txBody>
      </p:sp>
    </p:spTree>
    <p:extLst>
      <p:ext uri="{BB962C8B-B14F-4D97-AF65-F5344CB8AC3E}">
        <p14:creationId xmlns:p14="http://schemas.microsoft.com/office/powerpoint/2010/main" val="1016221560"/>
      </p:ext>
    </p:extLst>
  </p:cSld>
  <p:clrMapOvr>
    <a:masterClrMapping/>
  </p:clrMapOvr>
  <p:transition>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FE0AD5D-AD55-4E59-A38C-33B8DEE03287}" type="slidenum">
              <a:rPr lang="en-US" smtClean="0"/>
              <a:pPr>
                <a:defRPr/>
              </a:pPr>
              <a:t>29</a:t>
            </a:fld>
            <a:endParaRPr lang="en-US" dirty="0"/>
          </a:p>
        </p:txBody>
      </p:sp>
      <p:cxnSp>
        <p:nvCxnSpPr>
          <p:cNvPr id="11" name="Straight Arrow Connector 10"/>
          <p:cNvCxnSpPr>
            <a:cxnSpLocks/>
          </p:cNvCxnSpPr>
          <p:nvPr/>
        </p:nvCxnSpPr>
        <p:spPr>
          <a:xfrm flipH="1">
            <a:off x="3429000" y="2695525"/>
            <a:ext cx="399067" cy="82383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3675667" y="622408"/>
            <a:ext cx="1981200" cy="2171700"/>
          </a:xfrm>
          <a:prstGeom prst="roundRect">
            <a:avLst>
              <a:gd name="adj" fmla="val 1780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defRPr/>
            </a:pPr>
            <a:r>
              <a:rPr lang="en-US" sz="1600" dirty="0">
                <a:solidFill>
                  <a:schemeClr val="bg1"/>
                </a:solidFill>
              </a:rPr>
              <a:t>All budget requests will be signed digitally by the Site Investigator and the ACOS for Research and the date.</a:t>
            </a:r>
          </a:p>
          <a:p>
            <a:pPr>
              <a:lnSpc>
                <a:spcPct val="80000"/>
              </a:lnSpc>
              <a:defRPr/>
            </a:pPr>
            <a:r>
              <a:rPr lang="en-US" sz="1600" dirty="0">
                <a:solidFill>
                  <a:schemeClr val="bg1"/>
                </a:solidFill>
              </a:rPr>
              <a:t> </a:t>
            </a:r>
          </a:p>
        </p:txBody>
      </p:sp>
      <p:cxnSp>
        <p:nvCxnSpPr>
          <p:cNvPr id="10" name="Straight Arrow Connector 9"/>
          <p:cNvCxnSpPr>
            <a:cxnSpLocks/>
          </p:cNvCxnSpPr>
          <p:nvPr/>
        </p:nvCxnSpPr>
        <p:spPr>
          <a:xfrm>
            <a:off x="5530154" y="2695855"/>
            <a:ext cx="373380" cy="87396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aphicFrame>
        <p:nvGraphicFramePr>
          <p:cNvPr id="2" name="Table 1">
            <a:extLst>
              <a:ext uri="{FF2B5EF4-FFF2-40B4-BE49-F238E27FC236}">
                <a16:creationId xmlns:a16="http://schemas.microsoft.com/office/drawing/2014/main" id="{92B907EC-0AA5-4C16-9085-9E4837F84005}"/>
              </a:ext>
            </a:extLst>
          </p:cNvPr>
          <p:cNvGraphicFramePr>
            <a:graphicFrameLocks noGrp="1"/>
          </p:cNvGraphicFramePr>
          <p:nvPr/>
        </p:nvGraphicFramePr>
        <p:xfrm>
          <a:off x="1104900" y="3620294"/>
          <a:ext cx="6934200" cy="1019175"/>
        </p:xfrm>
        <a:graphic>
          <a:graphicData uri="http://schemas.openxmlformats.org/drawingml/2006/table">
            <a:tbl>
              <a:tblPr/>
              <a:tblGrid>
                <a:gridCol w="1281526">
                  <a:extLst>
                    <a:ext uri="{9D8B030D-6E8A-4147-A177-3AD203B41FA5}">
                      <a16:colId xmlns:a16="http://schemas.microsoft.com/office/drawing/2014/main" val="1919798004"/>
                    </a:ext>
                  </a:extLst>
                </a:gridCol>
                <a:gridCol w="999210">
                  <a:extLst>
                    <a:ext uri="{9D8B030D-6E8A-4147-A177-3AD203B41FA5}">
                      <a16:colId xmlns:a16="http://schemas.microsoft.com/office/drawing/2014/main" val="4042933990"/>
                    </a:ext>
                  </a:extLst>
                </a:gridCol>
                <a:gridCol w="609042">
                  <a:extLst>
                    <a:ext uri="{9D8B030D-6E8A-4147-A177-3AD203B41FA5}">
                      <a16:colId xmlns:a16="http://schemas.microsoft.com/office/drawing/2014/main" val="4277774037"/>
                    </a:ext>
                  </a:extLst>
                </a:gridCol>
                <a:gridCol w="599526">
                  <a:extLst>
                    <a:ext uri="{9D8B030D-6E8A-4147-A177-3AD203B41FA5}">
                      <a16:colId xmlns:a16="http://schemas.microsoft.com/office/drawing/2014/main" val="2999441255"/>
                    </a:ext>
                  </a:extLst>
                </a:gridCol>
                <a:gridCol w="570977">
                  <a:extLst>
                    <a:ext uri="{9D8B030D-6E8A-4147-A177-3AD203B41FA5}">
                      <a16:colId xmlns:a16="http://schemas.microsoft.com/office/drawing/2014/main" val="2130804958"/>
                    </a:ext>
                  </a:extLst>
                </a:gridCol>
                <a:gridCol w="1141955">
                  <a:extLst>
                    <a:ext uri="{9D8B030D-6E8A-4147-A177-3AD203B41FA5}">
                      <a16:colId xmlns:a16="http://schemas.microsoft.com/office/drawing/2014/main" val="495209906"/>
                    </a:ext>
                  </a:extLst>
                </a:gridCol>
                <a:gridCol w="751787">
                  <a:extLst>
                    <a:ext uri="{9D8B030D-6E8A-4147-A177-3AD203B41FA5}">
                      <a16:colId xmlns:a16="http://schemas.microsoft.com/office/drawing/2014/main" val="988589209"/>
                    </a:ext>
                  </a:extLst>
                </a:gridCol>
                <a:gridCol w="980177">
                  <a:extLst>
                    <a:ext uri="{9D8B030D-6E8A-4147-A177-3AD203B41FA5}">
                      <a16:colId xmlns:a16="http://schemas.microsoft.com/office/drawing/2014/main" val="3319287670"/>
                    </a:ext>
                  </a:extLst>
                </a:gridCol>
              </a:tblGrid>
              <a:tr h="219075">
                <a:tc gridSpan="4">
                  <a:txBody>
                    <a:bodyPr/>
                    <a:lstStyle/>
                    <a:p>
                      <a:pPr algn="ctr" fontAlgn="ctr"/>
                      <a:r>
                        <a:rPr lang="en-US" sz="800" b="1" i="0" u="none" strike="noStrike">
                          <a:solidFill>
                            <a:srgbClr val="000000"/>
                          </a:solidFill>
                          <a:effectLst/>
                          <a:latin typeface="Univers" panose="020B0503020202020204" pitchFamily="34" charset="0"/>
                        </a:rPr>
                        <a:t>SIGNATURE OF INVESTIGATOR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800" b="1" i="0" u="none" strike="noStrike">
                          <a:solidFill>
                            <a:srgbClr val="000000"/>
                          </a:solidFill>
                          <a:effectLst/>
                          <a:latin typeface="Univers" panose="020B0503020202020204" pitchFamily="34" charset="0"/>
                        </a:rPr>
                        <a:t>SIGNATURE OF ACOS FOR RESEARCH</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48809406"/>
                  </a:ext>
                </a:extLst>
              </a:tr>
              <a:tr h="533400">
                <a:tc gridSpan="4">
                  <a:txBody>
                    <a:bodyPr/>
                    <a:lstStyle/>
                    <a:p>
                      <a:pPr algn="ctr" fontAlgn="ctr"/>
                      <a:r>
                        <a:rPr lang="en-US" sz="800" b="0" i="0" u="none" strike="noStrike">
                          <a:solidFill>
                            <a:srgbClr val="000000"/>
                          </a:solidFill>
                          <a:effectLst/>
                          <a:latin typeface="Univers" panose="020B050302020202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800" b="0" i="0" u="none" strike="noStrike">
                          <a:solidFill>
                            <a:srgbClr val="000000"/>
                          </a:solidFill>
                          <a:effectLst/>
                          <a:latin typeface="Univers" panose="020B0503020202020204" pitchFamily="34"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19529982"/>
                  </a:ext>
                </a:extLst>
              </a:tr>
              <a:tr h="266700">
                <a:tc>
                  <a:txBody>
                    <a:bodyPr/>
                    <a:lstStyle/>
                    <a:p>
                      <a:pPr algn="l" fontAlgn="ctr"/>
                      <a:r>
                        <a:rPr lang="en-US" sz="800" b="0" i="0" u="none" strike="noStrike">
                          <a:solidFill>
                            <a:srgbClr val="000000"/>
                          </a:solidFill>
                          <a:effectLst/>
                          <a:latin typeface="Univers" panose="020B0503020202020204" pitchFamily="34" charset="0"/>
                        </a:rPr>
                        <a:t>Phone No.</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Univers" panose="020B0503020202020204" pitchFamily="34" charset="0"/>
                        </a:rPr>
                        <a:t> </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Univers" panose="020B0503020202020204" pitchFamily="34" charset="0"/>
                        </a:rPr>
                        <a:t>Date</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800" b="0" i="0" u="none" strike="noStrike">
                          <a:solidFill>
                            <a:srgbClr val="000000"/>
                          </a:solidFill>
                          <a:effectLst/>
                          <a:latin typeface="Univers" panose="020B0503020202020204" pitchFamily="34" charset="0"/>
                        </a:rPr>
                        <a:t> </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Univers" panose="020B0503020202020204" pitchFamily="34" charset="0"/>
                        </a:rPr>
                        <a:t>Phone No.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panose="020F050202020403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ctr"/>
                      <a:r>
                        <a:rPr lang="en-US" sz="800" b="0" i="0" u="none" strike="noStrike">
                          <a:solidFill>
                            <a:srgbClr val="000000"/>
                          </a:solidFill>
                          <a:effectLst/>
                          <a:latin typeface="Univers" panose="020B0503020202020204" pitchFamily="34" charset="0"/>
                        </a:rPr>
                        <a:t>Date</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088829416"/>
                  </a:ext>
                </a:extLst>
              </a:tr>
            </a:tbl>
          </a:graphicData>
        </a:graphic>
      </p:graphicFrame>
    </p:spTree>
    <p:extLst>
      <p:ext uri="{BB962C8B-B14F-4D97-AF65-F5344CB8AC3E}">
        <p14:creationId xmlns:p14="http://schemas.microsoft.com/office/powerpoint/2010/main" val="640741947"/>
      </p:ext>
    </p:extLst>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a:xfrm>
            <a:off x="457200" y="704850"/>
            <a:ext cx="8229600" cy="666750"/>
          </a:xfrm>
        </p:spPr>
        <p:txBody>
          <a:bodyPr>
            <a:normAutofit fontScale="90000"/>
          </a:bodyPr>
          <a:lstStyle/>
          <a:p>
            <a:pPr eaLnBrk="1" fontAlgn="auto" hangingPunct="1">
              <a:spcAft>
                <a:spcPts val="0"/>
              </a:spcAft>
              <a:defRPr/>
            </a:pPr>
            <a:r>
              <a:rPr lang="en-US" sz="4400" dirty="0"/>
              <a:t>Starting the Site Budget</a:t>
            </a:r>
          </a:p>
        </p:txBody>
      </p:sp>
      <p:sp>
        <p:nvSpPr>
          <p:cNvPr id="6147" name="Rectangle 3"/>
          <p:cNvSpPr>
            <a:spLocks noGrp="1" noChangeArrowheads="1"/>
          </p:cNvSpPr>
          <p:nvPr>
            <p:ph idx="1"/>
          </p:nvPr>
        </p:nvSpPr>
        <p:spPr>
          <a:xfrm>
            <a:off x="457200" y="1524000"/>
            <a:ext cx="8229600" cy="4959350"/>
          </a:xfrm>
          <a:ln>
            <a:solidFill>
              <a:schemeClr val="accent1"/>
            </a:solidFill>
          </a:ln>
        </p:spPr>
        <p:txBody>
          <a:bodyPr/>
          <a:lstStyle/>
          <a:p>
            <a:pPr eaLnBrk="1" hangingPunct="1">
              <a:lnSpc>
                <a:spcPct val="90000"/>
              </a:lnSpc>
              <a:buFont typeface="Arial" charset="0"/>
              <a:buChar char="•"/>
            </a:pPr>
            <a:endParaRPr lang="en-US" dirty="0"/>
          </a:p>
          <a:p>
            <a:pPr eaLnBrk="1" hangingPunct="1">
              <a:lnSpc>
                <a:spcPct val="90000"/>
              </a:lnSpc>
              <a:buFont typeface="Arial" charset="0"/>
              <a:buChar char="•"/>
            </a:pPr>
            <a:r>
              <a:rPr lang="en-US" dirty="0"/>
              <a:t>Populated budget forms and Instructional memo will be uploaded to the CSP Annual Budget Request Portal  by </a:t>
            </a:r>
            <a:r>
              <a:rPr lang="en-US" dirty="0">
                <a:solidFill>
                  <a:srgbClr val="C00000"/>
                </a:solidFill>
              </a:rPr>
              <a:t>November 23, 2018.</a:t>
            </a:r>
          </a:p>
          <a:p>
            <a:pPr eaLnBrk="1" hangingPunct="1">
              <a:lnSpc>
                <a:spcPct val="90000"/>
              </a:lnSpc>
              <a:buFont typeface="Arial" charset="0"/>
              <a:buChar char="•"/>
            </a:pPr>
            <a:endParaRPr lang="en-US" baseline="30000" dirty="0">
              <a:solidFill>
                <a:srgbClr val="C00000"/>
              </a:solidFill>
            </a:endParaRPr>
          </a:p>
          <a:p>
            <a:pPr eaLnBrk="1" hangingPunct="1">
              <a:lnSpc>
                <a:spcPct val="90000"/>
              </a:lnSpc>
              <a:buFont typeface="Arial" charset="0"/>
              <a:buChar char="•"/>
            </a:pPr>
            <a:r>
              <a:rPr lang="en-US" dirty="0"/>
              <a:t>Site AO, ACOS and Investigator will review, complete and sign the budgetary form by </a:t>
            </a:r>
            <a:r>
              <a:rPr lang="en-US" dirty="0">
                <a:solidFill>
                  <a:srgbClr val="C00000"/>
                </a:solidFill>
              </a:rPr>
              <a:t>January 11, 2019</a:t>
            </a:r>
            <a:r>
              <a:rPr lang="en-US" dirty="0"/>
              <a:t>.</a:t>
            </a:r>
          </a:p>
          <a:p>
            <a:pPr eaLnBrk="1" hangingPunct="1">
              <a:lnSpc>
                <a:spcPct val="90000"/>
              </a:lnSpc>
              <a:buFont typeface="Arial" charset="0"/>
              <a:buChar char="•"/>
            </a:pPr>
            <a:endParaRPr lang="en-US" dirty="0"/>
          </a:p>
          <a:p>
            <a:pPr eaLnBrk="1" hangingPunct="1">
              <a:lnSpc>
                <a:spcPct val="90000"/>
              </a:lnSpc>
              <a:buFont typeface="Wingdings" pitchFamily="2" charset="2"/>
              <a:buNone/>
            </a:pPr>
            <a:endParaRPr lang="en-US" dirty="0"/>
          </a:p>
        </p:txBody>
      </p:sp>
      <p:pic>
        <p:nvPicPr>
          <p:cNvPr id="6148" name="Picture 5" descr="R&amp;Dhoriz"/>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371600" y="5410200"/>
            <a:ext cx="5943600" cy="1073150"/>
          </a:xfrm>
          <a:prstGeom prst="rect">
            <a:avLst/>
          </a:prstGeom>
          <a:noFill/>
          <a:ln w="9525" algn="in">
            <a:noFill/>
            <a:miter lim="800000"/>
            <a:headEnd/>
            <a:tailEnd/>
          </a:ln>
        </p:spPr>
      </p:pic>
      <p:sp>
        <p:nvSpPr>
          <p:cNvPr id="5" name="Slide Number Placeholder 4"/>
          <p:cNvSpPr>
            <a:spLocks noGrp="1"/>
          </p:cNvSpPr>
          <p:nvPr>
            <p:ph type="sldNum" sz="quarter" idx="12"/>
          </p:nvPr>
        </p:nvSpPr>
        <p:spPr/>
        <p:txBody>
          <a:bodyPr/>
          <a:lstStyle/>
          <a:p>
            <a:pPr>
              <a:defRPr/>
            </a:pPr>
            <a:fld id="{983A0268-5FD1-43FB-9E90-068BD549FD75}" type="slidenum">
              <a:rPr lang="en-US" smtClean="0"/>
              <a:pPr>
                <a:defRPr/>
              </a:pPr>
              <a:t>3</a:t>
            </a:fld>
            <a:endParaRPr lang="en-US" dirty="0"/>
          </a:p>
        </p:txBody>
      </p:sp>
    </p:spTree>
  </p:cSld>
  <p:clrMapOvr>
    <a:masterClrMapping/>
  </p:clrMapOvr>
  <p:transition>
    <p:dissolv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457200"/>
            <a:ext cx="8229600" cy="5867400"/>
          </a:xfrm>
          <a:prstGeom prst="rect">
            <a:avLst/>
          </a:prstGeom>
        </p:spPr>
        <p:txBody>
          <a:bodyPr>
            <a:normAutofit/>
          </a:bodyPr>
          <a:lstStyle/>
          <a:p>
            <a:pPr fontAlgn="auto">
              <a:spcBef>
                <a:spcPct val="20000"/>
              </a:spcBef>
              <a:spcAft>
                <a:spcPts val="0"/>
              </a:spcAft>
              <a:defRPr/>
            </a:pPr>
            <a:r>
              <a:rPr lang="en-US" sz="3200" dirty="0">
                <a:latin typeface="+mn-lt"/>
              </a:rPr>
              <a:t> </a:t>
            </a:r>
            <a:r>
              <a:rPr lang="en-US" sz="3200" dirty="0">
                <a:latin typeface="+mj-lt"/>
              </a:rPr>
              <a:t>Other Budgeting Notes</a:t>
            </a:r>
            <a:r>
              <a:rPr lang="en-US" sz="3200" dirty="0">
                <a:latin typeface="+mn-lt"/>
              </a:rPr>
              <a:t>:</a:t>
            </a:r>
          </a:p>
          <a:p>
            <a:pPr fontAlgn="auto">
              <a:spcBef>
                <a:spcPct val="20000"/>
              </a:spcBef>
              <a:spcAft>
                <a:spcPts val="0"/>
              </a:spcAft>
              <a:buFont typeface="Arial" pitchFamily="34" charset="0"/>
              <a:buChar char="•"/>
              <a:defRPr/>
            </a:pPr>
            <a:r>
              <a:rPr lang="en-US" sz="2200" dirty="0">
                <a:latin typeface="+mn-lt"/>
              </a:rPr>
              <a:t> Study Budgets are consolidated with CSP Center Budgets and   submitted to CSP Central Office in early February. </a:t>
            </a:r>
          </a:p>
          <a:p>
            <a:pPr fontAlgn="auto">
              <a:spcBef>
                <a:spcPct val="20000"/>
              </a:spcBef>
              <a:spcAft>
                <a:spcPts val="0"/>
              </a:spcAft>
              <a:buFont typeface="Arial" pitchFamily="34" charset="0"/>
              <a:buChar char="•"/>
              <a:defRPr/>
            </a:pPr>
            <a:r>
              <a:rPr lang="en-US" sz="2200" dirty="0">
                <a:latin typeface="+mn-lt"/>
              </a:rPr>
              <a:t> CSP Central Office reviews and approves the consolidated budgets and prepares the ITAs over the summer.</a:t>
            </a:r>
          </a:p>
          <a:p>
            <a:pPr fontAlgn="auto">
              <a:spcBef>
                <a:spcPct val="20000"/>
              </a:spcBef>
              <a:spcAft>
                <a:spcPts val="0"/>
              </a:spcAft>
              <a:buFont typeface="Arial" pitchFamily="34" charset="0"/>
              <a:buChar char="•"/>
              <a:defRPr/>
            </a:pPr>
            <a:r>
              <a:rPr lang="en-US" sz="2200" dirty="0">
                <a:latin typeface="+mn-lt"/>
              </a:rPr>
              <a:t> CSP Central Office sends Program 870 ITA funds to the stations.</a:t>
            </a:r>
          </a:p>
          <a:p>
            <a:pPr fontAlgn="auto">
              <a:spcBef>
                <a:spcPct val="20000"/>
              </a:spcBef>
              <a:spcAft>
                <a:spcPts val="0"/>
              </a:spcAft>
              <a:buFont typeface="Arial" pitchFamily="34" charset="0"/>
              <a:buChar char="•"/>
              <a:defRPr/>
            </a:pPr>
            <a:r>
              <a:rPr lang="en-US" sz="2200" dirty="0">
                <a:latin typeface="+mn-lt"/>
              </a:rPr>
              <a:t> CSP Central Office sends Program 825 current year ITA funds after the Continuing Resolution (CR).  </a:t>
            </a:r>
          </a:p>
          <a:p>
            <a:pPr fontAlgn="auto">
              <a:spcBef>
                <a:spcPct val="20000"/>
              </a:spcBef>
              <a:spcAft>
                <a:spcPts val="0"/>
              </a:spcAft>
              <a:buFont typeface="Arial" pitchFamily="34" charset="0"/>
              <a:buChar char="•"/>
              <a:defRPr/>
            </a:pPr>
            <a:r>
              <a:rPr lang="en-US" sz="2200" dirty="0">
                <a:latin typeface="+mn-lt"/>
              </a:rPr>
              <a:t> After receiving the ITA in October, inform the CSP Budget Analyst of any funding discrepancies.  </a:t>
            </a:r>
          </a:p>
          <a:p>
            <a:pPr fontAlgn="auto">
              <a:spcBef>
                <a:spcPct val="20000"/>
              </a:spcBef>
              <a:spcAft>
                <a:spcPts val="0"/>
              </a:spcAft>
              <a:buFont typeface="Arial" pitchFamily="34" charset="0"/>
              <a:buChar char="•"/>
              <a:defRPr/>
            </a:pPr>
            <a:r>
              <a:rPr lang="en-US" sz="2200" dirty="0">
                <a:latin typeface="+mn-lt"/>
              </a:rPr>
              <a:t> </a:t>
            </a:r>
            <a:r>
              <a:rPr lang="en-US" sz="2200" dirty="0">
                <a:solidFill>
                  <a:srgbClr val="FF0000"/>
                </a:solidFill>
                <a:latin typeface="+mn-lt"/>
              </a:rPr>
              <a:t>Throughout the fiscal year</a:t>
            </a:r>
            <a:r>
              <a:rPr lang="en-US" sz="2200" dirty="0">
                <a:latin typeface="+mn-lt"/>
              </a:rPr>
              <a:t>, inform the CSP Budget Analyst of  changes in personnel, salary requirements, or any fiscal issues.  </a:t>
            </a:r>
          </a:p>
          <a:p>
            <a:pPr fontAlgn="auto">
              <a:spcBef>
                <a:spcPct val="20000"/>
              </a:spcBef>
              <a:spcAft>
                <a:spcPts val="0"/>
              </a:spcAft>
              <a:buFont typeface="Arial" pitchFamily="34" charset="0"/>
              <a:buChar char="•"/>
              <a:defRPr/>
            </a:pPr>
            <a:endParaRPr lang="en-US" sz="3200" dirty="0">
              <a:solidFill>
                <a:schemeClr val="tx1">
                  <a:tint val="75000"/>
                </a:schemeClr>
              </a:solidFill>
              <a:latin typeface="+mn-lt"/>
            </a:endParaRPr>
          </a:p>
          <a:p>
            <a:pPr algn="ctr" fontAlgn="auto">
              <a:spcBef>
                <a:spcPct val="20000"/>
              </a:spcBef>
              <a:spcAft>
                <a:spcPts val="0"/>
              </a:spcAft>
              <a:buFont typeface="Arial" pitchFamily="34" charset="0"/>
              <a:buChar char="•"/>
              <a:defRPr/>
            </a:pPr>
            <a:endParaRPr lang="en-US" sz="3200" dirty="0">
              <a:solidFill>
                <a:schemeClr val="tx1">
                  <a:tint val="75000"/>
                </a:schemeClr>
              </a:solidFill>
              <a:latin typeface="+mn-lt"/>
            </a:endParaRPr>
          </a:p>
        </p:txBody>
      </p:sp>
      <p:sp>
        <p:nvSpPr>
          <p:cNvPr id="3" name="Slide Number Placeholder 2"/>
          <p:cNvSpPr>
            <a:spLocks noGrp="1"/>
          </p:cNvSpPr>
          <p:nvPr>
            <p:ph type="sldNum" sz="quarter" idx="12"/>
          </p:nvPr>
        </p:nvSpPr>
        <p:spPr/>
        <p:txBody>
          <a:bodyPr/>
          <a:lstStyle/>
          <a:p>
            <a:pPr>
              <a:defRPr/>
            </a:pPr>
            <a:fld id="{AFE0AD5D-AD55-4E59-A38C-33B8DEE03287}" type="slidenum">
              <a:rPr lang="en-US" smtClean="0"/>
              <a:pPr>
                <a:defRPr/>
              </a:pPr>
              <a:t>30</a:t>
            </a:fld>
            <a:endParaRPr lang="en-US" dirty="0"/>
          </a:p>
        </p:txBody>
      </p:sp>
    </p:spTree>
  </p:cSld>
  <p:clrMapOvr>
    <a:masterClrMapping/>
  </p:clrMapOvr>
  <p:transition>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83A0268-5FD1-43FB-9E90-068BD549FD75}" type="slidenum">
              <a:rPr lang="en-US" smtClean="0"/>
              <a:pPr>
                <a:defRPr/>
              </a:pPr>
              <a:t>31</a:t>
            </a:fld>
            <a:endParaRPr lang="en-US" dirty="0"/>
          </a:p>
        </p:txBody>
      </p:sp>
      <p:sp>
        <p:nvSpPr>
          <p:cNvPr id="29699" name="Content Placeholder 2"/>
          <p:cNvSpPr>
            <a:spLocks noGrp="1"/>
          </p:cNvSpPr>
          <p:nvPr>
            <p:ph idx="4294967295"/>
          </p:nvPr>
        </p:nvSpPr>
        <p:spPr>
          <a:xfrm>
            <a:off x="609600" y="1295400"/>
            <a:ext cx="7620000" cy="5029201"/>
          </a:xfrm>
        </p:spPr>
        <p:txBody>
          <a:bodyPr/>
          <a:lstStyle/>
          <a:p>
            <a:pPr>
              <a:buNone/>
            </a:pPr>
            <a:r>
              <a:rPr lang="en-US" sz="3200" dirty="0">
                <a:latin typeface="+mj-lt"/>
              </a:rPr>
              <a:t>Wrap Up</a:t>
            </a:r>
          </a:p>
          <a:p>
            <a:pPr>
              <a:buNone/>
            </a:pPr>
            <a:endParaRPr lang="en-US" dirty="0">
              <a:latin typeface="+mj-lt"/>
            </a:endParaRPr>
          </a:p>
          <a:p>
            <a:r>
              <a:rPr lang="en-US" dirty="0"/>
              <a:t>Questions and Comments ?</a:t>
            </a:r>
          </a:p>
          <a:p>
            <a:endParaRPr lang="en-US" dirty="0"/>
          </a:p>
          <a:p>
            <a:r>
              <a:rPr lang="en-US" dirty="0"/>
              <a:t>Your CSP Center Budget Analyst and Project Manager are available to help!</a:t>
            </a:r>
          </a:p>
          <a:p>
            <a:endParaRPr lang="en-US" dirty="0"/>
          </a:p>
          <a:p>
            <a:r>
              <a:rPr lang="en-US" dirty="0"/>
              <a:t>Thank you for your time</a:t>
            </a:r>
          </a:p>
          <a:p>
            <a:endParaRPr lang="en-US" dirty="0"/>
          </a:p>
          <a:p>
            <a:endParaRPr lang="en-US" dirty="0"/>
          </a:p>
          <a:p>
            <a:endParaRPr lang="en-US" dirty="0"/>
          </a:p>
          <a:p>
            <a:endParaRPr lang="en-US" sz="1000" dirty="0"/>
          </a:p>
          <a:p>
            <a:endParaRPr lang="en-US" dirty="0"/>
          </a:p>
        </p:txBody>
      </p:sp>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FE0AD5D-AD55-4E59-A38C-33B8DEE03287}" type="slidenum">
              <a:rPr lang="en-US" smtClean="0"/>
              <a:pPr>
                <a:defRPr/>
              </a:pPr>
              <a:t>4</a:t>
            </a:fld>
            <a:endParaRPr lang="en-US" dirty="0"/>
          </a:p>
        </p:txBody>
      </p:sp>
      <p:pic>
        <p:nvPicPr>
          <p:cNvPr id="2" name="Picture 1">
            <a:extLst>
              <a:ext uri="{FF2B5EF4-FFF2-40B4-BE49-F238E27FC236}">
                <a16:creationId xmlns:a16="http://schemas.microsoft.com/office/drawing/2014/main" id="{FF36875B-ADC2-46C1-BC55-2D70B18A4125}"/>
              </a:ext>
            </a:extLst>
          </p:cNvPr>
          <p:cNvPicPr>
            <a:picLocks noChangeAspect="1"/>
          </p:cNvPicPr>
          <p:nvPr/>
        </p:nvPicPr>
        <p:blipFill>
          <a:blip r:embed="rId2"/>
          <a:stretch>
            <a:fillRect/>
          </a:stretch>
        </p:blipFill>
        <p:spPr>
          <a:xfrm>
            <a:off x="1370681" y="563937"/>
            <a:ext cx="6402637" cy="5730126"/>
          </a:xfrm>
          <a:prstGeom prst="rect">
            <a:avLst/>
          </a:prstGeom>
        </p:spPr>
      </p:pic>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a:extLst>
              <a:ext uri="{FF2B5EF4-FFF2-40B4-BE49-F238E27FC236}">
                <a16:creationId xmlns:a16="http://schemas.microsoft.com/office/drawing/2014/main" id="{FB6A8CDC-FB65-4A5F-8DF3-A68AFEB0BDF9}"/>
              </a:ext>
            </a:extLst>
          </p:cNvPr>
          <p:cNvGraphicFramePr>
            <a:graphicFrameLocks noChangeAspect="1"/>
          </p:cNvGraphicFramePr>
          <p:nvPr>
            <p:extLst>
              <p:ext uri="{D42A27DB-BD31-4B8C-83A1-F6EECF244321}">
                <p14:modId xmlns:p14="http://schemas.microsoft.com/office/powerpoint/2010/main" val="2755714538"/>
              </p:ext>
            </p:extLst>
          </p:nvPr>
        </p:nvGraphicFramePr>
        <p:xfrm>
          <a:off x="914400" y="457200"/>
          <a:ext cx="5943600" cy="6172200"/>
        </p:xfrm>
        <a:graphic>
          <a:graphicData uri="http://schemas.openxmlformats.org/presentationml/2006/ole">
            <mc:AlternateContent xmlns:mc="http://schemas.openxmlformats.org/markup-compatibility/2006">
              <mc:Choice xmlns:v="urn:schemas-microsoft-com:vml" Requires="v">
                <p:oleObj spid="_x0000_s3093" name="Worksheet" r:id="rId3" imgW="6943735" imgH="10448874" progId="Excel.Sheet.12">
                  <p:embed/>
                </p:oleObj>
              </mc:Choice>
              <mc:Fallback>
                <p:oleObj name="Worksheet" r:id="rId3" imgW="6943735" imgH="10448874" progId="Excel.Sheet.12">
                  <p:embed/>
                  <p:pic>
                    <p:nvPicPr>
                      <p:cNvPr id="9" name="Object 8">
                        <a:extLst>
                          <a:ext uri="{FF2B5EF4-FFF2-40B4-BE49-F238E27FC236}">
                            <a16:creationId xmlns:a16="http://schemas.microsoft.com/office/drawing/2014/main" id="{FB6A8CDC-FB65-4A5F-8DF3-A68AFEB0BDF9}"/>
                          </a:ext>
                        </a:extLst>
                      </p:cNvPr>
                      <p:cNvPicPr/>
                      <p:nvPr/>
                    </p:nvPicPr>
                    <p:blipFill>
                      <a:blip r:embed="rId4"/>
                      <a:stretch>
                        <a:fillRect/>
                      </a:stretch>
                    </p:blipFill>
                    <p:spPr>
                      <a:xfrm>
                        <a:off x="914400" y="457200"/>
                        <a:ext cx="5943600" cy="6172200"/>
                      </a:xfrm>
                      <a:prstGeom prst="rect">
                        <a:avLst/>
                      </a:prstGeom>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AFE0AD5D-AD55-4E59-A38C-33B8DEE03287}" type="slidenum">
              <a:rPr lang="en-US" smtClean="0"/>
              <a:pPr>
                <a:defRPr/>
              </a:pPr>
              <a:t>5</a:t>
            </a:fld>
            <a:endParaRPr lang="en-US" dirty="0"/>
          </a:p>
        </p:txBody>
      </p:sp>
      <p:sp>
        <p:nvSpPr>
          <p:cNvPr id="6" name="Rounded Rectangular Callout 5"/>
          <p:cNvSpPr/>
          <p:nvPr/>
        </p:nvSpPr>
        <p:spPr bwMode="auto">
          <a:xfrm>
            <a:off x="5762171" y="0"/>
            <a:ext cx="2590800" cy="2600325"/>
          </a:xfrm>
          <a:prstGeom prst="wedgeRoundRectCallout">
            <a:avLst>
              <a:gd name="adj1" fmla="val 26669"/>
              <a:gd name="adj2" fmla="val 57938"/>
              <a:gd name="adj3" fmla="val 16667"/>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square"/>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nSpc>
                <a:spcPct val="80000"/>
              </a:lnSpc>
              <a:defRPr/>
            </a:pPr>
            <a:r>
              <a:rPr lang="en-US" sz="1600" dirty="0"/>
              <a:t>The highlighted areas are where you can input your data.  The non-highlighted areas automatically calculate the total benefits, actual salary and benefits and populate the subtotals under each program type as well as populate the actual current year ITA.</a:t>
            </a:r>
          </a:p>
        </p:txBody>
      </p:sp>
    </p:spTree>
    <p:extLst>
      <p:ext uri="{BB962C8B-B14F-4D97-AF65-F5344CB8AC3E}">
        <p14:creationId xmlns:p14="http://schemas.microsoft.com/office/powerpoint/2010/main" val="1966815061"/>
      </p:ext>
    </p:extLst>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AFE0AD5D-AD55-4E59-A38C-33B8DEE03287}" type="slidenum">
              <a:rPr lang="en-US" smtClean="0"/>
              <a:pPr>
                <a:defRPr/>
              </a:pPr>
              <a:t>6</a:t>
            </a:fld>
            <a:endParaRPr lang="en-US" dirty="0"/>
          </a:p>
        </p:txBody>
      </p:sp>
      <p:sp>
        <p:nvSpPr>
          <p:cNvPr id="6" name="Rounded Rectangular Callout 5"/>
          <p:cNvSpPr/>
          <p:nvPr/>
        </p:nvSpPr>
        <p:spPr>
          <a:xfrm>
            <a:off x="4395788" y="5029200"/>
            <a:ext cx="3352800" cy="914400"/>
          </a:xfrm>
          <a:prstGeom prst="wedgeRoundRectCallout">
            <a:avLst>
              <a:gd name="adj1" fmla="val 3482"/>
              <a:gd name="adj2" fmla="val -16470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defRPr/>
            </a:pPr>
            <a:r>
              <a:rPr lang="en-US" sz="1600" dirty="0"/>
              <a:t>The information in the top section of the form will be pre-filled.  It will include the anticipated funding end date. </a:t>
            </a:r>
          </a:p>
        </p:txBody>
      </p:sp>
      <p:grpSp>
        <p:nvGrpSpPr>
          <p:cNvPr id="16426" name="Group 74"/>
          <p:cNvGrpSpPr>
            <a:grpSpLocks noChangeAspect="1"/>
          </p:cNvGrpSpPr>
          <p:nvPr/>
        </p:nvGrpSpPr>
        <p:grpSpPr bwMode="auto">
          <a:xfrm>
            <a:off x="1066800" y="858473"/>
            <a:ext cx="6962775" cy="3290887"/>
            <a:chOff x="687" y="903"/>
            <a:chExt cx="4386" cy="1900"/>
          </a:xfrm>
        </p:grpSpPr>
        <p:sp>
          <p:nvSpPr>
            <p:cNvPr id="16427" name="AutoShape 73"/>
            <p:cNvSpPr>
              <a:spLocks noChangeAspect="1" noChangeArrowheads="1" noTextEdit="1"/>
            </p:cNvSpPr>
            <p:nvPr/>
          </p:nvSpPr>
          <p:spPr bwMode="auto">
            <a:xfrm>
              <a:off x="693" y="912"/>
              <a:ext cx="4374" cy="1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28" name="Rectangle 75"/>
            <p:cNvSpPr>
              <a:spLocks noChangeArrowheads="1"/>
            </p:cNvSpPr>
            <p:nvPr/>
          </p:nvSpPr>
          <p:spPr bwMode="auto">
            <a:xfrm>
              <a:off x="693" y="1296"/>
              <a:ext cx="4374" cy="401"/>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29" name="Rectangle 76"/>
            <p:cNvSpPr>
              <a:spLocks noChangeArrowheads="1"/>
            </p:cNvSpPr>
            <p:nvPr/>
          </p:nvSpPr>
          <p:spPr bwMode="auto">
            <a:xfrm>
              <a:off x="693" y="1982"/>
              <a:ext cx="4374" cy="26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30" name="Rectangle 77"/>
            <p:cNvSpPr>
              <a:spLocks noChangeArrowheads="1"/>
            </p:cNvSpPr>
            <p:nvPr/>
          </p:nvSpPr>
          <p:spPr bwMode="auto">
            <a:xfrm>
              <a:off x="693" y="2437"/>
              <a:ext cx="4374" cy="357"/>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31" name="Rectangle 78"/>
            <p:cNvSpPr>
              <a:spLocks noChangeArrowheads="1"/>
            </p:cNvSpPr>
            <p:nvPr/>
          </p:nvSpPr>
          <p:spPr bwMode="auto">
            <a:xfrm>
              <a:off x="3723" y="2045"/>
              <a:ext cx="156"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dirty="0">
                  <a:ln>
                    <a:noFill/>
                  </a:ln>
                  <a:solidFill>
                    <a:srgbClr val="FF0000"/>
                  </a:solidFill>
                  <a:effectLst/>
                  <a:latin typeface="Times New Roman" pitchFamily="18" charset="0"/>
                  <a:cs typeface="Arial" pitchFamily="34" charset="0"/>
                </a:rPr>
                <a:t>123</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6432" name="Rectangle 79"/>
            <p:cNvSpPr>
              <a:spLocks noChangeArrowheads="1"/>
            </p:cNvSpPr>
            <p:nvPr/>
          </p:nvSpPr>
          <p:spPr bwMode="auto">
            <a:xfrm>
              <a:off x="3723" y="2544"/>
              <a:ext cx="491"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dirty="0">
                  <a:ln>
                    <a:noFill/>
                  </a:ln>
                  <a:solidFill>
                    <a:srgbClr val="FF0000"/>
                  </a:solidFill>
                  <a:effectLst/>
                  <a:latin typeface="Times New Roman" pitchFamily="18" charset="0"/>
                  <a:cs typeface="Arial" pitchFamily="34" charset="0"/>
                </a:rPr>
                <a:t>9/30/2022</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6433" name="Rectangle 80"/>
            <p:cNvSpPr>
              <a:spLocks noChangeArrowheads="1"/>
            </p:cNvSpPr>
            <p:nvPr/>
          </p:nvSpPr>
          <p:spPr bwMode="auto">
            <a:xfrm>
              <a:off x="711" y="1768"/>
              <a:ext cx="10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Univers" pitchFamily="34" charset="0"/>
                  <a:cs typeface="Arial" pitchFamily="34" charset="0"/>
                </a:rPr>
                <a:t>COOPERATIVE STUDY NAME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6434" name="Rectangle 81"/>
            <p:cNvSpPr>
              <a:spLocks noChangeArrowheads="1"/>
            </p:cNvSpPr>
            <p:nvPr/>
          </p:nvSpPr>
          <p:spPr bwMode="auto">
            <a:xfrm>
              <a:off x="711" y="2045"/>
              <a:ext cx="156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dirty="0">
                  <a:ln>
                    <a:noFill/>
                  </a:ln>
                  <a:solidFill>
                    <a:srgbClr val="FF0000"/>
                  </a:solidFill>
                  <a:effectLst/>
                  <a:latin typeface="Times New Roman" pitchFamily="18" charset="0"/>
                  <a:cs typeface="Arial" pitchFamily="34" charset="0"/>
                </a:rPr>
                <a:t>"Budgeting for Effective Study Totals BEST"</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6435" name="Rectangle 82"/>
            <p:cNvSpPr>
              <a:spLocks noChangeArrowheads="1"/>
            </p:cNvSpPr>
            <p:nvPr/>
          </p:nvSpPr>
          <p:spPr bwMode="auto">
            <a:xfrm>
              <a:off x="711" y="2277"/>
              <a:ext cx="85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Univers" pitchFamily="34" charset="0"/>
                  <a:cs typeface="Arial" pitchFamily="34" charset="0"/>
                </a:rPr>
                <a:t>INVESTIGATOR'S NAME</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6436" name="Rectangle 83"/>
            <p:cNvSpPr>
              <a:spLocks noChangeArrowheads="1"/>
            </p:cNvSpPr>
            <p:nvPr/>
          </p:nvSpPr>
          <p:spPr bwMode="auto">
            <a:xfrm>
              <a:off x="711" y="2544"/>
              <a:ext cx="342"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dirty="0">
                  <a:ln>
                    <a:noFill/>
                  </a:ln>
                  <a:solidFill>
                    <a:srgbClr val="FF0000"/>
                  </a:solidFill>
                  <a:effectLst/>
                  <a:latin typeface="Times New Roman" pitchFamily="18" charset="0"/>
                  <a:cs typeface="Arial" pitchFamily="34" charset="0"/>
                </a:rPr>
                <a:t>Bee Wise</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6437" name="Rectangle 84"/>
            <p:cNvSpPr>
              <a:spLocks noChangeArrowheads="1"/>
            </p:cNvSpPr>
            <p:nvPr/>
          </p:nvSpPr>
          <p:spPr bwMode="auto">
            <a:xfrm>
              <a:off x="3723" y="2277"/>
              <a:ext cx="133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Univers" pitchFamily="34" charset="0"/>
                  <a:cs typeface="Arial" pitchFamily="34" charset="0"/>
                </a:rPr>
                <a:t>ANTICIPATED  FUNDING END DATE</a:t>
              </a:r>
              <a:endParaRPr kumimoji="0" lang="en-US" altLang="en-US" sz="1000" b="0" i="0" u="none" strike="noStrike" cap="none" normalizeH="0" baseline="0" dirty="0">
                <a:ln>
                  <a:noFill/>
                </a:ln>
                <a:solidFill>
                  <a:schemeClr val="tx1"/>
                </a:solidFill>
                <a:effectLst/>
                <a:cs typeface="Arial" pitchFamily="34" charset="0"/>
              </a:endParaRPr>
            </a:p>
          </p:txBody>
        </p:sp>
        <p:sp>
          <p:nvSpPr>
            <p:cNvPr id="16438" name="Rectangle 85"/>
            <p:cNvSpPr>
              <a:spLocks noChangeArrowheads="1"/>
            </p:cNvSpPr>
            <p:nvPr/>
          </p:nvSpPr>
          <p:spPr bwMode="auto">
            <a:xfrm>
              <a:off x="3723" y="1768"/>
              <a:ext cx="42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Univers" pitchFamily="34" charset="0"/>
                  <a:cs typeface="Arial" pitchFamily="34" charset="0"/>
                </a:rPr>
                <a:t>STUDY NO.</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6439" name="Rectangle 86"/>
            <p:cNvSpPr>
              <a:spLocks noChangeArrowheads="1"/>
            </p:cNvSpPr>
            <p:nvPr/>
          </p:nvSpPr>
          <p:spPr bwMode="auto">
            <a:xfrm>
              <a:off x="856" y="984"/>
              <a:ext cx="393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Univers" pitchFamily="34" charset="0"/>
                  <a:cs typeface="Arial" pitchFamily="34" charset="0"/>
                </a:rPr>
                <a:t>COOPERATIVE STUDIES PROGRAM, REQUEST FOR BUDGETARY SUPPORT, FY 20XX</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6440" name="Rectangle 87"/>
            <p:cNvSpPr>
              <a:spLocks noChangeArrowheads="1"/>
            </p:cNvSpPr>
            <p:nvPr/>
          </p:nvSpPr>
          <p:spPr bwMode="auto">
            <a:xfrm>
              <a:off x="711" y="1135"/>
              <a:ext cx="76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Univers" pitchFamily="34" charset="0"/>
                  <a:cs typeface="Arial" pitchFamily="34" charset="0"/>
                </a:rPr>
                <a:t>VA STATION NAME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6441" name="Rectangle 88"/>
            <p:cNvSpPr>
              <a:spLocks noChangeArrowheads="1"/>
            </p:cNvSpPr>
            <p:nvPr/>
          </p:nvSpPr>
          <p:spPr bwMode="auto">
            <a:xfrm>
              <a:off x="3723" y="1135"/>
              <a:ext cx="49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Univers" pitchFamily="34" charset="0"/>
                  <a:cs typeface="Arial" pitchFamily="34" charset="0"/>
                </a:rPr>
                <a:t>STATION NO.</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6442" name="Rectangle 89"/>
            <p:cNvSpPr>
              <a:spLocks noChangeArrowheads="1"/>
            </p:cNvSpPr>
            <p:nvPr/>
          </p:nvSpPr>
          <p:spPr bwMode="auto">
            <a:xfrm>
              <a:off x="3723" y="1429"/>
              <a:ext cx="156"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dirty="0">
                  <a:ln>
                    <a:noFill/>
                  </a:ln>
                  <a:solidFill>
                    <a:srgbClr val="FF0000"/>
                  </a:solidFill>
                  <a:effectLst/>
                  <a:latin typeface="Times New Roman" pitchFamily="18" charset="0"/>
                  <a:cs typeface="Arial" pitchFamily="34" charset="0"/>
                </a:rPr>
                <a:t>640</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6443" name="Rectangle 90"/>
            <p:cNvSpPr>
              <a:spLocks noChangeArrowheads="1"/>
            </p:cNvSpPr>
            <p:nvPr/>
          </p:nvSpPr>
          <p:spPr bwMode="auto">
            <a:xfrm>
              <a:off x="711" y="1429"/>
              <a:ext cx="34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500" b="1" i="0" u="none" strike="noStrike" cap="none" normalizeH="0" baseline="0" dirty="0">
                  <a:ln>
                    <a:noFill/>
                  </a:ln>
                  <a:solidFill>
                    <a:srgbClr val="FF0000"/>
                  </a:solidFill>
                  <a:effectLst/>
                  <a:latin typeface="Times New Roman" pitchFamily="18" charset="0"/>
                  <a:cs typeface="Arial" pitchFamily="34" charset="0"/>
                </a:rPr>
                <a:t>Palo Alto</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6444" name="Line 91"/>
            <p:cNvSpPr>
              <a:spLocks noChangeShapeType="1"/>
            </p:cNvSpPr>
            <p:nvPr/>
          </p:nvSpPr>
          <p:spPr bwMode="auto">
            <a:xfrm flipV="1">
              <a:off x="693" y="912"/>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445" name="Rectangle 92"/>
            <p:cNvSpPr>
              <a:spLocks noChangeArrowheads="1"/>
            </p:cNvSpPr>
            <p:nvPr/>
          </p:nvSpPr>
          <p:spPr bwMode="auto">
            <a:xfrm>
              <a:off x="693" y="903"/>
              <a:ext cx="6" cy="9"/>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46" name="Rectangle 93"/>
            <p:cNvSpPr>
              <a:spLocks noChangeArrowheads="1"/>
            </p:cNvSpPr>
            <p:nvPr/>
          </p:nvSpPr>
          <p:spPr bwMode="auto">
            <a:xfrm>
              <a:off x="699" y="903"/>
              <a:ext cx="436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47" name="Line 94"/>
            <p:cNvSpPr>
              <a:spLocks noChangeShapeType="1"/>
            </p:cNvSpPr>
            <p:nvPr/>
          </p:nvSpPr>
          <p:spPr bwMode="auto">
            <a:xfrm flipV="1">
              <a:off x="5061" y="912"/>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448" name="Rectangle 95"/>
            <p:cNvSpPr>
              <a:spLocks noChangeArrowheads="1"/>
            </p:cNvSpPr>
            <p:nvPr/>
          </p:nvSpPr>
          <p:spPr bwMode="auto">
            <a:xfrm>
              <a:off x="5061" y="903"/>
              <a:ext cx="6" cy="9"/>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49" name="Line 96"/>
            <p:cNvSpPr>
              <a:spLocks noChangeShapeType="1"/>
            </p:cNvSpPr>
            <p:nvPr/>
          </p:nvSpPr>
          <p:spPr bwMode="auto">
            <a:xfrm flipV="1">
              <a:off x="3705" y="912"/>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450" name="Rectangle 97"/>
            <p:cNvSpPr>
              <a:spLocks noChangeArrowheads="1"/>
            </p:cNvSpPr>
            <p:nvPr/>
          </p:nvSpPr>
          <p:spPr bwMode="auto">
            <a:xfrm>
              <a:off x="3705" y="903"/>
              <a:ext cx="6" cy="9"/>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51" name="Rectangle 98"/>
            <p:cNvSpPr>
              <a:spLocks noChangeArrowheads="1"/>
            </p:cNvSpPr>
            <p:nvPr/>
          </p:nvSpPr>
          <p:spPr bwMode="auto">
            <a:xfrm>
              <a:off x="699" y="1090"/>
              <a:ext cx="436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52" name="Rectangle 99"/>
            <p:cNvSpPr>
              <a:spLocks noChangeArrowheads="1"/>
            </p:cNvSpPr>
            <p:nvPr/>
          </p:nvSpPr>
          <p:spPr bwMode="auto">
            <a:xfrm>
              <a:off x="699" y="1287"/>
              <a:ext cx="4368" cy="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53" name="Rectangle 100"/>
            <p:cNvSpPr>
              <a:spLocks noChangeArrowheads="1"/>
            </p:cNvSpPr>
            <p:nvPr/>
          </p:nvSpPr>
          <p:spPr bwMode="auto">
            <a:xfrm>
              <a:off x="699" y="1679"/>
              <a:ext cx="436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54" name="Rectangle 101"/>
            <p:cNvSpPr>
              <a:spLocks noChangeArrowheads="1"/>
            </p:cNvSpPr>
            <p:nvPr/>
          </p:nvSpPr>
          <p:spPr bwMode="auto">
            <a:xfrm>
              <a:off x="699" y="1973"/>
              <a:ext cx="436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55" name="Rectangle 102"/>
            <p:cNvSpPr>
              <a:spLocks noChangeArrowheads="1"/>
            </p:cNvSpPr>
            <p:nvPr/>
          </p:nvSpPr>
          <p:spPr bwMode="auto">
            <a:xfrm>
              <a:off x="699" y="2232"/>
              <a:ext cx="436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56" name="Rectangle 103"/>
            <p:cNvSpPr>
              <a:spLocks noChangeArrowheads="1"/>
            </p:cNvSpPr>
            <p:nvPr/>
          </p:nvSpPr>
          <p:spPr bwMode="auto">
            <a:xfrm>
              <a:off x="699" y="2428"/>
              <a:ext cx="436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57" name="Rectangle 104"/>
            <p:cNvSpPr>
              <a:spLocks noChangeArrowheads="1"/>
            </p:cNvSpPr>
            <p:nvPr/>
          </p:nvSpPr>
          <p:spPr bwMode="auto">
            <a:xfrm>
              <a:off x="699" y="2776"/>
              <a:ext cx="436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58" name="Rectangle 105"/>
            <p:cNvSpPr>
              <a:spLocks noChangeArrowheads="1"/>
            </p:cNvSpPr>
            <p:nvPr/>
          </p:nvSpPr>
          <p:spPr bwMode="auto">
            <a:xfrm>
              <a:off x="687" y="903"/>
              <a:ext cx="12" cy="19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59" name="Line 106"/>
            <p:cNvSpPr>
              <a:spLocks noChangeShapeType="1"/>
            </p:cNvSpPr>
            <p:nvPr/>
          </p:nvSpPr>
          <p:spPr bwMode="auto">
            <a:xfrm flipV="1">
              <a:off x="1497" y="912"/>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460" name="Rectangle 107"/>
            <p:cNvSpPr>
              <a:spLocks noChangeArrowheads="1"/>
            </p:cNvSpPr>
            <p:nvPr/>
          </p:nvSpPr>
          <p:spPr bwMode="auto">
            <a:xfrm>
              <a:off x="1497" y="903"/>
              <a:ext cx="6" cy="9"/>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61" name="Line 108"/>
            <p:cNvSpPr>
              <a:spLocks noChangeShapeType="1"/>
            </p:cNvSpPr>
            <p:nvPr/>
          </p:nvSpPr>
          <p:spPr bwMode="auto">
            <a:xfrm flipV="1">
              <a:off x="1791" y="912"/>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462" name="Rectangle 109"/>
            <p:cNvSpPr>
              <a:spLocks noChangeArrowheads="1"/>
            </p:cNvSpPr>
            <p:nvPr/>
          </p:nvSpPr>
          <p:spPr bwMode="auto">
            <a:xfrm>
              <a:off x="1791" y="903"/>
              <a:ext cx="6" cy="9"/>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63" name="Line 110"/>
            <p:cNvSpPr>
              <a:spLocks noChangeShapeType="1"/>
            </p:cNvSpPr>
            <p:nvPr/>
          </p:nvSpPr>
          <p:spPr bwMode="auto">
            <a:xfrm flipV="1">
              <a:off x="2127" y="912"/>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464" name="Rectangle 111"/>
            <p:cNvSpPr>
              <a:spLocks noChangeArrowheads="1"/>
            </p:cNvSpPr>
            <p:nvPr/>
          </p:nvSpPr>
          <p:spPr bwMode="auto">
            <a:xfrm>
              <a:off x="2127" y="903"/>
              <a:ext cx="6" cy="9"/>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65" name="Line 112"/>
            <p:cNvSpPr>
              <a:spLocks noChangeShapeType="1"/>
            </p:cNvSpPr>
            <p:nvPr/>
          </p:nvSpPr>
          <p:spPr bwMode="auto">
            <a:xfrm flipV="1">
              <a:off x="2511" y="912"/>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466" name="Rectangle 113"/>
            <p:cNvSpPr>
              <a:spLocks noChangeArrowheads="1"/>
            </p:cNvSpPr>
            <p:nvPr/>
          </p:nvSpPr>
          <p:spPr bwMode="auto">
            <a:xfrm>
              <a:off x="2511" y="903"/>
              <a:ext cx="6" cy="9"/>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67" name="Line 114"/>
            <p:cNvSpPr>
              <a:spLocks noChangeShapeType="1"/>
            </p:cNvSpPr>
            <p:nvPr/>
          </p:nvSpPr>
          <p:spPr bwMode="auto">
            <a:xfrm flipV="1">
              <a:off x="2889" y="912"/>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468" name="Rectangle 115"/>
            <p:cNvSpPr>
              <a:spLocks noChangeArrowheads="1"/>
            </p:cNvSpPr>
            <p:nvPr/>
          </p:nvSpPr>
          <p:spPr bwMode="auto">
            <a:xfrm>
              <a:off x="2889" y="903"/>
              <a:ext cx="6" cy="9"/>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69" name="Line 116"/>
            <p:cNvSpPr>
              <a:spLocks noChangeShapeType="1"/>
            </p:cNvSpPr>
            <p:nvPr/>
          </p:nvSpPr>
          <p:spPr bwMode="auto">
            <a:xfrm flipV="1">
              <a:off x="3249" y="912"/>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470" name="Rectangle 117"/>
            <p:cNvSpPr>
              <a:spLocks noChangeArrowheads="1"/>
            </p:cNvSpPr>
            <p:nvPr/>
          </p:nvSpPr>
          <p:spPr bwMode="auto">
            <a:xfrm>
              <a:off x="3249" y="903"/>
              <a:ext cx="6" cy="9"/>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71" name="Rectangle 118"/>
            <p:cNvSpPr>
              <a:spLocks noChangeArrowheads="1"/>
            </p:cNvSpPr>
            <p:nvPr/>
          </p:nvSpPr>
          <p:spPr bwMode="auto">
            <a:xfrm>
              <a:off x="3699" y="1108"/>
              <a:ext cx="12" cy="168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72" name="Line 119"/>
            <p:cNvSpPr>
              <a:spLocks noChangeShapeType="1"/>
            </p:cNvSpPr>
            <p:nvPr/>
          </p:nvSpPr>
          <p:spPr bwMode="auto">
            <a:xfrm flipV="1">
              <a:off x="3969" y="912"/>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473" name="Rectangle 120"/>
            <p:cNvSpPr>
              <a:spLocks noChangeArrowheads="1"/>
            </p:cNvSpPr>
            <p:nvPr/>
          </p:nvSpPr>
          <p:spPr bwMode="auto">
            <a:xfrm>
              <a:off x="3969" y="903"/>
              <a:ext cx="6" cy="9"/>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74" name="Line 121"/>
            <p:cNvSpPr>
              <a:spLocks noChangeShapeType="1"/>
            </p:cNvSpPr>
            <p:nvPr/>
          </p:nvSpPr>
          <p:spPr bwMode="auto">
            <a:xfrm flipV="1">
              <a:off x="4443" y="912"/>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475" name="Rectangle 122"/>
            <p:cNvSpPr>
              <a:spLocks noChangeArrowheads="1"/>
            </p:cNvSpPr>
            <p:nvPr/>
          </p:nvSpPr>
          <p:spPr bwMode="auto">
            <a:xfrm>
              <a:off x="4443" y="903"/>
              <a:ext cx="6" cy="9"/>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76" name="Line 123"/>
            <p:cNvSpPr>
              <a:spLocks noChangeShapeType="1"/>
            </p:cNvSpPr>
            <p:nvPr/>
          </p:nvSpPr>
          <p:spPr bwMode="auto">
            <a:xfrm flipV="1">
              <a:off x="4827" y="912"/>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477" name="Rectangle 124"/>
            <p:cNvSpPr>
              <a:spLocks noChangeArrowheads="1"/>
            </p:cNvSpPr>
            <p:nvPr/>
          </p:nvSpPr>
          <p:spPr bwMode="auto">
            <a:xfrm>
              <a:off x="4827" y="903"/>
              <a:ext cx="6" cy="9"/>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78" name="Rectangle 125"/>
            <p:cNvSpPr>
              <a:spLocks noChangeArrowheads="1"/>
            </p:cNvSpPr>
            <p:nvPr/>
          </p:nvSpPr>
          <p:spPr bwMode="auto">
            <a:xfrm>
              <a:off x="5055" y="921"/>
              <a:ext cx="12" cy="188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79" name="Line 126"/>
            <p:cNvSpPr>
              <a:spLocks noChangeShapeType="1"/>
            </p:cNvSpPr>
            <p:nvPr/>
          </p:nvSpPr>
          <p:spPr bwMode="auto">
            <a:xfrm>
              <a:off x="5067" y="912"/>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480" name="Rectangle 127"/>
            <p:cNvSpPr>
              <a:spLocks noChangeArrowheads="1"/>
            </p:cNvSpPr>
            <p:nvPr/>
          </p:nvSpPr>
          <p:spPr bwMode="auto">
            <a:xfrm>
              <a:off x="5067" y="912"/>
              <a:ext cx="6" cy="9"/>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81" name="Line 128"/>
            <p:cNvSpPr>
              <a:spLocks noChangeShapeType="1"/>
            </p:cNvSpPr>
            <p:nvPr/>
          </p:nvSpPr>
          <p:spPr bwMode="auto">
            <a:xfrm>
              <a:off x="5067" y="1099"/>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482" name="Rectangle 129"/>
            <p:cNvSpPr>
              <a:spLocks noChangeArrowheads="1"/>
            </p:cNvSpPr>
            <p:nvPr/>
          </p:nvSpPr>
          <p:spPr bwMode="auto">
            <a:xfrm>
              <a:off x="5067" y="1099"/>
              <a:ext cx="6" cy="9"/>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83" name="Line 130"/>
            <p:cNvSpPr>
              <a:spLocks noChangeShapeType="1"/>
            </p:cNvSpPr>
            <p:nvPr/>
          </p:nvSpPr>
          <p:spPr bwMode="auto">
            <a:xfrm>
              <a:off x="5067" y="1296"/>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484" name="Rectangle 131"/>
            <p:cNvSpPr>
              <a:spLocks noChangeArrowheads="1"/>
            </p:cNvSpPr>
            <p:nvPr/>
          </p:nvSpPr>
          <p:spPr bwMode="auto">
            <a:xfrm>
              <a:off x="5067" y="1296"/>
              <a:ext cx="6" cy="8"/>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85" name="Line 132"/>
            <p:cNvSpPr>
              <a:spLocks noChangeShapeType="1"/>
            </p:cNvSpPr>
            <p:nvPr/>
          </p:nvSpPr>
          <p:spPr bwMode="auto">
            <a:xfrm>
              <a:off x="5067" y="1688"/>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486" name="Rectangle 133"/>
            <p:cNvSpPr>
              <a:spLocks noChangeArrowheads="1"/>
            </p:cNvSpPr>
            <p:nvPr/>
          </p:nvSpPr>
          <p:spPr bwMode="auto">
            <a:xfrm>
              <a:off x="5067" y="1688"/>
              <a:ext cx="6" cy="9"/>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87" name="Line 134"/>
            <p:cNvSpPr>
              <a:spLocks noChangeShapeType="1"/>
            </p:cNvSpPr>
            <p:nvPr/>
          </p:nvSpPr>
          <p:spPr bwMode="auto">
            <a:xfrm>
              <a:off x="5067" y="1982"/>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488" name="Rectangle 135"/>
            <p:cNvSpPr>
              <a:spLocks noChangeArrowheads="1"/>
            </p:cNvSpPr>
            <p:nvPr/>
          </p:nvSpPr>
          <p:spPr bwMode="auto">
            <a:xfrm>
              <a:off x="5067" y="1982"/>
              <a:ext cx="6" cy="9"/>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89" name="Line 136"/>
            <p:cNvSpPr>
              <a:spLocks noChangeShapeType="1"/>
            </p:cNvSpPr>
            <p:nvPr/>
          </p:nvSpPr>
          <p:spPr bwMode="auto">
            <a:xfrm>
              <a:off x="5067" y="2241"/>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490" name="Rectangle 137"/>
            <p:cNvSpPr>
              <a:spLocks noChangeArrowheads="1"/>
            </p:cNvSpPr>
            <p:nvPr/>
          </p:nvSpPr>
          <p:spPr bwMode="auto">
            <a:xfrm>
              <a:off x="5067" y="2241"/>
              <a:ext cx="6" cy="9"/>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91" name="Line 138"/>
            <p:cNvSpPr>
              <a:spLocks noChangeShapeType="1"/>
            </p:cNvSpPr>
            <p:nvPr/>
          </p:nvSpPr>
          <p:spPr bwMode="auto">
            <a:xfrm>
              <a:off x="5067" y="2437"/>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492" name="Rectangle 139"/>
            <p:cNvSpPr>
              <a:spLocks noChangeArrowheads="1"/>
            </p:cNvSpPr>
            <p:nvPr/>
          </p:nvSpPr>
          <p:spPr bwMode="auto">
            <a:xfrm>
              <a:off x="5067" y="2437"/>
              <a:ext cx="6" cy="9"/>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93" name="Line 140"/>
            <p:cNvSpPr>
              <a:spLocks noChangeShapeType="1"/>
            </p:cNvSpPr>
            <p:nvPr/>
          </p:nvSpPr>
          <p:spPr bwMode="auto">
            <a:xfrm>
              <a:off x="5067" y="2785"/>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494" name="Rectangle 141"/>
            <p:cNvSpPr>
              <a:spLocks noChangeArrowheads="1"/>
            </p:cNvSpPr>
            <p:nvPr/>
          </p:nvSpPr>
          <p:spPr bwMode="auto">
            <a:xfrm>
              <a:off x="5067" y="2785"/>
              <a:ext cx="6" cy="9"/>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FE0AD5D-AD55-4E59-A38C-33B8DEE03287}" type="slidenum">
              <a:rPr lang="en-US" smtClean="0"/>
              <a:pPr>
                <a:defRPr/>
              </a:pPr>
              <a:t>7</a:t>
            </a:fld>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1164203044"/>
              </p:ext>
            </p:extLst>
          </p:nvPr>
        </p:nvGraphicFramePr>
        <p:xfrm>
          <a:off x="1100138" y="1038225"/>
          <a:ext cx="6943725" cy="4781550"/>
        </p:xfrm>
        <a:graphic>
          <a:graphicData uri="http://schemas.openxmlformats.org/presentationml/2006/ole">
            <mc:AlternateContent xmlns:mc="http://schemas.openxmlformats.org/markup-compatibility/2006">
              <mc:Choice xmlns:v="urn:schemas-microsoft-com:vml" Requires="v">
                <p:oleObj spid="_x0000_s4117" name="Worksheet" r:id="rId3" imgW="6943735" imgH="4781679" progId="Excel.Sheet.12">
                  <p:embed/>
                </p:oleObj>
              </mc:Choice>
              <mc:Fallback>
                <p:oleObj name="Worksheet" r:id="rId3" imgW="6943735" imgH="4781679" progId="Excel.Sheet.12">
                  <p:embed/>
                  <p:pic>
                    <p:nvPicPr>
                      <p:cNvPr id="2" name="Object 1"/>
                      <p:cNvPicPr/>
                      <p:nvPr/>
                    </p:nvPicPr>
                    <p:blipFill>
                      <a:blip r:embed="rId4"/>
                      <a:stretch>
                        <a:fillRect/>
                      </a:stretch>
                    </p:blipFill>
                    <p:spPr>
                      <a:xfrm>
                        <a:off x="1100138" y="1038225"/>
                        <a:ext cx="6943725" cy="4781550"/>
                      </a:xfrm>
                      <a:prstGeom prst="rect">
                        <a:avLst/>
                      </a:prstGeom>
                    </p:spPr>
                  </p:pic>
                </p:oleObj>
              </mc:Fallback>
            </mc:AlternateContent>
          </a:graphicData>
        </a:graphic>
      </p:graphicFrame>
      <p:sp>
        <p:nvSpPr>
          <p:cNvPr id="7" name="Rounded Rectangle 6"/>
          <p:cNvSpPr/>
          <p:nvPr/>
        </p:nvSpPr>
        <p:spPr>
          <a:xfrm>
            <a:off x="1676400" y="1447800"/>
            <a:ext cx="3200400" cy="1703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defRPr/>
            </a:pPr>
            <a:r>
              <a:rPr lang="en-US" sz="1600" dirty="0">
                <a:solidFill>
                  <a:schemeClr val="bg1"/>
                </a:solidFill>
              </a:rPr>
              <a:t>Use the drop-down buttons to show the status of the Investigator.  An Investigator must have a 5/8</a:t>
            </a:r>
            <a:r>
              <a:rPr lang="en-US" sz="1600" baseline="30000" dirty="0">
                <a:solidFill>
                  <a:schemeClr val="bg1"/>
                </a:solidFill>
              </a:rPr>
              <a:t>th</a:t>
            </a:r>
            <a:r>
              <a:rPr lang="en-US" sz="1600" dirty="0">
                <a:solidFill>
                  <a:schemeClr val="bg1"/>
                </a:solidFill>
              </a:rPr>
              <a:t> VA Appointment in order to serve on the study or a waiver by CSP CO is required</a:t>
            </a:r>
            <a:r>
              <a:rPr lang="en-US" sz="1400" dirty="0">
                <a:solidFill>
                  <a:schemeClr val="bg1"/>
                </a:solidFill>
              </a:rPr>
              <a:t>.</a:t>
            </a:r>
          </a:p>
        </p:txBody>
      </p:sp>
      <p:cxnSp>
        <p:nvCxnSpPr>
          <p:cNvPr id="11" name="Straight Arrow Connector 10"/>
          <p:cNvCxnSpPr/>
          <p:nvPr/>
        </p:nvCxnSpPr>
        <p:spPr>
          <a:xfrm>
            <a:off x="4152900" y="3150824"/>
            <a:ext cx="190500" cy="50677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2362200" y="3150824"/>
            <a:ext cx="190500" cy="609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AFE0AD5D-AD55-4E59-A38C-33B8DEE03287}" type="slidenum">
              <a:rPr lang="en-US" smtClean="0"/>
              <a:pPr>
                <a:defRPr/>
              </a:pPr>
              <a:t>8</a:t>
            </a:fld>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985407479"/>
              </p:ext>
            </p:extLst>
          </p:nvPr>
        </p:nvGraphicFramePr>
        <p:xfrm>
          <a:off x="914400" y="1676400"/>
          <a:ext cx="7315200" cy="3886200"/>
        </p:xfrm>
        <a:graphic>
          <a:graphicData uri="http://schemas.openxmlformats.org/presentationml/2006/ole">
            <mc:AlternateContent xmlns:mc="http://schemas.openxmlformats.org/markup-compatibility/2006">
              <mc:Choice xmlns:v="urn:schemas-microsoft-com:vml" Requires="v">
                <p:oleObj spid="_x0000_s5141" name="Worksheet" r:id="rId3" imgW="6943735" imgH="2857384" progId="Excel.Sheet.12">
                  <p:embed/>
                </p:oleObj>
              </mc:Choice>
              <mc:Fallback>
                <p:oleObj name="Worksheet" r:id="rId3" imgW="6943735" imgH="2857384" progId="Excel.Sheet.12">
                  <p:embed/>
                  <p:pic>
                    <p:nvPicPr>
                      <p:cNvPr id="7" name="Object 6"/>
                      <p:cNvPicPr/>
                      <p:nvPr/>
                    </p:nvPicPr>
                    <p:blipFill>
                      <a:blip r:embed="rId4"/>
                      <a:stretch>
                        <a:fillRect/>
                      </a:stretch>
                    </p:blipFill>
                    <p:spPr>
                      <a:xfrm>
                        <a:off x="914400" y="1676400"/>
                        <a:ext cx="7315200" cy="3886200"/>
                      </a:xfrm>
                      <a:prstGeom prst="rect">
                        <a:avLst/>
                      </a:prstGeom>
                    </p:spPr>
                  </p:pic>
                </p:oleObj>
              </mc:Fallback>
            </mc:AlternateContent>
          </a:graphicData>
        </a:graphic>
      </p:graphicFrame>
      <p:sp>
        <p:nvSpPr>
          <p:cNvPr id="9" name="Rounded Rectangular Callout 8"/>
          <p:cNvSpPr/>
          <p:nvPr/>
        </p:nvSpPr>
        <p:spPr bwMode="auto">
          <a:xfrm>
            <a:off x="3886200" y="644487"/>
            <a:ext cx="3124200" cy="1524000"/>
          </a:xfrm>
          <a:prstGeom prst="wedgeRoundRectCallout">
            <a:avLst>
              <a:gd name="adj1" fmla="val -90063"/>
              <a:gd name="adj2" fmla="val 97833"/>
              <a:gd name="adj3" fmla="val 16667"/>
            </a:avLst>
          </a:prstGeom>
          <a:solidFill>
            <a:schemeClr val="accent1"/>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lnSpc>
                <a:spcPct val="80000"/>
              </a:lnSpc>
              <a:defRPr/>
            </a:pPr>
            <a:r>
              <a:rPr lang="en-US" sz="1600" dirty="0">
                <a:solidFill>
                  <a:schemeClr val="bg1"/>
                </a:solidFill>
              </a:rPr>
              <a:t>Enter the name, grade and step of the personnel anticipated to be working on the study.   Contact  the HR Department to find the GS level of the employee if unknown.</a:t>
            </a:r>
          </a:p>
          <a:p>
            <a:pPr>
              <a:lnSpc>
                <a:spcPct val="80000"/>
              </a:lnSpc>
              <a:defRPr/>
            </a:pPr>
            <a:endParaRPr lang="en-US" sz="1600" dirty="0">
              <a:solidFill>
                <a:schemeClr val="tx1"/>
              </a:solidFill>
            </a:endParaRPr>
          </a:p>
          <a:p>
            <a:pPr>
              <a:lnSpc>
                <a:spcPct val="80000"/>
              </a:lnSpc>
              <a:defRPr/>
            </a:pPr>
            <a:endParaRPr lang="en-US" sz="1600" dirty="0">
              <a:solidFill>
                <a:schemeClr val="tx1"/>
              </a:solidFill>
            </a:endParaRPr>
          </a:p>
          <a:p>
            <a:pPr>
              <a:lnSpc>
                <a:spcPct val="80000"/>
              </a:lnSpc>
              <a:defRPr/>
            </a:pPr>
            <a:endParaRPr lang="en-US" sz="16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FE0AD5D-AD55-4E59-A38C-33B8DEE03287}" type="slidenum">
              <a:rPr lang="en-US" smtClean="0"/>
              <a:pPr>
                <a:defRPr/>
              </a:pPr>
              <a:t>9</a:t>
            </a:fld>
            <a:endParaRPr lang="en-US" dirty="0"/>
          </a:p>
        </p:txBody>
      </p:sp>
      <p:pic>
        <p:nvPicPr>
          <p:cNvPr id="5" name="Picture 4"/>
          <p:cNvPicPr/>
          <p:nvPr/>
        </p:nvPicPr>
        <p:blipFill rotWithShape="1">
          <a:blip r:embed="rId3"/>
          <a:srcRect l="3045" t="39718" r="25792" b="23790"/>
          <a:stretch/>
        </p:blipFill>
        <p:spPr bwMode="auto">
          <a:xfrm>
            <a:off x="685800" y="990600"/>
            <a:ext cx="7848600" cy="4953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53640926-AAD7-44D8-BBD7-CCE9431645EC}">
              <a14:shadowObscured xmlns:a14="http://schemas.microsoft.com/office/drawing/2010/main"/>
            </a:ext>
          </a:extLst>
        </p:spPr>
      </p:pic>
      <p:sp>
        <p:nvSpPr>
          <p:cNvPr id="10" name="Rounded Rectangular Callout 9"/>
          <p:cNvSpPr/>
          <p:nvPr/>
        </p:nvSpPr>
        <p:spPr bwMode="auto">
          <a:xfrm>
            <a:off x="4419600" y="2590800"/>
            <a:ext cx="4000499" cy="2895600"/>
          </a:xfrm>
          <a:prstGeom prst="wedgeRoundRectCallout">
            <a:avLst>
              <a:gd name="adj1" fmla="val -75590"/>
              <a:gd name="adj2" fmla="val -19357"/>
              <a:gd name="adj3" fmla="val 16667"/>
            </a:avLst>
          </a:prstGeom>
          <a:solidFill>
            <a:schemeClr val="accent1"/>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r>
              <a:rPr lang="en-US" sz="1400" dirty="0">
                <a:solidFill>
                  <a:schemeClr val="bg1"/>
                </a:solidFill>
              </a:rPr>
              <a:t>Choose the Program Type from the drop down list:</a:t>
            </a:r>
          </a:p>
          <a:p>
            <a:r>
              <a:rPr lang="en-US" sz="1400" b="1" dirty="0">
                <a:solidFill>
                  <a:schemeClr val="bg1"/>
                </a:solidFill>
              </a:rPr>
              <a:t>Program 825 Funds </a:t>
            </a:r>
            <a:r>
              <a:rPr lang="en-US" sz="1400" dirty="0">
                <a:solidFill>
                  <a:schemeClr val="bg1"/>
                </a:solidFill>
              </a:rPr>
              <a:t>– Non-Clinical Study Personnel</a:t>
            </a:r>
          </a:p>
          <a:p>
            <a:r>
              <a:rPr lang="en-US" sz="1400" b="1" dirty="0">
                <a:solidFill>
                  <a:schemeClr val="bg1"/>
                </a:solidFill>
              </a:rPr>
              <a:t>Program 870 Funds </a:t>
            </a:r>
            <a:r>
              <a:rPr lang="en-US" sz="1400" dirty="0">
                <a:solidFill>
                  <a:schemeClr val="bg1"/>
                </a:solidFill>
              </a:rPr>
              <a:t>– Clinical Care Personnel</a:t>
            </a:r>
          </a:p>
          <a:p>
            <a:r>
              <a:rPr lang="en-US" sz="1400" b="1" dirty="0">
                <a:solidFill>
                  <a:schemeClr val="bg1"/>
                </a:solidFill>
              </a:rPr>
              <a:t>NPC</a:t>
            </a:r>
            <a:r>
              <a:rPr lang="en-US" sz="1400" dirty="0">
                <a:solidFill>
                  <a:schemeClr val="bg1"/>
                </a:solidFill>
              </a:rPr>
              <a:t> – Non-Profit Corporation (These funds should only be requested upon direction of the CSP Center)</a:t>
            </a:r>
          </a:p>
          <a:p>
            <a:r>
              <a:rPr lang="en-US" sz="1400" b="1" dirty="0">
                <a:solidFill>
                  <a:schemeClr val="bg1"/>
                </a:solidFill>
              </a:rPr>
              <a:t>Program 825-IPA </a:t>
            </a:r>
            <a:r>
              <a:rPr lang="en-US" sz="1400" dirty="0">
                <a:solidFill>
                  <a:schemeClr val="bg1"/>
                </a:solidFill>
              </a:rPr>
              <a:t>– Study Personnel paid pursuant to an IPA, on contract or Fee for Service Agreement (FFS)</a:t>
            </a:r>
          </a:p>
        </p:txBody>
      </p:sp>
    </p:spTree>
    <p:extLst>
      <p:ext uri="{BB962C8B-B14F-4D97-AF65-F5344CB8AC3E}">
        <p14:creationId xmlns:p14="http://schemas.microsoft.com/office/powerpoint/2010/main" val="3587061438"/>
      </p:ext>
    </p:extLst>
  </p:cSld>
  <p:clrMapOvr>
    <a:masterClrMapping/>
  </p:clrMapOvr>
  <p:transition>
    <p:dissolv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ppt/theme/themeOverride2.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B4ED38158BA8D4CBA56417DA37434CC" ma:contentTypeVersion="1" ma:contentTypeDescription="Create a new document." ma:contentTypeScope="" ma:versionID="b46d1f222e9a87b2f45c85f1558b57bd">
  <xsd:schema xmlns:xsd="http://www.w3.org/2001/XMLSchema" xmlns:xs="http://www.w3.org/2001/XMLSchema" xmlns:p="http://schemas.microsoft.com/office/2006/metadata/properties" xmlns:ns2="http://schemas.microsoft.com/sharepoint/v4" targetNamespace="http://schemas.microsoft.com/office/2006/metadata/properties" ma:root="true" ma:fieldsID="091ad2cd71a719992e82db29e922eb98" ns2:_="">
    <xsd:import namespace="http://schemas.microsoft.com/sharepoint/v4"/>
    <xsd:element name="properties">
      <xsd:complexType>
        <xsd:sequence>
          <xsd:element name="documentManagement">
            <xsd:complexType>
              <xsd:all>
                <xsd:element ref="ns2: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8"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IconOverlay xmlns="http://schemas.microsoft.com/sharepoint/v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E51AB2DE-024C-41E2-9BBE-AC0CBC65FB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979EF48-77AF-4AB0-AAEC-AEC1366AB930}">
  <ds:schemaRefs>
    <ds:schemaRef ds:uri="http://purl.org/dc/elements/1.1/"/>
    <ds:schemaRef ds:uri="http://schemas.microsoft.com/sharepoint/v4"/>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75C490BB-8EE3-452C-A19D-1CBBBDC41998}">
  <ds:schemaRefs>
    <ds:schemaRef ds:uri="http://schemas.microsoft.com/sharepoint/v3/contenttype/forms"/>
  </ds:schemaRefs>
</ds:datastoreItem>
</file>

<file path=customXml/itemProps4.xml><?xml version="1.0" encoding="utf-8"?>
<ds:datastoreItem xmlns:ds="http://schemas.openxmlformats.org/officeDocument/2006/customXml" ds:itemID="{DF794AEC-23C1-4A73-ABE8-560BB8816F64}">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
  <TotalTime>14671</TotalTime>
  <Words>2546</Words>
  <Application>Microsoft Office PowerPoint</Application>
  <PresentationFormat>On-screen Show (4:3)</PresentationFormat>
  <Paragraphs>864</Paragraphs>
  <Slides>31</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31</vt:i4>
      </vt:variant>
    </vt:vector>
  </HeadingPairs>
  <TitlesOfParts>
    <vt:vector size="41" baseType="lpstr">
      <vt:lpstr>Arial</vt:lpstr>
      <vt:lpstr>Calibri</vt:lpstr>
      <vt:lpstr>Constantia</vt:lpstr>
      <vt:lpstr>Times New Roman</vt:lpstr>
      <vt:lpstr>Univers</vt:lpstr>
      <vt:lpstr>Wingdings</vt:lpstr>
      <vt:lpstr>Wingdings 2</vt:lpstr>
      <vt:lpstr>Flow</vt:lpstr>
      <vt:lpstr>Worksheet</vt:lpstr>
      <vt:lpstr>Acrobat Document</vt:lpstr>
      <vt:lpstr>Site Budget Training</vt:lpstr>
      <vt:lpstr>Reminder of Major Changes</vt:lpstr>
      <vt:lpstr>Starting the Site Budget</vt:lpstr>
      <vt:lpstr>PowerPoint Presentation</vt:lpstr>
      <vt:lpstr>PowerPoint Presentation</vt:lpstr>
      <vt:lpstr>PowerPoint Presentation</vt:lpstr>
      <vt:lpstr>PowerPoint Presentation</vt:lpstr>
      <vt:lpstr>PowerPoint Presentation</vt:lpstr>
      <vt:lpstr>PowerPoint Presentation</vt:lpstr>
      <vt:lpstr>Program Type Classification by Title</vt:lpstr>
      <vt:lpstr>PowerPoint Presentation</vt:lpstr>
      <vt:lpstr>Locating Budgeting Resources</vt:lpstr>
      <vt:lpstr>PowerPoint Presentation</vt:lpstr>
      <vt:lpstr>PowerPoint Presentation</vt:lpstr>
      <vt:lpstr>  Site to find Nurse Coordinator Salary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Different is the Submitted Budget Compared to the Approved CSSEC Study Budget?</vt:lpstr>
      <vt:lpstr>PowerPoint Presentation</vt:lpstr>
      <vt:lpstr>PowerPoint Presentation</vt:lpstr>
      <vt:lpstr>PowerPoint Presentation</vt:lpstr>
      <vt:lpstr>PowerPoint Presentation</vt:lpstr>
    </vt:vector>
  </TitlesOfParts>
  <Company>Department of Veterans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Site Budget Training</dc:title>
  <dc:creator>vhapalmilleme</dc:creator>
  <cp:lastModifiedBy>Rivera, Portia T</cp:lastModifiedBy>
  <cp:revision>526</cp:revision>
  <cp:lastPrinted>2015-11-12T19:24:16Z</cp:lastPrinted>
  <dcterms:created xsi:type="dcterms:W3CDTF">2009-05-21T16:32:43Z</dcterms:created>
  <dcterms:modified xsi:type="dcterms:W3CDTF">2019-05-31T12:57:46Z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0x010100CB4ED38158BA8D4CBA56417DA37434CC</vt:lpwstr>
  </property>
</Properties>
</file>