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39" r:id="rId2"/>
    <p:sldId id="804" r:id="rId3"/>
    <p:sldId id="818" r:id="rId4"/>
    <p:sldId id="268" r:id="rId5"/>
    <p:sldId id="796" r:id="rId6"/>
    <p:sldId id="781" r:id="rId7"/>
    <p:sldId id="785" r:id="rId8"/>
    <p:sldId id="786" r:id="rId9"/>
    <p:sldId id="784" r:id="rId10"/>
    <p:sldId id="812" r:id="rId11"/>
    <p:sldId id="787" r:id="rId12"/>
    <p:sldId id="807" r:id="rId13"/>
    <p:sldId id="791" r:id="rId14"/>
    <p:sldId id="330" r:id="rId15"/>
    <p:sldId id="811" r:id="rId16"/>
    <p:sldId id="792" r:id="rId17"/>
    <p:sldId id="813" r:id="rId18"/>
    <p:sldId id="535" r:id="rId19"/>
    <p:sldId id="876" r:id="rId20"/>
    <p:sldId id="736" r:id="rId21"/>
    <p:sldId id="536" r:id="rId22"/>
    <p:sldId id="917" r:id="rId23"/>
    <p:sldId id="916" r:id="rId24"/>
    <p:sldId id="819" r:id="rId25"/>
    <p:sldId id="9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EC395F-2F34-6066-C7E3-BAC20BAC8DD2}" name="Tenhula, Wendy" initials="TW" userId="S::wendy.tenhula@va.gov::2516237c-d134-48ae-980f-0c75f510b772" providerId="AD"/>
  <p188:author id="{64E93262-8E67-8201-43B0-18E4C81CE750}" name="Laracuente, Antonio J" initials="LJ" userId="S::antonio.laracuente03@va.gov::f26025aa-017e-46da-97dd-4f9d498fb1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guson, Stephanie L." initials="FSL" lastIdx="10" clrIdx="0">
    <p:extLst>
      <p:ext uri="{19B8F6BF-5375-455C-9EA6-DF929625EA0E}">
        <p15:presenceInfo xmlns:p15="http://schemas.microsoft.com/office/powerpoint/2012/main" userId="S::Stephanie.Ferguson18@va.gov::12a5ede6-b495-4eb3-bb76-c4880202b75e" providerId="AD"/>
      </p:ext>
    </p:extLst>
  </p:cmAuthor>
  <p:cmAuthor id="2" name="Workman, Don E." initials="WDE" lastIdx="13" clrIdx="1">
    <p:extLst>
      <p:ext uri="{19B8F6BF-5375-455C-9EA6-DF929625EA0E}">
        <p15:presenceInfo xmlns:p15="http://schemas.microsoft.com/office/powerpoint/2012/main" userId="S::Don.Workman@va.gov::0a3d2f99-f7e7-4296-970f-bb7eab0cd3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2" autoAdjust="0"/>
  </p:normalViewPr>
  <p:slideViewPr>
    <p:cSldViewPr snapToGrid="0">
      <p:cViewPr varScale="1">
        <p:scale>
          <a:sx n="59" d="100"/>
          <a:sy n="59" d="100"/>
        </p:scale>
        <p:origin x="86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7-26T18:00:04.526" idx="13">
    <p:pos x="3787" y="3680"/>
    <p:text>your local Research Office for tracking by the RDC.</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AC809-AD55-4680-9172-8613891DBF43}" type="datetimeFigureOut">
              <a:rPr lang="en-US" smtClean="0"/>
              <a:t>7/28/2022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5C5C3-08BB-43EB-B130-D52380FEC2AB}" type="slidenum">
              <a:rPr lang="en-US" smtClean="0"/>
              <a:t>‹#›</a:t>
            </a:fld>
            <a:endParaRPr lang="en-US" dirty="0"/>
          </a:p>
        </p:txBody>
      </p:sp>
    </p:spTree>
    <p:extLst>
      <p:ext uri="{BB962C8B-B14F-4D97-AF65-F5344CB8AC3E}">
        <p14:creationId xmlns:p14="http://schemas.microsoft.com/office/powerpoint/2010/main" val="71653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
        <p:nvSpPr>
          <p:cNvPr id="4" name="Notes Placeholder 3">
            <a:extLst>
              <a:ext uri="{FF2B5EF4-FFF2-40B4-BE49-F238E27FC236}">
                <a16:creationId xmlns:a16="http://schemas.microsoft.com/office/drawing/2014/main" id="{8211DF8A-EB1D-455B-B5E3-9375AE546A6A}"/>
              </a:ext>
            </a:extLst>
          </p:cNvPr>
          <p:cNvSpPr>
            <a:spLocks noGrp="1"/>
          </p:cNvSpPr>
          <p:nvPr>
            <p:ph type="body" sz="quarter" idx="3"/>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4</a:t>
            </a:fld>
            <a:endParaRPr lang="en-US" dirty="0"/>
          </a:p>
        </p:txBody>
      </p:sp>
    </p:spTree>
    <p:extLst>
      <p:ext uri="{BB962C8B-B14F-4D97-AF65-F5344CB8AC3E}">
        <p14:creationId xmlns:p14="http://schemas.microsoft.com/office/powerpoint/2010/main" val="9476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10</a:t>
            </a:fld>
            <a:endParaRPr lang="en-US" dirty="0"/>
          </a:p>
        </p:txBody>
      </p:sp>
    </p:spTree>
    <p:extLst>
      <p:ext uri="{BB962C8B-B14F-4D97-AF65-F5344CB8AC3E}">
        <p14:creationId xmlns:p14="http://schemas.microsoft.com/office/powerpoint/2010/main" val="255716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EA58A-39E5-4D21-9D36-B59FED999B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387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17</a:t>
            </a:fld>
            <a:endParaRPr lang="en-US" dirty="0"/>
          </a:p>
        </p:txBody>
      </p:sp>
    </p:spTree>
    <p:extLst>
      <p:ext uri="{BB962C8B-B14F-4D97-AF65-F5344CB8AC3E}">
        <p14:creationId xmlns:p14="http://schemas.microsoft.com/office/powerpoint/2010/main" val="119245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D4D03-7381-43E7-A4A7-5987B1428BB8}" type="slidenum">
              <a:rPr lang="en-US" smtClean="0"/>
              <a:t>18</a:t>
            </a:fld>
            <a:endParaRPr lang="en-US" dirty="0"/>
          </a:p>
        </p:txBody>
      </p:sp>
    </p:spTree>
    <p:extLst>
      <p:ext uri="{BB962C8B-B14F-4D97-AF65-F5344CB8AC3E}">
        <p14:creationId xmlns:p14="http://schemas.microsoft.com/office/powerpoint/2010/main" val="1737372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405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5125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775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50255429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1808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70046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0266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4799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5091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4961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013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2"/>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16"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6166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40852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3662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6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1263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7/28/2022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6492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7/28/2022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9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7/28/2022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7497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6556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3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68"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7/28/2022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34000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da.gov/news-events/expanded-access/expanded-access-information-physician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mailto:covidexpandedcoord@va.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noAutofit/>
          </a:bodyPr>
          <a:lstStyle/>
          <a:p>
            <a:pPr marL="4763" indent="-4763">
              <a:spcBef>
                <a:spcPct val="20000"/>
              </a:spcBef>
              <a:defRPr/>
            </a:pP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r>
              <a:rPr lang="en-US" sz="2400" spc="100" dirty="0">
                <a:latin typeface="Tahoma" pitchFamily="34" charset="0"/>
                <a:cs typeface="Tahoma" pitchFamily="34" charset="0"/>
              </a:rPr>
              <a:t>Human Subjects Protection Training:</a:t>
            </a:r>
            <a:br>
              <a:rPr lang="en-US" sz="2400" spc="100" dirty="0">
                <a:latin typeface="Tahoma" pitchFamily="34" charset="0"/>
                <a:cs typeface="Tahoma" pitchFamily="34" charset="0"/>
              </a:rPr>
            </a:br>
            <a:r>
              <a:rPr lang="en-US" sz="2400" spc="100" dirty="0">
                <a:latin typeface="Tahoma" pitchFamily="34" charset="0"/>
                <a:cs typeface="Tahoma" pitchFamily="34" charset="0"/>
              </a:rPr>
              <a:t>For VA Personnel Conducting Expanded Access Program Activities for the Treatment of Patients with Monkeypox</a:t>
            </a:r>
            <a:br>
              <a:rPr lang="en-US" sz="2400" spc="100" dirty="0">
                <a:latin typeface="Tahoma" pitchFamily="34" charset="0"/>
                <a:cs typeface="Tahoma" pitchFamily="34" charset="0"/>
              </a:rPr>
            </a:br>
            <a:br>
              <a:rPr lang="en-US" sz="2400" spc="100" dirty="0">
                <a:latin typeface="Tahoma" pitchFamily="34" charset="0"/>
                <a:cs typeface="Tahoma" pitchFamily="34" charset="0"/>
              </a:rPr>
            </a:br>
            <a:r>
              <a:rPr lang="en-US" sz="2400" spc="100" dirty="0">
                <a:latin typeface="Tahoma" pitchFamily="34" charset="0"/>
                <a:cs typeface="Tahoma" pitchFamily="34" charset="0"/>
              </a:rPr>
              <a:t>(May be Used in Lieu of CITI Modules for ORD-Required Training in Human Subjects Ethical Protections)</a:t>
            </a:r>
            <a:endParaRPr lang="en-US" sz="2400" b="0" spc="100" dirty="0">
              <a:latin typeface="Tahoma" pitchFamily="34" charset="0"/>
              <a:cs typeface="Tahoma" pitchFamily="34" charset="0"/>
            </a:endParaRPr>
          </a:p>
        </p:txBody>
      </p:sp>
      <p:sp>
        <p:nvSpPr>
          <p:cNvPr id="3" name="Subtitle 2">
            <a:extLst>
              <a:ext uri="{FF2B5EF4-FFF2-40B4-BE49-F238E27FC236}">
                <a16:creationId xmlns:a16="http://schemas.microsoft.com/office/drawing/2014/main" id="{9929C462-32B0-4BE7-9623-D11FE5DD463F}"/>
              </a:ext>
            </a:extLst>
          </p:cNvPr>
          <p:cNvSpPr>
            <a:spLocks noGrp="1"/>
          </p:cNvSpPr>
          <p:nvPr>
            <p:ph type="subTitle" idx="1"/>
          </p:nvPr>
        </p:nvSpPr>
        <p:spPr/>
        <p:txBody>
          <a:bodyPr/>
          <a:lstStyle/>
          <a:p>
            <a:r>
              <a:rPr lang="en-US" sz="2400" spc="100" dirty="0">
                <a:latin typeface="Tahoma" pitchFamily="34" charset="0"/>
                <a:cs typeface="Tahoma" pitchFamily="34" charset="0"/>
              </a:rPr>
              <a:t>(May be Used in Lieu of CITI Modules for ORD-Required Training in Human Subjects Ethical Protections)</a:t>
            </a:r>
            <a:endParaRPr lang="en-US" dirty="0"/>
          </a:p>
        </p:txBody>
      </p:sp>
      <p:sp>
        <p:nvSpPr>
          <p:cNvPr id="4" name="TextBox 3">
            <a:extLst>
              <a:ext uri="{FF2B5EF4-FFF2-40B4-BE49-F238E27FC236}">
                <a16:creationId xmlns:a16="http://schemas.microsoft.com/office/drawing/2014/main" id="{5EE71640-5F5F-437F-B0D8-44F76DB47450}"/>
              </a:ext>
            </a:extLst>
          </p:cNvPr>
          <p:cNvSpPr txBox="1"/>
          <p:nvPr/>
        </p:nvSpPr>
        <p:spPr>
          <a:xfrm>
            <a:off x="6248401" y="5610226"/>
            <a:ext cx="4093029" cy="430887"/>
          </a:xfrm>
          <a:prstGeom prst="rect">
            <a:avLst/>
          </a:prstGeom>
          <a:noFill/>
        </p:spPr>
        <p:txBody>
          <a:bodyPr wrap="square">
            <a:spAutoFit/>
          </a:bodyPr>
          <a:lstStyle/>
          <a:p>
            <a:pPr defTabSz="457200" fontAlgn="base">
              <a:spcBef>
                <a:spcPct val="0"/>
              </a:spcBef>
              <a:spcAft>
                <a:spcPct val="0"/>
              </a:spcAft>
              <a:defRPr/>
            </a:pPr>
            <a:r>
              <a:rPr lang="en-US" sz="2200" b="1" dirty="0">
                <a:solidFill>
                  <a:prstClr val="white"/>
                </a:solidFill>
                <a:latin typeface="Tahoma" pitchFamily="34" charset="0"/>
                <a:ea typeface="ＭＳ Ｐゴシック" pitchFamily="1" charset="-128"/>
                <a:cs typeface="Tahoma" pitchFamily="34" charset="0"/>
              </a:rPr>
              <a:t>July 28, 2022</a:t>
            </a:r>
          </a:p>
        </p:txBody>
      </p:sp>
      <p:sp>
        <p:nvSpPr>
          <p:cNvPr id="5" name="TextBox 4">
            <a:extLst>
              <a:ext uri="{FF2B5EF4-FFF2-40B4-BE49-F238E27FC236}">
                <a16:creationId xmlns:a16="http://schemas.microsoft.com/office/drawing/2014/main" id="{002005BC-14FD-4403-833C-62AF08645E93}"/>
              </a:ext>
            </a:extLst>
          </p:cNvPr>
          <p:cNvSpPr txBox="1"/>
          <p:nvPr/>
        </p:nvSpPr>
        <p:spPr>
          <a:xfrm>
            <a:off x="1202872" y="1349829"/>
            <a:ext cx="10091057" cy="4401205"/>
          </a:xfrm>
          <a:prstGeom prst="rect">
            <a:avLst/>
          </a:prstGeom>
          <a:noFill/>
        </p:spPr>
        <p:txBody>
          <a:bodyPr wrap="square">
            <a:spAutoFit/>
          </a:bodyPr>
          <a:lstStyle/>
          <a:p>
            <a:pPr algn="ctr"/>
            <a:r>
              <a:rPr lang="en-US" sz="2800" spc="100" dirty="0">
                <a:latin typeface="Tahoma" pitchFamily="34" charset="0"/>
                <a:cs typeface="Tahoma" pitchFamily="34" charset="0"/>
              </a:rPr>
              <a:t>Human Subjects Protection Training</a:t>
            </a:r>
            <a:br>
              <a:rPr lang="en-US" sz="2800" spc="100" dirty="0">
                <a:latin typeface="Tahoma" pitchFamily="34" charset="0"/>
                <a:cs typeface="Tahoma" pitchFamily="34" charset="0"/>
              </a:rPr>
            </a:br>
            <a:r>
              <a:rPr lang="en-US" sz="2800" spc="100" dirty="0">
                <a:latin typeface="Tahoma" pitchFamily="34" charset="0"/>
                <a:cs typeface="Tahoma" pitchFamily="34" charset="0"/>
              </a:rPr>
              <a:t>For VA Personnel Conducting FDA-Regulated Expanded Access Program Activities for the Treatment of Patients with Monkeypox</a:t>
            </a:r>
            <a:br>
              <a:rPr lang="en-US" sz="2800" spc="100" dirty="0">
                <a:latin typeface="Tahoma" pitchFamily="34" charset="0"/>
                <a:cs typeface="Tahoma" pitchFamily="34" charset="0"/>
              </a:rPr>
            </a:br>
            <a:endParaRPr lang="en-US" sz="2800" spc="100" dirty="0">
              <a:latin typeface="Tahoma" pitchFamily="34" charset="0"/>
              <a:cs typeface="Tahoma" pitchFamily="34" charset="0"/>
            </a:endParaRPr>
          </a:p>
          <a:p>
            <a:pPr algn="ctr"/>
            <a:br>
              <a:rPr lang="en-US" sz="2800" spc="100" dirty="0">
                <a:latin typeface="Tahoma" pitchFamily="34" charset="0"/>
                <a:cs typeface="Tahoma" pitchFamily="34" charset="0"/>
              </a:rPr>
            </a:br>
            <a:endParaRPr lang="en-US" sz="2800" spc="100" dirty="0">
              <a:latin typeface="Tahoma" pitchFamily="34" charset="0"/>
              <a:cs typeface="Tahoma" pitchFamily="34" charset="0"/>
            </a:endParaRPr>
          </a:p>
          <a:p>
            <a:pPr algn="ctr"/>
            <a:endParaRPr lang="en-US" sz="2800" spc="100" dirty="0">
              <a:latin typeface="Tahoma" pitchFamily="34" charset="0"/>
              <a:cs typeface="Tahoma" pitchFamily="34" charset="0"/>
            </a:endParaRPr>
          </a:p>
          <a:p>
            <a:pPr algn="ctr"/>
            <a:r>
              <a:rPr lang="en-US" sz="2800" spc="100" dirty="0">
                <a:latin typeface="Tahoma" pitchFamily="34" charset="0"/>
                <a:cs typeface="Tahoma" pitchFamily="34" charset="0"/>
              </a:rPr>
              <a:t>July 28, 2022</a:t>
            </a:r>
          </a:p>
          <a:p>
            <a:pPr algn="ctr"/>
            <a:endParaRPr lang="en-US" sz="2800" dirty="0"/>
          </a:p>
        </p:txBody>
      </p:sp>
    </p:spTree>
    <p:extLst>
      <p:ext uri="{BB962C8B-B14F-4D97-AF65-F5344CB8AC3E}">
        <p14:creationId xmlns:p14="http://schemas.microsoft.com/office/powerpoint/2010/main" val="30140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1977920" y="1915419"/>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2500"/>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Regulations and Requirements for Conducting VA Human Subjects Research</a:t>
            </a:r>
            <a:endParaRPr lang="en-US" sz="3100" spc="100" dirty="0">
              <a:solidFill>
                <a:prstClr val="black"/>
              </a:solidFill>
            </a:endParaRPr>
          </a:p>
        </p:txBody>
      </p:sp>
    </p:spTree>
    <p:extLst>
      <p:ext uri="{BB962C8B-B14F-4D97-AF65-F5344CB8AC3E}">
        <p14:creationId xmlns:p14="http://schemas.microsoft.com/office/powerpoint/2010/main" val="326473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27D95-BA79-4D25-B300-923F84F6AF5E}"/>
              </a:ext>
            </a:extLst>
          </p:cNvPr>
          <p:cNvSpPr>
            <a:spLocks noGrp="1"/>
          </p:cNvSpPr>
          <p:nvPr>
            <p:ph type="title"/>
          </p:nvPr>
        </p:nvSpPr>
        <p:spPr>
          <a:xfrm>
            <a:off x="1981200" y="274639"/>
            <a:ext cx="8458200" cy="1290637"/>
          </a:xfrm>
        </p:spPr>
        <p:txBody>
          <a:bodyPr/>
          <a:lstStyle/>
          <a:p>
            <a:r>
              <a:rPr lang="en-US" sz="3200" dirty="0"/>
              <a:t>Key Regulations and Requirements Governing VA Research Involving Human Subjects</a:t>
            </a:r>
          </a:p>
        </p:txBody>
      </p:sp>
      <p:sp>
        <p:nvSpPr>
          <p:cNvPr id="3" name="Content Placeholder 2">
            <a:extLst>
              <a:ext uri="{FF2B5EF4-FFF2-40B4-BE49-F238E27FC236}">
                <a16:creationId xmlns:a16="http://schemas.microsoft.com/office/drawing/2014/main" id="{240C3FEC-DD0B-4AC5-BE87-4DE6435BB6D7}"/>
              </a:ext>
            </a:extLst>
          </p:cNvPr>
          <p:cNvSpPr>
            <a:spLocks noGrp="1"/>
          </p:cNvSpPr>
          <p:nvPr>
            <p:ph idx="1"/>
          </p:nvPr>
        </p:nvSpPr>
        <p:spPr>
          <a:xfrm>
            <a:off x="1981200" y="1132116"/>
            <a:ext cx="9437914" cy="4528455"/>
          </a:xfrm>
        </p:spPr>
        <p:txBody>
          <a:bodyPr/>
          <a:lstStyle/>
          <a:p>
            <a:r>
              <a:rPr lang="en-US" sz="2000" dirty="0"/>
              <a:t>The Federal Policy for the Protection of Human Subjects (aka The Common Rule)</a:t>
            </a:r>
          </a:p>
          <a:p>
            <a:pPr lvl="1"/>
            <a:r>
              <a:rPr lang="en-US" sz="2000" dirty="0"/>
              <a:t>38 CFR 16</a:t>
            </a:r>
          </a:p>
          <a:p>
            <a:r>
              <a:rPr lang="en-US" sz="2000" dirty="0"/>
              <a:t>US Food and Drug Administration (FDA) regulations for research involving human subjects subject to FDA regs</a:t>
            </a:r>
          </a:p>
          <a:p>
            <a:pPr lvl="1"/>
            <a:r>
              <a:rPr lang="en-US" sz="2000" dirty="0"/>
              <a:t>21 CFR 50/56:  Protection of Human Subjects/Institutional Review Boards</a:t>
            </a:r>
          </a:p>
          <a:p>
            <a:pPr lvl="1"/>
            <a:r>
              <a:rPr lang="en-US" sz="2000" dirty="0"/>
              <a:t>21 CFR 312:  Investigational New Drug Applications</a:t>
            </a:r>
          </a:p>
          <a:p>
            <a:pPr lvl="1"/>
            <a:r>
              <a:rPr lang="en-US" sz="2000" dirty="0"/>
              <a:t>21 CFR 812:  Investigational Device Exemptions</a:t>
            </a:r>
          </a:p>
          <a:p>
            <a:r>
              <a:rPr lang="en-US" sz="2000" dirty="0"/>
              <a:t>VA Policy governing research involving human subjects:</a:t>
            </a:r>
          </a:p>
          <a:p>
            <a:pPr lvl="1"/>
            <a:r>
              <a:rPr lang="en-US" sz="2000" dirty="0"/>
              <a:t>VHA Directive 1200.05:  Requirements for the Protection of Human Subjects in Research</a:t>
            </a:r>
          </a:p>
          <a:p>
            <a:pPr lvl="1"/>
            <a:r>
              <a:rPr lang="en-US" sz="2000" dirty="0"/>
              <a:t>VHA Directive 1200.01:  Research and Development Committee</a:t>
            </a:r>
          </a:p>
          <a:p>
            <a:pPr lvl="1"/>
            <a:r>
              <a:rPr lang="en-US" sz="2000" dirty="0"/>
              <a:t>VHA Directive 1058.01:  Research Compliance Reporting Requirements</a:t>
            </a:r>
          </a:p>
        </p:txBody>
      </p:sp>
    </p:spTree>
    <p:extLst>
      <p:ext uri="{BB962C8B-B14F-4D97-AF65-F5344CB8AC3E}">
        <p14:creationId xmlns:p14="http://schemas.microsoft.com/office/powerpoint/2010/main" val="1636230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5994-0E1B-485D-A7FA-4417B91A63E8}"/>
              </a:ext>
            </a:extLst>
          </p:cNvPr>
          <p:cNvSpPr>
            <a:spLocks noGrp="1"/>
          </p:cNvSpPr>
          <p:nvPr>
            <p:ph type="title"/>
          </p:nvPr>
        </p:nvSpPr>
        <p:spPr/>
        <p:txBody>
          <a:bodyPr/>
          <a:lstStyle/>
          <a:p>
            <a:r>
              <a:rPr lang="en-US" dirty="0"/>
              <a:t>VA Research Program Infrastructure and Federalwide Assurance (FWAs)</a:t>
            </a:r>
          </a:p>
        </p:txBody>
      </p:sp>
      <p:sp>
        <p:nvSpPr>
          <p:cNvPr id="3" name="Content Placeholder 2">
            <a:extLst>
              <a:ext uri="{FF2B5EF4-FFF2-40B4-BE49-F238E27FC236}">
                <a16:creationId xmlns:a16="http://schemas.microsoft.com/office/drawing/2014/main" id="{EE9A1596-3CA8-4993-9114-B4C50B9E0E4D}"/>
              </a:ext>
            </a:extLst>
          </p:cNvPr>
          <p:cNvSpPr>
            <a:spLocks noGrp="1"/>
          </p:cNvSpPr>
          <p:nvPr>
            <p:ph idx="1"/>
          </p:nvPr>
        </p:nvSpPr>
        <p:spPr>
          <a:xfrm>
            <a:off x="903515" y="1175657"/>
            <a:ext cx="10167256" cy="4724400"/>
          </a:xfrm>
        </p:spPr>
        <p:txBody>
          <a:bodyPr/>
          <a:lstStyle/>
          <a:p>
            <a:pPr marL="0" indent="0">
              <a:buNone/>
            </a:pPr>
            <a:r>
              <a:rPr lang="en-US" sz="2000" dirty="0"/>
              <a:t>VA policy requires any VA Facility conducting </a:t>
            </a:r>
            <a:r>
              <a:rPr lang="en-US" sz="2000" dirty="0">
                <a:hlinkClick r:id="" action="ppaction://noaction"/>
              </a:rPr>
              <a:t>human subjects </a:t>
            </a:r>
            <a:r>
              <a:rPr lang="en-US" sz="2000" dirty="0"/>
              <a:t>research to have the following:</a:t>
            </a:r>
          </a:p>
          <a:p>
            <a:r>
              <a:rPr lang="en-US" sz="2000" dirty="0"/>
              <a:t>Research Program – Infrastructure that includes at a minimum</a:t>
            </a:r>
          </a:p>
          <a:p>
            <a:pPr lvl="1"/>
            <a:r>
              <a:rPr lang="en-US" sz="2000" dirty="0"/>
              <a:t>Its own Institutional Review Board (IRB) or ability to use another institution’s IRB</a:t>
            </a:r>
          </a:p>
          <a:p>
            <a:pPr lvl="1"/>
            <a:r>
              <a:rPr lang="en-US" sz="2000" dirty="0"/>
              <a:t>Its own Research and Development Committee or ability to use another institution’s R&amp;D Committee</a:t>
            </a:r>
          </a:p>
          <a:p>
            <a:pPr lvl="1"/>
            <a:r>
              <a:rPr lang="en-US" sz="2000" dirty="0"/>
              <a:t>Key positions – Associate Chief of Staff for Research and Development, Administrative Officer for Research and Development, and Research Compliance Officer</a:t>
            </a:r>
          </a:p>
          <a:p>
            <a:r>
              <a:rPr lang="en-US" sz="2000" dirty="0"/>
              <a:t>Federalwide Assurance</a:t>
            </a:r>
          </a:p>
          <a:p>
            <a:pPr lvl="1"/>
            <a:r>
              <a:rPr lang="en-US" sz="2000" dirty="0"/>
              <a:t>An institutional commitment signed by the institutional official (VA Medical Center Director) approved by the Office for Human Subjects Protections (OHRP) and the VHA Office of Research Oversight that will follow the federal policy for the protection of human subjects (38 CFR Part 16). </a:t>
            </a:r>
          </a:p>
        </p:txBody>
      </p:sp>
    </p:spTree>
    <p:extLst>
      <p:ext uri="{BB962C8B-B14F-4D97-AF65-F5344CB8AC3E}">
        <p14:creationId xmlns:p14="http://schemas.microsoft.com/office/powerpoint/2010/main" val="4114107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57975-9A99-4CFF-87CE-F6DB27F48CDB}"/>
              </a:ext>
            </a:extLst>
          </p:cNvPr>
          <p:cNvSpPr>
            <a:spLocks noGrp="1"/>
          </p:cNvSpPr>
          <p:nvPr>
            <p:ph type="title"/>
          </p:nvPr>
        </p:nvSpPr>
        <p:spPr/>
        <p:txBody>
          <a:bodyPr/>
          <a:lstStyle/>
          <a:p>
            <a:r>
              <a:rPr lang="en-US" dirty="0"/>
              <a:t>IRB Responsibilities</a:t>
            </a:r>
          </a:p>
        </p:txBody>
      </p:sp>
      <p:sp>
        <p:nvSpPr>
          <p:cNvPr id="3" name="Content Placeholder 2">
            <a:extLst>
              <a:ext uri="{FF2B5EF4-FFF2-40B4-BE49-F238E27FC236}">
                <a16:creationId xmlns:a16="http://schemas.microsoft.com/office/drawing/2014/main" id="{0EFC33E1-65C0-4BC2-A5E8-78EA12D2041D}"/>
              </a:ext>
            </a:extLst>
          </p:cNvPr>
          <p:cNvSpPr>
            <a:spLocks noGrp="1"/>
          </p:cNvSpPr>
          <p:nvPr>
            <p:ph idx="1"/>
          </p:nvPr>
        </p:nvSpPr>
        <p:spPr>
          <a:xfrm>
            <a:off x="562905" y="1039585"/>
            <a:ext cx="11066190" cy="4778829"/>
          </a:xfrm>
        </p:spPr>
        <p:txBody>
          <a:bodyPr/>
          <a:lstStyle/>
          <a:p>
            <a:r>
              <a:rPr lang="en-US" sz="2000" dirty="0"/>
              <a:t>The IRB is responsible for the approval and ethical oversight of non-exempt research involving </a:t>
            </a:r>
            <a:r>
              <a:rPr lang="en-US" sz="2000" dirty="0">
                <a:hlinkClick r:id="" action="ppaction://noaction"/>
              </a:rPr>
              <a:t>human subjects </a:t>
            </a:r>
            <a:r>
              <a:rPr lang="en-US" sz="2000" dirty="0"/>
              <a:t>and for performing limited IRB review of exempt research requiring limited IRB review as a condition of the exemption.</a:t>
            </a:r>
          </a:p>
          <a:p>
            <a:r>
              <a:rPr lang="en-US" sz="2000" dirty="0"/>
              <a:t>The IRB conducts initial and continuing review of research; reviews modifications to approved research; reviews unanticipated problems involving risks to subjects or others; reviews reports of serious or continuing noncompliance; and suspends or terminates research.  Findings and actions are reported to the investigator, R&amp;D Committee, and the institution that relies upon it.</a:t>
            </a:r>
          </a:p>
          <a:p>
            <a:r>
              <a:rPr lang="en-US" sz="2000" dirty="0"/>
              <a:t>The IRB performs a review of the research and ensures that:</a:t>
            </a:r>
          </a:p>
          <a:p>
            <a:pPr lvl="1"/>
            <a:r>
              <a:rPr lang="en-US" sz="2000" dirty="0"/>
              <a:t>all IRB approval criteria specified in 38 CFR 16.111 and VHA Directive 1200.05 are met;</a:t>
            </a:r>
          </a:p>
          <a:p>
            <a:pPr lvl="1"/>
            <a:r>
              <a:rPr lang="en-US" sz="2000" dirty="0"/>
              <a:t>Informed consent is obtained, unless the study meets the criteria for a waiver of informed consent;</a:t>
            </a:r>
          </a:p>
          <a:p>
            <a:pPr lvl="1"/>
            <a:r>
              <a:rPr lang="en-US" sz="2000" dirty="0"/>
              <a:t>Research involving investigational drugs and devices is reviewed in accordance with applicable FDA regulations.</a:t>
            </a:r>
          </a:p>
          <a:p>
            <a:pPr lvl="1"/>
            <a:endParaRPr lang="en-US" sz="2000" dirty="0"/>
          </a:p>
          <a:p>
            <a:pPr lvl="1"/>
            <a:endParaRPr lang="en-US" sz="2000" dirty="0"/>
          </a:p>
          <a:p>
            <a:endParaRPr lang="en-US" sz="2000" dirty="0"/>
          </a:p>
          <a:p>
            <a:endParaRPr lang="en-US" sz="2000" dirty="0"/>
          </a:p>
        </p:txBody>
      </p:sp>
    </p:spTree>
    <p:extLst>
      <p:ext uri="{BB962C8B-B14F-4D97-AF65-F5344CB8AC3E}">
        <p14:creationId xmlns:p14="http://schemas.microsoft.com/office/powerpoint/2010/main" val="1932269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Obtaining Legally Effective Informed Consent </a:t>
            </a:r>
          </a:p>
        </p:txBody>
      </p:sp>
      <p:sp>
        <p:nvSpPr>
          <p:cNvPr id="4" name="Content Placeholder 2"/>
          <p:cNvSpPr>
            <a:spLocks noGrp="1"/>
          </p:cNvSpPr>
          <p:nvPr>
            <p:ph idx="1"/>
          </p:nvPr>
        </p:nvSpPr>
        <p:spPr>
          <a:xfrm>
            <a:off x="285750" y="1193180"/>
            <a:ext cx="10921226" cy="5207620"/>
          </a:xfrm>
        </p:spPr>
        <p:txBody>
          <a:bodyPr/>
          <a:lstStyle/>
          <a:p>
            <a:r>
              <a:rPr lang="en-US" altLang="en-US" sz="2000" dirty="0"/>
              <a:t>With very few exceptions</a:t>
            </a:r>
            <a:r>
              <a:rPr lang="en-US" altLang="en-US" sz="2000" b="1" dirty="0"/>
              <a:t>, </a:t>
            </a:r>
            <a:r>
              <a:rPr lang="en-US" altLang="en-US" sz="2000" dirty="0"/>
              <a:t>FDA regulations require that investigators obtain the legally effective informed consent of the subject or the subject’s </a:t>
            </a:r>
            <a:r>
              <a:rPr lang="en-US" altLang="en-US" sz="2000" dirty="0">
                <a:hlinkClick r:id="" action="ppaction://noaction"/>
              </a:rPr>
              <a:t>legally authorized representative</a:t>
            </a:r>
            <a:r>
              <a:rPr lang="en-US" altLang="en-US" sz="2000" dirty="0"/>
              <a:t> (LAR) prior to involving a human being as a subject in research.</a:t>
            </a:r>
          </a:p>
          <a:p>
            <a:r>
              <a:rPr lang="en-US" sz="2000" dirty="0"/>
              <a:t>Informed consent should only be sought under circumstances that provide the prospective subject or their </a:t>
            </a:r>
            <a:r>
              <a:rPr lang="en-US" sz="2000" dirty="0">
                <a:hlinkClick r:id="" action="ppaction://noaction"/>
              </a:rPr>
              <a:t>LAR</a:t>
            </a:r>
            <a:r>
              <a:rPr lang="en-US" sz="2000" dirty="0"/>
              <a:t> sufficient opportunity to discuss and consider whether or not to participate in the research and that minimizes the possibility of coercion or undue influence.</a:t>
            </a:r>
          </a:p>
          <a:p>
            <a:r>
              <a:rPr lang="en-US" sz="2000" dirty="0"/>
              <a:t>The information provided must be in language understandable to the subject or the LAR.</a:t>
            </a:r>
          </a:p>
          <a:p>
            <a:pPr marL="0" indent="0">
              <a:buNone/>
            </a:pPr>
            <a:r>
              <a:rPr lang="en-US" sz="2000" b="1" u="sng" dirty="0">
                <a:solidFill>
                  <a:srgbClr val="00B050"/>
                </a:solidFill>
              </a:rPr>
              <a:t>Note</a:t>
            </a:r>
            <a:r>
              <a:rPr lang="en-US" sz="2000" dirty="0"/>
              <a:t>:  In the case of the CDC’s IND Expanded Access Tecorivimat  (TPOXX)  for Monkeypox, if the patient is not able to give his or her consent (such as physical incapacitation), and no LAR is available, the treating physician and another physician not involved in the treatment of the patient may document informed consent on the CDC-IRB approved informed consent document. </a:t>
            </a:r>
          </a:p>
          <a:p>
            <a:pPr marL="0" indent="0">
              <a:buNone/>
            </a:pPr>
            <a:endParaRPr lang="en-US" sz="1800" dirty="0"/>
          </a:p>
          <a:p>
            <a:endParaRPr lang="en-US" sz="1800" dirty="0"/>
          </a:p>
          <a:p>
            <a:endParaRPr lang="en-US" altLang="en-US" sz="1800" dirty="0"/>
          </a:p>
        </p:txBody>
      </p:sp>
    </p:spTree>
    <p:extLst>
      <p:ext uri="{BB962C8B-B14F-4D97-AF65-F5344CB8AC3E}">
        <p14:creationId xmlns:p14="http://schemas.microsoft.com/office/powerpoint/2010/main" val="2573430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BAD1-3134-414C-AE74-C71F1967A405}"/>
              </a:ext>
            </a:extLst>
          </p:cNvPr>
          <p:cNvSpPr>
            <a:spLocks noGrp="1"/>
          </p:cNvSpPr>
          <p:nvPr>
            <p:ph type="title"/>
          </p:nvPr>
        </p:nvSpPr>
        <p:spPr/>
        <p:txBody>
          <a:bodyPr/>
          <a:lstStyle/>
          <a:p>
            <a:r>
              <a:rPr lang="en-US" dirty="0"/>
              <a:t>Informed Consent:  Obtaining Legally Effective Informed Consent (continued)</a:t>
            </a:r>
          </a:p>
        </p:txBody>
      </p:sp>
      <p:sp>
        <p:nvSpPr>
          <p:cNvPr id="3" name="Content Placeholder 2">
            <a:extLst>
              <a:ext uri="{FF2B5EF4-FFF2-40B4-BE49-F238E27FC236}">
                <a16:creationId xmlns:a16="http://schemas.microsoft.com/office/drawing/2014/main" id="{13310662-8AB6-437F-97CA-546414032A20}"/>
              </a:ext>
            </a:extLst>
          </p:cNvPr>
          <p:cNvSpPr>
            <a:spLocks noGrp="1"/>
          </p:cNvSpPr>
          <p:nvPr>
            <p:ph idx="1"/>
          </p:nvPr>
        </p:nvSpPr>
        <p:spPr/>
        <p:txBody>
          <a:bodyPr/>
          <a:lstStyle/>
          <a:p>
            <a:r>
              <a:rPr lang="en-US" sz="2400" dirty="0"/>
              <a:t>The prospective subject must be provided with the information a reasonable person would want to have in order to make an informed decision about whether to participate, and an opportunity to discuss that information.</a:t>
            </a:r>
          </a:p>
          <a:p>
            <a:r>
              <a:rPr lang="en-US" sz="2400" dirty="0"/>
              <a:t>The informed consent process must begin with a concise and focused presentation of the key information that is most likely to assist a prospective subject in deciding whether they wish to participate in the research or not.</a:t>
            </a:r>
          </a:p>
          <a:p>
            <a:r>
              <a:rPr lang="en-US" sz="2400" dirty="0"/>
              <a:t>The informed consent process may not include any exculpatory language through which the subject or the </a:t>
            </a:r>
            <a:r>
              <a:rPr lang="en-US" sz="2400" dirty="0">
                <a:hlinkClick r:id="" action="ppaction://noaction"/>
              </a:rPr>
              <a:t>LAR</a:t>
            </a:r>
            <a:r>
              <a:rPr lang="en-US" sz="2400" dirty="0"/>
              <a:t> waives or appears to waive any of their legal rights or releases or appears to release the investigator, sponsor, institution, or its agents from liability for negligence.</a:t>
            </a:r>
          </a:p>
        </p:txBody>
      </p:sp>
    </p:spTree>
    <p:extLst>
      <p:ext uri="{BB962C8B-B14F-4D97-AF65-F5344CB8AC3E}">
        <p14:creationId xmlns:p14="http://schemas.microsoft.com/office/powerpoint/2010/main" val="249391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77A6-8098-4C05-9429-B39BB995832A}"/>
              </a:ext>
            </a:extLst>
          </p:cNvPr>
          <p:cNvSpPr>
            <a:spLocks noGrp="1"/>
          </p:cNvSpPr>
          <p:nvPr>
            <p:ph type="title"/>
          </p:nvPr>
        </p:nvSpPr>
        <p:spPr/>
        <p:txBody>
          <a:bodyPr/>
          <a:lstStyle/>
          <a:p>
            <a:r>
              <a:rPr lang="en-US" dirty="0"/>
              <a:t>Information System Security Officer and Privacy Officer Responsibilities</a:t>
            </a:r>
          </a:p>
        </p:txBody>
      </p:sp>
      <p:sp>
        <p:nvSpPr>
          <p:cNvPr id="3" name="Content Placeholder 2">
            <a:extLst>
              <a:ext uri="{FF2B5EF4-FFF2-40B4-BE49-F238E27FC236}">
                <a16:creationId xmlns:a16="http://schemas.microsoft.com/office/drawing/2014/main" id="{A70B9EAF-473E-48EA-BB92-D3E70EB75528}"/>
              </a:ext>
            </a:extLst>
          </p:cNvPr>
          <p:cNvSpPr>
            <a:spLocks noGrp="1"/>
          </p:cNvSpPr>
          <p:nvPr>
            <p:ph idx="1"/>
          </p:nvPr>
        </p:nvSpPr>
        <p:spPr/>
        <p:txBody>
          <a:bodyPr/>
          <a:lstStyle/>
          <a:p>
            <a:r>
              <a:rPr lang="en-US" sz="2400" dirty="0"/>
              <a:t>The Information System Security Officer (ISSO) and Privacy Officer (PO) is responsible for ensuring that all proposed research complies with information security requirements for VA sensitive information.</a:t>
            </a:r>
          </a:p>
          <a:p>
            <a:pPr lvl="1"/>
            <a:r>
              <a:rPr lang="en-US" b="1" u="sng" dirty="0">
                <a:solidFill>
                  <a:srgbClr val="00B050"/>
                </a:solidFill>
              </a:rPr>
              <a:t>Note</a:t>
            </a:r>
            <a:r>
              <a:rPr lang="en-US" dirty="0"/>
              <a:t>:  In the case of the CDC’s IND Expanded Access Tecorivimat  (TPOXX)  for Monkeypox, central ISSO and PO reviews have been completed; no local submission or review is needed.</a:t>
            </a:r>
          </a:p>
          <a:p>
            <a:pPr marL="0" indent="0">
              <a:buNone/>
            </a:pPr>
            <a:endParaRPr lang="en-US" sz="2400" dirty="0"/>
          </a:p>
        </p:txBody>
      </p:sp>
    </p:spTree>
    <p:extLst>
      <p:ext uri="{BB962C8B-B14F-4D97-AF65-F5344CB8AC3E}">
        <p14:creationId xmlns:p14="http://schemas.microsoft.com/office/powerpoint/2010/main" val="348803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1885183" y="2219157"/>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FDA’s Expanded Access Program for Investigational Drugs and Biologics</a:t>
            </a:r>
            <a:endParaRPr lang="en-US" sz="3100" spc="100" dirty="0">
              <a:solidFill>
                <a:prstClr val="black"/>
              </a:solidFill>
            </a:endParaRPr>
          </a:p>
        </p:txBody>
      </p:sp>
    </p:spTree>
    <p:extLst>
      <p:ext uri="{BB962C8B-B14F-4D97-AF65-F5344CB8AC3E}">
        <p14:creationId xmlns:p14="http://schemas.microsoft.com/office/powerpoint/2010/main" val="1118326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CB62-B908-4ACB-9575-4C4FDA7F739E}"/>
              </a:ext>
            </a:extLst>
          </p:cNvPr>
          <p:cNvSpPr>
            <a:spLocks noGrp="1"/>
          </p:cNvSpPr>
          <p:nvPr>
            <p:ph type="title"/>
          </p:nvPr>
        </p:nvSpPr>
        <p:spPr/>
        <p:txBody>
          <a:bodyPr>
            <a:normAutofit fontScale="90000"/>
          </a:bodyPr>
          <a:lstStyle/>
          <a:p>
            <a:r>
              <a:rPr lang="en-US" dirty="0"/>
              <a:t>FDA Regulated Research Studies:  Common Pathways for Use of Drugs and Biologics</a:t>
            </a:r>
          </a:p>
        </p:txBody>
      </p:sp>
      <p:sp>
        <p:nvSpPr>
          <p:cNvPr id="4" name="Slide Number Placeholder 3">
            <a:extLst>
              <a:ext uri="{FF2B5EF4-FFF2-40B4-BE49-F238E27FC236}">
                <a16:creationId xmlns:a16="http://schemas.microsoft.com/office/drawing/2014/main" id="{5665FB27-EA69-4DC9-99A4-6F6DE180B249}"/>
              </a:ext>
            </a:extLst>
          </p:cNvPr>
          <p:cNvSpPr>
            <a:spLocks noGrp="1"/>
          </p:cNvSpPr>
          <p:nvPr>
            <p:ph type="sldNum" sz="quarter" idx="12"/>
          </p:nvPr>
        </p:nvSpPr>
        <p:spPr>
          <a:xfrm>
            <a:off x="7981950" y="5624513"/>
            <a:ext cx="20574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50F0DAD-24A3-4C31-9792-00C8671374EF}" type="slidenum">
              <a:rPr lang="en-US" smtClean="0"/>
              <a:pPr/>
              <a:t>18</a:t>
            </a:fld>
            <a:endParaRPr lang="en-US" dirty="0"/>
          </a:p>
        </p:txBody>
      </p:sp>
      <p:sp>
        <p:nvSpPr>
          <p:cNvPr id="5" name="Rectangle 4">
            <a:extLst>
              <a:ext uri="{FF2B5EF4-FFF2-40B4-BE49-F238E27FC236}">
                <a16:creationId xmlns:a16="http://schemas.microsoft.com/office/drawing/2014/main" id="{DA3AFA47-EE99-4A71-97C0-5DD66175EE02}"/>
              </a:ext>
            </a:extLst>
          </p:cNvPr>
          <p:cNvSpPr/>
          <p:nvPr/>
        </p:nvSpPr>
        <p:spPr>
          <a:xfrm>
            <a:off x="1787155" y="3228242"/>
            <a:ext cx="3899492" cy="10885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r>
              <a:rPr lang="en-US" sz="2100" dirty="0">
                <a:latin typeface="Arial" panose="020B0604020202020204" pitchFamily="34" charset="0"/>
                <a:cs typeface="Arial" panose="020B0604020202020204" pitchFamily="34" charset="0"/>
              </a:rPr>
              <a:t>Approved Drugs and Biologics</a:t>
            </a:r>
          </a:p>
        </p:txBody>
      </p:sp>
      <p:sp>
        <p:nvSpPr>
          <p:cNvPr id="10" name="Rectangle 9">
            <a:extLst>
              <a:ext uri="{FF2B5EF4-FFF2-40B4-BE49-F238E27FC236}">
                <a16:creationId xmlns:a16="http://schemas.microsoft.com/office/drawing/2014/main" id="{9CB948EF-A91D-4A96-95B7-F443133EBF1B}"/>
              </a:ext>
            </a:extLst>
          </p:cNvPr>
          <p:cNvSpPr/>
          <p:nvPr/>
        </p:nvSpPr>
        <p:spPr>
          <a:xfrm>
            <a:off x="6505353" y="3228242"/>
            <a:ext cx="3899492" cy="10885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Arial" panose="020B0604020202020204" pitchFamily="34" charset="0"/>
                <a:cs typeface="Arial" panose="020B0604020202020204" pitchFamily="34" charset="0"/>
              </a:rPr>
              <a:t>Investigational Drugs and Biologics </a:t>
            </a:r>
          </a:p>
          <a:p>
            <a:pPr algn="ctr"/>
            <a:r>
              <a:rPr lang="en-US" sz="2100" dirty="0">
                <a:latin typeface="Arial" panose="020B0604020202020204" pitchFamily="34" charset="0"/>
                <a:cs typeface="Arial" panose="020B0604020202020204" pitchFamily="34" charset="0"/>
              </a:rPr>
              <a:t>(Non-Approved</a:t>
            </a:r>
            <a:r>
              <a:rPr lang="en-US" dirty="0">
                <a:latin typeface="Arial" panose="020B0604020202020204" pitchFamily="34" charset="0"/>
                <a:cs typeface="Arial" panose="020B0604020202020204" pitchFamily="34" charset="0"/>
              </a:rPr>
              <a:t>) </a:t>
            </a:r>
          </a:p>
        </p:txBody>
      </p:sp>
      <p:sp>
        <p:nvSpPr>
          <p:cNvPr id="12" name="Rectangle 11">
            <a:extLst>
              <a:ext uri="{FF2B5EF4-FFF2-40B4-BE49-F238E27FC236}">
                <a16:creationId xmlns:a16="http://schemas.microsoft.com/office/drawing/2014/main" id="{E9B46E64-7E19-4ACD-B62A-59C8BB243983}"/>
              </a:ext>
            </a:extLst>
          </p:cNvPr>
          <p:cNvSpPr/>
          <p:nvPr/>
        </p:nvSpPr>
        <p:spPr>
          <a:xfrm>
            <a:off x="6639564" y="4682254"/>
            <a:ext cx="1259929" cy="12280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Commercial and </a:t>
            </a:r>
          </a:p>
          <a:p>
            <a:pPr algn="ctr"/>
            <a:r>
              <a:rPr lang="en-US" sz="1200" dirty="0">
                <a:latin typeface="Arial" panose="020B0604020202020204" pitchFamily="34" charset="0"/>
                <a:cs typeface="Arial" panose="020B0604020202020204" pitchFamily="34" charset="0"/>
              </a:rPr>
              <a:t>Non-Commercial Investigational New Drug Applications</a:t>
            </a:r>
          </a:p>
        </p:txBody>
      </p:sp>
      <p:sp>
        <p:nvSpPr>
          <p:cNvPr id="14" name="Rectangle 13">
            <a:extLst>
              <a:ext uri="{FF2B5EF4-FFF2-40B4-BE49-F238E27FC236}">
                <a16:creationId xmlns:a16="http://schemas.microsoft.com/office/drawing/2014/main" id="{CA442B27-CEEA-4F0B-9262-4A899B47F982}"/>
              </a:ext>
            </a:extLst>
          </p:cNvPr>
          <p:cNvSpPr/>
          <p:nvPr/>
        </p:nvSpPr>
        <p:spPr>
          <a:xfrm>
            <a:off x="4170177" y="2030106"/>
            <a:ext cx="3899492" cy="7330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r>
              <a:rPr lang="en-US" sz="2100" dirty="0">
                <a:latin typeface="Arial" panose="020B0604020202020204" pitchFamily="34" charset="0"/>
                <a:cs typeface="Arial" panose="020B0604020202020204" pitchFamily="34" charset="0"/>
              </a:rPr>
              <a:t>U.S. Drugs and Biologics</a:t>
            </a:r>
          </a:p>
        </p:txBody>
      </p:sp>
      <p:cxnSp>
        <p:nvCxnSpPr>
          <p:cNvPr id="16" name="Straight Connector 15">
            <a:extLst>
              <a:ext uri="{FF2B5EF4-FFF2-40B4-BE49-F238E27FC236}">
                <a16:creationId xmlns:a16="http://schemas.microsoft.com/office/drawing/2014/main" id="{F1DE85E2-7EDC-49EE-B828-18925C99C3A4}"/>
              </a:ext>
            </a:extLst>
          </p:cNvPr>
          <p:cNvCxnSpPr>
            <a:cxnSpLocks/>
          </p:cNvCxnSpPr>
          <p:nvPr/>
        </p:nvCxnSpPr>
        <p:spPr>
          <a:xfrm flipH="1">
            <a:off x="6094019" y="2763137"/>
            <a:ext cx="1983" cy="119517"/>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EEF88BA-A9FE-4EC5-A54D-71CBE97AF1A3}"/>
              </a:ext>
            </a:extLst>
          </p:cNvPr>
          <p:cNvCxnSpPr>
            <a:cxnSpLocks/>
          </p:cNvCxnSpPr>
          <p:nvPr/>
        </p:nvCxnSpPr>
        <p:spPr>
          <a:xfrm>
            <a:off x="2518145" y="4316750"/>
            <a:ext cx="0" cy="353546"/>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3159BA7-5738-41B7-A18C-D39DE6F494BD}"/>
              </a:ext>
            </a:extLst>
          </p:cNvPr>
          <p:cNvCxnSpPr>
            <a:cxnSpLocks/>
          </p:cNvCxnSpPr>
          <p:nvPr/>
        </p:nvCxnSpPr>
        <p:spPr>
          <a:xfrm>
            <a:off x="7305454" y="4316750"/>
            <a:ext cx="0" cy="353546"/>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BB34601-EB6D-4E61-BE0E-FA432CE8F51A}"/>
              </a:ext>
            </a:extLst>
          </p:cNvPr>
          <p:cNvCxnSpPr>
            <a:cxnSpLocks/>
          </p:cNvCxnSpPr>
          <p:nvPr/>
        </p:nvCxnSpPr>
        <p:spPr>
          <a:xfrm>
            <a:off x="8645157" y="4316750"/>
            <a:ext cx="0" cy="353546"/>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EE6656F-9E5B-4E5F-9218-45B13EE29797}"/>
              </a:ext>
            </a:extLst>
          </p:cNvPr>
          <p:cNvSpPr/>
          <p:nvPr/>
        </p:nvSpPr>
        <p:spPr>
          <a:xfrm>
            <a:off x="8067008" y="4682253"/>
            <a:ext cx="1259921" cy="12280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Expanded Access </a:t>
            </a:r>
          </a:p>
        </p:txBody>
      </p:sp>
      <p:sp>
        <p:nvSpPr>
          <p:cNvPr id="27" name="Rectangle 26">
            <a:extLst>
              <a:ext uri="{FF2B5EF4-FFF2-40B4-BE49-F238E27FC236}">
                <a16:creationId xmlns:a16="http://schemas.microsoft.com/office/drawing/2014/main" id="{09BDE193-1825-4855-85E4-1E02B14F0C10}"/>
              </a:ext>
            </a:extLst>
          </p:cNvPr>
          <p:cNvSpPr/>
          <p:nvPr/>
        </p:nvSpPr>
        <p:spPr>
          <a:xfrm>
            <a:off x="9621355" y="4682254"/>
            <a:ext cx="783490" cy="8559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Right to Try</a:t>
            </a:r>
          </a:p>
        </p:txBody>
      </p:sp>
      <p:sp>
        <p:nvSpPr>
          <p:cNvPr id="28" name="Rectangle 27">
            <a:extLst>
              <a:ext uri="{FF2B5EF4-FFF2-40B4-BE49-F238E27FC236}">
                <a16:creationId xmlns:a16="http://schemas.microsoft.com/office/drawing/2014/main" id="{3BAB1EA9-D19E-45C2-8C40-93A6D18AD5D4}"/>
              </a:ext>
            </a:extLst>
          </p:cNvPr>
          <p:cNvSpPr/>
          <p:nvPr/>
        </p:nvSpPr>
        <p:spPr>
          <a:xfrm>
            <a:off x="4188169" y="4670294"/>
            <a:ext cx="1259929" cy="12280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Off Label Use of Approved Drug</a:t>
            </a:r>
          </a:p>
        </p:txBody>
      </p:sp>
      <p:sp>
        <p:nvSpPr>
          <p:cNvPr id="29" name="Rectangle 28">
            <a:extLst>
              <a:ext uri="{FF2B5EF4-FFF2-40B4-BE49-F238E27FC236}">
                <a16:creationId xmlns:a16="http://schemas.microsoft.com/office/drawing/2014/main" id="{162C07BF-D08A-4156-ADBE-E76D3CEC965F}"/>
              </a:ext>
            </a:extLst>
          </p:cNvPr>
          <p:cNvSpPr/>
          <p:nvPr/>
        </p:nvSpPr>
        <p:spPr>
          <a:xfrm>
            <a:off x="1886236" y="4670294"/>
            <a:ext cx="1259929" cy="12280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Use According to FDA Marketed Label</a:t>
            </a:r>
          </a:p>
        </p:txBody>
      </p:sp>
      <p:cxnSp>
        <p:nvCxnSpPr>
          <p:cNvPr id="30" name="Straight Arrow Connector 29">
            <a:extLst>
              <a:ext uri="{FF2B5EF4-FFF2-40B4-BE49-F238E27FC236}">
                <a16:creationId xmlns:a16="http://schemas.microsoft.com/office/drawing/2014/main" id="{DC0758F4-659A-449B-AA4F-9A75125A82BF}"/>
              </a:ext>
            </a:extLst>
          </p:cNvPr>
          <p:cNvCxnSpPr>
            <a:cxnSpLocks/>
          </p:cNvCxnSpPr>
          <p:nvPr/>
        </p:nvCxnSpPr>
        <p:spPr>
          <a:xfrm>
            <a:off x="4833384" y="4316748"/>
            <a:ext cx="0" cy="353546"/>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3F79CC4-15D9-43F1-818D-3636C332EE7B}"/>
              </a:ext>
            </a:extLst>
          </p:cNvPr>
          <p:cNvCxnSpPr>
            <a:cxnSpLocks/>
          </p:cNvCxnSpPr>
          <p:nvPr/>
        </p:nvCxnSpPr>
        <p:spPr>
          <a:xfrm>
            <a:off x="9974888" y="4316747"/>
            <a:ext cx="0" cy="353546"/>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F5F314-35A7-4897-9025-C037101A63DE}"/>
              </a:ext>
            </a:extLst>
          </p:cNvPr>
          <p:cNvCxnSpPr>
            <a:cxnSpLocks/>
          </p:cNvCxnSpPr>
          <p:nvPr/>
        </p:nvCxnSpPr>
        <p:spPr>
          <a:xfrm>
            <a:off x="3445836" y="2919207"/>
            <a:ext cx="5251131" cy="3448"/>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DCD19B0-1BB5-48CF-BD47-214BBE41C0F4}"/>
              </a:ext>
            </a:extLst>
          </p:cNvPr>
          <p:cNvCxnSpPr>
            <a:cxnSpLocks/>
          </p:cNvCxnSpPr>
          <p:nvPr/>
        </p:nvCxnSpPr>
        <p:spPr>
          <a:xfrm>
            <a:off x="3472417" y="2882653"/>
            <a:ext cx="0" cy="353546"/>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A346808-AA5D-4703-B9F3-31DA7CBF52FD}"/>
              </a:ext>
            </a:extLst>
          </p:cNvPr>
          <p:cNvCxnSpPr>
            <a:cxnSpLocks/>
          </p:cNvCxnSpPr>
          <p:nvPr/>
        </p:nvCxnSpPr>
        <p:spPr>
          <a:xfrm>
            <a:off x="8696968" y="2882653"/>
            <a:ext cx="0" cy="353546"/>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869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A1D0-4009-46E3-A78A-D1FFF1965D06}"/>
              </a:ext>
            </a:extLst>
          </p:cNvPr>
          <p:cNvSpPr>
            <a:spLocks noGrp="1"/>
          </p:cNvSpPr>
          <p:nvPr>
            <p:ph type="title"/>
          </p:nvPr>
        </p:nvSpPr>
        <p:spPr/>
        <p:txBody>
          <a:bodyPr/>
          <a:lstStyle/>
          <a:p>
            <a:r>
              <a:rPr lang="en-US" sz="3000" dirty="0"/>
              <a:t>When Investigational Drugs or Biologics Are Used Under FDA’s Expanded Access Regulations</a:t>
            </a:r>
          </a:p>
        </p:txBody>
      </p:sp>
      <p:sp>
        <p:nvSpPr>
          <p:cNvPr id="3" name="Content Placeholder 2">
            <a:extLst>
              <a:ext uri="{FF2B5EF4-FFF2-40B4-BE49-F238E27FC236}">
                <a16:creationId xmlns:a16="http://schemas.microsoft.com/office/drawing/2014/main" id="{4001F161-A74A-4E60-94E2-3696B86D61A2}"/>
              </a:ext>
            </a:extLst>
          </p:cNvPr>
          <p:cNvSpPr>
            <a:spLocks noGrp="1"/>
          </p:cNvSpPr>
          <p:nvPr>
            <p:ph idx="1"/>
          </p:nvPr>
        </p:nvSpPr>
        <p:spPr/>
        <p:txBody>
          <a:bodyPr/>
          <a:lstStyle/>
          <a:p>
            <a:r>
              <a:rPr lang="en-US" sz="2400" dirty="0"/>
              <a:t>Sometimes called “compassionate use”, expanded access is a potential pathway for a patient to gain access to an investigational drug or biologic for treatment outside of clinical trials </a:t>
            </a:r>
          </a:p>
          <a:p>
            <a:pPr marL="0" indent="0">
              <a:buNone/>
            </a:pPr>
            <a:endParaRPr lang="en-US" dirty="0"/>
          </a:p>
        </p:txBody>
      </p:sp>
      <p:pic>
        <p:nvPicPr>
          <p:cNvPr id="4" name="Picture 3">
            <a:extLst>
              <a:ext uri="{FF2B5EF4-FFF2-40B4-BE49-F238E27FC236}">
                <a16:creationId xmlns:a16="http://schemas.microsoft.com/office/drawing/2014/main" id="{4EA97B7A-A5DD-497C-B290-8D97E35F6E81}"/>
              </a:ext>
            </a:extLst>
          </p:cNvPr>
          <p:cNvPicPr>
            <a:picLocks noChangeAspect="1"/>
          </p:cNvPicPr>
          <p:nvPr/>
        </p:nvPicPr>
        <p:blipFill rotWithShape="1">
          <a:blip r:embed="rId2"/>
          <a:srcRect l="20833" t="15833" r="5000" b="14445"/>
          <a:stretch/>
        </p:blipFill>
        <p:spPr>
          <a:xfrm>
            <a:off x="3897085" y="2652258"/>
            <a:ext cx="5257800" cy="2780284"/>
          </a:xfrm>
          <a:prstGeom prst="rect">
            <a:avLst/>
          </a:prstGeom>
        </p:spPr>
      </p:pic>
      <p:sp>
        <p:nvSpPr>
          <p:cNvPr id="5" name="Rectangle 4">
            <a:extLst>
              <a:ext uri="{FF2B5EF4-FFF2-40B4-BE49-F238E27FC236}">
                <a16:creationId xmlns:a16="http://schemas.microsoft.com/office/drawing/2014/main" id="{662FD90B-07C8-4449-82D6-B47440747B3D}"/>
              </a:ext>
            </a:extLst>
          </p:cNvPr>
          <p:cNvSpPr/>
          <p:nvPr/>
        </p:nvSpPr>
        <p:spPr>
          <a:xfrm>
            <a:off x="371475" y="5391503"/>
            <a:ext cx="11449050" cy="646331"/>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Reference:  </a:t>
            </a:r>
            <a:r>
              <a:rPr lang="en-US" dirty="0">
                <a:latin typeface="Tahoma" panose="020B0604030504040204" pitchFamily="34" charset="0"/>
                <a:ea typeface="Tahoma" panose="020B0604030504040204" pitchFamily="34" charset="0"/>
                <a:cs typeface="Tahoma" panose="020B0604030504040204" pitchFamily="34" charset="0"/>
                <a:hlinkClick r:id="rId3"/>
              </a:rPr>
              <a:t>https://www.fda.gov/news-events/expanded-access/expanded-access-information-physicians</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0212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374E-0445-47EE-8645-78329D738F7B}"/>
              </a:ext>
            </a:extLst>
          </p:cNvPr>
          <p:cNvSpPr>
            <a:spLocks noGrp="1"/>
          </p:cNvSpPr>
          <p:nvPr>
            <p:ph type="title"/>
          </p:nvPr>
        </p:nvSpPr>
        <p:spPr/>
        <p:txBody>
          <a:bodyPr/>
          <a:lstStyle/>
          <a:p>
            <a:r>
              <a:rPr lang="en-US" dirty="0"/>
              <a:t>Training Objectives</a:t>
            </a:r>
          </a:p>
        </p:txBody>
      </p:sp>
      <p:sp>
        <p:nvSpPr>
          <p:cNvPr id="3" name="Content Placeholder 2">
            <a:extLst>
              <a:ext uri="{FF2B5EF4-FFF2-40B4-BE49-F238E27FC236}">
                <a16:creationId xmlns:a16="http://schemas.microsoft.com/office/drawing/2014/main" id="{36A2FFB8-B8C5-4E07-BE28-1053D8251F1D}"/>
              </a:ext>
            </a:extLst>
          </p:cNvPr>
          <p:cNvSpPr>
            <a:spLocks noGrp="1"/>
          </p:cNvSpPr>
          <p:nvPr>
            <p:ph idx="1"/>
          </p:nvPr>
        </p:nvSpPr>
        <p:spPr/>
        <p:txBody>
          <a:bodyPr/>
          <a:lstStyle/>
          <a:p>
            <a:pPr marL="0" indent="0">
              <a:buNone/>
            </a:pPr>
            <a:r>
              <a:rPr lang="en-US" sz="2400" dirty="0"/>
              <a:t>By completing the review of this training slide deck, you will gain an understanding of:</a:t>
            </a:r>
          </a:p>
          <a:p>
            <a:r>
              <a:rPr lang="en-US" sz="2400" dirty="0"/>
              <a:t>key events in history that influenced the current ethical protections governing research involving human subjects;</a:t>
            </a:r>
          </a:p>
          <a:p>
            <a:r>
              <a:rPr lang="en-US" sz="2400" dirty="0"/>
              <a:t>key regulations and requirements that govern VA research involving human subjects;</a:t>
            </a:r>
          </a:p>
          <a:p>
            <a:r>
              <a:rPr lang="en-US" sz="2400" dirty="0"/>
              <a:t>key responsibilities of the investigator and the main entities involved in the review and approval of VA research; and</a:t>
            </a:r>
          </a:p>
          <a:p>
            <a:r>
              <a:rPr lang="en-US" sz="2400" dirty="0"/>
              <a:t>pathways for accessing drugs and biologics through FDA’s Expanded Access Program.</a:t>
            </a:r>
          </a:p>
          <a:p>
            <a:pPr marL="0" indent="0">
              <a:buNone/>
            </a:pPr>
            <a:endParaRPr lang="en-US" sz="2400" dirty="0"/>
          </a:p>
          <a:p>
            <a:pPr marL="0" indent="0">
              <a:buNone/>
            </a:pPr>
            <a:endParaRPr lang="en-US" sz="2400" dirty="0"/>
          </a:p>
          <a:p>
            <a:pPr marL="0" indent="0">
              <a:buNone/>
            </a:pPr>
            <a:endParaRPr lang="en-US" sz="2000" dirty="0"/>
          </a:p>
        </p:txBody>
      </p:sp>
    </p:spTree>
    <p:extLst>
      <p:ext uri="{BB962C8B-B14F-4D97-AF65-F5344CB8AC3E}">
        <p14:creationId xmlns:p14="http://schemas.microsoft.com/office/powerpoint/2010/main" val="317831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fontScale="90000"/>
          </a:bodyPr>
          <a:lstStyle/>
          <a:p>
            <a:r>
              <a:rPr lang="en-US" dirty="0"/>
              <a:t>Expanded Access Uses of Investigational Drugs or Biologics</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a:xfrm>
            <a:off x="446314" y="1045030"/>
            <a:ext cx="10355036" cy="4502094"/>
          </a:xfrm>
        </p:spPr>
        <p:txBody>
          <a:bodyPr>
            <a:noAutofit/>
          </a:bodyPr>
          <a:lstStyle/>
          <a:p>
            <a:r>
              <a:rPr lang="en-US" sz="2000" dirty="0"/>
              <a:t>Expanded access uses are not designed to replace clinical trials.</a:t>
            </a:r>
          </a:p>
          <a:p>
            <a:r>
              <a:rPr lang="en-US" sz="2000" dirty="0"/>
              <a:t>Industry/sponsors are not required to supply investigational drugs or biologics for expanded access uses; FDA does not make the decision.</a:t>
            </a:r>
          </a:p>
          <a:p>
            <a:r>
              <a:rPr lang="en-US" sz="2000" dirty="0"/>
              <a:t>The industry/sponsor decides what type of expanded access will be used for the investigational drug or biologic supplied.   </a:t>
            </a:r>
          </a:p>
          <a:p>
            <a:r>
              <a:rPr lang="en-US" sz="2000" dirty="0"/>
              <a:t>All expanded access uses of investigational drugs or biologics either require IRB prospective approval or retrospective IRB notification and informed consent from the subject or subject’s legally authorized representative, except in emergency use if specific federal regulations are met.   </a:t>
            </a:r>
          </a:p>
          <a:p>
            <a:pPr lvl="1"/>
            <a:r>
              <a:rPr lang="en-US" sz="2000" dirty="0"/>
              <a:t>Non-emergency use (prospective IRB approval)</a:t>
            </a:r>
          </a:p>
          <a:p>
            <a:pPr lvl="1"/>
            <a:r>
              <a:rPr lang="en-US" sz="2000" dirty="0"/>
              <a:t>Emergency use (IRB notification 5 working days after the initial use of the investigational drug or biologic)</a:t>
            </a:r>
          </a:p>
          <a:p>
            <a:pPr marL="0" indent="0">
              <a:buNone/>
            </a:pPr>
            <a:r>
              <a:rPr lang="en-US" sz="2000" b="1" u="sng" dirty="0">
                <a:solidFill>
                  <a:srgbClr val="00B050"/>
                </a:solidFill>
              </a:rPr>
              <a:t>Note</a:t>
            </a:r>
            <a:r>
              <a:rPr lang="en-US" sz="2000" dirty="0"/>
              <a:t>:  In the case of the CDC’s IND Expanded Access Tecorivimat  (TPOXX)  for Monkeypox, </a:t>
            </a:r>
            <a:r>
              <a:rPr lang="en-US" sz="2000" b="1" u="sng" dirty="0"/>
              <a:t>prospective IRB approval is required</a:t>
            </a:r>
            <a:r>
              <a:rPr lang="en-US" sz="2000" dirty="0"/>
              <a:t>.</a:t>
            </a:r>
            <a:endParaRPr lang="en-US" sz="2000" b="1" dirty="0">
              <a:solidFill>
                <a:srgbClr val="00B050"/>
              </a:solidFill>
            </a:endParaRPr>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7981950" y="5624513"/>
            <a:ext cx="20574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250F0DAD-24A3-4C31-9792-00C8671374EF}" type="slidenum">
              <a:rPr lang="en-US">
                <a:solidFill>
                  <a:prstClr val="black">
                    <a:tint val="75000"/>
                  </a:prstClr>
                </a:solidFill>
                <a:latin typeface="Calibri"/>
              </a:rPr>
              <a:pPr>
                <a:defRPr/>
              </a:pPr>
              <a:t>20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57032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fontScale="90000"/>
          </a:bodyPr>
          <a:lstStyle/>
          <a:p>
            <a:r>
              <a:rPr lang="en-US" dirty="0"/>
              <a:t>Summary of Different Types of Expanded Access: Drugs and Biologics</a:t>
            </a:r>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8153400" y="5594223"/>
            <a:ext cx="20574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50F0DAD-24A3-4C31-9792-00C8671374EF}" type="slidenum">
              <a:rPr lang="en-US" smtClean="0"/>
              <a:pPr/>
              <a:t>21</a:t>
            </a:fld>
            <a:endParaRPr lang="en-US" dirty="0"/>
          </a:p>
        </p:txBody>
      </p:sp>
      <p:sp>
        <p:nvSpPr>
          <p:cNvPr id="7" name="Content Placeholder 6">
            <a:extLst>
              <a:ext uri="{FF2B5EF4-FFF2-40B4-BE49-F238E27FC236}">
                <a16:creationId xmlns:a16="http://schemas.microsoft.com/office/drawing/2014/main" id="{4ED049A1-13A3-4FEB-AEA1-C0AA205F2438}"/>
              </a:ext>
            </a:extLst>
          </p:cNvPr>
          <p:cNvSpPr>
            <a:spLocks noGrp="1"/>
          </p:cNvSpPr>
          <p:nvPr>
            <p:ph idx="1"/>
          </p:nvPr>
        </p:nvSpPr>
        <p:spPr/>
        <p:txBody>
          <a:bodyPr/>
          <a:lstStyle/>
          <a:p>
            <a:pPr marL="0" indent="0">
              <a:buNone/>
            </a:pPr>
            <a:r>
              <a:rPr lang="en-US" dirty="0"/>
              <a:t> </a:t>
            </a:r>
          </a:p>
        </p:txBody>
      </p:sp>
      <p:pic>
        <p:nvPicPr>
          <p:cNvPr id="8" name="Picture 7">
            <a:extLst>
              <a:ext uri="{FF2B5EF4-FFF2-40B4-BE49-F238E27FC236}">
                <a16:creationId xmlns:a16="http://schemas.microsoft.com/office/drawing/2014/main" id="{2306BEF2-561A-423C-A3B7-D5B6715F02CE}"/>
              </a:ext>
            </a:extLst>
          </p:cNvPr>
          <p:cNvPicPr/>
          <p:nvPr/>
        </p:nvPicPr>
        <p:blipFill rotWithShape="1">
          <a:blip r:embed="rId2"/>
          <a:srcRect l="21211" t="23612" r="22726" b="15278"/>
          <a:stretch/>
        </p:blipFill>
        <p:spPr bwMode="auto">
          <a:xfrm>
            <a:off x="735979" y="1281049"/>
            <a:ext cx="9701561" cy="4313174"/>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D5AF9B17-DA4B-4B67-A697-A23DC68EA6D7}"/>
              </a:ext>
            </a:extLst>
          </p:cNvPr>
          <p:cNvSpPr txBox="1"/>
          <p:nvPr/>
        </p:nvSpPr>
        <p:spPr>
          <a:xfrm>
            <a:off x="1637820" y="5819645"/>
            <a:ext cx="4981834" cy="213585"/>
          </a:xfrm>
          <a:prstGeom prst="rect">
            <a:avLst/>
          </a:prstGeom>
          <a:noFill/>
        </p:spPr>
        <p:txBody>
          <a:bodyPr wrap="square" rtlCol="0">
            <a:spAutoFit/>
          </a:bodyPr>
          <a:lstStyle/>
          <a:p>
            <a:r>
              <a:rPr lang="en-US" sz="788" dirty="0">
                <a:latin typeface="Arial" panose="020B0604020202020204" pitchFamily="34" charset="0"/>
                <a:cs typeface="Arial" panose="020B0604020202020204" pitchFamily="34" charset="0"/>
              </a:rPr>
              <a:t>Source: https://www.fda.gov/news-events/expanded-access/expanded-access-how-submit-request-forms</a:t>
            </a:r>
          </a:p>
        </p:txBody>
      </p:sp>
    </p:spTree>
    <p:extLst>
      <p:ext uri="{BB962C8B-B14F-4D97-AF65-F5344CB8AC3E}">
        <p14:creationId xmlns:p14="http://schemas.microsoft.com/office/powerpoint/2010/main" val="1588341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50047-8689-4E54-8C49-22AD1752CF59}"/>
              </a:ext>
            </a:extLst>
          </p:cNvPr>
          <p:cNvSpPr>
            <a:spLocks noGrp="1"/>
          </p:cNvSpPr>
          <p:nvPr>
            <p:ph type="title"/>
          </p:nvPr>
        </p:nvSpPr>
        <p:spPr/>
        <p:txBody>
          <a:bodyPr/>
          <a:lstStyle/>
          <a:p>
            <a:r>
              <a:rPr lang="en-US" dirty="0"/>
              <a:t>Most Common Types of Expanded Access Uses for Drugs and Biologics	</a:t>
            </a:r>
          </a:p>
        </p:txBody>
      </p:sp>
      <p:sp>
        <p:nvSpPr>
          <p:cNvPr id="3" name="Content Placeholder 2">
            <a:extLst>
              <a:ext uri="{FF2B5EF4-FFF2-40B4-BE49-F238E27FC236}">
                <a16:creationId xmlns:a16="http://schemas.microsoft.com/office/drawing/2014/main" id="{5B4D31AA-9567-4FE5-AE1B-6D24D9739979}"/>
              </a:ext>
            </a:extLst>
          </p:cNvPr>
          <p:cNvSpPr>
            <a:spLocks noGrp="1"/>
          </p:cNvSpPr>
          <p:nvPr>
            <p:ph idx="1"/>
          </p:nvPr>
        </p:nvSpPr>
        <p:spPr>
          <a:xfrm>
            <a:off x="285750" y="860878"/>
            <a:ext cx="10515600" cy="4351338"/>
          </a:xfrm>
        </p:spPr>
        <p:txBody>
          <a:bodyPr/>
          <a:lstStyle/>
          <a:p>
            <a:r>
              <a:rPr lang="en-US" dirty="0"/>
              <a:t>Most treating physicians utilizing expanded access involves uses involving emergency use IND (single patient), intermediate size population IND, intermediate size population protocol, or treatment INDs.  Intermediate size population INDs, intermediate size population protocols,  and treatment INDs allow use by multiple institutions for multiple patients. </a:t>
            </a:r>
          </a:p>
          <a:p>
            <a:r>
              <a:rPr lang="en-US" dirty="0"/>
              <a:t>Unless it is an emergency use IND, expanded access involving drugs or devices usually involves utilizing a sponsor’s IND under a defined protocol or program.  The protocol or program is approved prospectively by an IRB.  </a:t>
            </a:r>
          </a:p>
          <a:p>
            <a:r>
              <a:rPr lang="en-US" sz="2800" dirty="0"/>
              <a:t>In the case of the CDC’s IND Expanded Access Tecorivimat  (TPOXX)  for Monkeypox, it is an expanded access intermediate size population IND protocol. </a:t>
            </a:r>
            <a:endParaRPr lang="en-US" dirty="0"/>
          </a:p>
          <a:p>
            <a:endParaRPr lang="en-US" dirty="0"/>
          </a:p>
        </p:txBody>
      </p:sp>
    </p:spTree>
    <p:extLst>
      <p:ext uri="{BB962C8B-B14F-4D97-AF65-F5344CB8AC3E}">
        <p14:creationId xmlns:p14="http://schemas.microsoft.com/office/powerpoint/2010/main" val="2944895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B2FF-90DC-4116-AC41-B2C40DDE4090}"/>
              </a:ext>
            </a:extLst>
          </p:cNvPr>
          <p:cNvSpPr>
            <a:spLocks noGrp="1"/>
          </p:cNvSpPr>
          <p:nvPr>
            <p:ph type="title"/>
          </p:nvPr>
        </p:nvSpPr>
        <p:spPr/>
        <p:txBody>
          <a:bodyPr/>
          <a:lstStyle/>
          <a:p>
            <a:r>
              <a:rPr lang="en-US" dirty="0"/>
              <a:t>Summary of Expanded Access Requirements</a:t>
            </a:r>
          </a:p>
        </p:txBody>
      </p:sp>
      <p:sp>
        <p:nvSpPr>
          <p:cNvPr id="3" name="Content Placeholder 2">
            <a:extLst>
              <a:ext uri="{FF2B5EF4-FFF2-40B4-BE49-F238E27FC236}">
                <a16:creationId xmlns:a16="http://schemas.microsoft.com/office/drawing/2014/main" id="{C395A581-3BDB-4C07-B0E2-ADEDDBA0177C}"/>
              </a:ext>
            </a:extLst>
          </p:cNvPr>
          <p:cNvSpPr>
            <a:spLocks noGrp="1"/>
          </p:cNvSpPr>
          <p:nvPr>
            <p:ph idx="1"/>
          </p:nvPr>
        </p:nvSpPr>
        <p:spPr/>
        <p:txBody>
          <a:bodyPr/>
          <a:lstStyle/>
          <a:p>
            <a:r>
              <a:rPr lang="en-US" dirty="0"/>
              <a:t>Expanded Access Programs require either retrospective or prospective IRB approval. The CDC IND Expanded Access Tecovirimat Program for Monkeypox requires prospective IRB approval.</a:t>
            </a:r>
          </a:p>
          <a:p>
            <a:r>
              <a:rPr lang="en-US" dirty="0"/>
              <a:t>Treating physicians using expanded access test articles (drugs, devices, or biologics) must follow FDA requirements regarding expanded access uses. </a:t>
            </a:r>
          </a:p>
          <a:p>
            <a:r>
              <a:rPr lang="en-US" dirty="0"/>
              <a:t>If you as a treating physician or staff supporting an expanded access activity have questions regarding requirements at your institution regarding an expanded access program, please consult your VA Facility’s research office.  </a:t>
            </a:r>
          </a:p>
          <a:p>
            <a:endParaRPr lang="en-US" dirty="0"/>
          </a:p>
        </p:txBody>
      </p:sp>
    </p:spTree>
    <p:extLst>
      <p:ext uri="{BB962C8B-B14F-4D97-AF65-F5344CB8AC3E}">
        <p14:creationId xmlns:p14="http://schemas.microsoft.com/office/powerpoint/2010/main" val="2491785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441CA-6FF3-47C8-921E-BB40400670BA}"/>
              </a:ext>
            </a:extLst>
          </p:cNvPr>
          <p:cNvSpPr>
            <a:spLocks noGrp="1"/>
          </p:cNvSpPr>
          <p:nvPr>
            <p:ph type="title"/>
          </p:nvPr>
        </p:nvSpPr>
        <p:spPr/>
        <p:txBody>
          <a:bodyPr/>
          <a:lstStyle/>
          <a:p>
            <a:r>
              <a:rPr lang="en-US" dirty="0"/>
              <a:t>YOU HAVE COMPLETED THIS TRAINING COURSE</a:t>
            </a:r>
          </a:p>
        </p:txBody>
      </p:sp>
      <p:sp>
        <p:nvSpPr>
          <p:cNvPr id="3" name="Content Placeholder 2">
            <a:extLst>
              <a:ext uri="{FF2B5EF4-FFF2-40B4-BE49-F238E27FC236}">
                <a16:creationId xmlns:a16="http://schemas.microsoft.com/office/drawing/2014/main" id="{DFF8779D-5A4C-4A32-AB72-6B3A1B42B242}"/>
              </a:ext>
            </a:extLst>
          </p:cNvPr>
          <p:cNvSpPr>
            <a:spLocks noGrp="1"/>
          </p:cNvSpPr>
          <p:nvPr>
            <p:ph idx="1"/>
          </p:nvPr>
        </p:nvSpPr>
        <p:spPr/>
        <p:txBody>
          <a:bodyPr/>
          <a:lstStyle/>
          <a:p>
            <a:pPr marL="514350" indent="-514350">
              <a:buAutoNum type="arabicPeriod"/>
            </a:pPr>
            <a:r>
              <a:rPr lang="en-US" dirty="0"/>
              <a:t>No test is associated with this training.</a:t>
            </a:r>
          </a:p>
          <a:p>
            <a:pPr marL="514350" indent="-514350">
              <a:buAutoNum type="arabicPeriod"/>
            </a:pPr>
            <a:r>
              <a:rPr lang="en-US" dirty="0"/>
              <a:t>Please enter your name and the date you have completed reviewing this course on the certificate following this slide.</a:t>
            </a:r>
          </a:p>
          <a:p>
            <a:pPr marL="514350" indent="-514350">
              <a:buAutoNum type="arabicPeriod"/>
            </a:pPr>
            <a:r>
              <a:rPr lang="en-US" dirty="0"/>
              <a:t>Send a copy of your training certificate to the applicable individuals at your VA Facility.  </a:t>
            </a:r>
          </a:p>
          <a:p>
            <a:pPr marL="514350" indent="-514350">
              <a:buAutoNum type="arabicPeriod"/>
            </a:pPr>
            <a:r>
              <a:rPr lang="en-US" dirty="0"/>
              <a:t>For VA personnel at VA Facilities </a:t>
            </a:r>
            <a:r>
              <a:rPr lang="en-US" u="sng" dirty="0"/>
              <a:t>without</a:t>
            </a:r>
            <a:r>
              <a:rPr lang="en-US" dirty="0"/>
              <a:t> FWAs, please send a copy of your training certificate to </a:t>
            </a:r>
            <a:r>
              <a:rPr lang="en-US" dirty="0">
                <a:hlinkClick r:id="rId2"/>
              </a:rPr>
              <a:t>covidexpandedcoord@va.gov</a:t>
            </a:r>
            <a:r>
              <a:rPr lang="en-US" dirty="0"/>
              <a:t>.</a:t>
            </a:r>
          </a:p>
          <a:p>
            <a:pPr marL="0" indent="0">
              <a:buNone/>
            </a:pPr>
            <a:endParaRPr lang="en-US" dirty="0"/>
          </a:p>
        </p:txBody>
      </p:sp>
    </p:spTree>
    <p:extLst>
      <p:ext uri="{BB962C8B-B14F-4D97-AF65-F5344CB8AC3E}">
        <p14:creationId xmlns:p14="http://schemas.microsoft.com/office/powerpoint/2010/main" val="1177357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E107B80-4751-4759-BF27-6065DD1F71AA}"/>
              </a:ext>
            </a:extLst>
          </p:cNvPr>
          <p:cNvSpPr txBox="1">
            <a:spLocks noChangeArrowheads="1"/>
          </p:cNvSpPr>
          <p:nvPr/>
        </p:nvSpPr>
        <p:spPr>
          <a:xfrm>
            <a:off x="0" y="0"/>
            <a:ext cx="12192000" cy="6161313"/>
          </a:xfrm>
          <a:prstGeom prst="rect">
            <a:avLst/>
          </a:prstGeom>
          <a:ln>
            <a:solidFill>
              <a:srgbClr val="22428F"/>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en-US" altLang="en-US" dirty="0"/>
          </a:p>
          <a:p>
            <a:pPr marL="0" indent="0" algn="ctr">
              <a:buFontTx/>
              <a:buNone/>
              <a:defRPr/>
            </a:pPr>
            <a:endParaRPr lang="en-US" altLang="en-US" dirty="0"/>
          </a:p>
          <a:p>
            <a:pPr marL="0" indent="0" algn="ctr">
              <a:buFontTx/>
              <a:buNone/>
              <a:defRPr/>
            </a:pPr>
            <a:endParaRPr lang="en-US" altLang="en-US" dirty="0"/>
          </a:p>
          <a:p>
            <a:pPr marL="0" indent="0" algn="ctr">
              <a:buFontTx/>
              <a:buNone/>
              <a:defRPr/>
            </a:pPr>
            <a:r>
              <a:rPr lang="en-US" altLang="en-US" sz="4400" dirty="0">
                <a:latin typeface="Vladimir Script" panose="03050402040407070305" pitchFamily="66" charset="0"/>
                <a:cs typeface="Cavolini" panose="020B0502040204020203" pitchFamily="66" charset="0"/>
              </a:rPr>
              <a:t>Certificate of Completion</a:t>
            </a:r>
            <a:endParaRPr lang="en-US" altLang="en-US" dirty="0"/>
          </a:p>
          <a:p>
            <a:pPr marL="0" indent="0" algn="ctr">
              <a:buFontTx/>
              <a:buNone/>
              <a:defRPr/>
            </a:pPr>
            <a:r>
              <a:rPr lang="en-US" altLang="en-US" dirty="0"/>
              <a:t>This certifies that</a:t>
            </a:r>
          </a:p>
          <a:p>
            <a:pPr marL="0" indent="0" algn="ctr">
              <a:buFontTx/>
              <a:buNone/>
              <a:defRPr/>
            </a:pPr>
            <a:endParaRPr lang="en-US" altLang="en-US" dirty="0"/>
          </a:p>
          <a:p>
            <a:pPr marL="0" indent="0" algn="ctr">
              <a:buFontTx/>
              <a:buNone/>
              <a:defRPr/>
            </a:pPr>
            <a:r>
              <a:rPr lang="en-US" altLang="en-US" sz="2000" b="1" dirty="0"/>
              <a:t>[Enter full name here]</a:t>
            </a:r>
          </a:p>
          <a:p>
            <a:pPr marL="0" indent="0" algn="ctr">
              <a:buFontTx/>
              <a:buNone/>
              <a:defRPr/>
            </a:pPr>
            <a:endParaRPr lang="en-US" altLang="en-US" dirty="0"/>
          </a:p>
          <a:p>
            <a:pPr marL="0" indent="0" algn="ctr">
              <a:buFontTx/>
              <a:buNone/>
              <a:defRPr/>
            </a:pPr>
            <a:r>
              <a:rPr lang="en-US" altLang="en-US" sz="1400" dirty="0"/>
              <a:t>Has successfully completed </a:t>
            </a:r>
          </a:p>
          <a:p>
            <a:pPr marL="0" indent="0" algn="ctr">
              <a:buFontTx/>
              <a:buNone/>
              <a:defRPr/>
            </a:pPr>
            <a:r>
              <a:rPr lang="en-US" altLang="en-US" sz="1400" dirty="0"/>
              <a:t>The VHA Research and Development Course:</a:t>
            </a:r>
          </a:p>
          <a:p>
            <a:pPr marL="0" indent="0" algn="ctr">
              <a:buFont typeface="Arial" panose="020B0604020202020204" pitchFamily="34" charset="0"/>
              <a:buNone/>
              <a:defRPr/>
            </a:pPr>
            <a:r>
              <a:rPr lang="en-US" sz="1600" spc="100" dirty="0">
                <a:latin typeface="Tahoma" pitchFamily="34" charset="0"/>
                <a:cs typeface="Tahoma" pitchFamily="34" charset="0"/>
              </a:rPr>
              <a:t>Human Subjects Protection Training:</a:t>
            </a:r>
            <a:br>
              <a:rPr lang="en-US" sz="1600" spc="100" dirty="0">
                <a:latin typeface="Tahoma" pitchFamily="34" charset="0"/>
                <a:cs typeface="Tahoma" pitchFamily="34" charset="0"/>
              </a:rPr>
            </a:br>
            <a:endParaRPr lang="en-US" sz="1600" spc="100" dirty="0">
              <a:latin typeface="Tahoma" pitchFamily="34" charset="0"/>
              <a:cs typeface="Tahoma" pitchFamily="34" charset="0"/>
            </a:endParaRPr>
          </a:p>
          <a:p>
            <a:pPr marL="0" indent="0" algn="ctr">
              <a:buFont typeface="Arial" panose="020B0604020202020204" pitchFamily="34" charset="0"/>
              <a:buNone/>
              <a:defRPr/>
            </a:pPr>
            <a:r>
              <a:rPr lang="en-US" sz="2100" spc="100" dirty="0">
                <a:latin typeface="Tahoma" pitchFamily="34" charset="0"/>
                <a:cs typeface="Tahoma" pitchFamily="34" charset="0"/>
              </a:rPr>
              <a:t>For VA Research Personnel:  </a:t>
            </a:r>
            <a:br>
              <a:rPr lang="en-US" sz="2100" spc="100" dirty="0">
                <a:latin typeface="Tahoma" pitchFamily="34" charset="0"/>
                <a:cs typeface="Tahoma" pitchFamily="34" charset="0"/>
              </a:rPr>
            </a:br>
            <a:r>
              <a:rPr lang="en-US" sz="2100" spc="100" dirty="0">
                <a:latin typeface="Tahoma" pitchFamily="34" charset="0"/>
                <a:cs typeface="Tahoma" pitchFamily="34" charset="0"/>
              </a:rPr>
              <a:t>For VA Research Personnel Conducting Expanded Access Program Activities for the Treatment of Patients with Monkeypox</a:t>
            </a:r>
            <a:br>
              <a:rPr lang="en-US" sz="2100" spc="100" dirty="0">
                <a:latin typeface="Tahoma" pitchFamily="34" charset="0"/>
                <a:cs typeface="Tahoma" pitchFamily="34" charset="0"/>
              </a:rPr>
            </a:br>
            <a:endParaRPr lang="en-US" sz="2100" spc="100" dirty="0">
              <a:latin typeface="Tahoma" pitchFamily="34" charset="0"/>
              <a:cs typeface="Tahoma" pitchFamily="34" charset="0"/>
            </a:endParaRPr>
          </a:p>
          <a:p>
            <a:pPr marL="0" indent="0" algn="ctr">
              <a:buFont typeface="Arial" panose="020B0604020202020204" pitchFamily="34" charset="0"/>
              <a:buNone/>
              <a:defRPr/>
            </a:pPr>
            <a:r>
              <a:rPr lang="en-US" altLang="en-US" dirty="0"/>
              <a:t>On</a:t>
            </a:r>
          </a:p>
          <a:p>
            <a:pPr marL="0" indent="0" algn="ctr">
              <a:buFontTx/>
              <a:buNone/>
              <a:defRPr/>
            </a:pPr>
            <a:r>
              <a:rPr lang="en-US" altLang="en-US" sz="2000" b="1" dirty="0"/>
              <a:t>[Enter date here]</a:t>
            </a:r>
          </a:p>
        </p:txBody>
      </p:sp>
    </p:spTree>
    <p:extLst>
      <p:ext uri="{BB962C8B-B14F-4D97-AF65-F5344CB8AC3E}">
        <p14:creationId xmlns:p14="http://schemas.microsoft.com/office/powerpoint/2010/main" val="311470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7117-EB35-4628-A8EB-A1180E625756}"/>
              </a:ext>
            </a:extLst>
          </p:cNvPr>
          <p:cNvSpPr>
            <a:spLocks noGrp="1"/>
          </p:cNvSpPr>
          <p:nvPr>
            <p:ph type="title"/>
          </p:nvPr>
        </p:nvSpPr>
        <p:spPr/>
        <p:txBody>
          <a:bodyPr/>
          <a:lstStyle/>
          <a:p>
            <a:r>
              <a:rPr lang="en-US" sz="2800" dirty="0"/>
              <a:t>This Training Meets ORD’s Training Requirements in Human Subjects Protections for the Following Purpose:</a:t>
            </a:r>
          </a:p>
        </p:txBody>
      </p:sp>
      <p:sp>
        <p:nvSpPr>
          <p:cNvPr id="3" name="Content Placeholder 2">
            <a:extLst>
              <a:ext uri="{FF2B5EF4-FFF2-40B4-BE49-F238E27FC236}">
                <a16:creationId xmlns:a16="http://schemas.microsoft.com/office/drawing/2014/main" id="{F9F3130D-5E12-4DA9-9201-A677239237D3}"/>
              </a:ext>
            </a:extLst>
          </p:cNvPr>
          <p:cNvSpPr>
            <a:spLocks noGrp="1"/>
          </p:cNvSpPr>
          <p:nvPr>
            <p:ph idx="1"/>
          </p:nvPr>
        </p:nvSpPr>
        <p:spPr/>
        <p:txBody>
          <a:bodyPr/>
          <a:lstStyle/>
          <a:p>
            <a:r>
              <a:rPr lang="en-US" sz="2400" dirty="0"/>
              <a:t>This training meets the VHA Office of Research and Development’s training requirement in VHA Directive 1200.05, Paragraph 26 requiring all individuals involved in conducting VA human subjects research to complete training in ethical principles if the following criterion is met:</a:t>
            </a:r>
          </a:p>
          <a:p>
            <a:r>
              <a:rPr lang="en-US" sz="2400" u="sng" dirty="0"/>
              <a:t>The VA Activity is an expanded access program regulated by the U.S. Food and Drug Administration involving investigational drugs, biologics, or medical devices for the treatment of Monkeypox. </a:t>
            </a:r>
          </a:p>
        </p:txBody>
      </p:sp>
    </p:spTree>
    <p:extLst>
      <p:ext uri="{BB962C8B-B14F-4D97-AF65-F5344CB8AC3E}">
        <p14:creationId xmlns:p14="http://schemas.microsoft.com/office/powerpoint/2010/main" val="403785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1977920" y="2252877"/>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Historical Perspective on Research Involving Human Subjects	</a:t>
            </a:r>
            <a:endParaRPr lang="en-US" sz="3100" spc="100" dirty="0">
              <a:solidFill>
                <a:prstClr val="black"/>
              </a:solidFill>
            </a:endParaRPr>
          </a:p>
        </p:txBody>
      </p:sp>
    </p:spTree>
    <p:extLst>
      <p:ext uri="{BB962C8B-B14F-4D97-AF65-F5344CB8AC3E}">
        <p14:creationId xmlns:p14="http://schemas.microsoft.com/office/powerpoint/2010/main" val="199763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521D-E3B7-4D73-B66A-DC5343074D4D}"/>
              </a:ext>
            </a:extLst>
          </p:cNvPr>
          <p:cNvSpPr>
            <a:spLocks noGrp="1"/>
          </p:cNvSpPr>
          <p:nvPr>
            <p:ph type="title"/>
          </p:nvPr>
        </p:nvSpPr>
        <p:spPr/>
        <p:txBody>
          <a:bodyPr/>
          <a:lstStyle/>
          <a:p>
            <a:r>
              <a:rPr lang="en-US" dirty="0"/>
              <a:t>Key Historical Events Impacting Research Involving Human Subjects</a:t>
            </a:r>
          </a:p>
        </p:txBody>
      </p:sp>
      <p:sp>
        <p:nvSpPr>
          <p:cNvPr id="3" name="Content Placeholder 2">
            <a:extLst>
              <a:ext uri="{FF2B5EF4-FFF2-40B4-BE49-F238E27FC236}">
                <a16:creationId xmlns:a16="http://schemas.microsoft.com/office/drawing/2014/main" id="{97FC7D6D-6627-4EFF-A0FE-1B67BCEE230E}"/>
              </a:ext>
            </a:extLst>
          </p:cNvPr>
          <p:cNvSpPr>
            <a:spLocks noGrp="1"/>
          </p:cNvSpPr>
          <p:nvPr>
            <p:ph idx="1"/>
          </p:nvPr>
        </p:nvSpPr>
        <p:spPr>
          <a:xfrm>
            <a:off x="2035259" y="1235097"/>
            <a:ext cx="8229600" cy="4190513"/>
          </a:xfrm>
        </p:spPr>
        <p:txBody>
          <a:bodyPr/>
          <a:lstStyle/>
          <a:p>
            <a:pPr marL="0" indent="0">
              <a:buNone/>
            </a:pPr>
            <a:r>
              <a:rPr lang="en-US" sz="2000" dirty="0"/>
              <a:t>From the 1930s to 1970s a number of significant events occurred that have influenced how research is conducted today. </a:t>
            </a:r>
          </a:p>
          <a:p>
            <a:pPr marL="0" indent="0">
              <a:buNone/>
            </a:pPr>
            <a:endParaRPr lang="en-US" sz="2400" dirty="0"/>
          </a:p>
        </p:txBody>
      </p:sp>
      <p:cxnSp>
        <p:nvCxnSpPr>
          <p:cNvPr id="15" name="Straight Connector 14">
            <a:extLst>
              <a:ext uri="{FF2B5EF4-FFF2-40B4-BE49-F238E27FC236}">
                <a16:creationId xmlns:a16="http://schemas.microsoft.com/office/drawing/2014/main" id="{C81F77E6-D5EE-4512-9BC9-73D0D916E2CE}"/>
              </a:ext>
            </a:extLst>
          </p:cNvPr>
          <p:cNvCxnSpPr>
            <a:stCxn id="13" idx="1"/>
            <a:endCxn id="13" idx="1"/>
          </p:cNvCxnSpPr>
          <p:nvPr/>
        </p:nvCxnSpPr>
        <p:spPr>
          <a:xfrm>
            <a:off x="9630269" y="5056226"/>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DB7208F-609C-43D2-88E2-8FC5F73884C9}"/>
              </a:ext>
            </a:extLst>
          </p:cNvPr>
          <p:cNvCxnSpPr>
            <a:cxnSpLocks/>
            <a:endCxn id="13" idx="1"/>
          </p:cNvCxnSpPr>
          <p:nvPr/>
        </p:nvCxnSpPr>
        <p:spPr>
          <a:xfrm>
            <a:off x="9630268" y="4896322"/>
            <a:ext cx="1" cy="159904"/>
          </a:xfrm>
          <a:prstGeom prst="line">
            <a:avLst/>
          </a:prstGeom>
          <a:ln w="317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EBAC9529-4D93-4A87-9B1E-F318C62FE12F}"/>
              </a:ext>
            </a:extLst>
          </p:cNvPr>
          <p:cNvGrpSpPr/>
          <p:nvPr/>
        </p:nvGrpSpPr>
        <p:grpSpPr>
          <a:xfrm>
            <a:off x="2248394" y="2457922"/>
            <a:ext cx="7803329" cy="2967688"/>
            <a:chOff x="811540" y="2728425"/>
            <a:chExt cx="7803329" cy="2967688"/>
          </a:xfrm>
        </p:grpSpPr>
        <p:sp>
          <p:nvSpPr>
            <p:cNvPr id="12" name="TextBox 11">
              <a:extLst>
                <a:ext uri="{FF2B5EF4-FFF2-40B4-BE49-F238E27FC236}">
                  <a16:creationId xmlns:a16="http://schemas.microsoft.com/office/drawing/2014/main" id="{87430A2A-DD34-4892-B660-0331DD4F9649}"/>
                </a:ext>
              </a:extLst>
            </p:cNvPr>
            <p:cNvSpPr txBox="1"/>
            <p:nvPr/>
          </p:nvSpPr>
          <p:spPr>
            <a:xfrm>
              <a:off x="8116014" y="5419114"/>
              <a:ext cx="498855" cy="276999"/>
            </a:xfrm>
            <a:prstGeom prst="rect">
              <a:avLst/>
            </a:prstGeom>
            <a:noFill/>
          </p:spPr>
          <p:txBody>
            <a:bodyPr wrap="none" rtlCol="0">
              <a:spAutoFit/>
            </a:bodyPr>
            <a:lstStyle/>
            <a:p>
              <a:r>
                <a:rPr lang="en-US" sz="1200" dirty="0"/>
                <a:t>2020</a:t>
              </a:r>
            </a:p>
          </p:txBody>
        </p:sp>
        <p:grpSp>
          <p:nvGrpSpPr>
            <p:cNvPr id="22" name="Group 21">
              <a:extLst>
                <a:ext uri="{FF2B5EF4-FFF2-40B4-BE49-F238E27FC236}">
                  <a16:creationId xmlns:a16="http://schemas.microsoft.com/office/drawing/2014/main" id="{6388F691-5301-45CD-84D5-CAE0B3841EE0}"/>
                </a:ext>
              </a:extLst>
            </p:cNvPr>
            <p:cNvGrpSpPr/>
            <p:nvPr/>
          </p:nvGrpSpPr>
          <p:grpSpPr>
            <a:xfrm>
              <a:off x="811540" y="2728425"/>
              <a:ext cx="7643485" cy="2921000"/>
              <a:chOff x="920750" y="3429000"/>
              <a:chExt cx="7643485" cy="2921000"/>
            </a:xfrm>
          </p:grpSpPr>
          <p:pic>
            <p:nvPicPr>
              <p:cNvPr id="4" name="Picture 5" descr="timelinefromhell">
                <a:extLst>
                  <a:ext uri="{FF2B5EF4-FFF2-40B4-BE49-F238E27FC236}">
                    <a16:creationId xmlns:a16="http://schemas.microsoft.com/office/drawing/2014/main" id="{480E93D1-2EF3-499B-98FF-E593CA9B3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3429000"/>
                <a:ext cx="7302500" cy="2921000"/>
              </a:xfrm>
              <a:prstGeom prst="rect">
                <a:avLst/>
              </a:prstGeom>
              <a:noFill/>
              <a:ln w="9525">
                <a:noFill/>
                <a:miter lim="800000"/>
                <a:headEnd/>
                <a:tailEnd/>
              </a:ln>
            </p:spPr>
          </p:pic>
          <p:sp>
            <p:nvSpPr>
              <p:cNvPr id="13" name="TextBox 12">
                <a:extLst>
                  <a:ext uri="{FF2B5EF4-FFF2-40B4-BE49-F238E27FC236}">
                    <a16:creationId xmlns:a16="http://schemas.microsoft.com/office/drawing/2014/main" id="{757AD1D8-67D2-45CC-9D8A-CD563FA4903B}"/>
                  </a:ext>
                </a:extLst>
              </p:cNvPr>
              <p:cNvSpPr txBox="1"/>
              <p:nvPr/>
            </p:nvSpPr>
            <p:spPr>
              <a:xfrm rot="-5400000">
                <a:off x="7304426" y="4767495"/>
                <a:ext cx="1996398" cy="523220"/>
              </a:xfrm>
              <a:prstGeom prst="rect">
                <a:avLst/>
              </a:prstGeom>
              <a:noFill/>
            </p:spPr>
            <p:txBody>
              <a:bodyPr wrap="square" rtlCol="0">
                <a:spAutoFit/>
              </a:bodyPr>
              <a:lstStyle/>
              <a:p>
                <a:r>
                  <a:rPr lang="en-US" sz="1400" dirty="0">
                    <a:solidFill>
                      <a:schemeClr val="tx1">
                        <a:lumMod val="75000"/>
                        <a:lumOff val="25000"/>
                      </a:schemeClr>
                    </a:solidFill>
                  </a:rPr>
                  <a:t>2018 – Revised Common Rule effective July 2018</a:t>
                </a:r>
              </a:p>
            </p:txBody>
          </p:sp>
        </p:grpSp>
        <p:cxnSp>
          <p:nvCxnSpPr>
            <p:cNvPr id="7" name="Straight Connector 6">
              <a:extLst>
                <a:ext uri="{FF2B5EF4-FFF2-40B4-BE49-F238E27FC236}">
                  <a16:creationId xmlns:a16="http://schemas.microsoft.com/office/drawing/2014/main" id="{3170957D-C184-426F-8C5C-72D627282814}"/>
                </a:ext>
              </a:extLst>
            </p:cNvPr>
            <p:cNvCxnSpPr>
              <a:cxnSpLocks/>
            </p:cNvCxnSpPr>
            <p:nvPr/>
          </p:nvCxnSpPr>
          <p:spPr>
            <a:xfrm>
              <a:off x="957263" y="5326729"/>
              <a:ext cx="7620000"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 name="Straight Connector 24">
            <a:extLst>
              <a:ext uri="{FF2B5EF4-FFF2-40B4-BE49-F238E27FC236}">
                <a16:creationId xmlns:a16="http://schemas.microsoft.com/office/drawing/2014/main" id="{206E1CD4-0A0B-4DCB-A1CB-01DDA370CFC0}"/>
              </a:ext>
            </a:extLst>
          </p:cNvPr>
          <p:cNvCxnSpPr>
            <a:cxnSpLocks/>
            <a:endCxn id="12" idx="0"/>
          </p:cNvCxnSpPr>
          <p:nvPr/>
        </p:nvCxnSpPr>
        <p:spPr>
          <a:xfrm>
            <a:off x="9802295" y="5056227"/>
            <a:ext cx="1" cy="92385"/>
          </a:xfrm>
          <a:prstGeom prst="line">
            <a:avLst/>
          </a:prstGeom>
          <a:ln w="2857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1817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BDA7-26A6-438F-A23E-D8C44625F3F2}"/>
              </a:ext>
            </a:extLst>
          </p:cNvPr>
          <p:cNvSpPr>
            <a:spLocks noGrp="1"/>
          </p:cNvSpPr>
          <p:nvPr>
            <p:ph type="title"/>
          </p:nvPr>
        </p:nvSpPr>
        <p:spPr/>
        <p:txBody>
          <a:bodyPr/>
          <a:lstStyle/>
          <a:p>
            <a:r>
              <a:rPr lang="en-US" dirty="0"/>
              <a:t>Historical Perspective on Research Involving Human Subjects </a:t>
            </a:r>
          </a:p>
        </p:txBody>
      </p:sp>
      <p:sp>
        <p:nvSpPr>
          <p:cNvPr id="3" name="Content Placeholder 2">
            <a:extLst>
              <a:ext uri="{FF2B5EF4-FFF2-40B4-BE49-F238E27FC236}">
                <a16:creationId xmlns:a16="http://schemas.microsoft.com/office/drawing/2014/main" id="{78012283-56B7-43D2-9319-138F6619EC2A}"/>
              </a:ext>
            </a:extLst>
          </p:cNvPr>
          <p:cNvSpPr>
            <a:spLocks noGrp="1"/>
          </p:cNvSpPr>
          <p:nvPr>
            <p:ph idx="1"/>
          </p:nvPr>
        </p:nvSpPr>
        <p:spPr/>
        <p:txBody>
          <a:bodyPr/>
          <a:lstStyle/>
          <a:p>
            <a:r>
              <a:rPr lang="en-US" sz="2000" dirty="0"/>
              <a:t>Nazi war crimes</a:t>
            </a:r>
          </a:p>
          <a:p>
            <a:pPr lvl="1"/>
            <a:r>
              <a:rPr lang="en-US" sz="2000" dirty="0"/>
              <a:t>Used unconsenting concentration camp victims as subjects and subjected them to great pain, suffering, disfigurement, and death.  These were not therapeutic trials.</a:t>
            </a:r>
          </a:p>
          <a:p>
            <a:pPr lvl="1"/>
            <a:r>
              <a:rPr lang="en-US" sz="2000" dirty="0"/>
              <a:t>Led to the development of the Nuremburg Code:  a set of ethical principles developed by U.S. military tribunal post WWII (1949)</a:t>
            </a:r>
          </a:p>
          <a:p>
            <a:pPr lvl="2"/>
            <a:r>
              <a:rPr lang="en-US" sz="1800" dirty="0"/>
              <a:t>Consent; Right to withdraw; Weighing of risks and benefits</a:t>
            </a:r>
          </a:p>
          <a:p>
            <a:r>
              <a:rPr lang="en-US" sz="2000" dirty="0"/>
              <a:t>Thalidomide</a:t>
            </a:r>
          </a:p>
          <a:p>
            <a:pPr lvl="1" eaLnBrk="1" hangingPunct="1"/>
            <a:r>
              <a:rPr lang="en-US" altLang="en-US" sz="2000" dirty="0"/>
              <a:t>Use in pregnant women resulted in thousands of babies born with malformed limbs</a:t>
            </a:r>
          </a:p>
          <a:p>
            <a:pPr lvl="1" eaLnBrk="1" hangingPunct="1"/>
            <a:r>
              <a:rPr lang="en-US" altLang="en-US" sz="2000" dirty="0"/>
              <a:t>Lead to 1962 Drug Amendments Act – prove efficacy not just safety</a:t>
            </a:r>
          </a:p>
          <a:p>
            <a:pPr lvl="2"/>
            <a:endParaRPr lang="en-US" dirty="0"/>
          </a:p>
          <a:p>
            <a:pPr lvl="1"/>
            <a:endParaRPr lang="en-US" sz="2000" dirty="0"/>
          </a:p>
          <a:p>
            <a:endParaRPr lang="en-US" sz="2000" dirty="0"/>
          </a:p>
        </p:txBody>
      </p:sp>
    </p:spTree>
    <p:extLst>
      <p:ext uri="{BB962C8B-B14F-4D97-AF65-F5344CB8AC3E}">
        <p14:creationId xmlns:p14="http://schemas.microsoft.com/office/powerpoint/2010/main" val="986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6796-5823-4F1A-B85F-BE38346244FD}"/>
              </a:ext>
            </a:extLst>
          </p:cNvPr>
          <p:cNvSpPr>
            <a:spLocks noGrp="1"/>
          </p:cNvSpPr>
          <p:nvPr>
            <p:ph type="title"/>
          </p:nvPr>
        </p:nvSpPr>
        <p:spPr/>
        <p:txBody>
          <a:bodyPr/>
          <a:lstStyle/>
          <a:p>
            <a:r>
              <a:rPr lang="en-US" dirty="0"/>
              <a:t>Historical Perspective on Research Involving Human Subjects (continued)</a:t>
            </a:r>
          </a:p>
        </p:txBody>
      </p:sp>
      <p:sp>
        <p:nvSpPr>
          <p:cNvPr id="3" name="Content Placeholder 2">
            <a:extLst>
              <a:ext uri="{FF2B5EF4-FFF2-40B4-BE49-F238E27FC236}">
                <a16:creationId xmlns:a16="http://schemas.microsoft.com/office/drawing/2014/main" id="{4B3F54EC-0DE1-478A-BC66-9EAE74656B28}"/>
              </a:ext>
            </a:extLst>
          </p:cNvPr>
          <p:cNvSpPr>
            <a:spLocks noGrp="1"/>
          </p:cNvSpPr>
          <p:nvPr>
            <p:ph idx="1"/>
          </p:nvPr>
        </p:nvSpPr>
        <p:spPr/>
        <p:txBody>
          <a:bodyPr/>
          <a:lstStyle/>
          <a:p>
            <a:r>
              <a:rPr lang="en-US" sz="2400" dirty="0"/>
              <a:t>Declaration of Helsinki</a:t>
            </a:r>
          </a:p>
          <a:p>
            <a:pPr lvl="1"/>
            <a:r>
              <a:rPr lang="en-US" sz="2000" dirty="0"/>
              <a:t>Issued by the World Medical Association (1964, amended 7x, 2013 most recent)</a:t>
            </a:r>
          </a:p>
          <a:p>
            <a:pPr lvl="1"/>
            <a:r>
              <a:rPr lang="en-US" sz="2000" dirty="0"/>
              <a:t>Well-being of the </a:t>
            </a:r>
            <a:r>
              <a:rPr lang="en-US" sz="2000" dirty="0">
                <a:hlinkClick r:id="" action="ppaction://noaction"/>
              </a:rPr>
              <a:t>human subject </a:t>
            </a:r>
            <a:r>
              <a:rPr lang="en-US" sz="2000" dirty="0"/>
              <a:t>should take precedence over the interests of science and society</a:t>
            </a:r>
          </a:p>
          <a:p>
            <a:pPr lvl="1"/>
            <a:r>
              <a:rPr lang="en-US" sz="2000" dirty="0"/>
              <a:t>Physician’s responsibility is to safeguard the health of the people</a:t>
            </a:r>
          </a:p>
          <a:p>
            <a:pPr lvl="1"/>
            <a:r>
              <a:rPr lang="en-US" sz="2000" dirty="0"/>
              <a:t>Medical research should be subject to review, approval, and oversight of an independent ethics committee</a:t>
            </a:r>
          </a:p>
          <a:p>
            <a:endParaRPr lang="en-US" sz="2000" dirty="0"/>
          </a:p>
          <a:p>
            <a:endParaRPr lang="en-US" sz="2000" dirty="0"/>
          </a:p>
        </p:txBody>
      </p:sp>
    </p:spTree>
    <p:extLst>
      <p:ext uri="{BB962C8B-B14F-4D97-AF65-F5344CB8AC3E}">
        <p14:creationId xmlns:p14="http://schemas.microsoft.com/office/powerpoint/2010/main" val="259295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E97C-39DB-4F71-8B50-B0EFCC453042}"/>
              </a:ext>
            </a:extLst>
          </p:cNvPr>
          <p:cNvSpPr>
            <a:spLocks noGrp="1"/>
          </p:cNvSpPr>
          <p:nvPr>
            <p:ph type="title"/>
          </p:nvPr>
        </p:nvSpPr>
        <p:spPr/>
        <p:txBody>
          <a:bodyPr/>
          <a:lstStyle/>
          <a:p>
            <a:r>
              <a:rPr lang="en-US" dirty="0"/>
              <a:t>Historical Perspective on Research Involving Human Subjects (continued)</a:t>
            </a:r>
          </a:p>
        </p:txBody>
      </p:sp>
      <p:sp>
        <p:nvSpPr>
          <p:cNvPr id="3" name="Content Placeholder 2">
            <a:extLst>
              <a:ext uri="{FF2B5EF4-FFF2-40B4-BE49-F238E27FC236}">
                <a16:creationId xmlns:a16="http://schemas.microsoft.com/office/drawing/2014/main" id="{8DFCD97F-9A4F-451C-A9FB-4E6DF6175B2E}"/>
              </a:ext>
            </a:extLst>
          </p:cNvPr>
          <p:cNvSpPr>
            <a:spLocks noGrp="1"/>
          </p:cNvSpPr>
          <p:nvPr>
            <p:ph idx="1"/>
          </p:nvPr>
        </p:nvSpPr>
        <p:spPr/>
        <p:txBody>
          <a:bodyPr/>
          <a:lstStyle/>
          <a:p>
            <a:r>
              <a:rPr lang="en-US" sz="2400" dirty="0"/>
              <a:t>Willowbrook Case</a:t>
            </a:r>
          </a:p>
          <a:p>
            <a:pPr lvl="1"/>
            <a:r>
              <a:rPr lang="en-US" sz="2000" dirty="0"/>
              <a:t>Injected isolated strains of hepatitis into institutionalized children with intellectual disabilities to understand the natural history of the disease and effects of gamma globulin</a:t>
            </a:r>
          </a:p>
          <a:p>
            <a:r>
              <a:rPr lang="en-US" sz="2400" dirty="0"/>
              <a:t>Jewish Chronic Disease Hospital Case</a:t>
            </a:r>
          </a:p>
          <a:p>
            <a:pPr lvl="1"/>
            <a:r>
              <a:rPr lang="en-US" sz="2000" dirty="0"/>
              <a:t>Injected live cancer cells into patients without informing them</a:t>
            </a:r>
          </a:p>
          <a:p>
            <a:r>
              <a:rPr lang="en-US" sz="2400" dirty="0"/>
              <a:t>US Public Health Service Syphilis Study at Tuskegee</a:t>
            </a:r>
          </a:p>
          <a:p>
            <a:pPr lvl="1"/>
            <a:r>
              <a:rPr lang="en-US" sz="2000" dirty="0"/>
              <a:t>40-year research study designed to gain an understanding of the natural history of untreated latent syphilis</a:t>
            </a:r>
          </a:p>
          <a:p>
            <a:pPr lvl="1"/>
            <a:r>
              <a:rPr lang="en-US" sz="2000" dirty="0"/>
              <a:t>During course of study, penicillin was identified to be effective treatment but subjects were denied access to treatment</a:t>
            </a:r>
          </a:p>
          <a:p>
            <a:endParaRPr lang="en-US" sz="2000" dirty="0"/>
          </a:p>
        </p:txBody>
      </p:sp>
    </p:spTree>
    <p:extLst>
      <p:ext uri="{BB962C8B-B14F-4D97-AF65-F5344CB8AC3E}">
        <p14:creationId xmlns:p14="http://schemas.microsoft.com/office/powerpoint/2010/main" val="104867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8DED-06AD-46D3-92C2-A846096C5449}"/>
              </a:ext>
            </a:extLst>
          </p:cNvPr>
          <p:cNvSpPr>
            <a:spLocks noGrp="1"/>
          </p:cNvSpPr>
          <p:nvPr>
            <p:ph type="title"/>
          </p:nvPr>
        </p:nvSpPr>
        <p:spPr/>
        <p:txBody>
          <a:bodyPr/>
          <a:lstStyle/>
          <a:p>
            <a:r>
              <a:rPr lang="en-US" dirty="0"/>
              <a:t>The Belmont Report:  </a:t>
            </a:r>
            <a:br>
              <a:rPr lang="en-US" dirty="0"/>
            </a:br>
            <a:r>
              <a:rPr lang="en-US" dirty="0"/>
              <a:t>Basic Ethical Principles</a:t>
            </a:r>
          </a:p>
        </p:txBody>
      </p:sp>
      <p:sp>
        <p:nvSpPr>
          <p:cNvPr id="3" name="Content Placeholder 2">
            <a:extLst>
              <a:ext uri="{FF2B5EF4-FFF2-40B4-BE49-F238E27FC236}">
                <a16:creationId xmlns:a16="http://schemas.microsoft.com/office/drawing/2014/main" id="{0A5C252A-76EC-426E-A4DB-A6A9C9F7465F}"/>
              </a:ext>
            </a:extLst>
          </p:cNvPr>
          <p:cNvSpPr>
            <a:spLocks noGrp="1"/>
          </p:cNvSpPr>
          <p:nvPr>
            <p:ph idx="1"/>
          </p:nvPr>
        </p:nvSpPr>
        <p:spPr>
          <a:xfrm>
            <a:off x="5199988" y="1935651"/>
            <a:ext cx="5315612" cy="4190513"/>
          </a:xfrm>
        </p:spPr>
        <p:txBody>
          <a:bodyPr/>
          <a:lstStyle/>
          <a:p>
            <a:r>
              <a:rPr lang="en-US" sz="2000" dirty="0"/>
              <a:t>National Research Act</a:t>
            </a:r>
          </a:p>
          <a:p>
            <a:pPr lvl="1"/>
            <a:r>
              <a:rPr lang="en-US" sz="1600" dirty="0"/>
              <a:t>Mandated regulations to protect human subjects</a:t>
            </a:r>
          </a:p>
          <a:p>
            <a:pPr lvl="1"/>
            <a:r>
              <a:rPr lang="en-US" sz="1600" dirty="0"/>
              <a:t>Created National Commission to examine ethical issues</a:t>
            </a:r>
          </a:p>
          <a:p>
            <a:r>
              <a:rPr lang="en-US" sz="2000" dirty="0"/>
              <a:t>National Commission published the Belmont Report in 1979</a:t>
            </a:r>
          </a:p>
          <a:p>
            <a:pPr lvl="1"/>
            <a:r>
              <a:rPr lang="en-US" sz="1600" dirty="0"/>
              <a:t>summarizes the ethical principles and guidelines for research involving </a:t>
            </a:r>
            <a:r>
              <a:rPr lang="en-US" sz="1600" dirty="0">
                <a:hlinkClick r:id="" action="ppaction://noaction"/>
              </a:rPr>
              <a:t>human subjects</a:t>
            </a:r>
            <a:endParaRPr lang="en-US" sz="1600" dirty="0"/>
          </a:p>
          <a:p>
            <a:pPr lvl="1"/>
            <a:r>
              <a:rPr lang="en-US" sz="1600" dirty="0"/>
              <a:t>Respect for persons:  operationalized by obtaining informed consent</a:t>
            </a:r>
          </a:p>
          <a:p>
            <a:pPr lvl="1"/>
            <a:r>
              <a:rPr lang="en-US" sz="1600" dirty="0"/>
              <a:t>Beneficence:  minimizing possible harms and maximizing possible benefits</a:t>
            </a:r>
          </a:p>
          <a:p>
            <a:pPr lvl="1"/>
            <a:r>
              <a:rPr lang="en-US" sz="1600" dirty="0"/>
              <a:t>Justice:  fair or equitable selection of subjects</a:t>
            </a:r>
          </a:p>
          <a:p>
            <a:endParaRPr lang="en-US" dirty="0"/>
          </a:p>
        </p:txBody>
      </p:sp>
      <p:pic>
        <p:nvPicPr>
          <p:cNvPr id="4" name="Picture 3">
            <a:extLst>
              <a:ext uri="{FF2B5EF4-FFF2-40B4-BE49-F238E27FC236}">
                <a16:creationId xmlns:a16="http://schemas.microsoft.com/office/drawing/2014/main" id="{FDDD4D74-A9AA-44B0-B27E-BB8D8BC98A40}"/>
              </a:ext>
            </a:extLst>
          </p:cNvPr>
          <p:cNvPicPr>
            <a:picLocks noChangeAspect="1"/>
          </p:cNvPicPr>
          <p:nvPr/>
        </p:nvPicPr>
        <p:blipFill>
          <a:blip r:embed="rId2"/>
          <a:stretch>
            <a:fillRect/>
          </a:stretch>
        </p:blipFill>
        <p:spPr>
          <a:xfrm>
            <a:off x="914400" y="1943384"/>
            <a:ext cx="4285588" cy="2971232"/>
          </a:xfrm>
          <a:prstGeom prst="rect">
            <a:avLst/>
          </a:prstGeom>
        </p:spPr>
      </p:pic>
    </p:spTree>
    <p:extLst>
      <p:ext uri="{BB962C8B-B14F-4D97-AF65-F5344CB8AC3E}">
        <p14:creationId xmlns:p14="http://schemas.microsoft.com/office/powerpoint/2010/main" val="12006214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ChooseVA</Template>
  <TotalTime>5032</TotalTime>
  <Words>2113</Words>
  <Application>Microsoft Office PowerPoint</Application>
  <PresentationFormat>Widescreen</PresentationFormat>
  <Paragraphs>162</Paragraphs>
  <Slides>25</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Calibri</vt:lpstr>
      <vt:lpstr>Calibri Light</vt:lpstr>
      <vt:lpstr>Tahoma</vt:lpstr>
      <vt:lpstr>Vladimir Script</vt:lpstr>
      <vt:lpstr>VA1</vt:lpstr>
      <vt:lpstr>think-cell Slide</vt:lpstr>
      <vt:lpstr>         Human Subjects Protection Training: For VA Personnel Conducting Expanded Access Program Activities for the Treatment of Patients with Monkeypox  (May be Used in Lieu of CITI Modules for ORD-Required Training in Human Subjects Ethical Protections)</vt:lpstr>
      <vt:lpstr>Training Objectives</vt:lpstr>
      <vt:lpstr>This Training Meets ORD’s Training Requirements in Human Subjects Protections for the Following Purpose:</vt:lpstr>
      <vt:lpstr> </vt:lpstr>
      <vt:lpstr>Key Historical Events Impacting Research Involving Human Subjects</vt:lpstr>
      <vt:lpstr>Historical Perspective on Research Involving Human Subjects </vt:lpstr>
      <vt:lpstr>Historical Perspective on Research Involving Human Subjects (continued)</vt:lpstr>
      <vt:lpstr>Historical Perspective on Research Involving Human Subjects (continued)</vt:lpstr>
      <vt:lpstr>The Belmont Report:   Basic Ethical Principles</vt:lpstr>
      <vt:lpstr> </vt:lpstr>
      <vt:lpstr>Key Regulations and Requirements Governing VA Research Involving Human Subjects</vt:lpstr>
      <vt:lpstr>VA Research Program Infrastructure and Federalwide Assurance (FWAs)</vt:lpstr>
      <vt:lpstr>IRB Responsibilities</vt:lpstr>
      <vt:lpstr>Informed Consent: Obtaining Legally Effective Informed Consent </vt:lpstr>
      <vt:lpstr>Informed Consent:  Obtaining Legally Effective Informed Consent (continued)</vt:lpstr>
      <vt:lpstr>Information System Security Officer and Privacy Officer Responsibilities</vt:lpstr>
      <vt:lpstr> </vt:lpstr>
      <vt:lpstr>FDA Regulated Research Studies:  Common Pathways for Use of Drugs and Biologics</vt:lpstr>
      <vt:lpstr>When Investigational Drugs or Biologics Are Used Under FDA’s Expanded Access Regulations</vt:lpstr>
      <vt:lpstr>Expanded Access Uses of Investigational Drugs or Biologics</vt:lpstr>
      <vt:lpstr>Summary of Different Types of Expanded Access: Drugs and Biologics</vt:lpstr>
      <vt:lpstr>Most Common Types of Expanded Access Uses for Drugs and Biologics </vt:lpstr>
      <vt:lpstr>Summary of Expanded Access Requirements</vt:lpstr>
      <vt:lpstr>YOU HAVE COMPLETED THIS TRAINING COURSE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USC 209 Brief</dc:title>
  <dc:creator>Laracuente, Antonio J</dc:creator>
  <cp:lastModifiedBy>Department of Veterans Affairs</cp:lastModifiedBy>
  <cp:revision>164</cp:revision>
  <dcterms:created xsi:type="dcterms:W3CDTF">2022-01-07T15:46:04Z</dcterms:created>
  <dcterms:modified xsi:type="dcterms:W3CDTF">2022-07-28T23:31:32Z</dcterms:modified>
</cp:coreProperties>
</file>