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77" r:id="rId5"/>
    <p:sldId id="340" r:id="rId6"/>
    <p:sldId id="2141411738" r:id="rId7"/>
    <p:sldId id="2141411739" r:id="rId8"/>
    <p:sldId id="2141411740" r:id="rId9"/>
    <p:sldId id="2141411742" r:id="rId10"/>
    <p:sldId id="2141411741" r:id="rId11"/>
    <p:sldId id="2141411744" r:id="rId12"/>
    <p:sldId id="909" r:id="rId13"/>
    <p:sldId id="907" r:id="rId14"/>
    <p:sldId id="912" r:id="rId15"/>
    <p:sldId id="2141411746" r:id="rId16"/>
    <p:sldId id="2141411747" r:id="rId17"/>
    <p:sldId id="2141411745" r:id="rId18"/>
    <p:sldId id="2141411756" r:id="rId19"/>
    <p:sldId id="2141411748" r:id="rId20"/>
    <p:sldId id="2141411757" r:id="rId21"/>
    <p:sldId id="2141411749" r:id="rId22"/>
    <p:sldId id="2141411752" r:id="rId23"/>
    <p:sldId id="2141411753" r:id="rId24"/>
    <p:sldId id="974" r:id="rId25"/>
    <p:sldId id="648" r:id="rId26"/>
    <p:sldId id="330" r:id="rId27"/>
    <p:sldId id="2141411754" r:id="rId28"/>
    <p:sldId id="214141175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EC395F-2F34-6066-C7E3-BAC20BAC8DD2}" name="Tenhula, Wendy" initials="TW" userId="S::wendy.tenhula@va.gov::2516237c-d134-48ae-980f-0c75f510b772" providerId="AD"/>
  <p188:author id="{64E93262-8E67-8201-43B0-18E4C81CE750}" name="Laracuente, Antonio J" initials="LJ" userId="S::antonio.laracuente03@va.gov::f26025aa-017e-46da-97dd-4f9d498fb15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erguson, Stephanie L." initials="FSL" lastIdx="10" clrIdx="0">
    <p:extLst>
      <p:ext uri="{19B8F6BF-5375-455C-9EA6-DF929625EA0E}">
        <p15:presenceInfo xmlns:p15="http://schemas.microsoft.com/office/powerpoint/2012/main" userId="S::Stephanie.Ferguson18@va.gov::12a5ede6-b495-4eb3-bb76-c4880202b7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22" autoAdjust="0"/>
  </p:normalViewPr>
  <p:slideViewPr>
    <p:cSldViewPr snapToGrid="0">
      <p:cViewPr varScale="1">
        <p:scale>
          <a:sx n="106" d="100"/>
          <a:sy n="106" d="100"/>
        </p:scale>
        <p:origin x="7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0AC809-AD55-4680-9172-8613891DBF43}" type="datetimeFigureOut">
              <a:rPr lang="en-US" smtClean="0"/>
              <a:t>5/24/2023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25C5C3-08BB-43EB-B130-D52380FEC2AB}" type="slidenum">
              <a:rPr lang="en-US" smtClean="0"/>
              <a:t>‹#›</a:t>
            </a:fld>
            <a:endParaRPr lang="en-US" dirty="0"/>
          </a:p>
        </p:txBody>
      </p:sp>
    </p:spTree>
    <p:extLst>
      <p:ext uri="{BB962C8B-B14F-4D97-AF65-F5344CB8AC3E}">
        <p14:creationId xmlns:p14="http://schemas.microsoft.com/office/powerpoint/2010/main" val="716535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B850CD8-3DC0-4D51-9F0F-9FA8CBAFAED7}" type="slidenum">
              <a:rPr lang="en-US" smtClean="0">
                <a:solidFill>
                  <a:prstClr val="black"/>
                </a:solidFill>
              </a:rPr>
              <a:pPr>
                <a:defRPr/>
              </a:pPr>
              <a:t>2</a:t>
            </a:fld>
            <a:endParaRPr lang="en-US" dirty="0">
              <a:solidFill>
                <a:prstClr val="black"/>
              </a:solidFill>
            </a:endParaRPr>
          </a:p>
        </p:txBody>
      </p:sp>
      <p:sp>
        <p:nvSpPr>
          <p:cNvPr id="5" name="Date Placeholder 4"/>
          <p:cNvSpPr>
            <a:spLocks noGrp="1"/>
          </p:cNvSpPr>
          <p:nvPr>
            <p:ph type="dt" idx="11"/>
          </p:nvPr>
        </p:nvSpPr>
        <p:spPr/>
        <p:txBody>
          <a:bodyPr/>
          <a:lstStyle/>
          <a:p>
            <a:pPr>
              <a:defRPr/>
            </a:pPr>
            <a:endParaRPr lang="en-US" dirty="0">
              <a:solidFill>
                <a:prstClr val="black"/>
              </a:solidFill>
            </a:endParaRPr>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844674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5E9596-4C46-47D4-A545-08389D598C62}" type="datetimeFigureOut">
              <a:rPr lang="en-US" smtClean="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4056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951251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977540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50EE7798-284D-44E6-BD33-EC3C7F4CA87C}" type="slidenum">
              <a:rPr lang="en-US" smtClean="0"/>
              <a:t>‹#›</a:t>
            </a:fld>
            <a:endParaRPr lang="en-US" dirty="0"/>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1502554298"/>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118081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700464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402663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947999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05091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49619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50132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p:custDataLst>
              <p:tags r:id="rId1"/>
            </p:custDataLst>
            <p:extLst>
              <p:ext uri="{D42A27DB-BD31-4B8C-83A1-F6EECF244321}">
                <p14:modId xmlns:p14="http://schemas.microsoft.com/office/powerpoint/2010/main" val="1619608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86166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040852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236626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5E9596-4C46-47D4-A545-08389D598C62}" type="datetimeFigureOut">
              <a:rPr lang="en-US" smtClean="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cxnSp>
        <p:nvCxnSpPr>
          <p:cNvPr id="7" name="Straight Connector 6" descr="&quot;&quot;">
            <a:extLst>
              <a:ext uri="{FF2B5EF4-FFF2-40B4-BE49-F238E27FC236}">
                <a16:creationId xmlns:a16="http://schemas.microsoft.com/office/drawing/2014/main" id="{BEAC91FE-22FD-4E6A-87EB-4B75B31CDEB8}"/>
              </a:ext>
            </a:extLst>
          </p:cNvPr>
          <p:cNvCxnSpPr/>
          <p:nvPr/>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869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5E9596-4C46-47D4-A545-08389D598C62}" type="datetimeFigureOut">
              <a:rPr lang="en-US" smtClean="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1263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5E9596-4C46-47D4-A545-08389D598C62}" type="datetimeFigureOut">
              <a:rPr lang="en-US" smtClean="0"/>
              <a:t>5/24/2023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164922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5E9596-4C46-47D4-A545-08389D598C62}" type="datetimeFigureOut">
              <a:rPr lang="en-US" smtClean="0"/>
              <a:t>5/24/2023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22497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E9596-4C46-47D4-A545-08389D598C62}" type="datetimeFigureOut">
              <a:rPr lang="en-US" smtClean="0"/>
              <a:t>5/24/2023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274979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5E9596-4C46-47D4-A545-08389D598C62}" type="datetimeFigureOut">
              <a:rPr lang="en-US" smtClean="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965565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5E9596-4C46-47D4-A545-08389D598C62}" type="datetimeFigureOut">
              <a:rPr lang="en-US" smtClean="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2243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1.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p:custDataLst>
              <p:tags r:id="rId23"/>
            </p:custDataLst>
            <p:extLst>
              <p:ext uri="{D42A27DB-BD31-4B8C-83A1-F6EECF244321}">
                <p14:modId xmlns:p14="http://schemas.microsoft.com/office/powerpoint/2010/main" val="3601188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395" imgH="396" progId="TCLayout.ActiveDocument.1">
                  <p:embed/>
                </p:oleObj>
              </mc:Choice>
              <mc:Fallback>
                <p:oleObj name="think-cell Slide" r:id="rId25"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p:custDataLst>
              <p:tags r:id="rId2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5E9596-4C46-47D4-A545-08389D598C62}" type="datetimeFigureOut">
              <a:rPr lang="en-US" smtClean="0"/>
              <a:t>5/24/2023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E7798-284D-44E6-BD33-EC3C7F4CA87C}" type="slidenum">
              <a:rPr lang="en-US" smtClean="0"/>
              <a:t>‹#›</a:t>
            </a:fld>
            <a:endParaRPr lang="en-US" dirty="0"/>
          </a:p>
        </p:txBody>
      </p:sp>
      <p:sp>
        <p:nvSpPr>
          <p:cNvPr id="7" name="Rectangle 6" descr="&quot;&quot;">
            <a:extLst>
              <a:ext uri="{FF2B5EF4-FFF2-40B4-BE49-F238E27FC236}">
                <a16:creationId xmlns:a16="http://schemas.microsoft.com/office/drawing/2014/main" id="{9A344643-0805-4A78-8519-399E280674A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451C4A79-7B67-4263-9C21-0F0F093D2ECB}"/>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p:nvPicPr>
        <p:blipFill>
          <a:blip r:embed="rId27"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p:nvPicPr>
        <p:blipFill>
          <a:blip r:embed="rId28"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340002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VHACOORDREGULATORY@VA.GO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ecfr.gov/current/title-38/chapter-I/part-16" TargetMode="External"/><Relationship Id="rId2" Type="http://schemas.openxmlformats.org/officeDocument/2006/relationships/hyperlink" Target="https://www.ecfr.gov/current/title-21/chapter-I/subchapter-A/part-50" TargetMode="External"/><Relationship Id="rId1" Type="http://schemas.openxmlformats.org/officeDocument/2006/relationships/slideLayout" Target="../slideLayouts/slideLayout2.xml"/><Relationship Id="rId5" Type="http://schemas.openxmlformats.org/officeDocument/2006/relationships/hyperlink" Target="https://www.hhs.gov/ohrp/regulations-and-policy/guidance/guidance-on-engagement-of-institutions/index.htm" TargetMode="External"/><Relationship Id="rId4" Type="http://schemas.openxmlformats.org/officeDocument/2006/relationships/hyperlink" Target="https://doi.org/10.1007/s43441-019-00006-4"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www.va.gov/vhapublication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hhs.gov/ohrp/regulations-and-policy/guidance/guidance-on-engagement-of-institutions/index.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941DF-193A-435B-8421-CB7C40252F41}"/>
              </a:ext>
            </a:extLst>
          </p:cNvPr>
          <p:cNvSpPr>
            <a:spLocks noGrp="1"/>
          </p:cNvSpPr>
          <p:nvPr>
            <p:ph type="ctrTitle"/>
          </p:nvPr>
        </p:nvSpPr>
        <p:spPr>
          <a:xfrm>
            <a:off x="424543" y="694943"/>
            <a:ext cx="11027228" cy="2847965"/>
          </a:xfrm>
        </p:spPr>
        <p:txBody>
          <a:bodyPr vert="horz" lIns="91440" tIns="45720" rIns="91440" bIns="45720" rtlCol="0" anchor="ctr">
            <a:normAutofit fontScale="90000"/>
          </a:bodyPr>
          <a:lstStyle/>
          <a:p>
            <a:br>
              <a:rPr lang="en-US" sz="3400" kern="1200" dirty="0">
                <a:solidFill>
                  <a:schemeClr val="tx1"/>
                </a:solidFill>
                <a:latin typeface="+mj-lt"/>
                <a:ea typeface="+mj-ea"/>
                <a:cs typeface="+mj-cs"/>
              </a:rPr>
            </a:br>
            <a:br>
              <a:rPr lang="en-US" sz="4000" kern="1200" dirty="0">
                <a:solidFill>
                  <a:schemeClr val="tx1"/>
                </a:solidFill>
                <a:latin typeface="+mj-lt"/>
                <a:ea typeface="+mj-ea"/>
                <a:cs typeface="+mj-cs"/>
              </a:rPr>
            </a:br>
            <a:r>
              <a:rPr lang="en-US" sz="4400" kern="1200" dirty="0">
                <a:solidFill>
                  <a:schemeClr val="tx1"/>
                </a:solidFill>
                <a:latin typeface="+mn-lt"/>
                <a:ea typeface="+mj-ea"/>
                <a:cs typeface="+mj-cs"/>
              </a:rPr>
              <a:t>Decentralized Trials: </a:t>
            </a:r>
            <a:br>
              <a:rPr lang="en-US" sz="4400" kern="1200" dirty="0">
                <a:solidFill>
                  <a:schemeClr val="tx1"/>
                </a:solidFill>
                <a:latin typeface="+mn-lt"/>
                <a:ea typeface="+mj-ea"/>
                <a:cs typeface="+mj-cs"/>
              </a:rPr>
            </a:br>
            <a:r>
              <a:rPr lang="en-US" sz="4400" kern="1200" dirty="0">
                <a:solidFill>
                  <a:schemeClr val="tx1"/>
                </a:solidFill>
                <a:latin typeface="+mn-lt"/>
                <a:ea typeface="+mj-ea"/>
                <a:cs typeface="+mj-cs"/>
              </a:rPr>
              <a:t>Regulatory and Implementation Issues </a:t>
            </a:r>
            <a:br>
              <a:rPr lang="en-US" sz="4400" kern="1200" dirty="0">
                <a:solidFill>
                  <a:schemeClr val="tx1"/>
                </a:solidFill>
                <a:latin typeface="+mn-lt"/>
                <a:ea typeface="+mj-ea"/>
                <a:cs typeface="+mj-cs"/>
              </a:rPr>
            </a:br>
            <a:br>
              <a:rPr lang="en-US" sz="4400" kern="1200" dirty="0">
                <a:solidFill>
                  <a:schemeClr val="tx1"/>
                </a:solidFill>
                <a:latin typeface="+mn-lt"/>
                <a:ea typeface="+mj-ea"/>
                <a:cs typeface="+mj-cs"/>
              </a:rPr>
            </a:br>
            <a:endParaRPr lang="en-US" sz="4400" b="1" kern="1200" dirty="0">
              <a:solidFill>
                <a:schemeClr val="tx1"/>
              </a:solidFill>
              <a:latin typeface="+mn-lt"/>
              <a:ea typeface="+mj-ea"/>
              <a:cs typeface="+mj-cs"/>
            </a:endParaRPr>
          </a:p>
        </p:txBody>
      </p:sp>
      <p:sp>
        <p:nvSpPr>
          <p:cNvPr id="3" name="Subtitle 2">
            <a:extLst>
              <a:ext uri="{FF2B5EF4-FFF2-40B4-BE49-F238E27FC236}">
                <a16:creationId xmlns:a16="http://schemas.microsoft.com/office/drawing/2014/main" id="{59C66D95-5A21-441B-B45F-6BF7AE26B43C}"/>
              </a:ext>
            </a:extLst>
          </p:cNvPr>
          <p:cNvSpPr>
            <a:spLocks noGrp="1"/>
          </p:cNvSpPr>
          <p:nvPr>
            <p:ph type="subTitle" idx="1"/>
          </p:nvPr>
        </p:nvSpPr>
        <p:spPr>
          <a:xfrm>
            <a:off x="1534886" y="3347391"/>
            <a:ext cx="9274628" cy="2281416"/>
          </a:xfrm>
        </p:spPr>
        <p:txBody>
          <a:bodyPr vert="horz" lIns="91440" tIns="45720" rIns="91440" bIns="45720" rtlCol="0" anchor="ctr">
            <a:normAutofit/>
          </a:bodyPr>
          <a:lstStyle/>
          <a:p>
            <a:endParaRPr lang="en-US" sz="2200" dirty="0">
              <a:effectLst/>
            </a:endParaRPr>
          </a:p>
          <a:p>
            <a:r>
              <a:rPr lang="en-US" sz="2200" dirty="0">
                <a:effectLst/>
              </a:rPr>
              <a:t>C. Karen Jeans, </a:t>
            </a:r>
            <a:r>
              <a:rPr lang="en-US" sz="2200" dirty="0"/>
              <a:t>PhD, CCRN, CIP</a:t>
            </a:r>
          </a:p>
          <a:p>
            <a:r>
              <a:rPr lang="en-US" sz="2200" dirty="0"/>
              <a:t>VHA Office of Research and Development (ORD)</a:t>
            </a:r>
          </a:p>
          <a:p>
            <a:r>
              <a:rPr lang="en-US" sz="2200" dirty="0"/>
              <a:t>2023 IRB and Research &amp; Development (R&amp;D) Committee Chairs Workshop</a:t>
            </a:r>
          </a:p>
          <a:p>
            <a:r>
              <a:rPr lang="en-US" sz="2200" dirty="0"/>
              <a:t>February 7-9, 2023</a:t>
            </a:r>
          </a:p>
          <a:p>
            <a:pPr indent="-228600" algn="l">
              <a:buFont typeface="Arial" panose="020B0604020202020204" pitchFamily="34" charset="0"/>
              <a:buChar char="•"/>
            </a:pPr>
            <a:endParaRPr lang="en-US" sz="2200" dirty="0"/>
          </a:p>
        </p:txBody>
      </p:sp>
    </p:spTree>
    <p:extLst>
      <p:ext uri="{BB962C8B-B14F-4D97-AF65-F5344CB8AC3E}">
        <p14:creationId xmlns:p14="http://schemas.microsoft.com/office/powerpoint/2010/main" val="753555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06C8E-DC43-4FE7-BC11-321E6973F269}"/>
              </a:ext>
            </a:extLst>
          </p:cNvPr>
          <p:cNvSpPr>
            <a:spLocks noGrp="1"/>
          </p:cNvSpPr>
          <p:nvPr>
            <p:ph type="title"/>
          </p:nvPr>
        </p:nvSpPr>
        <p:spPr>
          <a:xfrm>
            <a:off x="0" y="166264"/>
            <a:ext cx="12094029" cy="618385"/>
          </a:xfrm>
        </p:spPr>
        <p:txBody>
          <a:bodyPr/>
          <a:lstStyle/>
          <a:p>
            <a:r>
              <a:rPr lang="en-US" sz="3200" dirty="0"/>
              <a:t>Based Solely on this Picture Assuming the Individual is Administering an Approved Drug Intravenously in a Comparative Clinical Trial:</a:t>
            </a:r>
          </a:p>
        </p:txBody>
      </p:sp>
      <p:sp>
        <p:nvSpPr>
          <p:cNvPr id="3" name="Content Placeholder 2">
            <a:extLst>
              <a:ext uri="{FF2B5EF4-FFF2-40B4-BE49-F238E27FC236}">
                <a16:creationId xmlns:a16="http://schemas.microsoft.com/office/drawing/2014/main" id="{FE235CE5-1247-4499-99EB-E8E832AE9448}"/>
              </a:ext>
            </a:extLst>
          </p:cNvPr>
          <p:cNvSpPr>
            <a:spLocks noGrp="1"/>
          </p:cNvSpPr>
          <p:nvPr>
            <p:ph idx="1"/>
          </p:nvPr>
        </p:nvSpPr>
        <p:spPr/>
        <p:txBody>
          <a:bodyPr/>
          <a:lstStyle/>
          <a:p>
            <a:pPr marL="0" indent="0">
              <a:buNone/>
            </a:pPr>
            <a:r>
              <a:rPr lang="en-US" dirty="0"/>
              <a:t> </a:t>
            </a:r>
          </a:p>
        </p:txBody>
      </p:sp>
      <p:pic>
        <p:nvPicPr>
          <p:cNvPr id="7" name="Picture 2" descr="Image result for Nurse adminisering drug to patient in hospital">
            <a:extLst>
              <a:ext uri="{FF2B5EF4-FFF2-40B4-BE49-F238E27FC236}">
                <a16:creationId xmlns:a16="http://schemas.microsoft.com/office/drawing/2014/main" id="{FC2B6A8C-972B-4055-A058-1D4A3FA298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7859" y="1747063"/>
            <a:ext cx="5243512" cy="40917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8576E97-5625-4999-A6DF-B5182BE0092D}"/>
              </a:ext>
            </a:extLst>
          </p:cNvPr>
          <p:cNvSpPr txBox="1"/>
          <p:nvPr/>
        </p:nvSpPr>
        <p:spPr>
          <a:xfrm>
            <a:off x="1304925" y="1051093"/>
            <a:ext cx="10178143" cy="523220"/>
          </a:xfrm>
          <a:prstGeom prst="rect">
            <a:avLst/>
          </a:prstGeom>
          <a:noFill/>
        </p:spPr>
        <p:txBody>
          <a:bodyPr wrap="square" rtlCol="0">
            <a:spAutoFit/>
          </a:bodyPr>
          <a:lstStyle/>
          <a:p>
            <a:r>
              <a:rPr lang="en-US" sz="2800" dirty="0"/>
              <a:t>Is This Individual Conducting Research Requiring IRB  Approval?</a:t>
            </a:r>
          </a:p>
        </p:txBody>
      </p:sp>
    </p:spTree>
    <p:extLst>
      <p:ext uri="{BB962C8B-B14F-4D97-AF65-F5344CB8AC3E}">
        <p14:creationId xmlns:p14="http://schemas.microsoft.com/office/powerpoint/2010/main" val="1680422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06C8E-DC43-4FE7-BC11-321E6973F269}"/>
              </a:ext>
            </a:extLst>
          </p:cNvPr>
          <p:cNvSpPr>
            <a:spLocks noGrp="1"/>
          </p:cNvSpPr>
          <p:nvPr>
            <p:ph type="title"/>
          </p:nvPr>
        </p:nvSpPr>
        <p:spPr>
          <a:xfrm>
            <a:off x="1" y="166264"/>
            <a:ext cx="12104914" cy="618385"/>
          </a:xfrm>
        </p:spPr>
        <p:txBody>
          <a:bodyPr/>
          <a:lstStyle/>
          <a:p>
            <a:r>
              <a:rPr lang="en-US" sz="3200" dirty="0"/>
              <a:t>Based Solely on this Picture Assuming the ICU Nurse is Filling out a Case Report Form:</a:t>
            </a:r>
          </a:p>
        </p:txBody>
      </p:sp>
      <p:sp>
        <p:nvSpPr>
          <p:cNvPr id="3" name="Content Placeholder 2">
            <a:extLst>
              <a:ext uri="{FF2B5EF4-FFF2-40B4-BE49-F238E27FC236}">
                <a16:creationId xmlns:a16="http://schemas.microsoft.com/office/drawing/2014/main" id="{FE235CE5-1247-4499-99EB-E8E832AE9448}"/>
              </a:ext>
            </a:extLst>
          </p:cNvPr>
          <p:cNvSpPr>
            <a:spLocks noGrp="1"/>
          </p:cNvSpPr>
          <p:nvPr>
            <p:ph idx="1"/>
          </p:nvPr>
        </p:nvSpPr>
        <p:spPr/>
        <p:txBody>
          <a:bodyPr/>
          <a:lstStyle/>
          <a:p>
            <a:pPr marL="0" indent="0">
              <a:buNone/>
            </a:pPr>
            <a:r>
              <a:rPr lang="en-US" dirty="0"/>
              <a:t> </a:t>
            </a:r>
          </a:p>
        </p:txBody>
      </p:sp>
      <p:pic>
        <p:nvPicPr>
          <p:cNvPr id="23560" name="Picture 8" descr="Image result for Nursing charting">
            <a:extLst>
              <a:ext uri="{FF2B5EF4-FFF2-40B4-BE49-F238E27FC236}">
                <a16:creationId xmlns:a16="http://schemas.microsoft.com/office/drawing/2014/main" id="{AED799E6-D350-4166-B867-481A765761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5897" y="1739190"/>
            <a:ext cx="6173560" cy="42413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88987E7-1A9B-4C2D-B81D-24063C7C6618}"/>
              </a:ext>
            </a:extLst>
          </p:cNvPr>
          <p:cNvSpPr txBox="1"/>
          <p:nvPr/>
        </p:nvSpPr>
        <p:spPr>
          <a:xfrm>
            <a:off x="478971" y="1094013"/>
            <a:ext cx="11212286" cy="584775"/>
          </a:xfrm>
          <a:prstGeom prst="rect">
            <a:avLst/>
          </a:prstGeom>
          <a:noFill/>
        </p:spPr>
        <p:txBody>
          <a:bodyPr wrap="square" rtlCol="0">
            <a:spAutoFit/>
          </a:bodyPr>
          <a:lstStyle/>
          <a:p>
            <a:r>
              <a:rPr lang="en-US" sz="3200" dirty="0"/>
              <a:t>Is This Individual Conducting Research Requiring  IRB Approval?</a:t>
            </a:r>
          </a:p>
        </p:txBody>
      </p:sp>
    </p:spTree>
    <p:extLst>
      <p:ext uri="{BB962C8B-B14F-4D97-AF65-F5344CB8AC3E}">
        <p14:creationId xmlns:p14="http://schemas.microsoft.com/office/powerpoint/2010/main" val="3647179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A882D-F878-43CF-B78F-7BC6E5C60C5A}"/>
              </a:ext>
            </a:extLst>
          </p:cNvPr>
          <p:cNvSpPr>
            <a:spLocks noGrp="1"/>
          </p:cNvSpPr>
          <p:nvPr>
            <p:ph type="title"/>
          </p:nvPr>
        </p:nvSpPr>
        <p:spPr>
          <a:xfrm>
            <a:off x="0" y="166264"/>
            <a:ext cx="12191999" cy="618385"/>
          </a:xfrm>
        </p:spPr>
        <p:txBody>
          <a:bodyPr/>
          <a:lstStyle/>
          <a:p>
            <a:r>
              <a:rPr lang="en-US" sz="2800" dirty="0"/>
              <a:t>A VA Subject Requests VA Provider to  Securely Fax  the Signed and Dated Informed Consent Form for a Clinical Trial and HIPAA Authorization Document:</a:t>
            </a:r>
          </a:p>
        </p:txBody>
      </p:sp>
      <p:pic>
        <p:nvPicPr>
          <p:cNvPr id="18434" name="Picture 2" descr="How to Fax a Document - CapeSpace">
            <a:extLst>
              <a:ext uri="{FF2B5EF4-FFF2-40B4-BE49-F238E27FC236}">
                <a16:creationId xmlns:a16="http://schemas.microsoft.com/office/drawing/2014/main" id="{1B5500B9-708A-440D-A070-9DBEE7D533B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53344" y="1990534"/>
            <a:ext cx="5704114" cy="37907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C2FCE2F-9C95-4DC5-80CB-B9AC092D975B}"/>
              </a:ext>
            </a:extLst>
          </p:cNvPr>
          <p:cNvSpPr txBox="1"/>
          <p:nvPr/>
        </p:nvSpPr>
        <p:spPr>
          <a:xfrm>
            <a:off x="315686" y="1099457"/>
            <a:ext cx="11495314" cy="523220"/>
          </a:xfrm>
          <a:prstGeom prst="rect">
            <a:avLst/>
          </a:prstGeom>
          <a:noFill/>
        </p:spPr>
        <p:txBody>
          <a:bodyPr wrap="square" rtlCol="0">
            <a:spAutoFit/>
          </a:bodyPr>
          <a:lstStyle/>
          <a:p>
            <a:r>
              <a:rPr lang="en-US" sz="2800" dirty="0"/>
              <a:t>Is the VA Provider Engaging the Institution in Human Subjects Research?</a:t>
            </a:r>
          </a:p>
        </p:txBody>
      </p:sp>
    </p:spTree>
    <p:extLst>
      <p:ext uri="{BB962C8B-B14F-4D97-AF65-F5344CB8AC3E}">
        <p14:creationId xmlns:p14="http://schemas.microsoft.com/office/powerpoint/2010/main" val="89522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A882D-F878-43CF-B78F-7BC6E5C60C5A}"/>
              </a:ext>
            </a:extLst>
          </p:cNvPr>
          <p:cNvSpPr>
            <a:spLocks noGrp="1"/>
          </p:cNvSpPr>
          <p:nvPr>
            <p:ph type="title"/>
          </p:nvPr>
        </p:nvSpPr>
        <p:spPr>
          <a:xfrm>
            <a:off x="0" y="166264"/>
            <a:ext cx="12191999" cy="618385"/>
          </a:xfrm>
        </p:spPr>
        <p:txBody>
          <a:bodyPr/>
          <a:lstStyle/>
          <a:p>
            <a:r>
              <a:rPr lang="en-US" sz="2800" dirty="0"/>
              <a:t>The  Lead VA Principal Investigator Requests Another VA Facility’s Provider to Randomize a Patient into the Study Based on Lab Results Provided to the Provider: </a:t>
            </a:r>
          </a:p>
        </p:txBody>
      </p:sp>
      <p:sp>
        <p:nvSpPr>
          <p:cNvPr id="3" name="Content Placeholder 2">
            <a:extLst>
              <a:ext uri="{FF2B5EF4-FFF2-40B4-BE49-F238E27FC236}">
                <a16:creationId xmlns:a16="http://schemas.microsoft.com/office/drawing/2014/main" id="{2D9D6E74-8B8D-4A3E-8993-644B8FD2E66E}"/>
              </a:ext>
            </a:extLst>
          </p:cNvPr>
          <p:cNvSpPr>
            <a:spLocks noGrp="1"/>
          </p:cNvSpPr>
          <p:nvPr>
            <p:ph idx="1"/>
          </p:nvPr>
        </p:nvSpPr>
        <p:spPr>
          <a:xfrm>
            <a:off x="371475" y="1088571"/>
            <a:ext cx="10515600" cy="4624388"/>
          </a:xfrm>
        </p:spPr>
        <p:txBody>
          <a:bodyPr/>
          <a:lstStyle/>
          <a:p>
            <a:pPr marL="0" indent="0" algn="ctr">
              <a:buNone/>
            </a:pPr>
            <a:r>
              <a:rPr lang="en-US" dirty="0"/>
              <a:t>Is the VA Facility’s Provider Engaging the VA Facility When the Provider is Only Being Requested to Randomize the Patient/Subject into a Treatment Arm?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7" name="Picture 6" descr="Shape, arrow&#10;&#10;Description automatically generated">
            <a:extLst>
              <a:ext uri="{FF2B5EF4-FFF2-40B4-BE49-F238E27FC236}">
                <a16:creationId xmlns:a16="http://schemas.microsoft.com/office/drawing/2014/main" id="{CA8F17BF-54F9-4D8E-82A8-C97CF23A1D2E}"/>
              </a:ext>
            </a:extLst>
          </p:cNvPr>
          <p:cNvPicPr>
            <a:picLocks noChangeAspect="1"/>
          </p:cNvPicPr>
          <p:nvPr/>
        </p:nvPicPr>
        <p:blipFill rotWithShape="1">
          <a:blip r:embed="rId2">
            <a:extLst>
              <a:ext uri="{28A0092B-C50C-407E-A947-70E740481C1C}">
                <a14:useLocalDpi xmlns:a14="http://schemas.microsoft.com/office/drawing/2010/main" val="0"/>
              </a:ext>
            </a:extLst>
          </a:blip>
          <a:srcRect t="3800" r="13839"/>
          <a:stretch/>
        </p:blipFill>
        <p:spPr>
          <a:xfrm>
            <a:off x="2525486" y="2431034"/>
            <a:ext cx="6281057" cy="3424274"/>
          </a:xfrm>
          <a:prstGeom prst="rect">
            <a:avLst/>
          </a:prstGeom>
          <a:ln w="38100">
            <a:solidFill>
              <a:srgbClr val="00B0F0"/>
            </a:solidFill>
          </a:ln>
        </p:spPr>
      </p:pic>
    </p:spTree>
    <p:extLst>
      <p:ext uri="{BB962C8B-B14F-4D97-AF65-F5344CB8AC3E}">
        <p14:creationId xmlns:p14="http://schemas.microsoft.com/office/powerpoint/2010/main" val="2421932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FECAA-03D8-421C-9658-860B810DBC34}"/>
              </a:ext>
            </a:extLst>
          </p:cNvPr>
          <p:cNvSpPr>
            <a:spLocks noGrp="1"/>
          </p:cNvSpPr>
          <p:nvPr>
            <p:ph type="title"/>
          </p:nvPr>
        </p:nvSpPr>
        <p:spPr>
          <a:xfrm>
            <a:off x="285750" y="166264"/>
            <a:ext cx="11459936" cy="618385"/>
          </a:xfrm>
        </p:spPr>
        <p:txBody>
          <a:bodyPr/>
          <a:lstStyle/>
          <a:p>
            <a:r>
              <a:rPr lang="en-US" dirty="0"/>
              <a:t>Common Implementation Questions Impacting Decentralized Clinical Trials: Drug Management</a:t>
            </a:r>
          </a:p>
        </p:txBody>
      </p:sp>
      <p:sp>
        <p:nvSpPr>
          <p:cNvPr id="3" name="Content Placeholder 2">
            <a:extLst>
              <a:ext uri="{FF2B5EF4-FFF2-40B4-BE49-F238E27FC236}">
                <a16:creationId xmlns:a16="http://schemas.microsoft.com/office/drawing/2014/main" id="{ACB48C30-532F-4C19-84CA-31F6AB296951}"/>
              </a:ext>
            </a:extLst>
          </p:cNvPr>
          <p:cNvSpPr>
            <a:spLocks noGrp="1"/>
          </p:cNvSpPr>
          <p:nvPr>
            <p:ph idx="1"/>
          </p:nvPr>
        </p:nvSpPr>
        <p:spPr>
          <a:xfrm>
            <a:off x="371474" y="1361621"/>
            <a:ext cx="11591925" cy="4351338"/>
          </a:xfrm>
        </p:spPr>
        <p:txBody>
          <a:bodyPr/>
          <a:lstStyle/>
          <a:p>
            <a:pPr lvl="1"/>
            <a:r>
              <a:rPr lang="en-US" sz="3200" dirty="0">
                <a:effectLst/>
                <a:latin typeface="Calibri" panose="020F0502020204030204" pitchFamily="34" charset="0"/>
                <a:ea typeface="Calibri" panose="020F0502020204030204" pitchFamily="34" charset="0"/>
              </a:rPr>
              <a:t>Can sponsors send investigational drug directly to VA subjects’ homes? </a:t>
            </a:r>
          </a:p>
          <a:p>
            <a:pPr marL="457200" lvl="1" indent="0">
              <a:buNone/>
            </a:pPr>
            <a:endParaRPr lang="en-US" sz="3200" dirty="0">
              <a:effectLst/>
              <a:latin typeface="Calibri" panose="020F0502020204030204" pitchFamily="34" charset="0"/>
              <a:ea typeface="Calibri" panose="020F0502020204030204" pitchFamily="34" charset="0"/>
            </a:endParaRPr>
          </a:p>
          <a:p>
            <a:pPr marL="457200" lvl="1" indent="0">
              <a:buNone/>
            </a:pPr>
            <a:endParaRPr lang="en-US" dirty="0"/>
          </a:p>
        </p:txBody>
      </p:sp>
    </p:spTree>
    <p:extLst>
      <p:ext uri="{BB962C8B-B14F-4D97-AF65-F5344CB8AC3E}">
        <p14:creationId xmlns:p14="http://schemas.microsoft.com/office/powerpoint/2010/main" val="4124137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FECAA-03D8-421C-9658-860B810DBC34}"/>
              </a:ext>
            </a:extLst>
          </p:cNvPr>
          <p:cNvSpPr>
            <a:spLocks noGrp="1"/>
          </p:cNvSpPr>
          <p:nvPr>
            <p:ph type="title"/>
          </p:nvPr>
        </p:nvSpPr>
        <p:spPr>
          <a:xfrm>
            <a:off x="285750" y="166264"/>
            <a:ext cx="11459936" cy="618385"/>
          </a:xfrm>
        </p:spPr>
        <p:txBody>
          <a:bodyPr/>
          <a:lstStyle/>
          <a:p>
            <a:r>
              <a:rPr lang="en-US" dirty="0"/>
              <a:t>Common Implementation Questions Impacting Decentralized Clinical Trials: Drug Management</a:t>
            </a:r>
          </a:p>
        </p:txBody>
      </p:sp>
      <p:sp>
        <p:nvSpPr>
          <p:cNvPr id="3" name="Content Placeholder 2">
            <a:extLst>
              <a:ext uri="{FF2B5EF4-FFF2-40B4-BE49-F238E27FC236}">
                <a16:creationId xmlns:a16="http://schemas.microsoft.com/office/drawing/2014/main" id="{ACB48C30-532F-4C19-84CA-31F6AB296951}"/>
              </a:ext>
            </a:extLst>
          </p:cNvPr>
          <p:cNvSpPr>
            <a:spLocks noGrp="1"/>
          </p:cNvSpPr>
          <p:nvPr>
            <p:ph idx="1"/>
          </p:nvPr>
        </p:nvSpPr>
        <p:spPr>
          <a:xfrm>
            <a:off x="371474" y="1361621"/>
            <a:ext cx="11591925" cy="4351338"/>
          </a:xfrm>
        </p:spPr>
        <p:txBody>
          <a:bodyPr/>
          <a:lstStyle/>
          <a:p>
            <a:pPr lvl="1"/>
            <a:r>
              <a:rPr lang="en-US" sz="3200" dirty="0">
                <a:effectLst/>
                <a:latin typeface="Calibri" panose="020F0502020204030204" pitchFamily="34" charset="0"/>
                <a:ea typeface="Calibri" panose="020F0502020204030204" pitchFamily="34" charset="0"/>
              </a:rPr>
              <a:t>Can sponsors send investigational drug directly to VA subjects’ homes? </a:t>
            </a:r>
          </a:p>
          <a:p>
            <a:pPr marL="457200" lvl="1" indent="0">
              <a:buNone/>
            </a:pPr>
            <a:endParaRPr lang="en-US" sz="3200" dirty="0">
              <a:effectLst/>
              <a:latin typeface="Calibri" panose="020F0502020204030204" pitchFamily="34" charset="0"/>
              <a:ea typeface="Calibri" panose="020F0502020204030204" pitchFamily="34" charset="0"/>
            </a:endParaRPr>
          </a:p>
          <a:p>
            <a:pPr lvl="1"/>
            <a:r>
              <a:rPr lang="en-US" sz="2800" b="1" u="sng" dirty="0">
                <a:effectLst/>
                <a:latin typeface="Calibri" panose="020F0502020204030204" pitchFamily="34" charset="0"/>
                <a:ea typeface="Calibri" panose="020F0502020204030204" pitchFamily="34" charset="0"/>
              </a:rPr>
              <a:t>Answer:</a:t>
            </a:r>
            <a:r>
              <a:rPr lang="en-US" sz="2800" dirty="0">
                <a:effectLst/>
                <a:latin typeface="Calibri" panose="020F0502020204030204" pitchFamily="34" charset="0"/>
                <a:ea typeface="Calibri" panose="020F0502020204030204" pitchFamily="34" charset="0"/>
              </a:rPr>
              <a:t>  No.  All investigational drug must be accounted for by the VA Facility. Regardless of the source, all investigational and sponsor supplied drugs must be delivered to the Pharmacy Service or Research Service Investigational Pharmacy for receipt, storage, security, labeling, distribution, dispensing, and disposition.  </a:t>
            </a:r>
          </a:p>
          <a:p>
            <a:pPr lvl="8"/>
            <a:r>
              <a:rPr lang="en-US" sz="2200" dirty="0">
                <a:latin typeface="Calibri" panose="020F0502020204030204" pitchFamily="34" charset="0"/>
                <a:ea typeface="Calibri" panose="020F0502020204030204" pitchFamily="34" charset="0"/>
              </a:rPr>
              <a:t>Reference:  VHA Handbook 1108.04, Paragraph 10(a)(1)</a:t>
            </a:r>
            <a:endParaRPr lang="en-US" sz="2200" dirty="0">
              <a:effectLst/>
              <a:latin typeface="Calibri" panose="020F0502020204030204" pitchFamily="34" charset="0"/>
              <a:ea typeface="Calibri" panose="020F0502020204030204" pitchFamily="34" charset="0"/>
            </a:endParaRPr>
          </a:p>
          <a:p>
            <a:pPr lvl="1"/>
            <a:endParaRPr lang="en-US" dirty="0"/>
          </a:p>
        </p:txBody>
      </p:sp>
    </p:spTree>
    <p:extLst>
      <p:ext uri="{BB962C8B-B14F-4D97-AF65-F5344CB8AC3E}">
        <p14:creationId xmlns:p14="http://schemas.microsoft.com/office/powerpoint/2010/main" val="1207283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FECAA-03D8-421C-9658-860B810DBC34}"/>
              </a:ext>
            </a:extLst>
          </p:cNvPr>
          <p:cNvSpPr>
            <a:spLocks noGrp="1"/>
          </p:cNvSpPr>
          <p:nvPr>
            <p:ph type="title"/>
          </p:nvPr>
        </p:nvSpPr>
        <p:spPr>
          <a:xfrm>
            <a:off x="285750" y="166264"/>
            <a:ext cx="11459936" cy="618385"/>
          </a:xfrm>
        </p:spPr>
        <p:txBody>
          <a:bodyPr/>
          <a:lstStyle/>
          <a:p>
            <a:r>
              <a:rPr lang="en-US" dirty="0"/>
              <a:t>Common Implementation Questions Impacting Decentralized Clinical Trials: Drug Management</a:t>
            </a:r>
          </a:p>
        </p:txBody>
      </p:sp>
      <p:sp>
        <p:nvSpPr>
          <p:cNvPr id="3" name="Content Placeholder 2">
            <a:extLst>
              <a:ext uri="{FF2B5EF4-FFF2-40B4-BE49-F238E27FC236}">
                <a16:creationId xmlns:a16="http://schemas.microsoft.com/office/drawing/2014/main" id="{ACB48C30-532F-4C19-84CA-31F6AB296951}"/>
              </a:ext>
            </a:extLst>
          </p:cNvPr>
          <p:cNvSpPr>
            <a:spLocks noGrp="1"/>
          </p:cNvSpPr>
          <p:nvPr>
            <p:ph idx="1"/>
          </p:nvPr>
        </p:nvSpPr>
        <p:spPr>
          <a:xfrm>
            <a:off x="371474" y="1361621"/>
            <a:ext cx="11591925" cy="4351338"/>
          </a:xfrm>
        </p:spPr>
        <p:txBody>
          <a:bodyPr/>
          <a:lstStyle/>
          <a:p>
            <a:pPr lvl="1"/>
            <a:r>
              <a:rPr lang="en-US" sz="2800" dirty="0">
                <a:effectLst/>
                <a:latin typeface="Calibri" panose="020F0502020204030204" pitchFamily="34" charset="0"/>
                <a:ea typeface="Calibri" panose="020F0502020204030204" pitchFamily="34" charset="0"/>
              </a:rPr>
              <a:t>Can VA pharmacy(ies) send investigational oral drugs across State lines direct to patient homes?</a:t>
            </a:r>
          </a:p>
        </p:txBody>
      </p:sp>
    </p:spTree>
    <p:extLst>
      <p:ext uri="{BB962C8B-B14F-4D97-AF65-F5344CB8AC3E}">
        <p14:creationId xmlns:p14="http://schemas.microsoft.com/office/powerpoint/2010/main" val="4112740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FECAA-03D8-421C-9658-860B810DBC34}"/>
              </a:ext>
            </a:extLst>
          </p:cNvPr>
          <p:cNvSpPr>
            <a:spLocks noGrp="1"/>
          </p:cNvSpPr>
          <p:nvPr>
            <p:ph type="title"/>
          </p:nvPr>
        </p:nvSpPr>
        <p:spPr>
          <a:xfrm>
            <a:off x="285750" y="166264"/>
            <a:ext cx="11459936" cy="618385"/>
          </a:xfrm>
        </p:spPr>
        <p:txBody>
          <a:bodyPr/>
          <a:lstStyle/>
          <a:p>
            <a:r>
              <a:rPr lang="en-US" dirty="0"/>
              <a:t>Common Implementation Questions Impacting Decentralized Clinical Trials: Drug Management</a:t>
            </a:r>
          </a:p>
        </p:txBody>
      </p:sp>
      <p:sp>
        <p:nvSpPr>
          <p:cNvPr id="3" name="Content Placeholder 2">
            <a:extLst>
              <a:ext uri="{FF2B5EF4-FFF2-40B4-BE49-F238E27FC236}">
                <a16:creationId xmlns:a16="http://schemas.microsoft.com/office/drawing/2014/main" id="{ACB48C30-532F-4C19-84CA-31F6AB296951}"/>
              </a:ext>
            </a:extLst>
          </p:cNvPr>
          <p:cNvSpPr>
            <a:spLocks noGrp="1"/>
          </p:cNvSpPr>
          <p:nvPr>
            <p:ph idx="1"/>
          </p:nvPr>
        </p:nvSpPr>
        <p:spPr>
          <a:xfrm>
            <a:off x="371474" y="1361621"/>
            <a:ext cx="11591925" cy="4351338"/>
          </a:xfrm>
        </p:spPr>
        <p:txBody>
          <a:bodyPr/>
          <a:lstStyle/>
          <a:p>
            <a:pPr lvl="1"/>
            <a:r>
              <a:rPr lang="en-US" sz="2800" dirty="0">
                <a:effectLst/>
                <a:latin typeface="Calibri" panose="020F0502020204030204" pitchFamily="34" charset="0"/>
                <a:ea typeface="Calibri" panose="020F0502020204030204" pitchFamily="34" charset="0"/>
              </a:rPr>
              <a:t>Can VA pharmacy(ies) send investigational oral drugs across State lines direct to patient homes?</a:t>
            </a:r>
          </a:p>
          <a:p>
            <a:pPr marL="457200" lvl="1" indent="0">
              <a:buNone/>
            </a:pPr>
            <a:endParaRPr lang="en-US" sz="2800" dirty="0">
              <a:effectLst/>
              <a:latin typeface="Calibri" panose="020F0502020204030204" pitchFamily="34" charset="0"/>
              <a:ea typeface="Calibri" panose="020F0502020204030204" pitchFamily="34" charset="0"/>
            </a:endParaRPr>
          </a:p>
          <a:p>
            <a:pPr lvl="1"/>
            <a:r>
              <a:rPr lang="en-US" sz="2800" b="1" u="sng" dirty="0">
                <a:effectLst/>
                <a:latin typeface="Calibri" panose="020F0502020204030204" pitchFamily="34" charset="0"/>
                <a:ea typeface="Calibri" panose="020F0502020204030204" pitchFamily="34" charset="0"/>
              </a:rPr>
              <a:t>Answer</a:t>
            </a:r>
            <a:r>
              <a:rPr lang="en-US" sz="2800" dirty="0">
                <a:effectLst/>
                <a:latin typeface="Calibri" panose="020F0502020204030204" pitchFamily="34" charset="0"/>
                <a:ea typeface="Calibri" panose="020F0502020204030204" pitchFamily="34" charset="0"/>
              </a:rPr>
              <a:t>:  The patients must be enrolled at the specific VA facility that issues medication regardless of where they reside.  If they are not enrolled</a:t>
            </a:r>
            <a:r>
              <a:rPr lang="en-US" sz="2800" dirty="0">
                <a:latin typeface="Calibri" panose="020F0502020204030204" pitchFamily="34" charset="0"/>
                <a:ea typeface="Calibri" panose="020F0502020204030204" pitchFamily="34" charset="0"/>
              </a:rPr>
              <a:t>, the </a:t>
            </a:r>
            <a:r>
              <a:rPr lang="en-US" sz="2800" dirty="0">
                <a:effectLst/>
                <a:latin typeface="Calibri" panose="020F0502020204030204" pitchFamily="34" charset="0"/>
                <a:ea typeface="Calibri" panose="020F0502020204030204" pitchFamily="34" charset="0"/>
              </a:rPr>
              <a:t>medications should not be sent from that specific VA Facility. In addition, </a:t>
            </a:r>
            <a:r>
              <a:rPr lang="en-US" sz="2800" dirty="0">
                <a:latin typeface="Calibri" panose="020F0502020204030204" pitchFamily="34" charset="0"/>
                <a:ea typeface="Calibri" panose="020F0502020204030204" pitchFamily="34" charset="0"/>
              </a:rPr>
              <a:t>one must also consider </a:t>
            </a:r>
            <a:r>
              <a:rPr lang="en-US" sz="2800" dirty="0">
                <a:effectLst/>
                <a:latin typeface="Calibri" panose="020F0502020204030204" pitchFamily="34" charset="0"/>
                <a:ea typeface="Calibri" panose="020F0502020204030204" pitchFamily="34" charset="0"/>
              </a:rPr>
              <a:t>whether the provider of the drug allows it (e.g., sponsor sends drug to VA pharmacy, but sponsor does not allow drug to be mailed to subjects’ homes).</a:t>
            </a:r>
            <a:endParaRPr lang="en-US" sz="2800" dirty="0"/>
          </a:p>
        </p:txBody>
      </p:sp>
    </p:spTree>
    <p:extLst>
      <p:ext uri="{BB962C8B-B14F-4D97-AF65-F5344CB8AC3E}">
        <p14:creationId xmlns:p14="http://schemas.microsoft.com/office/powerpoint/2010/main" val="3852870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FECAA-03D8-421C-9658-860B810DBC34}"/>
              </a:ext>
            </a:extLst>
          </p:cNvPr>
          <p:cNvSpPr>
            <a:spLocks noGrp="1"/>
          </p:cNvSpPr>
          <p:nvPr>
            <p:ph type="title"/>
          </p:nvPr>
        </p:nvSpPr>
        <p:spPr>
          <a:xfrm>
            <a:off x="285750" y="166264"/>
            <a:ext cx="11459936" cy="618385"/>
          </a:xfrm>
        </p:spPr>
        <p:txBody>
          <a:bodyPr/>
          <a:lstStyle/>
          <a:p>
            <a:r>
              <a:rPr lang="en-US" dirty="0"/>
              <a:t>Common Implementation Questions Impacting Decentralized Clinical Trials: Technology</a:t>
            </a:r>
          </a:p>
        </p:txBody>
      </p:sp>
      <p:sp>
        <p:nvSpPr>
          <p:cNvPr id="3" name="Content Placeholder 2">
            <a:extLst>
              <a:ext uri="{FF2B5EF4-FFF2-40B4-BE49-F238E27FC236}">
                <a16:creationId xmlns:a16="http://schemas.microsoft.com/office/drawing/2014/main" id="{ACB48C30-532F-4C19-84CA-31F6AB296951}"/>
              </a:ext>
            </a:extLst>
          </p:cNvPr>
          <p:cNvSpPr>
            <a:spLocks noGrp="1"/>
          </p:cNvSpPr>
          <p:nvPr>
            <p:ph idx="1"/>
          </p:nvPr>
        </p:nvSpPr>
        <p:spPr>
          <a:xfrm>
            <a:off x="371474" y="1669737"/>
            <a:ext cx="10379629" cy="4598394"/>
          </a:xfrm>
        </p:spPr>
        <p:txBody>
          <a:bodyPr/>
          <a:lstStyle/>
          <a:p>
            <a:pPr algn="l" fontAlgn="base"/>
            <a:endParaRPr lang="en-US" sz="2000" dirty="0">
              <a:latin typeface="Trade Gothic LT W01 Roman"/>
            </a:endParaRPr>
          </a:p>
          <a:p>
            <a:pPr algn="l" fontAlgn="base"/>
            <a:endParaRPr lang="en-US" sz="2000" b="0" i="0" dirty="0">
              <a:effectLst/>
              <a:latin typeface="Trade Gothic LT W01 Roman"/>
            </a:endParaRPr>
          </a:p>
          <a:p>
            <a:pPr marL="0" indent="0" algn="l" fontAlgn="base">
              <a:buNone/>
            </a:pPr>
            <a:endParaRPr lang="en-US" sz="2000" b="0" i="0" dirty="0">
              <a:effectLst/>
              <a:latin typeface="Trade Gothic LT W01 Roman"/>
            </a:endParaRPr>
          </a:p>
          <a:p>
            <a:pPr algn="l" fontAlgn="base"/>
            <a:endParaRPr lang="en-US" sz="2000" b="0" i="0" dirty="0">
              <a:effectLst/>
              <a:latin typeface="Trade Gothic LT W01 Roman"/>
            </a:endParaRPr>
          </a:p>
        </p:txBody>
      </p:sp>
      <p:pic>
        <p:nvPicPr>
          <p:cNvPr id="20482" name="Picture 2" descr="ROFL â Best Funny Joke!! « Jokes R Us | Computer humor, Old age humor, Computer jokes">
            <a:extLst>
              <a:ext uri="{FF2B5EF4-FFF2-40B4-BE49-F238E27FC236}">
                <a16:creationId xmlns:a16="http://schemas.microsoft.com/office/drawing/2014/main" id="{DF756A81-9A64-45FF-BB8B-9280971FF6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7714" y="1959429"/>
            <a:ext cx="4553451" cy="4081133"/>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F31DB12-9611-48E3-9DFA-EF2A4143D9ED}"/>
              </a:ext>
            </a:extLst>
          </p:cNvPr>
          <p:cNvSpPr txBox="1"/>
          <p:nvPr/>
        </p:nvSpPr>
        <p:spPr>
          <a:xfrm>
            <a:off x="544286" y="956976"/>
            <a:ext cx="10711543" cy="1231106"/>
          </a:xfrm>
          <a:prstGeom prst="rect">
            <a:avLst/>
          </a:prstGeom>
          <a:noFill/>
        </p:spPr>
        <p:txBody>
          <a:bodyPr wrap="square" rtlCol="0">
            <a:spAutoFit/>
          </a:bodyPr>
          <a:lstStyle/>
          <a:p>
            <a:r>
              <a:rPr lang="en-US" sz="2800" b="0" i="0" dirty="0">
                <a:effectLst/>
              </a:rPr>
              <a:t>Limited experience with a digital, remote, decentralized approach by the study staff, the clinical investigator, and the study subjects.</a:t>
            </a:r>
          </a:p>
          <a:p>
            <a:endParaRPr lang="en-US" dirty="0"/>
          </a:p>
        </p:txBody>
      </p:sp>
    </p:spTree>
    <p:extLst>
      <p:ext uri="{BB962C8B-B14F-4D97-AF65-F5344CB8AC3E}">
        <p14:creationId xmlns:p14="http://schemas.microsoft.com/office/powerpoint/2010/main" val="2892606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FECAA-03D8-421C-9658-860B810DBC34}"/>
              </a:ext>
            </a:extLst>
          </p:cNvPr>
          <p:cNvSpPr>
            <a:spLocks noGrp="1"/>
          </p:cNvSpPr>
          <p:nvPr>
            <p:ph type="title"/>
          </p:nvPr>
        </p:nvSpPr>
        <p:spPr>
          <a:xfrm>
            <a:off x="285750" y="166264"/>
            <a:ext cx="11459936" cy="618385"/>
          </a:xfrm>
        </p:spPr>
        <p:txBody>
          <a:bodyPr/>
          <a:lstStyle/>
          <a:p>
            <a:r>
              <a:rPr lang="en-US" dirty="0"/>
              <a:t>Common Implementation Questions Impacting Decentralized Clinical Trials:  Variability Among Institutions</a:t>
            </a:r>
          </a:p>
        </p:txBody>
      </p:sp>
      <p:sp>
        <p:nvSpPr>
          <p:cNvPr id="3" name="Content Placeholder 2">
            <a:extLst>
              <a:ext uri="{FF2B5EF4-FFF2-40B4-BE49-F238E27FC236}">
                <a16:creationId xmlns:a16="http://schemas.microsoft.com/office/drawing/2014/main" id="{ACB48C30-532F-4C19-84CA-31F6AB296951}"/>
              </a:ext>
            </a:extLst>
          </p:cNvPr>
          <p:cNvSpPr>
            <a:spLocks noGrp="1"/>
          </p:cNvSpPr>
          <p:nvPr>
            <p:ph idx="1"/>
          </p:nvPr>
        </p:nvSpPr>
        <p:spPr>
          <a:xfrm>
            <a:off x="371474" y="1669737"/>
            <a:ext cx="10379629" cy="4598394"/>
          </a:xfrm>
        </p:spPr>
        <p:txBody>
          <a:bodyPr/>
          <a:lstStyle/>
          <a:p>
            <a:pPr algn="l" fontAlgn="base"/>
            <a:endParaRPr lang="en-US" sz="2000" dirty="0">
              <a:latin typeface="Trade Gothic LT W01 Roman"/>
            </a:endParaRPr>
          </a:p>
          <a:p>
            <a:pPr algn="l" fontAlgn="base"/>
            <a:endParaRPr lang="en-US" sz="2000" b="0" i="0" dirty="0">
              <a:effectLst/>
              <a:latin typeface="Trade Gothic LT W01 Roman"/>
            </a:endParaRPr>
          </a:p>
          <a:p>
            <a:pPr marL="0" indent="0" algn="l" fontAlgn="base">
              <a:buNone/>
            </a:pPr>
            <a:endParaRPr lang="en-US" sz="2000" b="0" i="0" dirty="0">
              <a:effectLst/>
              <a:latin typeface="Trade Gothic LT W01 Roman"/>
            </a:endParaRPr>
          </a:p>
          <a:p>
            <a:pPr algn="l" fontAlgn="base"/>
            <a:endParaRPr lang="en-US" sz="2000" b="0" i="0" dirty="0">
              <a:effectLst/>
              <a:latin typeface="Trade Gothic LT W01 Roman"/>
            </a:endParaRPr>
          </a:p>
        </p:txBody>
      </p:sp>
      <p:sp>
        <p:nvSpPr>
          <p:cNvPr id="5" name="TextBox 4">
            <a:extLst>
              <a:ext uri="{FF2B5EF4-FFF2-40B4-BE49-F238E27FC236}">
                <a16:creationId xmlns:a16="http://schemas.microsoft.com/office/drawing/2014/main" id="{1F31DB12-9611-48E3-9DFA-EF2A4143D9ED}"/>
              </a:ext>
            </a:extLst>
          </p:cNvPr>
          <p:cNvSpPr txBox="1"/>
          <p:nvPr/>
        </p:nvSpPr>
        <p:spPr>
          <a:xfrm>
            <a:off x="544286" y="956976"/>
            <a:ext cx="10711543" cy="1969770"/>
          </a:xfrm>
          <a:prstGeom prst="rect">
            <a:avLst/>
          </a:prstGeom>
          <a:noFill/>
        </p:spPr>
        <p:txBody>
          <a:bodyPr wrap="square" rtlCol="0">
            <a:spAutoFit/>
          </a:bodyPr>
          <a:lstStyle/>
          <a:p>
            <a:pPr algn="l" fontAlgn="base"/>
            <a:r>
              <a:rPr lang="en-US" sz="2600" b="0" i="0" dirty="0">
                <a:effectLst/>
              </a:rPr>
              <a:t>Highly variable state laws and regulations that include protection of patient information, confidentiality, and prescribing practices for investigational products that directly impact conduct of decentralized clinical trials involving VA and non-VA locations.</a:t>
            </a:r>
          </a:p>
          <a:p>
            <a:endParaRPr lang="en-US" dirty="0"/>
          </a:p>
        </p:txBody>
      </p:sp>
      <p:pic>
        <p:nvPicPr>
          <p:cNvPr id="21508" name="Picture 4" descr="With So Many Paid Leave Laws, How Do You Know What Applies? | TLNT">
            <a:extLst>
              <a:ext uri="{FF2B5EF4-FFF2-40B4-BE49-F238E27FC236}">
                <a16:creationId xmlns:a16="http://schemas.microsoft.com/office/drawing/2014/main" id="{59CC2F5F-542B-4C8D-AD02-58E4D7F375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5581" y="2803635"/>
            <a:ext cx="4433207" cy="295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20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153761" y="1047872"/>
            <a:ext cx="11884478" cy="5110600"/>
          </a:xfrm>
        </p:spPr>
        <p:txBody>
          <a:bodyPr/>
          <a:lstStyle/>
          <a:p>
            <a:r>
              <a:rPr lang="en-US" sz="2600" dirty="0"/>
              <a:t>Define the term “decentralized trials”.</a:t>
            </a:r>
          </a:p>
          <a:p>
            <a:r>
              <a:rPr lang="en-US" sz="2600" dirty="0"/>
              <a:t>Discuss key regulatory issues impacting decentralized clinical trials:</a:t>
            </a:r>
          </a:p>
          <a:p>
            <a:pPr lvl="1"/>
            <a:r>
              <a:rPr lang="en-US" sz="2600" dirty="0"/>
              <a:t>Common Rule vs. U.S. Food and Drug Administration (FDA) regulatory structure;</a:t>
            </a:r>
          </a:p>
          <a:p>
            <a:pPr lvl="1"/>
            <a:r>
              <a:rPr lang="en-US" sz="2600" dirty="0"/>
              <a:t>Overlapping jurisdiction: VA, Department of Health and Human Services (DHHS), and FDA; and</a:t>
            </a:r>
          </a:p>
          <a:p>
            <a:pPr lvl="1"/>
            <a:r>
              <a:rPr lang="en-US" sz="2600" dirty="0"/>
              <a:t>“Engagement” vs. “Non-Engagement”. </a:t>
            </a:r>
          </a:p>
          <a:p>
            <a:r>
              <a:rPr lang="en-US" sz="2600" dirty="0"/>
              <a:t>Apply regulatory concepts to determine whether specific activities supporting a decentralized clinical trial (DCT) require both Institutional Review Board (IRB) and VA Facility Research and Development (R&amp;D) Committee review and approval.</a:t>
            </a:r>
          </a:p>
          <a:p>
            <a:r>
              <a:rPr lang="en-US" sz="2600" dirty="0"/>
              <a:t>Identify implementation issues impacting decentralized clinical trials.</a:t>
            </a:r>
          </a:p>
        </p:txBody>
      </p:sp>
    </p:spTree>
    <p:extLst>
      <p:ext uri="{BB962C8B-B14F-4D97-AF65-F5344CB8AC3E}">
        <p14:creationId xmlns:p14="http://schemas.microsoft.com/office/powerpoint/2010/main" val="2768905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FECAA-03D8-421C-9658-860B810DBC34}"/>
              </a:ext>
            </a:extLst>
          </p:cNvPr>
          <p:cNvSpPr>
            <a:spLocks noGrp="1"/>
          </p:cNvSpPr>
          <p:nvPr>
            <p:ph type="title"/>
          </p:nvPr>
        </p:nvSpPr>
        <p:spPr>
          <a:xfrm>
            <a:off x="285750" y="166264"/>
            <a:ext cx="11459936" cy="618385"/>
          </a:xfrm>
        </p:spPr>
        <p:txBody>
          <a:bodyPr/>
          <a:lstStyle/>
          <a:p>
            <a:r>
              <a:rPr lang="en-US" dirty="0"/>
              <a:t>Common Implementation Questions Impacting Decentralized Clinical Trials:  Consistency</a:t>
            </a:r>
          </a:p>
        </p:txBody>
      </p:sp>
      <p:sp>
        <p:nvSpPr>
          <p:cNvPr id="3" name="Content Placeholder 2">
            <a:extLst>
              <a:ext uri="{FF2B5EF4-FFF2-40B4-BE49-F238E27FC236}">
                <a16:creationId xmlns:a16="http://schemas.microsoft.com/office/drawing/2014/main" id="{ACB48C30-532F-4C19-84CA-31F6AB296951}"/>
              </a:ext>
            </a:extLst>
          </p:cNvPr>
          <p:cNvSpPr>
            <a:spLocks noGrp="1"/>
          </p:cNvSpPr>
          <p:nvPr>
            <p:ph idx="1"/>
          </p:nvPr>
        </p:nvSpPr>
        <p:spPr>
          <a:xfrm>
            <a:off x="371474" y="1669737"/>
            <a:ext cx="10379629" cy="4598394"/>
          </a:xfrm>
        </p:spPr>
        <p:txBody>
          <a:bodyPr/>
          <a:lstStyle/>
          <a:p>
            <a:pPr algn="l" fontAlgn="base"/>
            <a:endParaRPr lang="en-US" sz="2000" dirty="0">
              <a:latin typeface="Trade Gothic LT W01 Roman"/>
            </a:endParaRPr>
          </a:p>
          <a:p>
            <a:pPr algn="l" fontAlgn="base"/>
            <a:endParaRPr lang="en-US" sz="2000" b="0" i="0" dirty="0">
              <a:effectLst/>
              <a:latin typeface="Trade Gothic LT W01 Roman"/>
            </a:endParaRPr>
          </a:p>
          <a:p>
            <a:pPr marL="0" indent="0" algn="l" fontAlgn="base">
              <a:buNone/>
            </a:pPr>
            <a:endParaRPr lang="en-US" sz="2000" b="0" i="0" dirty="0">
              <a:effectLst/>
              <a:latin typeface="Trade Gothic LT W01 Roman"/>
            </a:endParaRPr>
          </a:p>
          <a:p>
            <a:pPr algn="l" fontAlgn="base"/>
            <a:endParaRPr lang="en-US" sz="2000" b="0" i="0" dirty="0">
              <a:effectLst/>
              <a:latin typeface="Trade Gothic LT W01 Roman"/>
            </a:endParaRPr>
          </a:p>
        </p:txBody>
      </p:sp>
      <p:sp>
        <p:nvSpPr>
          <p:cNvPr id="5" name="TextBox 4">
            <a:extLst>
              <a:ext uri="{FF2B5EF4-FFF2-40B4-BE49-F238E27FC236}">
                <a16:creationId xmlns:a16="http://schemas.microsoft.com/office/drawing/2014/main" id="{1F31DB12-9611-48E3-9DFA-EF2A4143D9ED}"/>
              </a:ext>
            </a:extLst>
          </p:cNvPr>
          <p:cNvSpPr txBox="1"/>
          <p:nvPr/>
        </p:nvSpPr>
        <p:spPr>
          <a:xfrm>
            <a:off x="544286" y="956976"/>
            <a:ext cx="10711543" cy="1231106"/>
          </a:xfrm>
          <a:prstGeom prst="rect">
            <a:avLst/>
          </a:prstGeom>
          <a:noFill/>
        </p:spPr>
        <p:txBody>
          <a:bodyPr wrap="square" rtlCol="0">
            <a:spAutoFit/>
          </a:bodyPr>
          <a:lstStyle/>
          <a:p>
            <a:pPr algn="l" fontAlgn="base"/>
            <a:r>
              <a:rPr lang="en-US" sz="2800" b="0" i="0" dirty="0">
                <a:effectLst/>
                <a:latin typeface="Trade Gothic LT W01 Roman"/>
              </a:rPr>
              <a:t>There are increased challenges with ensuring consistency when executing a protocol with greater decentralization. </a:t>
            </a:r>
          </a:p>
          <a:p>
            <a:endParaRPr lang="en-US" dirty="0"/>
          </a:p>
        </p:txBody>
      </p:sp>
      <p:pic>
        <p:nvPicPr>
          <p:cNvPr id="22530" name="Picture 2" descr="What is data inconsistency? - Quora">
            <a:extLst>
              <a:ext uri="{FF2B5EF4-FFF2-40B4-BE49-F238E27FC236}">
                <a16:creationId xmlns:a16="http://schemas.microsoft.com/office/drawing/2014/main" id="{7CCC4CA7-DC29-4F9E-87CD-F22160F719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4248" y="1981200"/>
            <a:ext cx="6755956" cy="4005113"/>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41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75B3-07C6-424E-B48C-ED4EB568974C}"/>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E3D806B-FBE3-4DCD-B2BA-2C223C63DD60}"/>
              </a:ext>
            </a:extLst>
          </p:cNvPr>
          <p:cNvSpPr>
            <a:spLocks noGrp="1"/>
          </p:cNvSpPr>
          <p:nvPr>
            <p:ph idx="1"/>
          </p:nvPr>
        </p:nvSpPr>
        <p:spPr>
          <a:xfrm>
            <a:off x="110217" y="871764"/>
            <a:ext cx="11831412" cy="4351338"/>
          </a:xfrm>
        </p:spPr>
        <p:txBody>
          <a:bodyPr/>
          <a:lstStyle/>
          <a:p>
            <a:r>
              <a:rPr lang="en-US" sz="2700" dirty="0"/>
              <a:t>DCTs offer benefits, including a more efficient clinical trial with lower costs, anticipated accelerated enrollment of study subjects, and increased diversity. </a:t>
            </a:r>
          </a:p>
          <a:p>
            <a:r>
              <a:rPr lang="en-US" sz="2700" dirty="0"/>
              <a:t>DCTs, depending upon design, have options to include more participants by removing some of the barriers that are associated with geographic location and limited mobility.</a:t>
            </a:r>
          </a:p>
          <a:p>
            <a:r>
              <a:rPr lang="en-US" sz="2700" dirty="0"/>
              <a:t>There are multiple challenges to designing and implementing DCTs, but some of the challenges can be addressed by understanding the regulatory and local processes associated with DCTs. </a:t>
            </a:r>
          </a:p>
        </p:txBody>
      </p:sp>
    </p:spTree>
    <p:extLst>
      <p:ext uri="{BB962C8B-B14F-4D97-AF65-F5344CB8AC3E}">
        <p14:creationId xmlns:p14="http://schemas.microsoft.com/office/powerpoint/2010/main" val="4146805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B82B7-567C-45E2-8BD4-C1F7ACD54648}"/>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69C2F5F1-D9BA-4006-AF96-83CB33891DFB}"/>
              </a:ext>
            </a:extLst>
          </p:cNvPr>
          <p:cNvSpPr>
            <a:spLocks noGrp="1"/>
          </p:cNvSpPr>
          <p:nvPr>
            <p:ph idx="1"/>
          </p:nvPr>
        </p:nvSpPr>
        <p:spPr/>
        <p:txBody>
          <a:bodyPr/>
          <a:lstStyle/>
          <a:p>
            <a:r>
              <a:rPr lang="en-US" dirty="0"/>
              <a:t>ORD Regulatory Box: </a:t>
            </a:r>
            <a:r>
              <a:rPr lang="en-US" dirty="0">
                <a:hlinkClick r:id="rId2"/>
              </a:rPr>
              <a:t>VHACOORDREGULATORY@VA.GOV</a:t>
            </a:r>
            <a:endParaRPr lang="en-US" dirty="0"/>
          </a:p>
          <a:p>
            <a:endParaRPr lang="en-US" dirty="0"/>
          </a:p>
        </p:txBody>
      </p:sp>
    </p:spTree>
    <p:extLst>
      <p:ext uri="{BB962C8B-B14F-4D97-AF65-F5344CB8AC3E}">
        <p14:creationId xmlns:p14="http://schemas.microsoft.com/office/powerpoint/2010/main" val="2373865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EFEE-39C7-4A15-AF7C-873953C1E06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103EA58E-5D27-426C-A2EC-8A08BC5C43E6}"/>
              </a:ext>
            </a:extLst>
          </p:cNvPr>
          <p:cNvSpPr>
            <a:spLocks noGrp="1"/>
          </p:cNvSpPr>
          <p:nvPr>
            <p:ph idx="1"/>
          </p:nvPr>
        </p:nvSpPr>
        <p:spPr>
          <a:xfrm>
            <a:off x="285750" y="1089478"/>
            <a:ext cx="10515600" cy="4351338"/>
          </a:xfrm>
        </p:spPr>
        <p:txBody>
          <a:bodyPr/>
          <a:lstStyle/>
          <a:p>
            <a:r>
              <a:rPr lang="en-US" sz="2200" dirty="0">
                <a:cs typeface="Calibri"/>
              </a:rPr>
              <a:t>21 Code of Federal Regulations, Part 50 – Protection of Human Subjects located at </a:t>
            </a:r>
            <a:r>
              <a:rPr lang="en-US" sz="2200" dirty="0">
                <a:hlinkClick r:id="rId2"/>
              </a:rPr>
              <a:t>https://www.ecfr.gov/current/title-21/chapter-I/subchapter-A/part-50</a:t>
            </a:r>
            <a:endParaRPr lang="en-US" sz="2200" dirty="0"/>
          </a:p>
          <a:p>
            <a:r>
              <a:rPr lang="en-US" sz="2200" dirty="0">
                <a:cs typeface="Calibri"/>
              </a:rPr>
              <a:t>21 Code of Federal Regulations, Part 55 – Institutional Review Boards located </a:t>
            </a:r>
            <a:r>
              <a:rPr lang="en-US" sz="2200" dirty="0"/>
              <a:t>https://www.ecfr.gov/current/title-21/chapter-I/subchapter-A/part-56</a:t>
            </a:r>
            <a:endParaRPr lang="en-US" sz="2200" dirty="0">
              <a:cs typeface="Calibri"/>
            </a:endParaRPr>
          </a:p>
          <a:p>
            <a:r>
              <a:rPr lang="en-US" sz="2200" dirty="0">
                <a:cs typeface="Calibri"/>
              </a:rPr>
              <a:t>38 Code of Federal Regulations, Part 16 – Protection of Human Subjects located at </a:t>
            </a:r>
            <a:r>
              <a:rPr lang="en-US" sz="2200" dirty="0">
                <a:hlinkClick r:id="rId3"/>
              </a:rPr>
              <a:t>https://www.ecfr.gov/current/title-38/chapter-I/part-16</a:t>
            </a:r>
            <a:r>
              <a:rPr lang="en-US" sz="2200" dirty="0"/>
              <a:t>.</a:t>
            </a:r>
          </a:p>
          <a:p>
            <a:r>
              <a:rPr lang="en-US" sz="2200" dirty="0">
                <a:cs typeface="Calibri"/>
              </a:rPr>
              <a:t>Apostolaros, M., Babaian, D., Corneli, A. et al. Legal, Regulatory, and Practical Issues to Consider When Adopting Decentralized Clinical Trials: Recommendations From the Clinical Trials Transformation Initiative. Therapeutic Innovation &amp; Regulatory Science, 54, 779–787 (2020). </a:t>
            </a:r>
            <a:r>
              <a:rPr lang="en-US" sz="2200" dirty="0">
                <a:cs typeface="Calibri"/>
                <a:hlinkClick r:id="rId4"/>
              </a:rPr>
              <a:t>https://doi.org/10.1007/s43441-019-00006-4</a:t>
            </a:r>
            <a:endParaRPr lang="en-US" sz="2200" dirty="0">
              <a:cs typeface="Calibri"/>
            </a:endParaRPr>
          </a:p>
          <a:p>
            <a:r>
              <a:rPr lang="en-US" sz="2200" dirty="0">
                <a:ea typeface="Calibri" panose="020F0502020204030204" pitchFamily="34" charset="0"/>
              </a:rPr>
              <a:t>Department of Health and Human Services (DHHS)</a:t>
            </a:r>
            <a:r>
              <a:rPr lang="en-US" sz="2200" dirty="0">
                <a:effectLst/>
                <a:ea typeface="Calibri" panose="020F0502020204030204" pitchFamily="34" charset="0"/>
              </a:rPr>
              <a:t> guidance “Engagement of Institutions in Human Subjects Research” (2008) located at </a:t>
            </a:r>
            <a:r>
              <a:rPr lang="en-US" sz="2200" dirty="0">
                <a:hlinkClick r:id="rId5"/>
              </a:rPr>
              <a:t>https://www.hhs.gov/ohrp/regulations-and-policy/guidance/guidance-on-engagement-of-institutions/index.htm</a:t>
            </a:r>
            <a:endParaRPr lang="en-US" sz="2200" dirty="0"/>
          </a:p>
          <a:p>
            <a:pPr marL="0" indent="0">
              <a:buNone/>
            </a:pPr>
            <a:endParaRPr lang="en-US" sz="2200" dirty="0"/>
          </a:p>
          <a:p>
            <a:endParaRPr lang="en-US" sz="2400" dirty="0">
              <a:cs typeface="Calibri"/>
            </a:endParaRPr>
          </a:p>
        </p:txBody>
      </p:sp>
    </p:spTree>
    <p:extLst>
      <p:ext uri="{BB962C8B-B14F-4D97-AF65-F5344CB8AC3E}">
        <p14:creationId xmlns:p14="http://schemas.microsoft.com/office/powerpoint/2010/main" val="1277824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EFEE-39C7-4A15-AF7C-873953C1E069}"/>
              </a:ext>
            </a:extLst>
          </p:cNvPr>
          <p:cNvSpPr>
            <a:spLocks noGrp="1"/>
          </p:cNvSpPr>
          <p:nvPr>
            <p:ph type="title"/>
          </p:nvPr>
        </p:nvSpPr>
        <p:spPr/>
        <p:txBody>
          <a:bodyPr/>
          <a:lstStyle/>
          <a:p>
            <a:r>
              <a:rPr lang="en-US" dirty="0"/>
              <a:t>References (cont.)</a:t>
            </a:r>
          </a:p>
        </p:txBody>
      </p:sp>
      <p:sp>
        <p:nvSpPr>
          <p:cNvPr id="3" name="Content Placeholder 2">
            <a:extLst>
              <a:ext uri="{FF2B5EF4-FFF2-40B4-BE49-F238E27FC236}">
                <a16:creationId xmlns:a16="http://schemas.microsoft.com/office/drawing/2014/main" id="{103EA58E-5D27-426C-A2EC-8A08BC5C43E6}"/>
              </a:ext>
            </a:extLst>
          </p:cNvPr>
          <p:cNvSpPr>
            <a:spLocks noGrp="1"/>
          </p:cNvSpPr>
          <p:nvPr>
            <p:ph idx="1"/>
          </p:nvPr>
        </p:nvSpPr>
        <p:spPr>
          <a:xfrm>
            <a:off x="285750" y="1089478"/>
            <a:ext cx="10515600" cy="4351338"/>
          </a:xfrm>
        </p:spPr>
        <p:txBody>
          <a:bodyPr/>
          <a:lstStyle/>
          <a:p>
            <a:r>
              <a:rPr lang="en-US" sz="2400" dirty="0">
                <a:cs typeface="Calibri"/>
              </a:rPr>
              <a:t>VHA Directive 1200.05(2): Requirements for the Protection of Human Subjects in Research (issued January 7, 2019; amended March 3, 2020 and January 8, 2021) at </a:t>
            </a:r>
            <a:r>
              <a:rPr lang="en-US" sz="2400" dirty="0">
                <a:cs typeface="Calibri"/>
                <a:hlinkClick r:id="rId2"/>
              </a:rPr>
              <a:t>VHA Publications</a:t>
            </a:r>
            <a:r>
              <a:rPr lang="en-US" sz="2400" dirty="0">
                <a:cs typeface="Calibri"/>
              </a:rPr>
              <a:t>.</a:t>
            </a:r>
          </a:p>
          <a:p>
            <a:r>
              <a:rPr lang="en-US" sz="2400" dirty="0">
                <a:cs typeface="Calibri"/>
              </a:rPr>
              <a:t>VHA Handbook 1108.04: Investigational Drugs and Supplies (issued February 9, 2012) at </a:t>
            </a:r>
            <a:r>
              <a:rPr lang="en-US" sz="2400" dirty="0">
                <a:cs typeface="Calibri"/>
                <a:hlinkClick r:id="rId2"/>
              </a:rPr>
              <a:t>VHA Publications</a:t>
            </a:r>
            <a:r>
              <a:rPr lang="en-US" sz="2400" dirty="0">
                <a:cs typeface="Calibri"/>
              </a:rPr>
              <a:t>.</a:t>
            </a:r>
          </a:p>
          <a:p>
            <a:r>
              <a:rPr lang="en-US" sz="2400" dirty="0">
                <a:cs typeface="Calibri"/>
              </a:rPr>
              <a:t>“Sponsor Oversight of Decentralized Clinical Trials”, Presentation by Dr. Anne Johnson, FDA Office of Regulatory Affairs Bioresearch Monitoring Division I Director; Society of Quality Assurance 2022 Annual Meeting; April 3-8, 2022.</a:t>
            </a:r>
          </a:p>
          <a:p>
            <a:endParaRPr lang="en-US" sz="2400" dirty="0">
              <a:cs typeface="Calibri"/>
            </a:endParaRPr>
          </a:p>
        </p:txBody>
      </p:sp>
    </p:spTree>
    <p:extLst>
      <p:ext uri="{BB962C8B-B14F-4D97-AF65-F5344CB8AC3E}">
        <p14:creationId xmlns:p14="http://schemas.microsoft.com/office/powerpoint/2010/main" val="1522265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BB9A4-C934-47CE-9FAF-A1347B193A25}"/>
              </a:ext>
            </a:extLst>
          </p:cNvPr>
          <p:cNvSpPr>
            <a:spLocks noGrp="1"/>
          </p:cNvSpPr>
          <p:nvPr>
            <p:ph type="title"/>
          </p:nvPr>
        </p:nvSpPr>
        <p:spPr/>
        <p:txBody>
          <a:bodyPr/>
          <a:lstStyle/>
          <a:p>
            <a:r>
              <a:rPr lang="en-US" dirty="0"/>
              <a:t>Questions</a:t>
            </a:r>
          </a:p>
        </p:txBody>
      </p:sp>
      <p:pic>
        <p:nvPicPr>
          <p:cNvPr id="23554" name="Picture 2" descr="Essential Element 1 Resources: Questions – Urban Adolescent SRH SBCC">
            <a:extLst>
              <a:ext uri="{FF2B5EF4-FFF2-40B4-BE49-F238E27FC236}">
                <a16:creationId xmlns:a16="http://schemas.microsoft.com/office/drawing/2014/main" id="{7D743E1B-5850-481C-8B68-48285E9E4D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94857" y="1317171"/>
            <a:ext cx="7119257" cy="4218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135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7F16D-8954-4501-B864-8730F2CFEA56}"/>
              </a:ext>
            </a:extLst>
          </p:cNvPr>
          <p:cNvSpPr>
            <a:spLocks noGrp="1"/>
          </p:cNvSpPr>
          <p:nvPr>
            <p:ph type="title"/>
          </p:nvPr>
        </p:nvSpPr>
        <p:spPr/>
        <p:txBody>
          <a:bodyPr/>
          <a:lstStyle/>
          <a:p>
            <a:r>
              <a:rPr lang="en-US" dirty="0"/>
              <a:t>Traditional  Clinical Trials vs. “Decentralized” Clinical Trials</a:t>
            </a:r>
          </a:p>
        </p:txBody>
      </p:sp>
      <p:pic>
        <p:nvPicPr>
          <p:cNvPr id="16386" name="Picture 2" descr="Virtual Trials - IQVIA">
            <a:extLst>
              <a:ext uri="{FF2B5EF4-FFF2-40B4-BE49-F238E27FC236}">
                <a16:creationId xmlns:a16="http://schemas.microsoft.com/office/drawing/2014/main" id="{C56E2081-A57F-469F-BCD5-ADAAE651371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3653" r="815"/>
          <a:stretch/>
        </p:blipFill>
        <p:spPr bwMode="auto">
          <a:xfrm>
            <a:off x="133961" y="1523999"/>
            <a:ext cx="11960067" cy="3940630"/>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540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DFE42-1858-4D03-81EB-29190DCB067A}"/>
              </a:ext>
            </a:extLst>
          </p:cNvPr>
          <p:cNvSpPr>
            <a:spLocks noGrp="1"/>
          </p:cNvSpPr>
          <p:nvPr>
            <p:ph type="title"/>
          </p:nvPr>
        </p:nvSpPr>
        <p:spPr/>
        <p:txBody>
          <a:bodyPr/>
          <a:lstStyle/>
          <a:p>
            <a:r>
              <a:rPr lang="en-US" dirty="0"/>
              <a:t>How are Decentralized Trials Defined? </a:t>
            </a:r>
          </a:p>
        </p:txBody>
      </p:sp>
      <p:sp>
        <p:nvSpPr>
          <p:cNvPr id="3" name="Content Placeholder 2">
            <a:extLst>
              <a:ext uri="{FF2B5EF4-FFF2-40B4-BE49-F238E27FC236}">
                <a16:creationId xmlns:a16="http://schemas.microsoft.com/office/drawing/2014/main" id="{68BE6683-9EB8-4F1C-9A99-BB76CD28066B}"/>
              </a:ext>
            </a:extLst>
          </p:cNvPr>
          <p:cNvSpPr>
            <a:spLocks noGrp="1"/>
          </p:cNvSpPr>
          <p:nvPr>
            <p:ph idx="1"/>
          </p:nvPr>
        </p:nvSpPr>
        <p:spPr>
          <a:xfrm>
            <a:off x="382360" y="1024163"/>
            <a:ext cx="11134726" cy="4351338"/>
          </a:xfrm>
        </p:spPr>
        <p:txBody>
          <a:bodyPr/>
          <a:lstStyle/>
          <a:p>
            <a:r>
              <a:rPr lang="en-US" dirty="0"/>
              <a:t>There are numerous terms to designate research designs that incorporate one primary idea: </a:t>
            </a:r>
          </a:p>
          <a:p>
            <a:pPr lvl="1"/>
            <a:r>
              <a:rPr lang="en-US" sz="2800" dirty="0"/>
              <a:t>Shifting many of the traditional in-person activities in a clinical trial to digital or virtual ones.</a:t>
            </a:r>
          </a:p>
          <a:p>
            <a:r>
              <a:rPr lang="en-US" dirty="0"/>
              <a:t>There are numerous terms used to describe these research designs, including virtual, hybrid, siteless, and decentralized.</a:t>
            </a:r>
          </a:p>
          <a:p>
            <a:r>
              <a:rPr lang="en-US" dirty="0"/>
              <a:t>There is no definition in federal regulations or in industry standards of what is a DCT.</a:t>
            </a:r>
          </a:p>
          <a:p>
            <a:r>
              <a:rPr lang="en-US" dirty="0"/>
              <a:t>Most DCTs are a hybrid of a virtual clinical trial with components of a traditional clinical trial. </a:t>
            </a:r>
          </a:p>
        </p:txBody>
      </p:sp>
    </p:spTree>
    <p:extLst>
      <p:ext uri="{BB962C8B-B14F-4D97-AF65-F5344CB8AC3E}">
        <p14:creationId xmlns:p14="http://schemas.microsoft.com/office/powerpoint/2010/main" val="3258556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DFE42-1858-4D03-81EB-29190DCB067A}"/>
              </a:ext>
            </a:extLst>
          </p:cNvPr>
          <p:cNvSpPr>
            <a:spLocks noGrp="1"/>
          </p:cNvSpPr>
          <p:nvPr>
            <p:ph type="title"/>
          </p:nvPr>
        </p:nvSpPr>
        <p:spPr>
          <a:xfrm>
            <a:off x="76199" y="-112371"/>
            <a:ext cx="11985171" cy="1101385"/>
          </a:xfrm>
        </p:spPr>
        <p:txBody>
          <a:bodyPr/>
          <a:lstStyle/>
          <a:p>
            <a:r>
              <a:rPr lang="en-US" dirty="0"/>
              <a:t>How are DCTs Defined – Virtual vs. Decentralized? </a:t>
            </a:r>
          </a:p>
        </p:txBody>
      </p:sp>
      <p:sp>
        <p:nvSpPr>
          <p:cNvPr id="4" name="Text Placeholder 3">
            <a:extLst>
              <a:ext uri="{FF2B5EF4-FFF2-40B4-BE49-F238E27FC236}">
                <a16:creationId xmlns:a16="http://schemas.microsoft.com/office/drawing/2014/main" id="{3648660D-9CFD-4F54-9091-5186ED3A8CBD}"/>
              </a:ext>
            </a:extLst>
          </p:cNvPr>
          <p:cNvSpPr>
            <a:spLocks noGrp="1"/>
          </p:cNvSpPr>
          <p:nvPr>
            <p:ph type="body" idx="1"/>
          </p:nvPr>
        </p:nvSpPr>
        <p:spPr>
          <a:xfrm>
            <a:off x="404359" y="674915"/>
            <a:ext cx="5157787" cy="823912"/>
          </a:xfrm>
        </p:spPr>
        <p:txBody>
          <a:bodyPr/>
          <a:lstStyle/>
          <a:p>
            <a:pPr algn="ctr"/>
            <a:r>
              <a:rPr lang="en-US" sz="3600" dirty="0"/>
              <a:t>Virtual Clinical Trial</a:t>
            </a:r>
          </a:p>
        </p:txBody>
      </p:sp>
      <p:sp>
        <p:nvSpPr>
          <p:cNvPr id="5" name="Content Placeholder 4">
            <a:extLst>
              <a:ext uri="{FF2B5EF4-FFF2-40B4-BE49-F238E27FC236}">
                <a16:creationId xmlns:a16="http://schemas.microsoft.com/office/drawing/2014/main" id="{6A3BC986-0632-4235-863A-3401A57C164C}"/>
              </a:ext>
            </a:extLst>
          </p:cNvPr>
          <p:cNvSpPr>
            <a:spLocks noGrp="1"/>
          </p:cNvSpPr>
          <p:nvPr>
            <p:ph sz="half" idx="2"/>
          </p:nvPr>
        </p:nvSpPr>
        <p:spPr>
          <a:xfrm>
            <a:off x="130630" y="1498827"/>
            <a:ext cx="6128658" cy="4597172"/>
          </a:xfrm>
          <a:noFill/>
          <a:ln w="38100">
            <a:solidFill>
              <a:srgbClr val="00B050"/>
            </a:solidFill>
          </a:ln>
        </p:spPr>
        <p:txBody>
          <a:bodyPr/>
          <a:lstStyle/>
          <a:p>
            <a:r>
              <a:rPr lang="en-US" sz="2600" dirty="0"/>
              <a:t>Study start up involves no face-to-face meetings and no site visits.</a:t>
            </a:r>
          </a:p>
          <a:p>
            <a:r>
              <a:rPr lang="en-US" sz="2600" dirty="0"/>
              <a:t>Patient enrollment is completely digital.</a:t>
            </a:r>
          </a:p>
          <a:p>
            <a:r>
              <a:rPr lang="en-US" sz="2600" dirty="0"/>
              <a:t>Patient treatment involves no clinic visits, all done remotely.</a:t>
            </a:r>
          </a:p>
          <a:p>
            <a:r>
              <a:rPr lang="en-US" sz="2600" dirty="0"/>
              <a:t>Data collection is fully automated via phones, apps, watches, and e-diaries.</a:t>
            </a:r>
          </a:p>
          <a:p>
            <a:r>
              <a:rPr lang="en-US" sz="2600" dirty="0"/>
              <a:t>Testing, imaging, outcomes are all digital touchpoints.</a:t>
            </a:r>
          </a:p>
        </p:txBody>
      </p:sp>
      <p:sp>
        <p:nvSpPr>
          <p:cNvPr id="6" name="Text Placeholder 5">
            <a:extLst>
              <a:ext uri="{FF2B5EF4-FFF2-40B4-BE49-F238E27FC236}">
                <a16:creationId xmlns:a16="http://schemas.microsoft.com/office/drawing/2014/main" id="{82D42111-DE77-498E-814F-7EBB9AC7DB2C}"/>
              </a:ext>
            </a:extLst>
          </p:cNvPr>
          <p:cNvSpPr>
            <a:spLocks noGrp="1"/>
          </p:cNvSpPr>
          <p:nvPr>
            <p:ph type="body" sz="quarter" idx="3"/>
          </p:nvPr>
        </p:nvSpPr>
        <p:spPr>
          <a:xfrm>
            <a:off x="6291942" y="573201"/>
            <a:ext cx="5183188" cy="925625"/>
          </a:xfrm>
        </p:spPr>
        <p:txBody>
          <a:bodyPr/>
          <a:lstStyle/>
          <a:p>
            <a:pPr algn="ctr"/>
            <a:r>
              <a:rPr lang="en-US" sz="3600" dirty="0"/>
              <a:t>Decentralized Clinical Trial</a:t>
            </a:r>
          </a:p>
        </p:txBody>
      </p:sp>
      <p:sp>
        <p:nvSpPr>
          <p:cNvPr id="7" name="Content Placeholder 6">
            <a:extLst>
              <a:ext uri="{FF2B5EF4-FFF2-40B4-BE49-F238E27FC236}">
                <a16:creationId xmlns:a16="http://schemas.microsoft.com/office/drawing/2014/main" id="{9DB319DA-FF17-4813-963D-9FE35E739C2F}"/>
              </a:ext>
            </a:extLst>
          </p:cNvPr>
          <p:cNvSpPr>
            <a:spLocks noGrp="1"/>
          </p:cNvSpPr>
          <p:nvPr>
            <p:ph sz="quarter" idx="4"/>
          </p:nvPr>
        </p:nvSpPr>
        <p:spPr>
          <a:xfrm>
            <a:off x="6291942" y="1498826"/>
            <a:ext cx="5769428" cy="4597173"/>
          </a:xfrm>
          <a:ln w="38100">
            <a:solidFill>
              <a:srgbClr val="7030A0"/>
            </a:solidFill>
          </a:ln>
        </p:spPr>
        <p:txBody>
          <a:bodyPr/>
          <a:lstStyle/>
          <a:p>
            <a:r>
              <a:rPr lang="en-US" sz="2600" dirty="0"/>
              <a:t>Operations of some of the clinical trial are being decentralized, using technology to communicate with study participants and to collect data. </a:t>
            </a:r>
          </a:p>
          <a:p>
            <a:r>
              <a:rPr lang="en-US" sz="2600" dirty="0"/>
              <a:t>Some face-to-face meetings are required, but the majority of interactions involve remote study visits.</a:t>
            </a:r>
          </a:p>
          <a:p>
            <a:r>
              <a:rPr lang="en-US" sz="2600" dirty="0"/>
              <a:t>Many sponsors and contract research organization (CROs) use the terms “virtual clinical trial” or “hybrid trial” interchangeably with the term of “decentralized clinical trial.”</a:t>
            </a:r>
          </a:p>
          <a:p>
            <a:endParaRPr lang="en-US" dirty="0"/>
          </a:p>
        </p:txBody>
      </p:sp>
    </p:spTree>
    <p:extLst>
      <p:ext uri="{BB962C8B-B14F-4D97-AF65-F5344CB8AC3E}">
        <p14:creationId xmlns:p14="http://schemas.microsoft.com/office/powerpoint/2010/main" val="3263492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5D7840-E7ED-4692-B503-50B7903C46CB}"/>
              </a:ext>
            </a:extLst>
          </p:cNvPr>
          <p:cNvSpPr>
            <a:spLocks noGrp="1"/>
          </p:cNvSpPr>
          <p:nvPr>
            <p:ph type="title"/>
          </p:nvPr>
        </p:nvSpPr>
        <p:spPr/>
        <p:txBody>
          <a:bodyPr/>
          <a:lstStyle/>
          <a:p>
            <a:r>
              <a:rPr lang="en-US" dirty="0"/>
              <a:t>Elements of Decentralized Clinical Trials (DCTs)</a:t>
            </a:r>
          </a:p>
        </p:txBody>
      </p:sp>
      <p:pic>
        <p:nvPicPr>
          <p:cNvPr id="17410" name="Picture 2">
            <a:extLst>
              <a:ext uri="{FF2B5EF4-FFF2-40B4-BE49-F238E27FC236}">
                <a16:creationId xmlns:a16="http://schemas.microsoft.com/office/drawing/2014/main" id="{FA331C4F-E805-4710-8607-27402B58A55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924" y="911066"/>
            <a:ext cx="6180969" cy="463572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732590F-80FF-4C07-94CC-44DEC6CEC5CC}"/>
              </a:ext>
            </a:extLst>
          </p:cNvPr>
          <p:cNvSpPr txBox="1"/>
          <p:nvPr/>
        </p:nvSpPr>
        <p:spPr>
          <a:xfrm>
            <a:off x="1" y="5546793"/>
            <a:ext cx="12191999" cy="646331"/>
          </a:xfrm>
          <a:prstGeom prst="rect">
            <a:avLst/>
          </a:prstGeom>
          <a:noFill/>
        </p:spPr>
        <p:txBody>
          <a:bodyPr wrap="square" rtlCol="0">
            <a:spAutoFit/>
          </a:bodyPr>
          <a:lstStyle/>
          <a:p>
            <a:r>
              <a:rPr lang="en-US" b="0" i="0" dirty="0">
                <a:effectLst/>
                <a:latin typeface="Trade Gothic LT W01 Roman"/>
              </a:rPr>
              <a:t>Reference:  Dr. Anne Johnson, FDA Office of Regulatory Affairs Bioresearch Monitoring Division I Director, “Sponsor Oversight of Decentralized Clinical Trials”, Society of Quality Assurance 2022 Annual Meeting, April 3-8, 2022.</a:t>
            </a:r>
            <a:endParaRPr lang="en-US" dirty="0"/>
          </a:p>
        </p:txBody>
      </p:sp>
    </p:spTree>
    <p:extLst>
      <p:ext uri="{BB962C8B-B14F-4D97-AF65-F5344CB8AC3E}">
        <p14:creationId xmlns:p14="http://schemas.microsoft.com/office/powerpoint/2010/main" val="228114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2E1538-9FAB-47B8-B070-DE96635DDEFA}"/>
              </a:ext>
            </a:extLst>
          </p:cNvPr>
          <p:cNvSpPr>
            <a:spLocks noGrp="1"/>
          </p:cNvSpPr>
          <p:nvPr>
            <p:ph type="title"/>
          </p:nvPr>
        </p:nvSpPr>
        <p:spPr>
          <a:xfrm>
            <a:off x="285750" y="166264"/>
            <a:ext cx="11601450" cy="618385"/>
          </a:xfrm>
        </p:spPr>
        <p:txBody>
          <a:bodyPr/>
          <a:lstStyle/>
          <a:p>
            <a:r>
              <a:rPr lang="en-US" dirty="0"/>
              <a:t>K</a:t>
            </a:r>
            <a:r>
              <a:rPr lang="en-US" sz="3600" dirty="0"/>
              <a:t>ey </a:t>
            </a:r>
            <a:r>
              <a:rPr lang="en-US" dirty="0"/>
              <a:t>R</a:t>
            </a:r>
            <a:r>
              <a:rPr lang="en-US" sz="3600" dirty="0"/>
              <a:t>egulatory </a:t>
            </a:r>
            <a:r>
              <a:rPr lang="en-US" dirty="0"/>
              <a:t>I</a:t>
            </a:r>
            <a:r>
              <a:rPr lang="en-US" sz="3600" dirty="0"/>
              <a:t>ssues </a:t>
            </a:r>
            <a:r>
              <a:rPr lang="en-US" dirty="0"/>
              <a:t>I</a:t>
            </a:r>
            <a:r>
              <a:rPr lang="en-US" sz="3600" dirty="0"/>
              <a:t>mpacting </a:t>
            </a:r>
            <a:r>
              <a:rPr lang="en-US" dirty="0"/>
              <a:t>D</a:t>
            </a:r>
            <a:r>
              <a:rPr lang="en-US" sz="3600" dirty="0"/>
              <a:t>ecentralized </a:t>
            </a:r>
            <a:r>
              <a:rPr lang="en-US" dirty="0"/>
              <a:t>C</a:t>
            </a:r>
            <a:r>
              <a:rPr lang="en-US" sz="3600" dirty="0"/>
              <a:t>linical </a:t>
            </a:r>
            <a:r>
              <a:rPr lang="en-US" dirty="0"/>
              <a:t>T</a:t>
            </a:r>
            <a:r>
              <a:rPr lang="en-US" sz="3600" dirty="0"/>
              <a:t>rials</a:t>
            </a:r>
            <a:endParaRPr lang="en-US" dirty="0"/>
          </a:p>
        </p:txBody>
      </p:sp>
      <p:sp>
        <p:nvSpPr>
          <p:cNvPr id="8" name="Content Placeholder 7">
            <a:extLst>
              <a:ext uri="{FF2B5EF4-FFF2-40B4-BE49-F238E27FC236}">
                <a16:creationId xmlns:a16="http://schemas.microsoft.com/office/drawing/2014/main" id="{35DA19BB-B0A7-48CE-B193-5FCB932E34E0}"/>
              </a:ext>
            </a:extLst>
          </p:cNvPr>
          <p:cNvSpPr>
            <a:spLocks noGrp="1"/>
          </p:cNvSpPr>
          <p:nvPr>
            <p:ph idx="1"/>
          </p:nvPr>
        </p:nvSpPr>
        <p:spPr>
          <a:xfrm>
            <a:off x="371475" y="1361621"/>
            <a:ext cx="11243582" cy="4351338"/>
          </a:xfrm>
        </p:spPr>
        <p:txBody>
          <a:bodyPr/>
          <a:lstStyle/>
          <a:p>
            <a:r>
              <a:rPr lang="en-US" sz="2400" dirty="0"/>
              <a:t>The Common Rule (Federal Policy for the Protection of Human Subjects) uses the regulatory concept of “engagement” to determine when activities conducted by an institution’s employees or agents require IRB oversight for non-exempt human subjects research. </a:t>
            </a:r>
          </a:p>
          <a:p>
            <a:pPr lvl="1"/>
            <a:r>
              <a:rPr lang="en-US" dirty="0"/>
              <a:t>Except for a limited exception, an institution’s employees or agents who are administering the study interventions being tested or evaluated under the protocol are engaging the institution in human subjects research.</a:t>
            </a:r>
          </a:p>
          <a:p>
            <a:r>
              <a:rPr lang="en-US" sz="2400" dirty="0"/>
              <a:t>The U.S. Food and Drug Administration’s (FDA’s) regulations do not use “engagement” in its regulatory framework to determine when activities supporting a clinical trial require IRB oversight.</a:t>
            </a:r>
          </a:p>
          <a:p>
            <a:pPr lvl="1"/>
            <a:r>
              <a:rPr lang="en-US" dirty="0"/>
              <a:t>Utilize determinations of when the activities constitute a study site participating in an FDA-regulated clinical investigation. </a:t>
            </a:r>
          </a:p>
          <a:p>
            <a:pPr lvl="1"/>
            <a:endParaRPr lang="en-US" sz="2000" dirty="0"/>
          </a:p>
        </p:txBody>
      </p:sp>
    </p:spTree>
    <p:extLst>
      <p:ext uri="{BB962C8B-B14F-4D97-AF65-F5344CB8AC3E}">
        <p14:creationId xmlns:p14="http://schemas.microsoft.com/office/powerpoint/2010/main" val="3588669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D4B8D-3720-4A48-A71B-F60B4FED21A3}"/>
              </a:ext>
            </a:extLst>
          </p:cNvPr>
          <p:cNvSpPr>
            <a:spLocks noGrp="1"/>
          </p:cNvSpPr>
          <p:nvPr>
            <p:ph type="title"/>
          </p:nvPr>
        </p:nvSpPr>
        <p:spPr/>
        <p:txBody>
          <a:bodyPr/>
          <a:lstStyle/>
          <a:p>
            <a:r>
              <a:rPr lang="en-US" dirty="0"/>
              <a:t>K</a:t>
            </a:r>
            <a:r>
              <a:rPr lang="en-US" sz="3600" dirty="0"/>
              <a:t>ey </a:t>
            </a:r>
            <a:r>
              <a:rPr lang="en-US" dirty="0"/>
              <a:t>R</a:t>
            </a:r>
            <a:r>
              <a:rPr lang="en-US" sz="3600" dirty="0"/>
              <a:t>egulatory </a:t>
            </a:r>
            <a:r>
              <a:rPr lang="en-US" dirty="0"/>
              <a:t>I</a:t>
            </a:r>
            <a:r>
              <a:rPr lang="en-US" sz="3600" dirty="0"/>
              <a:t>ssues </a:t>
            </a:r>
            <a:r>
              <a:rPr lang="en-US" dirty="0"/>
              <a:t>I</a:t>
            </a:r>
            <a:r>
              <a:rPr lang="en-US" sz="3600" dirty="0"/>
              <a:t>mpacting </a:t>
            </a:r>
            <a:r>
              <a:rPr lang="en-US" dirty="0"/>
              <a:t>D</a:t>
            </a:r>
            <a:r>
              <a:rPr lang="en-US" sz="3600" dirty="0"/>
              <a:t>ecentralized </a:t>
            </a:r>
            <a:r>
              <a:rPr lang="en-US" dirty="0"/>
              <a:t>C</a:t>
            </a:r>
            <a:r>
              <a:rPr lang="en-US" sz="3600" dirty="0"/>
              <a:t>linical </a:t>
            </a:r>
            <a:r>
              <a:rPr lang="en-US" dirty="0"/>
              <a:t>T</a:t>
            </a:r>
            <a:r>
              <a:rPr lang="en-US" sz="3600" dirty="0"/>
              <a:t>rials (cont.)</a:t>
            </a:r>
            <a:endParaRPr lang="en-US" dirty="0"/>
          </a:p>
        </p:txBody>
      </p:sp>
      <p:sp>
        <p:nvSpPr>
          <p:cNvPr id="3" name="Content Placeholder 2">
            <a:extLst>
              <a:ext uri="{FF2B5EF4-FFF2-40B4-BE49-F238E27FC236}">
                <a16:creationId xmlns:a16="http://schemas.microsoft.com/office/drawing/2014/main" id="{D5AAC5B1-DC61-402C-A478-63384EB2D467}"/>
              </a:ext>
            </a:extLst>
          </p:cNvPr>
          <p:cNvSpPr>
            <a:spLocks noGrp="1"/>
          </p:cNvSpPr>
          <p:nvPr>
            <p:ph idx="1"/>
          </p:nvPr>
        </p:nvSpPr>
        <p:spPr>
          <a:xfrm>
            <a:off x="285750" y="1056820"/>
            <a:ext cx="11906249" cy="5028293"/>
          </a:xfrm>
        </p:spPr>
        <p:txBody>
          <a:bodyPr/>
          <a:lstStyle/>
          <a:p>
            <a:r>
              <a:rPr lang="en-US" sz="2500" dirty="0"/>
              <a:t>The Office of Human Research Protections </a:t>
            </a:r>
            <a:r>
              <a:rPr lang="en-US" sz="2500" dirty="0">
                <a:effectLst/>
                <a:ea typeface="Calibri" panose="020F0502020204030204" pitchFamily="34" charset="0"/>
              </a:rPr>
              <a:t>(OHRP) guidance located at </a:t>
            </a:r>
            <a:r>
              <a:rPr lang="en-US" sz="2500" u="sng" dirty="0">
                <a:solidFill>
                  <a:srgbClr val="0000FF"/>
                </a:solidFill>
                <a:effectLst/>
                <a:ea typeface="Calibri" panose="020F0502020204030204" pitchFamily="34" charset="0"/>
                <a:hlinkClick r:id="rId2"/>
              </a:rPr>
              <a:t>Engagement of Institutions in Human Subjects Research (2008) | HHS.gov</a:t>
            </a:r>
            <a:r>
              <a:rPr lang="en-US" sz="2500" dirty="0">
                <a:effectLst/>
                <a:ea typeface="Calibri" panose="020F0502020204030204" pitchFamily="34" charset="0"/>
              </a:rPr>
              <a:t> includes multiple examples of when an institution requires IRB approval vs. when it does not require IRB approval depending upon the activities the respective institution’s employees are participating in for the research.</a:t>
            </a:r>
          </a:p>
          <a:p>
            <a:r>
              <a:rPr lang="en-US" sz="2500" dirty="0">
                <a:ea typeface="Calibri" panose="020F0502020204030204" pitchFamily="34" charset="0"/>
              </a:rPr>
              <a:t>VA applies the Common Rule to all human subjects research activities that meet the definition of human subjects research, including FDA-regulated research activities. </a:t>
            </a:r>
          </a:p>
          <a:p>
            <a:r>
              <a:rPr lang="en-US" sz="2500" dirty="0">
                <a:ea typeface="Calibri" panose="020F0502020204030204" pitchFamily="34" charset="0"/>
              </a:rPr>
              <a:t>While VA is a signatory Federal Agency to the Common Rule (codified as 38 CFR Part 16) and has the ability to interpret the Common Rule for the Agency purposes, VA must harmonize with the other Common Rule agencies regarding the interpretation of institutional engagement.</a:t>
            </a:r>
          </a:p>
          <a:p>
            <a:r>
              <a:rPr lang="en-US" sz="2500" dirty="0">
                <a:ea typeface="Calibri" panose="020F0502020204030204" pitchFamily="34" charset="0"/>
              </a:rPr>
              <a:t>However, the concept of institutional engagement has evolved since 2008, but patient safety is always the highest priority. </a:t>
            </a:r>
          </a:p>
          <a:p>
            <a:pPr marL="0" indent="0">
              <a:buNone/>
            </a:pPr>
            <a:endParaRPr lang="en-US" dirty="0"/>
          </a:p>
        </p:txBody>
      </p:sp>
    </p:spTree>
    <p:extLst>
      <p:ext uri="{BB962C8B-B14F-4D97-AF65-F5344CB8AC3E}">
        <p14:creationId xmlns:p14="http://schemas.microsoft.com/office/powerpoint/2010/main" val="1991082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06C8E-DC43-4FE7-BC11-321E6973F269}"/>
              </a:ext>
            </a:extLst>
          </p:cNvPr>
          <p:cNvSpPr>
            <a:spLocks noGrp="1"/>
          </p:cNvSpPr>
          <p:nvPr>
            <p:ph type="title"/>
          </p:nvPr>
        </p:nvSpPr>
        <p:spPr>
          <a:xfrm>
            <a:off x="97971" y="166264"/>
            <a:ext cx="12006943" cy="618385"/>
          </a:xfrm>
        </p:spPr>
        <p:txBody>
          <a:bodyPr/>
          <a:lstStyle/>
          <a:p>
            <a:r>
              <a:rPr lang="en-US" sz="2800" dirty="0"/>
              <a:t>Based Solely on this Picture Assuming the Clinician is Ordering an X-Ray for a Patient in a Research Study:  </a:t>
            </a:r>
          </a:p>
        </p:txBody>
      </p:sp>
      <p:sp>
        <p:nvSpPr>
          <p:cNvPr id="3" name="Content Placeholder 2">
            <a:extLst>
              <a:ext uri="{FF2B5EF4-FFF2-40B4-BE49-F238E27FC236}">
                <a16:creationId xmlns:a16="http://schemas.microsoft.com/office/drawing/2014/main" id="{FE235CE5-1247-4499-99EB-E8E832AE9448}"/>
              </a:ext>
            </a:extLst>
          </p:cNvPr>
          <p:cNvSpPr>
            <a:spLocks noGrp="1"/>
          </p:cNvSpPr>
          <p:nvPr>
            <p:ph idx="1"/>
          </p:nvPr>
        </p:nvSpPr>
        <p:spPr/>
        <p:txBody>
          <a:bodyPr/>
          <a:lstStyle/>
          <a:p>
            <a:pPr marL="0" indent="0">
              <a:buNone/>
            </a:pPr>
            <a:r>
              <a:rPr lang="en-US" dirty="0"/>
              <a:t> </a:t>
            </a:r>
          </a:p>
        </p:txBody>
      </p:sp>
      <p:pic>
        <p:nvPicPr>
          <p:cNvPr id="21506" name="Picture 2" descr="See the source image">
            <a:extLst>
              <a:ext uri="{FF2B5EF4-FFF2-40B4-BE49-F238E27FC236}">
                <a16:creationId xmlns:a16="http://schemas.microsoft.com/office/drawing/2014/main" id="{0F80CFAB-421B-4146-803D-EC602A0F44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6311" y="1932522"/>
            <a:ext cx="7331490" cy="38358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3F40FB1-5FA6-4215-B28D-71DE38D8CAF8}"/>
              </a:ext>
            </a:extLst>
          </p:cNvPr>
          <p:cNvSpPr txBox="1"/>
          <p:nvPr/>
        </p:nvSpPr>
        <p:spPr>
          <a:xfrm>
            <a:off x="371475" y="1093940"/>
            <a:ext cx="12136210" cy="523220"/>
          </a:xfrm>
          <a:prstGeom prst="rect">
            <a:avLst/>
          </a:prstGeom>
          <a:noFill/>
        </p:spPr>
        <p:txBody>
          <a:bodyPr wrap="square" rtlCol="0">
            <a:spAutoFit/>
          </a:bodyPr>
          <a:lstStyle/>
          <a:p>
            <a:r>
              <a:rPr lang="en-US" sz="2800" dirty="0"/>
              <a:t>Is This Individual Conducting Human Subjects Research Requiring IRB Approval?</a:t>
            </a:r>
          </a:p>
        </p:txBody>
      </p:sp>
    </p:spTree>
    <p:extLst>
      <p:ext uri="{BB962C8B-B14F-4D97-AF65-F5344CB8AC3E}">
        <p14:creationId xmlns:p14="http://schemas.microsoft.com/office/powerpoint/2010/main" val="9828527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VA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1" id="{B8820CC7-E417-41A1-92AD-8D515739015D}" vid="{58D1FB06-EE2C-4BCD-B14E-3A514438E1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mments xmlns="d0c38c5b-e04a-4e82-807f-2b16fa0d72b8" xsi:nil="true"/>
    <TaxCatchAll xmlns="77dce447-0566-47ff-8c07-c9b85fda5322" xsi:nil="true"/>
    <URL xmlns="d0c38c5b-e04a-4e82-807f-2b16fa0d72b8">
      <Url xsi:nil="true"/>
      <Description xsi:nil="true"/>
    </URL>
    <lcf76f155ced4ddcb4097134ff3c332f xmlns="d0c38c5b-e04a-4e82-807f-2b16fa0d72b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5B70C6669A11F488F0A6F330537C350" ma:contentTypeVersion="17" ma:contentTypeDescription="Create a new document." ma:contentTypeScope="" ma:versionID="2887a150def00fe0d6f6495ae15ecf48">
  <xsd:schema xmlns:xsd="http://www.w3.org/2001/XMLSchema" xmlns:xs="http://www.w3.org/2001/XMLSchema" xmlns:p="http://schemas.microsoft.com/office/2006/metadata/properties" xmlns:ns2="d0c38c5b-e04a-4e82-807f-2b16fa0d72b8" xmlns:ns3="77dce447-0566-47ff-8c07-c9b85fda5322" targetNamespace="http://schemas.microsoft.com/office/2006/metadata/properties" ma:root="true" ma:fieldsID="8c754ec5b2ebd0a30421f85f2d17f6c8" ns2:_="" ns3:_="">
    <xsd:import namespace="d0c38c5b-e04a-4e82-807f-2b16fa0d72b8"/>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lcf76f155ced4ddcb4097134ff3c332f" minOccurs="0"/>
                <xsd:element ref="ns3:TaxCatchAll" minOccurs="0"/>
                <xsd:element ref="ns2:URL"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c38c5b-e04a-4e82-807f-2b16fa0d72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element name="URL" ma:index="21" nillable="true" ma:displayName="URL"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Comments" ma:index="22" nillable="true" ma:displayName="Comments" ma:format="Dropdown"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2531d8a-77d1-40cf-b727-91f362241c2a}" ma:internalName="TaxCatchAll" ma:showField="CatchAllData" ma:web="77dce447-0566-47ff-8c07-c9b85fda53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67F93C-CD8D-435C-B112-00314FE71367}">
  <ds:schemaRefs>
    <ds:schemaRef ds:uri="http://schemas.microsoft.com/office/2006/documentManagement/types"/>
    <ds:schemaRef ds:uri="77dce447-0566-47ff-8c07-c9b85fda5322"/>
    <ds:schemaRef ds:uri="http://purl.org/dc/elements/1.1/"/>
    <ds:schemaRef ds:uri="http://schemas.microsoft.com/office/infopath/2007/PartnerControls"/>
    <ds:schemaRef ds:uri="http://purl.org/dc/terms/"/>
    <ds:schemaRef ds:uri="http://schemas.microsoft.com/office/2006/metadata/properties"/>
    <ds:schemaRef ds:uri="d0c38c5b-e04a-4e82-807f-2b16fa0d72b8"/>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061502B3-DADB-4217-8208-A52503F563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c38c5b-e04a-4e82-807f-2b16fa0d72b8"/>
    <ds:schemaRef ds:uri="77dce447-0566-47ff-8c07-c9b85fda5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2E9DC3-4B4E-4431-ABC6-A9ABA506E3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ChooseVA</Template>
  <TotalTime>9297</TotalTime>
  <Words>1666</Words>
  <Application>Microsoft Office PowerPoint</Application>
  <PresentationFormat>Widescreen</PresentationFormat>
  <Paragraphs>107</Paragraphs>
  <Slides>25</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1" baseType="lpstr">
      <vt:lpstr>Arial</vt:lpstr>
      <vt:lpstr>Calibri</vt:lpstr>
      <vt:lpstr>Calibri Light</vt:lpstr>
      <vt:lpstr>Trade Gothic LT W01 Roman</vt:lpstr>
      <vt:lpstr>VA1</vt:lpstr>
      <vt:lpstr>think-cell Slide</vt:lpstr>
      <vt:lpstr>  Decentralized Trials:  Regulatory and Implementation Issues   </vt:lpstr>
      <vt:lpstr>Objectives</vt:lpstr>
      <vt:lpstr>Traditional  Clinical Trials vs. “Decentralized” Clinical Trials</vt:lpstr>
      <vt:lpstr>How are Decentralized Trials Defined? </vt:lpstr>
      <vt:lpstr>How are DCTs Defined – Virtual vs. Decentralized? </vt:lpstr>
      <vt:lpstr>Elements of Decentralized Clinical Trials (DCTs)</vt:lpstr>
      <vt:lpstr>Key Regulatory Issues Impacting Decentralized Clinical Trials</vt:lpstr>
      <vt:lpstr>Key Regulatory Issues Impacting Decentralized Clinical Trials (cont.)</vt:lpstr>
      <vt:lpstr>Based Solely on this Picture Assuming the Clinician is Ordering an X-Ray for a Patient in a Research Study:  </vt:lpstr>
      <vt:lpstr>Based Solely on this Picture Assuming the Individual is Administering an Approved Drug Intravenously in a Comparative Clinical Trial:</vt:lpstr>
      <vt:lpstr>Based Solely on this Picture Assuming the ICU Nurse is Filling out a Case Report Form:</vt:lpstr>
      <vt:lpstr>A VA Subject Requests VA Provider to  Securely Fax  the Signed and Dated Informed Consent Form for a Clinical Trial and HIPAA Authorization Document:</vt:lpstr>
      <vt:lpstr>The  Lead VA Principal Investigator Requests Another VA Facility’s Provider to Randomize a Patient into the Study Based on Lab Results Provided to the Provider: </vt:lpstr>
      <vt:lpstr>Common Implementation Questions Impacting Decentralized Clinical Trials: Drug Management</vt:lpstr>
      <vt:lpstr>Common Implementation Questions Impacting Decentralized Clinical Trials: Drug Management</vt:lpstr>
      <vt:lpstr>Common Implementation Questions Impacting Decentralized Clinical Trials: Drug Management</vt:lpstr>
      <vt:lpstr>Common Implementation Questions Impacting Decentralized Clinical Trials: Drug Management</vt:lpstr>
      <vt:lpstr>Common Implementation Questions Impacting Decentralized Clinical Trials: Technology</vt:lpstr>
      <vt:lpstr>Common Implementation Questions Impacting Decentralized Clinical Trials:  Variability Among Institutions</vt:lpstr>
      <vt:lpstr>Common Implementation Questions Impacting Decentralized Clinical Trials:  Consistency</vt:lpstr>
      <vt:lpstr>Summary</vt:lpstr>
      <vt:lpstr>Contact Information</vt:lpstr>
      <vt:lpstr>References</vt:lpstr>
      <vt:lpstr>References (cont.)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Decentralized Trials: Regulatory and Implementation Issues </dc:title>
  <dc:subject>Decentralized Trials: Regulatory and Implementation Issues </dc:subject>
  <dc:creator>C. Karen Jeans, PhD, CCRN, CIP</dc:creator>
  <cp:keywords>Decentralized Trials: Regulatory and Implementation Issues </cp:keywords>
  <cp:lastModifiedBy>Rivera, Portia T</cp:lastModifiedBy>
  <cp:revision>190</cp:revision>
  <dcterms:created xsi:type="dcterms:W3CDTF">2022-01-07T15:46:04Z</dcterms:created>
  <dcterms:modified xsi:type="dcterms:W3CDTF">2023-05-24T19:26:31Z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0x010100E5B70C6669A11F488F0A6F330537C350</vt:lpwstr>
  </property>
</Properties>
</file>