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6"/>
  </p:notesMasterIdLst>
  <p:sldIdLst>
    <p:sldId id="277" r:id="rId5"/>
    <p:sldId id="340" r:id="rId6"/>
    <p:sldId id="982" r:id="rId7"/>
    <p:sldId id="983" r:id="rId8"/>
    <p:sldId id="984" r:id="rId9"/>
    <p:sldId id="986" r:id="rId10"/>
    <p:sldId id="987" r:id="rId11"/>
    <p:sldId id="988" r:id="rId12"/>
    <p:sldId id="989" r:id="rId13"/>
    <p:sldId id="990" r:id="rId14"/>
    <p:sldId id="991" r:id="rId15"/>
    <p:sldId id="992" r:id="rId16"/>
    <p:sldId id="994" r:id="rId17"/>
    <p:sldId id="995" r:id="rId18"/>
    <p:sldId id="996" r:id="rId19"/>
    <p:sldId id="2141411732" r:id="rId20"/>
    <p:sldId id="999" r:id="rId21"/>
    <p:sldId id="997" r:id="rId22"/>
    <p:sldId id="1003" r:id="rId23"/>
    <p:sldId id="1000" r:id="rId24"/>
    <p:sldId id="1001" r:id="rId25"/>
    <p:sldId id="2141411736" r:id="rId26"/>
    <p:sldId id="2141411730" r:id="rId27"/>
    <p:sldId id="2141411733" r:id="rId28"/>
    <p:sldId id="2141411735" r:id="rId29"/>
    <p:sldId id="2141411734" r:id="rId30"/>
    <p:sldId id="1004" r:id="rId31"/>
    <p:sldId id="2141411737" r:id="rId32"/>
    <p:sldId id="974" r:id="rId33"/>
    <p:sldId id="648" r:id="rId34"/>
    <p:sldId id="33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EC395F-2F34-6066-C7E3-BAC20BAC8DD2}" name="Tenhula, Wendy" initials="TW" userId="S::wendy.tenhula@va.gov::2516237c-d134-48ae-980f-0c75f510b772" providerId="AD"/>
  <p188:author id="{64E93262-8E67-8201-43B0-18E4C81CE750}" name="Laracuente, Antonio J" initials="LJ" userId="S::antonio.laracuente03@va.gov::f26025aa-017e-46da-97dd-4f9d498fb15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erguson, Stephanie L." initials="FSL" lastIdx="10" clrIdx="0">
    <p:extLst>
      <p:ext uri="{19B8F6BF-5375-455C-9EA6-DF929625EA0E}">
        <p15:presenceInfo xmlns:p15="http://schemas.microsoft.com/office/powerpoint/2012/main" userId="S::Stephanie.Ferguson18@va.gov::12a5ede6-b495-4eb3-bb76-c4880202b7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5579B9-DA2C-844F-D614-46720A1F693C}" v="188" dt="2023-02-03T22:10:12.4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22" autoAdjust="0"/>
  </p:normalViewPr>
  <p:slideViewPr>
    <p:cSldViewPr snapToGrid="0">
      <p:cViewPr varScale="1">
        <p:scale>
          <a:sx n="106" d="100"/>
          <a:sy n="106" d="100"/>
        </p:scale>
        <p:origin x="7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0AC809-AD55-4680-9172-8613891DBF43}" type="datetimeFigureOut">
              <a:rPr lang="en-US" smtClean="0"/>
              <a:t>5/24/2023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25C5C3-08BB-43EB-B130-D52380FEC2AB}" type="slidenum">
              <a:rPr lang="en-US" smtClean="0"/>
              <a:t>‹#›</a:t>
            </a:fld>
            <a:endParaRPr lang="en-US" dirty="0"/>
          </a:p>
        </p:txBody>
      </p:sp>
    </p:spTree>
    <p:extLst>
      <p:ext uri="{BB962C8B-B14F-4D97-AF65-F5344CB8AC3E}">
        <p14:creationId xmlns:p14="http://schemas.microsoft.com/office/powerpoint/2010/main" val="716535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B850CD8-3DC0-4D51-9F0F-9FA8CBAFAED7}" type="slidenum">
              <a:rPr lang="en-US" smtClean="0">
                <a:solidFill>
                  <a:prstClr val="black"/>
                </a:solidFill>
              </a:rPr>
              <a:pPr>
                <a:defRPr/>
              </a:pPr>
              <a:t>2</a:t>
            </a:fld>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844674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5E9596-4C46-47D4-A545-08389D598C62}" type="datetimeFigureOut">
              <a:rPr lang="en-US" smtClean="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4056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951251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977540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50EE7798-284D-44E6-BD33-EC3C7F4CA87C}" type="slidenum">
              <a:rPr lang="en-US" smtClean="0"/>
              <a:t>‹#›</a:t>
            </a:fld>
            <a:endParaRPr lang="en-US" dirty="0"/>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1502554298"/>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118081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700464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402663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947999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05091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49619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50132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p:custDataLst>
              <p:tags r:id="rId1"/>
            </p:custDataLst>
            <p:extLst>
              <p:ext uri="{D42A27DB-BD31-4B8C-83A1-F6EECF244321}">
                <p14:modId xmlns:p14="http://schemas.microsoft.com/office/powerpoint/2010/main" val="161960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86166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040852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236626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5E9596-4C46-47D4-A545-08389D598C62}" type="datetimeFigureOut">
              <a:rPr lang="en-US" smtClean="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cxnSp>
        <p:nvCxnSpPr>
          <p:cNvPr id="7" name="Straight Connector 6" descr="&quot;&quot;">
            <a:extLst>
              <a:ext uri="{FF2B5EF4-FFF2-40B4-BE49-F238E27FC236}">
                <a16:creationId xmlns:a16="http://schemas.microsoft.com/office/drawing/2014/main" id="{BEAC91FE-22FD-4E6A-87EB-4B75B31CDEB8}"/>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869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5E9596-4C46-47D4-A545-08389D598C62}" type="datetimeFigureOut">
              <a:rPr lang="en-US" smtClean="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1263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5E9596-4C46-47D4-A545-08389D598C62}" type="datetimeFigureOut">
              <a:rPr lang="en-US" smtClean="0"/>
              <a:t>5/24/2023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16492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5E9596-4C46-47D4-A545-08389D598C62}" type="datetimeFigureOut">
              <a:rPr lang="en-US" smtClean="0"/>
              <a:t>5/24/2023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22497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E9596-4C46-47D4-A545-08389D598C62}" type="datetimeFigureOut">
              <a:rPr lang="en-US" smtClean="0"/>
              <a:t>5/24/2023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274979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E9596-4C46-47D4-A545-08389D598C62}" type="datetimeFigureOut">
              <a:rPr lang="en-US" smtClean="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965565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E9596-4C46-47D4-A545-08389D598C62}" type="datetimeFigureOut">
              <a:rPr lang="en-US" smtClean="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2243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1.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3"/>
            </p:custDataLst>
            <p:extLst>
              <p:ext uri="{D42A27DB-BD31-4B8C-83A1-F6EECF244321}">
                <p14:modId xmlns:p14="http://schemas.microsoft.com/office/powerpoint/2010/main" val="3601188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395" imgH="396" progId="TCLayout.ActiveDocument.1">
                  <p:embed/>
                </p:oleObj>
              </mc:Choice>
              <mc:Fallback>
                <p:oleObj name="think-cell Slide" r:id="rId25"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5E9596-4C46-47D4-A545-08389D598C62}" type="datetimeFigureOut">
              <a:rPr lang="en-US" smtClean="0"/>
              <a:t>5/24/2023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E7798-284D-44E6-BD33-EC3C7F4CA87C}" type="slidenum">
              <a:rPr lang="en-US" smtClean="0"/>
              <a:t>‹#›</a:t>
            </a:fld>
            <a:endParaRPr lang="en-US" dirty="0"/>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451C4A79-7B67-4263-9C21-0F0F093D2ECB}"/>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p:nvPicPr>
        <p:blipFill>
          <a:blip r:embed="rId27"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p:nvPicPr>
        <p:blipFill>
          <a:blip r:embed="rId28"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340002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hyperlink" Target="mailto:VHACOORDREGULATORY@VA.GOV"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research.va.gov/resources/policies/ProgramGuide-1200-21-VHA-Operations-Activities.pdf" TargetMode="External"/><Relationship Id="rId2" Type="http://schemas.openxmlformats.org/officeDocument/2006/relationships/hyperlink" Target="https://www.va.gov/vhapublication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41DF-193A-435B-8421-CB7C40252F41}"/>
              </a:ext>
            </a:extLst>
          </p:cNvPr>
          <p:cNvSpPr>
            <a:spLocks noGrp="1"/>
          </p:cNvSpPr>
          <p:nvPr>
            <p:ph type="ctrTitle"/>
          </p:nvPr>
        </p:nvSpPr>
        <p:spPr>
          <a:xfrm>
            <a:off x="424543" y="694943"/>
            <a:ext cx="11027228" cy="2847965"/>
          </a:xfrm>
        </p:spPr>
        <p:txBody>
          <a:bodyPr vert="horz" lIns="91440" tIns="45720" rIns="91440" bIns="45720" rtlCol="0" anchor="ctr">
            <a:normAutofit fontScale="90000"/>
          </a:bodyPr>
          <a:lstStyle/>
          <a:p>
            <a:br>
              <a:rPr lang="en-US" sz="3400" kern="1200" dirty="0">
                <a:solidFill>
                  <a:schemeClr val="tx1"/>
                </a:solidFill>
                <a:latin typeface="+mj-lt"/>
                <a:ea typeface="+mj-ea"/>
                <a:cs typeface="+mj-cs"/>
              </a:rPr>
            </a:br>
            <a:br>
              <a:rPr lang="en-US" sz="4000" kern="1200" dirty="0">
                <a:solidFill>
                  <a:schemeClr val="tx1"/>
                </a:solidFill>
                <a:latin typeface="+mj-lt"/>
                <a:ea typeface="+mj-ea"/>
                <a:cs typeface="+mj-cs"/>
              </a:rPr>
            </a:br>
            <a:r>
              <a:rPr lang="en-US" sz="4000" kern="1200" dirty="0">
                <a:solidFill>
                  <a:schemeClr val="tx1"/>
                </a:solidFill>
                <a:latin typeface="+mn-lt"/>
                <a:ea typeface="+mj-ea"/>
                <a:cs typeface="+mj-cs"/>
              </a:rPr>
              <a:t>Differentiating Institutional Review Board (IRB) vs. Research &amp; Development (R&amp;D) Committee vs. Institutional Responsibilities in the </a:t>
            </a:r>
            <a:br>
              <a:rPr lang="en-US" sz="4000" kern="1200" dirty="0">
                <a:solidFill>
                  <a:schemeClr val="tx1"/>
                </a:solidFill>
                <a:latin typeface="+mn-lt"/>
                <a:ea typeface="+mj-ea"/>
                <a:cs typeface="+mj-cs"/>
              </a:rPr>
            </a:br>
            <a:r>
              <a:rPr lang="en-US" sz="4000" kern="1200" dirty="0">
                <a:solidFill>
                  <a:schemeClr val="tx1"/>
                </a:solidFill>
                <a:latin typeface="+mn-lt"/>
                <a:ea typeface="+mj-ea"/>
                <a:cs typeface="+mj-cs"/>
              </a:rPr>
              <a:t>Review and Approval of Research </a:t>
            </a:r>
            <a:br>
              <a:rPr lang="en-US" sz="4000" kern="1200" dirty="0">
                <a:solidFill>
                  <a:schemeClr val="tx1"/>
                </a:solidFill>
                <a:latin typeface="+mn-lt"/>
                <a:ea typeface="+mj-ea"/>
                <a:cs typeface="+mj-cs"/>
              </a:rPr>
            </a:br>
            <a:br>
              <a:rPr lang="en-US" sz="4000" kern="1200" dirty="0">
                <a:solidFill>
                  <a:schemeClr val="tx1"/>
                </a:solidFill>
                <a:latin typeface="+mn-lt"/>
                <a:ea typeface="+mj-ea"/>
                <a:cs typeface="+mj-cs"/>
              </a:rPr>
            </a:br>
            <a:endParaRPr lang="en-US" sz="4000" b="1" kern="1200" dirty="0">
              <a:solidFill>
                <a:schemeClr val="tx1"/>
              </a:solidFill>
              <a:latin typeface="+mn-lt"/>
              <a:ea typeface="+mj-ea"/>
              <a:cs typeface="+mj-cs"/>
            </a:endParaRPr>
          </a:p>
        </p:txBody>
      </p:sp>
      <p:sp>
        <p:nvSpPr>
          <p:cNvPr id="3" name="Subtitle 2">
            <a:extLst>
              <a:ext uri="{FF2B5EF4-FFF2-40B4-BE49-F238E27FC236}">
                <a16:creationId xmlns:a16="http://schemas.microsoft.com/office/drawing/2014/main" id="{59C66D95-5A21-441B-B45F-6BF7AE26B43C}"/>
              </a:ext>
            </a:extLst>
          </p:cNvPr>
          <p:cNvSpPr>
            <a:spLocks noGrp="1"/>
          </p:cNvSpPr>
          <p:nvPr>
            <p:ph type="subTitle" idx="1"/>
          </p:nvPr>
        </p:nvSpPr>
        <p:spPr>
          <a:xfrm>
            <a:off x="2220686" y="3771934"/>
            <a:ext cx="7721967" cy="2281416"/>
          </a:xfrm>
        </p:spPr>
        <p:txBody>
          <a:bodyPr vert="horz" lIns="91440" tIns="45720" rIns="91440" bIns="45720" rtlCol="0" anchor="ctr">
            <a:normAutofit/>
          </a:bodyPr>
          <a:lstStyle/>
          <a:p>
            <a:r>
              <a:rPr lang="en-US" sz="2200" dirty="0">
                <a:effectLst/>
              </a:rPr>
              <a:t>Molly Klote, MD, CIP</a:t>
            </a:r>
          </a:p>
          <a:p>
            <a:r>
              <a:rPr lang="en-US" sz="2200" dirty="0">
                <a:effectLst/>
              </a:rPr>
              <a:t>C. Karen Jeans, </a:t>
            </a:r>
            <a:r>
              <a:rPr lang="en-US" sz="2200" dirty="0"/>
              <a:t>PhD, CCRN, CIP</a:t>
            </a:r>
          </a:p>
          <a:p>
            <a:r>
              <a:rPr lang="en-US" sz="2200" dirty="0"/>
              <a:t>VHA Office of Research and Development (ORD)</a:t>
            </a:r>
          </a:p>
          <a:p>
            <a:r>
              <a:rPr lang="en-US" sz="2200" dirty="0"/>
              <a:t>2023 IRB and R&amp;D Committee Chair Workshop</a:t>
            </a:r>
          </a:p>
          <a:p>
            <a:r>
              <a:rPr lang="en-US" sz="2200" dirty="0"/>
              <a:t>February 7, 2023</a:t>
            </a:r>
          </a:p>
          <a:p>
            <a:pPr indent="-228600" algn="l">
              <a:buFont typeface="Arial" panose="020B0604020202020204" pitchFamily="34" charset="0"/>
              <a:buChar char="•"/>
            </a:pPr>
            <a:endParaRPr lang="en-US" sz="2200" dirty="0"/>
          </a:p>
        </p:txBody>
      </p:sp>
    </p:spTree>
    <p:extLst>
      <p:ext uri="{BB962C8B-B14F-4D97-AF65-F5344CB8AC3E}">
        <p14:creationId xmlns:p14="http://schemas.microsoft.com/office/powerpoint/2010/main" val="753555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54DE7-D3EE-493E-8D1C-41FEBC6092EA}"/>
              </a:ext>
            </a:extLst>
          </p:cNvPr>
          <p:cNvSpPr>
            <a:spLocks noGrp="1"/>
          </p:cNvSpPr>
          <p:nvPr>
            <p:ph type="title"/>
          </p:nvPr>
        </p:nvSpPr>
        <p:spPr/>
        <p:txBody>
          <a:bodyPr/>
          <a:lstStyle/>
          <a:p>
            <a:r>
              <a:rPr lang="en-US" dirty="0"/>
              <a:t>Bottom Line:  VA Research and Development Committee:  Institutional Research Governance </a:t>
            </a:r>
          </a:p>
        </p:txBody>
      </p:sp>
      <p:sp>
        <p:nvSpPr>
          <p:cNvPr id="6" name="Content Placeholder 5">
            <a:extLst>
              <a:ext uri="{FF2B5EF4-FFF2-40B4-BE49-F238E27FC236}">
                <a16:creationId xmlns:a16="http://schemas.microsoft.com/office/drawing/2014/main" id="{447C40B2-5C9B-443B-9129-88C503DB49DC}"/>
              </a:ext>
            </a:extLst>
          </p:cNvPr>
          <p:cNvSpPr>
            <a:spLocks noGrp="1"/>
          </p:cNvSpPr>
          <p:nvPr>
            <p:ph sz="half" idx="1"/>
          </p:nvPr>
        </p:nvSpPr>
        <p:spPr>
          <a:xfrm>
            <a:off x="0" y="857289"/>
            <a:ext cx="8273143" cy="4351338"/>
          </a:xfrm>
        </p:spPr>
        <p:txBody>
          <a:bodyPr/>
          <a:lstStyle/>
          <a:p>
            <a:r>
              <a:rPr lang="en-US" sz="2200" dirty="0"/>
              <a:t>Specific to the Department of Veterans Affairs.</a:t>
            </a:r>
          </a:p>
          <a:p>
            <a:pPr algn="l"/>
            <a:r>
              <a:rPr lang="en-US" sz="2200" dirty="0"/>
              <a:t>Composition and determinations based upon VHA policies.</a:t>
            </a:r>
          </a:p>
          <a:p>
            <a:pPr algn="l"/>
            <a:r>
              <a:rPr lang="en-US" sz="2200" dirty="0"/>
              <a:t>Determinations required to be made by an R&amp;D Committee can only be made by the R&amp;D Committee. </a:t>
            </a:r>
          </a:p>
          <a:p>
            <a:pPr algn="l"/>
            <a:r>
              <a:rPr lang="en-US" sz="2200" dirty="0"/>
              <a:t>Referenced in VA regulations in 38 </a:t>
            </a:r>
            <a:r>
              <a:rPr lang="en-US" sz="2200" i="0" dirty="0">
                <a:solidFill>
                  <a:srgbClr val="333333"/>
                </a:solidFill>
                <a:effectLst/>
              </a:rPr>
              <a:t>§17.85 Treatment of research-related injuries to human subjects.</a:t>
            </a:r>
          </a:p>
          <a:p>
            <a:pPr marL="457200" lvl="1" indent="0">
              <a:buNone/>
            </a:pPr>
            <a:r>
              <a:rPr lang="en-US" sz="2200" i="0" dirty="0">
                <a:solidFill>
                  <a:srgbClr val="333333"/>
                </a:solidFill>
                <a:effectLst/>
              </a:rPr>
              <a:t>(a) VA medical facilities shall provide necessary medical treatment to a research subject injured as a result of participation in a research project approved by a VA Research and Development Committee and conducted under the supervision of one or more VA employees. This section does not apply to:</a:t>
            </a:r>
          </a:p>
          <a:p>
            <a:pPr marL="457200" lvl="1" indent="0">
              <a:buNone/>
            </a:pPr>
            <a:r>
              <a:rPr lang="en-US" sz="2200" i="0" dirty="0">
                <a:solidFill>
                  <a:srgbClr val="333333"/>
                </a:solidFill>
                <a:effectLst/>
              </a:rPr>
              <a:t>	(1) Treatment for injuries due to  noncompliance by a 	subject with study procedures, or</a:t>
            </a:r>
          </a:p>
          <a:p>
            <a:pPr marL="457200" lvl="1" indent="0">
              <a:buNone/>
            </a:pPr>
            <a:r>
              <a:rPr lang="en-US" sz="2200" i="0" dirty="0">
                <a:solidFill>
                  <a:srgbClr val="333333"/>
                </a:solidFill>
                <a:effectLst/>
              </a:rPr>
              <a:t>	(2) Research conducted for VA under a </a:t>
            </a:r>
            <a:r>
              <a:rPr lang="en-US" sz="2200" i="0" u="none" strike="noStrike" dirty="0">
                <a:solidFill>
                  <a:srgbClr val="001C72"/>
                </a:solidFill>
                <a:effectLst/>
              </a:rPr>
              <a:t>contract</a:t>
            </a:r>
            <a:r>
              <a:rPr lang="en-US" sz="2200" i="0" dirty="0">
                <a:solidFill>
                  <a:srgbClr val="333333"/>
                </a:solidFill>
                <a:effectLst/>
              </a:rPr>
              <a:t> with an 	individual or a non-VA institution.</a:t>
            </a:r>
          </a:p>
          <a:p>
            <a:endParaRPr lang="en-US" dirty="0"/>
          </a:p>
        </p:txBody>
      </p:sp>
      <p:pic>
        <p:nvPicPr>
          <p:cNvPr id="11" name="Picture 2" descr="Acknowledgment Letter of Change in Meeting Date - QS Study">
            <a:extLst>
              <a:ext uri="{FF2B5EF4-FFF2-40B4-BE49-F238E27FC236}">
                <a16:creationId xmlns:a16="http://schemas.microsoft.com/office/drawing/2014/main" id="{5A23BF80-730A-4D5A-9A69-89A2C220D2A8}"/>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14343"/>
          <a:stretch/>
        </p:blipFill>
        <p:spPr bwMode="auto">
          <a:xfrm>
            <a:off x="8447315" y="1534886"/>
            <a:ext cx="3570514" cy="2996145"/>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135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3BD7B-72AC-4C1E-897F-34D31EE2923C}"/>
              </a:ext>
            </a:extLst>
          </p:cNvPr>
          <p:cNvSpPr>
            <a:spLocks noGrp="1"/>
          </p:cNvSpPr>
          <p:nvPr>
            <p:ph type="title"/>
          </p:nvPr>
        </p:nvSpPr>
        <p:spPr>
          <a:xfrm>
            <a:off x="285749" y="166264"/>
            <a:ext cx="11906251" cy="618385"/>
          </a:xfrm>
        </p:spPr>
        <p:txBody>
          <a:bodyPr/>
          <a:lstStyle/>
          <a:p>
            <a:r>
              <a:rPr lang="en-US" dirty="0"/>
              <a:t>Key Roles and Responsibilities of VA Facility, VA R&amp;D Committee, and IRB: IRB</a:t>
            </a:r>
          </a:p>
        </p:txBody>
      </p:sp>
      <p:sp>
        <p:nvSpPr>
          <p:cNvPr id="3" name="Content Placeholder 2">
            <a:extLst>
              <a:ext uri="{FF2B5EF4-FFF2-40B4-BE49-F238E27FC236}">
                <a16:creationId xmlns:a16="http://schemas.microsoft.com/office/drawing/2014/main" id="{B548CBAC-6A8A-4C55-AEA4-80A6778564DE}"/>
              </a:ext>
            </a:extLst>
          </p:cNvPr>
          <p:cNvSpPr>
            <a:spLocks noGrp="1"/>
          </p:cNvSpPr>
          <p:nvPr>
            <p:ph idx="1"/>
          </p:nvPr>
        </p:nvSpPr>
        <p:spPr>
          <a:xfrm>
            <a:off x="511628" y="1253331"/>
            <a:ext cx="11168743" cy="4351338"/>
          </a:xfrm>
        </p:spPr>
        <p:txBody>
          <a:bodyPr/>
          <a:lstStyle/>
          <a:p>
            <a:r>
              <a:rPr lang="en-US" sz="2500" dirty="0"/>
              <a:t>An institution’s IRB of Record must: </a:t>
            </a:r>
          </a:p>
          <a:p>
            <a:pPr lvl="1"/>
            <a:r>
              <a:rPr lang="en-US" sz="2500" dirty="0"/>
              <a:t>Review and have authority to approve, require modifications in (to secure approval), or disapprove all research activities covered by ORD policies in VHA Directive 1200.05(2),except when noted in the policy, including exempt research for which limited IRB review is a condition of exemption.</a:t>
            </a:r>
          </a:p>
          <a:p>
            <a:r>
              <a:rPr lang="en-US" sz="2500" dirty="0"/>
              <a:t>An IRB has authority to:</a:t>
            </a:r>
          </a:p>
          <a:p>
            <a:pPr lvl="1"/>
            <a:r>
              <a:rPr lang="en-US" sz="2500" dirty="0"/>
              <a:t>Suspend or terminate approval of research that is not being conducted in accordance with the IRB’s requirements, or that has been associated with unexpected serious harm to human subjects.		</a:t>
            </a:r>
          </a:p>
          <a:p>
            <a:pPr marL="0" indent="0">
              <a:buNone/>
            </a:pPr>
            <a:r>
              <a:rPr lang="en-US" sz="2500" dirty="0"/>
              <a:t>		</a:t>
            </a:r>
          </a:p>
          <a:p>
            <a:pPr marL="0" indent="0">
              <a:buNone/>
            </a:pPr>
            <a:endParaRPr lang="en-US" sz="2500" dirty="0"/>
          </a:p>
          <a:p>
            <a:pPr marL="0" indent="0">
              <a:buNone/>
            </a:pPr>
            <a:r>
              <a:rPr lang="en-US" sz="2500" dirty="0"/>
              <a:t>			Reference:  VHA Directive 1200.05(2), Paragraph 9.a; Paragraph 14</a:t>
            </a:r>
          </a:p>
        </p:txBody>
      </p:sp>
    </p:spTree>
    <p:extLst>
      <p:ext uri="{BB962C8B-B14F-4D97-AF65-F5344CB8AC3E}">
        <p14:creationId xmlns:p14="http://schemas.microsoft.com/office/powerpoint/2010/main" val="1055554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54DE7-D3EE-493E-8D1C-41FEBC6092EA}"/>
              </a:ext>
            </a:extLst>
          </p:cNvPr>
          <p:cNvSpPr>
            <a:spLocks noGrp="1"/>
          </p:cNvSpPr>
          <p:nvPr>
            <p:ph type="title"/>
          </p:nvPr>
        </p:nvSpPr>
        <p:spPr/>
        <p:txBody>
          <a:bodyPr/>
          <a:lstStyle/>
          <a:p>
            <a:r>
              <a:rPr lang="en-US" dirty="0"/>
              <a:t>Bottom Line:  IRB:  Ethical Review Committee</a:t>
            </a:r>
          </a:p>
        </p:txBody>
      </p:sp>
      <p:sp>
        <p:nvSpPr>
          <p:cNvPr id="6" name="Content Placeholder 5">
            <a:extLst>
              <a:ext uri="{FF2B5EF4-FFF2-40B4-BE49-F238E27FC236}">
                <a16:creationId xmlns:a16="http://schemas.microsoft.com/office/drawing/2014/main" id="{447C40B2-5C9B-443B-9129-88C503DB49DC}"/>
              </a:ext>
            </a:extLst>
          </p:cNvPr>
          <p:cNvSpPr>
            <a:spLocks noGrp="1"/>
          </p:cNvSpPr>
          <p:nvPr>
            <p:ph sz="half" idx="1"/>
          </p:nvPr>
        </p:nvSpPr>
        <p:spPr>
          <a:xfrm>
            <a:off x="127229" y="1062552"/>
            <a:ext cx="7002914" cy="4870161"/>
          </a:xfrm>
        </p:spPr>
        <p:txBody>
          <a:bodyPr/>
          <a:lstStyle/>
          <a:p>
            <a:r>
              <a:rPr lang="en-US" sz="2400" dirty="0"/>
              <a:t>Composition and review criteria originates from federal human subjects regulations rather than policy. </a:t>
            </a:r>
          </a:p>
          <a:p>
            <a:r>
              <a:rPr lang="en-US" sz="2400" dirty="0"/>
              <a:t>VA codified the Federal Policy for the Protections of Human Subjects (“Common Rule”) as 38 CFR Part 16.</a:t>
            </a:r>
          </a:p>
          <a:p>
            <a:r>
              <a:rPr lang="en-US" sz="2400" dirty="0"/>
              <a:t>All VA human subjects research is subject to the Common Rule when it meets the definition of human subject research.</a:t>
            </a:r>
          </a:p>
          <a:p>
            <a:r>
              <a:rPr lang="en-US" sz="2400" dirty="0"/>
              <a:t>VA follows applicable FDA regulations when human subjects research involves FDA-regulated research. </a:t>
            </a:r>
          </a:p>
          <a:p>
            <a:r>
              <a:rPr lang="en-US" sz="2400" dirty="0"/>
              <a:t>Additional review and determination requirements described in VHA policies.   </a:t>
            </a:r>
          </a:p>
          <a:p>
            <a:pPr marL="0" indent="0">
              <a:buNone/>
            </a:pPr>
            <a:endParaRPr lang="en-US" dirty="0"/>
          </a:p>
        </p:txBody>
      </p:sp>
      <p:pic>
        <p:nvPicPr>
          <p:cNvPr id="20484" name="Picture 4" descr="How IRBs Protect Human Research Participants - YouTube">
            <a:extLst>
              <a:ext uri="{FF2B5EF4-FFF2-40B4-BE49-F238E27FC236}">
                <a16:creationId xmlns:a16="http://schemas.microsoft.com/office/drawing/2014/main" id="{8C3B0B12-FD0D-47F6-8110-E79EAE87A4B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80514" y="1852726"/>
            <a:ext cx="4521654" cy="2773703"/>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194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3AC8C-9649-4D05-900E-9F5911748117}"/>
              </a:ext>
            </a:extLst>
          </p:cNvPr>
          <p:cNvSpPr>
            <a:spLocks noGrp="1"/>
          </p:cNvSpPr>
          <p:nvPr>
            <p:ph type="title"/>
          </p:nvPr>
        </p:nvSpPr>
        <p:spPr>
          <a:xfrm>
            <a:off x="285749" y="166264"/>
            <a:ext cx="11699421" cy="618385"/>
          </a:xfrm>
        </p:spPr>
        <p:txBody>
          <a:bodyPr/>
          <a:lstStyle/>
          <a:p>
            <a:r>
              <a:rPr lang="en-US" dirty="0"/>
              <a:t>IRBs and R&amp;D Committees Have the Ability to Exceed What is Required as Part of Committee Reviews and Determinations IF: </a:t>
            </a:r>
          </a:p>
        </p:txBody>
      </p:sp>
      <p:sp>
        <p:nvSpPr>
          <p:cNvPr id="3" name="Content Placeholder 2">
            <a:extLst>
              <a:ext uri="{FF2B5EF4-FFF2-40B4-BE49-F238E27FC236}">
                <a16:creationId xmlns:a16="http://schemas.microsoft.com/office/drawing/2014/main" id="{33EAAF10-2383-4615-93A7-E2E3CFB77907}"/>
              </a:ext>
            </a:extLst>
          </p:cNvPr>
          <p:cNvSpPr>
            <a:spLocks noGrp="1"/>
          </p:cNvSpPr>
          <p:nvPr>
            <p:ph idx="1"/>
          </p:nvPr>
        </p:nvSpPr>
        <p:spPr/>
        <p:txBody>
          <a:bodyPr/>
          <a:lstStyle/>
          <a:p>
            <a:r>
              <a:rPr lang="en-US" dirty="0"/>
              <a:t>It does not conflict with the applicable regulations or policies for the respective committees, and </a:t>
            </a:r>
          </a:p>
          <a:p>
            <a:r>
              <a:rPr lang="en-US" dirty="0"/>
              <a:t>It does conflict not with applicable federal law.</a:t>
            </a:r>
          </a:p>
          <a:p>
            <a:pPr marL="0" indent="0" algn="ctr">
              <a:buNone/>
            </a:pPr>
            <a:endParaRPr lang="en-US" sz="4400" dirty="0"/>
          </a:p>
          <a:p>
            <a:pPr marL="0" indent="0" algn="ctr">
              <a:buNone/>
            </a:pPr>
            <a:r>
              <a:rPr lang="en-US" sz="4400" b="1" dirty="0"/>
              <a:t>However, another consideration needs to be included . . . </a:t>
            </a:r>
            <a:endParaRPr lang="en-US" b="1"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285102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56C22D-02C5-427D-AC53-1187F92CE3FD}"/>
              </a:ext>
            </a:extLst>
          </p:cNvPr>
          <p:cNvSpPr>
            <a:spLocks noGrp="1"/>
          </p:cNvSpPr>
          <p:nvPr>
            <p:ph type="title"/>
          </p:nvPr>
        </p:nvSpPr>
        <p:spPr>
          <a:xfrm>
            <a:off x="0" y="97245"/>
            <a:ext cx="12192000" cy="680223"/>
          </a:xfrm>
        </p:spPr>
        <p:txBody>
          <a:bodyPr/>
          <a:lstStyle/>
          <a:p>
            <a:r>
              <a:rPr lang="en-US" dirty="0"/>
              <a:t>Can Your IRB or R&amp;D Committee Address this Question:  Why?</a:t>
            </a:r>
          </a:p>
        </p:txBody>
      </p:sp>
      <p:sp>
        <p:nvSpPr>
          <p:cNvPr id="7" name="Content Placeholder 6">
            <a:extLst>
              <a:ext uri="{FF2B5EF4-FFF2-40B4-BE49-F238E27FC236}">
                <a16:creationId xmlns:a16="http://schemas.microsoft.com/office/drawing/2014/main" id="{4ED1EA06-D592-4974-9CB0-E8B84A1C4F6C}"/>
              </a:ext>
            </a:extLst>
          </p:cNvPr>
          <p:cNvSpPr>
            <a:spLocks noGrp="1"/>
          </p:cNvSpPr>
          <p:nvPr>
            <p:ph sz="half" idx="1"/>
          </p:nvPr>
        </p:nvSpPr>
        <p:spPr>
          <a:xfrm>
            <a:off x="76200" y="1023257"/>
            <a:ext cx="7271657" cy="5153706"/>
          </a:xfrm>
        </p:spPr>
        <p:txBody>
          <a:bodyPr/>
          <a:lstStyle/>
          <a:p>
            <a:r>
              <a:rPr lang="en-US" sz="2600" dirty="0"/>
              <a:t>Be able to describe why the respective committee is doing “x” if it exceeds policy, regulation, or law.</a:t>
            </a:r>
          </a:p>
          <a:p>
            <a:r>
              <a:rPr lang="en-US" sz="2600" dirty="0"/>
              <a:t>R&amp;D Committees and IRBs have wide variances in flexibility in their policies and procedures, requirements, which are often based upon </a:t>
            </a:r>
          </a:p>
          <a:p>
            <a:pPr lvl="1"/>
            <a:r>
              <a:rPr lang="en-US" sz="2600" dirty="0"/>
              <a:t>An event occurrence or “near miss”,</a:t>
            </a:r>
          </a:p>
          <a:p>
            <a:pPr lvl="1"/>
            <a:r>
              <a:rPr lang="en-US" sz="2600" dirty="0"/>
              <a:t>Anticipated need,</a:t>
            </a:r>
          </a:p>
          <a:p>
            <a:pPr lvl="1"/>
            <a:r>
              <a:rPr lang="en-US" sz="2600" dirty="0"/>
              <a:t>A software/program requirement, or </a:t>
            </a:r>
          </a:p>
          <a:p>
            <a:pPr lvl="1"/>
            <a:r>
              <a:rPr lang="en-US" sz="2600" dirty="0"/>
              <a:t>other reasons.</a:t>
            </a:r>
          </a:p>
          <a:p>
            <a:r>
              <a:rPr lang="en-US" sz="2600" dirty="0"/>
              <a:t>Avoid a rationale that uses the following: “we’re doing it this way because this is the way it has always been”. </a:t>
            </a:r>
          </a:p>
        </p:txBody>
      </p:sp>
      <p:pic>
        <p:nvPicPr>
          <p:cNvPr id="10" name="Picture 2" descr="Image result for What is your why?">
            <a:extLst>
              <a:ext uri="{FF2B5EF4-FFF2-40B4-BE49-F238E27FC236}">
                <a16:creationId xmlns:a16="http://schemas.microsoft.com/office/drawing/2014/main" id="{97DB184B-3459-49E0-A0DE-49B732CF67A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445829" y="1169354"/>
            <a:ext cx="4550229" cy="39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124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3BD7B-72AC-4C1E-897F-34D31EE2923C}"/>
              </a:ext>
            </a:extLst>
          </p:cNvPr>
          <p:cNvSpPr>
            <a:spLocks noGrp="1"/>
          </p:cNvSpPr>
          <p:nvPr>
            <p:ph type="title"/>
          </p:nvPr>
        </p:nvSpPr>
        <p:spPr>
          <a:xfrm>
            <a:off x="285749" y="166264"/>
            <a:ext cx="11906251" cy="618385"/>
          </a:xfrm>
        </p:spPr>
        <p:txBody>
          <a:bodyPr/>
          <a:lstStyle/>
          <a:p>
            <a:r>
              <a:rPr lang="en-US" sz="3200" b="0" dirty="0">
                <a:latin typeface="+mn-lt"/>
              </a:rPr>
              <a:t>Examples of IRB or R&amp;D “Requirements” Not Mandated by VHA Policies or Federal Regulations: Institution vs. R&amp;D Committee vs. IRB </a:t>
            </a:r>
          </a:p>
        </p:txBody>
      </p:sp>
      <p:sp>
        <p:nvSpPr>
          <p:cNvPr id="3" name="Content Placeholder 2">
            <a:extLst>
              <a:ext uri="{FF2B5EF4-FFF2-40B4-BE49-F238E27FC236}">
                <a16:creationId xmlns:a16="http://schemas.microsoft.com/office/drawing/2014/main" id="{B548CBAC-6A8A-4C55-AEA4-80A6778564DE}"/>
              </a:ext>
            </a:extLst>
          </p:cNvPr>
          <p:cNvSpPr>
            <a:spLocks noGrp="1"/>
          </p:cNvSpPr>
          <p:nvPr>
            <p:ph idx="1"/>
          </p:nvPr>
        </p:nvSpPr>
        <p:spPr>
          <a:xfrm>
            <a:off x="642257" y="1253331"/>
            <a:ext cx="10526486" cy="4351338"/>
          </a:xfrm>
        </p:spPr>
        <p:txBody>
          <a:bodyPr/>
          <a:lstStyle/>
          <a:p>
            <a:pPr marL="0" indent="0">
              <a:buNone/>
            </a:pPr>
            <a:r>
              <a:rPr lang="en-US" dirty="0"/>
              <a:t>1.	Placing expiration dates on informed consent documents.</a:t>
            </a:r>
          </a:p>
          <a:p>
            <a:pPr marL="0" indent="0">
              <a:buNone/>
            </a:pPr>
            <a:r>
              <a:rPr lang="en-US" dirty="0"/>
              <a:t>2.	IRBs having IRB oversight of exempt studies. </a:t>
            </a:r>
          </a:p>
          <a:p>
            <a:pPr marL="0" indent="0">
              <a:buNone/>
            </a:pPr>
            <a:r>
              <a:rPr lang="en-US" dirty="0"/>
              <a:t>3.	Requiring investigators to submit copies of current IRB-approved 	informed consent documents and protocol at continuing review 	(for studies requiring continuing review by an IRB).</a:t>
            </a:r>
          </a:p>
          <a:p>
            <a:pPr marL="0" indent="0">
              <a:buNone/>
            </a:pPr>
            <a:r>
              <a:rPr lang="en-US" dirty="0"/>
              <a:t>4.	Submitting FDA Form 1572s to IRBs and R&amp;D Committees for 	review and “approval”.</a:t>
            </a:r>
          </a:p>
          <a:p>
            <a:pPr marL="0" indent="0">
              <a:buNone/>
            </a:pPr>
            <a:r>
              <a:rPr lang="en-US" dirty="0"/>
              <a:t>5.	Requiring Good Clinical Practice (GCP) training for all VA 	employees conducting human subjects research. </a:t>
            </a:r>
          </a:p>
          <a:p>
            <a:pPr marL="0" indent="0">
              <a:buNone/>
            </a:pPr>
            <a:endParaRPr lang="en-US" sz="2500" dirty="0"/>
          </a:p>
          <a:p>
            <a:endParaRPr lang="en-US" sz="2500" dirty="0"/>
          </a:p>
          <a:p>
            <a:pPr marL="0" indent="0">
              <a:buNone/>
            </a:pPr>
            <a:endParaRPr lang="en-US" sz="2500" dirty="0"/>
          </a:p>
          <a:p>
            <a:pPr marL="0" indent="0">
              <a:buNone/>
            </a:pPr>
            <a:r>
              <a:rPr lang="en-US" sz="2500" dirty="0"/>
              <a:t>			</a:t>
            </a:r>
          </a:p>
        </p:txBody>
      </p:sp>
    </p:spTree>
    <p:extLst>
      <p:ext uri="{BB962C8B-B14F-4D97-AF65-F5344CB8AC3E}">
        <p14:creationId xmlns:p14="http://schemas.microsoft.com/office/powerpoint/2010/main" val="1681580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3BD7B-72AC-4C1E-897F-34D31EE2923C}"/>
              </a:ext>
            </a:extLst>
          </p:cNvPr>
          <p:cNvSpPr>
            <a:spLocks noGrp="1"/>
          </p:cNvSpPr>
          <p:nvPr>
            <p:ph type="title"/>
          </p:nvPr>
        </p:nvSpPr>
        <p:spPr>
          <a:xfrm>
            <a:off x="285749" y="166264"/>
            <a:ext cx="11906251" cy="618385"/>
          </a:xfrm>
        </p:spPr>
        <p:txBody>
          <a:bodyPr/>
          <a:lstStyle/>
          <a:p>
            <a:r>
              <a:rPr lang="en-US" sz="3200" b="0" dirty="0">
                <a:latin typeface="+mn-lt"/>
              </a:rPr>
              <a:t>Examples of Some IRB or R&amp;D “Requirements Not Mandated by VHA Policies or Federal Regulations: Institution vs. R&amp;D Committee vs. IRB </a:t>
            </a:r>
          </a:p>
        </p:txBody>
      </p:sp>
      <p:sp>
        <p:nvSpPr>
          <p:cNvPr id="3" name="Content Placeholder 2">
            <a:extLst>
              <a:ext uri="{FF2B5EF4-FFF2-40B4-BE49-F238E27FC236}">
                <a16:creationId xmlns:a16="http://schemas.microsoft.com/office/drawing/2014/main" id="{B548CBAC-6A8A-4C55-AEA4-80A6778564DE}"/>
              </a:ext>
            </a:extLst>
          </p:cNvPr>
          <p:cNvSpPr>
            <a:spLocks noGrp="1"/>
          </p:cNvSpPr>
          <p:nvPr>
            <p:ph idx="1"/>
          </p:nvPr>
        </p:nvSpPr>
        <p:spPr>
          <a:xfrm>
            <a:off x="457200" y="1253331"/>
            <a:ext cx="11136085" cy="4351338"/>
          </a:xfrm>
        </p:spPr>
        <p:txBody>
          <a:bodyPr/>
          <a:lstStyle/>
          <a:p>
            <a:pPr marL="860425" indent="-860425">
              <a:buAutoNum type="arabicPeriod" startAt="6"/>
            </a:pPr>
            <a:r>
              <a:rPr lang="en-US" dirty="0"/>
              <a:t>Requiring DMAPs (Data Management Access Plans) to be 	submitted for all studies, regardless of whether it involves an 	investigator receiving a federal funded award.</a:t>
            </a:r>
          </a:p>
          <a:p>
            <a:pPr marL="860425" indent="-860425">
              <a:buAutoNum type="arabicPeriod" startAt="6"/>
            </a:pPr>
            <a:r>
              <a:rPr lang="en-US" dirty="0"/>
              <a:t>Requiring review of any study involving drawing of blood 	(such as in a clinical care area at a VA Facility) by the Subcommittee on Research Safety (SRS) even though no VA 	research laboratory is involved. </a:t>
            </a:r>
          </a:p>
          <a:p>
            <a:pPr marL="0" indent="0">
              <a:buNone/>
            </a:pPr>
            <a:r>
              <a:rPr lang="en-US" dirty="0"/>
              <a:t>8.	Requiring use of VA Form 10-3203: Consent for Production and Use 	of Verbal or Written Statements, Photographs, Digital Images, and/or 	Video or Audio Recording by VA in excess of ORD requirements in 	VHA Directive 1200.05(2), Paragraph 17.(k).</a:t>
            </a:r>
          </a:p>
          <a:p>
            <a:pPr marL="0" indent="0">
              <a:buNone/>
            </a:pPr>
            <a:endParaRPr lang="en-US" dirty="0"/>
          </a:p>
          <a:p>
            <a:endParaRPr lang="en-US" sz="2500" dirty="0"/>
          </a:p>
          <a:p>
            <a:endParaRPr lang="en-US" sz="2500" dirty="0"/>
          </a:p>
          <a:p>
            <a:pPr marL="0" indent="0">
              <a:buNone/>
            </a:pPr>
            <a:endParaRPr lang="en-US" sz="2500" dirty="0"/>
          </a:p>
          <a:p>
            <a:pPr marL="0" indent="0">
              <a:buNone/>
            </a:pPr>
            <a:r>
              <a:rPr lang="en-US" sz="2500" dirty="0"/>
              <a:t>			</a:t>
            </a:r>
          </a:p>
        </p:txBody>
      </p:sp>
    </p:spTree>
    <p:extLst>
      <p:ext uri="{BB962C8B-B14F-4D97-AF65-F5344CB8AC3E}">
        <p14:creationId xmlns:p14="http://schemas.microsoft.com/office/powerpoint/2010/main" val="1475693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6366B-DAD9-463B-BEB7-B4EEC0A8CD63}"/>
              </a:ext>
            </a:extLst>
          </p:cNvPr>
          <p:cNvSpPr>
            <a:spLocks noGrp="1"/>
          </p:cNvSpPr>
          <p:nvPr>
            <p:ph type="title"/>
          </p:nvPr>
        </p:nvSpPr>
        <p:spPr/>
        <p:txBody>
          <a:bodyPr/>
          <a:lstStyle/>
          <a:p>
            <a:r>
              <a:rPr lang="en-US" dirty="0"/>
              <a:t>Flagging Medical Records For VA Subject Participation </a:t>
            </a:r>
          </a:p>
        </p:txBody>
      </p:sp>
      <p:sp>
        <p:nvSpPr>
          <p:cNvPr id="3" name="Content Placeholder 2">
            <a:extLst>
              <a:ext uri="{FF2B5EF4-FFF2-40B4-BE49-F238E27FC236}">
                <a16:creationId xmlns:a16="http://schemas.microsoft.com/office/drawing/2014/main" id="{9D1A5897-820B-4D38-A841-5ED2B6217C64}"/>
              </a:ext>
            </a:extLst>
          </p:cNvPr>
          <p:cNvSpPr>
            <a:spLocks noGrp="1"/>
          </p:cNvSpPr>
          <p:nvPr>
            <p:ph idx="1"/>
          </p:nvPr>
        </p:nvSpPr>
        <p:spPr>
          <a:xfrm>
            <a:off x="285750" y="915306"/>
            <a:ext cx="11699421" cy="4351338"/>
          </a:xfrm>
        </p:spPr>
        <p:txBody>
          <a:bodyPr/>
          <a:lstStyle/>
          <a:p>
            <a:r>
              <a:rPr lang="en-US" sz="2500" dirty="0"/>
              <a:t>Until 2010, ORD policy in VHA Handbook 1200.05 required IRBs to make the determination as to whether a Category 2 flag (flagging) was required for human subjects studies. </a:t>
            </a:r>
          </a:p>
          <a:p>
            <a:r>
              <a:rPr lang="en-US" sz="2500" dirty="0"/>
              <a:t>ORD removed the requirement in 2010 following multiple discussions with a variety of stakeholders at the local and national levels (including other federal agencies) due to multiple issues including</a:t>
            </a:r>
          </a:p>
          <a:p>
            <a:pPr lvl="1"/>
            <a:r>
              <a:rPr lang="en-US" sz="2500" dirty="0"/>
              <a:t>Lack of data supporting an increase in patient safety when subjects’ charts were flagged;</a:t>
            </a:r>
          </a:p>
          <a:p>
            <a:pPr lvl="1"/>
            <a:r>
              <a:rPr lang="en-US" sz="2500" dirty="0"/>
              <a:t>Threats to patient care from excessive flagging because of the sheer volume of flags when clinicians accessed patients’ charts (including flags not being taken down;</a:t>
            </a:r>
          </a:p>
          <a:p>
            <a:pPr lvl="1"/>
            <a:r>
              <a:rPr lang="en-US" sz="2500" dirty="0"/>
              <a:t>Multiple instances were documented when flagging was being used as a substitute for other more effective means of communication; and </a:t>
            </a:r>
          </a:p>
          <a:p>
            <a:pPr lvl="1"/>
            <a:r>
              <a:rPr lang="en-US" sz="2500" dirty="0"/>
              <a:t>Outcome discussions regarding differentiation of responsibilities for IRBs vs. institutions. </a:t>
            </a:r>
          </a:p>
          <a:p>
            <a:pPr lvl="1"/>
            <a:endParaRPr lang="en-US" sz="2500" dirty="0"/>
          </a:p>
          <a:p>
            <a:endParaRPr lang="en-US" b="1" dirty="0"/>
          </a:p>
        </p:txBody>
      </p:sp>
    </p:spTree>
    <p:extLst>
      <p:ext uri="{BB962C8B-B14F-4D97-AF65-F5344CB8AC3E}">
        <p14:creationId xmlns:p14="http://schemas.microsoft.com/office/powerpoint/2010/main" val="212046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6366B-DAD9-463B-BEB7-B4EEC0A8CD63}"/>
              </a:ext>
            </a:extLst>
          </p:cNvPr>
          <p:cNvSpPr>
            <a:spLocks noGrp="1"/>
          </p:cNvSpPr>
          <p:nvPr>
            <p:ph type="title"/>
          </p:nvPr>
        </p:nvSpPr>
        <p:spPr/>
        <p:txBody>
          <a:bodyPr/>
          <a:lstStyle/>
          <a:p>
            <a:r>
              <a:rPr lang="en-US" dirty="0"/>
              <a:t>Flagging Medical Records For VA Subject Participation (cont.) </a:t>
            </a:r>
          </a:p>
        </p:txBody>
      </p:sp>
      <p:sp>
        <p:nvSpPr>
          <p:cNvPr id="3" name="Content Placeholder 2">
            <a:extLst>
              <a:ext uri="{FF2B5EF4-FFF2-40B4-BE49-F238E27FC236}">
                <a16:creationId xmlns:a16="http://schemas.microsoft.com/office/drawing/2014/main" id="{9D1A5897-820B-4D38-A841-5ED2B6217C64}"/>
              </a:ext>
            </a:extLst>
          </p:cNvPr>
          <p:cNvSpPr>
            <a:spLocks noGrp="1"/>
          </p:cNvSpPr>
          <p:nvPr>
            <p:ph idx="1"/>
          </p:nvPr>
        </p:nvSpPr>
        <p:spPr>
          <a:xfrm>
            <a:off x="186418" y="915306"/>
            <a:ext cx="11570154" cy="4351338"/>
          </a:xfrm>
        </p:spPr>
        <p:txBody>
          <a:bodyPr/>
          <a:lstStyle/>
          <a:p>
            <a:r>
              <a:rPr lang="en-US" dirty="0"/>
              <a:t>Some VA Facilities require determinations of flagging to be included as part of the IRB evaluations.</a:t>
            </a:r>
          </a:p>
          <a:p>
            <a:r>
              <a:rPr lang="en-US" dirty="0"/>
              <a:t>This creates issues from an ORD position as ORD cannot mandate as part of national MOUs executed between VA Facilities and non-VA institutional IRBs (or other federal agency IRBs) that local VA requirements not found in national VHA policies or federal regulations be followed.</a:t>
            </a:r>
          </a:p>
          <a:p>
            <a:r>
              <a:rPr lang="en-US" dirty="0"/>
              <a:t>Issues are also created when the R&amp;D Committee is responsible for some determinations of flagging VA subjects’ records (non-VA IRBs) vs. VA IRBs.</a:t>
            </a:r>
          </a:p>
          <a:p>
            <a:pPr marL="0" indent="0">
              <a:buNone/>
            </a:pPr>
            <a:endParaRPr lang="en-US" dirty="0"/>
          </a:p>
          <a:p>
            <a:pPr marL="0" indent="0">
              <a:buNone/>
            </a:pPr>
            <a:endParaRPr lang="en-US" dirty="0"/>
          </a:p>
          <a:p>
            <a:pPr marL="0" indent="0">
              <a:buNone/>
            </a:pPr>
            <a:endParaRPr lang="en-US" sz="2600" dirty="0"/>
          </a:p>
        </p:txBody>
      </p:sp>
    </p:spTree>
    <p:extLst>
      <p:ext uri="{BB962C8B-B14F-4D97-AF65-F5344CB8AC3E}">
        <p14:creationId xmlns:p14="http://schemas.microsoft.com/office/powerpoint/2010/main" val="943331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B8BA5-7A37-40A4-B30F-863E129F8A73}"/>
              </a:ext>
            </a:extLst>
          </p:cNvPr>
          <p:cNvSpPr>
            <a:spLocks noGrp="1"/>
          </p:cNvSpPr>
          <p:nvPr>
            <p:ph type="title"/>
          </p:nvPr>
        </p:nvSpPr>
        <p:spPr>
          <a:xfrm>
            <a:off x="285749" y="166264"/>
            <a:ext cx="11808279" cy="618385"/>
          </a:xfrm>
        </p:spPr>
        <p:txBody>
          <a:bodyPr/>
          <a:lstStyle/>
          <a:p>
            <a:r>
              <a:rPr lang="en-US" dirty="0"/>
              <a:t>Flagging Medical Records For VA Subject Participation </a:t>
            </a:r>
          </a:p>
        </p:txBody>
      </p:sp>
      <p:pic>
        <p:nvPicPr>
          <p:cNvPr id="16386" name="Picture 2" descr="Geometric Probability | Brilliant Math &amp; Science Wiki">
            <a:extLst>
              <a:ext uri="{FF2B5EF4-FFF2-40B4-BE49-F238E27FC236}">
                <a16:creationId xmlns:a16="http://schemas.microsoft.com/office/drawing/2014/main" id="{94409790-2067-45B9-ABAB-30B093A4711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477" y="2009984"/>
            <a:ext cx="3476709" cy="3384743"/>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16388" name="Picture 4" descr="Shooting Sisters: Let's talk color: Theory (part I)">
            <a:extLst>
              <a:ext uri="{FF2B5EF4-FFF2-40B4-BE49-F238E27FC236}">
                <a16:creationId xmlns:a16="http://schemas.microsoft.com/office/drawing/2014/main" id="{26AE7038-7320-40F5-949D-EE6111D75B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0648" y="1994509"/>
            <a:ext cx="4387643" cy="3422807"/>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16390" name="Picture 6" descr="Circle Diagram3 - Colored Venn Diagram Three Circles, HD Png Download - kindpng">
            <a:extLst>
              <a:ext uri="{FF2B5EF4-FFF2-40B4-BE49-F238E27FC236}">
                <a16:creationId xmlns:a16="http://schemas.microsoft.com/office/drawing/2014/main" id="{965B04A4-603A-4CA3-895F-53E5149A87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1459" y="1990951"/>
            <a:ext cx="3754787" cy="3422807"/>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B4630A9-AEB6-4519-AEB8-AD8BE0438B25}"/>
              </a:ext>
            </a:extLst>
          </p:cNvPr>
          <p:cNvSpPr txBox="1"/>
          <p:nvPr/>
        </p:nvSpPr>
        <p:spPr>
          <a:xfrm>
            <a:off x="285749" y="858707"/>
            <a:ext cx="11564774" cy="1077218"/>
          </a:xfrm>
          <a:prstGeom prst="rect">
            <a:avLst/>
          </a:prstGeom>
          <a:noFill/>
        </p:spPr>
        <p:txBody>
          <a:bodyPr wrap="square" rtlCol="0">
            <a:spAutoFit/>
          </a:bodyPr>
          <a:lstStyle/>
          <a:p>
            <a:pPr algn="ctr"/>
            <a:r>
              <a:rPr lang="en-US" sz="3200" dirty="0"/>
              <a:t>Which Picture Represents the “Ideal” Relationship to Each Other for the Purpose of Determining When Flagging is Required?</a:t>
            </a:r>
          </a:p>
        </p:txBody>
      </p:sp>
      <p:sp>
        <p:nvSpPr>
          <p:cNvPr id="5" name="TextBox 4">
            <a:extLst>
              <a:ext uri="{FF2B5EF4-FFF2-40B4-BE49-F238E27FC236}">
                <a16:creationId xmlns:a16="http://schemas.microsoft.com/office/drawing/2014/main" id="{1D8DE216-0BBE-461E-81C7-F228D2B6F383}"/>
              </a:ext>
            </a:extLst>
          </p:cNvPr>
          <p:cNvSpPr txBox="1"/>
          <p:nvPr/>
        </p:nvSpPr>
        <p:spPr>
          <a:xfrm>
            <a:off x="1655288" y="5357411"/>
            <a:ext cx="424543" cy="769441"/>
          </a:xfrm>
          <a:prstGeom prst="rect">
            <a:avLst/>
          </a:prstGeom>
          <a:noFill/>
        </p:spPr>
        <p:txBody>
          <a:bodyPr wrap="square" rtlCol="0">
            <a:spAutoFit/>
          </a:bodyPr>
          <a:lstStyle/>
          <a:p>
            <a:r>
              <a:rPr lang="en-US" sz="4400" b="1" dirty="0"/>
              <a:t>A</a:t>
            </a:r>
          </a:p>
        </p:txBody>
      </p:sp>
      <p:sp>
        <p:nvSpPr>
          <p:cNvPr id="9" name="TextBox 8">
            <a:extLst>
              <a:ext uri="{FF2B5EF4-FFF2-40B4-BE49-F238E27FC236}">
                <a16:creationId xmlns:a16="http://schemas.microsoft.com/office/drawing/2014/main" id="{5067B83F-22E1-452D-8BC6-980B9A2DB000}"/>
              </a:ext>
            </a:extLst>
          </p:cNvPr>
          <p:cNvSpPr txBox="1"/>
          <p:nvPr/>
        </p:nvSpPr>
        <p:spPr>
          <a:xfrm>
            <a:off x="5531737" y="5360969"/>
            <a:ext cx="424543" cy="769441"/>
          </a:xfrm>
          <a:prstGeom prst="rect">
            <a:avLst/>
          </a:prstGeom>
          <a:noFill/>
        </p:spPr>
        <p:txBody>
          <a:bodyPr wrap="square" rtlCol="0">
            <a:spAutoFit/>
          </a:bodyPr>
          <a:lstStyle/>
          <a:p>
            <a:r>
              <a:rPr lang="en-US" sz="4400" b="1" dirty="0"/>
              <a:t>B</a:t>
            </a:r>
          </a:p>
        </p:txBody>
      </p:sp>
      <p:sp>
        <p:nvSpPr>
          <p:cNvPr id="10" name="TextBox 9">
            <a:extLst>
              <a:ext uri="{FF2B5EF4-FFF2-40B4-BE49-F238E27FC236}">
                <a16:creationId xmlns:a16="http://schemas.microsoft.com/office/drawing/2014/main" id="{071B2E46-5AC6-419F-A305-BC5FB3E7F788}"/>
              </a:ext>
            </a:extLst>
          </p:cNvPr>
          <p:cNvSpPr txBox="1"/>
          <p:nvPr/>
        </p:nvSpPr>
        <p:spPr>
          <a:xfrm>
            <a:off x="9816582" y="5449156"/>
            <a:ext cx="424543" cy="769441"/>
          </a:xfrm>
          <a:prstGeom prst="rect">
            <a:avLst/>
          </a:prstGeom>
          <a:noFill/>
        </p:spPr>
        <p:txBody>
          <a:bodyPr wrap="square" rtlCol="0">
            <a:spAutoFit/>
          </a:bodyPr>
          <a:lstStyle/>
          <a:p>
            <a:r>
              <a:rPr lang="en-US" sz="4400" b="1" dirty="0"/>
              <a:t>C</a:t>
            </a:r>
          </a:p>
        </p:txBody>
      </p:sp>
    </p:spTree>
    <p:extLst>
      <p:ext uri="{BB962C8B-B14F-4D97-AF65-F5344CB8AC3E}">
        <p14:creationId xmlns:p14="http://schemas.microsoft.com/office/powerpoint/2010/main" val="1133281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285750" y="1333743"/>
            <a:ext cx="11351079" cy="5110600"/>
          </a:xfrm>
        </p:spPr>
        <p:txBody>
          <a:bodyPr/>
          <a:lstStyle/>
          <a:p>
            <a:r>
              <a:rPr lang="en-US" dirty="0"/>
              <a:t>Differentiate key conceptual differences in roles and responsibilities among Institutional Review Boards (IRBs), VA Facility Research and Development (R&amp;D) Committees, and VA Facility Institutions in the review and approval of human subjects research. </a:t>
            </a:r>
          </a:p>
          <a:p>
            <a:r>
              <a:rPr lang="en-US" dirty="0"/>
              <a:t>Describe examples of Institutional, R&amp;D Committee, and IRB “requirements” exceeding national VA or VHA policy or federal regulations.</a:t>
            </a:r>
          </a:p>
          <a:p>
            <a:r>
              <a:rPr lang="en-US" dirty="0"/>
              <a:t>Identify institutional, VA R&amp;D Committee, and IRB roles and responsibilities in two common scenarios:</a:t>
            </a:r>
          </a:p>
          <a:p>
            <a:pPr lvl="1"/>
            <a:r>
              <a:rPr lang="en-US" sz="2800" dirty="0"/>
              <a:t>Flagging medical records for VA subject participation</a:t>
            </a:r>
          </a:p>
          <a:p>
            <a:pPr lvl="1"/>
            <a:r>
              <a:rPr lang="en-US" sz="2800" dirty="0"/>
              <a:t>Non-research determinations and “approvals”</a:t>
            </a:r>
          </a:p>
          <a:p>
            <a:pPr marL="0" indent="0">
              <a:buNone/>
            </a:pPr>
            <a:endParaRPr lang="en-US" sz="2400" dirty="0"/>
          </a:p>
        </p:txBody>
      </p:sp>
    </p:spTree>
    <p:extLst>
      <p:ext uri="{BB962C8B-B14F-4D97-AF65-F5344CB8AC3E}">
        <p14:creationId xmlns:p14="http://schemas.microsoft.com/office/powerpoint/2010/main" val="2768905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279E2-C9F4-41B0-99A4-B4F0E8BC7391}"/>
              </a:ext>
            </a:extLst>
          </p:cNvPr>
          <p:cNvSpPr>
            <a:spLocks noGrp="1"/>
          </p:cNvSpPr>
          <p:nvPr>
            <p:ph type="title"/>
          </p:nvPr>
        </p:nvSpPr>
        <p:spPr/>
        <p:txBody>
          <a:bodyPr/>
          <a:lstStyle/>
          <a:p>
            <a:r>
              <a:rPr lang="en-US" dirty="0"/>
              <a:t>Challenge Question: </a:t>
            </a:r>
          </a:p>
        </p:txBody>
      </p:sp>
      <p:sp>
        <p:nvSpPr>
          <p:cNvPr id="3" name="Content Placeholder 2">
            <a:extLst>
              <a:ext uri="{FF2B5EF4-FFF2-40B4-BE49-F238E27FC236}">
                <a16:creationId xmlns:a16="http://schemas.microsoft.com/office/drawing/2014/main" id="{2CEF8E18-C01C-45B2-BF80-0A344289EABA}"/>
              </a:ext>
            </a:extLst>
          </p:cNvPr>
          <p:cNvSpPr>
            <a:spLocks noGrp="1"/>
          </p:cNvSpPr>
          <p:nvPr>
            <p:ph idx="1"/>
          </p:nvPr>
        </p:nvSpPr>
        <p:spPr/>
        <p:txBody>
          <a:bodyPr/>
          <a:lstStyle/>
          <a:p>
            <a:r>
              <a:rPr lang="en-US" sz="3200" dirty="0"/>
              <a:t>For each study in which flagging is being required, is the reviewing committee considering the following:</a:t>
            </a:r>
          </a:p>
          <a:p>
            <a:endParaRPr lang="en-US" dirty="0"/>
          </a:p>
          <a:p>
            <a:pPr marL="914400" lvl="2" indent="0" algn="ctr">
              <a:buNone/>
            </a:pPr>
            <a:r>
              <a:rPr lang="en-US" sz="4000" dirty="0"/>
              <a:t>What is being communicated with the clinical care team? </a:t>
            </a:r>
          </a:p>
          <a:p>
            <a:pPr marL="914400" lvl="2" indent="0" algn="ctr">
              <a:buNone/>
            </a:pPr>
            <a:endParaRPr lang="en-US" sz="4000" dirty="0"/>
          </a:p>
          <a:p>
            <a:pPr marL="914400" lvl="2" indent="0" algn="ctr">
              <a:buNone/>
            </a:pPr>
            <a:r>
              <a:rPr lang="en-US" sz="4000" dirty="0"/>
              <a:t>Discussion of Recent Example</a:t>
            </a:r>
          </a:p>
        </p:txBody>
      </p:sp>
    </p:spTree>
    <p:extLst>
      <p:ext uri="{BB962C8B-B14F-4D97-AF65-F5344CB8AC3E}">
        <p14:creationId xmlns:p14="http://schemas.microsoft.com/office/powerpoint/2010/main" val="1506666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36F4F-A872-4444-A050-EE75E00E7159}"/>
              </a:ext>
            </a:extLst>
          </p:cNvPr>
          <p:cNvSpPr>
            <a:spLocks noGrp="1"/>
          </p:cNvSpPr>
          <p:nvPr>
            <p:ph type="title"/>
          </p:nvPr>
        </p:nvSpPr>
        <p:spPr/>
        <p:txBody>
          <a:bodyPr/>
          <a:lstStyle/>
          <a:p>
            <a:r>
              <a:rPr lang="en-US" sz="3600" dirty="0"/>
              <a:t>Non-Research </a:t>
            </a:r>
            <a:r>
              <a:rPr lang="en-US" dirty="0"/>
              <a:t>D</a:t>
            </a:r>
            <a:r>
              <a:rPr lang="en-US" sz="3600" dirty="0"/>
              <a:t>eterminations and “Approvals”</a:t>
            </a:r>
            <a:endParaRPr lang="en-US" dirty="0"/>
          </a:p>
        </p:txBody>
      </p:sp>
      <p:sp>
        <p:nvSpPr>
          <p:cNvPr id="3" name="Content Placeholder 2">
            <a:extLst>
              <a:ext uri="{FF2B5EF4-FFF2-40B4-BE49-F238E27FC236}">
                <a16:creationId xmlns:a16="http://schemas.microsoft.com/office/drawing/2014/main" id="{E734FF1E-2923-44D4-939C-45C4561E6D65}"/>
              </a:ext>
            </a:extLst>
          </p:cNvPr>
          <p:cNvSpPr>
            <a:spLocks noGrp="1"/>
          </p:cNvSpPr>
          <p:nvPr>
            <p:ph idx="1"/>
          </p:nvPr>
        </p:nvSpPr>
        <p:spPr/>
        <p:txBody>
          <a:bodyPr/>
          <a:lstStyle/>
          <a:p>
            <a:r>
              <a:rPr lang="en-US" dirty="0"/>
              <a:t>IRB and R&amp;D Committees are recognized across all of VHA as experts in making research determinations.</a:t>
            </a:r>
          </a:p>
          <a:p>
            <a:r>
              <a:rPr lang="en-US" dirty="0"/>
              <a:t>This expertise can lead to unexpected complications, misapplications, and misinterpretations. </a:t>
            </a:r>
          </a:p>
        </p:txBody>
      </p:sp>
    </p:spTree>
    <p:extLst>
      <p:ext uri="{BB962C8B-B14F-4D97-AF65-F5344CB8AC3E}">
        <p14:creationId xmlns:p14="http://schemas.microsoft.com/office/powerpoint/2010/main" val="756728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B8BA5-7A37-40A4-B30F-863E129F8A73}"/>
              </a:ext>
            </a:extLst>
          </p:cNvPr>
          <p:cNvSpPr>
            <a:spLocks noGrp="1"/>
          </p:cNvSpPr>
          <p:nvPr>
            <p:ph type="title"/>
          </p:nvPr>
        </p:nvSpPr>
        <p:spPr/>
        <p:txBody>
          <a:bodyPr/>
          <a:lstStyle/>
          <a:p>
            <a:r>
              <a:rPr lang="en-US" sz="3600" dirty="0"/>
              <a:t>Non-Research </a:t>
            </a:r>
            <a:r>
              <a:rPr lang="en-US" dirty="0"/>
              <a:t>D</a:t>
            </a:r>
            <a:r>
              <a:rPr lang="en-US" sz="3600" dirty="0"/>
              <a:t>eterminations and “Approvals”</a:t>
            </a:r>
            <a:endParaRPr lang="en-US" dirty="0"/>
          </a:p>
        </p:txBody>
      </p:sp>
      <p:pic>
        <p:nvPicPr>
          <p:cNvPr id="16386" name="Picture 2" descr="Geometric Probability | Brilliant Math &amp; Science Wiki">
            <a:extLst>
              <a:ext uri="{FF2B5EF4-FFF2-40B4-BE49-F238E27FC236}">
                <a16:creationId xmlns:a16="http://schemas.microsoft.com/office/drawing/2014/main" id="{94409790-2067-45B9-ABAB-30B093A4711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477" y="2009984"/>
            <a:ext cx="3476709" cy="3384743"/>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16388" name="Picture 4" descr="Shooting Sisters: Let's talk color: Theory (part I)">
            <a:extLst>
              <a:ext uri="{FF2B5EF4-FFF2-40B4-BE49-F238E27FC236}">
                <a16:creationId xmlns:a16="http://schemas.microsoft.com/office/drawing/2014/main" id="{26AE7038-7320-40F5-949D-EE6111D75B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458" y="1990951"/>
            <a:ext cx="4387643" cy="3422807"/>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16390" name="Picture 6" descr="Circle Diagram3 - Colored Venn Diagram Three Circles, HD Png Download - kindpng">
            <a:extLst>
              <a:ext uri="{FF2B5EF4-FFF2-40B4-BE49-F238E27FC236}">
                <a16:creationId xmlns:a16="http://schemas.microsoft.com/office/drawing/2014/main" id="{965B04A4-603A-4CA3-895F-53E5149A87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1461" y="2009984"/>
            <a:ext cx="3754787" cy="3422807"/>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B4630A9-AEB6-4519-AEB8-AD8BE0438B25}"/>
              </a:ext>
            </a:extLst>
          </p:cNvPr>
          <p:cNvSpPr txBox="1"/>
          <p:nvPr/>
        </p:nvSpPr>
        <p:spPr>
          <a:xfrm>
            <a:off x="285751" y="936171"/>
            <a:ext cx="11620498" cy="1077218"/>
          </a:xfrm>
          <a:prstGeom prst="rect">
            <a:avLst/>
          </a:prstGeom>
          <a:noFill/>
        </p:spPr>
        <p:txBody>
          <a:bodyPr wrap="square" rtlCol="0">
            <a:spAutoFit/>
          </a:bodyPr>
          <a:lstStyle/>
          <a:p>
            <a:pPr algn="ctr"/>
            <a:r>
              <a:rPr lang="en-US" sz="3200" dirty="0"/>
              <a:t>Which Picture Represents their Relationship to Each Other for Purposes of Making Non-Research Determinations and Approvals? </a:t>
            </a:r>
          </a:p>
        </p:txBody>
      </p:sp>
      <p:sp>
        <p:nvSpPr>
          <p:cNvPr id="5" name="TextBox 4">
            <a:extLst>
              <a:ext uri="{FF2B5EF4-FFF2-40B4-BE49-F238E27FC236}">
                <a16:creationId xmlns:a16="http://schemas.microsoft.com/office/drawing/2014/main" id="{1D8DE216-0BBE-461E-81C7-F228D2B6F383}"/>
              </a:ext>
            </a:extLst>
          </p:cNvPr>
          <p:cNvSpPr txBox="1"/>
          <p:nvPr/>
        </p:nvSpPr>
        <p:spPr>
          <a:xfrm>
            <a:off x="1655288" y="5357411"/>
            <a:ext cx="424543" cy="769441"/>
          </a:xfrm>
          <a:prstGeom prst="rect">
            <a:avLst/>
          </a:prstGeom>
          <a:noFill/>
        </p:spPr>
        <p:txBody>
          <a:bodyPr wrap="square" rtlCol="0">
            <a:spAutoFit/>
          </a:bodyPr>
          <a:lstStyle/>
          <a:p>
            <a:r>
              <a:rPr lang="en-US" sz="4400" b="1" dirty="0"/>
              <a:t>A</a:t>
            </a:r>
          </a:p>
        </p:txBody>
      </p:sp>
      <p:sp>
        <p:nvSpPr>
          <p:cNvPr id="9" name="TextBox 8">
            <a:extLst>
              <a:ext uri="{FF2B5EF4-FFF2-40B4-BE49-F238E27FC236}">
                <a16:creationId xmlns:a16="http://schemas.microsoft.com/office/drawing/2014/main" id="{5067B83F-22E1-452D-8BC6-980B9A2DB000}"/>
              </a:ext>
            </a:extLst>
          </p:cNvPr>
          <p:cNvSpPr txBox="1"/>
          <p:nvPr/>
        </p:nvSpPr>
        <p:spPr>
          <a:xfrm>
            <a:off x="5531737" y="5394727"/>
            <a:ext cx="424543" cy="769441"/>
          </a:xfrm>
          <a:prstGeom prst="rect">
            <a:avLst/>
          </a:prstGeom>
          <a:noFill/>
        </p:spPr>
        <p:txBody>
          <a:bodyPr wrap="square" rtlCol="0">
            <a:spAutoFit/>
          </a:bodyPr>
          <a:lstStyle/>
          <a:p>
            <a:r>
              <a:rPr lang="en-US" sz="4400" b="1" dirty="0"/>
              <a:t>B</a:t>
            </a:r>
          </a:p>
        </p:txBody>
      </p:sp>
      <p:sp>
        <p:nvSpPr>
          <p:cNvPr id="10" name="TextBox 9">
            <a:extLst>
              <a:ext uri="{FF2B5EF4-FFF2-40B4-BE49-F238E27FC236}">
                <a16:creationId xmlns:a16="http://schemas.microsoft.com/office/drawing/2014/main" id="{071B2E46-5AC6-419F-A305-BC5FB3E7F788}"/>
              </a:ext>
            </a:extLst>
          </p:cNvPr>
          <p:cNvSpPr txBox="1"/>
          <p:nvPr/>
        </p:nvSpPr>
        <p:spPr>
          <a:xfrm>
            <a:off x="9816582" y="5449156"/>
            <a:ext cx="424543" cy="769441"/>
          </a:xfrm>
          <a:prstGeom prst="rect">
            <a:avLst/>
          </a:prstGeom>
          <a:noFill/>
        </p:spPr>
        <p:txBody>
          <a:bodyPr wrap="square" rtlCol="0">
            <a:spAutoFit/>
          </a:bodyPr>
          <a:lstStyle/>
          <a:p>
            <a:r>
              <a:rPr lang="en-US" sz="4400" b="1" dirty="0"/>
              <a:t>C</a:t>
            </a:r>
          </a:p>
        </p:txBody>
      </p:sp>
      <p:pic>
        <p:nvPicPr>
          <p:cNvPr id="11" name="Picture 2" descr="Geometric Probability | Brilliant Math &amp; Science Wiki">
            <a:extLst>
              <a:ext uri="{FF2B5EF4-FFF2-40B4-BE49-F238E27FC236}">
                <a16:creationId xmlns:a16="http://schemas.microsoft.com/office/drawing/2014/main" id="{1BEFB785-FC75-4ADF-AF8A-58906B18AC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476" y="2009984"/>
            <a:ext cx="3476709" cy="3384743"/>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418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8A4A8-4B2F-4B1D-A5E3-5F98886FD604}"/>
              </a:ext>
            </a:extLst>
          </p:cNvPr>
          <p:cNvSpPr>
            <a:spLocks noGrp="1"/>
          </p:cNvSpPr>
          <p:nvPr>
            <p:ph type="title"/>
          </p:nvPr>
        </p:nvSpPr>
        <p:spPr/>
        <p:txBody>
          <a:bodyPr/>
          <a:lstStyle/>
          <a:p>
            <a:r>
              <a:rPr lang="en-US" dirty="0"/>
              <a:t>True or False:  Non-Research Determinations</a:t>
            </a:r>
          </a:p>
        </p:txBody>
      </p:sp>
      <p:sp>
        <p:nvSpPr>
          <p:cNvPr id="3" name="Content Placeholder 2">
            <a:extLst>
              <a:ext uri="{FF2B5EF4-FFF2-40B4-BE49-F238E27FC236}">
                <a16:creationId xmlns:a16="http://schemas.microsoft.com/office/drawing/2014/main" id="{4008E308-195C-449B-844E-EAAF7E91AF30}"/>
              </a:ext>
            </a:extLst>
          </p:cNvPr>
          <p:cNvSpPr>
            <a:spLocks noGrp="1"/>
          </p:cNvSpPr>
          <p:nvPr>
            <p:ph idx="1"/>
          </p:nvPr>
        </p:nvSpPr>
        <p:spPr/>
        <p:txBody>
          <a:bodyPr vert="horz" lIns="91440" tIns="45720" rIns="91440" bIns="45720" rtlCol="0" anchor="t">
            <a:noAutofit/>
          </a:bodyPr>
          <a:lstStyle/>
          <a:p>
            <a:pPr marL="0" indent="0">
              <a:buNone/>
            </a:pPr>
            <a:r>
              <a:rPr lang="en-US" sz="3600" b="1" dirty="0">
                <a:ea typeface="+mn-lt"/>
                <a:cs typeface="+mn-lt"/>
              </a:rPr>
              <a:t>True or False:</a:t>
            </a:r>
            <a:endParaRPr lang="en-US" dirty="0">
              <a:ea typeface="+mn-lt"/>
              <a:cs typeface="+mn-lt"/>
            </a:endParaRPr>
          </a:p>
          <a:p>
            <a:pPr marL="0" indent="0">
              <a:buNone/>
            </a:pPr>
            <a:r>
              <a:rPr lang="en-US" sz="3600" dirty="0">
                <a:ea typeface="+mn-lt"/>
                <a:cs typeface="+mn-lt"/>
              </a:rPr>
              <a:t>The R&amp;D Committee is Required to Document All Non-Research Determinations. </a:t>
            </a:r>
            <a:endParaRPr lang="en-US" dirty="0">
              <a:cs typeface="Calibri" panose="020F0502020204030204"/>
            </a:endParaRPr>
          </a:p>
          <a:p>
            <a:endParaRPr lang="en-US" dirty="0"/>
          </a:p>
        </p:txBody>
      </p:sp>
    </p:spTree>
    <p:extLst>
      <p:ext uri="{BB962C8B-B14F-4D97-AF65-F5344CB8AC3E}">
        <p14:creationId xmlns:p14="http://schemas.microsoft.com/office/powerpoint/2010/main" val="3330285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8A4A8-4B2F-4B1D-A5E3-5F98886FD604}"/>
              </a:ext>
            </a:extLst>
          </p:cNvPr>
          <p:cNvSpPr>
            <a:spLocks noGrp="1"/>
          </p:cNvSpPr>
          <p:nvPr>
            <p:ph type="title"/>
          </p:nvPr>
        </p:nvSpPr>
        <p:spPr/>
        <p:txBody>
          <a:bodyPr/>
          <a:lstStyle/>
          <a:p>
            <a:r>
              <a:rPr lang="en-US" dirty="0"/>
              <a:t>Answer is False: Non-Research Determinations</a:t>
            </a:r>
          </a:p>
        </p:txBody>
      </p:sp>
      <p:sp>
        <p:nvSpPr>
          <p:cNvPr id="3" name="Content Placeholder 2">
            <a:extLst>
              <a:ext uri="{FF2B5EF4-FFF2-40B4-BE49-F238E27FC236}">
                <a16:creationId xmlns:a16="http://schemas.microsoft.com/office/drawing/2014/main" id="{4008E308-195C-449B-844E-EAAF7E91AF30}"/>
              </a:ext>
            </a:extLst>
          </p:cNvPr>
          <p:cNvSpPr>
            <a:spLocks noGrp="1"/>
          </p:cNvSpPr>
          <p:nvPr>
            <p:ph idx="1"/>
          </p:nvPr>
        </p:nvSpPr>
        <p:spPr>
          <a:xfrm>
            <a:off x="0" y="947964"/>
            <a:ext cx="11919857" cy="4351338"/>
          </a:xfrm>
        </p:spPr>
        <p:txBody>
          <a:bodyPr vert="horz" lIns="91440" tIns="45720" rIns="91440" bIns="45720" rtlCol="0" anchor="t">
            <a:noAutofit/>
          </a:bodyPr>
          <a:lstStyle/>
          <a:p>
            <a:r>
              <a:rPr lang="en-US" sz="3600" dirty="0"/>
              <a:t>The R&amp;D Committee is NOT Required to Document All Non-Research Determinations.</a:t>
            </a:r>
            <a:endParaRPr lang="en-US" sz="3600" dirty="0">
              <a:cs typeface="Calibri"/>
            </a:endParaRPr>
          </a:p>
          <a:p>
            <a:pPr marL="0" indent="0" algn="ctr">
              <a:buNone/>
            </a:pPr>
            <a:endParaRPr lang="en-US" sz="3600" dirty="0"/>
          </a:p>
          <a:p>
            <a:pPr marL="0" indent="0" algn="ctr">
              <a:buNone/>
            </a:pPr>
            <a:endParaRPr lang="en-US" sz="3600" dirty="0"/>
          </a:p>
          <a:p>
            <a:r>
              <a:rPr lang="en-US" sz="3200" dirty="0"/>
              <a:t>ORD policy is silent on what individuals or groups can make non-research determinations.  </a:t>
            </a:r>
          </a:p>
          <a:p>
            <a:r>
              <a:rPr lang="en-US" sz="3200" dirty="0"/>
              <a:t>However, the person responsible (proposing) the activity should not make the determination unless it is clearly a case of non-research.</a:t>
            </a:r>
            <a:endParaRPr lang="en-US" sz="3200" dirty="0">
              <a:cs typeface="Calibri"/>
            </a:endParaRPr>
          </a:p>
          <a:p>
            <a:endParaRPr lang="en-US" dirty="0"/>
          </a:p>
        </p:txBody>
      </p:sp>
      <p:pic>
        <p:nvPicPr>
          <p:cNvPr id="6" name="Picture 6">
            <a:extLst>
              <a:ext uri="{FF2B5EF4-FFF2-40B4-BE49-F238E27FC236}">
                <a16:creationId xmlns:a16="http://schemas.microsoft.com/office/drawing/2014/main" id="{12AC2432-7554-F65B-8AE2-083300142388}"/>
              </a:ext>
            </a:extLst>
          </p:cNvPr>
          <p:cNvPicPr>
            <a:picLocks noChangeAspect="1"/>
          </p:cNvPicPr>
          <p:nvPr/>
        </p:nvPicPr>
        <p:blipFill>
          <a:blip r:embed="rId2"/>
          <a:stretch>
            <a:fillRect/>
          </a:stretch>
        </p:blipFill>
        <p:spPr>
          <a:xfrm>
            <a:off x="4750231" y="1948266"/>
            <a:ext cx="1580828" cy="1179163"/>
          </a:xfrm>
          <a:prstGeom prst="rect">
            <a:avLst/>
          </a:prstGeom>
        </p:spPr>
      </p:pic>
    </p:spTree>
    <p:extLst>
      <p:ext uri="{BB962C8B-B14F-4D97-AF65-F5344CB8AC3E}">
        <p14:creationId xmlns:p14="http://schemas.microsoft.com/office/powerpoint/2010/main" val="3666217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8A4A8-4B2F-4B1D-A5E3-5F98886FD604}"/>
              </a:ext>
            </a:extLst>
          </p:cNvPr>
          <p:cNvSpPr>
            <a:spLocks noGrp="1"/>
          </p:cNvSpPr>
          <p:nvPr>
            <p:ph type="title"/>
          </p:nvPr>
        </p:nvSpPr>
        <p:spPr/>
        <p:txBody>
          <a:bodyPr/>
          <a:lstStyle/>
          <a:p>
            <a:r>
              <a:rPr lang="en-US" dirty="0"/>
              <a:t>True or False: R&amp;D Committee Approval of Non-Research</a:t>
            </a:r>
          </a:p>
        </p:txBody>
      </p:sp>
      <p:sp>
        <p:nvSpPr>
          <p:cNvPr id="3" name="Content Placeholder 2">
            <a:extLst>
              <a:ext uri="{FF2B5EF4-FFF2-40B4-BE49-F238E27FC236}">
                <a16:creationId xmlns:a16="http://schemas.microsoft.com/office/drawing/2014/main" id="{4008E308-195C-449B-844E-EAAF7E91AF30}"/>
              </a:ext>
            </a:extLst>
          </p:cNvPr>
          <p:cNvSpPr>
            <a:spLocks noGrp="1"/>
          </p:cNvSpPr>
          <p:nvPr>
            <p:ph idx="1"/>
          </p:nvPr>
        </p:nvSpPr>
        <p:spPr/>
        <p:txBody>
          <a:bodyPr/>
          <a:lstStyle/>
          <a:p>
            <a:pPr algn="ctr"/>
            <a:r>
              <a:rPr lang="en-US" sz="3600" dirty="0"/>
              <a:t>A VA Facility Research and Development Committee can approve a non-research activity. </a:t>
            </a:r>
          </a:p>
          <a:p>
            <a:endParaRPr lang="en-US" dirty="0"/>
          </a:p>
        </p:txBody>
      </p:sp>
    </p:spTree>
    <p:extLst>
      <p:ext uri="{BB962C8B-B14F-4D97-AF65-F5344CB8AC3E}">
        <p14:creationId xmlns:p14="http://schemas.microsoft.com/office/powerpoint/2010/main" val="4151646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8A4A8-4B2F-4B1D-A5E3-5F98886FD604}"/>
              </a:ext>
            </a:extLst>
          </p:cNvPr>
          <p:cNvSpPr>
            <a:spLocks noGrp="1"/>
          </p:cNvSpPr>
          <p:nvPr>
            <p:ph type="title"/>
          </p:nvPr>
        </p:nvSpPr>
        <p:spPr>
          <a:xfrm>
            <a:off x="285750" y="166264"/>
            <a:ext cx="11459936" cy="618385"/>
          </a:xfrm>
        </p:spPr>
        <p:txBody>
          <a:bodyPr/>
          <a:lstStyle/>
          <a:p>
            <a:r>
              <a:rPr lang="en-US" dirty="0"/>
              <a:t>Answer is False: R&amp;D Committee Approval of Non-Research</a:t>
            </a:r>
          </a:p>
        </p:txBody>
      </p:sp>
      <p:sp>
        <p:nvSpPr>
          <p:cNvPr id="3" name="Content Placeholder 2">
            <a:extLst>
              <a:ext uri="{FF2B5EF4-FFF2-40B4-BE49-F238E27FC236}">
                <a16:creationId xmlns:a16="http://schemas.microsoft.com/office/drawing/2014/main" id="{4008E308-195C-449B-844E-EAAF7E91AF30}"/>
              </a:ext>
            </a:extLst>
          </p:cNvPr>
          <p:cNvSpPr>
            <a:spLocks noGrp="1"/>
          </p:cNvSpPr>
          <p:nvPr>
            <p:ph idx="1"/>
          </p:nvPr>
        </p:nvSpPr>
        <p:spPr>
          <a:xfrm>
            <a:off x="377598" y="1045936"/>
            <a:ext cx="11727316" cy="4351338"/>
          </a:xfrm>
        </p:spPr>
        <p:txBody>
          <a:bodyPr/>
          <a:lstStyle/>
          <a:p>
            <a:pPr algn="ctr"/>
            <a:r>
              <a:rPr lang="en-US" sz="3600" dirty="0"/>
              <a:t>A VA Facility Research and Development Committee can approve a non-research activity. </a:t>
            </a:r>
          </a:p>
          <a:p>
            <a:pPr algn="ctr"/>
            <a:endParaRPr lang="en-US" sz="3600" dirty="0"/>
          </a:p>
          <a:p>
            <a:pPr algn="ctr"/>
            <a:endParaRPr lang="en-US" sz="3600" dirty="0"/>
          </a:p>
          <a:p>
            <a:r>
              <a:rPr lang="en-US" dirty="0"/>
              <a:t>The VA Facility’s R&amp;D Committee is not an approval body for non-research activities, such as quality improvement. </a:t>
            </a:r>
          </a:p>
          <a:p>
            <a:r>
              <a:rPr lang="en-US" dirty="0"/>
              <a:t>Expanded access is a unique scenario.</a:t>
            </a:r>
          </a:p>
          <a:p>
            <a:pPr lvl="1"/>
            <a:r>
              <a:rPr lang="en-US" sz="2800" dirty="0"/>
              <a:t>VA R&amp;D Committee approval is obtained for non-emergency uses of a test article as part of the approval process required by ORD;</a:t>
            </a:r>
          </a:p>
          <a:p>
            <a:pPr lvl="1"/>
            <a:r>
              <a:rPr lang="en-US" sz="2800" dirty="0"/>
              <a:t>IRB approval for non-emergency uses is required as  per FDA regulations. </a:t>
            </a:r>
          </a:p>
        </p:txBody>
      </p:sp>
      <p:pic>
        <p:nvPicPr>
          <p:cNvPr id="5" name="Picture 2" descr="4 False Stamp (PNG Transparent) | OnlyGFX.com">
            <a:extLst>
              <a:ext uri="{FF2B5EF4-FFF2-40B4-BE49-F238E27FC236}">
                <a16:creationId xmlns:a16="http://schemas.microsoft.com/office/drawing/2014/main" id="{505A2E4A-D9B0-42A5-8DFC-46E3D3A6AD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198" y="784649"/>
            <a:ext cx="4123775" cy="2742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246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5E47F-0857-462D-9D28-ACFF3B8B8C95}"/>
              </a:ext>
            </a:extLst>
          </p:cNvPr>
          <p:cNvSpPr>
            <a:spLocks noGrp="1"/>
          </p:cNvSpPr>
          <p:nvPr>
            <p:ph type="title"/>
          </p:nvPr>
        </p:nvSpPr>
        <p:spPr/>
        <p:txBody>
          <a:bodyPr/>
          <a:lstStyle/>
          <a:p>
            <a:r>
              <a:rPr lang="en-US" dirty="0"/>
              <a:t>Activities that IRBs and R&amp;D Committees are Often Consulted on for Non-Research Determinations</a:t>
            </a:r>
          </a:p>
        </p:txBody>
      </p:sp>
      <p:sp>
        <p:nvSpPr>
          <p:cNvPr id="3" name="Content Placeholder 2">
            <a:extLst>
              <a:ext uri="{FF2B5EF4-FFF2-40B4-BE49-F238E27FC236}">
                <a16:creationId xmlns:a16="http://schemas.microsoft.com/office/drawing/2014/main" id="{9EFF5069-9B19-4E9A-A4CB-D2BAC4EFFEB6}"/>
              </a:ext>
            </a:extLst>
          </p:cNvPr>
          <p:cNvSpPr>
            <a:spLocks noGrp="1"/>
          </p:cNvSpPr>
          <p:nvPr>
            <p:ph idx="1"/>
          </p:nvPr>
        </p:nvSpPr>
        <p:spPr>
          <a:xfrm>
            <a:off x="285750" y="1002393"/>
            <a:ext cx="11689896" cy="4351338"/>
          </a:xfrm>
        </p:spPr>
        <p:txBody>
          <a:bodyPr/>
          <a:lstStyle/>
          <a:p>
            <a:pPr algn="l">
              <a:buFont typeface="Arial" panose="020B0604020202020204" pitchFamily="34" charset="0"/>
              <a:buChar char="•"/>
            </a:pPr>
            <a:r>
              <a:rPr lang="en-US" b="0" i="0" dirty="0">
                <a:solidFill>
                  <a:srgbClr val="111111"/>
                </a:solidFill>
                <a:effectLst/>
              </a:rPr>
              <a:t>Case reports</a:t>
            </a:r>
          </a:p>
          <a:p>
            <a:pPr lvl="1"/>
            <a:r>
              <a:rPr lang="en-US" sz="2800" dirty="0">
                <a:solidFill>
                  <a:srgbClr val="111111"/>
                </a:solidFill>
              </a:rPr>
              <a:t>Case reports of one, two, or three patients is not human subjects research.</a:t>
            </a:r>
            <a:endParaRPr lang="en-US" sz="2800" b="0" i="0" dirty="0">
              <a:solidFill>
                <a:srgbClr val="111111"/>
              </a:solidFill>
              <a:effectLst/>
            </a:endParaRPr>
          </a:p>
          <a:p>
            <a:pPr algn="l">
              <a:buFont typeface="Arial" panose="020B0604020202020204" pitchFamily="34" charset="0"/>
              <a:buChar char="•"/>
            </a:pPr>
            <a:r>
              <a:rPr lang="en-US" dirty="0">
                <a:solidFill>
                  <a:srgbClr val="111111"/>
                </a:solidFill>
              </a:rPr>
              <a:t>Student projects</a:t>
            </a:r>
          </a:p>
          <a:p>
            <a:pPr lvl="1"/>
            <a:r>
              <a:rPr lang="en-US" sz="2800" dirty="0">
                <a:solidFill>
                  <a:srgbClr val="111111"/>
                </a:solidFill>
              </a:rPr>
              <a:t>Dissertations are research</a:t>
            </a:r>
          </a:p>
          <a:p>
            <a:pPr lvl="1"/>
            <a:r>
              <a:rPr lang="en-US" sz="2800" dirty="0">
                <a:solidFill>
                  <a:srgbClr val="111111"/>
                </a:solidFill>
              </a:rPr>
              <a:t>Capstone projects are usually non-research (quality improvement)</a:t>
            </a:r>
          </a:p>
          <a:p>
            <a:pPr lvl="1"/>
            <a:r>
              <a:rPr lang="en-US" sz="2800" dirty="0">
                <a:solidFill>
                  <a:srgbClr val="111111"/>
                </a:solidFill>
              </a:rPr>
              <a:t>ORD recommends querying whether the project is IRB approved at the students’ University when the project is presented to VA as a non-research activity</a:t>
            </a:r>
          </a:p>
          <a:p>
            <a:pPr algn="l">
              <a:buFont typeface="Arial" panose="020B0604020202020204" pitchFamily="34" charset="0"/>
              <a:buChar char="•"/>
            </a:pPr>
            <a:r>
              <a:rPr lang="en-US" dirty="0">
                <a:solidFill>
                  <a:srgbClr val="111111"/>
                </a:solidFill>
              </a:rPr>
              <a:t>Program evaluations for internal VA Facility use</a:t>
            </a:r>
          </a:p>
          <a:p>
            <a:pPr algn="l">
              <a:buFont typeface="Arial" panose="020B0604020202020204" pitchFamily="34" charset="0"/>
              <a:buChar char="•"/>
            </a:pPr>
            <a:r>
              <a:rPr lang="en-US" dirty="0">
                <a:solidFill>
                  <a:srgbClr val="111111"/>
                </a:solidFill>
              </a:rPr>
              <a:t>QUERI projects </a:t>
            </a:r>
          </a:p>
          <a:p>
            <a:pPr algn="l">
              <a:buFont typeface="Arial" panose="020B0604020202020204" pitchFamily="34" charset="0"/>
              <a:buChar char="•"/>
            </a:pPr>
            <a:endParaRPr lang="en-US" dirty="0">
              <a:solidFill>
                <a:srgbClr val="111111"/>
              </a:solidFill>
              <a:latin typeface="Roboto" panose="02000000000000000000" pitchFamily="2" charset="0"/>
            </a:endParaRPr>
          </a:p>
          <a:p>
            <a:pPr algn="l">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295066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3D04F-8254-43F3-8A1F-2584BFBFD9DF}"/>
              </a:ext>
            </a:extLst>
          </p:cNvPr>
          <p:cNvSpPr>
            <a:spLocks noGrp="1"/>
          </p:cNvSpPr>
          <p:nvPr>
            <p:ph type="title"/>
          </p:nvPr>
        </p:nvSpPr>
        <p:spPr>
          <a:xfrm>
            <a:off x="285749" y="166264"/>
            <a:ext cx="11547021" cy="618385"/>
          </a:xfrm>
        </p:spPr>
        <p:txBody>
          <a:bodyPr/>
          <a:lstStyle/>
          <a:p>
            <a:r>
              <a:rPr lang="en-US" sz="3600" dirty="0"/>
              <a:t>Non-Research </a:t>
            </a:r>
            <a:r>
              <a:rPr lang="en-US" dirty="0"/>
              <a:t>D</a:t>
            </a:r>
            <a:r>
              <a:rPr lang="en-US" sz="3600" dirty="0"/>
              <a:t>eterminations and “Approvals”:</a:t>
            </a:r>
            <a:endParaRPr lang="en-US" dirty="0"/>
          </a:p>
        </p:txBody>
      </p:sp>
      <p:sp>
        <p:nvSpPr>
          <p:cNvPr id="3" name="Content Placeholder 2">
            <a:extLst>
              <a:ext uri="{FF2B5EF4-FFF2-40B4-BE49-F238E27FC236}">
                <a16:creationId xmlns:a16="http://schemas.microsoft.com/office/drawing/2014/main" id="{2AB57B5B-8E89-40F5-8CCB-EB644E8A9098}"/>
              </a:ext>
            </a:extLst>
          </p:cNvPr>
          <p:cNvSpPr>
            <a:spLocks noGrp="1"/>
          </p:cNvSpPr>
          <p:nvPr>
            <p:ph idx="1"/>
          </p:nvPr>
        </p:nvSpPr>
        <p:spPr/>
        <p:txBody>
          <a:bodyPr vert="horz" lIns="91440" tIns="45720" rIns="91440" bIns="45720" rtlCol="0" anchor="t">
            <a:noAutofit/>
          </a:bodyPr>
          <a:lstStyle/>
          <a:p>
            <a:pPr marL="0" indent="0" algn="ctr">
              <a:buNone/>
            </a:pPr>
            <a:r>
              <a:rPr lang="en-US" sz="3600" dirty="0"/>
              <a:t>Challenge Question:  </a:t>
            </a:r>
          </a:p>
          <a:p>
            <a:pPr marL="0" indent="0" algn="ctr">
              <a:buNone/>
            </a:pPr>
            <a:r>
              <a:rPr lang="en-US" sz="3600" dirty="0"/>
              <a:t>What advice do you give when you have made a determination of non-research following a query, and the next question by the individual is, </a:t>
            </a:r>
          </a:p>
          <a:p>
            <a:pPr marL="0" indent="0" algn="ctr">
              <a:buNone/>
            </a:pPr>
            <a:r>
              <a:rPr lang="en-US" sz="3600" dirty="0"/>
              <a:t>“Is that all I have to do to present at a conference next week?”</a:t>
            </a:r>
            <a:endParaRPr lang="en-US"/>
          </a:p>
        </p:txBody>
      </p:sp>
    </p:spTree>
    <p:extLst>
      <p:ext uri="{BB962C8B-B14F-4D97-AF65-F5344CB8AC3E}">
        <p14:creationId xmlns:p14="http://schemas.microsoft.com/office/powerpoint/2010/main" val="2197981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75B3-07C6-424E-B48C-ED4EB568974C}"/>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E3D806B-FBE3-4DCD-B2BA-2C223C63DD60}"/>
              </a:ext>
            </a:extLst>
          </p:cNvPr>
          <p:cNvSpPr>
            <a:spLocks noGrp="1"/>
          </p:cNvSpPr>
          <p:nvPr>
            <p:ph idx="1"/>
          </p:nvPr>
        </p:nvSpPr>
        <p:spPr>
          <a:xfrm>
            <a:off x="110217" y="871764"/>
            <a:ext cx="11831412" cy="4351338"/>
          </a:xfrm>
        </p:spPr>
        <p:txBody>
          <a:bodyPr/>
          <a:lstStyle/>
          <a:p>
            <a:r>
              <a:rPr lang="en-US" sz="2700" dirty="0"/>
              <a:t>VA Medical Centers, VA R&amp;D Committees, and IRBs each have roles and responsibilities that originate in VA and VHA policy and/or federal regulations. </a:t>
            </a:r>
          </a:p>
          <a:p>
            <a:r>
              <a:rPr lang="en-US" sz="2700" dirty="0"/>
              <a:t>While some roles and responsibilities may have overlapping committee and institutional components, there are usually clear  distinctions that can be made in a role or responsibility between different committees. RBs are required by the Common Rule to have written policies and procedures for the conduct of continuing review.</a:t>
            </a:r>
          </a:p>
          <a:p>
            <a:r>
              <a:rPr lang="en-US" sz="2700" dirty="0"/>
              <a:t>VA Facilities have the ability to exceed what is required for their own institutional, R&amp;D Committee, and IRBs to meet the needs of their VA Facilities.</a:t>
            </a:r>
          </a:p>
          <a:p>
            <a:r>
              <a:rPr lang="en-US" sz="2700" dirty="0"/>
              <a:t>ORD encourages VA Facilities and their respective committees to evaluate the rationale for VA Facility specific requirements and ensure that roles and responsibilities are not being given to committees that represent mission creep or is outside of their authority. </a:t>
            </a:r>
          </a:p>
        </p:txBody>
      </p:sp>
    </p:spTree>
    <p:extLst>
      <p:ext uri="{BB962C8B-B14F-4D97-AF65-F5344CB8AC3E}">
        <p14:creationId xmlns:p14="http://schemas.microsoft.com/office/powerpoint/2010/main" val="4146805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B8BA5-7A37-40A4-B30F-863E129F8A73}"/>
              </a:ext>
            </a:extLst>
          </p:cNvPr>
          <p:cNvSpPr>
            <a:spLocks noGrp="1"/>
          </p:cNvSpPr>
          <p:nvPr>
            <p:ph type="title"/>
          </p:nvPr>
        </p:nvSpPr>
        <p:spPr/>
        <p:txBody>
          <a:bodyPr/>
          <a:lstStyle/>
          <a:p>
            <a:r>
              <a:rPr lang="en-US" dirty="0"/>
              <a:t>VA Facility, VA R&amp;D Committee, and IRB Relationships </a:t>
            </a:r>
          </a:p>
        </p:txBody>
      </p:sp>
      <p:pic>
        <p:nvPicPr>
          <p:cNvPr id="16386" name="Picture 2" descr="Geometric Probability | Brilliant Math &amp; Science Wiki">
            <a:extLst>
              <a:ext uri="{FF2B5EF4-FFF2-40B4-BE49-F238E27FC236}">
                <a16:creationId xmlns:a16="http://schemas.microsoft.com/office/drawing/2014/main" id="{94409790-2067-45B9-ABAB-30B093A4711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477" y="2009984"/>
            <a:ext cx="3476709" cy="3384743"/>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16388" name="Picture 4" descr="Shooting Sisters: Let's talk color: Theory (part I)">
            <a:extLst>
              <a:ext uri="{FF2B5EF4-FFF2-40B4-BE49-F238E27FC236}">
                <a16:creationId xmlns:a16="http://schemas.microsoft.com/office/drawing/2014/main" id="{26AE7038-7320-40F5-949D-EE6111D75B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3817" y="2000704"/>
            <a:ext cx="4387643" cy="3422807"/>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16390" name="Picture 6" descr="Circle Diagram3 - Colored Venn Diagram Three Circles, HD Png Download - kindpng">
            <a:extLst>
              <a:ext uri="{FF2B5EF4-FFF2-40B4-BE49-F238E27FC236}">
                <a16:creationId xmlns:a16="http://schemas.microsoft.com/office/drawing/2014/main" id="{965B04A4-603A-4CA3-895F-53E5149A87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1461" y="2009984"/>
            <a:ext cx="3754787" cy="3422807"/>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B4630A9-AEB6-4519-AEB8-AD8BE0438B25}"/>
              </a:ext>
            </a:extLst>
          </p:cNvPr>
          <p:cNvSpPr txBox="1"/>
          <p:nvPr/>
        </p:nvSpPr>
        <p:spPr>
          <a:xfrm>
            <a:off x="489857" y="1208314"/>
            <a:ext cx="10722429" cy="584775"/>
          </a:xfrm>
          <a:prstGeom prst="rect">
            <a:avLst/>
          </a:prstGeom>
          <a:noFill/>
        </p:spPr>
        <p:txBody>
          <a:bodyPr wrap="square" rtlCol="0">
            <a:spAutoFit/>
          </a:bodyPr>
          <a:lstStyle/>
          <a:p>
            <a:r>
              <a:rPr lang="en-US" sz="3200" dirty="0"/>
              <a:t>Which Picture Represents their Relationship to Each Other?</a:t>
            </a:r>
          </a:p>
        </p:txBody>
      </p:sp>
      <p:sp>
        <p:nvSpPr>
          <p:cNvPr id="5" name="TextBox 4">
            <a:extLst>
              <a:ext uri="{FF2B5EF4-FFF2-40B4-BE49-F238E27FC236}">
                <a16:creationId xmlns:a16="http://schemas.microsoft.com/office/drawing/2014/main" id="{1D8DE216-0BBE-461E-81C7-F228D2B6F383}"/>
              </a:ext>
            </a:extLst>
          </p:cNvPr>
          <p:cNvSpPr txBox="1"/>
          <p:nvPr/>
        </p:nvSpPr>
        <p:spPr>
          <a:xfrm>
            <a:off x="1655288" y="5357411"/>
            <a:ext cx="424543" cy="769441"/>
          </a:xfrm>
          <a:prstGeom prst="rect">
            <a:avLst/>
          </a:prstGeom>
          <a:noFill/>
        </p:spPr>
        <p:txBody>
          <a:bodyPr wrap="square" rtlCol="0">
            <a:spAutoFit/>
          </a:bodyPr>
          <a:lstStyle/>
          <a:p>
            <a:r>
              <a:rPr lang="en-US" sz="4400" b="1" dirty="0"/>
              <a:t>A</a:t>
            </a:r>
          </a:p>
        </p:txBody>
      </p:sp>
      <p:sp>
        <p:nvSpPr>
          <p:cNvPr id="9" name="TextBox 8">
            <a:extLst>
              <a:ext uri="{FF2B5EF4-FFF2-40B4-BE49-F238E27FC236}">
                <a16:creationId xmlns:a16="http://schemas.microsoft.com/office/drawing/2014/main" id="{5067B83F-22E1-452D-8BC6-980B9A2DB000}"/>
              </a:ext>
            </a:extLst>
          </p:cNvPr>
          <p:cNvSpPr txBox="1"/>
          <p:nvPr/>
        </p:nvSpPr>
        <p:spPr>
          <a:xfrm>
            <a:off x="5531737" y="5394727"/>
            <a:ext cx="424543" cy="769441"/>
          </a:xfrm>
          <a:prstGeom prst="rect">
            <a:avLst/>
          </a:prstGeom>
          <a:noFill/>
        </p:spPr>
        <p:txBody>
          <a:bodyPr wrap="square" rtlCol="0">
            <a:spAutoFit/>
          </a:bodyPr>
          <a:lstStyle/>
          <a:p>
            <a:r>
              <a:rPr lang="en-US" sz="4400" b="1" dirty="0"/>
              <a:t>B</a:t>
            </a:r>
          </a:p>
        </p:txBody>
      </p:sp>
      <p:sp>
        <p:nvSpPr>
          <p:cNvPr id="10" name="TextBox 9">
            <a:extLst>
              <a:ext uri="{FF2B5EF4-FFF2-40B4-BE49-F238E27FC236}">
                <a16:creationId xmlns:a16="http://schemas.microsoft.com/office/drawing/2014/main" id="{071B2E46-5AC6-419F-A305-BC5FB3E7F788}"/>
              </a:ext>
            </a:extLst>
          </p:cNvPr>
          <p:cNvSpPr txBox="1"/>
          <p:nvPr/>
        </p:nvSpPr>
        <p:spPr>
          <a:xfrm>
            <a:off x="9816582" y="5449156"/>
            <a:ext cx="424543" cy="769441"/>
          </a:xfrm>
          <a:prstGeom prst="rect">
            <a:avLst/>
          </a:prstGeom>
          <a:noFill/>
        </p:spPr>
        <p:txBody>
          <a:bodyPr wrap="square" rtlCol="0">
            <a:spAutoFit/>
          </a:bodyPr>
          <a:lstStyle/>
          <a:p>
            <a:r>
              <a:rPr lang="en-US" sz="4400" b="1" dirty="0"/>
              <a:t>C</a:t>
            </a:r>
          </a:p>
        </p:txBody>
      </p:sp>
      <p:pic>
        <p:nvPicPr>
          <p:cNvPr id="11" name="Picture 2" descr="Geometric Probability | Brilliant Math &amp; Science Wiki">
            <a:extLst>
              <a:ext uri="{FF2B5EF4-FFF2-40B4-BE49-F238E27FC236}">
                <a16:creationId xmlns:a16="http://schemas.microsoft.com/office/drawing/2014/main" id="{1BEFB785-FC75-4ADF-AF8A-58906B18AC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476" y="2009984"/>
            <a:ext cx="3476709" cy="3384743"/>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850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B82B7-567C-45E2-8BD4-C1F7ACD54648}"/>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69C2F5F1-D9BA-4006-AF96-83CB33891DFB}"/>
              </a:ext>
            </a:extLst>
          </p:cNvPr>
          <p:cNvSpPr>
            <a:spLocks noGrp="1"/>
          </p:cNvSpPr>
          <p:nvPr>
            <p:ph idx="1"/>
          </p:nvPr>
        </p:nvSpPr>
        <p:spPr/>
        <p:txBody>
          <a:bodyPr/>
          <a:lstStyle/>
          <a:p>
            <a:r>
              <a:rPr lang="en-US" dirty="0"/>
              <a:t>ORD Regulatory Box: </a:t>
            </a:r>
            <a:r>
              <a:rPr lang="en-US" dirty="0">
                <a:hlinkClick r:id="rId2"/>
              </a:rPr>
              <a:t>VHACOORDREGULATORY@VA.GOV</a:t>
            </a:r>
            <a:endParaRPr lang="en-US" dirty="0"/>
          </a:p>
          <a:p>
            <a:endParaRPr lang="en-US" dirty="0"/>
          </a:p>
        </p:txBody>
      </p:sp>
    </p:spTree>
    <p:extLst>
      <p:ext uri="{BB962C8B-B14F-4D97-AF65-F5344CB8AC3E}">
        <p14:creationId xmlns:p14="http://schemas.microsoft.com/office/powerpoint/2010/main" val="2373865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EFEE-39C7-4A15-AF7C-873953C1E06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03EA58E-5D27-426C-A2EC-8A08BC5C43E6}"/>
              </a:ext>
            </a:extLst>
          </p:cNvPr>
          <p:cNvSpPr>
            <a:spLocks noGrp="1"/>
          </p:cNvSpPr>
          <p:nvPr>
            <p:ph idx="1"/>
          </p:nvPr>
        </p:nvSpPr>
        <p:spPr>
          <a:xfrm>
            <a:off x="285750" y="1089478"/>
            <a:ext cx="10515600" cy="4351338"/>
          </a:xfrm>
        </p:spPr>
        <p:txBody>
          <a:bodyPr/>
          <a:lstStyle/>
          <a:p>
            <a:r>
              <a:rPr lang="en-US" sz="2400" dirty="0">
                <a:cs typeface="Calibri"/>
              </a:rPr>
              <a:t>VHA Directive 1200.01(1): Research and Development Committee (issued January 24, 2019; amended January 8, 2021) at </a:t>
            </a:r>
            <a:r>
              <a:rPr lang="en-US" sz="2400" dirty="0">
                <a:cs typeface="Calibri"/>
                <a:hlinkClick r:id="rId2"/>
              </a:rPr>
              <a:t>VHA Publications</a:t>
            </a:r>
            <a:endParaRPr lang="en-US" sz="2400" dirty="0">
              <a:cs typeface="Calibri"/>
            </a:endParaRPr>
          </a:p>
          <a:p>
            <a:r>
              <a:rPr lang="en-US" sz="2400" dirty="0">
                <a:cs typeface="Calibri"/>
              </a:rPr>
              <a:t> VHA Directive 1200.05(2): Requirements for the Protection of Human Subjects in Research (issued January 7, 2019; amended March 3, 2020 and January 8, 2021) at </a:t>
            </a:r>
            <a:r>
              <a:rPr lang="en-US" sz="2400" dirty="0">
                <a:cs typeface="Calibri"/>
                <a:hlinkClick r:id="rId2"/>
              </a:rPr>
              <a:t>VHA Publications</a:t>
            </a:r>
            <a:endParaRPr lang="en-US" sz="2400" dirty="0">
              <a:cs typeface="Calibri"/>
            </a:endParaRPr>
          </a:p>
          <a:p>
            <a:r>
              <a:rPr lang="en-US" sz="2400" dirty="0">
                <a:cs typeface="Calibri"/>
              </a:rPr>
              <a:t>ORD Program Guide: VHA Operations Activities That May Constitute Research (January 9, 2019) located at  </a:t>
            </a:r>
            <a:r>
              <a:rPr lang="en-US" sz="2400" dirty="0">
                <a:cs typeface="Calibri"/>
                <a:hlinkClick r:id="rId3"/>
              </a:rPr>
              <a:t>https://www.research.va.gov/resources/policies/ProgramGuide-1200-21-VHA-Operations-Activities.pdf</a:t>
            </a:r>
            <a:endParaRPr lang="en-US" sz="2400" dirty="0">
              <a:cs typeface="Calibri"/>
            </a:endParaRPr>
          </a:p>
        </p:txBody>
      </p:sp>
    </p:spTree>
    <p:extLst>
      <p:ext uri="{BB962C8B-B14F-4D97-AF65-F5344CB8AC3E}">
        <p14:creationId xmlns:p14="http://schemas.microsoft.com/office/powerpoint/2010/main" val="1277824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73ACC-6E2B-408E-A6A2-5CC15B572634}"/>
              </a:ext>
            </a:extLst>
          </p:cNvPr>
          <p:cNvSpPr>
            <a:spLocks noGrp="1"/>
          </p:cNvSpPr>
          <p:nvPr>
            <p:ph type="title"/>
          </p:nvPr>
        </p:nvSpPr>
        <p:spPr>
          <a:xfrm>
            <a:off x="285749" y="166264"/>
            <a:ext cx="11492593" cy="618385"/>
          </a:xfrm>
        </p:spPr>
        <p:txBody>
          <a:bodyPr/>
          <a:lstStyle/>
          <a:p>
            <a:r>
              <a:rPr lang="en-US" dirty="0"/>
              <a:t>Traditional View of the Relationship Between VA Facilities, VA Facility R&amp;D Committees, and IRBs </a:t>
            </a:r>
          </a:p>
        </p:txBody>
      </p:sp>
      <p:pic>
        <p:nvPicPr>
          <p:cNvPr id="17410" name="Picture 2" descr="Geometric Probability | Brilliant Math &amp; Science Wiki">
            <a:extLst>
              <a:ext uri="{FF2B5EF4-FFF2-40B4-BE49-F238E27FC236}">
                <a16:creationId xmlns:a16="http://schemas.microsoft.com/office/drawing/2014/main" id="{DC76E7F8-F641-4CEA-8C61-5CF9B7A28D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48743" y="1110749"/>
            <a:ext cx="4709516" cy="46365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451D5E1-4542-41CB-9DD7-8C216DE012A1}"/>
              </a:ext>
            </a:extLst>
          </p:cNvPr>
          <p:cNvSpPr txBox="1"/>
          <p:nvPr/>
        </p:nvSpPr>
        <p:spPr>
          <a:xfrm>
            <a:off x="8524626" y="2551835"/>
            <a:ext cx="3429001" cy="584775"/>
          </a:xfrm>
          <a:prstGeom prst="rect">
            <a:avLst/>
          </a:prstGeom>
          <a:noFill/>
        </p:spPr>
        <p:txBody>
          <a:bodyPr wrap="square" rtlCol="0">
            <a:spAutoFit/>
          </a:bodyPr>
          <a:lstStyle/>
          <a:p>
            <a:r>
              <a:rPr lang="en-US" sz="3200" dirty="0">
                <a:solidFill>
                  <a:srgbClr val="00B050"/>
                </a:solidFill>
              </a:rPr>
              <a:t>VA R&amp;D Committee</a:t>
            </a:r>
          </a:p>
        </p:txBody>
      </p:sp>
      <p:sp>
        <p:nvSpPr>
          <p:cNvPr id="6" name="TextBox 5">
            <a:extLst>
              <a:ext uri="{FF2B5EF4-FFF2-40B4-BE49-F238E27FC236}">
                <a16:creationId xmlns:a16="http://schemas.microsoft.com/office/drawing/2014/main" id="{E527C5FC-8879-4F6B-9C88-E9BBA2946486}"/>
              </a:ext>
            </a:extLst>
          </p:cNvPr>
          <p:cNvSpPr txBox="1"/>
          <p:nvPr/>
        </p:nvSpPr>
        <p:spPr>
          <a:xfrm>
            <a:off x="4927230" y="1613347"/>
            <a:ext cx="3331029" cy="584775"/>
          </a:xfrm>
          <a:prstGeom prst="rect">
            <a:avLst/>
          </a:prstGeom>
          <a:noFill/>
        </p:spPr>
        <p:txBody>
          <a:bodyPr wrap="square" rtlCol="0">
            <a:spAutoFit/>
          </a:bodyPr>
          <a:lstStyle/>
          <a:p>
            <a:r>
              <a:rPr lang="en-US" sz="3200" dirty="0"/>
              <a:t>VA Facility</a:t>
            </a:r>
          </a:p>
        </p:txBody>
      </p:sp>
      <p:sp>
        <p:nvSpPr>
          <p:cNvPr id="7" name="TextBox 6">
            <a:extLst>
              <a:ext uri="{FF2B5EF4-FFF2-40B4-BE49-F238E27FC236}">
                <a16:creationId xmlns:a16="http://schemas.microsoft.com/office/drawing/2014/main" id="{50A1D818-D30E-4F50-B01D-49025AE2975B}"/>
              </a:ext>
            </a:extLst>
          </p:cNvPr>
          <p:cNvSpPr txBox="1"/>
          <p:nvPr/>
        </p:nvSpPr>
        <p:spPr>
          <a:xfrm>
            <a:off x="-1115868" y="3016700"/>
            <a:ext cx="6032045" cy="1077218"/>
          </a:xfrm>
          <a:prstGeom prst="rect">
            <a:avLst/>
          </a:prstGeom>
          <a:noFill/>
        </p:spPr>
        <p:txBody>
          <a:bodyPr wrap="square" rtlCol="0">
            <a:spAutoFit/>
          </a:bodyPr>
          <a:lstStyle/>
          <a:p>
            <a:pPr algn="ctr"/>
            <a:r>
              <a:rPr lang="en-US" sz="3200" dirty="0">
                <a:solidFill>
                  <a:srgbClr val="FF0000"/>
                </a:solidFill>
              </a:rPr>
              <a:t>VA Facility IRBs of </a:t>
            </a:r>
          </a:p>
          <a:p>
            <a:pPr algn="ctr"/>
            <a:r>
              <a:rPr lang="en-US" sz="3200" dirty="0">
                <a:solidFill>
                  <a:srgbClr val="FF0000"/>
                </a:solidFill>
              </a:rPr>
              <a:t>Record</a:t>
            </a:r>
          </a:p>
        </p:txBody>
      </p:sp>
      <p:sp>
        <p:nvSpPr>
          <p:cNvPr id="5" name="Arrow: Left 4">
            <a:extLst>
              <a:ext uri="{FF2B5EF4-FFF2-40B4-BE49-F238E27FC236}">
                <a16:creationId xmlns:a16="http://schemas.microsoft.com/office/drawing/2014/main" id="{6FD3A6FB-128B-4F2C-A4C6-ED5F2405B1C5}"/>
              </a:ext>
            </a:extLst>
          </p:cNvPr>
          <p:cNvSpPr/>
          <p:nvPr/>
        </p:nvSpPr>
        <p:spPr>
          <a:xfrm>
            <a:off x="6283612" y="2551836"/>
            <a:ext cx="2136489" cy="584775"/>
          </a:xfrm>
          <a:prstGeom prst="lef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589076DD-4B3F-4D09-B90D-4634F005ECD6}"/>
              </a:ext>
            </a:extLst>
          </p:cNvPr>
          <p:cNvSpPr/>
          <p:nvPr/>
        </p:nvSpPr>
        <p:spPr>
          <a:xfrm>
            <a:off x="3487017" y="3136611"/>
            <a:ext cx="2416484" cy="58477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9328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3BD7B-72AC-4C1E-897F-34D31EE2923C}"/>
              </a:ext>
            </a:extLst>
          </p:cNvPr>
          <p:cNvSpPr>
            <a:spLocks noGrp="1"/>
          </p:cNvSpPr>
          <p:nvPr>
            <p:ph type="title"/>
          </p:nvPr>
        </p:nvSpPr>
        <p:spPr>
          <a:xfrm>
            <a:off x="285749" y="166264"/>
            <a:ext cx="11906251" cy="618385"/>
          </a:xfrm>
        </p:spPr>
        <p:txBody>
          <a:bodyPr/>
          <a:lstStyle/>
          <a:p>
            <a:r>
              <a:rPr lang="en-US" dirty="0"/>
              <a:t>Key Roles and Responsibilities of VA Facility, VA R&amp;D Committee, and IRB: VA Medical Facility Director</a:t>
            </a:r>
          </a:p>
        </p:txBody>
      </p:sp>
      <p:sp>
        <p:nvSpPr>
          <p:cNvPr id="3" name="Content Placeholder 2">
            <a:extLst>
              <a:ext uri="{FF2B5EF4-FFF2-40B4-BE49-F238E27FC236}">
                <a16:creationId xmlns:a16="http://schemas.microsoft.com/office/drawing/2014/main" id="{B548CBAC-6A8A-4C55-AEA4-80A6778564DE}"/>
              </a:ext>
            </a:extLst>
          </p:cNvPr>
          <p:cNvSpPr>
            <a:spLocks noGrp="1"/>
          </p:cNvSpPr>
          <p:nvPr>
            <p:ph idx="1"/>
          </p:nvPr>
        </p:nvSpPr>
        <p:spPr>
          <a:xfrm>
            <a:off x="285749" y="1111249"/>
            <a:ext cx="11232696" cy="4351338"/>
          </a:xfrm>
        </p:spPr>
        <p:txBody>
          <a:bodyPr/>
          <a:lstStyle/>
          <a:p>
            <a:pPr marL="0" indent="0">
              <a:buNone/>
            </a:pPr>
            <a:r>
              <a:rPr lang="en-US" sz="2400" dirty="0"/>
              <a:t>Each VA Medical Facility Director is responsible for: </a:t>
            </a:r>
          </a:p>
          <a:p>
            <a:pPr marL="457200" lvl="1" indent="0">
              <a:buNone/>
            </a:pPr>
            <a:r>
              <a:rPr lang="en-US" dirty="0"/>
              <a:t>(1)	Serving as the Institutional Official (IO) responsible for all aspects of the 		research program, including but not limited to protection of human 	subjects, the care and use of animals in research, privacy and security of VA 	data, biosecurity, and biosafety. </a:t>
            </a:r>
          </a:p>
          <a:p>
            <a:pPr marL="457200" lvl="1" indent="0">
              <a:buNone/>
            </a:pPr>
            <a:r>
              <a:rPr lang="en-US" dirty="0"/>
              <a:t>(2) 	Establishing the facility’s R&amp;D Committee, or retaining institutional 	responsibility for the research program if the facility’s R&amp;D Committee of Record 	is that of another VA facility. </a:t>
            </a:r>
          </a:p>
          <a:p>
            <a:pPr marL="457200" lvl="1" indent="0">
              <a:buNone/>
            </a:pPr>
            <a:r>
              <a:rPr lang="en-US" dirty="0"/>
              <a:t>(3) Appointing members of the R&amp;D Committee and its subcommittees in writing. </a:t>
            </a:r>
          </a:p>
          <a:p>
            <a:pPr marL="457200" lvl="1" indent="0">
              <a:buNone/>
            </a:pPr>
            <a:r>
              <a:rPr lang="en-US" dirty="0"/>
              <a:t>(4) Ensuring that research in which the facility is engaged is approved by the 	appropriate R&amp;D Committee and subcommittees.</a:t>
            </a:r>
          </a:p>
          <a:p>
            <a:pPr marL="457200" lvl="1" indent="0">
              <a:buNone/>
            </a:pPr>
            <a:r>
              <a:rPr lang="en-US" dirty="0"/>
              <a:t>			</a:t>
            </a:r>
          </a:p>
          <a:p>
            <a:pPr marL="457200" lvl="1" indent="0">
              <a:buNone/>
            </a:pPr>
            <a:r>
              <a:rPr lang="en-US" dirty="0"/>
              <a:t>				Reference:  VHA Directive 1200.01(1), Paragraph 5.f.(1-4)</a:t>
            </a:r>
          </a:p>
        </p:txBody>
      </p:sp>
    </p:spTree>
    <p:extLst>
      <p:ext uri="{BB962C8B-B14F-4D97-AF65-F5344CB8AC3E}">
        <p14:creationId xmlns:p14="http://schemas.microsoft.com/office/powerpoint/2010/main" val="2159264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3BD7B-72AC-4C1E-897F-34D31EE2923C}"/>
              </a:ext>
            </a:extLst>
          </p:cNvPr>
          <p:cNvSpPr>
            <a:spLocks noGrp="1"/>
          </p:cNvSpPr>
          <p:nvPr>
            <p:ph type="title"/>
          </p:nvPr>
        </p:nvSpPr>
        <p:spPr>
          <a:xfrm>
            <a:off x="285749" y="166264"/>
            <a:ext cx="11906251" cy="618385"/>
          </a:xfrm>
        </p:spPr>
        <p:txBody>
          <a:bodyPr/>
          <a:lstStyle/>
          <a:p>
            <a:r>
              <a:rPr lang="en-US" dirty="0"/>
              <a:t>Key Roles and Responsibilities of VA Facility, VA R&amp;D Committee, and IRB: VA Medical Facility Director (cont.)</a:t>
            </a:r>
          </a:p>
        </p:txBody>
      </p:sp>
      <p:sp>
        <p:nvSpPr>
          <p:cNvPr id="3" name="Content Placeholder 2">
            <a:extLst>
              <a:ext uri="{FF2B5EF4-FFF2-40B4-BE49-F238E27FC236}">
                <a16:creationId xmlns:a16="http://schemas.microsoft.com/office/drawing/2014/main" id="{B548CBAC-6A8A-4C55-AEA4-80A6778564DE}"/>
              </a:ext>
            </a:extLst>
          </p:cNvPr>
          <p:cNvSpPr>
            <a:spLocks noGrp="1"/>
          </p:cNvSpPr>
          <p:nvPr>
            <p:ph idx="1"/>
          </p:nvPr>
        </p:nvSpPr>
        <p:spPr>
          <a:xfrm>
            <a:off x="89805" y="926192"/>
            <a:ext cx="12015109" cy="4351338"/>
          </a:xfrm>
        </p:spPr>
        <p:txBody>
          <a:bodyPr/>
          <a:lstStyle/>
          <a:p>
            <a:pPr marL="0" indent="0">
              <a:buNone/>
            </a:pPr>
            <a:r>
              <a:rPr lang="en-US" sz="2400" dirty="0"/>
              <a:t>Each VA medical facility Director is responsible for: </a:t>
            </a:r>
          </a:p>
          <a:p>
            <a:pPr lvl="1"/>
            <a:r>
              <a:rPr lang="en-US" dirty="0"/>
              <a:t>Overseeing the facility’s research program by</a:t>
            </a:r>
          </a:p>
          <a:p>
            <a:pPr lvl="2"/>
            <a:r>
              <a:rPr lang="en-US" sz="2400" dirty="0"/>
              <a:t>Ensuring that any IRB operated by the VA facility is established in accordance with the requirements of VHA Directive 1200.05(2) and registered through ORO with the HHS OHRP.</a:t>
            </a:r>
          </a:p>
          <a:p>
            <a:pPr lvl="2"/>
            <a:r>
              <a:rPr lang="en-US" sz="2400" dirty="0"/>
              <a:t>When the facility engages the services of another entity’s IRB as its IRB of Record, the IO is responsible for: </a:t>
            </a:r>
          </a:p>
          <a:p>
            <a:pPr lvl="3"/>
            <a:r>
              <a:rPr lang="en-US" sz="2400" dirty="0"/>
              <a:t>Establishing and signing a Memorandum of Understanding (MOU) or Authorizing Agreement with other VA facilities or external organization(s) providing IRB services; and</a:t>
            </a:r>
          </a:p>
          <a:p>
            <a:pPr lvl="3"/>
            <a:r>
              <a:rPr lang="en-US" sz="2400" dirty="0"/>
              <a:t>Ensuring that external IRBs of Record used by the VA facility hold current IRB registrations with FDA/OHRP and provide updates to membership as required by VHA Handbook 1058.03.    			</a:t>
            </a:r>
          </a:p>
          <a:p>
            <a:pPr marL="1371600" lvl="3" indent="0">
              <a:buNone/>
            </a:pPr>
            <a:r>
              <a:rPr lang="en-US" sz="2400" dirty="0"/>
              <a:t>			Reference: VHA Directive 1200.05(2), Paragraph 5.f.(2), f.(8)(d)             </a:t>
            </a:r>
          </a:p>
          <a:p>
            <a:pPr marL="3200400" lvl="7" indent="0">
              <a:buNone/>
            </a:pPr>
            <a:r>
              <a:rPr lang="en-US" sz="2400" dirty="0"/>
              <a:t>			</a:t>
            </a:r>
          </a:p>
        </p:txBody>
      </p:sp>
    </p:spTree>
    <p:extLst>
      <p:ext uri="{BB962C8B-B14F-4D97-AF65-F5344CB8AC3E}">
        <p14:creationId xmlns:p14="http://schemas.microsoft.com/office/powerpoint/2010/main" val="1734967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54DE7-D3EE-493E-8D1C-41FEBC6092EA}"/>
              </a:ext>
            </a:extLst>
          </p:cNvPr>
          <p:cNvSpPr>
            <a:spLocks noGrp="1"/>
          </p:cNvSpPr>
          <p:nvPr>
            <p:ph type="title"/>
          </p:nvPr>
        </p:nvSpPr>
        <p:spPr>
          <a:xfrm>
            <a:off x="1" y="97972"/>
            <a:ext cx="12094028" cy="686678"/>
          </a:xfrm>
        </p:spPr>
        <p:txBody>
          <a:bodyPr/>
          <a:lstStyle/>
          <a:p>
            <a:r>
              <a:rPr lang="en-US" dirty="0"/>
              <a:t>Bottom Line:  VA Medical Facility Director: Responsible for the Legal Entity</a:t>
            </a:r>
          </a:p>
        </p:txBody>
      </p:sp>
      <p:pic>
        <p:nvPicPr>
          <p:cNvPr id="18436" name="Picture 4" descr="5 Reasons Why You Should Stop Caring What Other People Think - The Start of Happiness">
            <a:extLst>
              <a:ext uri="{FF2B5EF4-FFF2-40B4-BE49-F238E27FC236}">
                <a16:creationId xmlns:a16="http://schemas.microsoft.com/office/drawing/2014/main" id="{D7A68EDF-CBED-4D8C-BF82-FA94CF5CB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4568" y="1513114"/>
            <a:ext cx="7482863" cy="420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145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3BD7B-72AC-4C1E-897F-34D31EE2923C}"/>
              </a:ext>
            </a:extLst>
          </p:cNvPr>
          <p:cNvSpPr>
            <a:spLocks noGrp="1"/>
          </p:cNvSpPr>
          <p:nvPr>
            <p:ph type="title"/>
          </p:nvPr>
        </p:nvSpPr>
        <p:spPr>
          <a:xfrm>
            <a:off x="285749" y="166264"/>
            <a:ext cx="11906251" cy="618385"/>
          </a:xfrm>
        </p:spPr>
        <p:txBody>
          <a:bodyPr/>
          <a:lstStyle/>
          <a:p>
            <a:r>
              <a:rPr lang="en-US" dirty="0"/>
              <a:t>Key Roles and Responsibilities of VA Facility, VA R&amp;D Committee, and IRB: VA Facility R&amp;D Committee</a:t>
            </a:r>
          </a:p>
        </p:txBody>
      </p:sp>
      <p:sp>
        <p:nvSpPr>
          <p:cNvPr id="3" name="Content Placeholder 2">
            <a:extLst>
              <a:ext uri="{FF2B5EF4-FFF2-40B4-BE49-F238E27FC236}">
                <a16:creationId xmlns:a16="http://schemas.microsoft.com/office/drawing/2014/main" id="{B548CBAC-6A8A-4C55-AEA4-80A6778564DE}"/>
              </a:ext>
            </a:extLst>
          </p:cNvPr>
          <p:cNvSpPr>
            <a:spLocks noGrp="1"/>
          </p:cNvSpPr>
          <p:nvPr>
            <p:ph idx="1"/>
          </p:nvPr>
        </p:nvSpPr>
        <p:spPr>
          <a:xfrm>
            <a:off x="0" y="784649"/>
            <a:ext cx="11967482" cy="4351338"/>
          </a:xfrm>
        </p:spPr>
        <p:txBody>
          <a:bodyPr/>
          <a:lstStyle/>
          <a:p>
            <a:pPr marL="0" indent="0">
              <a:buNone/>
            </a:pPr>
            <a:r>
              <a:rPr lang="en-US" sz="2600" dirty="0"/>
              <a:t>The R&amp;D Committee is responsible for: </a:t>
            </a:r>
          </a:p>
          <a:p>
            <a:pPr marL="0" indent="0">
              <a:buNone/>
            </a:pPr>
            <a:r>
              <a:rPr lang="en-US" sz="2600" dirty="0"/>
              <a:t>	(1) Assisting the medical facility Director in fulfilling responsibilities for the 	facility’s research program by making recommendations regarding personnel, 	space and other resource needs of the research program. </a:t>
            </a:r>
          </a:p>
          <a:p>
            <a:pPr marL="0" indent="0">
              <a:buNone/>
            </a:pPr>
            <a:r>
              <a:rPr lang="en-US" sz="2600" dirty="0"/>
              <a:t>	(2) Reviewing research proposals and approving the research, requiring 	modifications to obtain approval, or disapproving the research. </a:t>
            </a:r>
          </a:p>
          <a:p>
            <a:pPr marL="0" indent="0">
              <a:buNone/>
            </a:pPr>
            <a:r>
              <a:rPr lang="en-US" sz="2600" dirty="0"/>
              <a:t>	(3) Ensuring the effective operation of the facility research program through 	oversight of all R&amp;D Committee subcommittees and the facility’s research 	portfolio. </a:t>
            </a:r>
          </a:p>
          <a:p>
            <a:pPr marL="0" indent="0">
              <a:buNone/>
            </a:pPr>
            <a:r>
              <a:rPr lang="en-US" sz="2600" dirty="0"/>
              <a:t>	(4) Ensuring that all research in which the facility is engaged is consistent with 	the VA mission and complies with all applicable statutory and regulatory 	requirements.			</a:t>
            </a:r>
          </a:p>
          <a:p>
            <a:pPr marL="0" indent="0">
              <a:buNone/>
            </a:pPr>
            <a:r>
              <a:rPr lang="en-US" sz="2600" dirty="0"/>
              <a:t>				Reference:  VHA Directive 1200.01(1), Paragraph </a:t>
            </a:r>
            <a:r>
              <a:rPr lang="en-US" dirty="0"/>
              <a:t>5.h.(1-4)</a:t>
            </a:r>
          </a:p>
        </p:txBody>
      </p:sp>
    </p:spTree>
    <p:extLst>
      <p:ext uri="{BB962C8B-B14F-4D97-AF65-F5344CB8AC3E}">
        <p14:creationId xmlns:p14="http://schemas.microsoft.com/office/powerpoint/2010/main" val="3916327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3BD7B-72AC-4C1E-897F-34D31EE2923C}"/>
              </a:ext>
            </a:extLst>
          </p:cNvPr>
          <p:cNvSpPr>
            <a:spLocks noGrp="1"/>
          </p:cNvSpPr>
          <p:nvPr>
            <p:ph type="title"/>
          </p:nvPr>
        </p:nvSpPr>
        <p:spPr>
          <a:xfrm>
            <a:off x="285749" y="166264"/>
            <a:ext cx="11906251" cy="618385"/>
          </a:xfrm>
        </p:spPr>
        <p:txBody>
          <a:bodyPr/>
          <a:lstStyle/>
          <a:p>
            <a:r>
              <a:rPr lang="en-US" dirty="0"/>
              <a:t>Key Roles and Responsibilities of VA Facility, VA R&amp;D Committee, and IRB: VA Facility R&amp;D Committee (cont.)</a:t>
            </a:r>
          </a:p>
        </p:txBody>
      </p:sp>
      <p:sp>
        <p:nvSpPr>
          <p:cNvPr id="3" name="Content Placeholder 2">
            <a:extLst>
              <a:ext uri="{FF2B5EF4-FFF2-40B4-BE49-F238E27FC236}">
                <a16:creationId xmlns:a16="http://schemas.microsoft.com/office/drawing/2014/main" id="{B548CBAC-6A8A-4C55-AEA4-80A6778564DE}"/>
              </a:ext>
            </a:extLst>
          </p:cNvPr>
          <p:cNvSpPr>
            <a:spLocks noGrp="1"/>
          </p:cNvSpPr>
          <p:nvPr>
            <p:ph idx="1"/>
          </p:nvPr>
        </p:nvSpPr>
        <p:spPr>
          <a:xfrm>
            <a:off x="0" y="784649"/>
            <a:ext cx="11967482" cy="4351338"/>
          </a:xfrm>
        </p:spPr>
        <p:txBody>
          <a:bodyPr/>
          <a:lstStyle/>
          <a:p>
            <a:pPr marL="0" indent="0">
              <a:buNone/>
            </a:pPr>
            <a:r>
              <a:rPr lang="en-US" sz="2600" dirty="0"/>
              <a:t>The R&amp;D Committee is responsible for: </a:t>
            </a:r>
          </a:p>
          <a:p>
            <a:pPr marL="0" indent="0">
              <a:buNone/>
            </a:pPr>
            <a:r>
              <a:rPr lang="en-US" sz="2600" dirty="0"/>
              <a:t>	</a:t>
            </a:r>
            <a:r>
              <a:rPr lang="en-US" sz="2400" dirty="0"/>
              <a:t>(7) Determining whether the facility should participate in a study and ensuring that the 	appropriate Institutional Review Board (IRB) agreements are in place; and </a:t>
            </a:r>
          </a:p>
          <a:p>
            <a:pPr marL="0" indent="0">
              <a:buNone/>
            </a:pPr>
            <a:r>
              <a:rPr lang="en-US" sz="2400" dirty="0"/>
              <a:t>	(8) Establishing procedures to ensure that all research in which the facility is to be 	engaged has been reviewed and approved for high scientific quality, the protection of 	human subjects and research staff, the welfare of animal subjects, the safety of all 	involved in research, the security of research laboratories, and the security of VA Data 	and sensitive information. </a:t>
            </a:r>
            <a:r>
              <a:rPr lang="en-US" sz="2600" dirty="0"/>
              <a:t>			</a:t>
            </a:r>
          </a:p>
          <a:p>
            <a:pPr marL="0" indent="0">
              <a:buNone/>
            </a:pPr>
            <a:r>
              <a:rPr lang="en-US" sz="2600" dirty="0"/>
              <a:t>			</a:t>
            </a:r>
          </a:p>
          <a:p>
            <a:pPr marL="0" indent="0">
              <a:buNone/>
            </a:pPr>
            <a:endParaRPr lang="en-US" sz="2600" dirty="0"/>
          </a:p>
          <a:p>
            <a:pPr marL="0" indent="0">
              <a:buNone/>
            </a:pPr>
            <a:endParaRPr lang="en-US" sz="2600" dirty="0"/>
          </a:p>
          <a:p>
            <a:pPr marL="0" indent="0">
              <a:buNone/>
            </a:pPr>
            <a:r>
              <a:rPr lang="en-US" sz="2600" dirty="0"/>
              <a:t>				Reference:  VHA Directive 1200.01(1), Paragraph </a:t>
            </a:r>
            <a:r>
              <a:rPr lang="en-US" dirty="0"/>
              <a:t>5.h.(7-8)</a:t>
            </a:r>
          </a:p>
        </p:txBody>
      </p:sp>
    </p:spTree>
    <p:extLst>
      <p:ext uri="{BB962C8B-B14F-4D97-AF65-F5344CB8AC3E}">
        <p14:creationId xmlns:p14="http://schemas.microsoft.com/office/powerpoint/2010/main" val="12580254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A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1" id="{B8820CC7-E417-41A1-92AD-8D515739015D}" vid="{58D1FB06-EE2C-4BCD-B14E-3A514438E1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mments xmlns="d0c38c5b-e04a-4e82-807f-2b16fa0d72b8">ready to load</Comments>
    <TaxCatchAll xmlns="77dce447-0566-47ff-8c07-c9b85fda5322" xsi:nil="true"/>
    <URL xmlns="d0c38c5b-e04a-4e82-807f-2b16fa0d72b8">
      <Url xsi:nil="true"/>
      <Description xsi:nil="true"/>
    </URL>
    <lcf76f155ced4ddcb4097134ff3c332f xmlns="d0c38c5b-e04a-4e82-807f-2b16fa0d72b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5B70C6669A11F488F0A6F330537C350" ma:contentTypeVersion="17" ma:contentTypeDescription="Create a new document." ma:contentTypeScope="" ma:versionID="2887a150def00fe0d6f6495ae15ecf48">
  <xsd:schema xmlns:xsd="http://www.w3.org/2001/XMLSchema" xmlns:xs="http://www.w3.org/2001/XMLSchema" xmlns:p="http://schemas.microsoft.com/office/2006/metadata/properties" xmlns:ns2="d0c38c5b-e04a-4e82-807f-2b16fa0d72b8" xmlns:ns3="77dce447-0566-47ff-8c07-c9b85fda5322" targetNamespace="http://schemas.microsoft.com/office/2006/metadata/properties" ma:root="true" ma:fieldsID="8c754ec5b2ebd0a30421f85f2d17f6c8" ns2:_="" ns3:_="">
    <xsd:import namespace="d0c38c5b-e04a-4e82-807f-2b16fa0d72b8"/>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lcf76f155ced4ddcb4097134ff3c332f" minOccurs="0"/>
                <xsd:element ref="ns3:TaxCatchAll" minOccurs="0"/>
                <xsd:element ref="ns2:URL"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c38c5b-e04a-4e82-807f-2b16fa0d72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element name="URL" ma:index="21"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Comments" ma:index="22" nillable="true" ma:displayName="Comments" ma:format="Dropdown"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2531d8a-77d1-40cf-b727-91f362241c2a}" ma:internalName="TaxCatchAll" ma:showField="CatchAllData" ma:web="77dce447-0566-47ff-8c07-c9b85fda53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FBBC5E-6C7C-4933-AA49-1B2E774D4BD5}">
  <ds:schemaRefs>
    <ds:schemaRef ds:uri="http://purl.org/dc/terms/"/>
    <ds:schemaRef ds:uri="http://schemas.microsoft.com/office/2006/metadata/properties"/>
    <ds:schemaRef ds:uri="d0c38c5b-e04a-4e82-807f-2b16fa0d72b8"/>
    <ds:schemaRef ds:uri="http://schemas.microsoft.com/office/2006/documentManagement/types"/>
    <ds:schemaRef ds:uri="77dce447-0566-47ff-8c07-c9b85fda5322"/>
    <ds:schemaRef ds:uri="http://purl.org/dc/elements/1.1/"/>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0C2552FD-3A9C-4479-99E7-3B1B69BDF7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c38c5b-e04a-4e82-807f-2b16fa0d72b8"/>
    <ds:schemaRef ds:uri="77dce447-0566-47ff-8c07-c9b85fda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925344-55A8-4B97-BC27-7D76D32356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ChooseVA</Template>
  <TotalTime>7696</TotalTime>
  <Words>2729</Words>
  <Application>Microsoft Office PowerPoint</Application>
  <PresentationFormat>Widescreen</PresentationFormat>
  <Paragraphs>186</Paragraphs>
  <Slides>31</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7" baseType="lpstr">
      <vt:lpstr>Arial</vt:lpstr>
      <vt:lpstr>Calibri</vt:lpstr>
      <vt:lpstr>Calibri Light</vt:lpstr>
      <vt:lpstr>Roboto</vt:lpstr>
      <vt:lpstr>VA1</vt:lpstr>
      <vt:lpstr>think-cell Slide</vt:lpstr>
      <vt:lpstr>  Differentiating Institutional Review Board (IRB) vs. Research &amp; Development (R&amp;D) Committee vs. Institutional Responsibilities in the  Review and Approval of Research   </vt:lpstr>
      <vt:lpstr>Objectives</vt:lpstr>
      <vt:lpstr>VA Facility, VA R&amp;D Committee, and IRB Relationships </vt:lpstr>
      <vt:lpstr>Traditional View of the Relationship Between VA Facilities, VA Facility R&amp;D Committees, and IRBs </vt:lpstr>
      <vt:lpstr>Key Roles and Responsibilities of VA Facility, VA R&amp;D Committee, and IRB: VA Medical Facility Director</vt:lpstr>
      <vt:lpstr>Key Roles and Responsibilities of VA Facility, VA R&amp;D Committee, and IRB: VA Medical Facility Director (cont.)</vt:lpstr>
      <vt:lpstr>Bottom Line:  VA Medical Facility Director: Responsible for the Legal Entity</vt:lpstr>
      <vt:lpstr>Key Roles and Responsibilities of VA Facility, VA R&amp;D Committee, and IRB: VA Facility R&amp;D Committee</vt:lpstr>
      <vt:lpstr>Key Roles and Responsibilities of VA Facility, VA R&amp;D Committee, and IRB: VA Facility R&amp;D Committee (cont.)</vt:lpstr>
      <vt:lpstr>Bottom Line:  VA Research and Development Committee:  Institutional Research Governance </vt:lpstr>
      <vt:lpstr>Key Roles and Responsibilities of VA Facility, VA R&amp;D Committee, and IRB: IRB</vt:lpstr>
      <vt:lpstr>Bottom Line:  IRB:  Ethical Review Committee</vt:lpstr>
      <vt:lpstr>IRBs and R&amp;D Committees Have the Ability to Exceed What is Required as Part of Committee Reviews and Determinations IF: </vt:lpstr>
      <vt:lpstr>Can Your IRB or R&amp;D Committee Address this Question:  Why?</vt:lpstr>
      <vt:lpstr>Examples of IRB or R&amp;D “Requirements” Not Mandated by VHA Policies or Federal Regulations: Institution vs. R&amp;D Committee vs. IRB </vt:lpstr>
      <vt:lpstr>Examples of Some IRB or R&amp;D “Requirements Not Mandated by VHA Policies or Federal Regulations: Institution vs. R&amp;D Committee vs. IRB </vt:lpstr>
      <vt:lpstr>Flagging Medical Records For VA Subject Participation </vt:lpstr>
      <vt:lpstr>Flagging Medical Records For VA Subject Participation (cont.) </vt:lpstr>
      <vt:lpstr>Flagging Medical Records For VA Subject Participation </vt:lpstr>
      <vt:lpstr>Challenge Question: </vt:lpstr>
      <vt:lpstr>Non-Research Determinations and “Approvals”</vt:lpstr>
      <vt:lpstr>Non-Research Determinations and “Approvals”</vt:lpstr>
      <vt:lpstr>True or False:  Non-Research Determinations</vt:lpstr>
      <vt:lpstr>Answer is False: Non-Research Determinations</vt:lpstr>
      <vt:lpstr>True or False: R&amp;D Committee Approval of Non-Research</vt:lpstr>
      <vt:lpstr>Answer is False: R&amp;D Committee Approval of Non-Research</vt:lpstr>
      <vt:lpstr>Activities that IRBs and R&amp;D Committees are Often Consulted on for Non-Research Determinations</vt:lpstr>
      <vt:lpstr>Non-Research Determinations and “Approvals”:</vt:lpstr>
      <vt:lpstr>Summary</vt:lpstr>
      <vt:lpstr>Contact Information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Differentiating Institutional Review Board (IRB) vs. Research &amp; Development (R&amp;D) Committee vs. Institutional Responsibilities in the Review and Approval of Research</dc:title>
  <dc:subject>Differentiating Institutional Review Board (IRB) vs. Research &amp; Development (R&amp;D) Committee vs. Institutional Responsibilities in the Review and Approval of Research</dc:subject>
  <dc:creator>Molly Klote, M.D., CIP and Karen Jeans, PhD, CCRN, CIP</dc:creator>
  <cp:keywords>Differentiating Institutional Review Board (IRB) vs. Research &amp; Development (R&amp;D) Committee vs. Institutional Responsibilities in the Review and Approval of Research</cp:keywords>
  <cp:lastModifiedBy>Rivera, Portia T</cp:lastModifiedBy>
  <cp:revision>230</cp:revision>
  <dcterms:created xsi:type="dcterms:W3CDTF">2022-01-07T15:46:04Z</dcterms:created>
  <dcterms:modified xsi:type="dcterms:W3CDTF">2023-05-24T19:27:50Z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0x010100E5B70C6669A11F488F0A6F330537C350</vt:lpwstr>
  </property>
  <property fmtid="{D5CDD505-2E9C-101B-9397-08002B2CF9AE}" pid="3" name="MediaServiceImageTags">
    <vt:lpwstr/>
  </property>
  <property fmtid="{D5CDD505-2E9C-101B-9397-08002B2CF9AE}" pid="4" name="MollySignOff">
    <vt:bool>true</vt:bool>
  </property>
  <property fmtid="{D5CDD505-2E9C-101B-9397-08002B2CF9AE}" pid="5" name="MovedtoDownloadFolder">
    <vt:bool>false</vt:bool>
  </property>
</Properties>
</file>