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39"/>
  </p:notesMasterIdLst>
  <p:handoutMasterIdLst>
    <p:handoutMasterId r:id="rId40"/>
  </p:handoutMasterIdLst>
  <p:sldIdLst>
    <p:sldId id="539" r:id="rId5"/>
    <p:sldId id="541" r:id="rId6"/>
    <p:sldId id="661" r:id="rId7"/>
    <p:sldId id="629" r:id="rId8"/>
    <p:sldId id="648" r:id="rId9"/>
    <p:sldId id="644" r:id="rId10"/>
    <p:sldId id="647" r:id="rId11"/>
    <p:sldId id="649" r:id="rId12"/>
    <p:sldId id="631" r:id="rId13"/>
    <p:sldId id="650" r:id="rId14"/>
    <p:sldId id="632" r:id="rId15"/>
    <p:sldId id="646" r:id="rId16"/>
    <p:sldId id="309" r:id="rId17"/>
    <p:sldId id="652" r:id="rId18"/>
    <p:sldId id="655" r:id="rId19"/>
    <p:sldId id="665" r:id="rId20"/>
    <p:sldId id="653" r:id="rId21"/>
    <p:sldId id="654" r:id="rId22"/>
    <p:sldId id="651" r:id="rId23"/>
    <p:sldId id="664" r:id="rId24"/>
    <p:sldId id="658" r:id="rId25"/>
    <p:sldId id="656" r:id="rId26"/>
    <p:sldId id="637" r:id="rId27"/>
    <p:sldId id="638" r:id="rId28"/>
    <p:sldId id="659" r:id="rId29"/>
    <p:sldId id="639" r:id="rId30"/>
    <p:sldId id="640" r:id="rId31"/>
    <p:sldId id="641" r:id="rId32"/>
    <p:sldId id="660" r:id="rId33"/>
    <p:sldId id="657" r:id="rId34"/>
    <p:sldId id="643" r:id="rId35"/>
    <p:sldId id="662" r:id="rId36"/>
    <p:sldId id="663" r:id="rId37"/>
    <p:sldId id="628"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FF00"/>
    <a:srgbClr val="FF66FF"/>
    <a:srgbClr val="996633"/>
    <a:srgbClr val="FF0000"/>
    <a:srgbClr val="66FFFF"/>
    <a:srgbClr val="6600FF"/>
    <a:srgbClr val="9966FF"/>
    <a:srgbClr val="FF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625" autoAdjust="0"/>
  </p:normalViewPr>
  <p:slideViewPr>
    <p:cSldViewPr>
      <p:cViewPr varScale="1">
        <p:scale>
          <a:sx n="110" d="100"/>
          <a:sy n="110" d="100"/>
        </p:scale>
        <p:origin x="18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189443"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189444"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189445"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626EEC9C-C976-4B0B-A7ED-3A19EB1B9F8F}" type="slidenum">
              <a:rPr lang="en-US"/>
              <a:pPr>
                <a:defRPr/>
              </a:pPr>
              <a:t>‹#›</a:t>
            </a:fld>
            <a:endParaRPr lang="en-US"/>
          </a:p>
        </p:txBody>
      </p:sp>
    </p:spTree>
    <p:extLst>
      <p:ext uri="{BB962C8B-B14F-4D97-AF65-F5344CB8AC3E}">
        <p14:creationId xmlns:p14="http://schemas.microsoft.com/office/powerpoint/2010/main" val="349353259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147459"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134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7461"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7462"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147463"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7AE5DB03-631A-40A1-AFB7-A7C760835C7D}" type="slidenum">
              <a:rPr lang="en-US"/>
              <a:pPr>
                <a:defRPr/>
              </a:pPr>
              <a:t>‹#›</a:t>
            </a:fld>
            <a:endParaRPr lang="en-US"/>
          </a:p>
        </p:txBody>
      </p:sp>
    </p:spTree>
    <p:extLst>
      <p:ext uri="{BB962C8B-B14F-4D97-AF65-F5344CB8AC3E}">
        <p14:creationId xmlns:p14="http://schemas.microsoft.com/office/powerpoint/2010/main" val="85021706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0A0A46-EC60-4DA7-B692-159CF33E6309}" type="slidenum">
              <a:rPr lang="en-US" smtClean="0"/>
              <a:pPr eaLnBrk="1" hangingPunct="1"/>
              <a:t>1</a:t>
            </a:fld>
            <a:endParaRPr 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220354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defTabSz="931863">
              <a:defRPr sz="2400">
                <a:solidFill>
                  <a:schemeClr val="tx1"/>
                </a:solidFill>
                <a:latin typeface="Arial" charset="0"/>
                <a:ea typeface="ヒラギノ角ゴ Pro W3" charset="-128"/>
              </a:defRPr>
            </a:lvl1pPr>
            <a:lvl2pPr marL="742950" indent="-285750" defTabSz="931863">
              <a:defRPr sz="2400">
                <a:solidFill>
                  <a:schemeClr val="tx1"/>
                </a:solidFill>
                <a:latin typeface="Arial" charset="0"/>
                <a:ea typeface="ヒラギノ角ゴ Pro W3" charset="-128"/>
              </a:defRPr>
            </a:lvl2pPr>
            <a:lvl3pPr marL="1143000" indent="-228600" defTabSz="931863">
              <a:defRPr sz="2400">
                <a:solidFill>
                  <a:schemeClr val="tx1"/>
                </a:solidFill>
                <a:latin typeface="Arial" charset="0"/>
                <a:ea typeface="ヒラギノ角ゴ Pro W3" charset="-128"/>
              </a:defRPr>
            </a:lvl3pPr>
            <a:lvl4pPr marL="1600200" indent="-228600" defTabSz="931863">
              <a:defRPr sz="2400">
                <a:solidFill>
                  <a:schemeClr val="tx1"/>
                </a:solidFill>
                <a:latin typeface="Arial" charset="0"/>
                <a:ea typeface="ヒラギノ角ゴ Pro W3" charset="-128"/>
              </a:defRPr>
            </a:lvl4pPr>
            <a:lvl5pPr marL="2057400" indent="-228600" defTabSz="931863">
              <a:defRPr sz="2400">
                <a:solidFill>
                  <a:schemeClr val="tx1"/>
                </a:solidFill>
                <a:latin typeface="Arial" charset="0"/>
                <a:ea typeface="ヒラギノ角ゴ Pro W3" charset="-128"/>
              </a:defRPr>
            </a:lvl5pPr>
            <a:lvl6pPr marL="2514600" indent="-228600" defTabSz="931863"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defTabSz="931863"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defTabSz="931863"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defTabSz="931863" eaLnBrk="0" fontAlgn="base" hangingPunct="0">
              <a:spcBef>
                <a:spcPct val="0"/>
              </a:spcBef>
              <a:spcAft>
                <a:spcPct val="0"/>
              </a:spcAft>
              <a:defRPr sz="2400">
                <a:solidFill>
                  <a:schemeClr val="tx1"/>
                </a:solidFill>
                <a:latin typeface="Arial" charset="0"/>
                <a:ea typeface="ヒラギノ角ゴ Pro W3" charset="-128"/>
              </a:defRPr>
            </a:lvl9pPr>
          </a:lstStyle>
          <a:p>
            <a:fld id="{2B1C716B-5E78-4988-AF4A-6FBA30A56242}" type="slidenum">
              <a:rPr lang="en-US" sz="1200" smtClean="0"/>
              <a:pPr/>
              <a:t>2</a:t>
            </a:fld>
            <a:endParaRPr lang="en-US" sz="1200"/>
          </a:p>
        </p:txBody>
      </p:sp>
      <p:sp>
        <p:nvSpPr>
          <p:cNvPr id="96259"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78" tIns="46289" rIns="92578" bIns="46289" anchor="b"/>
          <a:lstStyle>
            <a:lvl1pPr defTabSz="925513">
              <a:defRPr sz="2400">
                <a:solidFill>
                  <a:schemeClr val="tx1"/>
                </a:solidFill>
                <a:latin typeface="Arial" charset="0"/>
                <a:ea typeface="ヒラギノ角ゴ Pro W3" charset="-128"/>
              </a:defRPr>
            </a:lvl1pPr>
            <a:lvl2pPr marL="742950" indent="-285750" defTabSz="925513">
              <a:defRPr sz="2400">
                <a:solidFill>
                  <a:schemeClr val="tx1"/>
                </a:solidFill>
                <a:latin typeface="Arial" charset="0"/>
                <a:ea typeface="ヒラギノ角ゴ Pro W3" charset="-128"/>
              </a:defRPr>
            </a:lvl2pPr>
            <a:lvl3pPr marL="1143000" indent="-228600" defTabSz="925513">
              <a:defRPr sz="2400">
                <a:solidFill>
                  <a:schemeClr val="tx1"/>
                </a:solidFill>
                <a:latin typeface="Arial" charset="0"/>
                <a:ea typeface="ヒラギノ角ゴ Pro W3" charset="-128"/>
              </a:defRPr>
            </a:lvl3pPr>
            <a:lvl4pPr marL="1600200" indent="-228600" defTabSz="925513">
              <a:defRPr sz="2400">
                <a:solidFill>
                  <a:schemeClr val="tx1"/>
                </a:solidFill>
                <a:latin typeface="Arial" charset="0"/>
                <a:ea typeface="ヒラギノ角ゴ Pro W3" charset="-128"/>
              </a:defRPr>
            </a:lvl4pPr>
            <a:lvl5pPr marL="2057400" indent="-228600" defTabSz="925513">
              <a:defRPr sz="2400">
                <a:solidFill>
                  <a:schemeClr val="tx1"/>
                </a:solidFill>
                <a:latin typeface="Arial" charset="0"/>
                <a:ea typeface="ヒラギノ角ゴ Pro W3" charset="-128"/>
              </a:defRPr>
            </a:lvl5pPr>
            <a:lvl6pPr marL="2514600" indent="-228600" defTabSz="925513"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defTabSz="925513"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defTabSz="925513"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defTabSz="925513" eaLnBrk="0" fontAlgn="base" hangingPunct="0">
              <a:spcBef>
                <a:spcPct val="0"/>
              </a:spcBef>
              <a:spcAft>
                <a:spcPct val="0"/>
              </a:spcAft>
              <a:defRPr sz="2400">
                <a:solidFill>
                  <a:schemeClr val="tx1"/>
                </a:solidFill>
                <a:latin typeface="Arial" charset="0"/>
                <a:ea typeface="ヒラギノ角ゴ Pro W3" charset="-128"/>
              </a:defRPr>
            </a:lvl9pPr>
          </a:lstStyle>
          <a:p>
            <a:pPr algn="r" eaLnBrk="1" hangingPunct="1"/>
            <a:fld id="{39B12DA3-CB34-4B33-8442-D1BB1CD4BDF4}" type="slidenum">
              <a:rPr lang="en-US" sz="1200">
                <a:latin typeface="Verdana" pitchFamily="34" charset="0"/>
              </a:rPr>
              <a:pPr algn="r" eaLnBrk="1" hangingPunct="1"/>
              <a:t>2</a:t>
            </a:fld>
            <a:endParaRPr lang="en-US" sz="1200">
              <a:latin typeface="Verdana" pitchFamily="34" charset="0"/>
            </a:endParaRPr>
          </a:p>
        </p:txBody>
      </p:sp>
      <p:sp>
        <p:nvSpPr>
          <p:cNvPr id="96260" name="Rectangle 2"/>
          <p:cNvSpPr>
            <a:spLocks noGrp="1" noRot="1" noChangeAspect="1" noChangeArrowheads="1" noTextEdit="1"/>
          </p:cNvSpPr>
          <p:nvPr>
            <p:ph type="sldImg"/>
          </p:nvPr>
        </p:nvSpPr>
        <p:spPr>
          <a:ln/>
        </p:spPr>
      </p:sp>
      <p:sp>
        <p:nvSpPr>
          <p:cNvPr id="96261" name="Rectangle 3"/>
          <p:cNvSpPr>
            <a:spLocks noGrp="1" noChangeArrowheads="1"/>
          </p:cNvSpPr>
          <p:nvPr>
            <p:ph type="body" idx="1"/>
          </p:nvPr>
        </p:nvSpPr>
        <p:spPr>
          <a:xfrm>
            <a:off x="701675" y="4416425"/>
            <a:ext cx="5607050" cy="4183063"/>
          </a:xfrm>
          <a:noFill/>
        </p:spPr>
        <p:txBody>
          <a:bodyPr lIns="92578" tIns="46289" rIns="92578" bIns="46289"/>
          <a:lstStyle/>
          <a:p>
            <a:pPr eaLnBrk="1" hangingPunct="1"/>
            <a:endParaRPr lang="en-US" dirty="0">
              <a:latin typeface="Arial" charset="0"/>
            </a:endParaRPr>
          </a:p>
        </p:txBody>
      </p:sp>
    </p:spTree>
    <p:extLst>
      <p:ext uri="{BB962C8B-B14F-4D97-AF65-F5344CB8AC3E}">
        <p14:creationId xmlns:p14="http://schemas.microsoft.com/office/powerpoint/2010/main" val="1990217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very briefly describe the programs.  Note that the URL describes changes associated with the replacement of Standard with Select.</a:t>
            </a:r>
          </a:p>
        </p:txBody>
      </p:sp>
      <p:sp>
        <p:nvSpPr>
          <p:cNvPr id="4" name="Slide Number Placeholder 3"/>
          <p:cNvSpPr>
            <a:spLocks noGrp="1"/>
          </p:cNvSpPr>
          <p:nvPr>
            <p:ph type="sldNum" sz="quarter" idx="10"/>
          </p:nvPr>
        </p:nvSpPr>
        <p:spPr/>
        <p:txBody>
          <a:bodyPr/>
          <a:lstStyle/>
          <a:p>
            <a:fld id="{6BBC1370-751A-460E-97FA-5489DD9781F8}" type="slidenum">
              <a:rPr lang="en-US" smtClean="0"/>
              <a:t>13</a:t>
            </a:fld>
            <a:endParaRPr lang="en-US"/>
          </a:p>
        </p:txBody>
      </p:sp>
    </p:spTree>
    <p:extLst>
      <p:ext uri="{BB962C8B-B14F-4D97-AF65-F5344CB8AC3E}">
        <p14:creationId xmlns:p14="http://schemas.microsoft.com/office/powerpoint/2010/main" val="1836058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very briefly describe the programs.  Note that the URL describes changes associated with the replacement of Standard with Select.</a:t>
            </a:r>
          </a:p>
        </p:txBody>
      </p:sp>
      <p:sp>
        <p:nvSpPr>
          <p:cNvPr id="4" name="Slide Number Placeholder 3"/>
          <p:cNvSpPr>
            <a:spLocks noGrp="1"/>
          </p:cNvSpPr>
          <p:nvPr>
            <p:ph type="sldNum" sz="quarter" idx="10"/>
          </p:nvPr>
        </p:nvSpPr>
        <p:spPr/>
        <p:txBody>
          <a:bodyPr/>
          <a:lstStyle/>
          <a:p>
            <a:fld id="{6BBC1370-751A-460E-97FA-5489DD9781F8}" type="slidenum">
              <a:rPr lang="en-US" smtClean="0"/>
              <a:t>14</a:t>
            </a:fld>
            <a:endParaRPr lang="en-US"/>
          </a:p>
        </p:txBody>
      </p:sp>
    </p:spTree>
    <p:extLst>
      <p:ext uri="{BB962C8B-B14F-4D97-AF65-F5344CB8AC3E}">
        <p14:creationId xmlns:p14="http://schemas.microsoft.com/office/powerpoint/2010/main" val="913246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very briefly describe the programs.  Note that the URL describes changes associated with the replacement of Standard with Select.</a:t>
            </a:r>
          </a:p>
        </p:txBody>
      </p:sp>
      <p:sp>
        <p:nvSpPr>
          <p:cNvPr id="4" name="Slide Number Placeholder 3"/>
          <p:cNvSpPr>
            <a:spLocks noGrp="1"/>
          </p:cNvSpPr>
          <p:nvPr>
            <p:ph type="sldNum" sz="quarter" idx="10"/>
          </p:nvPr>
        </p:nvSpPr>
        <p:spPr/>
        <p:txBody>
          <a:bodyPr/>
          <a:lstStyle/>
          <a:p>
            <a:fld id="{6BBC1370-751A-460E-97FA-5489DD9781F8}" type="slidenum">
              <a:rPr lang="en-US" smtClean="0"/>
              <a:t>15</a:t>
            </a:fld>
            <a:endParaRPr lang="en-US"/>
          </a:p>
        </p:txBody>
      </p:sp>
    </p:spTree>
    <p:extLst>
      <p:ext uri="{BB962C8B-B14F-4D97-AF65-F5344CB8AC3E}">
        <p14:creationId xmlns:p14="http://schemas.microsoft.com/office/powerpoint/2010/main" val="1482674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very briefly describe the programs.  Note that the URL describes changes associated with the replacement of Standard with Select.</a:t>
            </a:r>
          </a:p>
        </p:txBody>
      </p:sp>
      <p:sp>
        <p:nvSpPr>
          <p:cNvPr id="4" name="Slide Number Placeholder 3"/>
          <p:cNvSpPr>
            <a:spLocks noGrp="1"/>
          </p:cNvSpPr>
          <p:nvPr>
            <p:ph type="sldNum" sz="quarter" idx="10"/>
          </p:nvPr>
        </p:nvSpPr>
        <p:spPr/>
        <p:txBody>
          <a:bodyPr/>
          <a:lstStyle/>
          <a:p>
            <a:fld id="{6BBC1370-751A-460E-97FA-5489DD9781F8}" type="slidenum">
              <a:rPr lang="en-US" smtClean="0"/>
              <a:t>17</a:t>
            </a:fld>
            <a:endParaRPr lang="en-US"/>
          </a:p>
        </p:txBody>
      </p:sp>
    </p:spTree>
    <p:extLst>
      <p:ext uri="{BB962C8B-B14F-4D97-AF65-F5344CB8AC3E}">
        <p14:creationId xmlns:p14="http://schemas.microsoft.com/office/powerpoint/2010/main" val="2500437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very briefly describe the programs.  Note that the URL describes changes associated with the replacement of Standard with Select.</a:t>
            </a:r>
          </a:p>
        </p:txBody>
      </p:sp>
      <p:sp>
        <p:nvSpPr>
          <p:cNvPr id="4" name="Slide Number Placeholder 3"/>
          <p:cNvSpPr>
            <a:spLocks noGrp="1"/>
          </p:cNvSpPr>
          <p:nvPr>
            <p:ph type="sldNum" sz="quarter" idx="10"/>
          </p:nvPr>
        </p:nvSpPr>
        <p:spPr/>
        <p:txBody>
          <a:bodyPr/>
          <a:lstStyle/>
          <a:p>
            <a:fld id="{6BBC1370-751A-460E-97FA-5489DD9781F8}" type="slidenum">
              <a:rPr lang="en-US" smtClean="0"/>
              <a:t>18</a:t>
            </a:fld>
            <a:endParaRPr lang="en-US"/>
          </a:p>
        </p:txBody>
      </p:sp>
    </p:spTree>
    <p:extLst>
      <p:ext uri="{BB962C8B-B14F-4D97-AF65-F5344CB8AC3E}">
        <p14:creationId xmlns:p14="http://schemas.microsoft.com/office/powerpoint/2010/main" val="202393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very briefly describe the programs.  Note that the URL describes changes associated with the replacement of Standard with Select.</a:t>
            </a:r>
          </a:p>
        </p:txBody>
      </p:sp>
      <p:sp>
        <p:nvSpPr>
          <p:cNvPr id="4" name="Slide Number Placeholder 3"/>
          <p:cNvSpPr>
            <a:spLocks noGrp="1"/>
          </p:cNvSpPr>
          <p:nvPr>
            <p:ph type="sldNum" sz="quarter" idx="10"/>
          </p:nvPr>
        </p:nvSpPr>
        <p:spPr/>
        <p:txBody>
          <a:bodyPr/>
          <a:lstStyle/>
          <a:p>
            <a:fld id="{6BBC1370-751A-460E-97FA-5489DD9781F8}" type="slidenum">
              <a:rPr lang="en-US" smtClean="0"/>
              <a:t>19</a:t>
            </a:fld>
            <a:endParaRPr lang="en-US"/>
          </a:p>
        </p:txBody>
      </p:sp>
    </p:spTree>
    <p:extLst>
      <p:ext uri="{BB962C8B-B14F-4D97-AF65-F5344CB8AC3E}">
        <p14:creationId xmlns:p14="http://schemas.microsoft.com/office/powerpoint/2010/main" val="425438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very briefly describe the programs.  Note that the URL describes changes associated with the replacement of Standard with Select.</a:t>
            </a:r>
          </a:p>
        </p:txBody>
      </p:sp>
      <p:sp>
        <p:nvSpPr>
          <p:cNvPr id="4" name="Slide Number Placeholder 3"/>
          <p:cNvSpPr>
            <a:spLocks noGrp="1"/>
          </p:cNvSpPr>
          <p:nvPr>
            <p:ph type="sldNum" sz="quarter" idx="10"/>
          </p:nvPr>
        </p:nvSpPr>
        <p:spPr/>
        <p:txBody>
          <a:bodyPr/>
          <a:lstStyle/>
          <a:p>
            <a:fld id="{6BBC1370-751A-460E-97FA-5489DD9781F8}" type="slidenum">
              <a:rPr lang="en-US" smtClean="0"/>
              <a:t>22</a:t>
            </a:fld>
            <a:endParaRPr lang="en-US"/>
          </a:p>
        </p:txBody>
      </p:sp>
    </p:spTree>
    <p:extLst>
      <p:ext uri="{BB962C8B-B14F-4D97-AF65-F5344CB8AC3E}">
        <p14:creationId xmlns:p14="http://schemas.microsoft.com/office/powerpoint/2010/main" val="56213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sz="1000"/>
            </a:lvl1pPr>
          </a:lstStyle>
          <a:p>
            <a:pPr>
              <a:defRPr/>
            </a:pPr>
            <a:fld id="{1ED47A34-EB99-4470-8867-D85738480364}" type="slidenum">
              <a:rPr lang="en-US" smtClean="0"/>
              <a:pPr>
                <a:defRPr/>
              </a:pPr>
              <a:t>‹#›</a:t>
            </a:fld>
            <a:endParaRPr lang="en-US" dirty="0"/>
          </a:p>
        </p:txBody>
      </p:sp>
    </p:spTree>
    <p:extLst>
      <p:ext uri="{BB962C8B-B14F-4D97-AF65-F5344CB8AC3E}">
        <p14:creationId xmlns:p14="http://schemas.microsoft.com/office/powerpoint/2010/main" val="393531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fld id="{D19A83E9-D23A-4F8A-9DE6-CEDCE664E07A}" type="slidenum">
              <a:rPr lang="en-US"/>
              <a:pPr>
                <a:defRPr/>
              </a:pPr>
              <a:t>‹#›</a:t>
            </a:fld>
            <a:endParaRPr lang="en-US"/>
          </a:p>
        </p:txBody>
      </p:sp>
    </p:spTree>
    <p:extLst>
      <p:ext uri="{BB962C8B-B14F-4D97-AF65-F5344CB8AC3E}">
        <p14:creationId xmlns:p14="http://schemas.microsoft.com/office/powerpoint/2010/main" val="245767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5E22CEC-380B-4B46-AE77-E47B86D20C96}" type="slidenum">
              <a:rPr lang="en-US"/>
              <a:pPr>
                <a:defRPr/>
              </a:pPr>
              <a:t>‹#›</a:t>
            </a:fld>
            <a:endParaRPr lang="en-US"/>
          </a:p>
        </p:txBody>
      </p:sp>
    </p:spTree>
    <p:extLst>
      <p:ext uri="{BB962C8B-B14F-4D97-AF65-F5344CB8AC3E}">
        <p14:creationId xmlns:p14="http://schemas.microsoft.com/office/powerpoint/2010/main" val="2177090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05600" cy="639763"/>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fld id="{05506700-03CB-4D78-879E-F95C9178AA5E}" type="slidenum">
              <a:rPr lang="en-US"/>
              <a:pPr>
                <a:defRPr/>
              </a:pPr>
              <a:t>‹#›</a:t>
            </a:fld>
            <a:endParaRPr lang="en-US"/>
          </a:p>
        </p:txBody>
      </p:sp>
    </p:spTree>
    <p:extLst>
      <p:ext uri="{BB962C8B-B14F-4D97-AF65-F5344CB8AC3E}">
        <p14:creationId xmlns:p14="http://schemas.microsoft.com/office/powerpoint/2010/main" val="2804025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05600" cy="639763"/>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771477D-29E4-4435-A632-29CA5F898429}" type="slidenum">
              <a:rPr lang="en-US"/>
              <a:pPr>
                <a:defRPr/>
              </a:pPr>
              <a:t>‹#›</a:t>
            </a:fld>
            <a:endParaRPr lang="en-US"/>
          </a:p>
        </p:txBody>
      </p:sp>
    </p:spTree>
    <p:extLst>
      <p:ext uri="{BB962C8B-B14F-4D97-AF65-F5344CB8AC3E}">
        <p14:creationId xmlns:p14="http://schemas.microsoft.com/office/powerpoint/2010/main" val="277768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05600" cy="639763"/>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2"/>
          </p:nvPr>
        </p:nvSpPr>
        <p:spPr>
          <a:ln/>
        </p:spPr>
        <p:txBody>
          <a:bodyPr/>
          <a:lstStyle>
            <a:lvl1pPr>
              <a:defRPr/>
            </a:lvl1pPr>
          </a:lstStyle>
          <a:p>
            <a:pPr>
              <a:defRPr/>
            </a:pPr>
            <a:fld id="{2DCFD4AB-9F6D-4EFF-B083-B07750B81CDE}" type="slidenum">
              <a:rPr lang="en-US"/>
              <a:pPr>
                <a:defRPr/>
              </a:pPr>
              <a:t>‹#›</a:t>
            </a:fld>
            <a:endParaRPr lang="en-US"/>
          </a:p>
        </p:txBody>
      </p:sp>
    </p:spTree>
    <p:extLst>
      <p:ext uri="{BB962C8B-B14F-4D97-AF65-F5344CB8AC3E}">
        <p14:creationId xmlns:p14="http://schemas.microsoft.com/office/powerpoint/2010/main" val="296309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2"/>
          </p:nvPr>
        </p:nvSpPr>
        <p:spPr>
          <a:ln/>
        </p:spPr>
        <p:txBody>
          <a:bodyPr/>
          <a:lstStyle>
            <a:lvl1pPr>
              <a:defRPr/>
            </a:lvl1pPr>
          </a:lstStyle>
          <a:p>
            <a:pPr>
              <a:defRPr/>
            </a:pPr>
            <a:fld id="{74D58D0C-D084-44E9-8DE1-D794B2731E54}" type="slidenum">
              <a:rPr lang="en-US"/>
              <a:pPr>
                <a:defRPr/>
              </a:pPr>
              <a:t>‹#›</a:t>
            </a:fld>
            <a:endParaRPr lang="en-US"/>
          </a:p>
        </p:txBody>
      </p:sp>
    </p:spTree>
    <p:extLst>
      <p:ext uri="{BB962C8B-B14F-4D97-AF65-F5344CB8AC3E}">
        <p14:creationId xmlns:p14="http://schemas.microsoft.com/office/powerpoint/2010/main" val="381997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sz="1000"/>
            </a:lvl1pPr>
          </a:lstStyle>
          <a:p>
            <a:pPr>
              <a:defRPr/>
            </a:pPr>
            <a:fld id="{72DC2F5A-4F79-4A62-987C-EAEB7B0418A8}" type="slidenum">
              <a:rPr lang="en-US" smtClean="0"/>
              <a:pPr>
                <a:defRPr/>
              </a:pPr>
              <a:t>‹#›</a:t>
            </a:fld>
            <a:endParaRPr lang="en-US" dirty="0"/>
          </a:p>
        </p:txBody>
      </p:sp>
    </p:spTree>
    <p:extLst>
      <p:ext uri="{BB962C8B-B14F-4D97-AF65-F5344CB8AC3E}">
        <p14:creationId xmlns:p14="http://schemas.microsoft.com/office/powerpoint/2010/main" val="174047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fld id="{5BCE6B12-CBFE-4573-A60E-BA67D0914B69}" type="slidenum">
              <a:rPr lang="en-US"/>
              <a:pPr>
                <a:defRPr/>
              </a:pPr>
              <a:t>‹#›</a:t>
            </a:fld>
            <a:endParaRPr lang="en-US"/>
          </a:p>
        </p:txBody>
      </p:sp>
    </p:spTree>
    <p:extLst>
      <p:ext uri="{BB962C8B-B14F-4D97-AF65-F5344CB8AC3E}">
        <p14:creationId xmlns:p14="http://schemas.microsoft.com/office/powerpoint/2010/main" val="9401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fld id="{36BCD4A4-6CEF-4076-AAC1-845E273EF853}" type="slidenum">
              <a:rPr lang="en-US"/>
              <a:pPr>
                <a:defRPr/>
              </a:pPr>
              <a:t>‹#›</a:t>
            </a:fld>
            <a:endParaRPr lang="en-US"/>
          </a:p>
        </p:txBody>
      </p:sp>
    </p:spTree>
    <p:extLst>
      <p:ext uri="{BB962C8B-B14F-4D97-AF65-F5344CB8AC3E}">
        <p14:creationId xmlns:p14="http://schemas.microsoft.com/office/powerpoint/2010/main" val="35563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fld id="{82568C2F-BA06-4C3C-BE40-C7AAC4F114C7}" type="slidenum">
              <a:rPr lang="en-US"/>
              <a:pPr>
                <a:defRPr/>
              </a:pPr>
              <a:t>‹#›</a:t>
            </a:fld>
            <a:endParaRPr lang="en-US"/>
          </a:p>
        </p:txBody>
      </p:sp>
    </p:spTree>
    <p:extLst>
      <p:ext uri="{BB962C8B-B14F-4D97-AF65-F5344CB8AC3E}">
        <p14:creationId xmlns:p14="http://schemas.microsoft.com/office/powerpoint/2010/main" val="18693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8B1967-3468-4BB4-A236-22C58BB0741E}" type="slidenum">
              <a:rPr lang="en-US"/>
              <a:pPr>
                <a:defRPr/>
              </a:pPr>
              <a:t>‹#›</a:t>
            </a:fld>
            <a:endParaRPr lang="en-US"/>
          </a:p>
        </p:txBody>
      </p:sp>
    </p:spTree>
    <p:extLst>
      <p:ext uri="{BB962C8B-B14F-4D97-AF65-F5344CB8AC3E}">
        <p14:creationId xmlns:p14="http://schemas.microsoft.com/office/powerpoint/2010/main" val="361292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CD87436-8EF5-4D9C-A1DC-7336C7484230}" type="slidenum">
              <a:rPr lang="en-US"/>
              <a:pPr>
                <a:defRPr/>
              </a:pPr>
              <a:t>‹#›</a:t>
            </a:fld>
            <a:endParaRPr lang="en-US"/>
          </a:p>
        </p:txBody>
      </p:sp>
    </p:spTree>
    <p:extLst>
      <p:ext uri="{BB962C8B-B14F-4D97-AF65-F5344CB8AC3E}">
        <p14:creationId xmlns:p14="http://schemas.microsoft.com/office/powerpoint/2010/main" val="276463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fld id="{F96CDEB5-357C-4272-8A62-9EE117DFB177}" type="slidenum">
              <a:rPr lang="en-US"/>
              <a:pPr>
                <a:defRPr/>
              </a:pPr>
              <a:t>‹#›</a:t>
            </a:fld>
            <a:endParaRPr lang="en-US"/>
          </a:p>
        </p:txBody>
      </p:sp>
    </p:spTree>
    <p:extLst>
      <p:ext uri="{BB962C8B-B14F-4D97-AF65-F5344CB8AC3E}">
        <p14:creationId xmlns:p14="http://schemas.microsoft.com/office/powerpoint/2010/main" val="132175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fld id="{39B29812-1991-45D8-9541-81F8C659CEBD}" type="slidenum">
              <a:rPr lang="en-US"/>
              <a:pPr>
                <a:defRPr/>
              </a:pPr>
              <a:t>‹#›</a:t>
            </a:fld>
            <a:endParaRPr lang="en-US"/>
          </a:p>
        </p:txBody>
      </p:sp>
    </p:spTree>
    <p:extLst>
      <p:ext uri="{BB962C8B-B14F-4D97-AF65-F5344CB8AC3E}">
        <p14:creationId xmlns:p14="http://schemas.microsoft.com/office/powerpoint/2010/main" val="417537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228600"/>
            <a:ext cx="67056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0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A43EF7F6-0421-47D7-8D7E-44D21691DD4A}" type="slidenum">
              <a:rPr lang="en-US" smtClean="0"/>
              <a:pPr>
                <a:defRPr/>
              </a:pPr>
              <a:t>‹#›</a:t>
            </a:fld>
            <a:endParaRPr lang="en-US" dirty="0"/>
          </a:p>
        </p:txBody>
      </p:sp>
      <p:sp>
        <p:nvSpPr>
          <p:cNvPr id="1031" name="Line 9"/>
          <p:cNvSpPr>
            <a:spLocks noChangeShapeType="1"/>
          </p:cNvSpPr>
          <p:nvPr/>
        </p:nvSpPr>
        <p:spPr bwMode="auto">
          <a:xfrm>
            <a:off x="366713" y="1143000"/>
            <a:ext cx="8777287" cy="0"/>
          </a:xfrm>
          <a:prstGeom prst="line">
            <a:avLst/>
          </a:prstGeom>
          <a:noFill/>
          <a:ln w="1270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Line 10"/>
          <p:cNvSpPr>
            <a:spLocks noChangeShapeType="1"/>
          </p:cNvSpPr>
          <p:nvPr/>
        </p:nvSpPr>
        <p:spPr bwMode="auto">
          <a:xfrm>
            <a:off x="361950" y="990600"/>
            <a:ext cx="0" cy="5870575"/>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11"/>
          <p:cNvSpPr>
            <a:spLocks noChangeArrowheads="1"/>
          </p:cNvSpPr>
          <p:nvPr/>
        </p:nvSpPr>
        <p:spPr bwMode="auto">
          <a:xfrm>
            <a:off x="838200" y="304800"/>
            <a:ext cx="3276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endParaRPr lang="en-US" sz="3200" b="1">
              <a:solidFill>
                <a:schemeClr val="tx2"/>
              </a:solidFill>
              <a:cs typeface="Times New Roman" pitchFamily="18" charset="0"/>
            </a:endParaRPr>
          </a:p>
        </p:txBody>
      </p:sp>
      <p:sp>
        <p:nvSpPr>
          <p:cNvPr id="1034" name="Rectangle 12"/>
          <p:cNvSpPr>
            <a:spLocks noChangeArrowheads="1"/>
          </p:cNvSpPr>
          <p:nvPr/>
        </p:nvSpPr>
        <p:spPr bwMode="auto">
          <a:xfrm>
            <a:off x="685800" y="12954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endParaRPr lang="en-US" sz="2000">
              <a:latin typeface="Times New Roman" pitchFamily="18" charset="0"/>
              <a:cs typeface="Times New Roman" pitchFamily="18" charset="0"/>
            </a:endParaRPr>
          </a:p>
        </p:txBody>
      </p:sp>
      <p:sp>
        <p:nvSpPr>
          <p:cNvPr id="1035" name="Rectangle 13"/>
          <p:cNvSpPr>
            <a:spLocks noChangeArrowheads="1"/>
          </p:cNvSpPr>
          <p:nvPr/>
        </p:nvSpPr>
        <p:spPr bwMode="auto">
          <a:xfrm>
            <a:off x="6248400" y="6634163"/>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endParaRPr lang="en-US" sz="1100">
              <a:cs typeface="Times New Roman" pitchFamily="18" charset="0"/>
            </a:endParaRPr>
          </a:p>
        </p:txBody>
      </p:sp>
      <p:sp>
        <p:nvSpPr>
          <p:cNvPr id="1036" name="Line 14"/>
          <p:cNvSpPr>
            <a:spLocks noChangeShapeType="1"/>
          </p:cNvSpPr>
          <p:nvPr/>
        </p:nvSpPr>
        <p:spPr bwMode="auto">
          <a:xfrm>
            <a:off x="0" y="990600"/>
            <a:ext cx="9144000" cy="0"/>
          </a:xfrm>
          <a:prstGeom prst="line">
            <a:avLst/>
          </a:prstGeom>
          <a:noFill/>
          <a:ln w="1905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5"/>
          <p:cNvSpPr>
            <a:spLocks noChangeArrowheads="1"/>
          </p:cNvSpPr>
          <p:nvPr/>
        </p:nvSpPr>
        <p:spPr bwMode="auto">
          <a:xfrm>
            <a:off x="0" y="0"/>
            <a:ext cx="238125" cy="6858000"/>
          </a:xfrm>
          <a:prstGeom prst="rect">
            <a:avLst/>
          </a:prstGeom>
          <a:gradFill rotWithShape="0">
            <a:gsLst>
              <a:gs pos="0">
                <a:srgbClr val="14293D"/>
              </a:gs>
              <a:gs pos="100000">
                <a:srgbClr val="3366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Lst>
  <p:hf hdr="0" ftr="0"/>
  <p:txStyles>
    <p:titleStyle>
      <a:lvl1pPr algn="ctr" rtl="0" eaLnBrk="0" fontAlgn="base" hangingPunct="0">
        <a:spcBef>
          <a:spcPct val="0"/>
        </a:spcBef>
        <a:spcAft>
          <a:spcPct val="0"/>
        </a:spcAft>
        <a:defRPr sz="4000">
          <a:solidFill>
            <a:schemeClr val="accent2"/>
          </a:solidFill>
          <a:latin typeface="+mj-lt"/>
          <a:ea typeface="+mj-ea"/>
          <a:cs typeface="+mj-cs"/>
        </a:defRPr>
      </a:lvl1pPr>
      <a:lvl2pPr algn="ctr" rtl="0" eaLnBrk="0" fontAlgn="base" hangingPunct="0">
        <a:spcBef>
          <a:spcPct val="0"/>
        </a:spcBef>
        <a:spcAft>
          <a:spcPct val="0"/>
        </a:spcAft>
        <a:defRPr sz="4000">
          <a:solidFill>
            <a:schemeClr val="accent2"/>
          </a:solidFill>
          <a:latin typeface="Times New Roman" pitchFamily="18" charset="0"/>
        </a:defRPr>
      </a:lvl2pPr>
      <a:lvl3pPr algn="ctr" rtl="0" eaLnBrk="0" fontAlgn="base" hangingPunct="0">
        <a:spcBef>
          <a:spcPct val="0"/>
        </a:spcBef>
        <a:spcAft>
          <a:spcPct val="0"/>
        </a:spcAft>
        <a:defRPr sz="4000">
          <a:solidFill>
            <a:schemeClr val="accent2"/>
          </a:solidFill>
          <a:latin typeface="Times New Roman" pitchFamily="18" charset="0"/>
        </a:defRPr>
      </a:lvl3pPr>
      <a:lvl4pPr algn="ctr" rtl="0" eaLnBrk="0" fontAlgn="base" hangingPunct="0">
        <a:spcBef>
          <a:spcPct val="0"/>
        </a:spcBef>
        <a:spcAft>
          <a:spcPct val="0"/>
        </a:spcAft>
        <a:defRPr sz="4000">
          <a:solidFill>
            <a:schemeClr val="accent2"/>
          </a:solidFill>
          <a:latin typeface="Times New Roman" pitchFamily="18" charset="0"/>
        </a:defRPr>
      </a:lvl4pPr>
      <a:lvl5pPr algn="ctr" rtl="0" eaLnBrk="0" fontAlgn="base" hangingPunct="0">
        <a:spcBef>
          <a:spcPct val="0"/>
        </a:spcBef>
        <a:spcAft>
          <a:spcPct val="0"/>
        </a:spcAft>
        <a:defRPr sz="4000">
          <a:solidFill>
            <a:schemeClr val="accent2"/>
          </a:solidFill>
          <a:latin typeface="Times New Roman" pitchFamily="18" charset="0"/>
        </a:defRPr>
      </a:lvl5pPr>
      <a:lvl6pPr marL="457200" algn="ctr" rtl="0" fontAlgn="base">
        <a:spcBef>
          <a:spcPct val="0"/>
        </a:spcBef>
        <a:spcAft>
          <a:spcPct val="0"/>
        </a:spcAft>
        <a:defRPr sz="4000">
          <a:solidFill>
            <a:schemeClr val="accent2"/>
          </a:solidFill>
          <a:latin typeface="Times New Roman" pitchFamily="18" charset="0"/>
        </a:defRPr>
      </a:lvl6pPr>
      <a:lvl7pPr marL="914400" algn="ctr" rtl="0" fontAlgn="base">
        <a:spcBef>
          <a:spcPct val="0"/>
        </a:spcBef>
        <a:spcAft>
          <a:spcPct val="0"/>
        </a:spcAft>
        <a:defRPr sz="4000">
          <a:solidFill>
            <a:schemeClr val="accent2"/>
          </a:solidFill>
          <a:latin typeface="Times New Roman" pitchFamily="18" charset="0"/>
        </a:defRPr>
      </a:lvl7pPr>
      <a:lvl8pPr marL="1371600" algn="ctr" rtl="0" fontAlgn="base">
        <a:spcBef>
          <a:spcPct val="0"/>
        </a:spcBef>
        <a:spcAft>
          <a:spcPct val="0"/>
        </a:spcAft>
        <a:defRPr sz="4000">
          <a:solidFill>
            <a:schemeClr val="accent2"/>
          </a:solidFill>
          <a:latin typeface="Times New Roman" pitchFamily="18" charset="0"/>
        </a:defRPr>
      </a:lvl8pPr>
      <a:lvl9pPr marL="1828800" algn="ctr" rtl="0" fontAlgn="base">
        <a:spcBef>
          <a:spcPct val="0"/>
        </a:spcBef>
        <a:spcAft>
          <a:spcPct val="0"/>
        </a:spcAft>
        <a:defRPr sz="40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685800"/>
            <a:ext cx="8382000" cy="5105400"/>
          </a:xfrm>
        </p:spPr>
        <p:txBody>
          <a:bodyPr/>
          <a:lstStyle/>
          <a:p>
            <a:pPr eaLnBrk="1" hangingPunct="1"/>
            <a:r>
              <a:rPr lang="en-US" u="sng" dirty="0">
                <a:ea typeface="Calibri" pitchFamily="34" charset="0"/>
              </a:rPr>
              <a:t>Military Health System Basics</a:t>
            </a:r>
            <a:br>
              <a:rPr lang="en-US" u="sng" dirty="0">
                <a:ea typeface="Calibri" pitchFamily="34" charset="0"/>
              </a:rPr>
            </a:br>
            <a:r>
              <a:rPr lang="en-US" u="sng" dirty="0">
                <a:ea typeface="Calibri" pitchFamily="34" charset="0"/>
              </a:rPr>
              <a:t> </a:t>
            </a:r>
            <a:endParaRPr lang="en-US" sz="3600" dirty="0">
              <a:ea typeface="Calibri" pitchFamily="34" charset="0"/>
            </a:endParaRPr>
          </a:p>
        </p:txBody>
      </p:sp>
      <p:sp>
        <p:nvSpPr>
          <p:cNvPr id="5" name="Slide Number Placeholder 4"/>
          <p:cNvSpPr>
            <a:spLocks noGrp="1"/>
          </p:cNvSpPr>
          <p:nvPr>
            <p:ph type="sldNum" sz="quarter" idx="12"/>
          </p:nvPr>
        </p:nvSpPr>
        <p:spPr/>
        <p:txBody>
          <a:bodyPr/>
          <a:lstStyle/>
          <a:p>
            <a:pPr>
              <a:defRPr/>
            </a:pPr>
            <a:fld id="{72DC2F5A-4F79-4A62-987C-EAEB7B0418A8}"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10</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400" b="0" kern="0" dirty="0">
                <a:latin typeface="Calibri" pitchFamily="34" charset="0"/>
              </a:rPr>
              <a:t>Additional means of eligibility</a:t>
            </a:r>
          </a:p>
          <a:p>
            <a:pPr marL="933450" lvl="1" indent="-533400" eaLnBrk="1" hangingPunct="1">
              <a:lnSpc>
                <a:spcPct val="80000"/>
              </a:lnSpc>
            </a:pPr>
            <a:r>
              <a:rPr lang="en-US" sz="1800" b="0" kern="0" dirty="0">
                <a:latin typeface="Calibri" pitchFamily="34" charset="0"/>
              </a:rPr>
              <a:t>TRICARE also offers eligibility for purchase to former dependents up to the age of 26 and for inactive guard/reserve.</a:t>
            </a:r>
          </a:p>
          <a:p>
            <a:pPr marL="933450" lvl="1" indent="-533400" eaLnBrk="1" hangingPunct="1">
              <a:lnSpc>
                <a:spcPct val="80000"/>
              </a:lnSpc>
            </a:pPr>
            <a:r>
              <a:rPr lang="en-US" sz="1800" b="0" kern="0" dirty="0">
                <a:latin typeface="Calibri" pitchFamily="34" charset="0"/>
              </a:rPr>
              <a:t>These beneficiaries would not otherwise have any eligibility for direct or purchased care.  </a:t>
            </a:r>
          </a:p>
          <a:p>
            <a:pPr marL="933450" lvl="1" indent="-533400" eaLnBrk="1" hangingPunct="1">
              <a:lnSpc>
                <a:spcPct val="80000"/>
              </a:lnSpc>
            </a:pPr>
            <a:r>
              <a:rPr lang="en-US" sz="1800" b="0" kern="0" dirty="0">
                <a:latin typeface="Calibri" pitchFamily="34" charset="0"/>
              </a:rPr>
              <a:t>TRICARE calls these “fee programs” because fee program enrollees pay a premium in exchange for their eligibility.</a:t>
            </a:r>
          </a:p>
          <a:p>
            <a:pPr marL="400050" lvl="1" indent="0" eaLnBrk="1" hangingPunct="1">
              <a:lnSpc>
                <a:spcPct val="80000"/>
              </a:lnSpc>
              <a:buNone/>
            </a:pPr>
            <a:endParaRPr lang="en-US" sz="1800" b="0" kern="0" dirty="0">
              <a:latin typeface="Calibri" pitchFamily="34" charset="0"/>
            </a:endParaRPr>
          </a:p>
          <a:p>
            <a:pPr marL="400050" lvl="1" indent="0" eaLnBrk="1" hangingPunct="1">
              <a:lnSpc>
                <a:spcPct val="80000"/>
              </a:lnSpc>
              <a:buNone/>
            </a:pPr>
            <a:endParaRPr lang="en-US" sz="1800" b="0" kern="0" dirty="0">
              <a:latin typeface="Calibri" pitchFamily="34" charset="0"/>
            </a:endParaRPr>
          </a:p>
          <a:p>
            <a:pPr marL="533400" indent="-533400" eaLnBrk="1" hangingPunct="1">
              <a:lnSpc>
                <a:spcPct val="80000"/>
              </a:lnSpc>
            </a:pPr>
            <a:r>
              <a:rPr lang="en-US" sz="2200" b="0" kern="0" dirty="0">
                <a:latin typeface="Calibri" pitchFamily="34" charset="0"/>
              </a:rPr>
              <a:t>Ineligible patients are also sometimes treated in the direct care system.</a:t>
            </a:r>
          </a:p>
          <a:p>
            <a:pPr marL="933450" lvl="1" indent="-533400" eaLnBrk="1" hangingPunct="1">
              <a:lnSpc>
                <a:spcPct val="80000"/>
              </a:lnSpc>
            </a:pPr>
            <a:r>
              <a:rPr lang="en-US" sz="1800" b="0" kern="0" dirty="0">
                <a:latin typeface="Calibri" pitchFamily="34" charset="0"/>
              </a:rPr>
              <a:t>Usually on a reimbursement basis, but not always.</a:t>
            </a:r>
          </a:p>
          <a:p>
            <a:pPr marL="933450" lvl="1" indent="-533400" eaLnBrk="1" hangingPunct="1">
              <a:lnSpc>
                <a:spcPct val="80000"/>
              </a:lnSpc>
            </a:pPr>
            <a:r>
              <a:rPr lang="en-US" sz="1800" b="0" kern="0" dirty="0">
                <a:latin typeface="Calibri" pitchFamily="34" charset="0"/>
              </a:rPr>
              <a:t>For example, the San Antonio Military Medical Center serves as the main shock/trauma center for the city, even when patients are not eligible.</a:t>
            </a:r>
          </a:p>
          <a:p>
            <a:pPr marL="933450" lvl="1" indent="-533400" eaLnBrk="1" hangingPunct="1">
              <a:lnSpc>
                <a:spcPct val="80000"/>
              </a:lnSpc>
            </a:pPr>
            <a:r>
              <a:rPr lang="en-US" sz="1800" b="0" kern="0" dirty="0">
                <a:latin typeface="Calibri" pitchFamily="34" charset="0"/>
              </a:rPr>
              <a:t>There are large pockets of VA patients at some hospitals, like Travis in Sacramento and Tripler in Honolulu.</a:t>
            </a:r>
          </a:p>
          <a:p>
            <a:pPr marL="400050" lvl="1" indent="0" eaLnBrk="1" hangingPunct="1">
              <a:lnSpc>
                <a:spcPct val="80000"/>
              </a:lnSpc>
              <a:buNone/>
            </a:pPr>
            <a:endParaRPr lang="en-US" sz="2000" b="0" kern="0" dirty="0">
              <a:latin typeface="Calibri" pitchFamily="34" charset="0"/>
            </a:endParaRPr>
          </a:p>
        </p:txBody>
      </p:sp>
    </p:spTree>
    <p:extLst>
      <p:ext uri="{BB962C8B-B14F-4D97-AF65-F5344CB8AC3E}">
        <p14:creationId xmlns:p14="http://schemas.microsoft.com/office/powerpoint/2010/main" val="213287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11</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5029200" y="1828800"/>
            <a:ext cx="34480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000" b="0" kern="0" dirty="0">
                <a:latin typeface="Calibri" pitchFamily="34" charset="0"/>
              </a:rPr>
              <a:t>About 9.5 million eligible beneficiaries</a:t>
            </a:r>
          </a:p>
          <a:p>
            <a:pPr marL="533400" indent="-533400" eaLnBrk="1" hangingPunct="1">
              <a:lnSpc>
                <a:spcPct val="80000"/>
              </a:lnSpc>
            </a:pPr>
            <a:r>
              <a:rPr lang="en-US" sz="2000" b="0" kern="0" dirty="0">
                <a:latin typeface="Calibri" pitchFamily="34" charset="0"/>
              </a:rPr>
              <a:t>MHS retirees and guard/reserve often use the VA</a:t>
            </a:r>
          </a:p>
          <a:p>
            <a:pPr marL="533400" indent="-533400" eaLnBrk="1" hangingPunct="1">
              <a:lnSpc>
                <a:spcPct val="80000"/>
              </a:lnSpc>
            </a:pPr>
            <a:r>
              <a:rPr lang="en-US" sz="2000" b="0" kern="0" dirty="0">
                <a:latin typeface="Calibri" pitchFamily="34" charset="0"/>
              </a:rPr>
              <a:t>Many active duty beneficiaries will become VA eligible.</a:t>
            </a:r>
          </a:p>
          <a:p>
            <a:pPr marL="0" indent="0" eaLnBrk="1" hangingPunct="1">
              <a:lnSpc>
                <a:spcPct val="80000"/>
              </a:lnSpc>
              <a:buNone/>
            </a:pPr>
            <a:endParaRPr lang="en-US" sz="2400" b="0" kern="0" dirty="0">
              <a:latin typeface="Calibri" pitchFamily="34" charset="0"/>
            </a:endParaRPr>
          </a:p>
        </p:txBody>
      </p:sp>
      <p:pic>
        <p:nvPicPr>
          <p:cNvPr id="5" name="Picture 4">
            <a:extLst>
              <a:ext uri="{FF2B5EF4-FFF2-40B4-BE49-F238E27FC236}">
                <a16:creationId xmlns:a16="http://schemas.microsoft.com/office/drawing/2014/main" id="{E04D4BF3-848F-46FF-8F5D-1C9E0FAD1F23}"/>
              </a:ext>
            </a:extLst>
          </p:cNvPr>
          <p:cNvPicPr>
            <a:picLocks noChangeAspect="1"/>
          </p:cNvPicPr>
          <p:nvPr/>
        </p:nvPicPr>
        <p:blipFill>
          <a:blip r:embed="rId2"/>
          <a:stretch>
            <a:fillRect/>
          </a:stretch>
        </p:blipFill>
        <p:spPr>
          <a:xfrm>
            <a:off x="561982" y="1600200"/>
            <a:ext cx="4469846" cy="3962400"/>
          </a:xfrm>
          <a:prstGeom prst="rect">
            <a:avLst/>
          </a:prstGeom>
        </p:spPr>
      </p:pic>
      <p:sp>
        <p:nvSpPr>
          <p:cNvPr id="6" name="TextBox 5">
            <a:extLst>
              <a:ext uri="{FF2B5EF4-FFF2-40B4-BE49-F238E27FC236}">
                <a16:creationId xmlns:a16="http://schemas.microsoft.com/office/drawing/2014/main" id="{79CA0DBA-3010-4B2B-AE85-6DC1339D4EE6}"/>
              </a:ext>
            </a:extLst>
          </p:cNvPr>
          <p:cNvSpPr txBox="1"/>
          <p:nvPr/>
        </p:nvSpPr>
        <p:spPr>
          <a:xfrm>
            <a:off x="561982" y="1295400"/>
            <a:ext cx="4391018"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MHS Eligible Beneficiaries</a:t>
            </a:r>
          </a:p>
        </p:txBody>
      </p:sp>
    </p:spTree>
    <p:extLst>
      <p:ext uri="{BB962C8B-B14F-4D97-AF65-F5344CB8AC3E}">
        <p14:creationId xmlns:p14="http://schemas.microsoft.com/office/powerpoint/2010/main" val="3845919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9B5818-F657-486B-8C10-1B8A1F817EBB}"/>
              </a:ext>
            </a:extLst>
          </p:cNvPr>
          <p:cNvSpPr>
            <a:spLocks noGrp="1"/>
          </p:cNvSpPr>
          <p:nvPr>
            <p:ph type="sldNum" sz="quarter" idx="12"/>
          </p:nvPr>
        </p:nvSpPr>
        <p:spPr/>
        <p:txBody>
          <a:bodyPr/>
          <a:lstStyle/>
          <a:p>
            <a:pPr>
              <a:defRPr/>
            </a:pPr>
            <a:fld id="{DCD87436-8EF5-4D9C-A1DC-7336C7484230}" type="slidenum">
              <a:rPr lang="en-US" smtClean="0"/>
              <a:pPr>
                <a:defRPr/>
              </a:pPr>
              <a:t>12</a:t>
            </a:fld>
            <a:endParaRPr lang="en-US"/>
          </a:p>
        </p:txBody>
      </p:sp>
      <p:sp>
        <p:nvSpPr>
          <p:cNvPr id="3" name="TextBox 2">
            <a:extLst>
              <a:ext uri="{FF2B5EF4-FFF2-40B4-BE49-F238E27FC236}">
                <a16:creationId xmlns:a16="http://schemas.microsoft.com/office/drawing/2014/main" id="{13123777-53C6-4FF0-8AC8-1CCA777C05F6}"/>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5" name="Rectangle 3">
            <a:extLst>
              <a:ext uri="{FF2B5EF4-FFF2-40B4-BE49-F238E27FC236}">
                <a16:creationId xmlns:a16="http://schemas.microsoft.com/office/drawing/2014/main" id="{32A29ACF-3CC1-4628-AD1D-9AB00342E8F3}"/>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000" b="0" kern="0" dirty="0">
                <a:latin typeface="Calibri" pitchFamily="34" charset="0"/>
              </a:rPr>
              <a:t>Prior to January 2018, direct care eligibility also included default fee for service purchased care coverage</a:t>
            </a:r>
          </a:p>
          <a:p>
            <a:pPr marL="933450" lvl="1" indent="-533400" eaLnBrk="1" hangingPunct="1">
              <a:lnSpc>
                <a:spcPct val="80000"/>
              </a:lnSpc>
            </a:pPr>
            <a:r>
              <a:rPr lang="en-US" sz="1800" b="0" kern="0" dirty="0">
                <a:latin typeface="Calibri" pitchFamily="34" charset="0"/>
              </a:rPr>
              <a:t>TRICARE Standard was a traditional indemnity insurance plan for beneficiaries who had not aged into Medicare.</a:t>
            </a:r>
          </a:p>
          <a:p>
            <a:pPr marL="933450" lvl="1" indent="-533400" eaLnBrk="1" hangingPunct="1">
              <a:lnSpc>
                <a:spcPct val="80000"/>
              </a:lnSpc>
            </a:pPr>
            <a:r>
              <a:rPr lang="en-US" sz="1800" b="0" kern="0" dirty="0">
                <a:latin typeface="Calibri" pitchFamily="34" charset="0"/>
              </a:rPr>
              <a:t>TRICARE for Life is a Medicare Wraparound for military retirees and their families.</a:t>
            </a:r>
          </a:p>
          <a:p>
            <a:pPr marL="933450" lvl="1" indent="-533400" eaLnBrk="1" hangingPunct="1">
              <a:lnSpc>
                <a:spcPct val="80000"/>
              </a:lnSpc>
            </a:pPr>
            <a:r>
              <a:rPr lang="en-US" sz="1800" b="0" kern="0" dirty="0">
                <a:latin typeface="Calibri" pitchFamily="34" charset="0"/>
              </a:rPr>
              <a:t>Beneficiaries did not have to enroll in either program.</a:t>
            </a:r>
          </a:p>
          <a:p>
            <a:pPr marL="400050" lvl="1" indent="0" eaLnBrk="1" hangingPunct="1">
              <a:lnSpc>
                <a:spcPct val="80000"/>
              </a:lnSpc>
              <a:buNone/>
            </a:pPr>
            <a:endParaRPr lang="en-US" sz="1800" b="0" kern="0" dirty="0">
              <a:latin typeface="Calibri" pitchFamily="34" charset="0"/>
            </a:endParaRPr>
          </a:p>
          <a:p>
            <a:pPr marL="533400" indent="-533400" eaLnBrk="1" hangingPunct="1">
              <a:lnSpc>
                <a:spcPct val="80000"/>
              </a:lnSpc>
            </a:pPr>
            <a:r>
              <a:rPr lang="en-US" sz="2000" b="0" kern="0" dirty="0">
                <a:latin typeface="Calibri" pitchFamily="34" charset="0"/>
              </a:rPr>
              <a:t>After January 2018, the only remaining default coverage is direct care and TRICARE for Life.  </a:t>
            </a:r>
          </a:p>
          <a:p>
            <a:pPr marL="933450" lvl="1" indent="-533400" eaLnBrk="1" hangingPunct="1">
              <a:lnSpc>
                <a:spcPct val="80000"/>
              </a:lnSpc>
            </a:pPr>
            <a:r>
              <a:rPr lang="en-US" sz="1800" b="0" kern="0" dirty="0">
                <a:latin typeface="Calibri" pitchFamily="34" charset="0"/>
              </a:rPr>
              <a:t>All other eligibility requires enrollment with the MHS.</a:t>
            </a:r>
            <a:endParaRPr lang="en-US" sz="2000" b="0" kern="0" dirty="0">
              <a:latin typeface="Calibri" pitchFamily="34" charset="0"/>
            </a:endParaRPr>
          </a:p>
        </p:txBody>
      </p:sp>
    </p:spTree>
    <p:extLst>
      <p:ext uri="{BB962C8B-B14F-4D97-AF65-F5344CB8AC3E}">
        <p14:creationId xmlns:p14="http://schemas.microsoft.com/office/powerpoint/2010/main" val="324451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a:ea typeface="Calibri" pitchFamily="34" charset="0"/>
              </a:rPr>
              <a:t>Health Plans</a:t>
            </a:r>
          </a:p>
        </p:txBody>
      </p:sp>
      <p:sp>
        <p:nvSpPr>
          <p:cNvPr id="30723" name="Content Placeholder 2"/>
          <p:cNvSpPr>
            <a:spLocks noGrp="1"/>
          </p:cNvSpPr>
          <p:nvPr>
            <p:ph idx="1"/>
          </p:nvPr>
        </p:nvSpPr>
        <p:spPr>
          <a:xfrm>
            <a:off x="381000" y="1306428"/>
            <a:ext cx="8012453" cy="4484771"/>
          </a:xfrm>
        </p:spPr>
        <p:txBody>
          <a:bodyPr>
            <a:normAutofit lnSpcReduction="10000"/>
          </a:bodyPr>
          <a:lstStyle/>
          <a:p>
            <a:r>
              <a:rPr lang="en-US" sz="2200" b="0" dirty="0">
                <a:ea typeface="Calibri" pitchFamily="34" charset="0"/>
              </a:rPr>
              <a:t>Select:  </a:t>
            </a:r>
          </a:p>
          <a:p>
            <a:pPr lvl="1"/>
            <a:r>
              <a:rPr lang="en-US" sz="1800" b="0" dirty="0">
                <a:ea typeface="Calibri" pitchFamily="34" charset="0"/>
              </a:rPr>
              <a:t>Indemnity/PPO insurance.  </a:t>
            </a:r>
          </a:p>
          <a:p>
            <a:pPr lvl="1"/>
            <a:r>
              <a:rPr lang="en-US" sz="1800" b="0" dirty="0">
                <a:ea typeface="Calibri" pitchFamily="34" charset="0"/>
              </a:rPr>
              <a:t>Replaced Standard/Extra in Jan 2018.  </a:t>
            </a:r>
          </a:p>
          <a:p>
            <a:pPr lvl="1"/>
            <a:r>
              <a:rPr lang="en-US" sz="1800" b="0" dirty="0">
                <a:ea typeface="Calibri" pitchFamily="34" charset="0"/>
              </a:rPr>
              <a:t>Annual enrollment required.</a:t>
            </a:r>
          </a:p>
          <a:p>
            <a:pPr lvl="1"/>
            <a:r>
              <a:rPr lang="en-US" sz="1800" b="0" dirty="0">
                <a:ea typeface="Calibri" pitchFamily="34" charset="0"/>
              </a:rPr>
              <a:t>Available for beneficiaries who have not aged into Medicare.</a:t>
            </a:r>
          </a:p>
          <a:p>
            <a:pPr lvl="1"/>
            <a:r>
              <a:rPr lang="en-US" sz="1800" b="0" dirty="0">
                <a:ea typeface="Calibri" pitchFamily="34" charset="0"/>
              </a:rPr>
              <a:t>New accessions after 1/1/2018 will have to pay premiums for Select upon retirement.  </a:t>
            </a:r>
          </a:p>
          <a:p>
            <a:pPr lvl="1"/>
            <a:r>
              <a:rPr lang="en-US" sz="1800" b="0" dirty="0">
                <a:ea typeface="Calibri" pitchFamily="34" charset="0"/>
              </a:rPr>
              <a:t>There is language in the authorization for Select that may authorize the Department to charge premiums for some types of patients “later”.  Must be studied by GAO.</a:t>
            </a:r>
          </a:p>
          <a:p>
            <a:pPr lvl="1"/>
            <a:r>
              <a:rPr lang="en-US" sz="1800" b="0" dirty="0">
                <a:ea typeface="Calibri" pitchFamily="34" charset="0"/>
              </a:rPr>
              <a:t>There is a network of providers for Select.  The Network must be sized so that access standards are met for 85% of Select enrollees.</a:t>
            </a:r>
          </a:p>
          <a:p>
            <a:pPr lvl="1"/>
            <a:r>
              <a:rPr lang="en-US" sz="1800" b="0" dirty="0">
                <a:ea typeface="Calibri" pitchFamily="34" charset="0"/>
              </a:rPr>
              <a:t>No PCM or referral requirements.  </a:t>
            </a:r>
          </a:p>
          <a:p>
            <a:pPr lvl="1"/>
            <a:r>
              <a:rPr lang="en-US" sz="1800" b="0" dirty="0">
                <a:ea typeface="Calibri" pitchFamily="34" charset="0"/>
              </a:rPr>
              <a:t>Out of pocket costs depend on the type of beneficiary.  More later.</a:t>
            </a:r>
          </a:p>
          <a:p>
            <a:pPr lvl="1"/>
            <a:r>
              <a:rPr lang="en-US" sz="1800" b="0" dirty="0">
                <a:ea typeface="Calibri" pitchFamily="34" charset="0"/>
              </a:rPr>
              <a:t>TRICARE Select enrollees often have other health insurance.</a:t>
            </a:r>
          </a:p>
          <a:p>
            <a:pPr marL="0" indent="0">
              <a:buNone/>
            </a:pPr>
            <a:endParaRPr lang="en-US" dirty="0">
              <a:ea typeface="Calibri" pitchFamily="34" charset="0"/>
            </a:endParaRPr>
          </a:p>
        </p:txBody>
      </p:sp>
      <p:sp>
        <p:nvSpPr>
          <p:cNvPr id="3" name="Rectangle 2"/>
          <p:cNvSpPr/>
          <p:nvPr/>
        </p:nvSpPr>
        <p:spPr>
          <a:xfrm>
            <a:off x="1733550" y="6306363"/>
            <a:ext cx="6057900" cy="276999"/>
          </a:xfrm>
          <a:prstGeom prst="rect">
            <a:avLst/>
          </a:prstGeom>
        </p:spPr>
        <p:txBody>
          <a:bodyPr wrap="square">
            <a:spAutoFit/>
          </a:bodyPr>
          <a:lstStyle/>
          <a:p>
            <a:r>
              <a:rPr lang="en-US" sz="1200" dirty="0">
                <a:latin typeface="Calibri" panose="020F0502020204030204" pitchFamily="34" charset="0"/>
                <a:cs typeface="Calibri" panose="020F0502020204030204" pitchFamily="34" charset="0"/>
              </a:rPr>
              <a:t>https://www.congress.gov/bill/114th-congress/house-bill/4909/text</a:t>
            </a:r>
          </a:p>
        </p:txBody>
      </p:sp>
      <p:sp>
        <p:nvSpPr>
          <p:cNvPr id="2" name="Slide Number Placeholder 1">
            <a:extLst>
              <a:ext uri="{FF2B5EF4-FFF2-40B4-BE49-F238E27FC236}">
                <a16:creationId xmlns:a16="http://schemas.microsoft.com/office/drawing/2014/main" id="{CB06A6EB-523F-486E-98AE-B37193C1FEA3}"/>
              </a:ext>
            </a:extLst>
          </p:cNvPr>
          <p:cNvSpPr>
            <a:spLocks noGrp="1"/>
          </p:cNvSpPr>
          <p:nvPr>
            <p:ph type="sldNum" sz="quarter" idx="12"/>
          </p:nvPr>
        </p:nvSpPr>
        <p:spPr/>
        <p:txBody>
          <a:bodyPr/>
          <a:lstStyle/>
          <a:p>
            <a:fld id="{B1EAD1A9-26C9-46CB-A7C4-15748123C385}"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328991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a:ea typeface="Calibri" pitchFamily="34" charset="0"/>
              </a:rPr>
              <a:t>Health Plans</a:t>
            </a:r>
          </a:p>
        </p:txBody>
      </p:sp>
      <p:sp>
        <p:nvSpPr>
          <p:cNvPr id="30723" name="Content Placeholder 2"/>
          <p:cNvSpPr>
            <a:spLocks noGrp="1"/>
          </p:cNvSpPr>
          <p:nvPr>
            <p:ph idx="1"/>
          </p:nvPr>
        </p:nvSpPr>
        <p:spPr>
          <a:xfrm>
            <a:off x="365322" y="1624716"/>
            <a:ext cx="8012453" cy="4245142"/>
          </a:xfrm>
        </p:spPr>
        <p:txBody>
          <a:bodyPr>
            <a:normAutofit fontScale="92500" lnSpcReduction="10000"/>
          </a:bodyPr>
          <a:lstStyle/>
          <a:p>
            <a:r>
              <a:rPr lang="en-US" sz="2200" b="0" dirty="0">
                <a:ea typeface="Calibri" pitchFamily="34" charset="0"/>
              </a:rPr>
              <a:t>TRICARE Prime:  </a:t>
            </a:r>
          </a:p>
          <a:p>
            <a:pPr lvl="1"/>
            <a:r>
              <a:rPr lang="en-US" sz="1800" b="0" dirty="0">
                <a:ea typeface="Calibri" pitchFamily="34" charset="0"/>
              </a:rPr>
              <a:t>4.5+ million member Health Maintenance Organization.  </a:t>
            </a:r>
          </a:p>
          <a:p>
            <a:pPr lvl="1"/>
            <a:r>
              <a:rPr lang="en-US" sz="1800" b="0" dirty="0">
                <a:ea typeface="Calibri" pitchFamily="34" charset="0"/>
              </a:rPr>
              <a:t>Annual enrollment required.</a:t>
            </a:r>
          </a:p>
          <a:p>
            <a:pPr lvl="1"/>
            <a:r>
              <a:rPr lang="en-US" sz="1800" b="0" dirty="0">
                <a:ea typeface="Calibri" pitchFamily="34" charset="0"/>
              </a:rPr>
              <a:t>Available for beneficiaries who have not aged into Medicare.</a:t>
            </a:r>
          </a:p>
          <a:p>
            <a:pPr lvl="1"/>
            <a:r>
              <a:rPr lang="en-US" sz="1800" b="0" dirty="0">
                <a:ea typeface="Calibri" pitchFamily="34" charset="0"/>
              </a:rPr>
              <a:t>TRICARE Prime is only offered in “Prime Service Areas”.  TRICARE Prime Remote is also available.</a:t>
            </a:r>
          </a:p>
          <a:p>
            <a:pPr lvl="1"/>
            <a:r>
              <a:rPr lang="en-US" sz="1800" b="0" dirty="0">
                <a:ea typeface="Calibri" pitchFamily="34" charset="0"/>
              </a:rPr>
              <a:t>TRICARE Prime beneficiaries have access guarantees whether care is provided in direct care or purchased care.  (24 hours for acute needs, a week for routine care, 28 days for specialty or wellness care)</a:t>
            </a:r>
          </a:p>
          <a:p>
            <a:pPr lvl="1"/>
            <a:r>
              <a:rPr lang="en-US" sz="1800" b="0" dirty="0">
                <a:ea typeface="Calibri" pitchFamily="34" charset="0"/>
              </a:rPr>
              <a:t>TRICARE Prime beneficiaries are the highest access priority at MTFs.</a:t>
            </a:r>
          </a:p>
          <a:p>
            <a:pPr lvl="1"/>
            <a:r>
              <a:rPr lang="en-US" sz="1800" b="0" dirty="0">
                <a:ea typeface="Calibri" pitchFamily="34" charset="0"/>
              </a:rPr>
              <a:t>Beneficiaries are assigned a PCM to manage their care, either at an MTF or with a purchased care provider.</a:t>
            </a:r>
          </a:p>
          <a:p>
            <a:pPr lvl="1"/>
            <a:r>
              <a:rPr lang="en-US" sz="1800" b="0" dirty="0">
                <a:ea typeface="Calibri" pitchFamily="34" charset="0"/>
              </a:rPr>
              <a:t>The PCM is also responsibility for referring patients to purchased care if the MTF cannot meet access standards.</a:t>
            </a:r>
          </a:p>
          <a:p>
            <a:pPr lvl="1"/>
            <a:r>
              <a:rPr lang="en-US" sz="1800" b="0" dirty="0">
                <a:ea typeface="Calibri" pitchFamily="34" charset="0"/>
              </a:rPr>
              <a:t>TRICARE Prime enrollees have low levels of other health insurance.</a:t>
            </a:r>
          </a:p>
          <a:p>
            <a:pPr marL="0" indent="0">
              <a:buNone/>
            </a:pPr>
            <a:endParaRPr lang="en-US" dirty="0">
              <a:ea typeface="Calibri" pitchFamily="34" charset="0"/>
            </a:endParaRPr>
          </a:p>
        </p:txBody>
      </p:sp>
      <p:sp>
        <p:nvSpPr>
          <p:cNvPr id="3" name="Rectangle 2"/>
          <p:cNvSpPr/>
          <p:nvPr/>
        </p:nvSpPr>
        <p:spPr>
          <a:xfrm>
            <a:off x="1733550" y="6306363"/>
            <a:ext cx="6057900" cy="276999"/>
          </a:xfrm>
          <a:prstGeom prst="rect">
            <a:avLst/>
          </a:prstGeom>
        </p:spPr>
        <p:txBody>
          <a:bodyPr wrap="square">
            <a:spAutoFit/>
          </a:bodyPr>
          <a:lstStyle/>
          <a:p>
            <a:r>
              <a:rPr lang="en-US" sz="1200" dirty="0">
                <a:latin typeface="Calibri" panose="020F0502020204030204" pitchFamily="34" charset="0"/>
                <a:cs typeface="Calibri" panose="020F0502020204030204" pitchFamily="34" charset="0"/>
              </a:rPr>
              <a:t>https://www.congress.gov/bill/114th-congress/house-bill/4909/text</a:t>
            </a:r>
          </a:p>
        </p:txBody>
      </p:sp>
      <p:pic>
        <p:nvPicPr>
          <p:cNvPr id="5124" name="Picture 4" descr="See the source image">
            <a:extLst>
              <a:ext uri="{FF2B5EF4-FFF2-40B4-BE49-F238E27FC236}">
                <a16:creationId xmlns:a16="http://schemas.microsoft.com/office/drawing/2014/main" id="{E2338988-1F39-4DB5-8B8B-EB74F8F696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52" y="1264751"/>
            <a:ext cx="1007613" cy="7701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CB06A6EB-523F-486E-98AE-B37193C1FEA3}"/>
              </a:ext>
            </a:extLst>
          </p:cNvPr>
          <p:cNvSpPr>
            <a:spLocks noGrp="1"/>
          </p:cNvSpPr>
          <p:nvPr>
            <p:ph type="sldNum" sz="quarter" idx="12"/>
          </p:nvPr>
        </p:nvSpPr>
        <p:spPr/>
        <p:txBody>
          <a:bodyPr/>
          <a:lstStyle/>
          <a:p>
            <a:fld id="{B1EAD1A9-26C9-46CB-A7C4-15748123C385}"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11849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a:ea typeface="Calibri" pitchFamily="34" charset="0"/>
              </a:rPr>
              <a:t>Health Plans</a:t>
            </a:r>
          </a:p>
        </p:txBody>
      </p:sp>
      <p:sp>
        <p:nvSpPr>
          <p:cNvPr id="30723" name="Content Placeholder 2"/>
          <p:cNvSpPr>
            <a:spLocks noGrp="1"/>
          </p:cNvSpPr>
          <p:nvPr>
            <p:ph idx="1"/>
          </p:nvPr>
        </p:nvSpPr>
        <p:spPr>
          <a:xfrm>
            <a:off x="457201" y="1464792"/>
            <a:ext cx="7010400" cy="4245142"/>
          </a:xfrm>
        </p:spPr>
        <p:txBody>
          <a:bodyPr>
            <a:normAutofit fontScale="92500" lnSpcReduction="10000"/>
          </a:bodyPr>
          <a:lstStyle/>
          <a:p>
            <a:r>
              <a:rPr lang="en-US" sz="2200" b="0" dirty="0">
                <a:ea typeface="Calibri" pitchFamily="34" charset="0"/>
              </a:rPr>
              <a:t>TRICARE Select and Prime:  </a:t>
            </a:r>
          </a:p>
          <a:p>
            <a:pPr lvl="1"/>
            <a:r>
              <a:rPr lang="en-US" sz="1800" b="0" dirty="0">
                <a:ea typeface="Calibri" pitchFamily="34" charset="0"/>
              </a:rPr>
              <a:t>TRICARE has two managed care support contractors (MSCSs) who help administer TRICARE Prime and TRICARE Select benefits.</a:t>
            </a:r>
          </a:p>
          <a:p>
            <a:pPr lvl="1"/>
            <a:r>
              <a:rPr lang="en-US" sz="1800" b="0" dirty="0">
                <a:ea typeface="Calibri" pitchFamily="34" charset="0"/>
              </a:rPr>
              <a:t>Claims payment</a:t>
            </a:r>
          </a:p>
          <a:p>
            <a:pPr lvl="1"/>
            <a:r>
              <a:rPr lang="en-US" sz="1800" b="0" dirty="0">
                <a:ea typeface="Calibri" pitchFamily="34" charset="0"/>
              </a:rPr>
              <a:t>Referral management </a:t>
            </a:r>
          </a:p>
          <a:p>
            <a:pPr lvl="1"/>
            <a:r>
              <a:rPr lang="en-US" sz="1800" b="0" dirty="0">
                <a:ea typeface="Calibri" pitchFamily="34" charset="0"/>
              </a:rPr>
              <a:t>Establishment of networks to meet access standards for Prime and Active Duty, and for 85% of TRICARE Select enrollees</a:t>
            </a:r>
          </a:p>
          <a:p>
            <a:pPr lvl="1"/>
            <a:r>
              <a:rPr lang="en-US" sz="1800" b="0" dirty="0">
                <a:ea typeface="Calibri" pitchFamily="34" charset="0"/>
              </a:rPr>
              <a:t>Disease and Case Management</a:t>
            </a:r>
          </a:p>
          <a:p>
            <a:pPr lvl="1"/>
            <a:r>
              <a:rPr lang="en-US" sz="1800" b="0" dirty="0">
                <a:ea typeface="Calibri" pitchFamily="34" charset="0"/>
              </a:rPr>
              <a:t>Enrollment</a:t>
            </a:r>
          </a:p>
          <a:p>
            <a:pPr lvl="1"/>
            <a:r>
              <a:rPr lang="en-US" sz="1800" b="0" dirty="0">
                <a:ea typeface="Calibri" pitchFamily="34" charset="0"/>
              </a:rPr>
              <a:t>MTF Optimization</a:t>
            </a:r>
          </a:p>
          <a:p>
            <a:r>
              <a:rPr lang="en-US" sz="2200" b="0" dirty="0">
                <a:ea typeface="Calibri" pitchFamily="34" charset="0"/>
              </a:rPr>
              <a:t>TRICARE is organized into Regions, associated with these contracts.  Regions East and West.</a:t>
            </a:r>
          </a:p>
          <a:p>
            <a:r>
              <a:rPr lang="en-US" sz="2200" b="0" dirty="0">
                <a:ea typeface="Calibri" pitchFamily="34" charset="0"/>
              </a:rPr>
              <a:t>TRICARE has a contractor overseas to administer the benefits to overseas beneficiaries.</a:t>
            </a:r>
          </a:p>
          <a:p>
            <a:pPr marL="457200" lvl="1" indent="0">
              <a:buNone/>
            </a:pPr>
            <a:endParaRPr lang="en-US" dirty="0">
              <a:ea typeface="Calibri" pitchFamily="34" charset="0"/>
            </a:endParaRPr>
          </a:p>
        </p:txBody>
      </p:sp>
      <p:sp>
        <p:nvSpPr>
          <p:cNvPr id="3" name="Rectangle 2"/>
          <p:cNvSpPr/>
          <p:nvPr/>
        </p:nvSpPr>
        <p:spPr>
          <a:xfrm>
            <a:off x="1733550" y="6306363"/>
            <a:ext cx="6057900" cy="276999"/>
          </a:xfrm>
          <a:prstGeom prst="rect">
            <a:avLst/>
          </a:prstGeom>
        </p:spPr>
        <p:txBody>
          <a:bodyPr wrap="square">
            <a:spAutoFit/>
          </a:bodyPr>
          <a:lstStyle/>
          <a:p>
            <a:r>
              <a:rPr lang="en-US" sz="1200" dirty="0">
                <a:latin typeface="Calibri" panose="020F0502020204030204" pitchFamily="34" charset="0"/>
                <a:cs typeface="Calibri" panose="020F0502020204030204" pitchFamily="34" charset="0"/>
              </a:rPr>
              <a:t>https://www.congress.gov/bill/114th-congress/house-bill/4909/text</a:t>
            </a:r>
          </a:p>
        </p:txBody>
      </p:sp>
      <p:sp>
        <p:nvSpPr>
          <p:cNvPr id="2" name="Slide Number Placeholder 1">
            <a:extLst>
              <a:ext uri="{FF2B5EF4-FFF2-40B4-BE49-F238E27FC236}">
                <a16:creationId xmlns:a16="http://schemas.microsoft.com/office/drawing/2014/main" id="{CB06A6EB-523F-486E-98AE-B37193C1FEA3}"/>
              </a:ext>
            </a:extLst>
          </p:cNvPr>
          <p:cNvSpPr>
            <a:spLocks noGrp="1"/>
          </p:cNvSpPr>
          <p:nvPr>
            <p:ph type="sldNum" sz="quarter" idx="12"/>
          </p:nvPr>
        </p:nvSpPr>
        <p:spPr/>
        <p:txBody>
          <a:bodyPr/>
          <a:lstStyle/>
          <a:p>
            <a:fld id="{B1EAD1A9-26C9-46CB-A7C4-15748123C385}" type="slidenum">
              <a:rPr lang="en-US" smtClean="0">
                <a:solidFill>
                  <a:prstClr val="black">
                    <a:tint val="75000"/>
                  </a:prstClr>
                </a:solidFill>
              </a:rPr>
              <a:pPr/>
              <a:t>15</a:t>
            </a:fld>
            <a:endParaRPr lang="en-US">
              <a:solidFill>
                <a:prstClr val="black">
                  <a:tint val="75000"/>
                </a:prstClr>
              </a:solidFill>
            </a:endParaRPr>
          </a:p>
        </p:txBody>
      </p:sp>
      <p:pic>
        <p:nvPicPr>
          <p:cNvPr id="4" name="Picture 3">
            <a:extLst>
              <a:ext uri="{FF2B5EF4-FFF2-40B4-BE49-F238E27FC236}">
                <a16:creationId xmlns:a16="http://schemas.microsoft.com/office/drawing/2014/main" id="{32E8FC44-D70D-4A31-89CC-A59C7AAC96AF}"/>
              </a:ext>
            </a:extLst>
          </p:cNvPr>
          <p:cNvPicPr>
            <a:picLocks noChangeAspect="1"/>
          </p:cNvPicPr>
          <p:nvPr/>
        </p:nvPicPr>
        <p:blipFill>
          <a:blip r:embed="rId3"/>
          <a:stretch>
            <a:fillRect/>
          </a:stretch>
        </p:blipFill>
        <p:spPr>
          <a:xfrm>
            <a:off x="7162800" y="3413234"/>
            <a:ext cx="1627214" cy="1100138"/>
          </a:xfrm>
          <a:prstGeom prst="rect">
            <a:avLst/>
          </a:prstGeom>
        </p:spPr>
      </p:pic>
    </p:spTree>
    <p:extLst>
      <p:ext uri="{BB962C8B-B14F-4D97-AF65-F5344CB8AC3E}">
        <p14:creationId xmlns:p14="http://schemas.microsoft.com/office/powerpoint/2010/main" val="3595617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1566-1F16-41D1-B6CA-E6BD8492C821}"/>
              </a:ext>
            </a:extLst>
          </p:cNvPr>
          <p:cNvSpPr>
            <a:spLocks noGrp="1"/>
          </p:cNvSpPr>
          <p:nvPr>
            <p:ph type="title"/>
          </p:nvPr>
        </p:nvSpPr>
        <p:spPr/>
        <p:txBody>
          <a:bodyPr/>
          <a:lstStyle/>
          <a:p>
            <a:r>
              <a:rPr lang="en-US" sz="3600" dirty="0"/>
              <a:t>TRICARE Prime Enrollment Trends</a:t>
            </a:r>
          </a:p>
        </p:txBody>
      </p:sp>
      <p:sp>
        <p:nvSpPr>
          <p:cNvPr id="4" name="Slide Number Placeholder 3">
            <a:extLst>
              <a:ext uri="{FF2B5EF4-FFF2-40B4-BE49-F238E27FC236}">
                <a16:creationId xmlns:a16="http://schemas.microsoft.com/office/drawing/2014/main" id="{16355ED5-FAC6-4239-8D10-853EB1C7F853}"/>
              </a:ext>
            </a:extLst>
          </p:cNvPr>
          <p:cNvSpPr>
            <a:spLocks noGrp="1"/>
          </p:cNvSpPr>
          <p:nvPr>
            <p:ph type="sldNum" sz="quarter" idx="12"/>
          </p:nvPr>
        </p:nvSpPr>
        <p:spPr/>
        <p:txBody>
          <a:bodyPr/>
          <a:lstStyle/>
          <a:p>
            <a:pPr>
              <a:defRPr/>
            </a:pPr>
            <a:fld id="{72DC2F5A-4F79-4A62-987C-EAEB7B0418A8}" type="slidenum">
              <a:rPr lang="en-US" smtClean="0"/>
              <a:pPr>
                <a:defRPr/>
              </a:pPr>
              <a:t>16</a:t>
            </a:fld>
            <a:endParaRPr lang="en-US" dirty="0"/>
          </a:p>
        </p:txBody>
      </p:sp>
      <p:pic>
        <p:nvPicPr>
          <p:cNvPr id="5" name="Picture 4">
            <a:extLst>
              <a:ext uri="{FF2B5EF4-FFF2-40B4-BE49-F238E27FC236}">
                <a16:creationId xmlns:a16="http://schemas.microsoft.com/office/drawing/2014/main" id="{133465CE-33B0-4F7B-9C8F-8323FF254464}"/>
              </a:ext>
            </a:extLst>
          </p:cNvPr>
          <p:cNvPicPr>
            <a:picLocks noChangeAspect="1"/>
          </p:cNvPicPr>
          <p:nvPr/>
        </p:nvPicPr>
        <p:blipFill>
          <a:blip r:embed="rId2"/>
          <a:stretch>
            <a:fillRect/>
          </a:stretch>
        </p:blipFill>
        <p:spPr>
          <a:xfrm>
            <a:off x="767766" y="1600200"/>
            <a:ext cx="7608467" cy="4176122"/>
          </a:xfrm>
          <a:prstGeom prst="rect">
            <a:avLst/>
          </a:prstGeom>
        </p:spPr>
      </p:pic>
    </p:spTree>
    <p:extLst>
      <p:ext uri="{BB962C8B-B14F-4D97-AF65-F5344CB8AC3E}">
        <p14:creationId xmlns:p14="http://schemas.microsoft.com/office/powerpoint/2010/main" val="2160827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a:ea typeface="Calibri" pitchFamily="34" charset="0"/>
              </a:rPr>
              <a:t>Health Plans</a:t>
            </a:r>
          </a:p>
        </p:txBody>
      </p:sp>
      <p:sp>
        <p:nvSpPr>
          <p:cNvPr id="30723" name="Content Placeholder 2"/>
          <p:cNvSpPr>
            <a:spLocks noGrp="1"/>
          </p:cNvSpPr>
          <p:nvPr>
            <p:ph idx="1"/>
          </p:nvPr>
        </p:nvSpPr>
        <p:spPr>
          <a:xfrm>
            <a:off x="365322" y="1624716"/>
            <a:ext cx="8012453" cy="4245142"/>
          </a:xfrm>
        </p:spPr>
        <p:txBody>
          <a:bodyPr>
            <a:normAutofit lnSpcReduction="10000"/>
          </a:bodyPr>
          <a:lstStyle/>
          <a:p>
            <a:r>
              <a:rPr lang="en-US" sz="2200" b="0" dirty="0">
                <a:ea typeface="Calibri" pitchFamily="34" charset="0"/>
              </a:rPr>
              <a:t>Designated Provider</a:t>
            </a:r>
          </a:p>
          <a:p>
            <a:pPr lvl="1"/>
            <a:r>
              <a:rPr lang="en-US" sz="1800" b="0" dirty="0">
                <a:ea typeface="Calibri" pitchFamily="34" charset="0"/>
              </a:rPr>
              <a:t>A Prime Program where TRICARE beneficiaries give up their access to both direct and purchased care in exchange for “Prime-equivalent” coverage with a specific provider.</a:t>
            </a:r>
          </a:p>
          <a:p>
            <a:pPr lvl="1"/>
            <a:r>
              <a:rPr lang="en-US" sz="1800" b="0" dirty="0">
                <a:ea typeface="Calibri" pitchFamily="34" charset="0"/>
              </a:rPr>
              <a:t>6 Healthcare Providers in the US hold Designated Provider Contracts.</a:t>
            </a:r>
          </a:p>
          <a:p>
            <a:pPr lvl="1"/>
            <a:r>
              <a:rPr lang="en-US" sz="1800" b="0" dirty="0">
                <a:ea typeface="Calibri" pitchFamily="34" charset="0"/>
              </a:rPr>
              <a:t>Designated Providers are paid a risk-adjusted capitation rate to cover the cost of care.  Claims are not used for this program, but encounter data is provided by the contractor.</a:t>
            </a:r>
          </a:p>
          <a:p>
            <a:pPr lvl="1"/>
            <a:r>
              <a:rPr lang="en-US" sz="1800" b="0" dirty="0">
                <a:ea typeface="Calibri" pitchFamily="34" charset="0"/>
              </a:rPr>
              <a:t>Requires annual enrollment.</a:t>
            </a:r>
          </a:p>
          <a:p>
            <a:pPr lvl="1"/>
            <a:r>
              <a:rPr lang="en-US" sz="1800" b="0" dirty="0">
                <a:ea typeface="Calibri" pitchFamily="34" charset="0"/>
              </a:rPr>
              <a:t>Available for beneficiaries who have not aged into Medicare.  There are some “grandfathered” Medicare beneficiaries enrolled with Designated Providers, but no new Medicare beneficiaries are being accepted.</a:t>
            </a:r>
          </a:p>
          <a:p>
            <a:pPr lvl="1"/>
            <a:r>
              <a:rPr lang="en-US" sz="1800" b="0" dirty="0">
                <a:ea typeface="Calibri" pitchFamily="34" charset="0"/>
              </a:rPr>
              <a:t>After each enrollment period, a beneficiary can decided whether to stay with the Designated Provider, or go back to regular TRICARE.</a:t>
            </a:r>
          </a:p>
          <a:p>
            <a:pPr marL="457200" lvl="1" indent="0">
              <a:buNone/>
            </a:pPr>
            <a:endParaRPr lang="en-US" sz="1800" b="0" dirty="0">
              <a:ea typeface="Calibri" pitchFamily="34" charset="0"/>
            </a:endParaRPr>
          </a:p>
          <a:p>
            <a:pPr marL="457200" lvl="1" indent="0">
              <a:buNone/>
            </a:pPr>
            <a:endParaRPr lang="en-US" sz="1800" b="0" dirty="0">
              <a:ea typeface="Calibri" pitchFamily="34" charset="0"/>
            </a:endParaRPr>
          </a:p>
          <a:p>
            <a:pPr lvl="1"/>
            <a:endParaRPr lang="en-US" sz="1800" b="0" dirty="0">
              <a:ea typeface="Calibri" pitchFamily="34" charset="0"/>
            </a:endParaRPr>
          </a:p>
        </p:txBody>
      </p:sp>
      <p:sp>
        <p:nvSpPr>
          <p:cNvPr id="3" name="Rectangle 2"/>
          <p:cNvSpPr/>
          <p:nvPr/>
        </p:nvSpPr>
        <p:spPr>
          <a:xfrm>
            <a:off x="1733550" y="6306363"/>
            <a:ext cx="6057900" cy="276999"/>
          </a:xfrm>
          <a:prstGeom prst="rect">
            <a:avLst/>
          </a:prstGeom>
        </p:spPr>
        <p:txBody>
          <a:bodyPr wrap="square">
            <a:spAutoFit/>
          </a:bodyPr>
          <a:lstStyle/>
          <a:p>
            <a:r>
              <a:rPr lang="en-US" sz="1200" dirty="0">
                <a:latin typeface="Calibri" panose="020F0502020204030204" pitchFamily="34" charset="0"/>
                <a:cs typeface="Calibri" panose="020F0502020204030204" pitchFamily="34" charset="0"/>
              </a:rPr>
              <a:t>https://www.congress.gov/bill/114th-congress/house-bill/4909/text</a:t>
            </a:r>
          </a:p>
        </p:txBody>
      </p:sp>
      <p:pic>
        <p:nvPicPr>
          <p:cNvPr id="5124" name="Picture 4" descr="See the source image">
            <a:extLst>
              <a:ext uri="{FF2B5EF4-FFF2-40B4-BE49-F238E27FC236}">
                <a16:creationId xmlns:a16="http://schemas.microsoft.com/office/drawing/2014/main" id="{E2338988-1F39-4DB5-8B8B-EB74F8F696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52" y="1264751"/>
            <a:ext cx="1007613" cy="7701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CB06A6EB-523F-486E-98AE-B37193C1FEA3}"/>
              </a:ext>
            </a:extLst>
          </p:cNvPr>
          <p:cNvSpPr>
            <a:spLocks noGrp="1"/>
          </p:cNvSpPr>
          <p:nvPr>
            <p:ph type="sldNum" sz="quarter" idx="12"/>
          </p:nvPr>
        </p:nvSpPr>
        <p:spPr/>
        <p:txBody>
          <a:bodyPr/>
          <a:lstStyle/>
          <a:p>
            <a:fld id="{B1EAD1A9-26C9-46CB-A7C4-15748123C385}"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3668494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a:ea typeface="Calibri" pitchFamily="34" charset="0"/>
              </a:rPr>
              <a:t>Health Plans</a:t>
            </a:r>
          </a:p>
        </p:txBody>
      </p:sp>
      <p:sp>
        <p:nvSpPr>
          <p:cNvPr id="30723" name="Content Placeholder 2"/>
          <p:cNvSpPr>
            <a:spLocks noGrp="1"/>
          </p:cNvSpPr>
          <p:nvPr>
            <p:ph idx="1"/>
          </p:nvPr>
        </p:nvSpPr>
        <p:spPr>
          <a:xfrm>
            <a:off x="365322" y="1624715"/>
            <a:ext cx="8012453" cy="4006483"/>
          </a:xfrm>
        </p:spPr>
        <p:txBody>
          <a:bodyPr>
            <a:normAutofit fontScale="92500"/>
          </a:bodyPr>
          <a:lstStyle/>
          <a:p>
            <a:r>
              <a:rPr lang="en-US" sz="2200" b="0" dirty="0">
                <a:ea typeface="Calibri" pitchFamily="34" charset="0"/>
              </a:rPr>
              <a:t>TRICARE Fee Programs</a:t>
            </a:r>
          </a:p>
          <a:p>
            <a:pPr lvl="1"/>
            <a:r>
              <a:rPr lang="en-US" sz="1800" b="0" dirty="0">
                <a:ea typeface="Calibri" pitchFamily="34" charset="0"/>
              </a:rPr>
              <a:t>Fee program enrollees are purchasing both direct and purchased care. </a:t>
            </a:r>
          </a:p>
          <a:p>
            <a:pPr lvl="1"/>
            <a:r>
              <a:rPr lang="en-US" sz="1800" b="0" dirty="0">
                <a:ea typeface="Calibri" pitchFamily="34" charset="0"/>
              </a:rPr>
              <a:t>The access priorities for fee program enrollees are the same as those who get access via entitlement rather than purchase.</a:t>
            </a:r>
          </a:p>
          <a:p>
            <a:r>
              <a:rPr lang="en-US" sz="2200" b="0" dirty="0">
                <a:ea typeface="Calibri" pitchFamily="34" charset="0"/>
              </a:rPr>
              <a:t>TRICARE Young Adult:  </a:t>
            </a:r>
          </a:p>
          <a:p>
            <a:pPr lvl="1"/>
            <a:r>
              <a:rPr lang="en-US" sz="1800" b="0" dirty="0">
                <a:ea typeface="Calibri" pitchFamily="34" charset="0"/>
              </a:rPr>
              <a:t>Can purchase TRICARE Prime or TRICARE Select.</a:t>
            </a:r>
          </a:p>
          <a:p>
            <a:r>
              <a:rPr lang="en-US" sz="2200" b="0" dirty="0">
                <a:ea typeface="Calibri" pitchFamily="34" charset="0"/>
              </a:rPr>
              <a:t>TRICARE Reserve Select (TRS) and TRICARE Retiree Reserve Select (TRR)</a:t>
            </a:r>
          </a:p>
          <a:p>
            <a:pPr lvl="1"/>
            <a:r>
              <a:rPr lang="en-US" sz="1800" b="0" dirty="0">
                <a:ea typeface="Calibri" pitchFamily="34" charset="0"/>
              </a:rPr>
              <a:t>Can only purchase TRICARE Select.</a:t>
            </a:r>
          </a:p>
          <a:p>
            <a:pPr lvl="1"/>
            <a:r>
              <a:rPr lang="en-US" sz="1800" b="0" dirty="0">
                <a:ea typeface="Calibri" pitchFamily="34" charset="0"/>
              </a:rPr>
              <a:t>Guard and Reserve members can purchase the fee programs outside of the normal eligibility window.</a:t>
            </a:r>
          </a:p>
          <a:p>
            <a:pPr lvl="1"/>
            <a:r>
              <a:rPr lang="en-US" sz="1800" b="0" dirty="0">
                <a:ea typeface="Calibri" pitchFamily="34" charset="0"/>
              </a:rPr>
              <a:t>If they do not purchase TRS, they are not eligible for anything other than line of duty care with the MHS (until retirement at age 60 for those with 20+ years).</a:t>
            </a:r>
          </a:p>
          <a:p>
            <a:pPr lvl="1"/>
            <a:endParaRPr lang="en-US" sz="1800" b="0" dirty="0">
              <a:ea typeface="Calibri" pitchFamily="34" charset="0"/>
            </a:endParaRPr>
          </a:p>
        </p:txBody>
      </p:sp>
      <p:pic>
        <p:nvPicPr>
          <p:cNvPr id="5124" name="Picture 4" descr="See the source image">
            <a:extLst>
              <a:ext uri="{FF2B5EF4-FFF2-40B4-BE49-F238E27FC236}">
                <a16:creationId xmlns:a16="http://schemas.microsoft.com/office/drawing/2014/main" id="{E2338988-1F39-4DB5-8B8B-EB74F8F696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52" y="1264751"/>
            <a:ext cx="1007613" cy="7701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CB06A6EB-523F-486E-98AE-B37193C1FEA3}"/>
              </a:ext>
            </a:extLst>
          </p:cNvPr>
          <p:cNvSpPr>
            <a:spLocks noGrp="1"/>
          </p:cNvSpPr>
          <p:nvPr>
            <p:ph type="sldNum" sz="quarter" idx="12"/>
          </p:nvPr>
        </p:nvSpPr>
        <p:spPr/>
        <p:txBody>
          <a:bodyPr/>
          <a:lstStyle/>
          <a:p>
            <a:fld id="{B1EAD1A9-26C9-46CB-A7C4-15748123C385}" type="slidenum">
              <a:rPr lang="en-US" smtClean="0">
                <a:solidFill>
                  <a:prstClr val="black">
                    <a:tint val="75000"/>
                  </a:prstClr>
                </a:solidFill>
              </a:rPr>
              <a:pPr/>
              <a:t>18</a:t>
            </a:fld>
            <a:endParaRPr lang="en-US" dirty="0">
              <a:solidFill>
                <a:prstClr val="black">
                  <a:tint val="75000"/>
                </a:prstClr>
              </a:solidFill>
            </a:endParaRPr>
          </a:p>
        </p:txBody>
      </p:sp>
      <p:sp>
        <p:nvSpPr>
          <p:cNvPr id="7" name="TextBox 6">
            <a:extLst>
              <a:ext uri="{FF2B5EF4-FFF2-40B4-BE49-F238E27FC236}">
                <a16:creationId xmlns:a16="http://schemas.microsoft.com/office/drawing/2014/main" id="{BAFAC3A2-9FED-446A-8A2B-EBB46BCA50F6}"/>
              </a:ext>
            </a:extLst>
          </p:cNvPr>
          <p:cNvSpPr txBox="1"/>
          <p:nvPr/>
        </p:nvSpPr>
        <p:spPr>
          <a:xfrm>
            <a:off x="705224" y="5753546"/>
            <a:ext cx="914400" cy="369332"/>
          </a:xfrm>
          <a:prstGeom prst="rect">
            <a:avLst/>
          </a:prstGeom>
          <a:noFill/>
          <a:ln>
            <a:solidFill>
              <a:schemeClr val="tx1"/>
            </a:solidFill>
          </a:ln>
        </p:spPr>
        <p:txBody>
          <a:bodyPr wrap="square" rtlCol="0">
            <a:spAutoFit/>
          </a:bodyPr>
          <a:lstStyle/>
          <a:p>
            <a:r>
              <a:rPr lang="en-US" dirty="0">
                <a:latin typeface="Calibri" panose="020F0502020204030204" pitchFamily="34" charset="0"/>
                <a:cs typeface="Calibri" panose="020F0502020204030204" pitchFamily="34" charset="0"/>
              </a:rPr>
              <a:t>30 days</a:t>
            </a:r>
          </a:p>
        </p:txBody>
      </p:sp>
      <p:sp>
        <p:nvSpPr>
          <p:cNvPr id="8" name="TextBox 7">
            <a:extLst>
              <a:ext uri="{FF2B5EF4-FFF2-40B4-BE49-F238E27FC236}">
                <a16:creationId xmlns:a16="http://schemas.microsoft.com/office/drawing/2014/main" id="{EA4B34D4-0B11-481D-B797-C39D97B4764F}"/>
              </a:ext>
            </a:extLst>
          </p:cNvPr>
          <p:cNvSpPr txBox="1"/>
          <p:nvPr/>
        </p:nvSpPr>
        <p:spPr>
          <a:xfrm>
            <a:off x="1619624" y="5753546"/>
            <a:ext cx="4038600" cy="369332"/>
          </a:xfrm>
          <a:prstGeom prst="rect">
            <a:avLst/>
          </a:prstGeom>
          <a:noFill/>
          <a:ln>
            <a:solidFill>
              <a:schemeClr val="tx1"/>
            </a:solidFill>
          </a:ln>
        </p:spPr>
        <p:txBody>
          <a:bodyPr wrap="square" rtlCol="0">
            <a:spAutoFit/>
          </a:bodyPr>
          <a:lstStyle/>
          <a:p>
            <a:pPr algn="ctr"/>
            <a:r>
              <a:rPr lang="en-US" dirty="0">
                <a:latin typeface="Calibri" panose="020F0502020204030204" pitchFamily="34" charset="0"/>
                <a:cs typeface="Calibri" panose="020F0502020204030204" pitchFamily="34" charset="0"/>
              </a:rPr>
              <a:t>Call-Up Period (on Active Duty)</a:t>
            </a:r>
          </a:p>
        </p:txBody>
      </p:sp>
      <p:sp>
        <p:nvSpPr>
          <p:cNvPr id="9" name="TextBox 8">
            <a:extLst>
              <a:ext uri="{FF2B5EF4-FFF2-40B4-BE49-F238E27FC236}">
                <a16:creationId xmlns:a16="http://schemas.microsoft.com/office/drawing/2014/main" id="{F6D2D80C-F71D-42AD-9E7B-D1D9DBF19C5C}"/>
              </a:ext>
            </a:extLst>
          </p:cNvPr>
          <p:cNvSpPr txBox="1"/>
          <p:nvPr/>
        </p:nvSpPr>
        <p:spPr>
          <a:xfrm>
            <a:off x="5663478" y="5753546"/>
            <a:ext cx="2737945" cy="369332"/>
          </a:xfrm>
          <a:prstGeom prst="rect">
            <a:avLst/>
          </a:prstGeom>
          <a:noFill/>
          <a:ln>
            <a:solidFill>
              <a:schemeClr val="tx1"/>
            </a:solidFill>
          </a:ln>
        </p:spPr>
        <p:txBody>
          <a:bodyPr wrap="square" rtlCol="0">
            <a:spAutoFit/>
          </a:bodyPr>
          <a:lstStyle/>
          <a:p>
            <a:pPr algn="ctr"/>
            <a:r>
              <a:rPr lang="en-US" dirty="0">
                <a:latin typeface="Calibri" panose="020F0502020204030204" pitchFamily="34" charset="0"/>
                <a:cs typeface="Calibri" panose="020F0502020204030204" pitchFamily="34" charset="0"/>
              </a:rPr>
              <a:t>6 months of TAMP</a:t>
            </a:r>
          </a:p>
        </p:txBody>
      </p:sp>
    </p:spTree>
    <p:extLst>
      <p:ext uri="{BB962C8B-B14F-4D97-AF65-F5344CB8AC3E}">
        <p14:creationId xmlns:p14="http://schemas.microsoft.com/office/powerpoint/2010/main" val="826894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a:ea typeface="Calibri" pitchFamily="34" charset="0"/>
              </a:rPr>
              <a:t>Health Plans</a:t>
            </a:r>
          </a:p>
        </p:txBody>
      </p:sp>
      <p:sp>
        <p:nvSpPr>
          <p:cNvPr id="30723" name="Content Placeholder 2"/>
          <p:cNvSpPr>
            <a:spLocks noGrp="1"/>
          </p:cNvSpPr>
          <p:nvPr>
            <p:ph idx="1"/>
          </p:nvPr>
        </p:nvSpPr>
        <p:spPr>
          <a:xfrm>
            <a:off x="365322" y="1624716"/>
            <a:ext cx="8012453" cy="4245142"/>
          </a:xfrm>
        </p:spPr>
        <p:txBody>
          <a:bodyPr>
            <a:normAutofit fontScale="92500" lnSpcReduction="10000"/>
          </a:bodyPr>
          <a:lstStyle/>
          <a:p>
            <a:r>
              <a:rPr lang="en-US" sz="2000" b="0" dirty="0">
                <a:ea typeface="Calibri" pitchFamily="34" charset="0"/>
              </a:rPr>
              <a:t>TRICARE for Life</a:t>
            </a:r>
          </a:p>
          <a:p>
            <a:pPr lvl="1"/>
            <a:r>
              <a:rPr lang="en-US" sz="2000" b="0" dirty="0">
                <a:ea typeface="Calibri" pitchFamily="34" charset="0"/>
              </a:rPr>
              <a:t>Medicare wraparound for TRICARE Retirees</a:t>
            </a:r>
          </a:p>
          <a:p>
            <a:pPr lvl="1"/>
            <a:r>
              <a:rPr lang="en-US" sz="2000" b="0" dirty="0">
                <a:ea typeface="Calibri" pitchFamily="34" charset="0"/>
              </a:rPr>
              <a:t>Paid for with an accrual fund.</a:t>
            </a:r>
          </a:p>
          <a:p>
            <a:pPr lvl="1"/>
            <a:r>
              <a:rPr lang="en-US" sz="2000" b="0" dirty="0">
                <a:ea typeface="Calibri" pitchFamily="34" charset="0"/>
              </a:rPr>
              <a:t>Beneficiaries are eligible for TFL if they age into Medicare, have a retired sponsor and purchase Medicare Part B.</a:t>
            </a:r>
          </a:p>
          <a:p>
            <a:pPr lvl="1"/>
            <a:r>
              <a:rPr lang="en-US" sz="2000" b="0" dirty="0">
                <a:ea typeface="Calibri" pitchFamily="34" charset="0"/>
              </a:rPr>
              <a:t>No enrollment with the MHS is required.  </a:t>
            </a:r>
          </a:p>
          <a:p>
            <a:pPr lvl="1"/>
            <a:r>
              <a:rPr lang="en-US" sz="2000" b="0" dirty="0">
                <a:ea typeface="Calibri" pitchFamily="34" charset="0"/>
              </a:rPr>
              <a:t>Includes direct care access, and Medicare serves as first payor for purchased care, then TRICARE covers the out of pocket costs.  </a:t>
            </a:r>
          </a:p>
          <a:p>
            <a:pPr lvl="1"/>
            <a:r>
              <a:rPr lang="en-US" sz="2000" b="0" dirty="0">
                <a:ea typeface="Calibri" pitchFamily="34" charset="0"/>
              </a:rPr>
              <a:t>TRICARE only sees claims for this cohort if there is an out of pocket payment.</a:t>
            </a:r>
          </a:p>
          <a:p>
            <a:pPr lvl="1"/>
            <a:r>
              <a:rPr lang="en-US" sz="2000" b="0" dirty="0">
                <a:ea typeface="Calibri" pitchFamily="34" charset="0"/>
              </a:rPr>
              <a:t>Healthcare is virtually free for this cohort. </a:t>
            </a:r>
          </a:p>
          <a:p>
            <a:pPr lvl="1"/>
            <a:r>
              <a:rPr lang="en-US" sz="2000" b="0" dirty="0">
                <a:ea typeface="Calibri" pitchFamily="34" charset="0"/>
              </a:rPr>
              <a:t>Medicare eligible beneficiaries do have direct care access, but are generally the lowest priority for care.</a:t>
            </a:r>
          </a:p>
          <a:p>
            <a:pPr marL="457200" lvl="1" indent="0">
              <a:buNone/>
            </a:pPr>
            <a:endParaRPr lang="en-US" sz="2000" b="0" dirty="0">
              <a:ea typeface="Calibri" pitchFamily="34" charset="0"/>
            </a:endParaRPr>
          </a:p>
          <a:p>
            <a:pPr lvl="1"/>
            <a:endParaRPr lang="en-US" dirty="0">
              <a:ea typeface="Calibri" pitchFamily="34" charset="0"/>
            </a:endParaRPr>
          </a:p>
        </p:txBody>
      </p:sp>
      <p:pic>
        <p:nvPicPr>
          <p:cNvPr id="5124" name="Picture 4" descr="See the source image">
            <a:extLst>
              <a:ext uri="{FF2B5EF4-FFF2-40B4-BE49-F238E27FC236}">
                <a16:creationId xmlns:a16="http://schemas.microsoft.com/office/drawing/2014/main" id="{E2338988-1F39-4DB5-8B8B-EB74F8F696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52" y="1264751"/>
            <a:ext cx="1007613" cy="7701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CB06A6EB-523F-486E-98AE-B37193C1FEA3}"/>
              </a:ext>
            </a:extLst>
          </p:cNvPr>
          <p:cNvSpPr>
            <a:spLocks noGrp="1"/>
          </p:cNvSpPr>
          <p:nvPr>
            <p:ph type="sldNum" sz="quarter" idx="12"/>
          </p:nvPr>
        </p:nvSpPr>
        <p:spPr/>
        <p:txBody>
          <a:bodyPr/>
          <a:lstStyle/>
          <a:p>
            <a:fld id="{B1EAD1A9-26C9-46CB-A7C4-15748123C385}"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87288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ctrTitle" idx="4294967295"/>
          </p:nvPr>
        </p:nvSpPr>
        <p:spPr>
          <a:xfrm>
            <a:off x="643128" y="1066800"/>
            <a:ext cx="7772400" cy="914400"/>
          </a:xfrm>
        </p:spPr>
        <p:txBody>
          <a:bodyPr anchor="b"/>
          <a:lstStyle/>
          <a:p>
            <a:pPr algn="l" eaLnBrk="1" hangingPunct="1"/>
            <a:r>
              <a:rPr lang="en-US" sz="3800" dirty="0">
                <a:latin typeface="Calibri" pitchFamily="34" charset="0"/>
              </a:rPr>
              <a:t>MHS Basics</a:t>
            </a:r>
            <a:br>
              <a:rPr lang="en-US" sz="3800" dirty="0">
                <a:latin typeface="Calibri" pitchFamily="34" charset="0"/>
              </a:rPr>
            </a:br>
            <a:br>
              <a:rPr lang="en-US" sz="3800" dirty="0">
                <a:latin typeface="Calibri" pitchFamily="34" charset="0"/>
              </a:rPr>
            </a:br>
            <a:endParaRPr lang="en-US" sz="3000" b="1" dirty="0">
              <a:solidFill>
                <a:srgbClr val="FF0000"/>
              </a:solidFill>
              <a:latin typeface="Calibri" pitchFamily="34" charset="0"/>
            </a:endParaRPr>
          </a:p>
        </p:txBody>
      </p:sp>
      <p:sp>
        <p:nvSpPr>
          <p:cNvPr id="4101" name="Rectangle 3"/>
          <p:cNvSpPr>
            <a:spLocks noGrp="1" noChangeArrowheads="1"/>
          </p:cNvSpPr>
          <p:nvPr>
            <p:ph type="subTitle" idx="4294967295"/>
          </p:nvPr>
        </p:nvSpPr>
        <p:spPr>
          <a:xfrm>
            <a:off x="533400" y="1524000"/>
            <a:ext cx="7848600" cy="1600200"/>
          </a:xfrm>
        </p:spPr>
        <p:txBody>
          <a:bodyPr/>
          <a:lstStyle/>
          <a:p>
            <a:pPr marL="533400" indent="-533400" eaLnBrk="1" hangingPunct="1">
              <a:lnSpc>
                <a:spcPct val="80000"/>
              </a:lnSpc>
              <a:buFontTx/>
              <a:buChar char="•"/>
            </a:pPr>
            <a:r>
              <a:rPr lang="en-US" sz="2400" b="0" dirty="0">
                <a:latin typeface="Calibri" pitchFamily="34" charset="0"/>
              </a:rPr>
              <a:t>Objectives</a:t>
            </a:r>
          </a:p>
          <a:p>
            <a:pPr marL="933450" lvl="1" indent="-533400" eaLnBrk="1" hangingPunct="1">
              <a:lnSpc>
                <a:spcPct val="80000"/>
              </a:lnSpc>
              <a:buFontTx/>
              <a:buChar char="•"/>
            </a:pPr>
            <a:r>
              <a:rPr lang="en-US" sz="2000" b="0" dirty="0">
                <a:latin typeface="Calibri" pitchFamily="34" charset="0"/>
              </a:rPr>
              <a:t>Describe the Military Healthcare System (MHS), to include Direct and Purchased Care Systems</a:t>
            </a:r>
          </a:p>
          <a:p>
            <a:pPr marL="933450" lvl="1" indent="-533400" eaLnBrk="1" hangingPunct="1">
              <a:lnSpc>
                <a:spcPct val="80000"/>
              </a:lnSpc>
              <a:buFontTx/>
              <a:buChar char="•"/>
            </a:pPr>
            <a:r>
              <a:rPr lang="en-US" sz="2000" b="0" dirty="0">
                <a:latin typeface="Calibri" pitchFamily="34" charset="0"/>
              </a:rPr>
              <a:t>Describe the TRICARE Benefit, eligibility requirements, and trends in eligibility and enrollment</a:t>
            </a:r>
          </a:p>
          <a:p>
            <a:pPr marL="933450" lvl="1" indent="-533400" eaLnBrk="1" hangingPunct="1">
              <a:lnSpc>
                <a:spcPct val="80000"/>
              </a:lnSpc>
              <a:buFontTx/>
              <a:buChar char="•"/>
            </a:pPr>
            <a:r>
              <a:rPr lang="en-US" sz="2000" b="0" dirty="0">
                <a:latin typeface="Calibri" pitchFamily="34" charset="0"/>
              </a:rPr>
              <a:t>Characterize how eligibility and enrollment can impact availability of data</a:t>
            </a:r>
          </a:p>
          <a:p>
            <a:pPr marL="933450" lvl="1" indent="-533400" eaLnBrk="1" hangingPunct="1">
              <a:lnSpc>
                <a:spcPct val="80000"/>
              </a:lnSpc>
              <a:buFontTx/>
              <a:buChar char="•"/>
            </a:pPr>
            <a:r>
              <a:rPr lang="en-US" sz="2000" b="0" dirty="0">
                <a:latin typeface="Calibri" pitchFamily="34" charset="0"/>
              </a:rPr>
              <a:t>Discuss out of pocket costs for the various programs</a:t>
            </a:r>
          </a:p>
          <a:p>
            <a:pPr marL="933450" lvl="1" indent="-533400" eaLnBrk="1" hangingPunct="1">
              <a:lnSpc>
                <a:spcPct val="80000"/>
              </a:lnSpc>
              <a:buFontTx/>
              <a:buChar char="•"/>
            </a:pPr>
            <a:r>
              <a:rPr lang="en-US" sz="2000" b="0" dirty="0">
                <a:latin typeface="Calibri" pitchFamily="34" charset="0"/>
              </a:rPr>
              <a:t>Discuss high level differences between direct and purchased care</a:t>
            </a:r>
          </a:p>
        </p:txBody>
      </p:sp>
      <p:sp>
        <p:nvSpPr>
          <p:cNvPr id="3" name="Slide Number Placeholder 2"/>
          <p:cNvSpPr>
            <a:spLocks noGrp="1"/>
          </p:cNvSpPr>
          <p:nvPr>
            <p:ph type="sldNum" sz="quarter" idx="12"/>
          </p:nvPr>
        </p:nvSpPr>
        <p:spPr/>
        <p:txBody>
          <a:bodyPr/>
          <a:lstStyle/>
          <a:p>
            <a:pPr>
              <a:defRPr/>
            </a:pPr>
            <a:fld id="{DCD87436-8EF5-4D9C-A1DC-7336C7484230}" type="slidenum">
              <a:rPr lang="en-US" smtClean="0"/>
              <a:pPr>
                <a:defRPr/>
              </a:pPr>
              <a:t>2</a:t>
            </a:fld>
            <a:endParaRPr lang="en-US"/>
          </a:p>
        </p:txBody>
      </p:sp>
    </p:spTree>
    <p:extLst>
      <p:ext uri="{BB962C8B-B14F-4D97-AF65-F5344CB8AC3E}">
        <p14:creationId xmlns:p14="http://schemas.microsoft.com/office/powerpoint/2010/main" val="4086222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2FEB-1B77-4056-8216-C3C62D8CF4C2}"/>
              </a:ext>
            </a:extLst>
          </p:cNvPr>
          <p:cNvSpPr>
            <a:spLocks noGrp="1"/>
          </p:cNvSpPr>
          <p:nvPr>
            <p:ph type="title"/>
          </p:nvPr>
        </p:nvSpPr>
        <p:spPr/>
        <p:txBody>
          <a:bodyPr/>
          <a:lstStyle/>
          <a:p>
            <a:r>
              <a:rPr lang="en-US" dirty="0"/>
              <a:t>Health Plan Membership</a:t>
            </a:r>
          </a:p>
        </p:txBody>
      </p:sp>
      <p:pic>
        <p:nvPicPr>
          <p:cNvPr id="6" name="Content Placeholder 5">
            <a:extLst>
              <a:ext uri="{FF2B5EF4-FFF2-40B4-BE49-F238E27FC236}">
                <a16:creationId xmlns:a16="http://schemas.microsoft.com/office/drawing/2014/main" id="{41BCFCE6-A5C9-47BC-AACD-CE79CBD335F7}"/>
              </a:ext>
            </a:extLst>
          </p:cNvPr>
          <p:cNvPicPr>
            <a:picLocks noGrp="1" noChangeAspect="1"/>
          </p:cNvPicPr>
          <p:nvPr>
            <p:ph idx="1"/>
          </p:nvPr>
        </p:nvPicPr>
        <p:blipFill>
          <a:blip r:embed="rId2"/>
          <a:stretch>
            <a:fillRect/>
          </a:stretch>
        </p:blipFill>
        <p:spPr>
          <a:xfrm>
            <a:off x="4608786" y="1460118"/>
            <a:ext cx="4011516" cy="2017951"/>
          </a:xfrm>
          <a:prstGeom prst="rect">
            <a:avLst/>
          </a:prstGeom>
        </p:spPr>
      </p:pic>
      <p:sp>
        <p:nvSpPr>
          <p:cNvPr id="4" name="Slide Number Placeholder 3">
            <a:extLst>
              <a:ext uri="{FF2B5EF4-FFF2-40B4-BE49-F238E27FC236}">
                <a16:creationId xmlns:a16="http://schemas.microsoft.com/office/drawing/2014/main" id="{E845F68B-2CBD-4C5B-B0A6-6861D10E36EC}"/>
              </a:ext>
            </a:extLst>
          </p:cNvPr>
          <p:cNvSpPr>
            <a:spLocks noGrp="1"/>
          </p:cNvSpPr>
          <p:nvPr>
            <p:ph type="sldNum" sz="quarter" idx="12"/>
          </p:nvPr>
        </p:nvSpPr>
        <p:spPr/>
        <p:txBody>
          <a:bodyPr/>
          <a:lstStyle/>
          <a:p>
            <a:pPr>
              <a:defRPr/>
            </a:pPr>
            <a:fld id="{72DC2F5A-4F79-4A62-987C-EAEB7B0418A8}" type="slidenum">
              <a:rPr lang="en-US" smtClean="0"/>
              <a:pPr>
                <a:defRPr/>
              </a:pPr>
              <a:t>20</a:t>
            </a:fld>
            <a:endParaRPr lang="en-US" dirty="0"/>
          </a:p>
        </p:txBody>
      </p:sp>
      <p:pic>
        <p:nvPicPr>
          <p:cNvPr id="5" name="Picture 4">
            <a:extLst>
              <a:ext uri="{FF2B5EF4-FFF2-40B4-BE49-F238E27FC236}">
                <a16:creationId xmlns:a16="http://schemas.microsoft.com/office/drawing/2014/main" id="{C2297599-1A9C-49A6-90EA-C608D3302F3F}"/>
              </a:ext>
            </a:extLst>
          </p:cNvPr>
          <p:cNvPicPr>
            <a:picLocks noChangeAspect="1"/>
          </p:cNvPicPr>
          <p:nvPr/>
        </p:nvPicPr>
        <p:blipFill>
          <a:blip r:embed="rId3"/>
          <a:stretch>
            <a:fillRect/>
          </a:stretch>
        </p:blipFill>
        <p:spPr>
          <a:xfrm>
            <a:off x="381000" y="1457490"/>
            <a:ext cx="3414056" cy="2176461"/>
          </a:xfrm>
          <a:prstGeom prst="rect">
            <a:avLst/>
          </a:prstGeom>
        </p:spPr>
      </p:pic>
      <p:sp>
        <p:nvSpPr>
          <p:cNvPr id="7" name="TextBox 6">
            <a:extLst>
              <a:ext uri="{FF2B5EF4-FFF2-40B4-BE49-F238E27FC236}">
                <a16:creationId xmlns:a16="http://schemas.microsoft.com/office/drawing/2014/main" id="{AB4C70B7-A023-4310-873F-6EA0DA4FB1D7}"/>
              </a:ext>
            </a:extLst>
          </p:cNvPr>
          <p:cNvSpPr txBox="1"/>
          <p:nvPr/>
        </p:nvSpPr>
        <p:spPr>
          <a:xfrm>
            <a:off x="1981200" y="4337679"/>
            <a:ext cx="5715000"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TRICARE Retiree Reserve Select is not accurately represented currently.  This is being investigated.</a:t>
            </a:r>
          </a:p>
        </p:txBody>
      </p:sp>
    </p:spTree>
    <p:extLst>
      <p:ext uri="{BB962C8B-B14F-4D97-AF65-F5344CB8AC3E}">
        <p14:creationId xmlns:p14="http://schemas.microsoft.com/office/powerpoint/2010/main" val="3684032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DEDD-40BB-4B46-8AE8-0DACF2172F30}"/>
              </a:ext>
            </a:extLst>
          </p:cNvPr>
          <p:cNvSpPr>
            <a:spLocks noGrp="1"/>
          </p:cNvSpPr>
          <p:nvPr>
            <p:ph type="title"/>
          </p:nvPr>
        </p:nvSpPr>
        <p:spPr/>
        <p:txBody>
          <a:bodyPr/>
          <a:lstStyle/>
          <a:p>
            <a:r>
              <a:rPr lang="en-US" dirty="0"/>
              <a:t>TRICARE Pharmacy</a:t>
            </a:r>
          </a:p>
        </p:txBody>
      </p:sp>
      <p:sp>
        <p:nvSpPr>
          <p:cNvPr id="4" name="Slide Number Placeholder 3">
            <a:extLst>
              <a:ext uri="{FF2B5EF4-FFF2-40B4-BE49-F238E27FC236}">
                <a16:creationId xmlns:a16="http://schemas.microsoft.com/office/drawing/2014/main" id="{EF28883C-C268-472A-8267-09FB5270CDAF}"/>
              </a:ext>
            </a:extLst>
          </p:cNvPr>
          <p:cNvSpPr>
            <a:spLocks noGrp="1"/>
          </p:cNvSpPr>
          <p:nvPr>
            <p:ph type="sldNum" sz="quarter" idx="12"/>
          </p:nvPr>
        </p:nvSpPr>
        <p:spPr/>
        <p:txBody>
          <a:bodyPr/>
          <a:lstStyle/>
          <a:p>
            <a:pPr>
              <a:defRPr/>
            </a:pPr>
            <a:fld id="{72DC2F5A-4F79-4A62-987C-EAEB7B0418A8}" type="slidenum">
              <a:rPr lang="en-US" smtClean="0"/>
              <a:pPr>
                <a:defRPr/>
              </a:pPr>
              <a:t>21</a:t>
            </a:fld>
            <a:endParaRPr lang="en-US" dirty="0"/>
          </a:p>
        </p:txBody>
      </p:sp>
      <p:sp>
        <p:nvSpPr>
          <p:cNvPr id="6" name="Content Placeholder 5">
            <a:extLst>
              <a:ext uri="{FF2B5EF4-FFF2-40B4-BE49-F238E27FC236}">
                <a16:creationId xmlns:a16="http://schemas.microsoft.com/office/drawing/2014/main" id="{026CE660-2ADC-4D68-B57D-F742CE0521DE}"/>
              </a:ext>
            </a:extLst>
          </p:cNvPr>
          <p:cNvSpPr>
            <a:spLocks noGrp="1"/>
          </p:cNvSpPr>
          <p:nvPr>
            <p:ph idx="1"/>
          </p:nvPr>
        </p:nvSpPr>
        <p:spPr>
          <a:xfrm>
            <a:off x="457200" y="1295400"/>
            <a:ext cx="8229600" cy="4525963"/>
          </a:xfrm>
        </p:spPr>
        <p:txBody>
          <a:bodyPr/>
          <a:lstStyle/>
          <a:p>
            <a:r>
              <a:rPr lang="en-US" sz="1800" b="0" dirty="0"/>
              <a:t>The TRICARE Pharmacy Benefit has changed over the years</a:t>
            </a:r>
          </a:p>
          <a:p>
            <a:r>
              <a:rPr lang="en-US" sz="1800" b="0" dirty="0"/>
              <a:t>Retail Pharmacy is the most costly to TRICARE, so TRICARE has been changing the benefit to try to steer beneficiaries to mail order or MTFs.</a:t>
            </a:r>
          </a:p>
          <a:p>
            <a:r>
              <a:rPr lang="en-US" sz="1800" b="0" dirty="0"/>
              <a:t>A mandatory mail-order maintenance drug program was recently introduced for all non-active duty. </a:t>
            </a:r>
          </a:p>
        </p:txBody>
      </p:sp>
      <p:pic>
        <p:nvPicPr>
          <p:cNvPr id="7" name="Picture 6">
            <a:extLst>
              <a:ext uri="{FF2B5EF4-FFF2-40B4-BE49-F238E27FC236}">
                <a16:creationId xmlns:a16="http://schemas.microsoft.com/office/drawing/2014/main" id="{83430596-0830-4C20-A183-070AD561AA71}"/>
              </a:ext>
            </a:extLst>
          </p:cNvPr>
          <p:cNvPicPr>
            <a:picLocks noChangeAspect="1"/>
          </p:cNvPicPr>
          <p:nvPr/>
        </p:nvPicPr>
        <p:blipFill>
          <a:blip r:embed="rId2"/>
          <a:stretch>
            <a:fillRect/>
          </a:stretch>
        </p:blipFill>
        <p:spPr>
          <a:xfrm>
            <a:off x="762000" y="2919298"/>
            <a:ext cx="7006501" cy="1263600"/>
          </a:xfrm>
          <a:prstGeom prst="rect">
            <a:avLst/>
          </a:prstGeom>
        </p:spPr>
      </p:pic>
      <p:sp>
        <p:nvSpPr>
          <p:cNvPr id="8" name="TextBox 7">
            <a:extLst>
              <a:ext uri="{FF2B5EF4-FFF2-40B4-BE49-F238E27FC236}">
                <a16:creationId xmlns:a16="http://schemas.microsoft.com/office/drawing/2014/main" id="{33BDD89D-5EDC-4296-AE39-5A41B782C355}"/>
              </a:ext>
            </a:extLst>
          </p:cNvPr>
          <p:cNvSpPr txBox="1"/>
          <p:nvPr/>
        </p:nvSpPr>
        <p:spPr>
          <a:xfrm>
            <a:off x="489522" y="5960130"/>
            <a:ext cx="4800600" cy="523220"/>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Drugs filled at non-network retail pharmacies are subject to deductible and 50% cost-share</a:t>
            </a:r>
          </a:p>
        </p:txBody>
      </p:sp>
      <p:pic>
        <p:nvPicPr>
          <p:cNvPr id="9" name="Picture 8">
            <a:extLst>
              <a:ext uri="{FF2B5EF4-FFF2-40B4-BE49-F238E27FC236}">
                <a16:creationId xmlns:a16="http://schemas.microsoft.com/office/drawing/2014/main" id="{22B05107-2628-491D-B838-D33095B6620F}"/>
              </a:ext>
            </a:extLst>
          </p:cNvPr>
          <p:cNvPicPr>
            <a:picLocks noChangeAspect="1"/>
          </p:cNvPicPr>
          <p:nvPr/>
        </p:nvPicPr>
        <p:blipFill>
          <a:blip r:embed="rId3"/>
          <a:stretch>
            <a:fillRect/>
          </a:stretch>
        </p:blipFill>
        <p:spPr>
          <a:xfrm>
            <a:off x="5173345" y="4328948"/>
            <a:ext cx="3827300" cy="2300452"/>
          </a:xfrm>
          <a:prstGeom prst="rect">
            <a:avLst/>
          </a:prstGeom>
        </p:spPr>
      </p:pic>
    </p:spTree>
    <p:extLst>
      <p:ext uri="{BB962C8B-B14F-4D97-AF65-F5344CB8AC3E}">
        <p14:creationId xmlns:p14="http://schemas.microsoft.com/office/powerpoint/2010/main" val="2839507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z="3600" b="1" dirty="0">
                <a:ea typeface="Calibri" pitchFamily="34" charset="0"/>
              </a:rPr>
              <a:t>TRICARE Plus</a:t>
            </a:r>
          </a:p>
        </p:txBody>
      </p:sp>
      <p:sp>
        <p:nvSpPr>
          <p:cNvPr id="30723" name="Content Placeholder 2"/>
          <p:cNvSpPr>
            <a:spLocks noGrp="1"/>
          </p:cNvSpPr>
          <p:nvPr>
            <p:ph idx="1"/>
          </p:nvPr>
        </p:nvSpPr>
        <p:spPr>
          <a:xfrm>
            <a:off x="365322" y="1624716"/>
            <a:ext cx="8012453" cy="4245142"/>
          </a:xfrm>
        </p:spPr>
        <p:txBody>
          <a:bodyPr>
            <a:normAutofit/>
          </a:bodyPr>
          <a:lstStyle/>
          <a:p>
            <a:r>
              <a:rPr lang="en-US" sz="2000" b="0" dirty="0">
                <a:ea typeface="Calibri" pitchFamily="34" charset="0"/>
              </a:rPr>
              <a:t>TRICARE Plus</a:t>
            </a:r>
          </a:p>
          <a:p>
            <a:pPr lvl="1"/>
            <a:r>
              <a:rPr lang="en-US" sz="2000" b="0" dirty="0">
                <a:ea typeface="Calibri" pitchFamily="34" charset="0"/>
              </a:rPr>
              <a:t>TRICARE Plus is not a health plan but does impact access to care priorities.</a:t>
            </a:r>
          </a:p>
          <a:p>
            <a:pPr lvl="1"/>
            <a:r>
              <a:rPr lang="en-US" sz="2000" b="0" dirty="0">
                <a:ea typeface="Calibri" pitchFamily="34" charset="0"/>
              </a:rPr>
              <a:t>TRICARE Plus patients are empaneled with a PCM at an MTF.</a:t>
            </a:r>
          </a:p>
          <a:p>
            <a:pPr lvl="1"/>
            <a:r>
              <a:rPr lang="en-US" sz="2000" b="0" dirty="0">
                <a:ea typeface="Calibri" pitchFamily="34" charset="0"/>
              </a:rPr>
              <a:t>Available for anyone not on Active Duty.</a:t>
            </a:r>
          </a:p>
          <a:p>
            <a:pPr lvl="1"/>
            <a:r>
              <a:rPr lang="en-US" sz="2000" b="0" dirty="0">
                <a:ea typeface="Calibri" pitchFamily="34" charset="0"/>
              </a:rPr>
              <a:t>TRICARE Plus is a free program that gives preferred access to primary care over other non-Active Duty, non-Prime patients, on paper.</a:t>
            </a:r>
          </a:p>
          <a:p>
            <a:pPr lvl="1"/>
            <a:r>
              <a:rPr lang="en-US" sz="2000" b="0" dirty="0">
                <a:ea typeface="Calibri" pitchFamily="34" charset="0"/>
              </a:rPr>
              <a:t>MTFs use TRICARE Plus to enroll more complex patients so that providers can practice their skills.  85% of enrollees are Medicare eligible.</a:t>
            </a:r>
          </a:p>
          <a:p>
            <a:pPr marL="457200" lvl="1" indent="0">
              <a:buNone/>
            </a:pPr>
            <a:endParaRPr lang="en-US" sz="2000" b="0" dirty="0">
              <a:ea typeface="Calibri" pitchFamily="34" charset="0"/>
            </a:endParaRPr>
          </a:p>
          <a:p>
            <a:pPr lvl="1"/>
            <a:endParaRPr lang="en-US" dirty="0">
              <a:ea typeface="Calibri" pitchFamily="34" charset="0"/>
            </a:endParaRPr>
          </a:p>
        </p:txBody>
      </p:sp>
      <p:pic>
        <p:nvPicPr>
          <p:cNvPr id="5124" name="Picture 4" descr="See the source image">
            <a:extLst>
              <a:ext uri="{FF2B5EF4-FFF2-40B4-BE49-F238E27FC236}">
                <a16:creationId xmlns:a16="http://schemas.microsoft.com/office/drawing/2014/main" id="{E2338988-1F39-4DB5-8B8B-EB74F8F696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52" y="1264751"/>
            <a:ext cx="1007613" cy="7701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CB06A6EB-523F-486E-98AE-B37193C1FEA3}"/>
              </a:ext>
            </a:extLst>
          </p:cNvPr>
          <p:cNvSpPr>
            <a:spLocks noGrp="1"/>
          </p:cNvSpPr>
          <p:nvPr>
            <p:ph type="sldNum" sz="quarter" idx="12"/>
          </p:nvPr>
        </p:nvSpPr>
        <p:spPr/>
        <p:txBody>
          <a:bodyPr/>
          <a:lstStyle/>
          <a:p>
            <a:fld id="{B1EAD1A9-26C9-46CB-A7C4-15748123C385}"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2899151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23</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609600" y="271790"/>
            <a:ext cx="8153400" cy="523220"/>
          </a:xfrm>
          <a:prstGeom prst="rect">
            <a:avLst/>
          </a:prstGeom>
          <a:noFill/>
        </p:spPr>
        <p:txBody>
          <a:bodyPr wrap="square" rtlCol="0">
            <a:spAutoFit/>
          </a:bodyPr>
          <a:lstStyle/>
          <a:p>
            <a:pPr algn="ctr"/>
            <a:r>
              <a:rPr lang="en-US" sz="2800" dirty="0">
                <a:solidFill>
                  <a:schemeClr val="accent2"/>
                </a:solidFill>
                <a:latin typeface="Calibri" panose="020F0502020204030204" pitchFamily="34" charset="0"/>
                <a:cs typeface="Calibri" panose="020F0502020204030204" pitchFamily="34" charset="0"/>
              </a:rPr>
              <a:t>TRICARE for Active Duty</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381000" y="13716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eaLnBrk="1" hangingPunct="1">
              <a:lnSpc>
                <a:spcPct val="80000"/>
              </a:lnSpc>
            </a:pPr>
            <a:r>
              <a:rPr lang="en-US" sz="2000" b="0" kern="0" dirty="0">
                <a:latin typeface="Calibri" pitchFamily="34" charset="0"/>
              </a:rPr>
              <a:t>Active Duty = Regular Active Duty + Activated Guard Reserve during the call-up period.</a:t>
            </a:r>
          </a:p>
          <a:p>
            <a:pPr eaLnBrk="1" hangingPunct="1">
              <a:lnSpc>
                <a:spcPct val="80000"/>
              </a:lnSpc>
            </a:pPr>
            <a:r>
              <a:rPr lang="en-US" sz="2000" b="0" kern="0" dirty="0">
                <a:latin typeface="Calibri" pitchFamily="34" charset="0"/>
              </a:rPr>
              <a:t>Active Duty at a permanent duty station must enroll in Prime.</a:t>
            </a:r>
          </a:p>
          <a:p>
            <a:pPr lvl="1" eaLnBrk="1" hangingPunct="1">
              <a:lnSpc>
                <a:spcPct val="80000"/>
              </a:lnSpc>
            </a:pPr>
            <a:r>
              <a:rPr lang="en-US" sz="1800" b="0" kern="0" dirty="0">
                <a:latin typeface="Calibri" pitchFamily="34" charset="0"/>
              </a:rPr>
              <a:t>TRICARE Prime or TRICARE Prime Remote</a:t>
            </a:r>
          </a:p>
          <a:p>
            <a:pPr eaLnBrk="1" hangingPunct="1">
              <a:lnSpc>
                <a:spcPct val="80000"/>
              </a:lnSpc>
            </a:pPr>
            <a:r>
              <a:rPr lang="en-US" sz="2000" b="0" kern="0" dirty="0">
                <a:latin typeface="Calibri" pitchFamily="34" charset="0"/>
              </a:rPr>
              <a:t>The overwhelming majority of AD are enrolled at an MTF.</a:t>
            </a:r>
          </a:p>
          <a:p>
            <a:pPr lvl="1" eaLnBrk="1" hangingPunct="1">
              <a:lnSpc>
                <a:spcPct val="80000"/>
              </a:lnSpc>
            </a:pPr>
            <a:r>
              <a:rPr lang="en-US" sz="1800" b="0" kern="0" dirty="0">
                <a:latin typeface="Calibri" pitchFamily="34" charset="0"/>
              </a:rPr>
              <a:t>Some are enrolled with an “Operational Forces” PCM, that is, a line provider.</a:t>
            </a:r>
          </a:p>
          <a:p>
            <a:pPr eaLnBrk="1" hangingPunct="1">
              <a:lnSpc>
                <a:spcPct val="80000"/>
              </a:lnSpc>
            </a:pPr>
            <a:r>
              <a:rPr lang="en-US" sz="2000" b="0" kern="0" dirty="0">
                <a:latin typeface="Calibri" pitchFamily="34" charset="0"/>
              </a:rPr>
              <a:t>No enrollment fees or cost sharing for any covered care for active duty, including prescription drugs</a:t>
            </a:r>
          </a:p>
          <a:p>
            <a:pPr eaLnBrk="1" hangingPunct="1">
              <a:lnSpc>
                <a:spcPct val="80000"/>
              </a:lnSpc>
            </a:pPr>
            <a:r>
              <a:rPr lang="en-US" sz="2000" b="0" kern="0" dirty="0">
                <a:latin typeface="Calibri" pitchFamily="34" charset="0"/>
              </a:rPr>
              <a:t>All non-emergency room care received outside the MTF must be referred by a PCM, including urgent care. </a:t>
            </a:r>
          </a:p>
          <a:p>
            <a:pPr marL="0" indent="0" eaLnBrk="1" hangingPunct="1">
              <a:lnSpc>
                <a:spcPct val="80000"/>
              </a:lnSpc>
              <a:buNone/>
            </a:pPr>
            <a:endParaRPr lang="en-US" sz="2000" b="0" kern="0" dirty="0">
              <a:latin typeface="Calibri" pitchFamily="34" charset="0"/>
            </a:endParaRPr>
          </a:p>
          <a:p>
            <a:pPr eaLnBrk="1" hangingPunct="1">
              <a:lnSpc>
                <a:spcPct val="80000"/>
              </a:lnSpc>
            </a:pPr>
            <a:endParaRPr lang="en-US" sz="2400" b="0" kern="0" dirty="0">
              <a:latin typeface="Calibri" pitchFamily="34" charset="0"/>
            </a:endParaRPr>
          </a:p>
        </p:txBody>
      </p:sp>
    </p:spTree>
    <p:extLst>
      <p:ext uri="{BB962C8B-B14F-4D97-AF65-F5344CB8AC3E}">
        <p14:creationId xmlns:p14="http://schemas.microsoft.com/office/powerpoint/2010/main" val="4076156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24</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pPr algn="ctr"/>
            <a:r>
              <a:rPr lang="en-US" sz="2800" dirty="0">
                <a:solidFill>
                  <a:schemeClr val="accent2"/>
                </a:solidFill>
                <a:latin typeface="Calibri" panose="020F0502020204030204" pitchFamily="34" charset="0"/>
                <a:cs typeface="Calibri" panose="020F0502020204030204" pitchFamily="34" charset="0"/>
              </a:rPr>
              <a:t>TRICARE for Active Duty Family Members</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381000" y="13716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eaLnBrk="1" hangingPunct="1">
              <a:lnSpc>
                <a:spcPct val="80000"/>
              </a:lnSpc>
            </a:pPr>
            <a:r>
              <a:rPr lang="en-US" sz="2000" b="0" kern="0" dirty="0">
                <a:latin typeface="Calibri" pitchFamily="34" charset="0"/>
              </a:rPr>
              <a:t>ADFM = Family of Active Duty + Guard/Reserve family during call-up period.</a:t>
            </a:r>
          </a:p>
          <a:p>
            <a:pPr eaLnBrk="1" hangingPunct="1">
              <a:lnSpc>
                <a:spcPct val="80000"/>
              </a:lnSpc>
            </a:pPr>
            <a:r>
              <a:rPr lang="en-US" sz="2000" b="0" kern="0" dirty="0">
                <a:latin typeface="Calibri" pitchFamily="34" charset="0"/>
              </a:rPr>
              <a:t>ADFMs must enroll in a health plan to receive purchased care coverage.</a:t>
            </a:r>
          </a:p>
          <a:p>
            <a:pPr eaLnBrk="1" hangingPunct="1">
              <a:lnSpc>
                <a:spcPct val="80000"/>
              </a:lnSpc>
            </a:pPr>
            <a:r>
              <a:rPr lang="en-US" sz="2000" b="0" kern="0" dirty="0">
                <a:latin typeface="Calibri" pitchFamily="34" charset="0"/>
              </a:rPr>
              <a:t>ADFMs in Prime/Designated Provider generally do not face cost sharing. Two exceptions:</a:t>
            </a:r>
          </a:p>
          <a:p>
            <a:pPr lvl="1" eaLnBrk="1" hangingPunct="1">
              <a:lnSpc>
                <a:spcPct val="80000"/>
              </a:lnSpc>
            </a:pPr>
            <a:r>
              <a:rPr lang="en-US" sz="1800" b="0" kern="0" dirty="0">
                <a:latin typeface="Calibri" pitchFamily="34" charset="0"/>
              </a:rPr>
              <a:t>Point of Service (POS) care, non-emergency out-of-network care; ADFMs pay a deductible and then 50 percent of allowable charges</a:t>
            </a:r>
          </a:p>
          <a:p>
            <a:pPr lvl="1" eaLnBrk="1" hangingPunct="1">
              <a:lnSpc>
                <a:spcPct val="80000"/>
              </a:lnSpc>
            </a:pPr>
            <a:r>
              <a:rPr lang="en-US" sz="1800" b="0" kern="0" dirty="0">
                <a:latin typeface="Calibri" pitchFamily="34" charset="0"/>
              </a:rPr>
              <a:t>Copays for prescription drugs filled outside of the MTF</a:t>
            </a:r>
          </a:p>
          <a:p>
            <a:pPr eaLnBrk="1" hangingPunct="1">
              <a:lnSpc>
                <a:spcPct val="80000"/>
              </a:lnSpc>
            </a:pPr>
            <a:r>
              <a:rPr lang="en-US" sz="2000" b="0" kern="0" dirty="0">
                <a:latin typeface="Calibri" pitchFamily="34" charset="0"/>
              </a:rPr>
              <a:t>Select ADFMs do have cost sharing for civilian care: in 2018 </a:t>
            </a:r>
          </a:p>
          <a:p>
            <a:pPr lvl="1" eaLnBrk="1" hangingPunct="1">
              <a:lnSpc>
                <a:spcPct val="80000"/>
              </a:lnSpc>
            </a:pPr>
            <a:r>
              <a:rPr lang="en-US" sz="1600" b="0" kern="0" dirty="0">
                <a:latin typeface="Calibri" pitchFamily="34" charset="0"/>
              </a:rPr>
              <a:t>$21 for primary care</a:t>
            </a:r>
          </a:p>
          <a:p>
            <a:pPr lvl="1" eaLnBrk="1" hangingPunct="1">
              <a:lnSpc>
                <a:spcPct val="80000"/>
              </a:lnSpc>
            </a:pPr>
            <a:r>
              <a:rPr lang="en-US" sz="1600" b="0" kern="0" dirty="0">
                <a:latin typeface="Calibri" pitchFamily="34" charset="0"/>
              </a:rPr>
              <a:t>$31 for specialists</a:t>
            </a:r>
          </a:p>
          <a:p>
            <a:pPr lvl="1" eaLnBrk="1" hangingPunct="1">
              <a:lnSpc>
                <a:spcPct val="80000"/>
              </a:lnSpc>
            </a:pPr>
            <a:r>
              <a:rPr lang="en-US" sz="1600" b="0" kern="0" dirty="0">
                <a:latin typeface="Calibri" pitchFamily="34" charset="0"/>
              </a:rPr>
              <a:t>$81 for ER</a:t>
            </a:r>
          </a:p>
          <a:p>
            <a:pPr lvl="1" eaLnBrk="1" hangingPunct="1">
              <a:lnSpc>
                <a:spcPct val="80000"/>
              </a:lnSpc>
            </a:pPr>
            <a:r>
              <a:rPr lang="en-US" sz="1600" b="0" kern="0" dirty="0">
                <a:latin typeface="Calibri" pitchFamily="34" charset="0"/>
              </a:rPr>
              <a:t>$25 per inpatient admission</a:t>
            </a:r>
          </a:p>
          <a:p>
            <a:pPr lvl="1" eaLnBrk="1" hangingPunct="1">
              <a:lnSpc>
                <a:spcPct val="80000"/>
              </a:lnSpc>
            </a:pPr>
            <a:r>
              <a:rPr lang="en-US" sz="1600" b="0" kern="0" dirty="0">
                <a:latin typeface="Calibri" pitchFamily="34" charset="0"/>
              </a:rPr>
              <a:t>small annual deductible ($150 for individuals, $300 for families).</a:t>
            </a:r>
          </a:p>
          <a:p>
            <a:pPr eaLnBrk="1" hangingPunct="1">
              <a:lnSpc>
                <a:spcPct val="80000"/>
              </a:lnSpc>
            </a:pPr>
            <a:r>
              <a:rPr lang="en-US" sz="2000" b="0" kern="0" dirty="0">
                <a:latin typeface="Calibri" pitchFamily="34" charset="0"/>
              </a:rPr>
              <a:t>Catastrophic cap of $1,000 limits out-of-pocket costs (excluding POS)</a:t>
            </a:r>
            <a:endParaRPr lang="en-US" sz="2400" b="0" kern="0" dirty="0">
              <a:latin typeface="Calibri" pitchFamily="34" charset="0"/>
            </a:endParaRPr>
          </a:p>
        </p:txBody>
      </p:sp>
    </p:spTree>
    <p:extLst>
      <p:ext uri="{BB962C8B-B14F-4D97-AF65-F5344CB8AC3E}">
        <p14:creationId xmlns:p14="http://schemas.microsoft.com/office/powerpoint/2010/main" val="2426991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B98A21-11F2-403D-A538-4E7380944047}"/>
              </a:ext>
            </a:extLst>
          </p:cNvPr>
          <p:cNvSpPr>
            <a:spLocks noGrp="1"/>
          </p:cNvSpPr>
          <p:nvPr>
            <p:ph type="sldNum" sz="quarter" idx="12"/>
          </p:nvPr>
        </p:nvSpPr>
        <p:spPr/>
        <p:txBody>
          <a:bodyPr/>
          <a:lstStyle/>
          <a:p>
            <a:pPr>
              <a:defRPr/>
            </a:pPr>
            <a:fld id="{DCD87436-8EF5-4D9C-A1DC-7336C7484230}" type="slidenum">
              <a:rPr lang="en-US" smtClean="0"/>
              <a:pPr>
                <a:defRPr/>
              </a:pPr>
              <a:t>25</a:t>
            </a:fld>
            <a:endParaRPr lang="en-US"/>
          </a:p>
        </p:txBody>
      </p:sp>
      <p:pic>
        <p:nvPicPr>
          <p:cNvPr id="3" name="Picture 2">
            <a:extLst>
              <a:ext uri="{FF2B5EF4-FFF2-40B4-BE49-F238E27FC236}">
                <a16:creationId xmlns:a16="http://schemas.microsoft.com/office/drawing/2014/main" id="{147AB425-B2CA-4171-887B-3A1D9919595B}"/>
              </a:ext>
            </a:extLst>
          </p:cNvPr>
          <p:cNvPicPr>
            <a:picLocks noChangeAspect="1"/>
          </p:cNvPicPr>
          <p:nvPr/>
        </p:nvPicPr>
        <p:blipFill>
          <a:blip r:embed="rId2"/>
          <a:stretch>
            <a:fillRect/>
          </a:stretch>
        </p:blipFill>
        <p:spPr>
          <a:xfrm>
            <a:off x="1295116" y="228600"/>
            <a:ext cx="6553768" cy="749873"/>
          </a:xfrm>
          <a:prstGeom prst="rect">
            <a:avLst/>
          </a:prstGeom>
        </p:spPr>
      </p:pic>
      <p:pic>
        <p:nvPicPr>
          <p:cNvPr id="5" name="Picture 4">
            <a:extLst>
              <a:ext uri="{FF2B5EF4-FFF2-40B4-BE49-F238E27FC236}">
                <a16:creationId xmlns:a16="http://schemas.microsoft.com/office/drawing/2014/main" id="{15ED2707-D94D-4DF3-BA18-2F0637DCBB41}"/>
              </a:ext>
            </a:extLst>
          </p:cNvPr>
          <p:cNvPicPr>
            <a:picLocks noChangeAspect="1"/>
          </p:cNvPicPr>
          <p:nvPr/>
        </p:nvPicPr>
        <p:blipFill>
          <a:blip r:embed="rId3"/>
          <a:stretch>
            <a:fillRect/>
          </a:stretch>
        </p:blipFill>
        <p:spPr>
          <a:xfrm>
            <a:off x="533531" y="1465560"/>
            <a:ext cx="8076938" cy="3926880"/>
          </a:xfrm>
          <a:prstGeom prst="rect">
            <a:avLst/>
          </a:prstGeom>
        </p:spPr>
      </p:pic>
    </p:spTree>
    <p:extLst>
      <p:ext uri="{BB962C8B-B14F-4D97-AF65-F5344CB8AC3E}">
        <p14:creationId xmlns:p14="http://schemas.microsoft.com/office/powerpoint/2010/main" val="1482440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26</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74676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TRICARE for Retirees, their Families and Survivors</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381000" y="13716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eaLnBrk="1" hangingPunct="1">
              <a:lnSpc>
                <a:spcPct val="80000"/>
              </a:lnSpc>
            </a:pPr>
            <a:r>
              <a:rPr lang="en-US" sz="2000" b="0" kern="0" dirty="0">
                <a:latin typeface="Calibri" pitchFamily="34" charset="0"/>
              </a:rPr>
              <a:t>Must choose to enroll in either TRICARE Prime or Select to receive civilian healthcare.</a:t>
            </a:r>
          </a:p>
          <a:p>
            <a:pPr eaLnBrk="1" hangingPunct="1">
              <a:lnSpc>
                <a:spcPct val="80000"/>
              </a:lnSpc>
            </a:pPr>
            <a:r>
              <a:rPr lang="en-US" sz="2000" b="0" kern="0" dirty="0">
                <a:latin typeface="Calibri" pitchFamily="34" charset="0"/>
              </a:rPr>
              <a:t>Same pharmacy copays as for ADFMs</a:t>
            </a:r>
          </a:p>
          <a:p>
            <a:pPr eaLnBrk="1" hangingPunct="1">
              <a:lnSpc>
                <a:spcPct val="80000"/>
              </a:lnSpc>
            </a:pPr>
            <a:r>
              <a:rPr lang="en-US" sz="2000" b="0" kern="0" dirty="0">
                <a:latin typeface="Calibri" pitchFamily="34" charset="0"/>
              </a:rPr>
              <a:t>Higher catastrophic cap of $3,000</a:t>
            </a:r>
          </a:p>
          <a:p>
            <a:pPr eaLnBrk="1" hangingPunct="1">
              <a:lnSpc>
                <a:spcPct val="80000"/>
              </a:lnSpc>
            </a:pPr>
            <a:endParaRPr lang="en-US" sz="2000" b="0" kern="0" dirty="0">
              <a:latin typeface="Calibri" pitchFamily="34" charset="0"/>
            </a:endParaRPr>
          </a:p>
          <a:p>
            <a:pPr eaLnBrk="1" hangingPunct="1">
              <a:lnSpc>
                <a:spcPct val="80000"/>
              </a:lnSpc>
            </a:pPr>
            <a:r>
              <a:rPr lang="en-US" sz="2000" b="0" kern="0" dirty="0">
                <a:latin typeface="Calibri" pitchFamily="34" charset="0"/>
              </a:rPr>
              <a:t>For sponsors who entered service after January 1, 2018, cost sharing and enrollment fees are higher. This is a very small group at present, but will increase over time.</a:t>
            </a:r>
          </a:p>
          <a:p>
            <a:pPr eaLnBrk="1" hangingPunct="1">
              <a:lnSpc>
                <a:spcPct val="80000"/>
              </a:lnSpc>
            </a:pPr>
            <a:endParaRPr lang="en-US" sz="2400" b="0" kern="0" dirty="0">
              <a:latin typeface="Calibri" pitchFamily="34" charset="0"/>
            </a:endParaRPr>
          </a:p>
        </p:txBody>
      </p:sp>
    </p:spTree>
    <p:extLst>
      <p:ext uri="{BB962C8B-B14F-4D97-AF65-F5344CB8AC3E}">
        <p14:creationId xmlns:p14="http://schemas.microsoft.com/office/powerpoint/2010/main" val="411449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27</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TRICARE for Retirees and their Families</a:t>
            </a:r>
          </a:p>
        </p:txBody>
      </p:sp>
      <p:pic>
        <p:nvPicPr>
          <p:cNvPr id="4" name="Picture 3">
            <a:extLst>
              <a:ext uri="{FF2B5EF4-FFF2-40B4-BE49-F238E27FC236}">
                <a16:creationId xmlns:a16="http://schemas.microsoft.com/office/drawing/2014/main" id="{51A425CF-D55B-4639-9AF1-E5606089D542}"/>
              </a:ext>
            </a:extLst>
          </p:cNvPr>
          <p:cNvPicPr>
            <a:picLocks noChangeAspect="1"/>
          </p:cNvPicPr>
          <p:nvPr/>
        </p:nvPicPr>
        <p:blipFill>
          <a:blip r:embed="rId2"/>
          <a:stretch>
            <a:fillRect/>
          </a:stretch>
        </p:blipFill>
        <p:spPr>
          <a:xfrm>
            <a:off x="533531" y="1562760"/>
            <a:ext cx="8076938" cy="3732480"/>
          </a:xfrm>
          <a:prstGeom prst="rect">
            <a:avLst/>
          </a:prstGeom>
        </p:spPr>
      </p:pic>
      <p:sp>
        <p:nvSpPr>
          <p:cNvPr id="5" name="TextBox 4">
            <a:extLst>
              <a:ext uri="{FF2B5EF4-FFF2-40B4-BE49-F238E27FC236}">
                <a16:creationId xmlns:a16="http://schemas.microsoft.com/office/drawing/2014/main" id="{C0E0EA41-5709-4021-A170-362D8F5684E1}"/>
              </a:ext>
            </a:extLst>
          </p:cNvPr>
          <p:cNvSpPr txBox="1"/>
          <p:nvPr/>
        </p:nvSpPr>
        <p:spPr>
          <a:xfrm>
            <a:off x="2286000" y="5860703"/>
            <a:ext cx="4648200" cy="830997"/>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Cost sharing is higher for a small group of retirees who entered service after 1/1/2018 and lower for medically retired families and survivors</a:t>
            </a:r>
          </a:p>
        </p:txBody>
      </p:sp>
    </p:spTree>
    <p:extLst>
      <p:ext uri="{BB962C8B-B14F-4D97-AF65-F5344CB8AC3E}">
        <p14:creationId xmlns:p14="http://schemas.microsoft.com/office/powerpoint/2010/main" val="1165717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28</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TRICARE for Guard/Reserve</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381000" y="13716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eaLnBrk="1" hangingPunct="1">
              <a:lnSpc>
                <a:spcPct val="80000"/>
              </a:lnSpc>
            </a:pPr>
            <a:r>
              <a:rPr lang="en-US" sz="2000" b="0" kern="0" dirty="0">
                <a:latin typeface="Calibri" pitchFamily="34" charset="0"/>
              </a:rPr>
              <a:t>During call-up period, Guard/Reserve are the same as active duty.</a:t>
            </a:r>
          </a:p>
          <a:p>
            <a:pPr eaLnBrk="1" hangingPunct="1">
              <a:lnSpc>
                <a:spcPct val="80000"/>
              </a:lnSpc>
            </a:pPr>
            <a:r>
              <a:rPr lang="en-US" sz="2000" b="0" kern="0" dirty="0">
                <a:latin typeface="Calibri" pitchFamily="34" charset="0"/>
              </a:rPr>
              <a:t>During 30 days pre-call-up and 6 months after, inactive Guard/Reserve have default direct care coverage and can enroll in Prime or Select.</a:t>
            </a:r>
          </a:p>
          <a:p>
            <a:pPr eaLnBrk="1" hangingPunct="1">
              <a:lnSpc>
                <a:spcPct val="80000"/>
              </a:lnSpc>
            </a:pPr>
            <a:r>
              <a:rPr lang="en-US" sz="2000" b="0" kern="0" dirty="0">
                <a:latin typeface="Calibri" pitchFamily="34" charset="0"/>
              </a:rPr>
              <a:t>Otherwise, inactive Guard/Reserve have no eligibility unless they  purchase TRICARE Reserve Select (TRS).</a:t>
            </a:r>
          </a:p>
          <a:p>
            <a:pPr lvl="1" eaLnBrk="1" hangingPunct="1">
              <a:lnSpc>
                <a:spcPct val="80000"/>
              </a:lnSpc>
            </a:pPr>
            <a:r>
              <a:rPr lang="en-US" sz="1800" b="0" kern="0" dirty="0">
                <a:latin typeface="Calibri" pitchFamily="34" charset="0"/>
              </a:rPr>
              <a:t>Benefit matches the ADFM TRICARE Select benefit (for those who entered service in 2018 and beyond)</a:t>
            </a:r>
          </a:p>
          <a:p>
            <a:pPr lvl="1" eaLnBrk="1" hangingPunct="1">
              <a:lnSpc>
                <a:spcPct val="80000"/>
              </a:lnSpc>
            </a:pPr>
            <a:r>
              <a:rPr lang="en-US" sz="1800" b="0" kern="0" dirty="0">
                <a:latin typeface="Calibri" pitchFamily="34" charset="0"/>
              </a:rPr>
              <a:t>Enrollment fee is subsidized by the government, so enrollees pay only 28%  of the cost of the plan ($46/mo. for individuals and $221/mo. for families)</a:t>
            </a:r>
          </a:p>
          <a:p>
            <a:pPr lvl="1" eaLnBrk="1" hangingPunct="1">
              <a:lnSpc>
                <a:spcPct val="80000"/>
              </a:lnSpc>
            </a:pPr>
            <a:r>
              <a:rPr lang="en-US" sz="1800" b="0" kern="0" dirty="0">
                <a:latin typeface="Calibri" pitchFamily="34" charset="0"/>
              </a:rPr>
              <a:t>Nearly 400,000 enrollees</a:t>
            </a:r>
          </a:p>
          <a:p>
            <a:pPr eaLnBrk="1" hangingPunct="1">
              <a:lnSpc>
                <a:spcPct val="80000"/>
              </a:lnSpc>
            </a:pPr>
            <a:r>
              <a:rPr lang="en-US" sz="2200" b="0" kern="0" dirty="0">
                <a:latin typeface="Calibri" pitchFamily="34" charset="0"/>
              </a:rPr>
              <a:t>Many of these beneficiaries also use the VA.</a:t>
            </a:r>
          </a:p>
          <a:p>
            <a:pPr marL="0" indent="0" eaLnBrk="1" hangingPunct="1">
              <a:lnSpc>
                <a:spcPct val="80000"/>
              </a:lnSpc>
              <a:buNone/>
            </a:pPr>
            <a:endParaRPr lang="en-US" sz="2400" b="0" kern="0" dirty="0">
              <a:latin typeface="Calibri" pitchFamily="34" charset="0"/>
            </a:endParaRPr>
          </a:p>
        </p:txBody>
      </p:sp>
      <p:pic>
        <p:nvPicPr>
          <p:cNvPr id="5" name="Picture 4">
            <a:extLst>
              <a:ext uri="{FF2B5EF4-FFF2-40B4-BE49-F238E27FC236}">
                <a16:creationId xmlns:a16="http://schemas.microsoft.com/office/drawing/2014/main" id="{3AEF9DF6-C5C7-4FB7-A406-3A2BF632A8F1}"/>
              </a:ext>
            </a:extLst>
          </p:cNvPr>
          <p:cNvPicPr>
            <a:picLocks noChangeAspect="1"/>
          </p:cNvPicPr>
          <p:nvPr/>
        </p:nvPicPr>
        <p:blipFill>
          <a:blip r:embed="rId2"/>
          <a:stretch>
            <a:fillRect/>
          </a:stretch>
        </p:blipFill>
        <p:spPr>
          <a:xfrm>
            <a:off x="575441" y="4876800"/>
            <a:ext cx="7754784" cy="499915"/>
          </a:xfrm>
          <a:prstGeom prst="rect">
            <a:avLst/>
          </a:prstGeom>
        </p:spPr>
      </p:pic>
    </p:spTree>
    <p:extLst>
      <p:ext uri="{BB962C8B-B14F-4D97-AF65-F5344CB8AC3E}">
        <p14:creationId xmlns:p14="http://schemas.microsoft.com/office/powerpoint/2010/main" val="3362927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29</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TRICARE for Guard/Reserve</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381000" y="13716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eaLnBrk="1" hangingPunct="1">
              <a:lnSpc>
                <a:spcPct val="80000"/>
              </a:lnSpc>
            </a:pPr>
            <a:r>
              <a:rPr lang="en-US" sz="2000" b="0" kern="0" dirty="0">
                <a:latin typeface="Calibri" pitchFamily="34" charset="0"/>
              </a:rPr>
              <a:t>After 20 years or service, reservists receive full TRICARE benefits (same as non-reserve retirees) when they reach 60 years of age).</a:t>
            </a:r>
          </a:p>
          <a:p>
            <a:pPr eaLnBrk="1" hangingPunct="1">
              <a:lnSpc>
                <a:spcPct val="80000"/>
              </a:lnSpc>
            </a:pPr>
            <a:r>
              <a:rPr lang="en-US" sz="2000" b="0" kern="0" dirty="0">
                <a:latin typeface="Calibri" pitchFamily="34" charset="0"/>
              </a:rPr>
              <a:t>Prior to age 60, retired reservists can purchase TRICARE Retired Reserve (TRR).</a:t>
            </a:r>
          </a:p>
          <a:p>
            <a:pPr lvl="1" eaLnBrk="1" hangingPunct="1">
              <a:lnSpc>
                <a:spcPct val="80000"/>
              </a:lnSpc>
            </a:pPr>
            <a:r>
              <a:rPr lang="en-US" sz="1800" b="0" kern="0" dirty="0">
                <a:latin typeface="Calibri" pitchFamily="34" charset="0"/>
              </a:rPr>
              <a:t>Benefit matches the non-active duty family member TRICARE Select benefit.</a:t>
            </a:r>
          </a:p>
          <a:p>
            <a:pPr lvl="1" eaLnBrk="1" hangingPunct="1">
              <a:lnSpc>
                <a:spcPct val="80000"/>
              </a:lnSpc>
            </a:pPr>
            <a:r>
              <a:rPr lang="en-US" sz="1800" b="0" kern="0" dirty="0">
                <a:latin typeface="Calibri" pitchFamily="34" charset="0"/>
              </a:rPr>
              <a:t>Not subsidized, so enrollment fees are higher: $431/mo. for individual, $1,084/mo. for families</a:t>
            </a:r>
          </a:p>
          <a:p>
            <a:pPr eaLnBrk="1" hangingPunct="1">
              <a:lnSpc>
                <a:spcPct val="80000"/>
              </a:lnSpc>
            </a:pPr>
            <a:endParaRPr lang="en-US" sz="2400" b="0" kern="0" dirty="0">
              <a:latin typeface="Calibri" pitchFamily="34" charset="0"/>
            </a:endParaRPr>
          </a:p>
        </p:txBody>
      </p:sp>
    </p:spTree>
    <p:extLst>
      <p:ext uri="{BB962C8B-B14F-4D97-AF65-F5344CB8AC3E}">
        <p14:creationId xmlns:p14="http://schemas.microsoft.com/office/powerpoint/2010/main" val="290134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FCA0C1-5D76-4667-824D-45D7FF32E4C4}"/>
              </a:ext>
            </a:extLst>
          </p:cNvPr>
          <p:cNvSpPr>
            <a:spLocks noGrp="1"/>
          </p:cNvSpPr>
          <p:nvPr>
            <p:ph type="sldNum" sz="quarter" idx="12"/>
          </p:nvPr>
        </p:nvSpPr>
        <p:spPr/>
        <p:txBody>
          <a:bodyPr/>
          <a:lstStyle/>
          <a:p>
            <a:pPr>
              <a:defRPr/>
            </a:pPr>
            <a:fld id="{DCD87436-8EF5-4D9C-A1DC-7336C7484230}" type="slidenum">
              <a:rPr lang="en-US" smtClean="0"/>
              <a:pPr>
                <a:defRPr/>
              </a:pPr>
              <a:t>3</a:t>
            </a:fld>
            <a:endParaRPr lang="en-US"/>
          </a:p>
        </p:txBody>
      </p:sp>
      <p:sp>
        <p:nvSpPr>
          <p:cNvPr id="3" name="TextBox 2">
            <a:extLst>
              <a:ext uri="{FF2B5EF4-FFF2-40B4-BE49-F238E27FC236}">
                <a16:creationId xmlns:a16="http://schemas.microsoft.com/office/drawing/2014/main" id="{B119859C-F090-48F5-8ED4-FB6A31556266}"/>
              </a:ext>
            </a:extLst>
          </p:cNvPr>
          <p:cNvSpPr txBox="1"/>
          <p:nvPr/>
        </p:nvSpPr>
        <p:spPr>
          <a:xfrm>
            <a:off x="1066800" y="2743200"/>
            <a:ext cx="6553200" cy="523220"/>
          </a:xfrm>
          <a:prstGeom prst="rect">
            <a:avLst/>
          </a:prstGeom>
          <a:noFill/>
        </p:spPr>
        <p:txBody>
          <a:bodyPr wrap="square" rtlCol="0">
            <a:spAutoFit/>
          </a:bodyPr>
          <a:lstStyle/>
          <a:p>
            <a:pPr algn="ctr"/>
            <a:r>
              <a:rPr lang="en-US" sz="2800" dirty="0">
                <a:solidFill>
                  <a:schemeClr val="accent2"/>
                </a:solidFill>
                <a:latin typeface="Calibri" panose="020F0502020204030204" pitchFamily="34" charset="0"/>
                <a:cs typeface="Calibri" panose="020F0502020204030204" pitchFamily="34" charset="0"/>
              </a:rPr>
              <a:t>MHS Benefits and Programs</a:t>
            </a:r>
          </a:p>
        </p:txBody>
      </p:sp>
    </p:spTree>
    <p:extLst>
      <p:ext uri="{BB962C8B-B14F-4D97-AF65-F5344CB8AC3E}">
        <p14:creationId xmlns:p14="http://schemas.microsoft.com/office/powerpoint/2010/main" val="2139397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A2BF59-53CD-4C88-98A8-5E4B39AA7FC3}"/>
              </a:ext>
            </a:extLst>
          </p:cNvPr>
          <p:cNvSpPr>
            <a:spLocks noGrp="1"/>
          </p:cNvSpPr>
          <p:nvPr>
            <p:ph type="sldNum" sz="quarter" idx="12"/>
          </p:nvPr>
        </p:nvSpPr>
        <p:spPr/>
        <p:txBody>
          <a:bodyPr/>
          <a:lstStyle/>
          <a:p>
            <a:pPr>
              <a:defRPr/>
            </a:pPr>
            <a:fld id="{DCD87436-8EF5-4D9C-A1DC-7336C7484230}" type="slidenum">
              <a:rPr lang="en-US" smtClean="0"/>
              <a:pPr>
                <a:defRPr/>
              </a:pPr>
              <a:t>30</a:t>
            </a:fld>
            <a:endParaRPr lang="en-US"/>
          </a:p>
        </p:txBody>
      </p:sp>
      <p:sp>
        <p:nvSpPr>
          <p:cNvPr id="3" name="TextBox 2">
            <a:extLst>
              <a:ext uri="{FF2B5EF4-FFF2-40B4-BE49-F238E27FC236}">
                <a16:creationId xmlns:a16="http://schemas.microsoft.com/office/drawing/2014/main" id="{C18EB0B2-9DB7-4E63-AA23-190561ACAFF1}"/>
              </a:ext>
            </a:extLst>
          </p:cNvPr>
          <p:cNvSpPr txBox="1"/>
          <p:nvPr/>
        </p:nvSpPr>
        <p:spPr>
          <a:xfrm>
            <a:off x="743606" y="1600200"/>
            <a:ext cx="7866993" cy="4339650"/>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2"/>
                </a:solidFill>
                <a:latin typeface="Calibri" panose="020F0502020204030204" pitchFamily="34" charset="0"/>
                <a:cs typeface="Calibri" panose="020F0502020204030204" pitchFamily="34" charset="0"/>
              </a:rPr>
              <a:t>Access priorities for care at MTFs are defined in the law</a:t>
            </a:r>
          </a:p>
          <a:p>
            <a:pPr marL="342900" indent="-342900">
              <a:buFont typeface="Arial" panose="020B0604020202020204" pitchFamily="34" charset="0"/>
              <a:buChar char="•"/>
            </a:pPr>
            <a:r>
              <a:rPr lang="en-US" sz="2000" dirty="0">
                <a:solidFill>
                  <a:schemeClr val="accent2"/>
                </a:solidFill>
                <a:latin typeface="Calibri" panose="020F0502020204030204" pitchFamily="34" charset="0"/>
                <a:cs typeface="Calibri" panose="020F0502020204030204" pitchFamily="34" charset="0"/>
              </a:rPr>
              <a:t>The priorities are:</a:t>
            </a:r>
          </a:p>
          <a:p>
            <a:pPr marL="914400" lvl="1" indent="-457200">
              <a:buFont typeface="+mj-lt"/>
              <a:buAutoNum type="arabicPeriod"/>
            </a:pPr>
            <a:r>
              <a:rPr lang="en-US" dirty="0">
                <a:solidFill>
                  <a:schemeClr val="accent2"/>
                </a:solidFill>
                <a:latin typeface="Calibri" panose="020F0502020204030204" pitchFamily="34" charset="0"/>
                <a:cs typeface="Calibri" panose="020F0502020204030204" pitchFamily="34" charset="0"/>
              </a:rPr>
              <a:t>Active Duty (line of injury and disability) and authorized Foreign Military</a:t>
            </a:r>
          </a:p>
          <a:p>
            <a:pPr marL="914400" lvl="1" indent="-457200">
              <a:buFont typeface="+mj-lt"/>
              <a:buAutoNum type="arabicPeriod"/>
            </a:pPr>
            <a:r>
              <a:rPr lang="en-US" dirty="0">
                <a:solidFill>
                  <a:schemeClr val="accent2"/>
                </a:solidFill>
                <a:latin typeface="Calibri" panose="020F0502020204030204" pitchFamily="34" charset="0"/>
                <a:cs typeface="Calibri" panose="020F0502020204030204" pitchFamily="34" charset="0"/>
              </a:rPr>
              <a:t>Active Duty Family enrolled in Prime and authorized NATO family</a:t>
            </a:r>
          </a:p>
          <a:p>
            <a:pPr marL="914400" lvl="1" indent="-457200">
              <a:buFont typeface="+mj-lt"/>
              <a:buAutoNum type="arabicPeriod"/>
            </a:pPr>
            <a:r>
              <a:rPr lang="en-US" dirty="0">
                <a:solidFill>
                  <a:schemeClr val="accent2"/>
                </a:solidFill>
                <a:latin typeface="Calibri" panose="020F0502020204030204" pitchFamily="34" charset="0"/>
                <a:cs typeface="Calibri" panose="020F0502020204030204" pitchFamily="34" charset="0"/>
              </a:rPr>
              <a:t>Retirees, their Families and Survivors enrolled in Prime and TRICARE Plus for Primary care only</a:t>
            </a:r>
          </a:p>
          <a:p>
            <a:pPr marL="914400" lvl="1" indent="-457200">
              <a:buFont typeface="+mj-lt"/>
              <a:buAutoNum type="arabicPeriod"/>
            </a:pPr>
            <a:r>
              <a:rPr lang="en-US" dirty="0">
                <a:solidFill>
                  <a:schemeClr val="accent2"/>
                </a:solidFill>
                <a:latin typeface="Calibri" panose="020F0502020204030204" pitchFamily="34" charset="0"/>
                <a:cs typeface="Calibri" panose="020F0502020204030204" pitchFamily="34" charset="0"/>
              </a:rPr>
              <a:t>Active Duty Family not in Prime</a:t>
            </a:r>
          </a:p>
          <a:p>
            <a:pPr marL="914400" lvl="1" indent="-457200">
              <a:buFont typeface="+mj-lt"/>
              <a:buAutoNum type="arabicPeriod"/>
            </a:pPr>
            <a:r>
              <a:rPr lang="en-US" dirty="0">
                <a:solidFill>
                  <a:schemeClr val="accent2"/>
                </a:solidFill>
                <a:latin typeface="Calibri" panose="020F0502020204030204" pitchFamily="34" charset="0"/>
                <a:cs typeface="Calibri" panose="020F0502020204030204" pitchFamily="34" charset="0"/>
              </a:rPr>
              <a:t>Retirees, their Families and Survivors not enrolled in Prime.</a:t>
            </a:r>
          </a:p>
          <a:p>
            <a:pPr marL="914400" lvl="1" indent="-457200">
              <a:buFont typeface="+mj-lt"/>
              <a:buAutoNum type="arabicPeriod"/>
            </a:pPr>
            <a:r>
              <a:rPr lang="en-US" dirty="0">
                <a:solidFill>
                  <a:schemeClr val="accent2"/>
                </a:solidFill>
                <a:latin typeface="Calibri" panose="020F0502020204030204" pitchFamily="34" charset="0"/>
                <a:cs typeface="Calibri" panose="020F0502020204030204" pitchFamily="34" charset="0"/>
              </a:rPr>
              <a:t>Others</a:t>
            </a:r>
          </a:p>
          <a:p>
            <a:pPr marL="914400" lvl="1" indent="-457200">
              <a:buFont typeface="+mj-lt"/>
              <a:buAutoNum type="arabicPeriod"/>
            </a:pPr>
            <a:endParaRPr lang="en-US" dirty="0">
              <a:solidFill>
                <a:schemeClr val="accent2"/>
              </a:solidFill>
              <a:latin typeface="Calibri" panose="020F0502020204030204" pitchFamily="34" charset="0"/>
              <a:cs typeface="Calibri" panose="020F0502020204030204" pitchFamily="34" charset="0"/>
            </a:endParaRPr>
          </a:p>
          <a:p>
            <a:pPr marL="914400" lvl="1" indent="-457200">
              <a:buFont typeface="+mj-lt"/>
              <a:buAutoNum type="arabicPeriod"/>
            </a:pPr>
            <a:endParaRPr lang="en-US" dirty="0">
              <a:solidFill>
                <a:schemeClr val="accent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accent2"/>
                </a:solidFill>
                <a:latin typeface="Calibri" panose="020F0502020204030204" pitchFamily="34" charset="0"/>
                <a:cs typeface="Calibri" panose="020F0502020204030204" pitchFamily="34" charset="0"/>
              </a:rPr>
              <a:t>Beneficiaries who can’t be treated in direct care use a lot of purchased care!</a:t>
            </a:r>
          </a:p>
          <a:p>
            <a:pPr marL="914400" lvl="1" indent="-457200">
              <a:buFont typeface="+mj-lt"/>
              <a:buAutoNum type="arabicPeriod"/>
            </a:pPr>
            <a:endParaRPr lang="en-US" dirty="0">
              <a:solidFill>
                <a:schemeClr val="accent2"/>
              </a:solidFill>
              <a:latin typeface="Calibri" panose="020F0502020204030204" pitchFamily="34" charset="0"/>
              <a:cs typeface="Calibri" panose="020F0502020204030204" pitchFamily="34" charset="0"/>
            </a:endParaRPr>
          </a:p>
          <a:p>
            <a:endParaRPr lang="en-US" dirty="0">
              <a:solidFill>
                <a:schemeClr val="accent2"/>
              </a:solidFill>
              <a:latin typeface="Calibri" panose="020F0502020204030204" pitchFamily="34" charset="0"/>
              <a:cs typeface="Calibri" panose="020F0502020204030204" pitchFamily="34" charset="0"/>
            </a:endParaRPr>
          </a:p>
          <a:p>
            <a:pPr marL="914400" lvl="1" indent="-457200">
              <a:buFont typeface="+mj-lt"/>
              <a:buAutoNum type="arabicPeriod"/>
            </a:pPr>
            <a:endParaRPr lang="en-US" sz="2000" dirty="0">
              <a:solidFill>
                <a:schemeClr val="accent2"/>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5A4353B-8681-434F-9451-7A51D70C78CD}"/>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Access Priorities for MTF care</a:t>
            </a:r>
          </a:p>
        </p:txBody>
      </p:sp>
    </p:spTree>
    <p:extLst>
      <p:ext uri="{BB962C8B-B14F-4D97-AF65-F5344CB8AC3E}">
        <p14:creationId xmlns:p14="http://schemas.microsoft.com/office/powerpoint/2010/main" val="7527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31</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TRICARE Dental Coverage</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381000" y="13716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eaLnBrk="1" hangingPunct="1">
              <a:lnSpc>
                <a:spcPct val="80000"/>
              </a:lnSpc>
            </a:pPr>
            <a:r>
              <a:rPr lang="en-US" sz="2000" b="0" kern="0" dirty="0">
                <a:latin typeface="Calibri" pitchFamily="34" charset="0"/>
              </a:rPr>
              <a:t>Active Duty receive care through the direct care system and the Active Duty Dental Program (ADDP):</a:t>
            </a:r>
          </a:p>
          <a:p>
            <a:pPr lvl="1" eaLnBrk="1" hangingPunct="1">
              <a:lnSpc>
                <a:spcPct val="80000"/>
              </a:lnSpc>
            </a:pPr>
            <a:r>
              <a:rPr lang="en-US" sz="1800" b="0" kern="0" dirty="0">
                <a:latin typeface="Calibri" pitchFamily="34" charset="0"/>
              </a:rPr>
              <a:t>No premiums or cost sharing</a:t>
            </a:r>
          </a:p>
          <a:p>
            <a:pPr lvl="1" eaLnBrk="1" hangingPunct="1">
              <a:lnSpc>
                <a:spcPct val="80000"/>
              </a:lnSpc>
            </a:pPr>
            <a:r>
              <a:rPr lang="en-US" sz="1800" b="0" kern="0" dirty="0">
                <a:latin typeface="Calibri" pitchFamily="34" charset="0"/>
              </a:rPr>
              <a:t>ADDP provides a network of civilian providers for services not available at direct care facilities</a:t>
            </a:r>
          </a:p>
          <a:p>
            <a:pPr eaLnBrk="1" hangingPunct="1">
              <a:lnSpc>
                <a:spcPct val="80000"/>
              </a:lnSpc>
            </a:pPr>
            <a:r>
              <a:rPr lang="en-US" sz="2000" b="0" kern="0" dirty="0">
                <a:latin typeface="Calibri" pitchFamily="34" charset="0"/>
              </a:rPr>
              <a:t>TRICARE Dental Program is a voluntary, premium-supported plan, for ADFMs, and reservists and their families.</a:t>
            </a:r>
          </a:p>
          <a:p>
            <a:pPr lvl="1" eaLnBrk="1" hangingPunct="1">
              <a:lnSpc>
                <a:spcPct val="80000"/>
              </a:lnSpc>
            </a:pPr>
            <a:r>
              <a:rPr lang="en-US" sz="1800" b="0" kern="0" dirty="0">
                <a:latin typeface="Calibri" pitchFamily="34" charset="0"/>
              </a:rPr>
              <a:t>Benefits are similar to commercial dental plans (significant cost sharing)</a:t>
            </a:r>
          </a:p>
          <a:p>
            <a:pPr lvl="1" eaLnBrk="1" hangingPunct="1">
              <a:lnSpc>
                <a:spcPct val="80000"/>
              </a:lnSpc>
            </a:pPr>
            <a:r>
              <a:rPr lang="en-US" sz="1800" b="0" kern="0" dirty="0">
                <a:latin typeface="Calibri" pitchFamily="34" charset="0"/>
              </a:rPr>
              <a:t>ADFMs and Reserve sponsors are subsidized. For ADFMs, 2018 monthly premiums are $11 for individuals and $29 for families</a:t>
            </a:r>
          </a:p>
          <a:p>
            <a:pPr lvl="1" eaLnBrk="1" hangingPunct="1">
              <a:lnSpc>
                <a:spcPct val="80000"/>
              </a:lnSpc>
            </a:pPr>
            <a:r>
              <a:rPr lang="en-US" sz="1800" b="0" kern="0" dirty="0">
                <a:latin typeface="Calibri" pitchFamily="34" charset="0"/>
              </a:rPr>
              <a:t>Provided through United Concordia</a:t>
            </a:r>
          </a:p>
          <a:p>
            <a:pPr eaLnBrk="1" hangingPunct="1">
              <a:lnSpc>
                <a:spcPct val="80000"/>
              </a:lnSpc>
            </a:pPr>
            <a:r>
              <a:rPr lang="en-US" sz="2000" b="0" kern="0" dirty="0">
                <a:latin typeface="Calibri" pitchFamily="34" charset="0"/>
              </a:rPr>
              <a:t>Retirees have historically had access to the TRICARE Retiree Dental Program, but as of January 1, 2019, retirees will be eligible to purchase into the Federal Employees Dental and Vision Insurance Program (FEDVIP).</a:t>
            </a:r>
          </a:p>
          <a:p>
            <a:pPr eaLnBrk="1" hangingPunct="1">
              <a:lnSpc>
                <a:spcPct val="80000"/>
              </a:lnSpc>
            </a:pPr>
            <a:endParaRPr lang="en-US" sz="1800" b="0" kern="0" dirty="0">
              <a:latin typeface="Calibri" pitchFamily="34" charset="0"/>
            </a:endParaRPr>
          </a:p>
          <a:p>
            <a:pPr eaLnBrk="1" hangingPunct="1">
              <a:lnSpc>
                <a:spcPct val="80000"/>
              </a:lnSpc>
            </a:pPr>
            <a:endParaRPr lang="en-US" sz="2400" b="0" kern="0" dirty="0">
              <a:latin typeface="Calibri" pitchFamily="34" charset="0"/>
            </a:endParaRPr>
          </a:p>
        </p:txBody>
      </p:sp>
    </p:spTree>
    <p:extLst>
      <p:ext uri="{BB962C8B-B14F-4D97-AF65-F5344CB8AC3E}">
        <p14:creationId xmlns:p14="http://schemas.microsoft.com/office/powerpoint/2010/main" val="822800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5F8FBB-86C1-40D3-AFD1-76FDF8E0FD6E}"/>
              </a:ext>
            </a:extLst>
          </p:cNvPr>
          <p:cNvSpPr>
            <a:spLocks noGrp="1"/>
          </p:cNvSpPr>
          <p:nvPr>
            <p:ph type="sldNum" sz="quarter" idx="12"/>
          </p:nvPr>
        </p:nvSpPr>
        <p:spPr/>
        <p:txBody>
          <a:bodyPr/>
          <a:lstStyle/>
          <a:p>
            <a:pPr>
              <a:defRPr/>
            </a:pPr>
            <a:fld id="{DCD87436-8EF5-4D9C-A1DC-7336C7484230}" type="slidenum">
              <a:rPr lang="en-US" smtClean="0"/>
              <a:pPr>
                <a:defRPr/>
              </a:pPr>
              <a:t>32</a:t>
            </a:fld>
            <a:endParaRPr lang="en-US"/>
          </a:p>
        </p:txBody>
      </p:sp>
      <p:sp>
        <p:nvSpPr>
          <p:cNvPr id="3" name="TextBox 2">
            <a:extLst>
              <a:ext uri="{FF2B5EF4-FFF2-40B4-BE49-F238E27FC236}">
                <a16:creationId xmlns:a16="http://schemas.microsoft.com/office/drawing/2014/main" id="{6D2434C8-0F89-47E0-9190-84D339DC12C8}"/>
              </a:ext>
            </a:extLst>
          </p:cNvPr>
          <p:cNvSpPr txBox="1"/>
          <p:nvPr/>
        </p:nvSpPr>
        <p:spPr>
          <a:xfrm>
            <a:off x="1295400" y="2892642"/>
            <a:ext cx="6553200" cy="523220"/>
          </a:xfrm>
          <a:prstGeom prst="rect">
            <a:avLst/>
          </a:prstGeom>
          <a:noFill/>
        </p:spPr>
        <p:txBody>
          <a:bodyPr wrap="square" rtlCol="0">
            <a:spAutoFit/>
          </a:bodyPr>
          <a:lstStyle/>
          <a:p>
            <a:pPr algn="ctr"/>
            <a:r>
              <a:rPr lang="en-US" sz="2800" dirty="0">
                <a:solidFill>
                  <a:schemeClr val="accent2"/>
                </a:solidFill>
                <a:latin typeface="Calibri" panose="020F0502020204030204" pitchFamily="34" charset="0"/>
                <a:cs typeface="Calibri" panose="020F0502020204030204" pitchFamily="34" charset="0"/>
              </a:rPr>
              <a:t>Direct Care vs Purchased Care</a:t>
            </a:r>
          </a:p>
        </p:txBody>
      </p:sp>
    </p:spTree>
    <p:extLst>
      <p:ext uri="{BB962C8B-B14F-4D97-AF65-F5344CB8AC3E}">
        <p14:creationId xmlns:p14="http://schemas.microsoft.com/office/powerpoint/2010/main" val="2077803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33</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Direct Care vs. Purchased Care</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381000" y="1371600"/>
            <a:ext cx="8153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eaLnBrk="1" hangingPunct="1">
              <a:lnSpc>
                <a:spcPct val="80000"/>
              </a:lnSpc>
            </a:pPr>
            <a:r>
              <a:rPr lang="en-US" sz="2000" b="0" kern="0" dirty="0">
                <a:latin typeface="Calibri" pitchFamily="34" charset="0"/>
              </a:rPr>
              <a:t>Direct care MTFs are located on or near military bases.</a:t>
            </a:r>
          </a:p>
          <a:p>
            <a:pPr eaLnBrk="1" hangingPunct="1">
              <a:lnSpc>
                <a:spcPct val="80000"/>
              </a:lnSpc>
            </a:pPr>
            <a:r>
              <a:rPr lang="en-US" sz="2000" b="0" kern="0" dirty="0">
                <a:latin typeface="Calibri" pitchFamily="34" charset="0"/>
              </a:rPr>
              <a:t>There are about 375 direct care medical clinics, 50 direct care hospitals and about 250 dental clinics.</a:t>
            </a:r>
          </a:p>
          <a:p>
            <a:pPr eaLnBrk="1" hangingPunct="1">
              <a:lnSpc>
                <a:spcPct val="80000"/>
              </a:lnSpc>
            </a:pPr>
            <a:r>
              <a:rPr lang="en-US" sz="2000" b="0" kern="0" dirty="0">
                <a:latin typeface="Calibri" pitchFamily="34" charset="0"/>
              </a:rPr>
              <a:t>All are acute care only, some limited in scope.  Some offer GME.</a:t>
            </a:r>
          </a:p>
          <a:p>
            <a:pPr eaLnBrk="1" hangingPunct="1">
              <a:lnSpc>
                <a:spcPct val="80000"/>
              </a:lnSpc>
            </a:pPr>
            <a:r>
              <a:rPr lang="en-US" sz="2000" b="0" kern="0" dirty="0">
                <a:latin typeface="Calibri" pitchFamily="34" charset="0"/>
              </a:rPr>
              <a:t>All care is free at MTFs.  </a:t>
            </a:r>
          </a:p>
          <a:p>
            <a:pPr eaLnBrk="1" hangingPunct="1">
              <a:lnSpc>
                <a:spcPct val="80000"/>
              </a:lnSpc>
            </a:pPr>
            <a:r>
              <a:rPr lang="en-US" sz="2000" b="0" kern="0" dirty="0">
                <a:latin typeface="Calibri" pitchFamily="34" charset="0"/>
              </a:rPr>
              <a:t>Operational and clinical data are available when patients are treated in direct care.</a:t>
            </a:r>
          </a:p>
          <a:p>
            <a:pPr eaLnBrk="1" hangingPunct="1">
              <a:lnSpc>
                <a:spcPct val="80000"/>
              </a:lnSpc>
            </a:pPr>
            <a:endParaRPr lang="en-US" sz="2000" b="0" kern="0" dirty="0">
              <a:latin typeface="Calibri" pitchFamily="34" charset="0"/>
            </a:endParaRPr>
          </a:p>
          <a:p>
            <a:pPr eaLnBrk="1" hangingPunct="1">
              <a:lnSpc>
                <a:spcPct val="80000"/>
              </a:lnSpc>
            </a:pPr>
            <a:r>
              <a:rPr lang="en-US" sz="2000" b="0" kern="0" dirty="0">
                <a:latin typeface="Calibri" pitchFamily="34" charset="0"/>
              </a:rPr>
              <a:t>Purchased care plans satisfy ACA requirements for health insurance.</a:t>
            </a:r>
          </a:p>
          <a:p>
            <a:pPr eaLnBrk="1" hangingPunct="1">
              <a:lnSpc>
                <a:spcPct val="80000"/>
              </a:lnSpc>
            </a:pPr>
            <a:r>
              <a:rPr lang="en-US" sz="2000" b="0" kern="0" dirty="0">
                <a:latin typeface="Calibri" pitchFamily="34" charset="0"/>
              </a:rPr>
              <a:t>Includes acute care and non-acute care.</a:t>
            </a:r>
          </a:p>
          <a:p>
            <a:pPr eaLnBrk="1" hangingPunct="1">
              <a:lnSpc>
                <a:spcPct val="80000"/>
              </a:lnSpc>
            </a:pPr>
            <a:r>
              <a:rPr lang="en-US" sz="2000" b="0" kern="0" dirty="0">
                <a:latin typeface="Calibri" pitchFamily="34" charset="0"/>
              </a:rPr>
              <a:t>Costs of care vary based on the beneficiary category and which health plan a patient enrolls in.</a:t>
            </a:r>
          </a:p>
          <a:p>
            <a:pPr eaLnBrk="1" hangingPunct="1">
              <a:lnSpc>
                <a:spcPct val="80000"/>
              </a:lnSpc>
            </a:pPr>
            <a:r>
              <a:rPr lang="en-US" sz="2000" b="0" kern="0" dirty="0">
                <a:latin typeface="Calibri" pitchFamily="34" charset="0"/>
              </a:rPr>
              <a:t>Claims data are available only, and if the patient has OHI, only available when TRICARE has a liability.</a:t>
            </a:r>
          </a:p>
          <a:p>
            <a:pPr eaLnBrk="1" hangingPunct="1">
              <a:lnSpc>
                <a:spcPct val="80000"/>
              </a:lnSpc>
            </a:pPr>
            <a:r>
              <a:rPr lang="en-US" sz="2000" b="0" kern="0" dirty="0">
                <a:latin typeface="Calibri" pitchFamily="34" charset="0"/>
              </a:rPr>
              <a:t>Studies have shown that cost-sharing impacts utilization.</a:t>
            </a:r>
          </a:p>
          <a:p>
            <a:pPr eaLnBrk="1" hangingPunct="1">
              <a:lnSpc>
                <a:spcPct val="80000"/>
              </a:lnSpc>
            </a:pPr>
            <a:endParaRPr lang="en-US" sz="2000" b="0" kern="0" dirty="0">
              <a:latin typeface="Calibri" pitchFamily="34" charset="0"/>
            </a:endParaRPr>
          </a:p>
        </p:txBody>
      </p:sp>
    </p:spTree>
    <p:extLst>
      <p:ext uri="{BB962C8B-B14F-4D97-AF65-F5344CB8AC3E}">
        <p14:creationId xmlns:p14="http://schemas.microsoft.com/office/powerpoint/2010/main" val="2651509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9" name="Picture 5" descr="j04344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113" y="2420938"/>
            <a:ext cx="262255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DCD87436-8EF5-4D9C-A1DC-7336C7484230}" type="slidenum">
              <a:rPr lang="en-US" smtClean="0"/>
              <a:pPr>
                <a:defRPr/>
              </a:pPr>
              <a:t>34</a:t>
            </a:fld>
            <a:endParaRPr lang="en-US"/>
          </a:p>
        </p:txBody>
      </p:sp>
    </p:spTree>
    <p:extLst>
      <p:ext uri="{BB962C8B-B14F-4D97-AF65-F5344CB8AC3E}">
        <p14:creationId xmlns:p14="http://schemas.microsoft.com/office/powerpoint/2010/main" val="4134761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A0EE6E-C512-41A6-B0F8-16E3BF61FE06}"/>
              </a:ext>
            </a:extLst>
          </p:cNvPr>
          <p:cNvSpPr>
            <a:spLocks noGrp="1"/>
          </p:cNvSpPr>
          <p:nvPr>
            <p:ph type="sldNum" sz="quarter" idx="12"/>
          </p:nvPr>
        </p:nvSpPr>
        <p:spPr/>
        <p:txBody>
          <a:bodyPr/>
          <a:lstStyle/>
          <a:p>
            <a:pPr>
              <a:defRPr/>
            </a:pPr>
            <a:fld id="{DCD87436-8EF5-4D9C-A1DC-7336C7484230}" type="slidenum">
              <a:rPr lang="en-US" smtClean="0"/>
              <a:pPr>
                <a:defRPr/>
              </a:pPr>
              <a:t>4</a:t>
            </a:fld>
            <a:endParaRPr lang="en-US"/>
          </a:p>
        </p:txBody>
      </p:sp>
      <p:sp>
        <p:nvSpPr>
          <p:cNvPr id="3" name="TextBox 2">
            <a:extLst>
              <a:ext uri="{FF2B5EF4-FFF2-40B4-BE49-F238E27FC236}">
                <a16:creationId xmlns:a16="http://schemas.microsoft.com/office/drawing/2014/main" id="{5BAC023C-B9FC-4925-8E4A-C0553CAE29DE}"/>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4" name="Rectangle 3">
            <a:extLst>
              <a:ext uri="{FF2B5EF4-FFF2-40B4-BE49-F238E27FC236}">
                <a16:creationId xmlns:a16="http://schemas.microsoft.com/office/drawing/2014/main" id="{F8292AF9-B318-4916-9D73-C19CB936BC16}"/>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400" b="0" kern="0" dirty="0">
                <a:latin typeface="Calibri" pitchFamily="34" charset="0"/>
              </a:rPr>
              <a:t>The Military Health System:</a:t>
            </a:r>
          </a:p>
          <a:p>
            <a:pPr marL="933450" lvl="1" indent="-533400" eaLnBrk="1" hangingPunct="1">
              <a:lnSpc>
                <a:spcPct val="80000"/>
              </a:lnSpc>
            </a:pPr>
            <a:r>
              <a:rPr lang="en-US" sz="2000" b="0" kern="0" dirty="0">
                <a:latin typeface="Calibri" pitchFamily="34" charset="0"/>
              </a:rPr>
              <a:t>Ensures medical readiness of Service members</a:t>
            </a:r>
          </a:p>
          <a:p>
            <a:pPr marL="933450" lvl="1" indent="-533400" eaLnBrk="1" hangingPunct="1">
              <a:lnSpc>
                <a:spcPct val="80000"/>
              </a:lnSpc>
            </a:pPr>
            <a:r>
              <a:rPr lang="en-US" sz="2000" b="0" kern="0" dirty="0">
                <a:latin typeface="Calibri" pitchFamily="34" charset="0"/>
              </a:rPr>
              <a:t>Ensures clinical readiness of healthcare providers</a:t>
            </a:r>
          </a:p>
          <a:p>
            <a:pPr marL="933450" lvl="1" indent="-533400" eaLnBrk="1" hangingPunct="1">
              <a:lnSpc>
                <a:spcPct val="80000"/>
              </a:lnSpc>
            </a:pPr>
            <a:r>
              <a:rPr lang="en-US" sz="2000" b="0" kern="0" dirty="0">
                <a:latin typeface="Calibri" pitchFamily="34" charset="0"/>
              </a:rPr>
              <a:t>Provides healthcare coverage to eligible beneficiaries through a system of acute care hospitals and clinics, and through health plans.</a:t>
            </a:r>
          </a:p>
        </p:txBody>
      </p:sp>
      <p:pic>
        <p:nvPicPr>
          <p:cNvPr id="5" name="Picture 4">
            <a:extLst>
              <a:ext uri="{FF2B5EF4-FFF2-40B4-BE49-F238E27FC236}">
                <a16:creationId xmlns:a16="http://schemas.microsoft.com/office/drawing/2014/main" id="{F25E878A-F56B-4D6D-8650-57332C9E051D}"/>
              </a:ext>
            </a:extLst>
          </p:cNvPr>
          <p:cNvPicPr>
            <a:picLocks noChangeAspect="1"/>
          </p:cNvPicPr>
          <p:nvPr/>
        </p:nvPicPr>
        <p:blipFill>
          <a:blip r:embed="rId2"/>
          <a:stretch>
            <a:fillRect/>
          </a:stretch>
        </p:blipFill>
        <p:spPr>
          <a:xfrm>
            <a:off x="4962525" y="3429000"/>
            <a:ext cx="3181350" cy="3257550"/>
          </a:xfrm>
          <a:prstGeom prst="rect">
            <a:avLst/>
          </a:prstGeom>
        </p:spPr>
      </p:pic>
    </p:spTree>
    <p:extLst>
      <p:ext uri="{BB962C8B-B14F-4D97-AF65-F5344CB8AC3E}">
        <p14:creationId xmlns:p14="http://schemas.microsoft.com/office/powerpoint/2010/main" val="264314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46387F-CCC1-4D83-A5D1-4DDC1D63F95E}"/>
              </a:ext>
            </a:extLst>
          </p:cNvPr>
          <p:cNvSpPr>
            <a:spLocks noGrp="1"/>
          </p:cNvSpPr>
          <p:nvPr>
            <p:ph type="sldNum" sz="quarter" idx="12"/>
          </p:nvPr>
        </p:nvSpPr>
        <p:spPr/>
        <p:txBody>
          <a:bodyPr/>
          <a:lstStyle/>
          <a:p>
            <a:pPr>
              <a:defRPr/>
            </a:pPr>
            <a:fld id="{DCD87436-8EF5-4D9C-A1DC-7336C7484230}" type="slidenum">
              <a:rPr lang="en-US" smtClean="0"/>
              <a:pPr>
                <a:defRPr/>
              </a:pPr>
              <a:t>5</a:t>
            </a:fld>
            <a:endParaRPr lang="en-US"/>
          </a:p>
        </p:txBody>
      </p:sp>
      <p:sp>
        <p:nvSpPr>
          <p:cNvPr id="3" name="TextBox 2">
            <a:extLst>
              <a:ext uri="{FF2B5EF4-FFF2-40B4-BE49-F238E27FC236}">
                <a16:creationId xmlns:a16="http://schemas.microsoft.com/office/drawing/2014/main" id="{A000E4C9-1739-43D4-98CC-E8498B8CC94D}"/>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5" name="Rectangle 3">
            <a:extLst>
              <a:ext uri="{FF2B5EF4-FFF2-40B4-BE49-F238E27FC236}">
                <a16:creationId xmlns:a16="http://schemas.microsoft.com/office/drawing/2014/main" id="{70E93FA3-374E-41E3-988E-0A6561836F35}"/>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400" b="0" kern="0" dirty="0">
                <a:latin typeface="Calibri" pitchFamily="34" charset="0"/>
              </a:rPr>
              <a:t>Direct Care System</a:t>
            </a:r>
          </a:p>
          <a:p>
            <a:pPr marL="933450" lvl="1" indent="-533400" eaLnBrk="1" hangingPunct="1">
              <a:lnSpc>
                <a:spcPct val="80000"/>
              </a:lnSpc>
            </a:pPr>
            <a:r>
              <a:rPr lang="en-US" sz="2000" b="0" kern="0" dirty="0">
                <a:latin typeface="Calibri" pitchFamily="34" charset="0"/>
              </a:rPr>
              <a:t>Care provided in hospitals and medical and dental clinics operated by the Military Health System or </a:t>
            </a:r>
          </a:p>
          <a:p>
            <a:pPr marL="933450" lvl="1" indent="-533400" eaLnBrk="1" hangingPunct="1">
              <a:lnSpc>
                <a:spcPct val="80000"/>
              </a:lnSpc>
            </a:pPr>
            <a:r>
              <a:rPr lang="en-US" sz="2000" b="0" kern="0" dirty="0">
                <a:latin typeface="Calibri" pitchFamily="34" charset="0"/>
              </a:rPr>
              <a:t>Care provided by providers assigned to military hospitals or clinics in external settings.  Called External Resource Sharing.</a:t>
            </a:r>
          </a:p>
          <a:p>
            <a:pPr marL="933450" lvl="1" indent="-533400" eaLnBrk="1" hangingPunct="1">
              <a:lnSpc>
                <a:spcPct val="80000"/>
              </a:lnSpc>
            </a:pPr>
            <a:r>
              <a:rPr lang="en-US" sz="2000" b="0" kern="0" dirty="0">
                <a:latin typeface="Calibri" pitchFamily="34" charset="0"/>
              </a:rPr>
              <a:t>(The MHS has some resource sharing programs with the VA)</a:t>
            </a:r>
          </a:p>
          <a:p>
            <a:pPr marL="933450" lvl="1" indent="-533400" eaLnBrk="1" hangingPunct="1">
              <a:lnSpc>
                <a:spcPct val="80000"/>
              </a:lnSpc>
            </a:pPr>
            <a:r>
              <a:rPr lang="en-US" sz="2000" b="0" kern="0" dirty="0">
                <a:latin typeface="Calibri" pitchFamily="34" charset="0"/>
              </a:rPr>
              <a:t>Does not include Combat Support Hospitals, clinics on Navy ships, or other “line” operated medical care.</a:t>
            </a:r>
          </a:p>
          <a:p>
            <a:pPr marL="933450" lvl="1" indent="-533400" eaLnBrk="1" hangingPunct="1">
              <a:lnSpc>
                <a:spcPct val="80000"/>
              </a:lnSpc>
            </a:pPr>
            <a:r>
              <a:rPr lang="en-US" sz="2000" b="0" kern="0" dirty="0">
                <a:latin typeface="Calibri" pitchFamily="34" charset="0"/>
              </a:rPr>
              <a:t>Military Medical Treatment Facility (MTF)</a:t>
            </a:r>
          </a:p>
          <a:p>
            <a:pPr marL="933450" lvl="1" indent="-533400" eaLnBrk="1" hangingPunct="1">
              <a:lnSpc>
                <a:spcPct val="80000"/>
              </a:lnSpc>
            </a:pPr>
            <a:endParaRPr lang="en-US" sz="2000" b="0" kern="0" dirty="0">
              <a:latin typeface="Calibri" pitchFamily="34" charset="0"/>
            </a:endParaRPr>
          </a:p>
          <a:p>
            <a:pPr marL="400050" lvl="1" indent="0" eaLnBrk="1" hangingPunct="1">
              <a:lnSpc>
                <a:spcPct val="80000"/>
              </a:lnSpc>
              <a:buNone/>
            </a:pPr>
            <a:endParaRPr lang="en-US" sz="2000" b="0" kern="0" dirty="0">
              <a:latin typeface="Calibri" pitchFamily="34" charset="0"/>
            </a:endParaRPr>
          </a:p>
          <a:p>
            <a:pPr marL="933450" lvl="1" indent="-533400" eaLnBrk="1" hangingPunct="1">
              <a:lnSpc>
                <a:spcPct val="80000"/>
              </a:lnSpc>
            </a:pPr>
            <a:endParaRPr lang="en-US" sz="1800" b="0" kern="0" dirty="0">
              <a:latin typeface="Calibri" pitchFamily="34" charset="0"/>
            </a:endParaRPr>
          </a:p>
        </p:txBody>
      </p:sp>
    </p:spTree>
    <p:extLst>
      <p:ext uri="{BB962C8B-B14F-4D97-AF65-F5344CB8AC3E}">
        <p14:creationId xmlns:p14="http://schemas.microsoft.com/office/powerpoint/2010/main" val="220341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46387F-CCC1-4D83-A5D1-4DDC1D63F95E}"/>
              </a:ext>
            </a:extLst>
          </p:cNvPr>
          <p:cNvSpPr>
            <a:spLocks noGrp="1"/>
          </p:cNvSpPr>
          <p:nvPr>
            <p:ph type="sldNum" sz="quarter" idx="12"/>
          </p:nvPr>
        </p:nvSpPr>
        <p:spPr/>
        <p:txBody>
          <a:bodyPr/>
          <a:lstStyle/>
          <a:p>
            <a:pPr>
              <a:defRPr/>
            </a:pPr>
            <a:fld id="{DCD87436-8EF5-4D9C-A1DC-7336C7484230}" type="slidenum">
              <a:rPr lang="en-US" smtClean="0"/>
              <a:pPr>
                <a:defRPr/>
              </a:pPr>
              <a:t>6</a:t>
            </a:fld>
            <a:endParaRPr lang="en-US"/>
          </a:p>
        </p:txBody>
      </p:sp>
      <p:sp>
        <p:nvSpPr>
          <p:cNvPr id="3" name="TextBox 2">
            <a:extLst>
              <a:ext uri="{FF2B5EF4-FFF2-40B4-BE49-F238E27FC236}">
                <a16:creationId xmlns:a16="http://schemas.microsoft.com/office/drawing/2014/main" id="{A000E4C9-1739-43D4-98CC-E8498B8CC94D}"/>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5" name="Rectangle 3">
            <a:extLst>
              <a:ext uri="{FF2B5EF4-FFF2-40B4-BE49-F238E27FC236}">
                <a16:creationId xmlns:a16="http://schemas.microsoft.com/office/drawing/2014/main" id="{70E93FA3-374E-41E3-988E-0A6561836F35}"/>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400" b="0" kern="0" dirty="0">
                <a:latin typeface="Calibri" pitchFamily="34" charset="0"/>
              </a:rPr>
              <a:t>Direct Care</a:t>
            </a:r>
          </a:p>
          <a:p>
            <a:pPr marL="933450" lvl="1" indent="-533400" eaLnBrk="1" hangingPunct="1">
              <a:lnSpc>
                <a:spcPct val="80000"/>
              </a:lnSpc>
            </a:pPr>
            <a:r>
              <a:rPr lang="en-US" sz="2000" b="0" kern="0" dirty="0">
                <a:latin typeface="Calibri" pitchFamily="34" charset="0"/>
              </a:rPr>
              <a:t>Direct care access is the default eligibility for those who are entitled to care</a:t>
            </a:r>
          </a:p>
          <a:p>
            <a:pPr marL="933450" lvl="1" indent="-533400" eaLnBrk="1" hangingPunct="1">
              <a:lnSpc>
                <a:spcPct val="80000"/>
              </a:lnSpc>
            </a:pPr>
            <a:r>
              <a:rPr lang="en-US" sz="2000" b="0" kern="0" dirty="0">
                <a:latin typeface="Calibri" pitchFamily="34" charset="0"/>
              </a:rPr>
              <a:t>But most beneficiaries also have some sort of health plan through the MHS for care provided in the private sector</a:t>
            </a:r>
          </a:p>
          <a:p>
            <a:pPr marL="933450" lvl="1" indent="-533400" eaLnBrk="1" hangingPunct="1">
              <a:lnSpc>
                <a:spcPct val="80000"/>
              </a:lnSpc>
            </a:pPr>
            <a:r>
              <a:rPr lang="en-US" sz="2000" b="0" kern="0" dirty="0">
                <a:latin typeface="Calibri" pitchFamily="34" charset="0"/>
              </a:rPr>
              <a:t>There are access priorities at MTFs, with some patients deemed Space Available.   Those who use the VA are often Space Available.</a:t>
            </a:r>
          </a:p>
          <a:p>
            <a:pPr marL="933450" lvl="1" indent="-533400" eaLnBrk="1" hangingPunct="1">
              <a:lnSpc>
                <a:spcPct val="80000"/>
              </a:lnSpc>
            </a:pPr>
            <a:r>
              <a:rPr lang="en-US" sz="2000" b="0" kern="0" dirty="0">
                <a:latin typeface="Calibri" pitchFamily="34" charset="0"/>
              </a:rPr>
              <a:t>Care at MTFs is free </a:t>
            </a:r>
          </a:p>
          <a:p>
            <a:pPr marL="933450" lvl="1" indent="-533400" eaLnBrk="1" hangingPunct="1">
              <a:lnSpc>
                <a:spcPct val="80000"/>
              </a:lnSpc>
            </a:pPr>
            <a:r>
              <a:rPr lang="en-US" sz="2000" b="0" kern="0" dirty="0">
                <a:latin typeface="Calibri" pitchFamily="34" charset="0"/>
              </a:rPr>
              <a:t>Hospitals and clinics are of varying capabilities; some are limited in scope. </a:t>
            </a:r>
          </a:p>
          <a:p>
            <a:pPr marL="933450" lvl="1" indent="-533400" eaLnBrk="1" hangingPunct="1">
              <a:lnSpc>
                <a:spcPct val="80000"/>
              </a:lnSpc>
            </a:pPr>
            <a:r>
              <a:rPr lang="en-US" sz="2000" b="0" kern="0" dirty="0">
                <a:latin typeface="Calibri" pitchFamily="34" charset="0"/>
              </a:rPr>
              <a:t>There are access standards for some categories of patients and some types of visits.  If MTFs cannot meet the access standards, they must refer patients for care in the private sector.</a:t>
            </a:r>
          </a:p>
          <a:p>
            <a:pPr marL="400050" lvl="1" indent="0" eaLnBrk="1" hangingPunct="1">
              <a:lnSpc>
                <a:spcPct val="80000"/>
              </a:lnSpc>
              <a:buNone/>
            </a:pPr>
            <a:endParaRPr lang="en-US" sz="2000" b="0" kern="0" dirty="0">
              <a:latin typeface="Calibri" pitchFamily="34" charset="0"/>
            </a:endParaRPr>
          </a:p>
          <a:p>
            <a:pPr marL="933450" lvl="1" indent="-533400" eaLnBrk="1" hangingPunct="1">
              <a:lnSpc>
                <a:spcPct val="80000"/>
              </a:lnSpc>
            </a:pPr>
            <a:endParaRPr lang="en-US" sz="2000" b="0" kern="0" dirty="0">
              <a:latin typeface="Calibri" pitchFamily="34" charset="0"/>
            </a:endParaRPr>
          </a:p>
          <a:p>
            <a:pPr marL="933450" lvl="1" indent="-533400" eaLnBrk="1" hangingPunct="1">
              <a:lnSpc>
                <a:spcPct val="80000"/>
              </a:lnSpc>
            </a:pPr>
            <a:endParaRPr lang="en-US" sz="1800" b="0" kern="0" dirty="0">
              <a:latin typeface="Calibri" pitchFamily="34" charset="0"/>
            </a:endParaRPr>
          </a:p>
        </p:txBody>
      </p:sp>
    </p:spTree>
    <p:extLst>
      <p:ext uri="{BB962C8B-B14F-4D97-AF65-F5344CB8AC3E}">
        <p14:creationId xmlns:p14="http://schemas.microsoft.com/office/powerpoint/2010/main" val="190922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46387F-CCC1-4D83-A5D1-4DDC1D63F95E}"/>
              </a:ext>
            </a:extLst>
          </p:cNvPr>
          <p:cNvSpPr>
            <a:spLocks noGrp="1"/>
          </p:cNvSpPr>
          <p:nvPr>
            <p:ph type="sldNum" sz="quarter" idx="12"/>
          </p:nvPr>
        </p:nvSpPr>
        <p:spPr/>
        <p:txBody>
          <a:bodyPr/>
          <a:lstStyle/>
          <a:p>
            <a:pPr>
              <a:defRPr/>
            </a:pPr>
            <a:fld id="{DCD87436-8EF5-4D9C-A1DC-7336C7484230}" type="slidenum">
              <a:rPr lang="en-US" smtClean="0"/>
              <a:pPr>
                <a:defRPr/>
              </a:pPr>
              <a:t>7</a:t>
            </a:fld>
            <a:endParaRPr lang="en-US"/>
          </a:p>
        </p:txBody>
      </p:sp>
      <p:sp>
        <p:nvSpPr>
          <p:cNvPr id="3" name="TextBox 2">
            <a:extLst>
              <a:ext uri="{FF2B5EF4-FFF2-40B4-BE49-F238E27FC236}">
                <a16:creationId xmlns:a16="http://schemas.microsoft.com/office/drawing/2014/main" id="{A000E4C9-1739-43D4-98CC-E8498B8CC94D}"/>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5" name="Rectangle 3">
            <a:extLst>
              <a:ext uri="{FF2B5EF4-FFF2-40B4-BE49-F238E27FC236}">
                <a16:creationId xmlns:a16="http://schemas.microsoft.com/office/drawing/2014/main" id="{70E93FA3-374E-41E3-988E-0A6561836F35}"/>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400" b="0" kern="0" dirty="0">
                <a:latin typeface="Calibri" pitchFamily="34" charset="0"/>
              </a:rPr>
              <a:t>Direct Care</a:t>
            </a:r>
          </a:p>
          <a:p>
            <a:pPr marL="933450" lvl="1" indent="-533400" eaLnBrk="1" hangingPunct="1">
              <a:lnSpc>
                <a:spcPct val="80000"/>
              </a:lnSpc>
            </a:pPr>
            <a:r>
              <a:rPr lang="en-US" sz="2000" b="0" kern="0" dirty="0">
                <a:latin typeface="Calibri" pitchFamily="34" charset="0"/>
              </a:rPr>
              <a:t>Direct Care MTFs have historically been run by the three Services, depending upon the affiliation of the MTF.</a:t>
            </a:r>
          </a:p>
          <a:p>
            <a:pPr marL="933450" lvl="1" indent="-533400" eaLnBrk="1" hangingPunct="1">
              <a:lnSpc>
                <a:spcPct val="80000"/>
              </a:lnSpc>
            </a:pPr>
            <a:r>
              <a:rPr lang="en-US" sz="2000" b="0" kern="0" dirty="0">
                <a:latin typeface="Calibri" pitchFamily="34" charset="0"/>
              </a:rPr>
              <a:t>The MHS has been directed by Congress to change so that the Defense Health Agency operates MTFs.</a:t>
            </a:r>
          </a:p>
          <a:p>
            <a:pPr marL="933450" lvl="1" indent="-533400" eaLnBrk="1" hangingPunct="1">
              <a:lnSpc>
                <a:spcPct val="80000"/>
              </a:lnSpc>
            </a:pPr>
            <a:r>
              <a:rPr lang="en-US" sz="2000" b="0" kern="0" dirty="0">
                <a:latin typeface="Calibri" pitchFamily="34" charset="0"/>
              </a:rPr>
              <a:t>As of FY2019, 8 MTFs are run by DoD with more to come.</a:t>
            </a:r>
          </a:p>
          <a:p>
            <a:pPr marL="933450" lvl="1" indent="-533400" eaLnBrk="1" hangingPunct="1">
              <a:lnSpc>
                <a:spcPct val="80000"/>
              </a:lnSpc>
            </a:pPr>
            <a:r>
              <a:rPr lang="en-US" sz="2000" b="0" kern="0" dirty="0">
                <a:latin typeface="Calibri" pitchFamily="34" charset="0"/>
              </a:rPr>
              <a:t>The Military Service Surgeon Generals remain responsible for readiness.</a:t>
            </a:r>
          </a:p>
          <a:p>
            <a:pPr marL="933450" lvl="1" indent="-533400" eaLnBrk="1" hangingPunct="1">
              <a:lnSpc>
                <a:spcPct val="80000"/>
              </a:lnSpc>
            </a:pPr>
            <a:r>
              <a:rPr lang="en-US" sz="2000" b="0" kern="0" dirty="0">
                <a:latin typeface="Calibri" pitchFamily="34" charset="0"/>
              </a:rPr>
              <a:t>Currently many policies are Service-specific.  This change (along with the implementation of MHS Genesis) should help standardize operations and data collection.</a:t>
            </a:r>
          </a:p>
          <a:p>
            <a:pPr marL="933450" lvl="1" indent="-533400" eaLnBrk="1" hangingPunct="1">
              <a:lnSpc>
                <a:spcPct val="80000"/>
              </a:lnSpc>
            </a:pPr>
            <a:endParaRPr lang="en-US" sz="1800" b="0" kern="0" dirty="0">
              <a:latin typeface="Calibri" pitchFamily="34" charset="0"/>
            </a:endParaRPr>
          </a:p>
        </p:txBody>
      </p:sp>
    </p:spTree>
    <p:extLst>
      <p:ext uri="{BB962C8B-B14F-4D97-AF65-F5344CB8AC3E}">
        <p14:creationId xmlns:p14="http://schemas.microsoft.com/office/powerpoint/2010/main" val="61143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8F1F82-3044-460C-814C-2864DDBDCAD2}"/>
              </a:ext>
            </a:extLst>
          </p:cNvPr>
          <p:cNvSpPr>
            <a:spLocks noGrp="1"/>
          </p:cNvSpPr>
          <p:nvPr>
            <p:ph type="sldNum" sz="quarter" idx="12"/>
          </p:nvPr>
        </p:nvSpPr>
        <p:spPr/>
        <p:txBody>
          <a:bodyPr/>
          <a:lstStyle/>
          <a:p>
            <a:pPr>
              <a:defRPr/>
            </a:pPr>
            <a:fld id="{DCD87436-8EF5-4D9C-A1DC-7336C7484230}" type="slidenum">
              <a:rPr lang="en-US" smtClean="0"/>
              <a:pPr>
                <a:defRPr/>
              </a:pPr>
              <a:t>8</a:t>
            </a:fld>
            <a:endParaRPr lang="en-US"/>
          </a:p>
        </p:txBody>
      </p:sp>
      <p:sp>
        <p:nvSpPr>
          <p:cNvPr id="3" name="TextBox 2">
            <a:extLst>
              <a:ext uri="{FF2B5EF4-FFF2-40B4-BE49-F238E27FC236}">
                <a16:creationId xmlns:a16="http://schemas.microsoft.com/office/drawing/2014/main" id="{3549C652-D550-47A6-8D58-75C8AC1B47E9}"/>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4" name="Rectangle 3">
            <a:extLst>
              <a:ext uri="{FF2B5EF4-FFF2-40B4-BE49-F238E27FC236}">
                <a16:creationId xmlns:a16="http://schemas.microsoft.com/office/drawing/2014/main" id="{DB1BD5ED-DFB6-4E52-9DC6-A83C834EBB71}"/>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400" b="0" kern="0" dirty="0">
                <a:latin typeface="Calibri" pitchFamily="34" charset="0"/>
              </a:rPr>
              <a:t>Purchased Care</a:t>
            </a:r>
          </a:p>
          <a:p>
            <a:pPr marL="933450" lvl="1" indent="-533400" eaLnBrk="1" hangingPunct="1">
              <a:lnSpc>
                <a:spcPct val="80000"/>
              </a:lnSpc>
            </a:pPr>
            <a:r>
              <a:rPr lang="en-US" sz="2000" b="0" kern="0" dirty="0">
                <a:latin typeface="Calibri" pitchFamily="34" charset="0"/>
              </a:rPr>
              <a:t>Care purchased for TRICARE beneficiaries from TRICARE network and non-network providers.</a:t>
            </a:r>
          </a:p>
          <a:p>
            <a:pPr marL="933450" lvl="1" indent="-533400" eaLnBrk="1" hangingPunct="1">
              <a:lnSpc>
                <a:spcPct val="80000"/>
              </a:lnSpc>
            </a:pPr>
            <a:r>
              <a:rPr lang="en-US" sz="2000" b="0" kern="0" dirty="0">
                <a:latin typeface="Calibri" pitchFamily="34" charset="0"/>
              </a:rPr>
              <a:t>Civilian providers + VA.</a:t>
            </a:r>
          </a:p>
          <a:p>
            <a:pPr marL="933450" lvl="1" indent="-533400" eaLnBrk="1" hangingPunct="1">
              <a:lnSpc>
                <a:spcPct val="80000"/>
              </a:lnSpc>
            </a:pPr>
            <a:r>
              <a:rPr lang="en-US" sz="2000" b="0" kern="0" dirty="0">
                <a:latin typeface="Calibri" pitchFamily="34" charset="0"/>
              </a:rPr>
              <a:t>Represents more than half of the care that MHS beneficiaries receive.</a:t>
            </a:r>
          </a:p>
          <a:p>
            <a:pPr marL="933450" lvl="1" indent="-533400" eaLnBrk="1" hangingPunct="1">
              <a:lnSpc>
                <a:spcPct val="80000"/>
              </a:lnSpc>
            </a:pPr>
            <a:r>
              <a:rPr lang="en-US" sz="2000" b="0" kern="0" dirty="0">
                <a:latin typeface="Calibri" pitchFamily="34" charset="0"/>
              </a:rPr>
              <a:t>TRICARE uses a claims process, similar to Medicare, to pay for Services.</a:t>
            </a:r>
          </a:p>
          <a:p>
            <a:pPr marL="933450" lvl="1" indent="-533400" eaLnBrk="1" hangingPunct="1">
              <a:lnSpc>
                <a:spcPct val="80000"/>
              </a:lnSpc>
            </a:pPr>
            <a:r>
              <a:rPr lang="en-US" sz="2000" b="0" kern="0" dirty="0">
                <a:latin typeface="Calibri" pitchFamily="34" charset="0"/>
              </a:rPr>
              <a:t>TRICARE’s payment systems are required to follow Medicare’s.  There are some differences, however.</a:t>
            </a:r>
          </a:p>
          <a:p>
            <a:pPr marL="933450" lvl="1" indent="-533400" eaLnBrk="1" hangingPunct="1">
              <a:lnSpc>
                <a:spcPct val="80000"/>
              </a:lnSpc>
            </a:pPr>
            <a:r>
              <a:rPr lang="en-US" sz="2000" b="0" kern="0" dirty="0">
                <a:latin typeface="Calibri" pitchFamily="34" charset="0"/>
              </a:rPr>
              <a:t>Purchased care benefits depend on which TRICARE health plan a beneficiary opts to enroll in.</a:t>
            </a:r>
          </a:p>
          <a:p>
            <a:pPr marL="400050" lvl="1" indent="0" eaLnBrk="1" hangingPunct="1">
              <a:lnSpc>
                <a:spcPct val="80000"/>
              </a:lnSpc>
              <a:buNone/>
            </a:pPr>
            <a:endParaRPr lang="en-US" sz="1800" b="0" kern="0" dirty="0">
              <a:latin typeface="Calibri" pitchFamily="34" charset="0"/>
            </a:endParaRPr>
          </a:p>
        </p:txBody>
      </p:sp>
    </p:spTree>
    <p:extLst>
      <p:ext uri="{BB962C8B-B14F-4D97-AF65-F5344CB8AC3E}">
        <p14:creationId xmlns:p14="http://schemas.microsoft.com/office/powerpoint/2010/main" val="2911808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F0FB08-CC40-4366-B59A-AA5C43E7AEF8}"/>
              </a:ext>
            </a:extLst>
          </p:cNvPr>
          <p:cNvSpPr>
            <a:spLocks noGrp="1"/>
          </p:cNvSpPr>
          <p:nvPr>
            <p:ph type="sldNum" sz="quarter" idx="12"/>
          </p:nvPr>
        </p:nvSpPr>
        <p:spPr/>
        <p:txBody>
          <a:bodyPr/>
          <a:lstStyle/>
          <a:p>
            <a:pPr>
              <a:defRPr/>
            </a:pPr>
            <a:fld id="{DCD87436-8EF5-4D9C-A1DC-7336C7484230}" type="slidenum">
              <a:rPr lang="en-US" smtClean="0"/>
              <a:pPr>
                <a:defRPr/>
              </a:pPr>
              <a:t>9</a:t>
            </a:fld>
            <a:endParaRPr lang="en-US"/>
          </a:p>
        </p:txBody>
      </p:sp>
      <p:sp>
        <p:nvSpPr>
          <p:cNvPr id="3" name="TextBox 2">
            <a:extLst>
              <a:ext uri="{FF2B5EF4-FFF2-40B4-BE49-F238E27FC236}">
                <a16:creationId xmlns:a16="http://schemas.microsoft.com/office/drawing/2014/main" id="{68BC3D3A-E46F-46F9-B8C6-979EFA8C4415}"/>
              </a:ext>
            </a:extLst>
          </p:cNvPr>
          <p:cNvSpPr txBox="1"/>
          <p:nvPr/>
        </p:nvSpPr>
        <p:spPr>
          <a:xfrm>
            <a:off x="762000" y="304800"/>
            <a:ext cx="6553200" cy="523220"/>
          </a:xfrm>
          <a:prstGeom prst="rect">
            <a:avLst/>
          </a:prstGeom>
          <a:noFill/>
        </p:spPr>
        <p:txBody>
          <a:bodyPr wrap="square" rtlCol="0">
            <a:spAutoFit/>
          </a:bodyPr>
          <a:lstStyle/>
          <a:p>
            <a:r>
              <a:rPr lang="en-US" sz="2800" dirty="0">
                <a:solidFill>
                  <a:schemeClr val="accent2"/>
                </a:solidFill>
                <a:latin typeface="Calibri" panose="020F0502020204030204" pitchFamily="34" charset="0"/>
                <a:cs typeface="Calibri" panose="020F0502020204030204" pitchFamily="34" charset="0"/>
              </a:rPr>
              <a:t>What is the MHS?</a:t>
            </a:r>
          </a:p>
        </p:txBody>
      </p:sp>
      <p:sp>
        <p:nvSpPr>
          <p:cNvPr id="4" name="Rectangle 3">
            <a:extLst>
              <a:ext uri="{FF2B5EF4-FFF2-40B4-BE49-F238E27FC236}">
                <a16:creationId xmlns:a16="http://schemas.microsoft.com/office/drawing/2014/main" id="{B1F08D26-DED4-4A4E-BE03-B0ED23F8B162}"/>
              </a:ext>
            </a:extLst>
          </p:cNvPr>
          <p:cNvSpPr txBox="1">
            <a:spLocks noChangeArrowheads="1"/>
          </p:cNvSpPr>
          <p:nvPr/>
        </p:nvSpPr>
        <p:spPr bwMode="auto">
          <a:xfrm>
            <a:off x="514350" y="1355069"/>
            <a:ext cx="7848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defRPr>
            </a:lvl2pPr>
            <a:lvl3pPr marL="1143000" indent="-228600" algn="l" rtl="0" eaLnBrk="0" fontAlgn="base" hangingPunct="0">
              <a:spcBef>
                <a:spcPct val="20000"/>
              </a:spcBef>
              <a:spcAft>
                <a:spcPct val="0"/>
              </a:spcAft>
              <a:buChar char="•"/>
              <a:defRPr sz="2400" b="1">
                <a:solidFill>
                  <a:schemeClr val="accent2"/>
                </a:solidFill>
                <a:latin typeface="+mn-lt"/>
              </a:defRPr>
            </a:lvl3pPr>
            <a:lvl4pPr marL="1600200" indent="-228600" algn="l" rtl="0" eaLnBrk="0" fontAlgn="base" hangingPunct="0">
              <a:spcBef>
                <a:spcPct val="20000"/>
              </a:spcBef>
              <a:spcAft>
                <a:spcPct val="0"/>
              </a:spcAft>
              <a:buChar char="–"/>
              <a:defRPr sz="2000" b="1">
                <a:solidFill>
                  <a:schemeClr val="accent2"/>
                </a:solidFill>
                <a:latin typeface="+mn-lt"/>
              </a:defRPr>
            </a:lvl4pPr>
            <a:lvl5pPr marL="2057400" indent="-228600" algn="l" rtl="0" eaLnBrk="0" fontAlgn="base" hangingPunct="0">
              <a:spcBef>
                <a:spcPct val="20000"/>
              </a:spcBef>
              <a:spcAft>
                <a:spcPct val="0"/>
              </a:spcAft>
              <a:buChar char="»"/>
              <a:defRPr sz="2000" b="1">
                <a:solidFill>
                  <a:schemeClr val="accent2"/>
                </a:solidFill>
                <a:latin typeface="+mn-lt"/>
              </a:defRPr>
            </a:lvl5pPr>
            <a:lvl6pPr marL="2514600" indent="-228600" algn="l" rtl="0" fontAlgn="base">
              <a:spcBef>
                <a:spcPct val="20000"/>
              </a:spcBef>
              <a:spcAft>
                <a:spcPct val="0"/>
              </a:spcAft>
              <a:buChar char="»"/>
              <a:defRPr sz="2000" b="1">
                <a:solidFill>
                  <a:schemeClr val="accent2"/>
                </a:solidFill>
                <a:latin typeface="+mn-lt"/>
              </a:defRPr>
            </a:lvl6pPr>
            <a:lvl7pPr marL="2971800" indent="-228600" algn="l" rtl="0" fontAlgn="base">
              <a:spcBef>
                <a:spcPct val="20000"/>
              </a:spcBef>
              <a:spcAft>
                <a:spcPct val="0"/>
              </a:spcAft>
              <a:buChar char="»"/>
              <a:defRPr sz="2000" b="1">
                <a:solidFill>
                  <a:schemeClr val="accent2"/>
                </a:solidFill>
                <a:latin typeface="+mn-lt"/>
              </a:defRPr>
            </a:lvl7pPr>
            <a:lvl8pPr marL="3429000" indent="-228600" algn="l" rtl="0" fontAlgn="base">
              <a:spcBef>
                <a:spcPct val="20000"/>
              </a:spcBef>
              <a:spcAft>
                <a:spcPct val="0"/>
              </a:spcAft>
              <a:buChar char="»"/>
              <a:defRPr sz="2000" b="1">
                <a:solidFill>
                  <a:schemeClr val="accent2"/>
                </a:solidFill>
                <a:latin typeface="+mn-lt"/>
              </a:defRPr>
            </a:lvl8pPr>
            <a:lvl9pPr marL="3886200" indent="-228600" algn="l" rtl="0" fontAlgn="base">
              <a:spcBef>
                <a:spcPct val="20000"/>
              </a:spcBef>
              <a:spcAft>
                <a:spcPct val="0"/>
              </a:spcAft>
              <a:buChar char="»"/>
              <a:defRPr sz="2000" b="1">
                <a:solidFill>
                  <a:schemeClr val="accent2"/>
                </a:solidFill>
                <a:latin typeface="+mn-lt"/>
              </a:defRPr>
            </a:lvl9pPr>
          </a:lstStyle>
          <a:p>
            <a:pPr marL="533400" indent="-533400" eaLnBrk="1" hangingPunct="1">
              <a:lnSpc>
                <a:spcPct val="80000"/>
              </a:lnSpc>
            </a:pPr>
            <a:r>
              <a:rPr lang="en-US" sz="2400" b="0" kern="0" dirty="0">
                <a:latin typeface="Calibri" pitchFamily="34" charset="0"/>
              </a:rPr>
              <a:t>Who is Entitled for Care in the MHS? </a:t>
            </a:r>
          </a:p>
          <a:p>
            <a:pPr marL="933450" lvl="1" indent="-533400" eaLnBrk="1" hangingPunct="1">
              <a:lnSpc>
                <a:spcPct val="80000"/>
              </a:lnSpc>
            </a:pPr>
            <a:r>
              <a:rPr lang="en-US" sz="1800" b="0" kern="0" dirty="0">
                <a:latin typeface="Calibri" pitchFamily="34" charset="0"/>
              </a:rPr>
              <a:t>Active Duty Service Members and their family.  Spouses, Children, Dependent Parents, etc.</a:t>
            </a:r>
          </a:p>
          <a:p>
            <a:pPr marL="933450" lvl="1" indent="-533400" eaLnBrk="1" hangingPunct="1">
              <a:lnSpc>
                <a:spcPct val="80000"/>
              </a:lnSpc>
            </a:pPr>
            <a:r>
              <a:rPr lang="en-US" sz="1800" b="0" kern="0" dirty="0">
                <a:latin typeface="Calibri" pitchFamily="34" charset="0"/>
              </a:rPr>
              <a:t>Guard and Reserve and their family, when activated for 30 days or more.  Eligibility extends beyond the activation window.</a:t>
            </a:r>
          </a:p>
          <a:p>
            <a:pPr marL="933450" lvl="1" indent="-533400" eaLnBrk="1" hangingPunct="1">
              <a:lnSpc>
                <a:spcPct val="80000"/>
              </a:lnSpc>
            </a:pPr>
            <a:r>
              <a:rPr lang="en-US" sz="1800" b="0" kern="0" dirty="0">
                <a:latin typeface="Calibri" pitchFamily="34" charset="0"/>
              </a:rPr>
              <a:t>Retirees and their family.  Generally must have served 20 years or more, or have been medically retired.  Some “buy-outs”</a:t>
            </a:r>
          </a:p>
          <a:p>
            <a:pPr marL="933450" lvl="1" indent="-533400" eaLnBrk="1" hangingPunct="1">
              <a:lnSpc>
                <a:spcPct val="80000"/>
              </a:lnSpc>
            </a:pPr>
            <a:r>
              <a:rPr lang="en-US" sz="1800" b="0" kern="0" dirty="0">
                <a:latin typeface="Calibri" pitchFamily="34" charset="0"/>
              </a:rPr>
              <a:t>Survivors</a:t>
            </a:r>
          </a:p>
          <a:p>
            <a:pPr marL="933450" lvl="1" indent="-533400" eaLnBrk="1" hangingPunct="1">
              <a:lnSpc>
                <a:spcPct val="80000"/>
              </a:lnSpc>
            </a:pPr>
            <a:r>
              <a:rPr lang="en-US" sz="1800" b="0" kern="0" dirty="0">
                <a:latin typeface="Calibri" pitchFamily="34" charset="0"/>
              </a:rPr>
              <a:t>Some </a:t>
            </a:r>
            <a:r>
              <a:rPr lang="en-US" sz="1800" b="0" kern="0" dirty="0" err="1">
                <a:latin typeface="Calibri" pitchFamily="34" charset="0"/>
              </a:rPr>
              <a:t>unremarried</a:t>
            </a:r>
            <a:r>
              <a:rPr lang="en-US" sz="1800" b="0" kern="0" dirty="0">
                <a:latin typeface="Calibri" pitchFamily="34" charset="0"/>
              </a:rPr>
              <a:t> former spouses of Service members</a:t>
            </a:r>
          </a:p>
          <a:p>
            <a:pPr marL="933450" lvl="1" indent="-533400" eaLnBrk="1" hangingPunct="1">
              <a:lnSpc>
                <a:spcPct val="80000"/>
              </a:lnSpc>
            </a:pPr>
            <a:r>
              <a:rPr lang="en-US" sz="1800" b="0" kern="0" dirty="0">
                <a:latin typeface="Calibri" pitchFamily="34" charset="0"/>
              </a:rPr>
              <a:t>Medal of Honor winners</a:t>
            </a:r>
          </a:p>
          <a:p>
            <a:pPr marL="400050" lvl="1" indent="0" eaLnBrk="1" hangingPunct="1">
              <a:lnSpc>
                <a:spcPct val="80000"/>
              </a:lnSpc>
              <a:buNone/>
            </a:pPr>
            <a:endParaRPr lang="en-US" sz="2000" b="0" kern="0" dirty="0">
              <a:latin typeface="Calibri" pitchFamily="34" charset="0"/>
            </a:endParaRPr>
          </a:p>
        </p:txBody>
      </p:sp>
      <p:sp>
        <p:nvSpPr>
          <p:cNvPr id="14" name="TextBox 13">
            <a:extLst>
              <a:ext uri="{FF2B5EF4-FFF2-40B4-BE49-F238E27FC236}">
                <a16:creationId xmlns:a16="http://schemas.microsoft.com/office/drawing/2014/main" id="{BB1328D2-07A0-48EA-8193-ADE9888A2330}"/>
              </a:ext>
            </a:extLst>
          </p:cNvPr>
          <p:cNvSpPr txBox="1"/>
          <p:nvPr/>
        </p:nvSpPr>
        <p:spPr>
          <a:xfrm>
            <a:off x="762000" y="4648200"/>
            <a:ext cx="914400" cy="369332"/>
          </a:xfrm>
          <a:prstGeom prst="rect">
            <a:avLst/>
          </a:prstGeom>
          <a:noFill/>
          <a:ln>
            <a:solidFill>
              <a:schemeClr val="tx1"/>
            </a:solidFill>
          </a:ln>
        </p:spPr>
        <p:txBody>
          <a:bodyPr wrap="square" rtlCol="0">
            <a:spAutoFit/>
          </a:bodyPr>
          <a:lstStyle/>
          <a:p>
            <a:r>
              <a:rPr lang="en-US" dirty="0">
                <a:latin typeface="Calibri" panose="020F0502020204030204" pitchFamily="34" charset="0"/>
                <a:cs typeface="Calibri" panose="020F0502020204030204" pitchFamily="34" charset="0"/>
              </a:rPr>
              <a:t>30 days</a:t>
            </a:r>
          </a:p>
        </p:txBody>
      </p:sp>
      <p:sp>
        <p:nvSpPr>
          <p:cNvPr id="15" name="TextBox 14">
            <a:extLst>
              <a:ext uri="{FF2B5EF4-FFF2-40B4-BE49-F238E27FC236}">
                <a16:creationId xmlns:a16="http://schemas.microsoft.com/office/drawing/2014/main" id="{16837431-6B30-4D0C-8199-DD579F5229FC}"/>
              </a:ext>
            </a:extLst>
          </p:cNvPr>
          <p:cNvSpPr txBox="1"/>
          <p:nvPr/>
        </p:nvSpPr>
        <p:spPr>
          <a:xfrm>
            <a:off x="1676400" y="4648200"/>
            <a:ext cx="4038600" cy="369332"/>
          </a:xfrm>
          <a:prstGeom prst="rect">
            <a:avLst/>
          </a:prstGeom>
          <a:noFill/>
          <a:ln>
            <a:solidFill>
              <a:schemeClr val="tx1"/>
            </a:solidFill>
          </a:ln>
        </p:spPr>
        <p:txBody>
          <a:bodyPr wrap="square" rtlCol="0">
            <a:spAutoFit/>
          </a:bodyPr>
          <a:lstStyle/>
          <a:p>
            <a:pPr algn="ctr"/>
            <a:r>
              <a:rPr lang="en-US" dirty="0">
                <a:latin typeface="Calibri" panose="020F0502020204030204" pitchFamily="34" charset="0"/>
                <a:cs typeface="Calibri" panose="020F0502020204030204" pitchFamily="34" charset="0"/>
              </a:rPr>
              <a:t>Call-Up Period (on Active Duty)</a:t>
            </a:r>
          </a:p>
        </p:txBody>
      </p:sp>
      <p:sp>
        <p:nvSpPr>
          <p:cNvPr id="16" name="TextBox 15">
            <a:extLst>
              <a:ext uri="{FF2B5EF4-FFF2-40B4-BE49-F238E27FC236}">
                <a16:creationId xmlns:a16="http://schemas.microsoft.com/office/drawing/2014/main" id="{FD27835C-D6E5-4684-91F5-392E7332DF18}"/>
              </a:ext>
            </a:extLst>
          </p:cNvPr>
          <p:cNvSpPr txBox="1"/>
          <p:nvPr/>
        </p:nvSpPr>
        <p:spPr>
          <a:xfrm>
            <a:off x="5720254" y="4648200"/>
            <a:ext cx="2737945" cy="369332"/>
          </a:xfrm>
          <a:prstGeom prst="rect">
            <a:avLst/>
          </a:prstGeom>
          <a:noFill/>
          <a:ln>
            <a:solidFill>
              <a:schemeClr val="tx1"/>
            </a:solidFill>
          </a:ln>
        </p:spPr>
        <p:txBody>
          <a:bodyPr wrap="square" rtlCol="0">
            <a:spAutoFit/>
          </a:bodyPr>
          <a:lstStyle/>
          <a:p>
            <a:pPr algn="ctr"/>
            <a:r>
              <a:rPr lang="en-US" dirty="0">
                <a:latin typeface="Calibri" panose="020F0502020204030204" pitchFamily="34" charset="0"/>
                <a:cs typeface="Calibri" panose="020F0502020204030204" pitchFamily="34" charset="0"/>
              </a:rPr>
              <a:t>6 months of TAMP</a:t>
            </a:r>
          </a:p>
        </p:txBody>
      </p:sp>
      <p:sp>
        <p:nvSpPr>
          <p:cNvPr id="17" name="TextBox 16">
            <a:extLst>
              <a:ext uri="{FF2B5EF4-FFF2-40B4-BE49-F238E27FC236}">
                <a16:creationId xmlns:a16="http://schemas.microsoft.com/office/drawing/2014/main" id="{492ECA5E-F7BD-47FC-81C4-C5F525E4CF21}"/>
              </a:ext>
            </a:extLst>
          </p:cNvPr>
          <p:cNvSpPr txBox="1"/>
          <p:nvPr/>
        </p:nvSpPr>
        <p:spPr>
          <a:xfrm>
            <a:off x="1876099" y="4299889"/>
            <a:ext cx="510540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Traditional Guard/Reserve Eligibility Period</a:t>
            </a:r>
          </a:p>
        </p:txBody>
      </p:sp>
    </p:spTree>
    <p:extLst>
      <p:ext uri="{BB962C8B-B14F-4D97-AF65-F5344CB8AC3E}">
        <p14:creationId xmlns:p14="http://schemas.microsoft.com/office/powerpoint/2010/main" val="41490574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1EB745CF89B4EB1E23179B14FF6D3" ma:contentTypeVersion="2" ma:contentTypeDescription="Create a new document." ma:contentTypeScope="" ma:versionID="ccab89a865dbb63e12e21133979ca291">
  <xsd:schema xmlns:xsd="http://www.w3.org/2001/XMLSchema" xmlns:xs="http://www.w3.org/2001/XMLSchema" xmlns:p="http://schemas.microsoft.com/office/2006/metadata/properties" xmlns:ns2="8d223693-a444-41f7-80b4-d2e3985df692" targetNamespace="http://schemas.microsoft.com/office/2006/metadata/properties" ma:root="true" ma:fieldsID="c46070d0b0fff04ffe27834ffe2aeac5" ns2:_="">
    <xsd:import namespace="8d223693-a444-41f7-80b4-d2e3985df69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223693-a444-41f7-80b4-d2e3985df69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2EB95F-0344-4C54-B29F-50B8C97C689F}">
  <ds:schemaRefs>
    <ds:schemaRef ds:uri="http://schemas.microsoft.com/sharepoint/v3/contenttype/forms"/>
  </ds:schemaRefs>
</ds:datastoreItem>
</file>

<file path=customXml/itemProps2.xml><?xml version="1.0" encoding="utf-8"?>
<ds:datastoreItem xmlns:ds="http://schemas.openxmlformats.org/officeDocument/2006/customXml" ds:itemID="{84C05DD5-315E-472E-B850-277C533648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223693-a444-41f7-80b4-d2e3985df6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8C7FD9-2CB2-40A5-A558-4FF224FE0C23}">
  <ds:schemaRefs>
    <ds:schemaRef ds:uri="http://purl.org/dc/dcmitype/"/>
    <ds:schemaRef ds:uri="http://schemas.microsoft.com/office/infopath/2007/PartnerControls"/>
    <ds:schemaRef ds:uri="8d223693-a444-41f7-80b4-d2e3985df692"/>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22993</TotalTime>
  <Words>2960</Words>
  <Application>Microsoft Office PowerPoint</Application>
  <PresentationFormat>On-screen Show (4:3)</PresentationFormat>
  <Paragraphs>295</Paragraphs>
  <Slides>34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Verdana</vt:lpstr>
      <vt:lpstr>Default Design</vt:lpstr>
      <vt:lpstr>Military Health System Basics  </vt:lpstr>
      <vt:lpstr>MHS Basics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 Plans</vt:lpstr>
      <vt:lpstr>Health Plans</vt:lpstr>
      <vt:lpstr>Health Plans</vt:lpstr>
      <vt:lpstr>TRICARE Prime Enrollment Trends</vt:lpstr>
      <vt:lpstr>Health Plans</vt:lpstr>
      <vt:lpstr>Health Plans</vt:lpstr>
      <vt:lpstr>Health Plans</vt:lpstr>
      <vt:lpstr>Health Plan Membership</vt:lpstr>
      <vt:lpstr>TRICARE Pharmacy</vt:lpstr>
      <vt:lpstr>TRICARE Plus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Kennell and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Military Health System Basics</dc:title>
  <dc:subject> Military Health System Basics</dc:subject>
  <dc:creator>lah</dc:creator>
  <cp:keywords> Military Health System Basics</cp:keywords>
  <cp:lastModifiedBy>Rivera, Portia T</cp:lastModifiedBy>
  <cp:revision>817</cp:revision>
  <cp:lastPrinted>2014-01-02T20:15:42Z</cp:lastPrinted>
  <dcterms:created xsi:type="dcterms:W3CDTF">2003-07-08T15:43:14Z</dcterms:created>
  <dcterms:modified xsi:type="dcterms:W3CDTF">2022-08-19T17:21:20Z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ACCT04\alexany2</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y fmtid="{D5CDD505-2E9C-101B-9397-08002B2CF9AE}" pid="13" name="ContentTypeId">
    <vt:lpwstr>0x0101004251EB745CF89B4EB1E23179B14FF6D3</vt:lpwstr>
  </property>
</Properties>
</file>