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sldIdLst>
    <p:sldId id="256" r:id="rId5"/>
    <p:sldId id="258" r:id="rId6"/>
    <p:sldId id="600" r:id="rId7"/>
    <p:sldId id="394" r:id="rId8"/>
    <p:sldId id="259" r:id="rId9"/>
    <p:sldId id="395" r:id="rId10"/>
    <p:sldId id="271" r:id="rId11"/>
    <p:sldId id="612" r:id="rId12"/>
    <p:sldId id="592" r:id="rId13"/>
    <p:sldId id="613" r:id="rId14"/>
    <p:sldId id="260" r:id="rId15"/>
    <p:sldId id="629" r:id="rId16"/>
    <p:sldId id="594" r:id="rId17"/>
    <p:sldId id="595" r:id="rId18"/>
    <p:sldId id="623" r:id="rId19"/>
    <p:sldId id="624" r:id="rId20"/>
    <p:sldId id="609" r:id="rId21"/>
    <p:sldId id="625" r:id="rId22"/>
    <p:sldId id="630" r:id="rId23"/>
    <p:sldId id="617" r:id="rId24"/>
    <p:sldId id="601" r:id="rId25"/>
    <p:sldId id="631" r:id="rId26"/>
    <p:sldId id="636" r:id="rId27"/>
    <p:sldId id="602" r:id="rId28"/>
    <p:sldId id="632" r:id="rId29"/>
    <p:sldId id="603" r:id="rId30"/>
    <p:sldId id="633" r:id="rId31"/>
    <p:sldId id="605" r:id="rId32"/>
    <p:sldId id="622" r:id="rId33"/>
    <p:sldId id="606" r:id="rId34"/>
    <p:sldId id="607" r:id="rId35"/>
    <p:sldId id="621" r:id="rId36"/>
    <p:sldId id="635" r:id="rId37"/>
    <p:sldId id="619" r:id="rId38"/>
    <p:sldId id="27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sorterViewPr>
    <p:cViewPr>
      <p:scale>
        <a:sx n="100" d="100"/>
        <a:sy n="100" d="100"/>
      </p:scale>
      <p:origin x="0" y="-6257"/>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870DE2-D975-46CE-A5B4-8CE9459035C2}" type="datetimeFigureOut">
              <a:rPr lang="en-US" smtClean="0"/>
              <a:t>8/19/2022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A37F96-04FB-41ED-9BE9-E7BBA1B3A0F6}" type="slidenum">
              <a:rPr lang="en-US" smtClean="0"/>
              <a:t>‹#›</a:t>
            </a:fld>
            <a:endParaRPr lang="en-US"/>
          </a:p>
        </p:txBody>
      </p:sp>
    </p:spTree>
    <p:extLst>
      <p:ext uri="{BB962C8B-B14F-4D97-AF65-F5344CB8AC3E}">
        <p14:creationId xmlns:p14="http://schemas.microsoft.com/office/powerpoint/2010/main" val="659792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6189E0-350B-4197-A0D3-1721DE28A97E}" type="slidenum">
              <a:rPr lang="en-US" smtClean="0"/>
              <a:t>7</a:t>
            </a:fld>
            <a:endParaRPr lang="en-US" dirty="0"/>
          </a:p>
        </p:txBody>
      </p:sp>
    </p:spTree>
    <p:extLst>
      <p:ext uri="{BB962C8B-B14F-4D97-AF65-F5344CB8AC3E}">
        <p14:creationId xmlns:p14="http://schemas.microsoft.com/office/powerpoint/2010/main" val="2323237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013" eaLnBrk="0" hangingPunct="0">
              <a:defRPr b="1">
                <a:solidFill>
                  <a:schemeClr val="tx1"/>
                </a:solidFill>
                <a:latin typeface="Arial Narrow" pitchFamily="34" charset="0"/>
              </a:defRPr>
            </a:lvl1pPr>
            <a:lvl2pPr marL="757958" indent="-291522" defTabSz="928013" eaLnBrk="0" hangingPunct="0">
              <a:defRPr b="1">
                <a:solidFill>
                  <a:schemeClr val="tx1"/>
                </a:solidFill>
                <a:latin typeface="Arial Narrow" pitchFamily="34" charset="0"/>
              </a:defRPr>
            </a:lvl2pPr>
            <a:lvl3pPr marL="1166089" indent="-233218" defTabSz="928013" eaLnBrk="0" hangingPunct="0">
              <a:defRPr b="1">
                <a:solidFill>
                  <a:schemeClr val="tx1"/>
                </a:solidFill>
                <a:latin typeface="Arial Narrow" pitchFamily="34" charset="0"/>
              </a:defRPr>
            </a:lvl3pPr>
            <a:lvl4pPr marL="1632524" indent="-233218" defTabSz="928013" eaLnBrk="0" hangingPunct="0">
              <a:defRPr b="1">
                <a:solidFill>
                  <a:schemeClr val="tx1"/>
                </a:solidFill>
                <a:latin typeface="Arial Narrow" pitchFamily="34" charset="0"/>
              </a:defRPr>
            </a:lvl4pPr>
            <a:lvl5pPr marL="2098959" indent="-233218" defTabSz="928013" eaLnBrk="0" hangingPunct="0">
              <a:defRPr b="1">
                <a:solidFill>
                  <a:schemeClr val="tx1"/>
                </a:solidFill>
                <a:latin typeface="Arial Narrow" pitchFamily="34" charset="0"/>
              </a:defRPr>
            </a:lvl5pPr>
            <a:lvl6pPr marL="2565395" indent="-233218" defTabSz="928013" eaLnBrk="0" fontAlgn="base" hangingPunct="0">
              <a:spcBef>
                <a:spcPct val="0"/>
              </a:spcBef>
              <a:spcAft>
                <a:spcPct val="0"/>
              </a:spcAft>
              <a:defRPr b="1">
                <a:solidFill>
                  <a:schemeClr val="tx1"/>
                </a:solidFill>
                <a:latin typeface="Arial Narrow" pitchFamily="34" charset="0"/>
              </a:defRPr>
            </a:lvl6pPr>
            <a:lvl7pPr marL="3031830" indent="-233218" defTabSz="928013" eaLnBrk="0" fontAlgn="base" hangingPunct="0">
              <a:spcBef>
                <a:spcPct val="0"/>
              </a:spcBef>
              <a:spcAft>
                <a:spcPct val="0"/>
              </a:spcAft>
              <a:defRPr b="1">
                <a:solidFill>
                  <a:schemeClr val="tx1"/>
                </a:solidFill>
                <a:latin typeface="Arial Narrow" pitchFamily="34" charset="0"/>
              </a:defRPr>
            </a:lvl7pPr>
            <a:lvl8pPr marL="3498266" indent="-233218" defTabSz="928013" eaLnBrk="0" fontAlgn="base" hangingPunct="0">
              <a:spcBef>
                <a:spcPct val="0"/>
              </a:spcBef>
              <a:spcAft>
                <a:spcPct val="0"/>
              </a:spcAft>
              <a:defRPr b="1">
                <a:solidFill>
                  <a:schemeClr val="tx1"/>
                </a:solidFill>
                <a:latin typeface="Arial Narrow" pitchFamily="34" charset="0"/>
              </a:defRPr>
            </a:lvl8pPr>
            <a:lvl9pPr marL="3964701" indent="-233218" defTabSz="928013" eaLnBrk="0" fontAlgn="base" hangingPunct="0">
              <a:spcBef>
                <a:spcPct val="0"/>
              </a:spcBef>
              <a:spcAft>
                <a:spcPct val="0"/>
              </a:spcAft>
              <a:defRPr b="1">
                <a:solidFill>
                  <a:schemeClr val="tx1"/>
                </a:solidFill>
                <a:latin typeface="Arial Narrow" pitchFamily="34" charset="0"/>
              </a:defRPr>
            </a:lvl9pPr>
          </a:lstStyle>
          <a:p>
            <a:pPr eaLnBrk="1" hangingPunct="1"/>
            <a:fld id="{AD72458C-3EAE-4E18-8CF3-69329F404BDB}" type="slidenum">
              <a:rPr lang="en-US" altLang="en-US" b="0">
                <a:latin typeface="Arial" charset="0"/>
              </a:rPr>
              <a:pPr eaLnBrk="1" hangingPunct="1"/>
              <a:t>9</a:t>
            </a:fld>
            <a:endParaRPr lang="en-US" altLang="en-US" b="0">
              <a:latin typeface="Arial" charset="0"/>
            </a:endParaRPr>
          </a:p>
        </p:txBody>
      </p:sp>
      <p:sp>
        <p:nvSpPr>
          <p:cNvPr id="186371" name="Rectangle 2"/>
          <p:cNvSpPr>
            <a:spLocks noGrp="1" noRot="1" noChangeAspect="1" noChangeArrowheads="1" noTextEdit="1"/>
          </p:cNvSpPr>
          <p:nvPr>
            <p:ph type="sldImg"/>
          </p:nvPr>
        </p:nvSpPr>
        <p:spPr>
          <a:xfrm>
            <a:off x="409575" y="698500"/>
            <a:ext cx="6202363" cy="3489325"/>
          </a:xfrm>
          <a:ln/>
        </p:spPr>
      </p:sp>
      <p:sp>
        <p:nvSpPr>
          <p:cNvPr id="186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988737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013" eaLnBrk="0" hangingPunct="0">
              <a:defRPr b="1">
                <a:solidFill>
                  <a:schemeClr val="tx1"/>
                </a:solidFill>
                <a:latin typeface="Arial Narrow" pitchFamily="34" charset="0"/>
              </a:defRPr>
            </a:lvl1pPr>
            <a:lvl2pPr marL="757958" indent="-291522" defTabSz="928013" eaLnBrk="0" hangingPunct="0">
              <a:defRPr b="1">
                <a:solidFill>
                  <a:schemeClr val="tx1"/>
                </a:solidFill>
                <a:latin typeface="Arial Narrow" pitchFamily="34" charset="0"/>
              </a:defRPr>
            </a:lvl2pPr>
            <a:lvl3pPr marL="1166089" indent="-233218" defTabSz="928013" eaLnBrk="0" hangingPunct="0">
              <a:defRPr b="1">
                <a:solidFill>
                  <a:schemeClr val="tx1"/>
                </a:solidFill>
                <a:latin typeface="Arial Narrow" pitchFamily="34" charset="0"/>
              </a:defRPr>
            </a:lvl3pPr>
            <a:lvl4pPr marL="1632524" indent="-233218" defTabSz="928013" eaLnBrk="0" hangingPunct="0">
              <a:defRPr b="1">
                <a:solidFill>
                  <a:schemeClr val="tx1"/>
                </a:solidFill>
                <a:latin typeface="Arial Narrow" pitchFamily="34" charset="0"/>
              </a:defRPr>
            </a:lvl4pPr>
            <a:lvl5pPr marL="2098959" indent="-233218" defTabSz="928013" eaLnBrk="0" hangingPunct="0">
              <a:defRPr b="1">
                <a:solidFill>
                  <a:schemeClr val="tx1"/>
                </a:solidFill>
                <a:latin typeface="Arial Narrow" pitchFamily="34" charset="0"/>
              </a:defRPr>
            </a:lvl5pPr>
            <a:lvl6pPr marL="2565395" indent="-233218" defTabSz="928013" eaLnBrk="0" fontAlgn="base" hangingPunct="0">
              <a:spcBef>
                <a:spcPct val="0"/>
              </a:spcBef>
              <a:spcAft>
                <a:spcPct val="0"/>
              </a:spcAft>
              <a:defRPr b="1">
                <a:solidFill>
                  <a:schemeClr val="tx1"/>
                </a:solidFill>
                <a:latin typeface="Arial Narrow" pitchFamily="34" charset="0"/>
              </a:defRPr>
            </a:lvl6pPr>
            <a:lvl7pPr marL="3031830" indent="-233218" defTabSz="928013" eaLnBrk="0" fontAlgn="base" hangingPunct="0">
              <a:spcBef>
                <a:spcPct val="0"/>
              </a:spcBef>
              <a:spcAft>
                <a:spcPct val="0"/>
              </a:spcAft>
              <a:defRPr b="1">
                <a:solidFill>
                  <a:schemeClr val="tx1"/>
                </a:solidFill>
                <a:latin typeface="Arial Narrow" pitchFamily="34" charset="0"/>
              </a:defRPr>
            </a:lvl7pPr>
            <a:lvl8pPr marL="3498266" indent="-233218" defTabSz="928013" eaLnBrk="0" fontAlgn="base" hangingPunct="0">
              <a:spcBef>
                <a:spcPct val="0"/>
              </a:spcBef>
              <a:spcAft>
                <a:spcPct val="0"/>
              </a:spcAft>
              <a:defRPr b="1">
                <a:solidFill>
                  <a:schemeClr val="tx1"/>
                </a:solidFill>
                <a:latin typeface="Arial Narrow" pitchFamily="34" charset="0"/>
              </a:defRPr>
            </a:lvl8pPr>
            <a:lvl9pPr marL="3964701" indent="-233218" defTabSz="928013" eaLnBrk="0" fontAlgn="base" hangingPunct="0">
              <a:spcBef>
                <a:spcPct val="0"/>
              </a:spcBef>
              <a:spcAft>
                <a:spcPct val="0"/>
              </a:spcAft>
              <a:defRPr b="1">
                <a:solidFill>
                  <a:schemeClr val="tx1"/>
                </a:solidFill>
                <a:latin typeface="Arial Narrow" pitchFamily="34" charset="0"/>
              </a:defRPr>
            </a:lvl9pPr>
          </a:lstStyle>
          <a:p>
            <a:pPr eaLnBrk="1" hangingPunct="1"/>
            <a:fld id="{AD72458C-3EAE-4E18-8CF3-69329F404BDB}" type="slidenum">
              <a:rPr lang="en-US" altLang="en-US" b="0">
                <a:latin typeface="Arial" charset="0"/>
              </a:rPr>
              <a:pPr eaLnBrk="1" hangingPunct="1"/>
              <a:t>10</a:t>
            </a:fld>
            <a:endParaRPr lang="en-US" altLang="en-US" b="0">
              <a:latin typeface="Arial" charset="0"/>
            </a:endParaRPr>
          </a:p>
        </p:txBody>
      </p:sp>
      <p:sp>
        <p:nvSpPr>
          <p:cNvPr id="186371" name="Rectangle 2"/>
          <p:cNvSpPr>
            <a:spLocks noGrp="1" noRot="1" noChangeAspect="1" noChangeArrowheads="1" noTextEdit="1"/>
          </p:cNvSpPr>
          <p:nvPr>
            <p:ph type="sldImg"/>
          </p:nvPr>
        </p:nvSpPr>
        <p:spPr>
          <a:xfrm>
            <a:off x="409575" y="698500"/>
            <a:ext cx="6202363" cy="3489325"/>
          </a:xfrm>
          <a:ln/>
        </p:spPr>
      </p:sp>
      <p:sp>
        <p:nvSpPr>
          <p:cNvPr id="186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200047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from AHLTA Release 3.3 User’s Manual</a:t>
            </a:r>
          </a:p>
        </p:txBody>
      </p:sp>
      <p:sp>
        <p:nvSpPr>
          <p:cNvPr id="4" name="Slide Number Placeholder 3"/>
          <p:cNvSpPr>
            <a:spLocks noGrp="1"/>
          </p:cNvSpPr>
          <p:nvPr>
            <p:ph type="sldNum" sz="quarter" idx="10"/>
          </p:nvPr>
        </p:nvSpPr>
        <p:spPr/>
        <p:txBody>
          <a:bodyPr/>
          <a:lstStyle/>
          <a:p>
            <a:fld id="{69CE82A7-B085-40D6-B6E4-CFBC514B3676}" type="slidenum">
              <a:rPr lang="en-US" smtClean="0"/>
              <a:t>13</a:t>
            </a:fld>
            <a:endParaRPr lang="en-US"/>
          </a:p>
        </p:txBody>
      </p:sp>
    </p:spTree>
    <p:extLst>
      <p:ext uri="{BB962C8B-B14F-4D97-AF65-F5344CB8AC3E}">
        <p14:creationId xmlns:p14="http://schemas.microsoft.com/office/powerpoint/2010/main" val="353927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from AHLTA Release 3.3 User’s Manual</a:t>
            </a:r>
          </a:p>
        </p:txBody>
      </p:sp>
      <p:sp>
        <p:nvSpPr>
          <p:cNvPr id="4" name="Slide Number Placeholder 3"/>
          <p:cNvSpPr>
            <a:spLocks noGrp="1"/>
          </p:cNvSpPr>
          <p:nvPr>
            <p:ph type="sldNum" sz="quarter" idx="10"/>
          </p:nvPr>
        </p:nvSpPr>
        <p:spPr/>
        <p:txBody>
          <a:bodyPr/>
          <a:lstStyle/>
          <a:p>
            <a:fld id="{69CE82A7-B085-40D6-B6E4-CFBC514B3676}" type="slidenum">
              <a:rPr lang="en-US" smtClean="0"/>
              <a:t>14</a:t>
            </a:fld>
            <a:endParaRPr lang="en-US"/>
          </a:p>
        </p:txBody>
      </p:sp>
    </p:spTree>
    <p:extLst>
      <p:ext uri="{BB962C8B-B14F-4D97-AF65-F5344CB8AC3E}">
        <p14:creationId xmlns:p14="http://schemas.microsoft.com/office/powerpoint/2010/main" val="3962551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Image from AHLTA Release 3.3 User’s Manual</a:t>
            </a:r>
          </a:p>
          <a:p>
            <a:endParaRPr lang="en-US" dirty="0"/>
          </a:p>
        </p:txBody>
      </p:sp>
      <p:sp>
        <p:nvSpPr>
          <p:cNvPr id="4" name="Slide Number Placeholder 3"/>
          <p:cNvSpPr>
            <a:spLocks noGrp="1"/>
          </p:cNvSpPr>
          <p:nvPr>
            <p:ph type="sldNum" sz="quarter" idx="10"/>
          </p:nvPr>
        </p:nvSpPr>
        <p:spPr/>
        <p:txBody>
          <a:bodyPr/>
          <a:lstStyle/>
          <a:p>
            <a:fld id="{69CE82A7-B085-40D6-B6E4-CFBC514B3676}" type="slidenum">
              <a:rPr lang="en-US" smtClean="0"/>
              <a:t>15</a:t>
            </a:fld>
            <a:endParaRPr lang="en-US"/>
          </a:p>
        </p:txBody>
      </p:sp>
    </p:spTree>
    <p:extLst>
      <p:ext uri="{BB962C8B-B14F-4D97-AF65-F5344CB8AC3E}">
        <p14:creationId xmlns:p14="http://schemas.microsoft.com/office/powerpoint/2010/main" val="2186494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Image from AHLTA Release 3.3 User’s Manual</a:t>
            </a:r>
          </a:p>
          <a:p>
            <a:endParaRPr lang="en-US" dirty="0"/>
          </a:p>
        </p:txBody>
      </p:sp>
      <p:sp>
        <p:nvSpPr>
          <p:cNvPr id="4" name="Slide Number Placeholder 3"/>
          <p:cNvSpPr>
            <a:spLocks noGrp="1"/>
          </p:cNvSpPr>
          <p:nvPr>
            <p:ph type="sldNum" sz="quarter" idx="10"/>
          </p:nvPr>
        </p:nvSpPr>
        <p:spPr/>
        <p:txBody>
          <a:bodyPr/>
          <a:lstStyle/>
          <a:p>
            <a:fld id="{69CE82A7-B085-40D6-B6E4-CFBC514B3676}" type="slidenum">
              <a:rPr lang="en-US" smtClean="0"/>
              <a:t>16</a:t>
            </a:fld>
            <a:endParaRPr lang="en-US"/>
          </a:p>
        </p:txBody>
      </p:sp>
    </p:spTree>
    <p:extLst>
      <p:ext uri="{BB962C8B-B14F-4D97-AF65-F5344CB8AC3E}">
        <p14:creationId xmlns:p14="http://schemas.microsoft.com/office/powerpoint/2010/main" val="340552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634640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406266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27841-5FE7-4FD6-BAAF-DFC5B40359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92D769-9BE1-422F-B21D-2E1A6D2CDF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CF9AE8-7FF6-44EE-A20F-F978B1EB59C7}"/>
              </a:ext>
            </a:extLst>
          </p:cNvPr>
          <p:cNvSpPr>
            <a:spLocks noGrp="1"/>
          </p:cNvSpPr>
          <p:nvPr>
            <p:ph type="dt" sz="half" idx="10"/>
          </p:nvPr>
        </p:nvSpPr>
        <p:spPr/>
        <p:txBody>
          <a:bodyPr/>
          <a:lstStyle/>
          <a:p>
            <a:fld id="{D0A6B526-416B-4F2E-9E5D-824FF565D55A}" type="datetimeFigureOut">
              <a:rPr lang="en-US" smtClean="0"/>
              <a:t>8/19/2022</a:t>
            </a:fld>
            <a:endParaRPr lang="en-US"/>
          </a:p>
        </p:txBody>
      </p:sp>
      <p:sp>
        <p:nvSpPr>
          <p:cNvPr id="5" name="Footer Placeholder 4">
            <a:extLst>
              <a:ext uri="{FF2B5EF4-FFF2-40B4-BE49-F238E27FC236}">
                <a16:creationId xmlns:a16="http://schemas.microsoft.com/office/drawing/2014/main" id="{F4C23504-FAE4-4A40-8C2A-D456D92D43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94FB63-BC1F-4022-A8B0-552ADBD3BFE4}"/>
              </a:ext>
            </a:extLst>
          </p:cNvPr>
          <p:cNvSpPr>
            <a:spLocks noGrp="1"/>
          </p:cNvSpPr>
          <p:nvPr>
            <p:ph type="sldNum" sz="quarter" idx="12"/>
          </p:nvPr>
        </p:nvSpPr>
        <p:spPr/>
        <p:txBody>
          <a:bodyPr/>
          <a:lstStyle/>
          <a:p>
            <a:fld id="{299182FA-223D-4A2E-92F0-048B68342768}" type="slidenum">
              <a:rPr lang="en-US" smtClean="0"/>
              <a:t>‹#›</a:t>
            </a:fld>
            <a:endParaRPr lang="en-US"/>
          </a:p>
        </p:txBody>
      </p:sp>
    </p:spTree>
    <p:extLst>
      <p:ext uri="{BB962C8B-B14F-4D97-AF65-F5344CB8AC3E}">
        <p14:creationId xmlns:p14="http://schemas.microsoft.com/office/powerpoint/2010/main" val="738651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C22F0-F3A0-4994-B8A6-6106A4E7CA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337E7D-E10E-408A-8CC4-A511473EADA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2F3E0-C00F-4AD5-9E05-AB5F6AE3403A}"/>
              </a:ext>
            </a:extLst>
          </p:cNvPr>
          <p:cNvSpPr>
            <a:spLocks noGrp="1"/>
          </p:cNvSpPr>
          <p:nvPr>
            <p:ph type="dt" sz="half" idx="10"/>
          </p:nvPr>
        </p:nvSpPr>
        <p:spPr/>
        <p:txBody>
          <a:bodyPr/>
          <a:lstStyle/>
          <a:p>
            <a:fld id="{D0A6B526-416B-4F2E-9E5D-824FF565D55A}" type="datetimeFigureOut">
              <a:rPr lang="en-US" smtClean="0"/>
              <a:t>8/19/2022</a:t>
            </a:fld>
            <a:endParaRPr lang="en-US"/>
          </a:p>
        </p:txBody>
      </p:sp>
      <p:sp>
        <p:nvSpPr>
          <p:cNvPr id="5" name="Footer Placeholder 4">
            <a:extLst>
              <a:ext uri="{FF2B5EF4-FFF2-40B4-BE49-F238E27FC236}">
                <a16:creationId xmlns:a16="http://schemas.microsoft.com/office/drawing/2014/main" id="{2089E27F-030B-4742-B9C5-585A3F3D89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AD51E6-C746-45B6-B193-D58F0FE986BA}"/>
              </a:ext>
            </a:extLst>
          </p:cNvPr>
          <p:cNvSpPr>
            <a:spLocks noGrp="1"/>
          </p:cNvSpPr>
          <p:nvPr>
            <p:ph type="sldNum" sz="quarter" idx="12"/>
          </p:nvPr>
        </p:nvSpPr>
        <p:spPr/>
        <p:txBody>
          <a:bodyPr/>
          <a:lstStyle/>
          <a:p>
            <a:fld id="{299182FA-223D-4A2E-92F0-048B68342768}" type="slidenum">
              <a:rPr lang="en-US" smtClean="0"/>
              <a:t>‹#›</a:t>
            </a:fld>
            <a:endParaRPr lang="en-US"/>
          </a:p>
        </p:txBody>
      </p:sp>
    </p:spTree>
    <p:extLst>
      <p:ext uri="{BB962C8B-B14F-4D97-AF65-F5344CB8AC3E}">
        <p14:creationId xmlns:p14="http://schemas.microsoft.com/office/powerpoint/2010/main" val="2037075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DA0439-F997-49A3-875E-C65E44DCA0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67B060-4A8F-40E5-A31F-19B81CB763F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1EABAF-0A1C-433C-B6CF-BC7FF6EEF1CD}"/>
              </a:ext>
            </a:extLst>
          </p:cNvPr>
          <p:cNvSpPr>
            <a:spLocks noGrp="1"/>
          </p:cNvSpPr>
          <p:nvPr>
            <p:ph type="dt" sz="half" idx="10"/>
          </p:nvPr>
        </p:nvSpPr>
        <p:spPr/>
        <p:txBody>
          <a:bodyPr/>
          <a:lstStyle/>
          <a:p>
            <a:fld id="{D0A6B526-416B-4F2E-9E5D-824FF565D55A}" type="datetimeFigureOut">
              <a:rPr lang="en-US" smtClean="0"/>
              <a:t>8/19/2022</a:t>
            </a:fld>
            <a:endParaRPr lang="en-US"/>
          </a:p>
        </p:txBody>
      </p:sp>
      <p:sp>
        <p:nvSpPr>
          <p:cNvPr id="5" name="Footer Placeholder 4">
            <a:extLst>
              <a:ext uri="{FF2B5EF4-FFF2-40B4-BE49-F238E27FC236}">
                <a16:creationId xmlns:a16="http://schemas.microsoft.com/office/drawing/2014/main" id="{930B7F19-AA10-4A57-80DB-22E5456279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6B9DD5-8A5F-4DE9-B440-5D662D67EEE2}"/>
              </a:ext>
            </a:extLst>
          </p:cNvPr>
          <p:cNvSpPr>
            <a:spLocks noGrp="1"/>
          </p:cNvSpPr>
          <p:nvPr>
            <p:ph type="sldNum" sz="quarter" idx="12"/>
          </p:nvPr>
        </p:nvSpPr>
        <p:spPr/>
        <p:txBody>
          <a:bodyPr/>
          <a:lstStyle/>
          <a:p>
            <a:fld id="{299182FA-223D-4A2E-92F0-048B68342768}" type="slidenum">
              <a:rPr lang="en-US" smtClean="0"/>
              <a:t>‹#›</a:t>
            </a:fld>
            <a:endParaRPr lang="en-US"/>
          </a:p>
        </p:txBody>
      </p:sp>
    </p:spTree>
    <p:extLst>
      <p:ext uri="{BB962C8B-B14F-4D97-AF65-F5344CB8AC3E}">
        <p14:creationId xmlns:p14="http://schemas.microsoft.com/office/powerpoint/2010/main" val="1355069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CB0CA-53C2-4829-BE05-807E8CC849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96C959-75ED-42AA-B036-5A613FADAFB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9BE62D-8479-4095-B386-426DB7D971D9}"/>
              </a:ext>
            </a:extLst>
          </p:cNvPr>
          <p:cNvSpPr>
            <a:spLocks noGrp="1"/>
          </p:cNvSpPr>
          <p:nvPr>
            <p:ph type="dt" sz="half" idx="10"/>
          </p:nvPr>
        </p:nvSpPr>
        <p:spPr/>
        <p:txBody>
          <a:bodyPr/>
          <a:lstStyle/>
          <a:p>
            <a:fld id="{D0A6B526-416B-4F2E-9E5D-824FF565D55A}" type="datetimeFigureOut">
              <a:rPr lang="en-US" smtClean="0"/>
              <a:t>8/19/2022</a:t>
            </a:fld>
            <a:endParaRPr lang="en-US"/>
          </a:p>
        </p:txBody>
      </p:sp>
      <p:sp>
        <p:nvSpPr>
          <p:cNvPr id="5" name="Footer Placeholder 4">
            <a:extLst>
              <a:ext uri="{FF2B5EF4-FFF2-40B4-BE49-F238E27FC236}">
                <a16:creationId xmlns:a16="http://schemas.microsoft.com/office/drawing/2014/main" id="{4A9EDBD0-A39C-4908-B23D-AB011AA980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C1C1E8-6D9C-4482-9284-7F5D9A3EE62D}"/>
              </a:ext>
            </a:extLst>
          </p:cNvPr>
          <p:cNvSpPr>
            <a:spLocks noGrp="1"/>
          </p:cNvSpPr>
          <p:nvPr>
            <p:ph type="sldNum" sz="quarter" idx="12"/>
          </p:nvPr>
        </p:nvSpPr>
        <p:spPr/>
        <p:txBody>
          <a:bodyPr/>
          <a:lstStyle/>
          <a:p>
            <a:fld id="{299182FA-223D-4A2E-92F0-048B68342768}" type="slidenum">
              <a:rPr lang="en-US" smtClean="0"/>
              <a:t>‹#›</a:t>
            </a:fld>
            <a:endParaRPr lang="en-US"/>
          </a:p>
        </p:txBody>
      </p:sp>
    </p:spTree>
    <p:extLst>
      <p:ext uri="{BB962C8B-B14F-4D97-AF65-F5344CB8AC3E}">
        <p14:creationId xmlns:p14="http://schemas.microsoft.com/office/powerpoint/2010/main" val="868941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EFBF7-EBBA-4C98-9279-B1D5108389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C19479-4A53-47B0-A600-437F79FF43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0F2B49A-9E35-4E81-AD60-75D34AC02726}"/>
              </a:ext>
            </a:extLst>
          </p:cNvPr>
          <p:cNvSpPr>
            <a:spLocks noGrp="1"/>
          </p:cNvSpPr>
          <p:nvPr>
            <p:ph type="dt" sz="half" idx="10"/>
          </p:nvPr>
        </p:nvSpPr>
        <p:spPr/>
        <p:txBody>
          <a:bodyPr/>
          <a:lstStyle/>
          <a:p>
            <a:fld id="{D0A6B526-416B-4F2E-9E5D-824FF565D55A}" type="datetimeFigureOut">
              <a:rPr lang="en-US" smtClean="0"/>
              <a:t>8/19/2022</a:t>
            </a:fld>
            <a:endParaRPr lang="en-US"/>
          </a:p>
        </p:txBody>
      </p:sp>
      <p:sp>
        <p:nvSpPr>
          <p:cNvPr id="5" name="Footer Placeholder 4">
            <a:extLst>
              <a:ext uri="{FF2B5EF4-FFF2-40B4-BE49-F238E27FC236}">
                <a16:creationId xmlns:a16="http://schemas.microsoft.com/office/drawing/2014/main" id="{FBB59D24-4413-4815-8E8D-9853BFAB42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14C712-5573-444C-9ED6-EBBE703BBA63}"/>
              </a:ext>
            </a:extLst>
          </p:cNvPr>
          <p:cNvSpPr>
            <a:spLocks noGrp="1"/>
          </p:cNvSpPr>
          <p:nvPr>
            <p:ph type="sldNum" sz="quarter" idx="12"/>
          </p:nvPr>
        </p:nvSpPr>
        <p:spPr/>
        <p:txBody>
          <a:bodyPr/>
          <a:lstStyle/>
          <a:p>
            <a:fld id="{299182FA-223D-4A2E-92F0-048B68342768}" type="slidenum">
              <a:rPr lang="en-US" smtClean="0"/>
              <a:t>‹#›</a:t>
            </a:fld>
            <a:endParaRPr lang="en-US"/>
          </a:p>
        </p:txBody>
      </p:sp>
    </p:spTree>
    <p:extLst>
      <p:ext uri="{BB962C8B-B14F-4D97-AF65-F5344CB8AC3E}">
        <p14:creationId xmlns:p14="http://schemas.microsoft.com/office/powerpoint/2010/main" val="1738963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3ABA1-E2FB-4EE3-8AD2-7D922AFC92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FC6DA7-6F9D-456F-8DBA-50BC8435C9E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208211-34D6-4CB7-8D27-957E0558347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3077A1-339E-48B0-994C-3C0124609A7A}"/>
              </a:ext>
            </a:extLst>
          </p:cNvPr>
          <p:cNvSpPr>
            <a:spLocks noGrp="1"/>
          </p:cNvSpPr>
          <p:nvPr>
            <p:ph type="dt" sz="half" idx="10"/>
          </p:nvPr>
        </p:nvSpPr>
        <p:spPr/>
        <p:txBody>
          <a:bodyPr/>
          <a:lstStyle/>
          <a:p>
            <a:fld id="{D0A6B526-416B-4F2E-9E5D-824FF565D55A}" type="datetimeFigureOut">
              <a:rPr lang="en-US" smtClean="0"/>
              <a:t>8/19/2022</a:t>
            </a:fld>
            <a:endParaRPr lang="en-US"/>
          </a:p>
        </p:txBody>
      </p:sp>
      <p:sp>
        <p:nvSpPr>
          <p:cNvPr id="6" name="Footer Placeholder 5">
            <a:extLst>
              <a:ext uri="{FF2B5EF4-FFF2-40B4-BE49-F238E27FC236}">
                <a16:creationId xmlns:a16="http://schemas.microsoft.com/office/drawing/2014/main" id="{147C1AB9-A4DA-4436-AE0B-16BE1994F8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13BCDE-1D65-4C10-80AD-D8B296497262}"/>
              </a:ext>
            </a:extLst>
          </p:cNvPr>
          <p:cNvSpPr>
            <a:spLocks noGrp="1"/>
          </p:cNvSpPr>
          <p:nvPr>
            <p:ph type="sldNum" sz="quarter" idx="12"/>
          </p:nvPr>
        </p:nvSpPr>
        <p:spPr/>
        <p:txBody>
          <a:bodyPr/>
          <a:lstStyle/>
          <a:p>
            <a:fld id="{299182FA-223D-4A2E-92F0-048B68342768}" type="slidenum">
              <a:rPr lang="en-US" smtClean="0"/>
              <a:t>‹#›</a:t>
            </a:fld>
            <a:endParaRPr lang="en-US"/>
          </a:p>
        </p:txBody>
      </p:sp>
    </p:spTree>
    <p:extLst>
      <p:ext uri="{BB962C8B-B14F-4D97-AF65-F5344CB8AC3E}">
        <p14:creationId xmlns:p14="http://schemas.microsoft.com/office/powerpoint/2010/main" val="2293334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EC9D8-4621-4DAD-9D76-44C79D2B34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79A450-30FE-4CCF-990D-381EFFEE29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320150-675F-45E9-872B-346AFCBC894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F80295-BCE9-4ADB-9DC3-1C6E3A47BA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75BF180-C0FC-4DE5-AF79-4AB2326FA62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364F90-C9E3-4C9A-8A39-FE744FD3044C}"/>
              </a:ext>
            </a:extLst>
          </p:cNvPr>
          <p:cNvSpPr>
            <a:spLocks noGrp="1"/>
          </p:cNvSpPr>
          <p:nvPr>
            <p:ph type="dt" sz="half" idx="10"/>
          </p:nvPr>
        </p:nvSpPr>
        <p:spPr/>
        <p:txBody>
          <a:bodyPr/>
          <a:lstStyle/>
          <a:p>
            <a:fld id="{D0A6B526-416B-4F2E-9E5D-824FF565D55A}" type="datetimeFigureOut">
              <a:rPr lang="en-US" smtClean="0"/>
              <a:t>8/19/2022</a:t>
            </a:fld>
            <a:endParaRPr lang="en-US"/>
          </a:p>
        </p:txBody>
      </p:sp>
      <p:sp>
        <p:nvSpPr>
          <p:cNvPr id="8" name="Footer Placeholder 7">
            <a:extLst>
              <a:ext uri="{FF2B5EF4-FFF2-40B4-BE49-F238E27FC236}">
                <a16:creationId xmlns:a16="http://schemas.microsoft.com/office/drawing/2014/main" id="{88307C09-821E-4945-BEEC-B96BF2CE0F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A89582-0188-42A3-AA75-EAF52B38D51A}"/>
              </a:ext>
            </a:extLst>
          </p:cNvPr>
          <p:cNvSpPr>
            <a:spLocks noGrp="1"/>
          </p:cNvSpPr>
          <p:nvPr>
            <p:ph type="sldNum" sz="quarter" idx="12"/>
          </p:nvPr>
        </p:nvSpPr>
        <p:spPr/>
        <p:txBody>
          <a:bodyPr/>
          <a:lstStyle/>
          <a:p>
            <a:fld id="{299182FA-223D-4A2E-92F0-048B68342768}" type="slidenum">
              <a:rPr lang="en-US" smtClean="0"/>
              <a:t>‹#›</a:t>
            </a:fld>
            <a:endParaRPr lang="en-US"/>
          </a:p>
        </p:txBody>
      </p:sp>
    </p:spTree>
    <p:extLst>
      <p:ext uri="{BB962C8B-B14F-4D97-AF65-F5344CB8AC3E}">
        <p14:creationId xmlns:p14="http://schemas.microsoft.com/office/powerpoint/2010/main" val="4035389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9ED22-88D4-4FAA-8704-E28D29496B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EAD0B8-25D5-4B08-AB7C-895F2FA33949}"/>
              </a:ext>
            </a:extLst>
          </p:cNvPr>
          <p:cNvSpPr>
            <a:spLocks noGrp="1"/>
          </p:cNvSpPr>
          <p:nvPr>
            <p:ph type="dt" sz="half" idx="10"/>
          </p:nvPr>
        </p:nvSpPr>
        <p:spPr/>
        <p:txBody>
          <a:bodyPr/>
          <a:lstStyle/>
          <a:p>
            <a:fld id="{D0A6B526-416B-4F2E-9E5D-824FF565D55A}" type="datetimeFigureOut">
              <a:rPr lang="en-US" smtClean="0"/>
              <a:t>8/19/2022</a:t>
            </a:fld>
            <a:endParaRPr lang="en-US"/>
          </a:p>
        </p:txBody>
      </p:sp>
      <p:sp>
        <p:nvSpPr>
          <p:cNvPr id="4" name="Footer Placeholder 3">
            <a:extLst>
              <a:ext uri="{FF2B5EF4-FFF2-40B4-BE49-F238E27FC236}">
                <a16:creationId xmlns:a16="http://schemas.microsoft.com/office/drawing/2014/main" id="{A7623A23-5B6C-4FB6-8829-CFEDEC50D5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4CBD75-5AFD-49DD-9FC9-3F85AEAA4B64}"/>
              </a:ext>
            </a:extLst>
          </p:cNvPr>
          <p:cNvSpPr>
            <a:spLocks noGrp="1"/>
          </p:cNvSpPr>
          <p:nvPr>
            <p:ph type="sldNum" sz="quarter" idx="12"/>
          </p:nvPr>
        </p:nvSpPr>
        <p:spPr/>
        <p:txBody>
          <a:bodyPr/>
          <a:lstStyle/>
          <a:p>
            <a:fld id="{299182FA-223D-4A2E-92F0-048B68342768}" type="slidenum">
              <a:rPr lang="en-US" smtClean="0"/>
              <a:t>‹#›</a:t>
            </a:fld>
            <a:endParaRPr lang="en-US"/>
          </a:p>
        </p:txBody>
      </p:sp>
    </p:spTree>
    <p:extLst>
      <p:ext uri="{BB962C8B-B14F-4D97-AF65-F5344CB8AC3E}">
        <p14:creationId xmlns:p14="http://schemas.microsoft.com/office/powerpoint/2010/main" val="1131407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2BD04A-759E-415B-B49C-503282A08D7F}"/>
              </a:ext>
            </a:extLst>
          </p:cNvPr>
          <p:cNvSpPr>
            <a:spLocks noGrp="1"/>
          </p:cNvSpPr>
          <p:nvPr>
            <p:ph type="dt" sz="half" idx="10"/>
          </p:nvPr>
        </p:nvSpPr>
        <p:spPr/>
        <p:txBody>
          <a:bodyPr/>
          <a:lstStyle/>
          <a:p>
            <a:fld id="{D0A6B526-416B-4F2E-9E5D-824FF565D55A}" type="datetimeFigureOut">
              <a:rPr lang="en-US" smtClean="0"/>
              <a:t>8/19/2022</a:t>
            </a:fld>
            <a:endParaRPr lang="en-US"/>
          </a:p>
        </p:txBody>
      </p:sp>
      <p:sp>
        <p:nvSpPr>
          <p:cNvPr id="3" name="Footer Placeholder 2">
            <a:extLst>
              <a:ext uri="{FF2B5EF4-FFF2-40B4-BE49-F238E27FC236}">
                <a16:creationId xmlns:a16="http://schemas.microsoft.com/office/drawing/2014/main" id="{8F407E98-1E29-4C0C-A528-8E94FDE977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592765-81BE-4293-8407-AA93284DB415}"/>
              </a:ext>
            </a:extLst>
          </p:cNvPr>
          <p:cNvSpPr>
            <a:spLocks noGrp="1"/>
          </p:cNvSpPr>
          <p:nvPr>
            <p:ph type="sldNum" sz="quarter" idx="12"/>
          </p:nvPr>
        </p:nvSpPr>
        <p:spPr/>
        <p:txBody>
          <a:bodyPr/>
          <a:lstStyle/>
          <a:p>
            <a:fld id="{299182FA-223D-4A2E-92F0-048B68342768}" type="slidenum">
              <a:rPr lang="en-US" smtClean="0"/>
              <a:t>‹#›</a:t>
            </a:fld>
            <a:endParaRPr lang="en-US"/>
          </a:p>
        </p:txBody>
      </p:sp>
    </p:spTree>
    <p:extLst>
      <p:ext uri="{BB962C8B-B14F-4D97-AF65-F5344CB8AC3E}">
        <p14:creationId xmlns:p14="http://schemas.microsoft.com/office/powerpoint/2010/main" val="4271103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36001-3AE5-4BDF-A218-D34201DA9D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A3915B-BA9F-4C61-B43F-B89B0732AA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2ACDF0-A564-4009-98E8-5EBA6C6204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014E504-EAB9-407C-94EB-4187163B4D54}"/>
              </a:ext>
            </a:extLst>
          </p:cNvPr>
          <p:cNvSpPr>
            <a:spLocks noGrp="1"/>
          </p:cNvSpPr>
          <p:nvPr>
            <p:ph type="dt" sz="half" idx="10"/>
          </p:nvPr>
        </p:nvSpPr>
        <p:spPr/>
        <p:txBody>
          <a:bodyPr/>
          <a:lstStyle/>
          <a:p>
            <a:fld id="{D0A6B526-416B-4F2E-9E5D-824FF565D55A}" type="datetimeFigureOut">
              <a:rPr lang="en-US" smtClean="0"/>
              <a:t>8/19/2022</a:t>
            </a:fld>
            <a:endParaRPr lang="en-US"/>
          </a:p>
        </p:txBody>
      </p:sp>
      <p:sp>
        <p:nvSpPr>
          <p:cNvPr id="6" name="Footer Placeholder 5">
            <a:extLst>
              <a:ext uri="{FF2B5EF4-FFF2-40B4-BE49-F238E27FC236}">
                <a16:creationId xmlns:a16="http://schemas.microsoft.com/office/drawing/2014/main" id="{C0B98EFD-48F1-4DA0-B392-8CB8ED9943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3C7505-3EBF-4DEE-92D6-750D199985B6}"/>
              </a:ext>
            </a:extLst>
          </p:cNvPr>
          <p:cNvSpPr>
            <a:spLocks noGrp="1"/>
          </p:cNvSpPr>
          <p:nvPr>
            <p:ph type="sldNum" sz="quarter" idx="12"/>
          </p:nvPr>
        </p:nvSpPr>
        <p:spPr/>
        <p:txBody>
          <a:bodyPr/>
          <a:lstStyle/>
          <a:p>
            <a:fld id="{299182FA-223D-4A2E-92F0-048B68342768}" type="slidenum">
              <a:rPr lang="en-US" smtClean="0"/>
              <a:t>‹#›</a:t>
            </a:fld>
            <a:endParaRPr lang="en-US"/>
          </a:p>
        </p:txBody>
      </p:sp>
    </p:spTree>
    <p:extLst>
      <p:ext uri="{BB962C8B-B14F-4D97-AF65-F5344CB8AC3E}">
        <p14:creationId xmlns:p14="http://schemas.microsoft.com/office/powerpoint/2010/main" val="3415915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63C5A-C368-4DD8-B0EB-E9E0083F8A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7DF0B0-234A-4ECF-884D-6E25EF5486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7EC4F6-2CA7-40CA-A8E7-C60DA40094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5CAE87-CF92-4B9D-BBAC-4EB094B76976}"/>
              </a:ext>
            </a:extLst>
          </p:cNvPr>
          <p:cNvSpPr>
            <a:spLocks noGrp="1"/>
          </p:cNvSpPr>
          <p:nvPr>
            <p:ph type="dt" sz="half" idx="10"/>
          </p:nvPr>
        </p:nvSpPr>
        <p:spPr/>
        <p:txBody>
          <a:bodyPr/>
          <a:lstStyle/>
          <a:p>
            <a:fld id="{D0A6B526-416B-4F2E-9E5D-824FF565D55A}" type="datetimeFigureOut">
              <a:rPr lang="en-US" smtClean="0"/>
              <a:t>8/19/2022</a:t>
            </a:fld>
            <a:endParaRPr lang="en-US"/>
          </a:p>
        </p:txBody>
      </p:sp>
      <p:sp>
        <p:nvSpPr>
          <p:cNvPr id="6" name="Footer Placeholder 5">
            <a:extLst>
              <a:ext uri="{FF2B5EF4-FFF2-40B4-BE49-F238E27FC236}">
                <a16:creationId xmlns:a16="http://schemas.microsoft.com/office/drawing/2014/main" id="{549ADB5A-7392-48C4-BD01-EB4D59365A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13858B-6023-430A-A5E2-B17A3CE2F8B5}"/>
              </a:ext>
            </a:extLst>
          </p:cNvPr>
          <p:cNvSpPr>
            <a:spLocks noGrp="1"/>
          </p:cNvSpPr>
          <p:nvPr>
            <p:ph type="sldNum" sz="quarter" idx="12"/>
          </p:nvPr>
        </p:nvSpPr>
        <p:spPr/>
        <p:txBody>
          <a:bodyPr/>
          <a:lstStyle/>
          <a:p>
            <a:fld id="{299182FA-223D-4A2E-92F0-048B68342768}" type="slidenum">
              <a:rPr lang="en-US" smtClean="0"/>
              <a:t>‹#›</a:t>
            </a:fld>
            <a:endParaRPr lang="en-US"/>
          </a:p>
        </p:txBody>
      </p:sp>
    </p:spTree>
    <p:extLst>
      <p:ext uri="{BB962C8B-B14F-4D97-AF65-F5344CB8AC3E}">
        <p14:creationId xmlns:p14="http://schemas.microsoft.com/office/powerpoint/2010/main" val="4201602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B7B417-27F0-41CA-B356-2FE17F563C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73F5BF-A1B3-43B7-A06D-C6B5E03A28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9AF963-D674-4677-8032-E9FF118D9A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A6B526-416B-4F2E-9E5D-824FF565D55A}" type="datetimeFigureOut">
              <a:rPr lang="en-US" smtClean="0"/>
              <a:t>8/19/2022</a:t>
            </a:fld>
            <a:endParaRPr lang="en-US"/>
          </a:p>
        </p:txBody>
      </p:sp>
      <p:sp>
        <p:nvSpPr>
          <p:cNvPr id="5" name="Footer Placeholder 4">
            <a:extLst>
              <a:ext uri="{FF2B5EF4-FFF2-40B4-BE49-F238E27FC236}">
                <a16:creationId xmlns:a16="http://schemas.microsoft.com/office/drawing/2014/main" id="{1F78F8B3-529E-48EF-A5BF-5F5BB6BF7B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8059FC-6931-403B-92B7-F7B8B3F022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9182FA-223D-4A2E-92F0-048B68342768}" type="slidenum">
              <a:rPr lang="en-US" smtClean="0"/>
              <a:t>‹#›</a:t>
            </a:fld>
            <a:endParaRPr lang="en-US"/>
          </a:p>
        </p:txBody>
      </p:sp>
    </p:spTree>
    <p:extLst>
      <p:ext uri="{BB962C8B-B14F-4D97-AF65-F5344CB8AC3E}">
        <p14:creationId xmlns:p14="http://schemas.microsoft.com/office/powerpoint/2010/main" val="130327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3.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4.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2">
            <a:extLst>
              <a:ext uri="{FF2B5EF4-FFF2-40B4-BE49-F238E27FC236}">
                <a16:creationId xmlns:a16="http://schemas.microsoft.com/office/drawing/2014/main" id="{369A17EA-0050-4F33-82B5-811C184BF131}"/>
              </a:ext>
            </a:extLst>
          </p:cNvPr>
          <p:cNvSpPr>
            <a:spLocks noChangeArrowheads="1"/>
          </p:cNvSpPr>
          <p:nvPr/>
        </p:nvSpPr>
        <p:spPr bwMode="auto">
          <a:xfrm>
            <a:off x="0" y="1843392"/>
            <a:ext cx="12192000" cy="1447800"/>
          </a:xfrm>
          <a:prstGeom prst="rect">
            <a:avLst/>
          </a:prstGeom>
          <a:noFill/>
          <a:ln w="9525">
            <a:noFill/>
            <a:miter lim="800000"/>
            <a:headEnd/>
            <a:tailEnd/>
          </a:ln>
        </p:spPr>
        <p:txBody>
          <a:bodyPr/>
          <a:lstStyle/>
          <a:p>
            <a:pPr algn="ctr"/>
            <a:r>
              <a:rPr lang="en-US" sz="4000" b="1" dirty="0">
                <a:latin typeface="Calibri" panose="020F0502020204030204" pitchFamily="34" charset="0"/>
                <a:cs typeface="Calibri" panose="020F0502020204030204" pitchFamily="34" charset="0"/>
              </a:rPr>
              <a:t>DaVINCI: DoD Direct Care </a:t>
            </a:r>
            <a:br>
              <a:rPr lang="en-US" sz="4000" b="1" dirty="0">
                <a:latin typeface="Calibri" panose="020F0502020204030204" pitchFamily="34" charset="0"/>
                <a:cs typeface="Calibri" panose="020F0502020204030204" pitchFamily="34" charset="0"/>
              </a:rPr>
            </a:br>
            <a:r>
              <a:rPr lang="en-US" sz="4000" b="1" dirty="0">
                <a:latin typeface="Calibri" panose="020F0502020204030204" pitchFamily="34" charset="0"/>
                <a:cs typeface="Calibri" panose="020F0502020204030204" pitchFamily="34" charset="0"/>
              </a:rPr>
              <a:t>Clinical Result Data</a:t>
            </a:r>
          </a:p>
        </p:txBody>
      </p:sp>
      <p:sp>
        <p:nvSpPr>
          <p:cNvPr id="7" name="Rectangle 1032">
            <a:extLst>
              <a:ext uri="{FF2B5EF4-FFF2-40B4-BE49-F238E27FC236}">
                <a16:creationId xmlns:a16="http://schemas.microsoft.com/office/drawing/2014/main" id="{E0755E9D-B805-4D49-89B9-D59675C6DFA5}"/>
              </a:ext>
            </a:extLst>
          </p:cNvPr>
          <p:cNvSpPr>
            <a:spLocks noChangeArrowheads="1"/>
          </p:cNvSpPr>
          <p:nvPr/>
        </p:nvSpPr>
        <p:spPr bwMode="auto">
          <a:xfrm>
            <a:off x="0" y="3229584"/>
            <a:ext cx="12192000" cy="533400"/>
          </a:xfrm>
          <a:prstGeom prst="rect">
            <a:avLst/>
          </a:prstGeom>
          <a:noFill/>
          <a:ln w="9525">
            <a:noFill/>
            <a:miter lim="800000"/>
            <a:headEnd/>
            <a:tailEnd/>
          </a:ln>
        </p:spPr>
        <p:txBody>
          <a:bodyPr/>
          <a:lstStyle/>
          <a:p>
            <a:pPr algn="ctr"/>
            <a:r>
              <a:rPr lang="en-US" sz="3200" b="1" dirty="0">
                <a:solidFill>
                  <a:srgbClr val="C00000"/>
                </a:solidFill>
                <a:latin typeface="Calibri" panose="020F0502020204030204" pitchFamily="34" charset="0"/>
              </a:rPr>
              <a:t>Vitals, </a:t>
            </a:r>
            <a:r>
              <a:rPr lang="en-US" sz="3200" b="1" dirty="0" err="1">
                <a:solidFill>
                  <a:srgbClr val="C00000"/>
                </a:solidFill>
                <a:latin typeface="Calibri" panose="020F0502020204030204" pitchFamily="34" charset="0"/>
              </a:rPr>
              <a:t>Imms</a:t>
            </a:r>
            <a:r>
              <a:rPr lang="en-US" sz="3200" b="1" dirty="0">
                <a:solidFill>
                  <a:srgbClr val="C00000"/>
                </a:solidFill>
                <a:latin typeface="Calibri" panose="020F0502020204030204" pitchFamily="34" charset="0"/>
              </a:rPr>
              <a:t>, Rad Results, </a:t>
            </a:r>
            <a:r>
              <a:rPr lang="en-US" sz="3200" b="1" dirty="0" err="1">
                <a:solidFill>
                  <a:srgbClr val="C00000"/>
                </a:solidFill>
                <a:latin typeface="Calibri" panose="020F0502020204030204" pitchFamily="34" charset="0"/>
              </a:rPr>
              <a:t>Chem</a:t>
            </a:r>
            <a:r>
              <a:rPr lang="en-US" sz="3200" b="1" dirty="0">
                <a:solidFill>
                  <a:srgbClr val="C00000"/>
                </a:solidFill>
                <a:latin typeface="Calibri" panose="020F0502020204030204" pitchFamily="34" charset="0"/>
              </a:rPr>
              <a:t>, Micro, Pathology</a:t>
            </a:r>
          </a:p>
        </p:txBody>
      </p:sp>
      <p:pic>
        <p:nvPicPr>
          <p:cNvPr id="11" name="Picture 10">
            <a:extLst>
              <a:ext uri="{FF2B5EF4-FFF2-40B4-BE49-F238E27FC236}">
                <a16:creationId xmlns:a16="http://schemas.microsoft.com/office/drawing/2014/main" id="{905C3B59-E1B0-4200-8BDE-38EDAE836BB9}"/>
              </a:ext>
            </a:extLst>
          </p:cNvPr>
          <p:cNvPicPr>
            <a:picLocks noChangeAspect="1"/>
          </p:cNvPicPr>
          <p:nvPr/>
        </p:nvPicPr>
        <p:blipFill>
          <a:blip r:embed="rId2"/>
          <a:stretch>
            <a:fillRect/>
          </a:stretch>
        </p:blipFill>
        <p:spPr>
          <a:xfrm>
            <a:off x="0" y="142180"/>
            <a:ext cx="5732834" cy="1100241"/>
          </a:xfrm>
          <a:prstGeom prst="rect">
            <a:avLst/>
          </a:prstGeom>
        </p:spPr>
      </p:pic>
      <p:pic>
        <p:nvPicPr>
          <p:cNvPr id="2" name="Picture 1">
            <a:extLst>
              <a:ext uri="{FF2B5EF4-FFF2-40B4-BE49-F238E27FC236}">
                <a16:creationId xmlns:a16="http://schemas.microsoft.com/office/drawing/2014/main" id="{BDC43480-C087-40CD-8026-A86531F12ED8}"/>
              </a:ext>
            </a:extLst>
          </p:cNvPr>
          <p:cNvPicPr>
            <a:picLocks noChangeAspect="1"/>
          </p:cNvPicPr>
          <p:nvPr/>
        </p:nvPicPr>
        <p:blipFill>
          <a:blip r:embed="rId3"/>
          <a:stretch>
            <a:fillRect/>
          </a:stretch>
        </p:blipFill>
        <p:spPr>
          <a:xfrm>
            <a:off x="1658911" y="4213111"/>
            <a:ext cx="4356763" cy="2108785"/>
          </a:xfrm>
          <a:prstGeom prst="rect">
            <a:avLst/>
          </a:prstGeom>
        </p:spPr>
      </p:pic>
      <p:pic>
        <p:nvPicPr>
          <p:cNvPr id="3" name="Picture 2">
            <a:extLst>
              <a:ext uri="{FF2B5EF4-FFF2-40B4-BE49-F238E27FC236}">
                <a16:creationId xmlns:a16="http://schemas.microsoft.com/office/drawing/2014/main" id="{45847891-E845-4CEC-B603-8375755705DC}"/>
              </a:ext>
            </a:extLst>
          </p:cNvPr>
          <p:cNvPicPr>
            <a:picLocks noChangeAspect="1"/>
          </p:cNvPicPr>
          <p:nvPr/>
        </p:nvPicPr>
        <p:blipFill rotWithShape="1">
          <a:blip r:embed="rId4"/>
          <a:srcRect b="5600"/>
          <a:stretch/>
        </p:blipFill>
        <p:spPr>
          <a:xfrm>
            <a:off x="7213063" y="4189165"/>
            <a:ext cx="3363947" cy="2132732"/>
          </a:xfrm>
          <a:prstGeom prst="rect">
            <a:avLst/>
          </a:prstGeom>
        </p:spPr>
      </p:pic>
    </p:spTree>
    <p:extLst>
      <p:ext uri="{BB962C8B-B14F-4D97-AF65-F5344CB8AC3E}">
        <p14:creationId xmlns:p14="http://schemas.microsoft.com/office/powerpoint/2010/main" val="3593678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574F9A9-9C5B-48B8-8676-44D2EDE6DFFF}"/>
              </a:ext>
            </a:extLst>
          </p:cNvPr>
          <p:cNvSpPr txBox="1">
            <a:spLocks/>
          </p:cNvSpPr>
          <p:nvPr/>
        </p:nvSpPr>
        <p:spPr>
          <a:xfrm>
            <a:off x="2004282" y="111824"/>
            <a:ext cx="10064885" cy="57056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Verdana" panose="020B0604030504040204" pitchFamily="34" charset="0"/>
                <a:ea typeface="Verdana" panose="020B0604030504040204" pitchFamily="34" charset="0"/>
              </a:rPr>
              <a:t>Cerner PowerChart Lab Results screenshot</a:t>
            </a:r>
          </a:p>
        </p:txBody>
      </p:sp>
      <p:pic>
        <p:nvPicPr>
          <p:cNvPr id="13" name="Picture 12">
            <a:extLst>
              <a:ext uri="{FF2B5EF4-FFF2-40B4-BE49-F238E27FC236}">
                <a16:creationId xmlns:a16="http://schemas.microsoft.com/office/drawing/2014/main" id="{09AF90DE-3824-4388-8C8E-8F64D93B90F6}"/>
              </a:ext>
            </a:extLst>
          </p:cNvPr>
          <p:cNvPicPr>
            <a:picLocks noChangeAspect="1"/>
          </p:cNvPicPr>
          <p:nvPr/>
        </p:nvPicPr>
        <p:blipFill>
          <a:blip r:embed="rId3"/>
          <a:stretch>
            <a:fillRect/>
          </a:stretch>
        </p:blipFill>
        <p:spPr>
          <a:xfrm>
            <a:off x="0" y="1"/>
            <a:ext cx="1335932" cy="1249058"/>
          </a:xfrm>
          <a:prstGeom prst="rect">
            <a:avLst/>
          </a:prstGeom>
        </p:spPr>
      </p:pic>
      <p:pic>
        <p:nvPicPr>
          <p:cNvPr id="1026" name="Picture 2" descr="Image result for cerner powerchart lab review">
            <a:extLst>
              <a:ext uri="{FF2B5EF4-FFF2-40B4-BE49-F238E27FC236}">
                <a16:creationId xmlns:a16="http://schemas.microsoft.com/office/drawing/2014/main" id="{F11222DA-0D72-4D3E-8F5C-287AC3F6702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82"/>
          <a:stretch/>
        </p:blipFill>
        <p:spPr bwMode="auto">
          <a:xfrm>
            <a:off x="1243961" y="764274"/>
            <a:ext cx="10900270" cy="6052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426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EA8DE-1D9C-4F01-8952-EC6C4535FB08}"/>
              </a:ext>
            </a:extLst>
          </p:cNvPr>
          <p:cNvSpPr>
            <a:spLocks noGrp="1"/>
          </p:cNvSpPr>
          <p:nvPr>
            <p:ph type="title"/>
          </p:nvPr>
        </p:nvSpPr>
        <p:spPr>
          <a:xfrm>
            <a:off x="2127114" y="-11010"/>
            <a:ext cx="10064885" cy="1666315"/>
          </a:xfrm>
        </p:spPr>
        <p:txBody>
          <a:bodyPr>
            <a:normAutofit/>
          </a:bodyPr>
          <a:lstStyle/>
          <a:p>
            <a:r>
              <a:rPr lang="en-US" sz="3600" b="1" dirty="0">
                <a:latin typeface="Verdana" panose="020B0604030504040204" pitchFamily="34" charset="0"/>
                <a:ea typeface="Verdana" panose="020B0604030504040204" pitchFamily="34" charset="0"/>
              </a:rPr>
              <a:t>What’s in the Vitals Table?</a:t>
            </a:r>
          </a:p>
        </p:txBody>
      </p:sp>
      <p:pic>
        <p:nvPicPr>
          <p:cNvPr id="3" name="Picture 2">
            <a:extLst>
              <a:ext uri="{FF2B5EF4-FFF2-40B4-BE49-F238E27FC236}">
                <a16:creationId xmlns:a16="http://schemas.microsoft.com/office/drawing/2014/main" id="{7DC7B99F-63D1-4DF4-AB74-A33709B06C6A}"/>
              </a:ext>
            </a:extLst>
          </p:cNvPr>
          <p:cNvPicPr>
            <a:picLocks noChangeAspect="1"/>
          </p:cNvPicPr>
          <p:nvPr/>
        </p:nvPicPr>
        <p:blipFill>
          <a:blip r:embed="rId2"/>
          <a:stretch>
            <a:fillRect/>
          </a:stretch>
        </p:blipFill>
        <p:spPr>
          <a:xfrm>
            <a:off x="0" y="1"/>
            <a:ext cx="1335932" cy="1249058"/>
          </a:xfrm>
          <a:prstGeom prst="rect">
            <a:avLst/>
          </a:prstGeom>
        </p:spPr>
      </p:pic>
      <p:sp>
        <p:nvSpPr>
          <p:cNvPr id="13" name="Slide Number Placeholder 4">
            <a:extLst>
              <a:ext uri="{FF2B5EF4-FFF2-40B4-BE49-F238E27FC236}">
                <a16:creationId xmlns:a16="http://schemas.microsoft.com/office/drawing/2014/main" id="{CC2C302B-3C9F-4C77-9653-739F89B49EB7}"/>
              </a:ext>
            </a:extLst>
          </p:cNvPr>
          <p:cNvSpPr>
            <a:spLocks noGrp="1"/>
          </p:cNvSpPr>
          <p:nvPr>
            <p:ph type="sldNum" sz="quarter" idx="12"/>
          </p:nvPr>
        </p:nvSpPr>
        <p:spPr>
          <a:xfrm>
            <a:off x="8610600" y="6356350"/>
            <a:ext cx="2743200" cy="365125"/>
          </a:xfrm>
        </p:spPr>
        <p:txBody>
          <a:bodyPr/>
          <a:lstStyle/>
          <a:p>
            <a:r>
              <a:rPr lang="en-US" dirty="0"/>
              <a:t>  </a:t>
            </a:r>
            <a:fld id="{DB182CBD-5FDA-4166-897B-E575626CF929}" type="slidenum">
              <a:rPr lang="en-US" smtClean="0"/>
              <a:pPr/>
              <a:t>11</a:t>
            </a:fld>
            <a:endParaRPr lang="en-US" dirty="0"/>
          </a:p>
        </p:txBody>
      </p:sp>
      <p:sp>
        <p:nvSpPr>
          <p:cNvPr id="5" name="Content Placeholder 2">
            <a:extLst>
              <a:ext uri="{FF2B5EF4-FFF2-40B4-BE49-F238E27FC236}">
                <a16:creationId xmlns:a16="http://schemas.microsoft.com/office/drawing/2014/main" id="{66CAEF5B-E3E5-46FA-9143-D9C71853FBE1}"/>
              </a:ext>
            </a:extLst>
          </p:cNvPr>
          <p:cNvSpPr txBox="1">
            <a:spLocks/>
          </p:cNvSpPr>
          <p:nvPr/>
        </p:nvSpPr>
        <p:spPr>
          <a:xfrm>
            <a:off x="757445" y="1521728"/>
            <a:ext cx="10570191" cy="4953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altLang="en-US" sz="2400" dirty="0">
                <a:latin typeface="Verdana" panose="020B0604030504040204" pitchFamily="34" charset="0"/>
                <a:ea typeface="Verdana" panose="020B0604030504040204" pitchFamily="34" charset="0"/>
              </a:rPr>
              <a:t>Record Definition:  Vital signs recorded in AHLTA at an MTF appointment</a:t>
            </a:r>
          </a:p>
          <a:p>
            <a:pPr>
              <a:spcAft>
                <a:spcPts val="1200"/>
              </a:spcAft>
            </a:pPr>
            <a:r>
              <a:rPr lang="en-US" altLang="en-US" sz="2400" dirty="0">
                <a:latin typeface="Verdana" panose="020B0604030504040204" pitchFamily="34" charset="0"/>
                <a:ea typeface="Verdana" panose="020B0604030504040204" pitchFamily="34" charset="0"/>
              </a:rPr>
              <a:t>Content:   Person Identifier (EDIPI), Appointment Date, MTF, Appointment IEN, Blood Pressure, Height, Weight, Pulse, Oxygen Sat, Tobacco Usage, etc.</a:t>
            </a:r>
          </a:p>
          <a:p>
            <a:pPr>
              <a:spcAft>
                <a:spcPts val="1200"/>
              </a:spcAft>
            </a:pPr>
            <a:r>
              <a:rPr lang="en-US" altLang="en-US" sz="2400" dirty="0">
                <a:latin typeface="Verdana" panose="020B0604030504040204" pitchFamily="34" charset="0"/>
                <a:ea typeface="Verdana" panose="020B0604030504040204" pitchFamily="34" charset="0"/>
              </a:rPr>
              <a:t>Potential Uses:   Calculate BMI, develop lists of smokers and non-smokers.  Study effects of treatments on blood pressure, etc.</a:t>
            </a:r>
          </a:p>
          <a:p>
            <a:pPr>
              <a:spcAft>
                <a:spcPts val="1200"/>
              </a:spcAft>
            </a:pPr>
            <a:r>
              <a:rPr lang="en-US" altLang="en-US" sz="2400" dirty="0">
                <a:latin typeface="Verdana" panose="020B0604030504040204" pitchFamily="34" charset="0"/>
                <a:ea typeface="Verdana" panose="020B0604030504040204" pitchFamily="34" charset="0"/>
              </a:rPr>
              <a:t>Refresh Frequency:  MDR: Weekly; DaVINCI: Quarterly</a:t>
            </a:r>
          </a:p>
          <a:p>
            <a:r>
              <a:rPr lang="en-US" altLang="en-US" sz="2400" dirty="0">
                <a:latin typeface="Verdana" panose="020B0604030504040204" pitchFamily="34" charset="0"/>
                <a:ea typeface="Verdana" panose="020B0604030504040204" pitchFamily="34" charset="0"/>
              </a:rPr>
              <a:t>Comment:  Very valuable file</a:t>
            </a:r>
          </a:p>
        </p:txBody>
      </p:sp>
    </p:spTree>
    <p:extLst>
      <p:ext uri="{BB962C8B-B14F-4D97-AF65-F5344CB8AC3E}">
        <p14:creationId xmlns:p14="http://schemas.microsoft.com/office/powerpoint/2010/main" val="4255981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37481"/>
            <a:ext cx="10515600" cy="5227091"/>
          </a:xfrm>
        </p:spPr>
        <p:txBody>
          <a:bodyPr>
            <a:normAutofit/>
          </a:bodyPr>
          <a:lstStyle/>
          <a:p>
            <a:r>
              <a:rPr lang="en-US" sz="2000" dirty="0">
                <a:latin typeface="Verdana" panose="020B0604030504040204" pitchFamily="34" charset="0"/>
                <a:ea typeface="Verdana" panose="020B0604030504040204" pitchFamily="34" charset="0"/>
              </a:rPr>
              <a:t>Person Identifier (EDIPI)</a:t>
            </a:r>
          </a:p>
          <a:p>
            <a:r>
              <a:rPr lang="en-US" sz="2000" dirty="0">
                <a:latin typeface="Verdana" panose="020B0604030504040204" pitchFamily="34" charset="0"/>
                <a:ea typeface="Verdana" panose="020B0604030504040204" pitchFamily="34" charset="0"/>
              </a:rPr>
              <a:t>Treatment DMIS ID</a:t>
            </a:r>
          </a:p>
          <a:p>
            <a:r>
              <a:rPr lang="en-US" sz="2000" dirty="0">
                <a:latin typeface="Verdana" panose="020B0604030504040204" pitchFamily="34" charset="0"/>
                <a:ea typeface="Verdana" panose="020B0604030504040204" pitchFamily="34" charset="0"/>
              </a:rPr>
              <a:t>Appointment Date, Vitals Entry Date</a:t>
            </a:r>
          </a:p>
          <a:p>
            <a:r>
              <a:rPr lang="en-US" sz="2000" dirty="0">
                <a:latin typeface="Verdana" panose="020B0604030504040204" pitchFamily="34" charset="0"/>
                <a:ea typeface="Verdana" panose="020B0604030504040204" pitchFamily="34" charset="0"/>
              </a:rPr>
              <a:t>Appointment IEN</a:t>
            </a:r>
          </a:p>
          <a:p>
            <a:r>
              <a:rPr lang="en-US" sz="2000" dirty="0">
                <a:latin typeface="Verdana" panose="020B0604030504040204" pitchFamily="34" charset="0"/>
                <a:ea typeface="Verdana" panose="020B0604030504040204" pitchFamily="34" charset="0"/>
              </a:rPr>
              <a:t>Height and Weight</a:t>
            </a:r>
          </a:p>
          <a:p>
            <a:r>
              <a:rPr lang="en-US" sz="2000" dirty="0">
                <a:latin typeface="Verdana" panose="020B0604030504040204" pitchFamily="34" charset="0"/>
                <a:ea typeface="Verdana" panose="020B0604030504040204" pitchFamily="34" charset="0"/>
              </a:rPr>
              <a:t>Blood pressure</a:t>
            </a:r>
          </a:p>
          <a:p>
            <a:r>
              <a:rPr lang="en-US" sz="2000" dirty="0">
                <a:latin typeface="Verdana" panose="020B0604030504040204" pitchFamily="34" charset="0"/>
                <a:ea typeface="Verdana" panose="020B0604030504040204" pitchFamily="34" charset="0"/>
              </a:rPr>
              <a:t>Heart rate</a:t>
            </a:r>
          </a:p>
          <a:p>
            <a:r>
              <a:rPr lang="en-US" sz="2000" dirty="0">
                <a:latin typeface="Verdana" panose="020B0604030504040204" pitchFamily="34" charset="0"/>
                <a:ea typeface="Verdana" panose="020B0604030504040204" pitchFamily="34" charset="0"/>
              </a:rPr>
              <a:t>Temperature</a:t>
            </a:r>
          </a:p>
          <a:p>
            <a:r>
              <a:rPr lang="en-US" sz="2000" dirty="0">
                <a:latin typeface="Verdana" panose="020B0604030504040204" pitchFamily="34" charset="0"/>
                <a:ea typeface="Verdana" panose="020B0604030504040204" pitchFamily="34" charset="0"/>
              </a:rPr>
              <a:t>Tobacco usage</a:t>
            </a:r>
          </a:p>
          <a:p>
            <a:r>
              <a:rPr lang="en-US" sz="2000" dirty="0">
                <a:latin typeface="Verdana" panose="020B0604030504040204" pitchFamily="34" charset="0"/>
                <a:ea typeface="Verdana" panose="020B0604030504040204" pitchFamily="34" charset="0"/>
              </a:rPr>
              <a:t>Alcohol usage</a:t>
            </a:r>
          </a:p>
          <a:p>
            <a:r>
              <a:rPr lang="en-US" sz="2000" dirty="0">
                <a:latin typeface="Verdana" panose="020B0604030504040204" pitchFamily="34" charset="0"/>
                <a:ea typeface="Verdana" panose="020B0604030504040204" pitchFamily="34" charset="0"/>
              </a:rPr>
              <a:t>Pain scale</a:t>
            </a:r>
          </a:p>
          <a:p>
            <a:r>
              <a:rPr lang="en-US" sz="2000" dirty="0">
                <a:latin typeface="Verdana" panose="020B0604030504040204" pitchFamily="34" charset="0"/>
                <a:ea typeface="Verdana" panose="020B0604030504040204" pitchFamily="34" charset="0"/>
              </a:rPr>
              <a:t>Added variables (e.g. </a:t>
            </a:r>
            <a:r>
              <a:rPr lang="en-US" sz="2000" dirty="0" err="1">
                <a:latin typeface="Verdana" panose="020B0604030504040204" pitchFamily="34" charset="0"/>
                <a:ea typeface="Verdana" panose="020B0604030504040204" pitchFamily="34" charset="0"/>
              </a:rPr>
              <a:t>Bencat</a:t>
            </a:r>
            <a:r>
              <a:rPr lang="en-US" sz="2000" dirty="0">
                <a:latin typeface="Verdana" panose="020B0604030504040204" pitchFamily="34" charset="0"/>
                <a:ea typeface="Verdana" panose="020B0604030504040204" pitchFamily="34" charset="0"/>
              </a:rPr>
              <a:t>, Age Group, Enrollment Site, etc.)</a:t>
            </a:r>
          </a:p>
          <a:p>
            <a:r>
              <a:rPr lang="en-US" sz="2000" dirty="0">
                <a:latin typeface="Verdana" panose="020B0604030504040204" pitchFamily="34" charset="0"/>
                <a:ea typeface="Verdana" panose="020B0604030504040204" pitchFamily="34" charset="0"/>
              </a:rPr>
              <a:t>And many more – see DaVINCI Data Dictionary for full listing</a:t>
            </a:r>
          </a:p>
        </p:txBody>
      </p:sp>
      <p:sp>
        <p:nvSpPr>
          <p:cNvPr id="5" name="Slide Number Placeholder 4"/>
          <p:cNvSpPr>
            <a:spLocks noGrp="1"/>
          </p:cNvSpPr>
          <p:nvPr>
            <p:ph type="sldNum" sz="quarter" idx="12"/>
          </p:nvPr>
        </p:nvSpPr>
        <p:spPr/>
        <p:txBody>
          <a:bodyPr/>
          <a:lstStyle/>
          <a:p>
            <a:fld id="{B1EAD1A9-26C9-46CB-A7C4-15748123C385}" type="slidenum">
              <a:rPr lang="en-US" smtClean="0"/>
              <a:pPr/>
              <a:t>12</a:t>
            </a:fld>
            <a:endParaRPr lang="en-US" dirty="0"/>
          </a:p>
        </p:txBody>
      </p:sp>
      <p:sp>
        <p:nvSpPr>
          <p:cNvPr id="6" name="Title 1">
            <a:extLst>
              <a:ext uri="{FF2B5EF4-FFF2-40B4-BE49-F238E27FC236}">
                <a16:creationId xmlns:a16="http://schemas.microsoft.com/office/drawing/2014/main" id="{0CE59358-376B-41BF-B25A-0D8206E987BA}"/>
              </a:ext>
            </a:extLst>
          </p:cNvPr>
          <p:cNvSpPr txBox="1">
            <a:spLocks/>
          </p:cNvSpPr>
          <p:nvPr/>
        </p:nvSpPr>
        <p:spPr>
          <a:xfrm>
            <a:off x="2127114" y="-11010"/>
            <a:ext cx="10064885" cy="16663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Verdana" panose="020B0604030504040204" pitchFamily="34" charset="0"/>
                <a:ea typeface="Verdana" panose="020B0604030504040204" pitchFamily="34" charset="0"/>
              </a:rPr>
              <a:t>What fields are in the Vitals Table?</a:t>
            </a:r>
          </a:p>
        </p:txBody>
      </p:sp>
      <p:pic>
        <p:nvPicPr>
          <p:cNvPr id="7" name="Picture 6">
            <a:extLst>
              <a:ext uri="{FF2B5EF4-FFF2-40B4-BE49-F238E27FC236}">
                <a16:creationId xmlns:a16="http://schemas.microsoft.com/office/drawing/2014/main" id="{589AD7EE-D11F-4072-9959-FB186AC3BDF4}"/>
              </a:ext>
            </a:extLst>
          </p:cNvPr>
          <p:cNvPicPr>
            <a:picLocks noChangeAspect="1"/>
          </p:cNvPicPr>
          <p:nvPr/>
        </p:nvPicPr>
        <p:blipFill>
          <a:blip r:embed="rId2"/>
          <a:stretch>
            <a:fillRect/>
          </a:stretch>
        </p:blipFill>
        <p:spPr>
          <a:xfrm>
            <a:off x="0" y="1"/>
            <a:ext cx="1335932" cy="1249058"/>
          </a:xfrm>
          <a:prstGeom prst="rect">
            <a:avLst/>
          </a:prstGeom>
        </p:spPr>
      </p:pic>
    </p:spTree>
    <p:extLst>
      <p:ext uri="{BB962C8B-B14F-4D97-AF65-F5344CB8AC3E}">
        <p14:creationId xmlns:p14="http://schemas.microsoft.com/office/powerpoint/2010/main" val="3995559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5465348" y="3044048"/>
            <a:ext cx="2764252" cy="38495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465348" y="3044048"/>
            <a:ext cx="2764252" cy="38495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2028965" y="1098649"/>
            <a:ext cx="7696200" cy="5562039"/>
            <a:chOff x="457200" y="1257580"/>
            <a:chExt cx="7696200" cy="5562039"/>
          </a:xfrm>
        </p:grpSpPr>
        <p:grpSp>
          <p:nvGrpSpPr>
            <p:cNvPr id="29" name="Group 28"/>
            <p:cNvGrpSpPr/>
            <p:nvPr/>
          </p:nvGrpSpPr>
          <p:grpSpPr>
            <a:xfrm>
              <a:off x="457200" y="1257580"/>
              <a:ext cx="7696200" cy="5562039"/>
              <a:chOff x="609600" y="1143000"/>
              <a:chExt cx="7696200" cy="5562039"/>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143000"/>
                <a:ext cx="7696200" cy="5562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a:xfrm>
                <a:off x="4114800" y="3429000"/>
                <a:ext cx="2819400" cy="609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4110681" y="3429000"/>
                <a:ext cx="2747319" cy="609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39230" y="4419600"/>
                <a:ext cx="3085070" cy="304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839230" y="4419600"/>
                <a:ext cx="3085070" cy="304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006281" y="4572000"/>
                <a:ext cx="994719" cy="1066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7006281" y="4572000"/>
                <a:ext cx="994719" cy="1066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791200" y="1905000"/>
                <a:ext cx="1066800" cy="228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5791200" y="1905000"/>
                <a:ext cx="1066800" cy="228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66235" y="6019800"/>
                <a:ext cx="6267965" cy="457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66235" y="6019800"/>
                <a:ext cx="6191765" cy="457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 name="Straight Connector 4"/>
            <p:cNvCxnSpPr/>
            <p:nvPr/>
          </p:nvCxnSpPr>
          <p:spPr>
            <a:xfrm>
              <a:off x="3314700" y="2019580"/>
              <a:ext cx="800100" cy="228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3314700" y="2019580"/>
              <a:ext cx="800100" cy="228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962400" y="3044047"/>
              <a:ext cx="2764252" cy="38495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3962400" y="3044047"/>
              <a:ext cx="2764252" cy="38495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p:cNvSpPr>
            <a:spLocks noGrp="1"/>
          </p:cNvSpPr>
          <p:nvPr>
            <p:ph type="sldNum" sz="quarter" idx="12"/>
          </p:nvPr>
        </p:nvSpPr>
        <p:spPr/>
        <p:txBody>
          <a:bodyPr/>
          <a:lstStyle/>
          <a:p>
            <a:fld id="{B1EAD1A9-26C9-46CB-A7C4-15748123C385}" type="slidenum">
              <a:rPr lang="en-US" smtClean="0"/>
              <a:pPr/>
              <a:t>13</a:t>
            </a:fld>
            <a:endParaRPr lang="en-US" dirty="0"/>
          </a:p>
        </p:txBody>
      </p:sp>
      <p:sp>
        <p:nvSpPr>
          <p:cNvPr id="24" name="Title 1">
            <a:extLst>
              <a:ext uri="{FF2B5EF4-FFF2-40B4-BE49-F238E27FC236}">
                <a16:creationId xmlns:a16="http://schemas.microsoft.com/office/drawing/2014/main" id="{AE61AA17-5B41-470A-8FDA-EDD127432CAF}"/>
              </a:ext>
            </a:extLst>
          </p:cNvPr>
          <p:cNvSpPr txBox="1">
            <a:spLocks/>
          </p:cNvSpPr>
          <p:nvPr/>
        </p:nvSpPr>
        <p:spPr>
          <a:xfrm>
            <a:off x="2127114" y="-11010"/>
            <a:ext cx="10064885" cy="13064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Verdana" panose="020B0604030504040204" pitchFamily="34" charset="0"/>
                <a:ea typeface="Verdana" panose="020B0604030504040204" pitchFamily="34" charset="0"/>
              </a:rPr>
              <a:t>AHLTA Vitals Module</a:t>
            </a:r>
          </a:p>
        </p:txBody>
      </p:sp>
      <p:pic>
        <p:nvPicPr>
          <p:cNvPr id="27" name="Picture 26">
            <a:extLst>
              <a:ext uri="{FF2B5EF4-FFF2-40B4-BE49-F238E27FC236}">
                <a16:creationId xmlns:a16="http://schemas.microsoft.com/office/drawing/2014/main" id="{1D9910A9-C753-4820-A682-E6567C48182B}"/>
              </a:ext>
            </a:extLst>
          </p:cNvPr>
          <p:cNvPicPr>
            <a:picLocks noChangeAspect="1"/>
          </p:cNvPicPr>
          <p:nvPr/>
        </p:nvPicPr>
        <p:blipFill>
          <a:blip r:embed="rId4"/>
          <a:stretch>
            <a:fillRect/>
          </a:stretch>
        </p:blipFill>
        <p:spPr>
          <a:xfrm>
            <a:off x="0" y="1"/>
            <a:ext cx="1335932" cy="1249058"/>
          </a:xfrm>
          <a:prstGeom prst="rect">
            <a:avLst/>
          </a:prstGeom>
        </p:spPr>
      </p:pic>
    </p:spTree>
    <p:extLst>
      <p:ext uri="{BB962C8B-B14F-4D97-AF65-F5344CB8AC3E}">
        <p14:creationId xmlns:p14="http://schemas.microsoft.com/office/powerpoint/2010/main" val="1120103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4921" y="2701355"/>
            <a:ext cx="1863812" cy="1742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6573" y="2468629"/>
            <a:ext cx="3476187" cy="2284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336339" y="2221782"/>
            <a:ext cx="1695450" cy="369332"/>
          </a:xfrm>
          <a:prstGeom prst="rect">
            <a:avLst/>
          </a:prstGeom>
          <a:noFill/>
        </p:spPr>
        <p:txBody>
          <a:bodyPr wrap="square" rtlCol="0">
            <a:spAutoFit/>
          </a:bodyPr>
          <a:lstStyle/>
          <a:p>
            <a:pPr algn="ctr"/>
            <a:r>
              <a:rPr lang="en-US" dirty="0"/>
              <a:t>Heart Rhythm</a:t>
            </a:r>
          </a:p>
        </p:txBody>
      </p:sp>
      <p:sp>
        <p:nvSpPr>
          <p:cNvPr id="10" name="TextBox 9"/>
          <p:cNvSpPr txBox="1"/>
          <p:nvPr/>
        </p:nvSpPr>
        <p:spPr>
          <a:xfrm>
            <a:off x="4418762" y="2187660"/>
            <a:ext cx="1846175" cy="369332"/>
          </a:xfrm>
          <a:prstGeom prst="rect">
            <a:avLst/>
          </a:prstGeom>
          <a:noFill/>
        </p:spPr>
        <p:txBody>
          <a:bodyPr wrap="square" rtlCol="0">
            <a:spAutoFit/>
          </a:bodyPr>
          <a:lstStyle/>
          <a:p>
            <a:pPr algn="ctr"/>
            <a:r>
              <a:rPr lang="en-US" dirty="0"/>
              <a:t>Temperature Site</a:t>
            </a:r>
          </a:p>
        </p:txBody>
      </p:sp>
      <p:sp>
        <p:nvSpPr>
          <p:cNvPr id="11" name="TextBox 10"/>
          <p:cNvSpPr txBox="1"/>
          <p:nvPr/>
        </p:nvSpPr>
        <p:spPr>
          <a:xfrm>
            <a:off x="7981580" y="2019705"/>
            <a:ext cx="1846175" cy="369332"/>
          </a:xfrm>
          <a:prstGeom prst="rect">
            <a:avLst/>
          </a:prstGeom>
          <a:noFill/>
        </p:spPr>
        <p:txBody>
          <a:bodyPr wrap="square" rtlCol="0">
            <a:spAutoFit/>
          </a:bodyPr>
          <a:lstStyle/>
          <a:p>
            <a:pPr algn="ctr"/>
            <a:r>
              <a:rPr lang="en-US" dirty="0"/>
              <a:t>Blood Pressure</a:t>
            </a:r>
          </a:p>
        </p:txBody>
      </p:sp>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5734" y="2769943"/>
            <a:ext cx="2516661" cy="1600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Straight Connector 12"/>
          <p:cNvCxnSpPr/>
          <p:nvPr/>
        </p:nvCxnSpPr>
        <p:spPr>
          <a:xfrm>
            <a:off x="1799194" y="3276600"/>
            <a:ext cx="867806" cy="838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799194" y="3276600"/>
            <a:ext cx="867806" cy="838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B1EAD1A9-26C9-46CB-A7C4-15748123C385}" type="slidenum">
              <a:rPr lang="en-US" smtClean="0"/>
              <a:pPr/>
              <a:t>14</a:t>
            </a:fld>
            <a:endParaRPr lang="en-US" dirty="0"/>
          </a:p>
        </p:txBody>
      </p:sp>
      <p:sp>
        <p:nvSpPr>
          <p:cNvPr id="12" name="Title 1">
            <a:extLst>
              <a:ext uri="{FF2B5EF4-FFF2-40B4-BE49-F238E27FC236}">
                <a16:creationId xmlns:a16="http://schemas.microsoft.com/office/drawing/2014/main" id="{454255F9-4848-4FE1-B325-1333222F707B}"/>
              </a:ext>
            </a:extLst>
          </p:cNvPr>
          <p:cNvSpPr txBox="1">
            <a:spLocks/>
          </p:cNvSpPr>
          <p:nvPr/>
        </p:nvSpPr>
        <p:spPr>
          <a:xfrm>
            <a:off x="2127114" y="-11010"/>
            <a:ext cx="10064885" cy="16663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Verdana" panose="020B0604030504040204" pitchFamily="34" charset="0"/>
                <a:ea typeface="Verdana" panose="020B0604030504040204" pitchFamily="34" charset="0"/>
              </a:rPr>
              <a:t>Additional Vitals Entry Options</a:t>
            </a:r>
          </a:p>
        </p:txBody>
      </p:sp>
      <p:pic>
        <p:nvPicPr>
          <p:cNvPr id="15" name="Picture 14">
            <a:extLst>
              <a:ext uri="{FF2B5EF4-FFF2-40B4-BE49-F238E27FC236}">
                <a16:creationId xmlns:a16="http://schemas.microsoft.com/office/drawing/2014/main" id="{E5759B31-D758-4705-A6C5-8123CD267D9F}"/>
              </a:ext>
            </a:extLst>
          </p:cNvPr>
          <p:cNvPicPr>
            <a:picLocks noChangeAspect="1"/>
          </p:cNvPicPr>
          <p:nvPr/>
        </p:nvPicPr>
        <p:blipFill>
          <a:blip r:embed="rId6"/>
          <a:stretch>
            <a:fillRect/>
          </a:stretch>
        </p:blipFill>
        <p:spPr>
          <a:xfrm>
            <a:off x="0" y="1"/>
            <a:ext cx="1335932" cy="1249058"/>
          </a:xfrm>
          <a:prstGeom prst="rect">
            <a:avLst/>
          </a:prstGeom>
        </p:spPr>
      </p:pic>
    </p:spTree>
    <p:extLst>
      <p:ext uri="{BB962C8B-B14F-4D97-AF65-F5344CB8AC3E}">
        <p14:creationId xmlns:p14="http://schemas.microsoft.com/office/powerpoint/2010/main" val="1890767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2450" y="1905000"/>
            <a:ext cx="4454652"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B1EAD1A9-26C9-46CB-A7C4-15748123C385}" type="slidenum">
              <a:rPr lang="en-US" smtClean="0"/>
              <a:pPr/>
              <a:t>15</a:t>
            </a:fld>
            <a:endParaRPr lang="en-US" dirty="0"/>
          </a:p>
        </p:txBody>
      </p:sp>
      <p:sp>
        <p:nvSpPr>
          <p:cNvPr id="5" name="Title 1">
            <a:extLst>
              <a:ext uri="{FF2B5EF4-FFF2-40B4-BE49-F238E27FC236}">
                <a16:creationId xmlns:a16="http://schemas.microsoft.com/office/drawing/2014/main" id="{1C6EFC22-1229-4903-98B0-49F61EFD561E}"/>
              </a:ext>
            </a:extLst>
          </p:cNvPr>
          <p:cNvSpPr txBox="1">
            <a:spLocks/>
          </p:cNvSpPr>
          <p:nvPr/>
        </p:nvSpPr>
        <p:spPr>
          <a:xfrm>
            <a:off x="1787858" y="-11010"/>
            <a:ext cx="10404142" cy="16663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Verdana" panose="020B0604030504040204" pitchFamily="34" charset="0"/>
                <a:ea typeface="Verdana" panose="020B0604030504040204" pitchFamily="34" charset="0"/>
              </a:rPr>
              <a:t>Tobacco (Amount, Type, Desire to Quit)</a:t>
            </a:r>
          </a:p>
        </p:txBody>
      </p:sp>
      <p:pic>
        <p:nvPicPr>
          <p:cNvPr id="6" name="Picture 5">
            <a:extLst>
              <a:ext uri="{FF2B5EF4-FFF2-40B4-BE49-F238E27FC236}">
                <a16:creationId xmlns:a16="http://schemas.microsoft.com/office/drawing/2014/main" id="{9A2F5660-B399-46EA-914B-664661099D42}"/>
              </a:ext>
            </a:extLst>
          </p:cNvPr>
          <p:cNvPicPr>
            <a:picLocks noChangeAspect="1"/>
          </p:cNvPicPr>
          <p:nvPr/>
        </p:nvPicPr>
        <p:blipFill>
          <a:blip r:embed="rId4"/>
          <a:stretch>
            <a:fillRect/>
          </a:stretch>
        </p:blipFill>
        <p:spPr>
          <a:xfrm>
            <a:off x="0" y="1"/>
            <a:ext cx="1335932" cy="1249058"/>
          </a:xfrm>
          <a:prstGeom prst="rect">
            <a:avLst/>
          </a:prstGeom>
        </p:spPr>
      </p:pic>
      <p:sp>
        <p:nvSpPr>
          <p:cNvPr id="7" name="Rectangle 6">
            <a:extLst>
              <a:ext uri="{FF2B5EF4-FFF2-40B4-BE49-F238E27FC236}">
                <a16:creationId xmlns:a16="http://schemas.microsoft.com/office/drawing/2014/main" id="{CD9B3B5C-0419-4737-9549-92E05966C80A}"/>
              </a:ext>
            </a:extLst>
          </p:cNvPr>
          <p:cNvSpPr/>
          <p:nvPr/>
        </p:nvSpPr>
        <p:spPr>
          <a:xfrm>
            <a:off x="962168" y="5195254"/>
            <a:ext cx="10276764" cy="461665"/>
          </a:xfrm>
          <a:prstGeom prst="rect">
            <a:avLst/>
          </a:prstGeom>
        </p:spPr>
        <p:txBody>
          <a:bodyPr wrap="square">
            <a:spAutoFit/>
          </a:bodyPr>
          <a:lstStyle/>
          <a:p>
            <a:pPr marL="342900" indent="-342900">
              <a:buFont typeface="Arial" panose="020B0604020202020204" pitchFamily="34" charset="0"/>
              <a:buChar char="•"/>
            </a:pPr>
            <a:r>
              <a:rPr lang="en-US" sz="2400" dirty="0">
                <a:latin typeface="Cambria" panose="02040503050406030204" pitchFamily="18" charset="0"/>
              </a:rPr>
              <a:t>Commonly find these free text entries for the tobacco frequency records.</a:t>
            </a:r>
          </a:p>
        </p:txBody>
      </p:sp>
      <p:cxnSp>
        <p:nvCxnSpPr>
          <p:cNvPr id="8" name="Straight Arrow Connector 7">
            <a:extLst>
              <a:ext uri="{FF2B5EF4-FFF2-40B4-BE49-F238E27FC236}">
                <a16:creationId xmlns:a16="http://schemas.microsoft.com/office/drawing/2014/main" id="{E69B0B46-34E9-4A41-8DF9-E606BD771EBD}"/>
              </a:ext>
            </a:extLst>
          </p:cNvPr>
          <p:cNvCxnSpPr>
            <a:cxnSpLocks/>
          </p:cNvCxnSpPr>
          <p:nvPr/>
        </p:nvCxnSpPr>
        <p:spPr>
          <a:xfrm flipH="1" flipV="1">
            <a:off x="4867804" y="4282506"/>
            <a:ext cx="106805" cy="88378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4286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505200" y="1771650"/>
            <a:ext cx="4572000" cy="4048489"/>
            <a:chOff x="1981200" y="1771649"/>
            <a:chExt cx="4572000" cy="4048489"/>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771649"/>
              <a:ext cx="4572000" cy="4048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a:xfrm>
              <a:off x="2133600" y="4114800"/>
              <a:ext cx="3200400" cy="1143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2133600" y="4114800"/>
              <a:ext cx="3200400" cy="1143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p:cNvSpPr>
            <a:spLocks noGrp="1"/>
          </p:cNvSpPr>
          <p:nvPr>
            <p:ph type="sldNum" sz="quarter" idx="12"/>
          </p:nvPr>
        </p:nvSpPr>
        <p:spPr/>
        <p:txBody>
          <a:bodyPr/>
          <a:lstStyle/>
          <a:p>
            <a:fld id="{B1EAD1A9-26C9-46CB-A7C4-15748123C385}" type="slidenum">
              <a:rPr lang="en-US" smtClean="0"/>
              <a:pPr/>
              <a:t>16</a:t>
            </a:fld>
            <a:endParaRPr lang="en-US" dirty="0"/>
          </a:p>
        </p:txBody>
      </p:sp>
      <p:sp>
        <p:nvSpPr>
          <p:cNvPr id="8" name="Title 1">
            <a:extLst>
              <a:ext uri="{FF2B5EF4-FFF2-40B4-BE49-F238E27FC236}">
                <a16:creationId xmlns:a16="http://schemas.microsoft.com/office/drawing/2014/main" id="{840A649A-5830-48BB-8C4E-30E763F39976}"/>
              </a:ext>
            </a:extLst>
          </p:cNvPr>
          <p:cNvSpPr txBox="1">
            <a:spLocks/>
          </p:cNvSpPr>
          <p:nvPr/>
        </p:nvSpPr>
        <p:spPr>
          <a:xfrm>
            <a:off x="2127114" y="-11010"/>
            <a:ext cx="10064885" cy="16663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Verdana" panose="020B0604030504040204" pitchFamily="34" charset="0"/>
                <a:ea typeface="Verdana" panose="020B0604030504040204" pitchFamily="34" charset="0"/>
              </a:rPr>
              <a:t>Alcohol (CAGE Questions)</a:t>
            </a:r>
          </a:p>
        </p:txBody>
      </p:sp>
      <p:pic>
        <p:nvPicPr>
          <p:cNvPr id="9" name="Picture 8">
            <a:extLst>
              <a:ext uri="{FF2B5EF4-FFF2-40B4-BE49-F238E27FC236}">
                <a16:creationId xmlns:a16="http://schemas.microsoft.com/office/drawing/2014/main" id="{B66A2031-284D-43C5-9C11-133BEF3936F4}"/>
              </a:ext>
            </a:extLst>
          </p:cNvPr>
          <p:cNvPicPr>
            <a:picLocks noChangeAspect="1"/>
          </p:cNvPicPr>
          <p:nvPr/>
        </p:nvPicPr>
        <p:blipFill>
          <a:blip r:embed="rId4"/>
          <a:stretch>
            <a:fillRect/>
          </a:stretch>
        </p:blipFill>
        <p:spPr>
          <a:xfrm>
            <a:off x="0" y="1"/>
            <a:ext cx="1335932" cy="1249058"/>
          </a:xfrm>
          <a:prstGeom prst="rect">
            <a:avLst/>
          </a:prstGeom>
        </p:spPr>
      </p:pic>
    </p:spTree>
    <p:extLst>
      <p:ext uri="{BB962C8B-B14F-4D97-AF65-F5344CB8AC3E}">
        <p14:creationId xmlns:p14="http://schemas.microsoft.com/office/powerpoint/2010/main" val="2456273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731"/>
          <a:stretch/>
        </p:blipFill>
        <p:spPr bwMode="auto">
          <a:xfrm>
            <a:off x="2094470" y="1287440"/>
            <a:ext cx="8040130" cy="5426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B1EAD1A9-26C9-46CB-A7C4-15748123C385}" type="slidenum">
              <a:rPr lang="en-US" smtClean="0"/>
              <a:pPr/>
              <a:t>17</a:t>
            </a:fld>
            <a:endParaRPr lang="en-US" dirty="0"/>
          </a:p>
        </p:txBody>
      </p:sp>
      <p:sp>
        <p:nvSpPr>
          <p:cNvPr id="5" name="Title 1">
            <a:extLst>
              <a:ext uri="{FF2B5EF4-FFF2-40B4-BE49-F238E27FC236}">
                <a16:creationId xmlns:a16="http://schemas.microsoft.com/office/drawing/2014/main" id="{0CB0A5F0-13E1-40CA-A49E-4FE747C72F92}"/>
              </a:ext>
            </a:extLst>
          </p:cNvPr>
          <p:cNvSpPr txBox="1">
            <a:spLocks/>
          </p:cNvSpPr>
          <p:nvPr/>
        </p:nvSpPr>
        <p:spPr>
          <a:xfrm>
            <a:off x="2127114" y="-11010"/>
            <a:ext cx="10064885" cy="16663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Verdana" panose="020B0604030504040204" pitchFamily="34" charset="0"/>
                <a:ea typeface="Verdana" panose="020B0604030504040204" pitchFamily="34" charset="0"/>
              </a:rPr>
              <a:t>BMI for Enrollees to Portsmouth</a:t>
            </a:r>
          </a:p>
        </p:txBody>
      </p:sp>
      <p:pic>
        <p:nvPicPr>
          <p:cNvPr id="6" name="Picture 5">
            <a:extLst>
              <a:ext uri="{FF2B5EF4-FFF2-40B4-BE49-F238E27FC236}">
                <a16:creationId xmlns:a16="http://schemas.microsoft.com/office/drawing/2014/main" id="{763531C9-711B-4B40-A6D7-46CF8A33B61E}"/>
              </a:ext>
            </a:extLst>
          </p:cNvPr>
          <p:cNvPicPr>
            <a:picLocks noChangeAspect="1"/>
          </p:cNvPicPr>
          <p:nvPr/>
        </p:nvPicPr>
        <p:blipFill>
          <a:blip r:embed="rId3"/>
          <a:stretch>
            <a:fillRect/>
          </a:stretch>
        </p:blipFill>
        <p:spPr>
          <a:xfrm>
            <a:off x="0" y="1"/>
            <a:ext cx="1335932" cy="1249058"/>
          </a:xfrm>
          <a:prstGeom prst="rect">
            <a:avLst/>
          </a:prstGeom>
        </p:spPr>
      </p:pic>
    </p:spTree>
    <p:extLst>
      <p:ext uri="{BB962C8B-B14F-4D97-AF65-F5344CB8AC3E}">
        <p14:creationId xmlns:p14="http://schemas.microsoft.com/office/powerpoint/2010/main" val="1285549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7965" y="2345137"/>
            <a:ext cx="8260135" cy="1470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3936" y="3910078"/>
            <a:ext cx="8755292" cy="1078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B1EAD1A9-26C9-46CB-A7C4-15748123C385}" type="slidenum">
              <a:rPr lang="en-US" smtClean="0"/>
              <a:pPr/>
              <a:t>18</a:t>
            </a:fld>
            <a:endParaRPr lang="en-US" dirty="0"/>
          </a:p>
        </p:txBody>
      </p:sp>
      <p:sp>
        <p:nvSpPr>
          <p:cNvPr id="7" name="Title 1">
            <a:extLst>
              <a:ext uri="{FF2B5EF4-FFF2-40B4-BE49-F238E27FC236}">
                <a16:creationId xmlns:a16="http://schemas.microsoft.com/office/drawing/2014/main" id="{06E31CE6-D403-42BA-B7DF-816AACEE5CB1}"/>
              </a:ext>
            </a:extLst>
          </p:cNvPr>
          <p:cNvSpPr txBox="1">
            <a:spLocks/>
          </p:cNvSpPr>
          <p:nvPr/>
        </p:nvSpPr>
        <p:spPr>
          <a:xfrm>
            <a:off x="2127114" y="-11010"/>
            <a:ext cx="10064885" cy="16663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Verdana" panose="020B0604030504040204" pitchFamily="34" charset="0"/>
                <a:ea typeface="Verdana" panose="020B0604030504040204" pitchFamily="34" charset="0"/>
              </a:rPr>
              <a:t>Select Individual Record Values</a:t>
            </a:r>
          </a:p>
        </p:txBody>
      </p:sp>
      <p:pic>
        <p:nvPicPr>
          <p:cNvPr id="8" name="Picture 7">
            <a:extLst>
              <a:ext uri="{FF2B5EF4-FFF2-40B4-BE49-F238E27FC236}">
                <a16:creationId xmlns:a16="http://schemas.microsoft.com/office/drawing/2014/main" id="{F79EDDC4-4791-46D8-8570-8B82B758FEBF}"/>
              </a:ext>
            </a:extLst>
          </p:cNvPr>
          <p:cNvPicPr>
            <a:picLocks noChangeAspect="1"/>
          </p:cNvPicPr>
          <p:nvPr/>
        </p:nvPicPr>
        <p:blipFill>
          <a:blip r:embed="rId4"/>
          <a:stretch>
            <a:fillRect/>
          </a:stretch>
        </p:blipFill>
        <p:spPr>
          <a:xfrm>
            <a:off x="0" y="1"/>
            <a:ext cx="1335932" cy="1249058"/>
          </a:xfrm>
          <a:prstGeom prst="rect">
            <a:avLst/>
          </a:prstGeom>
        </p:spPr>
      </p:pic>
      <p:pic>
        <p:nvPicPr>
          <p:cNvPr id="9" name="Picture 4">
            <a:extLst>
              <a:ext uri="{FF2B5EF4-FFF2-40B4-BE49-F238E27FC236}">
                <a16:creationId xmlns:a16="http://schemas.microsoft.com/office/drawing/2014/main" id="{0630A6F8-AB21-4005-A94F-242E5B12B8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4619"/>
          <a:stretch/>
        </p:blipFill>
        <p:spPr bwMode="auto">
          <a:xfrm>
            <a:off x="753075" y="3087899"/>
            <a:ext cx="8260135" cy="814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Table 4">
            <a:extLst>
              <a:ext uri="{FF2B5EF4-FFF2-40B4-BE49-F238E27FC236}">
                <a16:creationId xmlns:a16="http://schemas.microsoft.com/office/drawing/2014/main" id="{D6C3A388-1E6F-498F-B9D2-5F55E9680AF4}"/>
              </a:ext>
            </a:extLst>
          </p:cNvPr>
          <p:cNvGraphicFramePr>
            <a:graphicFrameLocks noGrp="1"/>
          </p:cNvGraphicFramePr>
          <p:nvPr>
            <p:extLst>
              <p:ext uri="{D42A27DB-BD31-4B8C-83A1-F6EECF244321}">
                <p14:modId xmlns:p14="http://schemas.microsoft.com/office/powerpoint/2010/main" val="2317839436"/>
              </p:ext>
            </p:extLst>
          </p:nvPr>
        </p:nvGraphicFramePr>
        <p:xfrm>
          <a:off x="1573936" y="1663373"/>
          <a:ext cx="6328118" cy="533918"/>
        </p:xfrm>
        <a:graphic>
          <a:graphicData uri="http://schemas.openxmlformats.org/drawingml/2006/table">
            <a:tbl>
              <a:tblPr/>
              <a:tblGrid>
                <a:gridCol w="995796">
                  <a:extLst>
                    <a:ext uri="{9D8B030D-6E8A-4147-A177-3AD203B41FA5}">
                      <a16:colId xmlns:a16="http://schemas.microsoft.com/office/drawing/2014/main" val="2477221921"/>
                    </a:ext>
                  </a:extLst>
                </a:gridCol>
                <a:gridCol w="1011856">
                  <a:extLst>
                    <a:ext uri="{9D8B030D-6E8A-4147-A177-3AD203B41FA5}">
                      <a16:colId xmlns:a16="http://schemas.microsoft.com/office/drawing/2014/main" val="592625468"/>
                    </a:ext>
                  </a:extLst>
                </a:gridCol>
                <a:gridCol w="1590060">
                  <a:extLst>
                    <a:ext uri="{9D8B030D-6E8A-4147-A177-3AD203B41FA5}">
                      <a16:colId xmlns:a16="http://schemas.microsoft.com/office/drawing/2014/main" val="3706823957"/>
                    </a:ext>
                  </a:extLst>
                </a:gridCol>
                <a:gridCol w="1124285">
                  <a:extLst>
                    <a:ext uri="{9D8B030D-6E8A-4147-A177-3AD203B41FA5}">
                      <a16:colId xmlns:a16="http://schemas.microsoft.com/office/drawing/2014/main" val="451306544"/>
                    </a:ext>
                  </a:extLst>
                </a:gridCol>
                <a:gridCol w="1606121">
                  <a:extLst>
                    <a:ext uri="{9D8B030D-6E8A-4147-A177-3AD203B41FA5}">
                      <a16:colId xmlns:a16="http://schemas.microsoft.com/office/drawing/2014/main" val="713359022"/>
                    </a:ext>
                  </a:extLst>
                </a:gridCol>
              </a:tblGrid>
              <a:tr h="266959">
                <a:tc>
                  <a:txBody>
                    <a:bodyPr/>
                    <a:lstStyle/>
                    <a:p>
                      <a:pPr algn="ctr" fontAlgn="b"/>
                      <a:r>
                        <a:rPr lang="en-US" sz="1400" b="1" i="0" u="none" strike="noStrike" dirty="0">
                          <a:solidFill>
                            <a:srgbClr val="FFFFFF"/>
                          </a:solidFill>
                          <a:effectLst/>
                          <a:latin typeface="Arial Narrow" panose="020B0606020202030204" pitchFamily="34" charset="0"/>
                          <a:cs typeface="Times New Roman" panose="02020603050405020304" pitchFamily="18" charset="0"/>
                        </a:rPr>
                        <a:t>Height</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A0581"/>
                    </a:solidFill>
                  </a:tcPr>
                </a:tc>
                <a:tc>
                  <a:txBody>
                    <a:bodyPr/>
                    <a:lstStyle/>
                    <a:p>
                      <a:pPr algn="ctr" fontAlgn="b"/>
                      <a:r>
                        <a:rPr lang="en-US" sz="1400" b="1" i="0" u="none" strike="noStrike" dirty="0">
                          <a:solidFill>
                            <a:srgbClr val="FFFFFF"/>
                          </a:solidFill>
                          <a:effectLst/>
                          <a:latin typeface="Arial Narrow" panose="020B0606020202030204" pitchFamily="34" charset="0"/>
                          <a:cs typeface="Times New Roman" panose="02020603050405020304" pitchFamily="18" charset="0"/>
                        </a:rPr>
                        <a:t>Weight</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A0581"/>
                    </a:solidFill>
                  </a:tcPr>
                </a:tc>
                <a:tc>
                  <a:txBody>
                    <a:bodyPr/>
                    <a:lstStyle/>
                    <a:p>
                      <a:pPr algn="ctr" fontAlgn="b"/>
                      <a:r>
                        <a:rPr lang="en-US" sz="1400" b="1" i="0" u="none" strike="noStrike" dirty="0">
                          <a:solidFill>
                            <a:srgbClr val="FFFFFF"/>
                          </a:solidFill>
                          <a:effectLst/>
                          <a:latin typeface="Arial Narrow" panose="020B0606020202030204" pitchFamily="34" charset="0"/>
                          <a:cs typeface="Times New Roman" panose="02020603050405020304" pitchFamily="18" charset="0"/>
                        </a:rPr>
                        <a:t>Body Mass Index</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A0581"/>
                    </a:solidFill>
                  </a:tcPr>
                </a:tc>
                <a:tc>
                  <a:txBody>
                    <a:bodyPr/>
                    <a:lstStyle/>
                    <a:p>
                      <a:pPr algn="ctr" fontAlgn="b"/>
                      <a:r>
                        <a:rPr lang="en-US" sz="1400" b="1" i="0" u="none" strike="noStrike" dirty="0">
                          <a:solidFill>
                            <a:srgbClr val="FFFFFF"/>
                          </a:solidFill>
                          <a:effectLst/>
                          <a:latin typeface="Arial Narrow" panose="020B0606020202030204" pitchFamily="34" charset="0"/>
                          <a:cs typeface="Times New Roman" panose="02020603050405020304" pitchFamily="18" charset="0"/>
                        </a:rPr>
                        <a:t>Temperature</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A0581"/>
                    </a:solidFill>
                  </a:tcPr>
                </a:tc>
                <a:tc>
                  <a:txBody>
                    <a:bodyPr/>
                    <a:lstStyle/>
                    <a:p>
                      <a:pPr algn="ctr" fontAlgn="b"/>
                      <a:r>
                        <a:rPr lang="en-US" sz="1400" b="1" i="0" u="none" strike="noStrike" dirty="0">
                          <a:solidFill>
                            <a:srgbClr val="FFFFFF"/>
                          </a:solidFill>
                          <a:effectLst/>
                          <a:latin typeface="Arial Narrow" panose="020B0606020202030204" pitchFamily="34" charset="0"/>
                          <a:cs typeface="Times New Roman" panose="02020603050405020304" pitchFamily="18" charset="0"/>
                        </a:rPr>
                        <a:t>Temperature Site</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A0581"/>
                    </a:solidFill>
                  </a:tcPr>
                </a:tc>
                <a:extLst>
                  <a:ext uri="{0D108BD9-81ED-4DB2-BD59-A6C34878D82A}">
                    <a16:rowId xmlns:a16="http://schemas.microsoft.com/office/drawing/2014/main" val="2770880179"/>
                  </a:ext>
                </a:extLst>
              </a:tr>
              <a:tr h="266959">
                <a:tc>
                  <a:txBody>
                    <a:bodyPr/>
                    <a:lstStyle/>
                    <a:p>
                      <a:pPr algn="ctr" fontAlgn="b"/>
                      <a:r>
                        <a:rPr lang="en-US" sz="1400" b="0" i="0" u="none" strike="noStrike" dirty="0">
                          <a:solidFill>
                            <a:srgbClr val="000000"/>
                          </a:solidFill>
                          <a:effectLst/>
                          <a:latin typeface="Arial Narrow" panose="020B0606020202030204" pitchFamily="34" charset="0"/>
                          <a:cs typeface="Times New Roman" panose="02020603050405020304" pitchFamily="18" charset="0"/>
                        </a:rPr>
                        <a:t>58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Narrow" panose="020B0606020202030204" pitchFamily="34" charset="0"/>
                          <a:cs typeface="Times New Roman" panose="02020603050405020304" pitchFamily="18" charset="0"/>
                        </a:rPr>
                        <a:t>155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Narrow" panose="020B0606020202030204" pitchFamily="34" charset="0"/>
                          <a:cs typeface="Times New Roman" panose="02020603050405020304" pitchFamily="18" charset="0"/>
                        </a:rPr>
                        <a:t>32.39</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Narrow" panose="020B0606020202030204" pitchFamily="34" charset="0"/>
                          <a:cs typeface="Times New Roman" panose="02020603050405020304" pitchFamily="18" charset="0"/>
                        </a:rPr>
                        <a:t>98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Narrow" panose="020B0606020202030204" pitchFamily="34" charset="0"/>
                          <a:cs typeface="Times New Roman" panose="02020603050405020304" pitchFamily="18" charset="0"/>
                        </a:rPr>
                        <a:t>O</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2837463"/>
                  </a:ext>
                </a:extLst>
              </a:tr>
            </a:tbl>
          </a:graphicData>
        </a:graphic>
      </p:graphicFrame>
    </p:spTree>
    <p:extLst>
      <p:ext uri="{BB962C8B-B14F-4D97-AF65-F5344CB8AC3E}">
        <p14:creationId xmlns:p14="http://schemas.microsoft.com/office/powerpoint/2010/main" val="1927588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idx="1"/>
          </p:nvPr>
        </p:nvSpPr>
        <p:spPr>
          <a:xfrm>
            <a:off x="2490716" y="1521725"/>
            <a:ext cx="8863084" cy="4655238"/>
          </a:xfrm>
        </p:spPr>
        <p:txBody>
          <a:bodyPr>
            <a:normAutofit/>
          </a:bodyPr>
          <a:lstStyle/>
          <a:p>
            <a:pPr marL="0" indent="0">
              <a:spcAft>
                <a:spcPts val="1200"/>
              </a:spcAft>
              <a:buNone/>
            </a:pPr>
            <a:r>
              <a:rPr lang="en-US" altLang="en-US" sz="2400" b="1" dirty="0">
                <a:latin typeface="Verdana" panose="020B0604030504040204" pitchFamily="34" charset="0"/>
                <a:ea typeface="Verdana" panose="020B0604030504040204" pitchFamily="34" charset="0"/>
              </a:rPr>
              <a:t>Radiology Results Table:</a:t>
            </a:r>
          </a:p>
          <a:p>
            <a:pPr marL="800100" lvl="1" indent="-342900">
              <a:spcAft>
                <a:spcPts val="1200"/>
              </a:spcAft>
              <a:buFont typeface="Wingdings" panose="05000000000000000000" pitchFamily="2" charset="2"/>
              <a:buChar char="§"/>
            </a:pPr>
            <a:r>
              <a:rPr lang="en-US" altLang="en-US" dirty="0">
                <a:latin typeface="Verdana" panose="020B0604030504040204" pitchFamily="34" charset="0"/>
                <a:ea typeface="Verdana" panose="020B0604030504040204" pitchFamily="34" charset="0"/>
              </a:rPr>
              <a:t>Record Definition: Each record is a version of the result of a radiology exam</a:t>
            </a:r>
          </a:p>
          <a:p>
            <a:pPr marL="800100" lvl="1" indent="-342900">
              <a:spcAft>
                <a:spcPts val="1200"/>
              </a:spcAft>
              <a:buFont typeface="Wingdings" panose="05000000000000000000" pitchFamily="2" charset="2"/>
              <a:buChar char="§"/>
            </a:pPr>
            <a:r>
              <a:rPr lang="en-US" altLang="en-US" dirty="0">
                <a:latin typeface="Verdana" panose="020B0604030504040204" pitchFamily="34" charset="0"/>
                <a:ea typeface="Verdana" panose="020B0604030504040204" pitchFamily="34" charset="0"/>
              </a:rPr>
              <a:t>Content: Order ID, CHCS Host, Patient ID (EDIPI), Test Name, Free Text Result</a:t>
            </a:r>
          </a:p>
          <a:p>
            <a:pPr marL="800100" lvl="1" indent="-342900">
              <a:buFont typeface="Wingdings" panose="05000000000000000000" pitchFamily="2" charset="2"/>
              <a:buChar char="§"/>
            </a:pPr>
            <a:r>
              <a:rPr lang="en-US" altLang="en-US" dirty="0">
                <a:latin typeface="Verdana" panose="020B0604030504040204" pitchFamily="34" charset="0"/>
                <a:ea typeface="Verdana" panose="020B0604030504040204" pitchFamily="34" charset="0"/>
              </a:rPr>
              <a:t>Potential Uses: Critical clinical information</a:t>
            </a:r>
          </a:p>
          <a:p>
            <a:pPr marL="800100" lvl="1" indent="-342900">
              <a:spcAft>
                <a:spcPts val="1200"/>
              </a:spcAft>
              <a:buFont typeface="Wingdings" panose="05000000000000000000" pitchFamily="2" charset="2"/>
              <a:buChar char="§"/>
            </a:pPr>
            <a:r>
              <a:rPr lang="en-US" altLang="en-US" dirty="0">
                <a:latin typeface="Verdana" panose="020B0604030504040204" pitchFamily="34" charset="0"/>
                <a:ea typeface="Verdana" panose="020B0604030504040204" pitchFamily="34" charset="0"/>
              </a:rPr>
              <a:t>Refresh Frequency: MDR: Weekly, DaVINCI: Quarterly</a:t>
            </a:r>
          </a:p>
          <a:p>
            <a:pPr marL="800100" lvl="1" indent="-342900">
              <a:buFont typeface="Wingdings" panose="05000000000000000000" pitchFamily="2" charset="2"/>
              <a:buChar char="§"/>
            </a:pPr>
            <a:r>
              <a:rPr lang="en-US" altLang="en-US" dirty="0">
                <a:latin typeface="Verdana" panose="020B0604030504040204" pitchFamily="34" charset="0"/>
                <a:ea typeface="Verdana" panose="020B0604030504040204" pitchFamily="34" charset="0"/>
              </a:rPr>
              <a:t>Comment: Result is free text, which can be difficult to analyze</a:t>
            </a:r>
          </a:p>
        </p:txBody>
      </p:sp>
      <p:sp>
        <p:nvSpPr>
          <p:cNvPr id="2" name="Slide Number Placeholder 1"/>
          <p:cNvSpPr>
            <a:spLocks noGrp="1"/>
          </p:cNvSpPr>
          <p:nvPr>
            <p:ph type="sldNum" sz="quarter" idx="12"/>
          </p:nvPr>
        </p:nvSpPr>
        <p:spPr/>
        <p:txBody>
          <a:bodyPr/>
          <a:lstStyle/>
          <a:p>
            <a:fld id="{B1EAD1A9-26C9-46CB-A7C4-15748123C385}" type="slidenum">
              <a:rPr lang="en-US" smtClean="0"/>
              <a:pPr/>
              <a:t>19</a:t>
            </a:fld>
            <a:endParaRPr lang="en-US" dirty="0"/>
          </a:p>
        </p:txBody>
      </p:sp>
      <p:sp>
        <p:nvSpPr>
          <p:cNvPr id="5" name="Title 1">
            <a:extLst>
              <a:ext uri="{FF2B5EF4-FFF2-40B4-BE49-F238E27FC236}">
                <a16:creationId xmlns:a16="http://schemas.microsoft.com/office/drawing/2014/main" id="{C9240526-2862-4A46-A2BF-DF00ABB7F79B}"/>
              </a:ext>
            </a:extLst>
          </p:cNvPr>
          <p:cNvSpPr txBox="1">
            <a:spLocks/>
          </p:cNvSpPr>
          <p:nvPr/>
        </p:nvSpPr>
        <p:spPr>
          <a:xfrm>
            <a:off x="2127114" y="-11010"/>
            <a:ext cx="10064885" cy="16663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Verdana" panose="020B0604030504040204" pitchFamily="34" charset="0"/>
                <a:ea typeface="Verdana" panose="020B0604030504040204" pitchFamily="34" charset="0"/>
              </a:rPr>
              <a:t>Radiology Results</a:t>
            </a:r>
          </a:p>
        </p:txBody>
      </p:sp>
      <p:pic>
        <p:nvPicPr>
          <p:cNvPr id="6" name="Picture 5">
            <a:extLst>
              <a:ext uri="{FF2B5EF4-FFF2-40B4-BE49-F238E27FC236}">
                <a16:creationId xmlns:a16="http://schemas.microsoft.com/office/drawing/2014/main" id="{44522B7A-148A-483D-824E-1D5304A077BB}"/>
              </a:ext>
            </a:extLst>
          </p:cNvPr>
          <p:cNvPicPr>
            <a:picLocks noChangeAspect="1"/>
          </p:cNvPicPr>
          <p:nvPr/>
        </p:nvPicPr>
        <p:blipFill>
          <a:blip r:embed="rId2"/>
          <a:stretch>
            <a:fillRect/>
          </a:stretch>
        </p:blipFill>
        <p:spPr>
          <a:xfrm>
            <a:off x="0" y="1"/>
            <a:ext cx="1335932" cy="1249058"/>
          </a:xfrm>
          <a:prstGeom prst="rect">
            <a:avLst/>
          </a:prstGeom>
        </p:spPr>
      </p:pic>
      <p:pic>
        <p:nvPicPr>
          <p:cNvPr id="17410" name="Picture 2" descr="Image result for broken arm x ray">
            <a:extLst>
              <a:ext uri="{FF2B5EF4-FFF2-40B4-BE49-F238E27FC236}">
                <a16:creationId xmlns:a16="http://schemas.microsoft.com/office/drawing/2014/main" id="{965C2A27-05C1-419A-AF59-CEF2D8229D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00" r="66667"/>
          <a:stretch/>
        </p:blipFill>
        <p:spPr bwMode="auto">
          <a:xfrm>
            <a:off x="272954" y="1655305"/>
            <a:ext cx="1906731" cy="4771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006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EA8DE-1D9C-4F01-8952-EC6C4535FB08}"/>
              </a:ext>
            </a:extLst>
          </p:cNvPr>
          <p:cNvSpPr>
            <a:spLocks noGrp="1"/>
          </p:cNvSpPr>
          <p:nvPr>
            <p:ph type="title"/>
          </p:nvPr>
        </p:nvSpPr>
        <p:spPr>
          <a:xfrm>
            <a:off x="2127114" y="-11010"/>
            <a:ext cx="10064885" cy="1666315"/>
          </a:xfrm>
        </p:spPr>
        <p:txBody>
          <a:bodyPr>
            <a:normAutofit/>
          </a:bodyPr>
          <a:lstStyle/>
          <a:p>
            <a:r>
              <a:rPr lang="en-US" sz="3600" b="1" dirty="0">
                <a:latin typeface="Verdana" panose="020B0604030504040204" pitchFamily="34" charset="0"/>
                <a:ea typeface="Verdana" panose="020B0604030504040204" pitchFamily="34" charset="0"/>
              </a:rPr>
              <a:t>Objectives</a:t>
            </a:r>
          </a:p>
        </p:txBody>
      </p:sp>
      <p:sp>
        <p:nvSpPr>
          <p:cNvPr id="4" name="Content Placeholder 3">
            <a:extLst>
              <a:ext uri="{FF2B5EF4-FFF2-40B4-BE49-F238E27FC236}">
                <a16:creationId xmlns:a16="http://schemas.microsoft.com/office/drawing/2014/main" id="{954EEAD3-AC0E-46CE-BFC8-959469DE02F6}"/>
              </a:ext>
            </a:extLst>
          </p:cNvPr>
          <p:cNvSpPr txBox="1">
            <a:spLocks/>
          </p:cNvSpPr>
          <p:nvPr/>
        </p:nvSpPr>
        <p:spPr>
          <a:xfrm>
            <a:off x="1288914" y="2558221"/>
            <a:ext cx="9839528" cy="2983381"/>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dirty="0">
                <a:latin typeface="Verdana" panose="020B0604030504040204" pitchFamily="34" charset="0"/>
                <a:ea typeface="Verdana" panose="020B0604030504040204" pitchFamily="34" charset="0"/>
                <a:cs typeface="Verdana" panose="020B0604030504040204" pitchFamily="34" charset="0"/>
              </a:rPr>
              <a:t>Describe the available DaVINCI clinical result tables and their characteristics</a:t>
            </a:r>
          </a:p>
          <a:p>
            <a:pPr>
              <a:spcAft>
                <a:spcPts val="1200"/>
              </a:spcAft>
            </a:pPr>
            <a:r>
              <a:rPr lang="en-US" dirty="0">
                <a:latin typeface="Verdana" panose="020B0604030504040204" pitchFamily="34" charset="0"/>
                <a:ea typeface="Verdana" panose="020B0604030504040204" pitchFamily="34" charset="0"/>
                <a:cs typeface="Verdana" panose="020B0604030504040204" pitchFamily="34" charset="0"/>
              </a:rPr>
              <a:t>Describe similarities and differences with VA CDW tables</a:t>
            </a:r>
          </a:p>
          <a:p>
            <a:r>
              <a:rPr lang="en-US" dirty="0">
                <a:latin typeface="Verdana" panose="020B0604030504040204" pitchFamily="34" charset="0"/>
                <a:ea typeface="Verdana" panose="020B0604030504040204" pitchFamily="34" charset="0"/>
                <a:cs typeface="Verdana" panose="020B0604030504040204" pitchFamily="34" charset="0"/>
              </a:rPr>
              <a:t>What data elements should you select or avoid when performing operational or research studies</a:t>
            </a:r>
          </a:p>
        </p:txBody>
      </p:sp>
      <p:pic>
        <p:nvPicPr>
          <p:cNvPr id="5" name="Picture 4">
            <a:extLst>
              <a:ext uri="{FF2B5EF4-FFF2-40B4-BE49-F238E27FC236}">
                <a16:creationId xmlns:a16="http://schemas.microsoft.com/office/drawing/2014/main" id="{97061EA2-795D-4D6E-91B5-7BAA25F1D25D}"/>
              </a:ext>
            </a:extLst>
          </p:cNvPr>
          <p:cNvPicPr>
            <a:picLocks noChangeAspect="1"/>
          </p:cNvPicPr>
          <p:nvPr/>
        </p:nvPicPr>
        <p:blipFill>
          <a:blip r:embed="rId2"/>
          <a:stretch>
            <a:fillRect/>
          </a:stretch>
        </p:blipFill>
        <p:spPr>
          <a:xfrm>
            <a:off x="0" y="1"/>
            <a:ext cx="1335932" cy="1249058"/>
          </a:xfrm>
          <a:prstGeom prst="rect">
            <a:avLst/>
          </a:prstGeom>
        </p:spPr>
      </p:pic>
      <p:sp>
        <p:nvSpPr>
          <p:cNvPr id="6" name="Slide Number Placeholder 4">
            <a:extLst>
              <a:ext uri="{FF2B5EF4-FFF2-40B4-BE49-F238E27FC236}">
                <a16:creationId xmlns:a16="http://schemas.microsoft.com/office/drawing/2014/main" id="{05394A10-1329-45D7-9041-937CE864AFAC}"/>
              </a:ext>
            </a:extLst>
          </p:cNvPr>
          <p:cNvSpPr>
            <a:spLocks noGrp="1"/>
          </p:cNvSpPr>
          <p:nvPr>
            <p:ph type="sldNum" sz="quarter" idx="12"/>
          </p:nvPr>
        </p:nvSpPr>
        <p:spPr>
          <a:xfrm>
            <a:off x="8610600" y="6356350"/>
            <a:ext cx="2743200" cy="365125"/>
          </a:xfrm>
        </p:spPr>
        <p:txBody>
          <a:bodyPr/>
          <a:lstStyle/>
          <a:p>
            <a:r>
              <a:rPr lang="en-US" dirty="0"/>
              <a:t>  </a:t>
            </a:r>
            <a:fld id="{DB182CBD-5FDA-4166-897B-E575626CF929}" type="slidenum">
              <a:rPr lang="en-US" smtClean="0"/>
              <a:pPr/>
              <a:t>2</a:t>
            </a:fld>
            <a:endParaRPr lang="en-US" dirty="0"/>
          </a:p>
        </p:txBody>
      </p:sp>
      <p:sp>
        <p:nvSpPr>
          <p:cNvPr id="3" name="Rectangle 2">
            <a:extLst>
              <a:ext uri="{FF2B5EF4-FFF2-40B4-BE49-F238E27FC236}">
                <a16:creationId xmlns:a16="http://schemas.microsoft.com/office/drawing/2014/main" id="{D8C032C2-7BA6-4AD4-B79B-CED92A71873A}"/>
              </a:ext>
            </a:extLst>
          </p:cNvPr>
          <p:cNvSpPr/>
          <p:nvPr/>
        </p:nvSpPr>
        <p:spPr>
          <a:xfrm>
            <a:off x="862519" y="1704197"/>
            <a:ext cx="4792979" cy="523220"/>
          </a:xfrm>
          <a:prstGeom prst="rect">
            <a:avLst/>
          </a:prstGeom>
        </p:spPr>
        <p:txBody>
          <a:bodyPr wrap="none">
            <a:spAutoFit/>
          </a:bodyPr>
          <a:lstStyle/>
          <a:p>
            <a:pPr>
              <a:spcAft>
                <a:spcPts val="1200"/>
              </a:spcAft>
            </a:pPr>
            <a:r>
              <a:rPr lang="en-US" sz="2800" dirty="0">
                <a:latin typeface="Verdana" panose="020B0604030504040204" pitchFamily="34" charset="0"/>
                <a:ea typeface="Verdana" panose="020B0604030504040204" pitchFamily="34" charset="0"/>
                <a:cs typeface="Verdana" panose="020B0604030504040204" pitchFamily="34" charset="0"/>
              </a:rPr>
              <a:t>Attendees will be able to:</a:t>
            </a:r>
          </a:p>
        </p:txBody>
      </p:sp>
    </p:spTree>
    <p:extLst>
      <p:ext uri="{BB962C8B-B14F-4D97-AF65-F5344CB8AC3E}">
        <p14:creationId xmlns:p14="http://schemas.microsoft.com/office/powerpoint/2010/main" val="4081738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7438" y="1275079"/>
            <a:ext cx="8777447" cy="2308324"/>
          </a:xfrm>
          <a:prstGeom prst="rect">
            <a:avLst/>
          </a:prstGeom>
        </p:spPr>
        <p:txBody>
          <a:bodyPr wrap="square">
            <a:spAutoFit/>
          </a:bodyPr>
          <a:lstStyle/>
          <a:p>
            <a:r>
              <a:rPr lang="en-US" dirty="0">
                <a:latin typeface="Verdana" panose="020B0604030504040204" pitchFamily="34" charset="0"/>
                <a:ea typeface="Verdana" panose="020B0604030504040204" pitchFamily="34" charset="0"/>
              </a:rPr>
              <a:t>Main Columns in the Radiology results table:</a:t>
            </a:r>
          </a:p>
          <a:p>
            <a:pPr marL="742950" lvl="1" indent="-285750">
              <a:buFont typeface="Verdana" panose="020B0604030504040204" pitchFamily="34" charset="0"/>
              <a:buChar char="‒"/>
            </a:pPr>
            <a:r>
              <a:rPr lang="en-US" dirty="0">
                <a:latin typeface="Verdana" panose="020B0604030504040204" pitchFamily="34" charset="0"/>
                <a:ea typeface="Verdana" panose="020B0604030504040204" pitchFamily="34" charset="0"/>
              </a:rPr>
              <a:t>Order ID</a:t>
            </a:r>
          </a:p>
          <a:p>
            <a:pPr marL="742950" lvl="1" indent="-285750">
              <a:buFont typeface="Verdana" panose="020B0604030504040204" pitchFamily="34" charset="0"/>
              <a:buChar char="‒"/>
            </a:pPr>
            <a:r>
              <a:rPr lang="en-US" dirty="0">
                <a:latin typeface="Verdana" panose="020B0604030504040204" pitchFamily="34" charset="0"/>
                <a:ea typeface="Verdana" panose="020B0604030504040204" pitchFamily="34" charset="0"/>
              </a:rPr>
              <a:t>CHCS Exam Number</a:t>
            </a:r>
          </a:p>
          <a:p>
            <a:pPr marL="742950" lvl="1" indent="-285750">
              <a:buFont typeface="Verdana" panose="020B0604030504040204" pitchFamily="34" charset="0"/>
              <a:buChar char="‒"/>
            </a:pPr>
            <a:r>
              <a:rPr lang="en-US" dirty="0">
                <a:latin typeface="Verdana" panose="020B0604030504040204" pitchFamily="34" charset="0"/>
                <a:ea typeface="Verdana" panose="020B0604030504040204" pitchFamily="34" charset="0"/>
              </a:rPr>
              <a:t>Radiology Result ID</a:t>
            </a:r>
          </a:p>
          <a:p>
            <a:pPr marL="742950" lvl="1" indent="-285750">
              <a:buFont typeface="Verdana" panose="020B0604030504040204" pitchFamily="34" charset="0"/>
              <a:buChar char="‒"/>
            </a:pPr>
            <a:r>
              <a:rPr lang="en-US" dirty="0">
                <a:latin typeface="Verdana" panose="020B0604030504040204" pitchFamily="34" charset="0"/>
                <a:ea typeface="Verdana" panose="020B0604030504040204" pitchFamily="34" charset="0"/>
              </a:rPr>
              <a:t>Radiology Test ID (Not standardized)</a:t>
            </a:r>
          </a:p>
          <a:p>
            <a:pPr marL="742950" lvl="1" indent="-285750">
              <a:buFont typeface="Verdana" panose="020B0604030504040204" pitchFamily="34" charset="0"/>
              <a:buChar char="‒"/>
            </a:pPr>
            <a:r>
              <a:rPr lang="en-US" dirty="0">
                <a:latin typeface="Verdana" panose="020B0604030504040204" pitchFamily="34" charset="0"/>
                <a:ea typeface="Verdana" panose="020B0604030504040204" pitchFamily="34" charset="0"/>
              </a:rPr>
              <a:t>Standardized HDD Test</a:t>
            </a:r>
          </a:p>
          <a:p>
            <a:pPr marL="742950" lvl="1" indent="-285750">
              <a:buFont typeface="Verdana" panose="020B0604030504040204" pitchFamily="34" charset="0"/>
              <a:buChar char="‒"/>
            </a:pPr>
            <a:r>
              <a:rPr lang="en-US" dirty="0">
                <a:latin typeface="Verdana" panose="020B0604030504040204" pitchFamily="34" charset="0"/>
                <a:ea typeface="Verdana" panose="020B0604030504040204" pitchFamily="34" charset="0"/>
              </a:rPr>
              <a:t>Result Code</a:t>
            </a:r>
          </a:p>
          <a:p>
            <a:pPr marL="742950" lvl="1" indent="-285750">
              <a:buFont typeface="Verdana" panose="020B0604030504040204" pitchFamily="34" charset="0"/>
              <a:buChar char="‒"/>
            </a:pPr>
            <a:r>
              <a:rPr lang="en-US" dirty="0">
                <a:latin typeface="Verdana" panose="020B0604030504040204" pitchFamily="34" charset="0"/>
                <a:ea typeface="Verdana" panose="020B0604030504040204" pitchFamily="34" charset="0"/>
              </a:rPr>
              <a:t>Result Text – 4,000 character free text example below:</a:t>
            </a:r>
          </a:p>
        </p:txBody>
      </p:sp>
      <p:sp>
        <p:nvSpPr>
          <p:cNvPr id="4" name="Rectangle 3"/>
          <p:cNvSpPr/>
          <p:nvPr/>
        </p:nvSpPr>
        <p:spPr>
          <a:xfrm>
            <a:off x="1341557" y="3860402"/>
            <a:ext cx="9829138" cy="2862322"/>
          </a:xfrm>
          <a:prstGeom prst="rect">
            <a:avLst/>
          </a:prstGeom>
        </p:spPr>
        <p:txBody>
          <a:bodyPr wrap="square">
            <a:spAutoFit/>
          </a:bodyPr>
          <a:lstStyle/>
          <a:p>
            <a:r>
              <a:rPr lang="en-US" sz="2000" dirty="0">
                <a:latin typeface="Cambria" panose="02040503050406030204" pitchFamily="18" charset="0"/>
              </a:rPr>
              <a:t>CHCS 11034027 ^LEFT KNEE X-RAYS 6/4/2011 ^HISTORY: TWISTED, NOW PAIN. ^COMPARISON: 9/7/2010 LEFT KNEE X-RAYS. ^FINDINGS: POSTOPERATIVE CHANGES FROM ACL REPAIR ARE AGAIN NOTED, WITHOUT  SIGNIFICANT CHANGE. THERE IS NO ACUTE FRACTURE OR DISLOCATION DEMONSTRATED. DEGENERATIVE CHANGES ARE AGAIN NOTED MOSTLY INVOLVING THE PATELLOFEMORAL  JOINT IS SOME CALCIFICATIONS APPEARING TO INVOLVE HOFFA'S FAT PAD. THERE IS A QUESTIONABLE KNEE JOINT EFFUSION, SIMILAR TO THE PRIOR EXAM. ^IMPRESSION: STABLE APPEARANCE OF THE LEFT KNEE WITH POSTOPERATIVE AND  DEGENERATIVE CHANGES AND FINDINGS SUGGESTING A KNEE JOINT EFFUSION. </a:t>
            </a:r>
          </a:p>
        </p:txBody>
      </p:sp>
      <p:sp>
        <p:nvSpPr>
          <p:cNvPr id="5" name="Title 1">
            <a:extLst>
              <a:ext uri="{FF2B5EF4-FFF2-40B4-BE49-F238E27FC236}">
                <a16:creationId xmlns:a16="http://schemas.microsoft.com/office/drawing/2014/main" id="{BA38D4B2-E8AE-40C6-8B23-17FF581D3FE1}"/>
              </a:ext>
            </a:extLst>
          </p:cNvPr>
          <p:cNvSpPr txBox="1">
            <a:spLocks/>
          </p:cNvSpPr>
          <p:nvPr/>
        </p:nvSpPr>
        <p:spPr>
          <a:xfrm>
            <a:off x="2127114" y="-11010"/>
            <a:ext cx="10064885" cy="16663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Verdana" panose="020B0604030504040204" pitchFamily="34" charset="0"/>
                <a:ea typeface="Verdana" panose="020B0604030504040204" pitchFamily="34" charset="0"/>
              </a:rPr>
              <a:t>Radiology Results Fields, Example</a:t>
            </a:r>
          </a:p>
        </p:txBody>
      </p:sp>
      <p:pic>
        <p:nvPicPr>
          <p:cNvPr id="6" name="Picture 5">
            <a:extLst>
              <a:ext uri="{FF2B5EF4-FFF2-40B4-BE49-F238E27FC236}">
                <a16:creationId xmlns:a16="http://schemas.microsoft.com/office/drawing/2014/main" id="{61DC05BF-6E55-4C38-8067-B6D021D800CF}"/>
              </a:ext>
            </a:extLst>
          </p:cNvPr>
          <p:cNvPicPr>
            <a:picLocks noChangeAspect="1"/>
          </p:cNvPicPr>
          <p:nvPr/>
        </p:nvPicPr>
        <p:blipFill>
          <a:blip r:embed="rId2"/>
          <a:stretch>
            <a:fillRect/>
          </a:stretch>
        </p:blipFill>
        <p:spPr>
          <a:xfrm>
            <a:off x="0" y="1"/>
            <a:ext cx="1335932" cy="1249058"/>
          </a:xfrm>
          <a:prstGeom prst="rect">
            <a:avLst/>
          </a:prstGeom>
        </p:spPr>
      </p:pic>
    </p:spTree>
    <p:extLst>
      <p:ext uri="{BB962C8B-B14F-4D97-AF65-F5344CB8AC3E}">
        <p14:creationId xmlns:p14="http://schemas.microsoft.com/office/powerpoint/2010/main" val="3557148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981200" y="1371601"/>
            <a:ext cx="8229600" cy="53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latin typeface="Cambria" panose="02040503050406030204" pitchFamily="18" charset="0"/>
              </a:rPr>
              <a:t>Example Lab Orders Records (select fields):</a:t>
            </a:r>
          </a:p>
        </p:txBody>
      </p:sp>
      <p:graphicFrame>
        <p:nvGraphicFramePr>
          <p:cNvPr id="7" name="Table 6"/>
          <p:cNvGraphicFramePr>
            <a:graphicFrameLocks noGrp="1"/>
          </p:cNvGraphicFramePr>
          <p:nvPr>
            <p:extLst>
              <p:ext uri="{D42A27DB-BD31-4B8C-83A1-F6EECF244321}">
                <p14:modId xmlns:p14="http://schemas.microsoft.com/office/powerpoint/2010/main" val="3352603265"/>
              </p:ext>
            </p:extLst>
          </p:nvPr>
        </p:nvGraphicFramePr>
        <p:xfrm>
          <a:off x="716507" y="1905001"/>
          <a:ext cx="10938683" cy="4571280"/>
        </p:xfrm>
        <a:graphic>
          <a:graphicData uri="http://schemas.openxmlformats.org/drawingml/2006/table">
            <a:tbl>
              <a:tblPr firstRow="1" bandRow="1">
                <a:tableStyleId>{5C22544A-7EE6-4342-B048-85BDC9FD1C3A}</a:tableStyleId>
              </a:tblPr>
              <a:tblGrid>
                <a:gridCol w="1276066">
                  <a:extLst>
                    <a:ext uri="{9D8B030D-6E8A-4147-A177-3AD203B41FA5}">
                      <a16:colId xmlns:a16="http://schemas.microsoft.com/office/drawing/2014/main" val="20000"/>
                    </a:ext>
                  </a:extLst>
                </a:gridCol>
                <a:gridCol w="1665027">
                  <a:extLst>
                    <a:ext uri="{9D8B030D-6E8A-4147-A177-3AD203B41FA5}">
                      <a16:colId xmlns:a16="http://schemas.microsoft.com/office/drawing/2014/main" val="20001"/>
                    </a:ext>
                  </a:extLst>
                </a:gridCol>
                <a:gridCol w="1746914">
                  <a:extLst>
                    <a:ext uri="{9D8B030D-6E8A-4147-A177-3AD203B41FA5}">
                      <a16:colId xmlns:a16="http://schemas.microsoft.com/office/drawing/2014/main" val="20002"/>
                    </a:ext>
                  </a:extLst>
                </a:gridCol>
                <a:gridCol w="2224585">
                  <a:extLst>
                    <a:ext uri="{9D8B030D-6E8A-4147-A177-3AD203B41FA5}">
                      <a16:colId xmlns:a16="http://schemas.microsoft.com/office/drawing/2014/main" val="20003"/>
                    </a:ext>
                  </a:extLst>
                </a:gridCol>
                <a:gridCol w="1166883">
                  <a:extLst>
                    <a:ext uri="{9D8B030D-6E8A-4147-A177-3AD203B41FA5}">
                      <a16:colId xmlns:a16="http://schemas.microsoft.com/office/drawing/2014/main" val="20004"/>
                    </a:ext>
                  </a:extLst>
                </a:gridCol>
                <a:gridCol w="1296539">
                  <a:extLst>
                    <a:ext uri="{9D8B030D-6E8A-4147-A177-3AD203B41FA5}">
                      <a16:colId xmlns:a16="http://schemas.microsoft.com/office/drawing/2014/main" val="20005"/>
                    </a:ext>
                  </a:extLst>
                </a:gridCol>
                <a:gridCol w="1562669">
                  <a:extLst>
                    <a:ext uri="{9D8B030D-6E8A-4147-A177-3AD203B41FA5}">
                      <a16:colId xmlns:a16="http://schemas.microsoft.com/office/drawing/2014/main" val="20006"/>
                    </a:ext>
                  </a:extLst>
                </a:gridCol>
              </a:tblGrid>
              <a:tr h="481090">
                <a:tc>
                  <a:txBody>
                    <a:bodyPr/>
                    <a:lstStyle/>
                    <a:p>
                      <a:pPr algn="ctr" fontAlgn="b"/>
                      <a:r>
                        <a:rPr lang="en-US" sz="1600" b="1" i="0" u="none" strike="noStrike" dirty="0">
                          <a:latin typeface="Arial"/>
                        </a:rPr>
                        <a:t>DMISID</a:t>
                      </a:r>
                    </a:p>
                  </a:txBody>
                  <a:tcPr marL="9525" marR="9525" marT="9525" marB="0" anchor="ctr"/>
                </a:tc>
                <a:tc>
                  <a:txBody>
                    <a:bodyPr/>
                    <a:lstStyle/>
                    <a:p>
                      <a:pPr algn="ctr" fontAlgn="b"/>
                      <a:r>
                        <a:rPr lang="en-US" sz="1600" b="1" i="0" u="none" strike="noStrike" dirty="0">
                          <a:latin typeface="Arial"/>
                        </a:rPr>
                        <a:t>LAB</a:t>
                      </a:r>
                      <a:r>
                        <a:rPr lang="en-US" sz="1600" b="1" i="0" u="none" strike="noStrike" baseline="0" dirty="0">
                          <a:latin typeface="Arial"/>
                        </a:rPr>
                        <a:t> </a:t>
                      </a:r>
                      <a:r>
                        <a:rPr lang="en-US" sz="1600" b="1" i="0" u="none" strike="noStrike" dirty="0">
                          <a:latin typeface="Arial"/>
                        </a:rPr>
                        <a:t>ORDER ID</a:t>
                      </a:r>
                    </a:p>
                  </a:txBody>
                  <a:tcPr marL="9525" marR="9525" marT="9525" marB="0" anchor="ctr"/>
                </a:tc>
                <a:tc>
                  <a:txBody>
                    <a:bodyPr/>
                    <a:lstStyle/>
                    <a:p>
                      <a:pPr algn="ctr" fontAlgn="b"/>
                      <a:r>
                        <a:rPr lang="en-US" sz="1600" b="1" i="0" u="none" strike="noStrike" dirty="0">
                          <a:latin typeface="Arial"/>
                        </a:rPr>
                        <a:t>LAB</a:t>
                      </a:r>
                      <a:r>
                        <a:rPr lang="en-US" sz="1600" b="1" i="0" u="none" strike="noStrike" baseline="0" dirty="0">
                          <a:latin typeface="Arial"/>
                        </a:rPr>
                        <a:t> </a:t>
                      </a:r>
                      <a:r>
                        <a:rPr lang="en-US" sz="1600" b="1" i="0" u="none" strike="noStrike" dirty="0">
                          <a:latin typeface="Arial"/>
                        </a:rPr>
                        <a:t>TEST</a:t>
                      </a:r>
                      <a:r>
                        <a:rPr lang="en-US" sz="1600" b="1" i="0" u="none" strike="noStrike" baseline="0" dirty="0">
                          <a:latin typeface="Arial"/>
                        </a:rPr>
                        <a:t> NC</a:t>
                      </a:r>
                      <a:r>
                        <a:rPr lang="en-US" sz="1600" b="1" i="0" u="none" strike="noStrike" dirty="0">
                          <a:latin typeface="Arial"/>
                        </a:rPr>
                        <a:t>ID</a:t>
                      </a:r>
                    </a:p>
                  </a:txBody>
                  <a:tcPr marL="9525" marR="9525" marT="9525" marB="0" anchor="ctr"/>
                </a:tc>
                <a:tc>
                  <a:txBody>
                    <a:bodyPr/>
                    <a:lstStyle/>
                    <a:p>
                      <a:pPr algn="l" fontAlgn="b"/>
                      <a:r>
                        <a:rPr lang="en-US" sz="1600" b="1" i="0" u="none" strike="noStrike">
                          <a:latin typeface="Arial"/>
                        </a:rPr>
                        <a:t>LAB TEST NAME</a:t>
                      </a:r>
                    </a:p>
                  </a:txBody>
                  <a:tcPr marL="9525" marR="9525" marT="9525" marB="0" anchor="ctr"/>
                </a:tc>
                <a:tc>
                  <a:txBody>
                    <a:bodyPr/>
                    <a:lstStyle/>
                    <a:p>
                      <a:pPr algn="ctr" fontAlgn="b"/>
                      <a:r>
                        <a:rPr lang="en-US" sz="1600" b="1" i="0" u="none" strike="noStrike" dirty="0">
                          <a:latin typeface="Arial"/>
                        </a:rPr>
                        <a:t>ORDER</a:t>
                      </a:r>
                      <a:r>
                        <a:rPr lang="en-US" sz="1600" b="1" i="0" u="none" strike="noStrike" baseline="0" dirty="0">
                          <a:latin typeface="Arial"/>
                        </a:rPr>
                        <a:t> </a:t>
                      </a:r>
                      <a:r>
                        <a:rPr lang="en-US" sz="1600" b="1" i="0" u="none" strike="noStrike" dirty="0">
                          <a:latin typeface="Arial"/>
                        </a:rPr>
                        <a:t>DATE</a:t>
                      </a:r>
                    </a:p>
                  </a:txBody>
                  <a:tcPr marL="9525" marR="9525" marT="9525" marB="0" anchor="ctr"/>
                </a:tc>
                <a:tc>
                  <a:txBody>
                    <a:bodyPr/>
                    <a:lstStyle/>
                    <a:p>
                      <a:pPr algn="ctr" fontAlgn="b"/>
                      <a:r>
                        <a:rPr lang="en-US" sz="1600" b="1" i="0" u="none" strike="noStrike" dirty="0">
                          <a:latin typeface="Arial"/>
                        </a:rPr>
                        <a:t>SPECIMEN</a:t>
                      </a:r>
                    </a:p>
                  </a:txBody>
                  <a:tcPr marL="9525" marR="9525" marT="9525" marB="0" anchor="ctr"/>
                </a:tc>
                <a:tc>
                  <a:txBody>
                    <a:bodyPr/>
                    <a:lstStyle/>
                    <a:p>
                      <a:pPr algn="ctr" fontAlgn="b"/>
                      <a:r>
                        <a:rPr lang="en-US" sz="1600" b="1" i="0" u="none" strike="noStrike" dirty="0">
                          <a:latin typeface="Arial"/>
                        </a:rPr>
                        <a:t>PRIORITY</a:t>
                      </a:r>
                    </a:p>
                  </a:txBody>
                  <a:tcPr marL="9525" marR="9525" marT="9525" marB="0" anchor="ctr"/>
                </a:tc>
                <a:extLst>
                  <a:ext uri="{0D108BD9-81ED-4DB2-BD59-A6C34878D82A}">
                    <a16:rowId xmlns:a16="http://schemas.microsoft.com/office/drawing/2014/main" val="10000"/>
                  </a:ext>
                </a:extLst>
              </a:tr>
              <a:tr h="481090">
                <a:tc>
                  <a:txBody>
                    <a:bodyPr/>
                    <a:lstStyle/>
                    <a:p>
                      <a:pPr algn="ctr" fontAlgn="b"/>
                      <a:r>
                        <a:rPr lang="en-US" sz="1600" b="0" i="0" u="none" strike="noStrike" dirty="0">
                          <a:latin typeface="Arial"/>
                        </a:rPr>
                        <a:t>0052</a:t>
                      </a:r>
                    </a:p>
                  </a:txBody>
                  <a:tcPr marL="9525" marR="9525" marT="9525" marB="0" anchor="ctr"/>
                </a:tc>
                <a:tc>
                  <a:txBody>
                    <a:bodyPr/>
                    <a:lstStyle/>
                    <a:p>
                      <a:pPr algn="ctr" fontAlgn="b"/>
                      <a:r>
                        <a:rPr lang="en-US" sz="1600" b="0" i="0" u="none" strike="noStrike" dirty="0">
                          <a:latin typeface="Arial"/>
                        </a:rPr>
                        <a:t>110129-15362</a:t>
                      </a:r>
                    </a:p>
                  </a:txBody>
                  <a:tcPr marL="9525" marR="9525" marT="9525" marB="0" anchor="ctr"/>
                </a:tc>
                <a:tc>
                  <a:txBody>
                    <a:bodyPr/>
                    <a:lstStyle/>
                    <a:p>
                      <a:pPr algn="ctr" fontAlgn="b"/>
                      <a:r>
                        <a:rPr lang="en-US" sz="1600" b="0" i="0" u="none" strike="noStrike">
                          <a:latin typeface="Arial"/>
                        </a:rPr>
                        <a:t>16149953</a:t>
                      </a:r>
                    </a:p>
                  </a:txBody>
                  <a:tcPr marL="9525" marR="9525" marT="9525" marB="0" anchor="ctr"/>
                </a:tc>
                <a:tc>
                  <a:txBody>
                    <a:bodyPr/>
                    <a:lstStyle/>
                    <a:p>
                      <a:pPr algn="l" fontAlgn="b"/>
                      <a:r>
                        <a:rPr lang="en-US" sz="1600" b="0" i="0" u="none" strike="noStrike">
                          <a:latin typeface="Arial"/>
                        </a:rPr>
                        <a:t>ICU PANEL</a:t>
                      </a:r>
                    </a:p>
                  </a:txBody>
                  <a:tcPr marL="9525" marR="9525" marT="9525" marB="0" anchor="ctr"/>
                </a:tc>
                <a:tc>
                  <a:txBody>
                    <a:bodyPr/>
                    <a:lstStyle/>
                    <a:p>
                      <a:pPr algn="ctr" fontAlgn="b"/>
                      <a:r>
                        <a:rPr lang="en-US" sz="1600" b="0" i="0" u="none" strike="noStrike" dirty="0">
                          <a:latin typeface="Arial"/>
                        </a:rPr>
                        <a:t>20110130</a:t>
                      </a:r>
                    </a:p>
                  </a:txBody>
                  <a:tcPr marL="9525" marR="9525" marT="9525" marB="0" anchor="ctr"/>
                </a:tc>
                <a:tc>
                  <a:txBody>
                    <a:bodyPr/>
                    <a:lstStyle/>
                    <a:p>
                      <a:pPr algn="ctr" fontAlgn="b"/>
                      <a:r>
                        <a:rPr lang="en-US" sz="1600" b="0" i="0" u="none" strike="noStrike" dirty="0">
                          <a:latin typeface="Arial"/>
                        </a:rPr>
                        <a:t>SERUM</a:t>
                      </a:r>
                    </a:p>
                  </a:txBody>
                  <a:tcPr marL="9525" marR="9525" marT="9525" marB="0" anchor="ctr"/>
                </a:tc>
                <a:tc>
                  <a:txBody>
                    <a:bodyPr/>
                    <a:lstStyle/>
                    <a:p>
                      <a:pPr algn="ctr" fontAlgn="b"/>
                      <a:r>
                        <a:rPr lang="en-US" sz="1600" b="0" i="0" u="none" strike="noStrike">
                          <a:latin typeface="Arial"/>
                        </a:rPr>
                        <a:t>ROUTINE</a:t>
                      </a:r>
                    </a:p>
                  </a:txBody>
                  <a:tcPr marL="9525" marR="9525" marT="9525" marB="0" anchor="ctr"/>
                </a:tc>
                <a:extLst>
                  <a:ext uri="{0D108BD9-81ED-4DB2-BD59-A6C34878D82A}">
                    <a16:rowId xmlns:a16="http://schemas.microsoft.com/office/drawing/2014/main" val="10001"/>
                  </a:ext>
                </a:extLst>
              </a:tr>
              <a:tr h="481090">
                <a:tc>
                  <a:txBody>
                    <a:bodyPr/>
                    <a:lstStyle/>
                    <a:p>
                      <a:pPr algn="ctr" fontAlgn="b"/>
                      <a:r>
                        <a:rPr lang="en-US" sz="1600" b="0" i="0" u="none" strike="noStrike">
                          <a:latin typeface="Arial"/>
                        </a:rPr>
                        <a:t>0052</a:t>
                      </a:r>
                    </a:p>
                  </a:txBody>
                  <a:tcPr marL="9525" marR="9525" marT="9525" marB="0" anchor="ctr"/>
                </a:tc>
                <a:tc>
                  <a:txBody>
                    <a:bodyPr/>
                    <a:lstStyle/>
                    <a:p>
                      <a:pPr algn="ctr" fontAlgn="b"/>
                      <a:r>
                        <a:rPr lang="en-US" sz="1600" b="0" i="0" u="none" strike="noStrike" dirty="0">
                          <a:latin typeface="Arial"/>
                        </a:rPr>
                        <a:t>110129-15363</a:t>
                      </a:r>
                    </a:p>
                  </a:txBody>
                  <a:tcPr marL="9525" marR="9525" marT="9525" marB="0" anchor="ctr"/>
                </a:tc>
                <a:tc>
                  <a:txBody>
                    <a:bodyPr/>
                    <a:lstStyle/>
                    <a:p>
                      <a:pPr algn="ctr" fontAlgn="b"/>
                      <a:r>
                        <a:rPr lang="en-US" sz="1600" b="0" i="0" u="none" strike="noStrike" dirty="0">
                          <a:latin typeface="Arial"/>
                        </a:rPr>
                        <a:t>14622087</a:t>
                      </a:r>
                    </a:p>
                  </a:txBody>
                  <a:tcPr marL="9525" marR="9525" marT="9525" marB="0" anchor="ctr"/>
                </a:tc>
                <a:tc>
                  <a:txBody>
                    <a:bodyPr/>
                    <a:lstStyle/>
                    <a:p>
                      <a:pPr algn="l" fontAlgn="b"/>
                      <a:r>
                        <a:rPr lang="en-US" sz="1600" b="0" i="0" u="none" strike="noStrike">
                          <a:latin typeface="Arial"/>
                        </a:rPr>
                        <a:t>HEMOGLOBIN A1C</a:t>
                      </a:r>
                    </a:p>
                  </a:txBody>
                  <a:tcPr marL="9525" marR="9525" marT="9525" marB="0" anchor="ctr"/>
                </a:tc>
                <a:tc>
                  <a:txBody>
                    <a:bodyPr/>
                    <a:lstStyle/>
                    <a:p>
                      <a:pPr algn="ctr" fontAlgn="b"/>
                      <a:r>
                        <a:rPr lang="en-US" sz="1600" b="0" i="0" u="none" strike="noStrike" dirty="0">
                          <a:latin typeface="Arial"/>
                        </a:rPr>
                        <a:t>20110130</a:t>
                      </a:r>
                    </a:p>
                  </a:txBody>
                  <a:tcPr marL="9525" marR="9525" marT="9525" marB="0" anchor="ctr"/>
                </a:tc>
                <a:tc>
                  <a:txBody>
                    <a:bodyPr/>
                    <a:lstStyle/>
                    <a:p>
                      <a:pPr algn="ctr" fontAlgn="b"/>
                      <a:r>
                        <a:rPr lang="en-US" sz="1600" b="0" i="0" u="none" strike="noStrike" dirty="0">
                          <a:latin typeface="Arial"/>
                        </a:rPr>
                        <a:t>BLOOD</a:t>
                      </a:r>
                    </a:p>
                  </a:txBody>
                  <a:tcPr marL="9525" marR="9525" marT="9525" marB="0" anchor="ctr"/>
                </a:tc>
                <a:tc>
                  <a:txBody>
                    <a:bodyPr/>
                    <a:lstStyle/>
                    <a:p>
                      <a:pPr algn="ctr" fontAlgn="b"/>
                      <a:r>
                        <a:rPr lang="en-US" sz="1600" b="0" i="0" u="none" strike="noStrike" dirty="0">
                          <a:latin typeface="Arial"/>
                        </a:rPr>
                        <a:t>ROUTINE</a:t>
                      </a:r>
                    </a:p>
                  </a:txBody>
                  <a:tcPr marL="9525" marR="9525" marT="9525" marB="0" anchor="ctr"/>
                </a:tc>
                <a:extLst>
                  <a:ext uri="{0D108BD9-81ED-4DB2-BD59-A6C34878D82A}">
                    <a16:rowId xmlns:a16="http://schemas.microsoft.com/office/drawing/2014/main" val="10002"/>
                  </a:ext>
                </a:extLst>
              </a:tr>
              <a:tr h="605481">
                <a:tc>
                  <a:txBody>
                    <a:bodyPr/>
                    <a:lstStyle/>
                    <a:p>
                      <a:pPr algn="ctr" fontAlgn="b"/>
                      <a:r>
                        <a:rPr lang="en-US" sz="1600" b="0" i="0" u="none" strike="noStrike">
                          <a:latin typeface="Arial"/>
                        </a:rPr>
                        <a:t>0052</a:t>
                      </a:r>
                    </a:p>
                  </a:txBody>
                  <a:tcPr marL="9525" marR="9525" marT="9525" marB="0" anchor="ctr"/>
                </a:tc>
                <a:tc>
                  <a:txBody>
                    <a:bodyPr/>
                    <a:lstStyle/>
                    <a:p>
                      <a:pPr algn="ctr" fontAlgn="b"/>
                      <a:r>
                        <a:rPr lang="en-US" sz="1600" b="0" i="0" u="none" strike="noStrike" dirty="0">
                          <a:latin typeface="Arial"/>
                        </a:rPr>
                        <a:t>110129-15364</a:t>
                      </a:r>
                    </a:p>
                  </a:txBody>
                  <a:tcPr marL="9525" marR="9525" marT="9525" marB="0" anchor="ctr"/>
                </a:tc>
                <a:tc>
                  <a:txBody>
                    <a:bodyPr/>
                    <a:lstStyle/>
                    <a:p>
                      <a:pPr algn="ctr" fontAlgn="b"/>
                      <a:r>
                        <a:rPr lang="en-US" sz="1600" b="0" i="0" u="none" strike="noStrike" dirty="0">
                          <a:latin typeface="Arial"/>
                        </a:rPr>
                        <a:t>14622512</a:t>
                      </a:r>
                    </a:p>
                  </a:txBody>
                  <a:tcPr marL="9525" marR="9525" marT="9525" marB="0" anchor="ctr"/>
                </a:tc>
                <a:tc>
                  <a:txBody>
                    <a:bodyPr/>
                    <a:lstStyle/>
                    <a:p>
                      <a:pPr algn="l" fontAlgn="b"/>
                      <a:r>
                        <a:rPr lang="en-US" sz="1600" b="0" i="0" u="none" strike="noStrike">
                          <a:latin typeface="Arial"/>
                        </a:rPr>
                        <a:t>THYROID STIMULATING HORMONE</a:t>
                      </a:r>
                    </a:p>
                  </a:txBody>
                  <a:tcPr marL="9525" marR="9525" marT="9525" marB="0" anchor="ctr"/>
                </a:tc>
                <a:tc>
                  <a:txBody>
                    <a:bodyPr/>
                    <a:lstStyle/>
                    <a:p>
                      <a:pPr algn="ctr" fontAlgn="b"/>
                      <a:r>
                        <a:rPr lang="en-US" sz="1600" b="0" i="0" u="none" strike="noStrike" dirty="0">
                          <a:latin typeface="Arial"/>
                        </a:rPr>
                        <a:t>20110130</a:t>
                      </a:r>
                    </a:p>
                  </a:txBody>
                  <a:tcPr marL="9525" marR="9525" marT="9525" marB="0" anchor="ctr"/>
                </a:tc>
                <a:tc>
                  <a:txBody>
                    <a:bodyPr/>
                    <a:lstStyle/>
                    <a:p>
                      <a:pPr algn="ctr" fontAlgn="b"/>
                      <a:r>
                        <a:rPr lang="en-US" sz="1600" b="0" i="0" u="none" strike="noStrike" dirty="0">
                          <a:latin typeface="Arial"/>
                        </a:rPr>
                        <a:t>SERUM</a:t>
                      </a:r>
                    </a:p>
                  </a:txBody>
                  <a:tcPr marL="9525" marR="9525" marT="9525" marB="0" anchor="ctr"/>
                </a:tc>
                <a:tc>
                  <a:txBody>
                    <a:bodyPr/>
                    <a:lstStyle/>
                    <a:p>
                      <a:pPr algn="ctr" fontAlgn="b"/>
                      <a:r>
                        <a:rPr lang="en-US" sz="1600" b="0" i="0" u="none" strike="noStrike" dirty="0">
                          <a:latin typeface="Arial"/>
                        </a:rPr>
                        <a:t>ROUTINE</a:t>
                      </a:r>
                    </a:p>
                  </a:txBody>
                  <a:tcPr marL="9525" marR="9525" marT="9525" marB="0" anchor="ctr"/>
                </a:tc>
                <a:extLst>
                  <a:ext uri="{0D108BD9-81ED-4DB2-BD59-A6C34878D82A}">
                    <a16:rowId xmlns:a16="http://schemas.microsoft.com/office/drawing/2014/main" val="10003"/>
                  </a:ext>
                </a:extLst>
              </a:tr>
              <a:tr h="481090">
                <a:tc>
                  <a:txBody>
                    <a:bodyPr/>
                    <a:lstStyle/>
                    <a:p>
                      <a:pPr algn="ctr" fontAlgn="b"/>
                      <a:r>
                        <a:rPr lang="en-US" sz="1600" b="0" i="0" u="none" strike="noStrike">
                          <a:latin typeface="Arial"/>
                        </a:rPr>
                        <a:t>0052</a:t>
                      </a:r>
                    </a:p>
                  </a:txBody>
                  <a:tcPr marL="9525" marR="9525" marT="9525" marB="0" anchor="ctr"/>
                </a:tc>
                <a:tc>
                  <a:txBody>
                    <a:bodyPr/>
                    <a:lstStyle/>
                    <a:p>
                      <a:pPr algn="ctr" fontAlgn="b"/>
                      <a:r>
                        <a:rPr lang="en-US" sz="1600" b="0" i="0" u="none" strike="noStrike" dirty="0">
                          <a:latin typeface="Arial"/>
                        </a:rPr>
                        <a:t>110129-15365</a:t>
                      </a:r>
                    </a:p>
                  </a:txBody>
                  <a:tcPr marL="9525" marR="9525" marT="9525" marB="0" anchor="ctr"/>
                </a:tc>
                <a:tc>
                  <a:txBody>
                    <a:bodyPr/>
                    <a:lstStyle/>
                    <a:p>
                      <a:pPr algn="ctr" fontAlgn="b"/>
                      <a:r>
                        <a:rPr lang="en-US" sz="1600" b="0" i="0" u="none" strike="noStrike">
                          <a:latin typeface="Arial"/>
                        </a:rPr>
                        <a:t>14730823</a:t>
                      </a:r>
                    </a:p>
                  </a:txBody>
                  <a:tcPr marL="9525" marR="9525" marT="9525" marB="0" anchor="ctr"/>
                </a:tc>
                <a:tc>
                  <a:txBody>
                    <a:bodyPr/>
                    <a:lstStyle/>
                    <a:p>
                      <a:pPr algn="l" fontAlgn="b"/>
                      <a:r>
                        <a:rPr lang="en-US" sz="1600" b="0" i="0" u="none" strike="noStrike" dirty="0">
                          <a:latin typeface="Arial"/>
                        </a:rPr>
                        <a:t>LIPIDS &amp; GLUCOSE</a:t>
                      </a:r>
                    </a:p>
                  </a:txBody>
                  <a:tcPr marL="9525" marR="9525" marT="9525" marB="0" anchor="ctr"/>
                </a:tc>
                <a:tc>
                  <a:txBody>
                    <a:bodyPr/>
                    <a:lstStyle/>
                    <a:p>
                      <a:pPr algn="ctr" fontAlgn="b"/>
                      <a:r>
                        <a:rPr lang="en-US" sz="1600" b="0" i="0" u="none" strike="noStrike" dirty="0">
                          <a:latin typeface="Arial"/>
                        </a:rPr>
                        <a:t>20110130</a:t>
                      </a:r>
                    </a:p>
                  </a:txBody>
                  <a:tcPr marL="9525" marR="9525" marT="9525" marB="0" anchor="ctr"/>
                </a:tc>
                <a:tc>
                  <a:txBody>
                    <a:bodyPr/>
                    <a:lstStyle/>
                    <a:p>
                      <a:pPr algn="ctr" fontAlgn="b"/>
                      <a:r>
                        <a:rPr lang="en-US" sz="1600" b="0" i="0" u="none" strike="noStrike" dirty="0">
                          <a:latin typeface="Arial"/>
                        </a:rPr>
                        <a:t>SERUM</a:t>
                      </a:r>
                    </a:p>
                  </a:txBody>
                  <a:tcPr marL="9525" marR="9525" marT="9525" marB="0" anchor="ctr"/>
                </a:tc>
                <a:tc>
                  <a:txBody>
                    <a:bodyPr/>
                    <a:lstStyle/>
                    <a:p>
                      <a:pPr algn="ctr" fontAlgn="b"/>
                      <a:r>
                        <a:rPr lang="en-US" sz="1600" b="0" i="0" u="none" strike="noStrike" dirty="0">
                          <a:latin typeface="Arial"/>
                        </a:rPr>
                        <a:t>ROUTINE</a:t>
                      </a:r>
                    </a:p>
                  </a:txBody>
                  <a:tcPr marL="9525" marR="9525" marT="9525" marB="0" anchor="ctr"/>
                </a:tc>
                <a:extLst>
                  <a:ext uri="{0D108BD9-81ED-4DB2-BD59-A6C34878D82A}">
                    <a16:rowId xmlns:a16="http://schemas.microsoft.com/office/drawing/2014/main" val="10004"/>
                  </a:ext>
                </a:extLst>
              </a:tr>
              <a:tr h="481090">
                <a:tc>
                  <a:txBody>
                    <a:bodyPr/>
                    <a:lstStyle/>
                    <a:p>
                      <a:pPr algn="ctr" fontAlgn="b"/>
                      <a:r>
                        <a:rPr lang="en-US" sz="1600" b="0" i="0" u="none" strike="noStrike">
                          <a:latin typeface="Arial"/>
                        </a:rPr>
                        <a:t>0052</a:t>
                      </a:r>
                    </a:p>
                  </a:txBody>
                  <a:tcPr marL="9525" marR="9525" marT="9525" marB="0" anchor="ctr"/>
                </a:tc>
                <a:tc>
                  <a:txBody>
                    <a:bodyPr/>
                    <a:lstStyle/>
                    <a:p>
                      <a:pPr algn="ctr" fontAlgn="b"/>
                      <a:r>
                        <a:rPr lang="en-US" sz="1600" b="0" i="0" u="none" strike="noStrike" dirty="0">
                          <a:latin typeface="Arial"/>
                        </a:rPr>
                        <a:t>110129-15366</a:t>
                      </a:r>
                    </a:p>
                  </a:txBody>
                  <a:tcPr marL="9525" marR="9525" marT="9525" marB="0" anchor="ctr"/>
                </a:tc>
                <a:tc>
                  <a:txBody>
                    <a:bodyPr/>
                    <a:lstStyle/>
                    <a:p>
                      <a:pPr algn="ctr" fontAlgn="b"/>
                      <a:r>
                        <a:rPr lang="en-US" sz="1600" b="0" i="0" u="none" strike="noStrike">
                          <a:latin typeface="Arial"/>
                        </a:rPr>
                        <a:t>94106</a:t>
                      </a:r>
                    </a:p>
                  </a:txBody>
                  <a:tcPr marL="9525" marR="9525" marT="9525" marB="0" anchor="ctr"/>
                </a:tc>
                <a:tc>
                  <a:txBody>
                    <a:bodyPr/>
                    <a:lstStyle/>
                    <a:p>
                      <a:pPr algn="l" fontAlgn="b"/>
                      <a:r>
                        <a:rPr lang="en-US" sz="1600" b="0" i="0" u="none" strike="noStrike" dirty="0">
                          <a:latin typeface="Arial"/>
                        </a:rPr>
                        <a:t>CBC W/O DIFF</a:t>
                      </a:r>
                    </a:p>
                  </a:txBody>
                  <a:tcPr marL="9525" marR="9525" marT="9525" marB="0" anchor="ctr"/>
                </a:tc>
                <a:tc>
                  <a:txBody>
                    <a:bodyPr/>
                    <a:lstStyle/>
                    <a:p>
                      <a:pPr algn="ctr" fontAlgn="b"/>
                      <a:r>
                        <a:rPr lang="en-US" sz="1600" b="0" i="0" u="none" strike="noStrike" dirty="0">
                          <a:latin typeface="Arial"/>
                        </a:rPr>
                        <a:t>20110130</a:t>
                      </a:r>
                    </a:p>
                  </a:txBody>
                  <a:tcPr marL="9525" marR="9525" marT="9525" marB="0" anchor="ctr"/>
                </a:tc>
                <a:tc>
                  <a:txBody>
                    <a:bodyPr/>
                    <a:lstStyle/>
                    <a:p>
                      <a:pPr algn="ctr" fontAlgn="b"/>
                      <a:r>
                        <a:rPr lang="en-US" sz="1600" b="0" i="0" u="none" strike="noStrike" dirty="0">
                          <a:latin typeface="Arial"/>
                        </a:rPr>
                        <a:t>BLOOD</a:t>
                      </a:r>
                    </a:p>
                  </a:txBody>
                  <a:tcPr marL="9525" marR="9525" marT="9525" marB="0" anchor="ctr"/>
                </a:tc>
                <a:tc>
                  <a:txBody>
                    <a:bodyPr/>
                    <a:lstStyle/>
                    <a:p>
                      <a:pPr algn="ctr" fontAlgn="b"/>
                      <a:r>
                        <a:rPr lang="en-US" sz="1600" b="0" i="0" u="none" strike="noStrike" dirty="0">
                          <a:latin typeface="Arial"/>
                        </a:rPr>
                        <a:t>ROUTINE</a:t>
                      </a:r>
                    </a:p>
                  </a:txBody>
                  <a:tcPr marL="9525" marR="9525" marT="9525" marB="0" anchor="ctr"/>
                </a:tc>
                <a:extLst>
                  <a:ext uri="{0D108BD9-81ED-4DB2-BD59-A6C34878D82A}">
                    <a16:rowId xmlns:a16="http://schemas.microsoft.com/office/drawing/2014/main" val="10005"/>
                  </a:ext>
                </a:extLst>
              </a:tr>
              <a:tr h="605481">
                <a:tc>
                  <a:txBody>
                    <a:bodyPr/>
                    <a:lstStyle/>
                    <a:p>
                      <a:pPr algn="ctr" fontAlgn="b"/>
                      <a:r>
                        <a:rPr lang="en-US" sz="1600" b="0" i="0" u="none" strike="noStrike">
                          <a:latin typeface="Arial"/>
                        </a:rPr>
                        <a:t>0052</a:t>
                      </a:r>
                    </a:p>
                  </a:txBody>
                  <a:tcPr marL="9525" marR="9525" marT="9525" marB="0" anchor="ctr"/>
                </a:tc>
                <a:tc>
                  <a:txBody>
                    <a:bodyPr/>
                    <a:lstStyle/>
                    <a:p>
                      <a:pPr algn="ctr" fontAlgn="b"/>
                      <a:r>
                        <a:rPr lang="en-US" sz="1600" b="0" i="0" u="none" strike="noStrike" dirty="0">
                          <a:latin typeface="Arial"/>
                        </a:rPr>
                        <a:t>110129-15525</a:t>
                      </a:r>
                    </a:p>
                  </a:txBody>
                  <a:tcPr marL="9525" marR="9525" marT="9525" marB="0" anchor="ctr"/>
                </a:tc>
                <a:tc>
                  <a:txBody>
                    <a:bodyPr/>
                    <a:lstStyle/>
                    <a:p>
                      <a:pPr algn="ctr" fontAlgn="b"/>
                      <a:r>
                        <a:rPr lang="en-US" sz="1600" b="0" i="0" u="none" strike="noStrike">
                          <a:latin typeface="Arial"/>
                        </a:rPr>
                        <a:t>14622055</a:t>
                      </a:r>
                    </a:p>
                  </a:txBody>
                  <a:tcPr marL="9525" marR="9525" marT="9525" marB="0" anchor="ctr"/>
                </a:tc>
                <a:tc>
                  <a:txBody>
                    <a:bodyPr/>
                    <a:lstStyle/>
                    <a:p>
                      <a:pPr algn="l" fontAlgn="b"/>
                      <a:r>
                        <a:rPr lang="en-US" sz="1600" b="0" i="0" u="none" strike="noStrike">
                          <a:latin typeface="Arial"/>
                        </a:rPr>
                        <a:t>GLUCOSE GLUCOMETER</a:t>
                      </a:r>
                    </a:p>
                  </a:txBody>
                  <a:tcPr marL="9525" marR="9525" marT="9525" marB="0" anchor="ctr"/>
                </a:tc>
                <a:tc>
                  <a:txBody>
                    <a:bodyPr/>
                    <a:lstStyle/>
                    <a:p>
                      <a:pPr algn="ctr" fontAlgn="b"/>
                      <a:r>
                        <a:rPr lang="en-US" sz="1600" b="0" i="0" u="none" strike="noStrike" dirty="0">
                          <a:latin typeface="Arial"/>
                        </a:rPr>
                        <a:t>20110130</a:t>
                      </a:r>
                    </a:p>
                  </a:txBody>
                  <a:tcPr marL="9525" marR="9525" marT="9525" marB="0" anchor="ctr"/>
                </a:tc>
                <a:tc>
                  <a:txBody>
                    <a:bodyPr/>
                    <a:lstStyle/>
                    <a:p>
                      <a:pPr algn="ctr" fontAlgn="b"/>
                      <a:r>
                        <a:rPr lang="en-US" sz="1600" b="0" i="0" u="none" strike="noStrike" dirty="0">
                          <a:latin typeface="Arial"/>
                        </a:rPr>
                        <a:t>BLOOD</a:t>
                      </a:r>
                    </a:p>
                  </a:txBody>
                  <a:tcPr marL="9525" marR="9525" marT="9525" marB="0" anchor="ctr"/>
                </a:tc>
                <a:tc>
                  <a:txBody>
                    <a:bodyPr/>
                    <a:lstStyle/>
                    <a:p>
                      <a:pPr algn="ctr" fontAlgn="b"/>
                      <a:r>
                        <a:rPr lang="en-US" sz="1600" b="0" i="0" u="none" strike="noStrike" dirty="0">
                          <a:latin typeface="Arial"/>
                        </a:rPr>
                        <a:t>STAT</a:t>
                      </a:r>
                    </a:p>
                  </a:txBody>
                  <a:tcPr marL="9525" marR="9525" marT="9525" marB="0" anchor="ctr"/>
                </a:tc>
                <a:extLst>
                  <a:ext uri="{0D108BD9-81ED-4DB2-BD59-A6C34878D82A}">
                    <a16:rowId xmlns:a16="http://schemas.microsoft.com/office/drawing/2014/main" val="10006"/>
                  </a:ext>
                </a:extLst>
              </a:tr>
              <a:tr h="803189">
                <a:tc>
                  <a:txBody>
                    <a:bodyPr/>
                    <a:lstStyle/>
                    <a:p>
                      <a:pPr algn="ctr" fontAlgn="b"/>
                      <a:r>
                        <a:rPr lang="en-US" sz="1600" b="0" i="0" u="none" strike="noStrike">
                          <a:latin typeface="Arial"/>
                        </a:rPr>
                        <a:t>0052</a:t>
                      </a:r>
                    </a:p>
                  </a:txBody>
                  <a:tcPr marL="9525" marR="9525" marT="9525" marB="0" anchor="ctr"/>
                </a:tc>
                <a:tc>
                  <a:txBody>
                    <a:bodyPr/>
                    <a:lstStyle/>
                    <a:p>
                      <a:pPr algn="ctr" fontAlgn="b"/>
                      <a:r>
                        <a:rPr lang="en-US" sz="1600" b="0" i="0" u="none" strike="noStrike" dirty="0">
                          <a:latin typeface="Arial"/>
                        </a:rPr>
                        <a:t>110129-15253</a:t>
                      </a:r>
                    </a:p>
                  </a:txBody>
                  <a:tcPr marL="9525" marR="9525" marT="9525" marB="0" anchor="ctr"/>
                </a:tc>
                <a:tc>
                  <a:txBody>
                    <a:bodyPr/>
                    <a:lstStyle/>
                    <a:p>
                      <a:pPr algn="ctr" fontAlgn="b"/>
                      <a:r>
                        <a:rPr lang="en-US" sz="1600" b="0" i="0" u="none" strike="noStrike">
                          <a:latin typeface="Arial"/>
                        </a:rPr>
                        <a:t>14609013</a:t>
                      </a:r>
                    </a:p>
                  </a:txBody>
                  <a:tcPr marL="9525" marR="9525" marT="9525" marB="0" anchor="ctr"/>
                </a:tc>
                <a:tc>
                  <a:txBody>
                    <a:bodyPr/>
                    <a:lstStyle/>
                    <a:p>
                      <a:pPr algn="l" fontAlgn="b"/>
                      <a:r>
                        <a:rPr lang="en-US" sz="1600" b="0" i="0" u="none" strike="noStrike" dirty="0">
                          <a:latin typeface="Arial"/>
                        </a:rPr>
                        <a:t>COMPREHENSIVE METABOLIC PANEL</a:t>
                      </a:r>
                    </a:p>
                  </a:txBody>
                  <a:tcPr marL="9525" marR="9525" marT="9525" marB="0" anchor="ctr"/>
                </a:tc>
                <a:tc>
                  <a:txBody>
                    <a:bodyPr/>
                    <a:lstStyle/>
                    <a:p>
                      <a:pPr algn="ctr" fontAlgn="b"/>
                      <a:r>
                        <a:rPr lang="en-US" sz="1600" b="0" i="0" u="none" strike="noStrike" dirty="0">
                          <a:latin typeface="Arial"/>
                        </a:rPr>
                        <a:t>20110130</a:t>
                      </a:r>
                    </a:p>
                  </a:txBody>
                  <a:tcPr marL="9525" marR="9525" marT="9525" marB="0" anchor="ctr"/>
                </a:tc>
                <a:tc>
                  <a:txBody>
                    <a:bodyPr/>
                    <a:lstStyle/>
                    <a:p>
                      <a:pPr algn="ctr" fontAlgn="b"/>
                      <a:r>
                        <a:rPr lang="en-US" sz="1600" b="0" i="0" u="none" strike="noStrike" dirty="0">
                          <a:latin typeface="Arial"/>
                        </a:rPr>
                        <a:t>PLASMA</a:t>
                      </a:r>
                    </a:p>
                  </a:txBody>
                  <a:tcPr marL="9525" marR="9525" marT="9525" marB="0" anchor="ctr"/>
                </a:tc>
                <a:tc>
                  <a:txBody>
                    <a:bodyPr/>
                    <a:lstStyle/>
                    <a:p>
                      <a:pPr algn="ctr" fontAlgn="b"/>
                      <a:r>
                        <a:rPr lang="en-US" sz="1600" b="0" i="0" u="none" strike="noStrike" dirty="0">
                          <a:latin typeface="Arial"/>
                        </a:rPr>
                        <a:t>STAT</a:t>
                      </a:r>
                    </a:p>
                  </a:txBody>
                  <a:tcPr marL="9525" marR="9525" marT="9525" marB="0" anchor="ctr"/>
                </a:tc>
                <a:extLst>
                  <a:ext uri="{0D108BD9-81ED-4DB2-BD59-A6C34878D82A}">
                    <a16:rowId xmlns:a16="http://schemas.microsoft.com/office/drawing/2014/main" val="10007"/>
                  </a:ext>
                </a:extLst>
              </a:tr>
            </a:tbl>
          </a:graphicData>
        </a:graphic>
      </p:graphicFrame>
      <p:sp>
        <p:nvSpPr>
          <p:cNvPr id="3" name="Slide Number Placeholder 2"/>
          <p:cNvSpPr>
            <a:spLocks noGrp="1"/>
          </p:cNvSpPr>
          <p:nvPr>
            <p:ph type="sldNum" sz="quarter" idx="12"/>
          </p:nvPr>
        </p:nvSpPr>
        <p:spPr/>
        <p:txBody>
          <a:bodyPr/>
          <a:lstStyle/>
          <a:p>
            <a:fld id="{B1EAD1A9-26C9-46CB-A7C4-15748123C385}" type="slidenum">
              <a:rPr lang="en-US" smtClean="0"/>
              <a:pPr/>
              <a:t>21</a:t>
            </a:fld>
            <a:endParaRPr lang="en-US" dirty="0"/>
          </a:p>
        </p:txBody>
      </p:sp>
      <p:sp>
        <p:nvSpPr>
          <p:cNvPr id="6" name="Title 1">
            <a:extLst>
              <a:ext uri="{FF2B5EF4-FFF2-40B4-BE49-F238E27FC236}">
                <a16:creationId xmlns:a16="http://schemas.microsoft.com/office/drawing/2014/main" id="{B7C0FFE8-4E64-4DF5-B405-4BE74E776B57}"/>
              </a:ext>
            </a:extLst>
          </p:cNvPr>
          <p:cNvSpPr txBox="1">
            <a:spLocks/>
          </p:cNvSpPr>
          <p:nvPr/>
        </p:nvSpPr>
        <p:spPr>
          <a:xfrm>
            <a:off x="2127114" y="-11010"/>
            <a:ext cx="10064885" cy="16663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Verdana" panose="020B0604030504040204" pitchFamily="34" charset="0"/>
                <a:ea typeface="Verdana" panose="020B0604030504040204" pitchFamily="34" charset="0"/>
              </a:rPr>
              <a:t>Laboratory Orders Example</a:t>
            </a:r>
          </a:p>
        </p:txBody>
      </p:sp>
      <p:pic>
        <p:nvPicPr>
          <p:cNvPr id="8" name="Picture 7">
            <a:extLst>
              <a:ext uri="{FF2B5EF4-FFF2-40B4-BE49-F238E27FC236}">
                <a16:creationId xmlns:a16="http://schemas.microsoft.com/office/drawing/2014/main" id="{8569479D-919F-4722-838F-488169A4AE87}"/>
              </a:ext>
            </a:extLst>
          </p:cNvPr>
          <p:cNvPicPr>
            <a:picLocks noChangeAspect="1"/>
          </p:cNvPicPr>
          <p:nvPr/>
        </p:nvPicPr>
        <p:blipFill>
          <a:blip r:embed="rId2"/>
          <a:stretch>
            <a:fillRect/>
          </a:stretch>
        </p:blipFill>
        <p:spPr>
          <a:xfrm>
            <a:off x="0" y="1"/>
            <a:ext cx="1335932" cy="1249058"/>
          </a:xfrm>
          <a:prstGeom prst="rect">
            <a:avLst/>
          </a:prstGeom>
        </p:spPr>
      </p:pic>
    </p:spTree>
    <p:extLst>
      <p:ext uri="{BB962C8B-B14F-4D97-AF65-F5344CB8AC3E}">
        <p14:creationId xmlns:p14="http://schemas.microsoft.com/office/powerpoint/2010/main" val="141672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idx="1"/>
          </p:nvPr>
        </p:nvSpPr>
        <p:spPr>
          <a:xfrm>
            <a:off x="838200" y="1825625"/>
            <a:ext cx="11151358" cy="4351338"/>
          </a:xfrm>
        </p:spPr>
        <p:txBody>
          <a:bodyPr>
            <a:normAutofit fontScale="92500" lnSpcReduction="10000"/>
          </a:bodyPr>
          <a:lstStyle/>
          <a:p>
            <a:pPr marL="0" indent="0">
              <a:spcAft>
                <a:spcPts val="1200"/>
              </a:spcAft>
              <a:buNone/>
            </a:pPr>
            <a:r>
              <a:rPr lang="en-US" altLang="en-US" sz="3600" b="1" dirty="0">
                <a:latin typeface="Verdana" panose="020B0604030504040204" pitchFamily="34" charset="0"/>
                <a:ea typeface="Verdana" panose="020B0604030504040204" pitchFamily="34" charset="0"/>
              </a:rPr>
              <a:t>Chemistry Table:</a:t>
            </a:r>
          </a:p>
          <a:p>
            <a:pPr marL="800100" lvl="1" indent="-342900">
              <a:spcAft>
                <a:spcPts val="1200"/>
              </a:spcAft>
              <a:buFont typeface="Wingdings" panose="05000000000000000000" pitchFamily="2" charset="2"/>
              <a:buChar char="§"/>
            </a:pPr>
            <a:r>
              <a:rPr lang="en-US" altLang="en-US" sz="2800" dirty="0">
                <a:latin typeface="Verdana" panose="020B0604030504040204" pitchFamily="34" charset="0"/>
                <a:ea typeface="Verdana" panose="020B0604030504040204" pitchFamily="34" charset="0"/>
              </a:rPr>
              <a:t>Record Definition:  Each record represents a chemistry lab procedure and results at an MTF.  Includes inpatient and outpatient</a:t>
            </a:r>
          </a:p>
          <a:p>
            <a:pPr marL="800100" lvl="1" indent="-342900">
              <a:spcAft>
                <a:spcPts val="1200"/>
              </a:spcAft>
              <a:buFont typeface="Wingdings" panose="05000000000000000000" pitchFamily="2" charset="2"/>
              <a:buChar char="§"/>
            </a:pPr>
            <a:r>
              <a:rPr lang="en-US" altLang="en-US" sz="2800" dirty="0">
                <a:latin typeface="Verdana" panose="020B0604030504040204" pitchFamily="34" charset="0"/>
                <a:ea typeface="Verdana" panose="020B0604030504040204" pitchFamily="34" charset="0"/>
              </a:rPr>
              <a:t>Content:   Patient, Appointment ID, Date Collected, Date Result, Numeric Result, Abnormal Flag, Priority, etc.</a:t>
            </a:r>
          </a:p>
          <a:p>
            <a:pPr marL="800100" lvl="1" indent="-342900">
              <a:spcAft>
                <a:spcPts val="1200"/>
              </a:spcAft>
              <a:buFont typeface="Wingdings" panose="05000000000000000000" pitchFamily="2" charset="2"/>
              <a:buChar char="§"/>
            </a:pPr>
            <a:r>
              <a:rPr lang="en-US" altLang="en-US" sz="2800" dirty="0">
                <a:latin typeface="Verdana" panose="020B0604030504040204" pitchFamily="34" charset="0"/>
                <a:ea typeface="Verdana" panose="020B0604030504040204" pitchFamily="34" charset="0"/>
              </a:rPr>
              <a:t>Potential Uses:   To provide MTF lab result information.</a:t>
            </a:r>
          </a:p>
          <a:p>
            <a:pPr marL="800100" lvl="1" indent="-342900">
              <a:spcAft>
                <a:spcPts val="1200"/>
              </a:spcAft>
              <a:buFont typeface="Wingdings" panose="05000000000000000000" pitchFamily="2" charset="2"/>
              <a:buChar char="§"/>
            </a:pPr>
            <a:r>
              <a:rPr lang="en-US" altLang="en-US" sz="2800" dirty="0">
                <a:latin typeface="Verdana" panose="020B0604030504040204" pitchFamily="34" charset="0"/>
                <a:ea typeface="Verdana" panose="020B0604030504040204" pitchFamily="34" charset="0"/>
              </a:rPr>
              <a:t>Refresh Frequency: Weekly for MDR, Quarterly for DaVINCI</a:t>
            </a:r>
          </a:p>
          <a:p>
            <a:pPr marL="800100" lvl="1" indent="-342900">
              <a:buFont typeface="Wingdings" panose="05000000000000000000" pitchFamily="2" charset="2"/>
              <a:buChar char="§"/>
            </a:pPr>
            <a:r>
              <a:rPr lang="en-US" altLang="en-US" sz="2800" dirty="0">
                <a:latin typeface="Verdana" panose="020B0604030504040204" pitchFamily="34" charset="0"/>
                <a:ea typeface="Verdana" panose="020B0604030504040204" pitchFamily="34" charset="0"/>
              </a:rPr>
              <a:t>Comment: Very important data for clinical research</a:t>
            </a:r>
          </a:p>
        </p:txBody>
      </p:sp>
      <p:sp>
        <p:nvSpPr>
          <p:cNvPr id="2" name="Slide Number Placeholder 1"/>
          <p:cNvSpPr>
            <a:spLocks noGrp="1"/>
          </p:cNvSpPr>
          <p:nvPr>
            <p:ph type="sldNum" sz="quarter" idx="12"/>
          </p:nvPr>
        </p:nvSpPr>
        <p:spPr/>
        <p:txBody>
          <a:bodyPr/>
          <a:lstStyle/>
          <a:p>
            <a:fld id="{B1EAD1A9-26C9-46CB-A7C4-15748123C385}" type="slidenum">
              <a:rPr lang="en-US" smtClean="0"/>
              <a:pPr/>
              <a:t>22</a:t>
            </a:fld>
            <a:endParaRPr lang="en-US" dirty="0"/>
          </a:p>
        </p:txBody>
      </p:sp>
      <p:sp>
        <p:nvSpPr>
          <p:cNvPr id="6" name="Title 1">
            <a:extLst>
              <a:ext uri="{FF2B5EF4-FFF2-40B4-BE49-F238E27FC236}">
                <a16:creationId xmlns:a16="http://schemas.microsoft.com/office/drawing/2014/main" id="{891869B2-1941-4F1D-85F3-775CA7718ED4}"/>
              </a:ext>
            </a:extLst>
          </p:cNvPr>
          <p:cNvSpPr txBox="1">
            <a:spLocks/>
          </p:cNvSpPr>
          <p:nvPr/>
        </p:nvSpPr>
        <p:spPr>
          <a:xfrm>
            <a:off x="2127114" y="-11010"/>
            <a:ext cx="10064885" cy="16663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Verdana" panose="020B0604030504040204" pitchFamily="34" charset="0"/>
                <a:ea typeface="Verdana" panose="020B0604030504040204" pitchFamily="34" charset="0"/>
              </a:rPr>
              <a:t>Chemistry Lab Results</a:t>
            </a:r>
          </a:p>
        </p:txBody>
      </p:sp>
      <p:pic>
        <p:nvPicPr>
          <p:cNvPr id="7" name="Picture 6">
            <a:extLst>
              <a:ext uri="{FF2B5EF4-FFF2-40B4-BE49-F238E27FC236}">
                <a16:creationId xmlns:a16="http://schemas.microsoft.com/office/drawing/2014/main" id="{036E579E-2688-42E6-AB67-40F6D6D9DAC8}"/>
              </a:ext>
            </a:extLst>
          </p:cNvPr>
          <p:cNvPicPr>
            <a:picLocks noChangeAspect="1"/>
          </p:cNvPicPr>
          <p:nvPr/>
        </p:nvPicPr>
        <p:blipFill>
          <a:blip r:embed="rId2"/>
          <a:stretch>
            <a:fillRect/>
          </a:stretch>
        </p:blipFill>
        <p:spPr>
          <a:xfrm>
            <a:off x="0" y="1"/>
            <a:ext cx="1335932" cy="1249058"/>
          </a:xfrm>
          <a:prstGeom prst="rect">
            <a:avLst/>
          </a:prstGeom>
        </p:spPr>
      </p:pic>
    </p:spTree>
    <p:extLst>
      <p:ext uri="{BB962C8B-B14F-4D97-AF65-F5344CB8AC3E}">
        <p14:creationId xmlns:p14="http://schemas.microsoft.com/office/powerpoint/2010/main" val="13084798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1EAD1A9-26C9-46CB-A7C4-15748123C385}" type="slidenum">
              <a:rPr lang="en-US" smtClean="0"/>
              <a:pPr/>
              <a:t>23</a:t>
            </a:fld>
            <a:endParaRPr lang="en-US" dirty="0"/>
          </a:p>
        </p:txBody>
      </p:sp>
      <p:pic>
        <p:nvPicPr>
          <p:cNvPr id="7" name="Picture 6">
            <a:extLst>
              <a:ext uri="{FF2B5EF4-FFF2-40B4-BE49-F238E27FC236}">
                <a16:creationId xmlns:a16="http://schemas.microsoft.com/office/drawing/2014/main" id="{7E0108FE-E492-460B-A61F-7FC6B99A043A}"/>
              </a:ext>
            </a:extLst>
          </p:cNvPr>
          <p:cNvPicPr>
            <a:picLocks noChangeAspect="1"/>
          </p:cNvPicPr>
          <p:nvPr/>
        </p:nvPicPr>
        <p:blipFill>
          <a:blip r:embed="rId2"/>
          <a:stretch>
            <a:fillRect/>
          </a:stretch>
        </p:blipFill>
        <p:spPr>
          <a:xfrm>
            <a:off x="0" y="1"/>
            <a:ext cx="1335932" cy="1249058"/>
          </a:xfrm>
          <a:prstGeom prst="rect">
            <a:avLst/>
          </a:prstGeom>
        </p:spPr>
      </p:pic>
      <p:pic>
        <p:nvPicPr>
          <p:cNvPr id="2" name="Picture 1">
            <a:extLst>
              <a:ext uri="{FF2B5EF4-FFF2-40B4-BE49-F238E27FC236}">
                <a16:creationId xmlns:a16="http://schemas.microsoft.com/office/drawing/2014/main" id="{A19B602B-5D65-4E42-B8F1-73C1668567D5}"/>
              </a:ext>
            </a:extLst>
          </p:cNvPr>
          <p:cNvPicPr>
            <a:picLocks noChangeAspect="1"/>
          </p:cNvPicPr>
          <p:nvPr/>
        </p:nvPicPr>
        <p:blipFill rotWithShape="1">
          <a:blip r:embed="rId3"/>
          <a:srcRect l="7997" b="77696"/>
          <a:stretch/>
        </p:blipFill>
        <p:spPr>
          <a:xfrm>
            <a:off x="450376" y="1818710"/>
            <a:ext cx="5431778" cy="1688767"/>
          </a:xfrm>
          <a:prstGeom prst="rect">
            <a:avLst/>
          </a:prstGeom>
        </p:spPr>
      </p:pic>
      <p:pic>
        <p:nvPicPr>
          <p:cNvPr id="8" name="Picture 7">
            <a:extLst>
              <a:ext uri="{FF2B5EF4-FFF2-40B4-BE49-F238E27FC236}">
                <a16:creationId xmlns:a16="http://schemas.microsoft.com/office/drawing/2014/main" id="{6ECFB5E2-B921-4F61-AA56-740821A33D92}"/>
              </a:ext>
            </a:extLst>
          </p:cNvPr>
          <p:cNvPicPr>
            <a:picLocks noChangeAspect="1"/>
          </p:cNvPicPr>
          <p:nvPr/>
        </p:nvPicPr>
        <p:blipFill rotWithShape="1">
          <a:blip r:embed="rId3"/>
          <a:srcRect t="27054"/>
          <a:stretch/>
        </p:blipFill>
        <p:spPr>
          <a:xfrm>
            <a:off x="6193177" y="1446665"/>
            <a:ext cx="5229999" cy="4892795"/>
          </a:xfrm>
          <a:prstGeom prst="rect">
            <a:avLst/>
          </a:prstGeom>
        </p:spPr>
      </p:pic>
      <p:sp>
        <p:nvSpPr>
          <p:cNvPr id="10" name="Title 1">
            <a:extLst>
              <a:ext uri="{FF2B5EF4-FFF2-40B4-BE49-F238E27FC236}">
                <a16:creationId xmlns:a16="http://schemas.microsoft.com/office/drawing/2014/main" id="{E26B20B5-777F-461B-983C-291863564277}"/>
              </a:ext>
            </a:extLst>
          </p:cNvPr>
          <p:cNvSpPr txBox="1">
            <a:spLocks/>
          </p:cNvSpPr>
          <p:nvPr/>
        </p:nvSpPr>
        <p:spPr>
          <a:xfrm>
            <a:off x="2127114" y="-11010"/>
            <a:ext cx="10064885" cy="16663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Verdana" panose="020B0604030504040204" pitchFamily="34" charset="0"/>
                <a:ea typeface="Verdana" panose="020B0604030504040204" pitchFamily="34" charset="0"/>
              </a:rPr>
              <a:t>DaVINCI Top Chemistry Labs</a:t>
            </a:r>
          </a:p>
        </p:txBody>
      </p:sp>
    </p:spTree>
    <p:extLst>
      <p:ext uri="{BB962C8B-B14F-4D97-AF65-F5344CB8AC3E}">
        <p14:creationId xmlns:p14="http://schemas.microsoft.com/office/powerpoint/2010/main" val="2170041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547566528"/>
              </p:ext>
            </p:extLst>
          </p:nvPr>
        </p:nvGraphicFramePr>
        <p:xfrm>
          <a:off x="838200" y="1584306"/>
          <a:ext cx="9951491" cy="5164246"/>
        </p:xfrm>
        <a:graphic>
          <a:graphicData uri="http://schemas.openxmlformats.org/drawingml/2006/table">
            <a:tbl>
              <a:tblPr firstRow="1" bandRow="1">
                <a:tableStyleId>{5C22544A-7EE6-4342-B048-85BDC9FD1C3A}</a:tableStyleId>
              </a:tblPr>
              <a:tblGrid>
                <a:gridCol w="816463">
                  <a:extLst>
                    <a:ext uri="{9D8B030D-6E8A-4147-A177-3AD203B41FA5}">
                      <a16:colId xmlns:a16="http://schemas.microsoft.com/office/drawing/2014/main" val="20000"/>
                    </a:ext>
                  </a:extLst>
                </a:gridCol>
                <a:gridCol w="808758">
                  <a:extLst>
                    <a:ext uri="{9D8B030D-6E8A-4147-A177-3AD203B41FA5}">
                      <a16:colId xmlns:a16="http://schemas.microsoft.com/office/drawing/2014/main" val="20001"/>
                    </a:ext>
                  </a:extLst>
                </a:gridCol>
                <a:gridCol w="777922">
                  <a:extLst>
                    <a:ext uri="{9D8B030D-6E8A-4147-A177-3AD203B41FA5}">
                      <a16:colId xmlns:a16="http://schemas.microsoft.com/office/drawing/2014/main" val="20002"/>
                    </a:ext>
                  </a:extLst>
                </a:gridCol>
                <a:gridCol w="682388">
                  <a:extLst>
                    <a:ext uri="{9D8B030D-6E8A-4147-A177-3AD203B41FA5}">
                      <a16:colId xmlns:a16="http://schemas.microsoft.com/office/drawing/2014/main" val="20003"/>
                    </a:ext>
                  </a:extLst>
                </a:gridCol>
                <a:gridCol w="1057702">
                  <a:extLst>
                    <a:ext uri="{9D8B030D-6E8A-4147-A177-3AD203B41FA5}">
                      <a16:colId xmlns:a16="http://schemas.microsoft.com/office/drawing/2014/main" val="20004"/>
                    </a:ext>
                  </a:extLst>
                </a:gridCol>
                <a:gridCol w="1057701">
                  <a:extLst>
                    <a:ext uri="{9D8B030D-6E8A-4147-A177-3AD203B41FA5}">
                      <a16:colId xmlns:a16="http://schemas.microsoft.com/office/drawing/2014/main" val="20005"/>
                    </a:ext>
                  </a:extLst>
                </a:gridCol>
                <a:gridCol w="970101">
                  <a:extLst>
                    <a:ext uri="{9D8B030D-6E8A-4147-A177-3AD203B41FA5}">
                      <a16:colId xmlns:a16="http://schemas.microsoft.com/office/drawing/2014/main" val="20006"/>
                    </a:ext>
                  </a:extLst>
                </a:gridCol>
                <a:gridCol w="2751949">
                  <a:extLst>
                    <a:ext uri="{9D8B030D-6E8A-4147-A177-3AD203B41FA5}">
                      <a16:colId xmlns:a16="http://schemas.microsoft.com/office/drawing/2014/main" val="20007"/>
                    </a:ext>
                  </a:extLst>
                </a:gridCol>
                <a:gridCol w="1028507">
                  <a:extLst>
                    <a:ext uri="{9D8B030D-6E8A-4147-A177-3AD203B41FA5}">
                      <a16:colId xmlns:a16="http://schemas.microsoft.com/office/drawing/2014/main" val="20008"/>
                    </a:ext>
                  </a:extLst>
                </a:gridCol>
              </a:tblGrid>
              <a:tr h="604006">
                <a:tc>
                  <a:txBody>
                    <a:bodyPr/>
                    <a:lstStyle/>
                    <a:p>
                      <a:pPr algn="ctr" fontAlgn="b"/>
                      <a:r>
                        <a:rPr lang="en-US" sz="1200" b="1" i="0" u="none" strike="noStrike" dirty="0">
                          <a:solidFill>
                            <a:schemeClr val="bg1"/>
                          </a:solidFill>
                          <a:latin typeface="Calibri"/>
                        </a:rPr>
                        <a:t>EVENT_ID</a:t>
                      </a:r>
                    </a:p>
                  </a:txBody>
                  <a:tcPr marL="9525" marR="9525" marT="9525" marB="0" anchor="ctr"/>
                </a:tc>
                <a:tc>
                  <a:txBody>
                    <a:bodyPr/>
                    <a:lstStyle/>
                    <a:p>
                      <a:pPr algn="ctr" fontAlgn="b"/>
                      <a:r>
                        <a:rPr lang="en-US" sz="1200" b="1" i="0" u="none" strike="noStrike" dirty="0">
                          <a:solidFill>
                            <a:schemeClr val="bg1"/>
                          </a:solidFill>
                          <a:latin typeface="Calibri"/>
                        </a:rPr>
                        <a:t>ABNORMAL</a:t>
                      </a:r>
                      <a:r>
                        <a:rPr lang="en-US" sz="1200" b="1" i="0" u="none" strike="noStrike" baseline="0" dirty="0">
                          <a:solidFill>
                            <a:schemeClr val="bg1"/>
                          </a:solidFill>
                          <a:latin typeface="Calibri"/>
                        </a:rPr>
                        <a:t> IND</a:t>
                      </a:r>
                      <a:endParaRPr lang="en-US" sz="1200" b="1" i="0" u="none" strike="noStrike" dirty="0">
                        <a:solidFill>
                          <a:schemeClr val="bg1"/>
                        </a:solidFill>
                        <a:latin typeface="Calibri"/>
                      </a:endParaRPr>
                    </a:p>
                  </a:txBody>
                  <a:tcPr marL="9525" marR="9525" marT="9525" marB="0" anchor="ctr"/>
                </a:tc>
                <a:tc>
                  <a:txBody>
                    <a:bodyPr/>
                    <a:lstStyle/>
                    <a:p>
                      <a:pPr algn="ctr" fontAlgn="b"/>
                      <a:r>
                        <a:rPr lang="en-US" sz="1200" b="1" i="0" u="none" strike="noStrike" dirty="0">
                          <a:solidFill>
                            <a:schemeClr val="bg1"/>
                          </a:solidFill>
                          <a:latin typeface="Calibri"/>
                        </a:rPr>
                        <a:t>LAB_RESULT _NCID</a:t>
                      </a:r>
                    </a:p>
                  </a:txBody>
                  <a:tcPr marL="9525" marR="9525" marT="9525" marB="0" anchor="ctr"/>
                </a:tc>
                <a:tc>
                  <a:txBody>
                    <a:bodyPr/>
                    <a:lstStyle/>
                    <a:p>
                      <a:pPr algn="ctr" fontAlgn="b"/>
                      <a:r>
                        <a:rPr lang="en-US" sz="1200" b="1" i="0" u="none" strike="noStrike" dirty="0">
                          <a:solidFill>
                            <a:schemeClr val="bg1"/>
                          </a:solidFill>
                          <a:latin typeface="Calibri"/>
                        </a:rPr>
                        <a:t>RESULT_ NUMERIC</a:t>
                      </a:r>
                    </a:p>
                  </a:txBody>
                  <a:tcPr marL="9525" marR="9525" marT="9525" marB="0" anchor="ctr"/>
                </a:tc>
                <a:tc>
                  <a:txBody>
                    <a:bodyPr/>
                    <a:lstStyle/>
                    <a:p>
                      <a:pPr algn="ctr" fontAlgn="b"/>
                      <a:r>
                        <a:rPr lang="en-US" sz="1200" b="1" i="0" u="none" strike="noStrike" dirty="0">
                          <a:solidFill>
                            <a:schemeClr val="bg1"/>
                          </a:solidFill>
                          <a:latin typeface="Calibri"/>
                        </a:rPr>
                        <a:t>UNITS</a:t>
                      </a:r>
                    </a:p>
                  </a:txBody>
                  <a:tcPr marL="9525" marR="9525" marT="9525" marB="0" anchor="ctr"/>
                </a:tc>
                <a:tc>
                  <a:txBody>
                    <a:bodyPr/>
                    <a:lstStyle/>
                    <a:p>
                      <a:pPr algn="l" fontAlgn="b"/>
                      <a:r>
                        <a:rPr lang="en-US" sz="1200" b="1" i="0" u="none" strike="noStrike" dirty="0">
                          <a:solidFill>
                            <a:schemeClr val="bg1"/>
                          </a:solidFill>
                          <a:latin typeface="Calibri"/>
                        </a:rPr>
                        <a:t>RANGE</a:t>
                      </a:r>
                    </a:p>
                  </a:txBody>
                  <a:tcPr marL="9525" marR="9525" marT="9525" marB="0" anchor="ctr"/>
                </a:tc>
                <a:tc>
                  <a:txBody>
                    <a:bodyPr/>
                    <a:lstStyle/>
                    <a:p>
                      <a:pPr algn="ctr" fontAlgn="b"/>
                      <a:r>
                        <a:rPr lang="en-US" sz="1200" b="1" i="0" u="none" strike="noStrike" dirty="0">
                          <a:solidFill>
                            <a:schemeClr val="bg1"/>
                          </a:solidFill>
                          <a:latin typeface="Calibri"/>
                        </a:rPr>
                        <a:t>LOINC</a:t>
                      </a:r>
                    </a:p>
                  </a:txBody>
                  <a:tcPr marL="9525" marR="9525" marT="9525" marB="0" anchor="ctr"/>
                </a:tc>
                <a:tc>
                  <a:txBody>
                    <a:bodyPr/>
                    <a:lstStyle/>
                    <a:p>
                      <a:pPr algn="l" fontAlgn="b"/>
                      <a:r>
                        <a:rPr lang="en-US" sz="1200" b="1" i="0" u="none" strike="noStrike" dirty="0">
                          <a:solidFill>
                            <a:schemeClr val="bg1"/>
                          </a:solidFill>
                          <a:latin typeface="Calibri"/>
                        </a:rPr>
                        <a:t>LOINC_NAME</a:t>
                      </a:r>
                    </a:p>
                  </a:txBody>
                  <a:tcPr marL="9525" marR="9525" marT="9525" marB="0" anchor="ctr"/>
                </a:tc>
                <a:tc>
                  <a:txBody>
                    <a:bodyPr/>
                    <a:lstStyle/>
                    <a:p>
                      <a:pPr algn="l" fontAlgn="b"/>
                      <a:r>
                        <a:rPr lang="en-US" sz="1200" b="1" i="0" u="none" strike="noStrike" dirty="0">
                          <a:solidFill>
                            <a:schemeClr val="bg1"/>
                          </a:solidFill>
                          <a:latin typeface="Calibri"/>
                        </a:rPr>
                        <a:t>TEST_NAME</a:t>
                      </a:r>
                    </a:p>
                  </a:txBody>
                  <a:tcPr marL="9525" marR="9525" marT="9525" marB="0" anchor="ctr"/>
                </a:tc>
                <a:extLst>
                  <a:ext uri="{0D108BD9-81ED-4DB2-BD59-A6C34878D82A}">
                    <a16:rowId xmlns:a16="http://schemas.microsoft.com/office/drawing/2014/main" val="10000"/>
                  </a:ext>
                </a:extLst>
              </a:tr>
              <a:tr h="371396">
                <a:tc>
                  <a:txBody>
                    <a:bodyPr/>
                    <a:lstStyle/>
                    <a:p>
                      <a:pPr algn="ctr" fontAlgn="b"/>
                      <a:r>
                        <a:rPr lang="en-US" sz="1200" b="0" i="0" u="none" strike="noStrike" dirty="0">
                          <a:solidFill>
                            <a:srgbClr val="000000"/>
                          </a:solidFill>
                          <a:latin typeface="Calibri"/>
                        </a:rPr>
                        <a:t>4112362063</a:t>
                      </a:r>
                    </a:p>
                  </a:txBody>
                  <a:tcPr marL="9525" marR="9525" marT="9525" marB="0" anchor="ctr"/>
                </a:tc>
                <a:tc>
                  <a:txBody>
                    <a:bodyPr/>
                    <a:lstStyle/>
                    <a:p>
                      <a:pPr algn="ctr" fontAlgn="b"/>
                      <a:endParaRPr lang="en-US" sz="1200" b="0" i="0" u="none" strike="noStrike">
                        <a:solidFill>
                          <a:srgbClr val="000000"/>
                        </a:solidFill>
                        <a:latin typeface="Calibri"/>
                      </a:endParaRPr>
                    </a:p>
                  </a:txBody>
                  <a:tcPr marL="9525" marR="9525" marT="9525" marB="0" anchor="ctr"/>
                </a:tc>
                <a:tc>
                  <a:txBody>
                    <a:bodyPr/>
                    <a:lstStyle/>
                    <a:p>
                      <a:pPr algn="ctr" fontAlgn="b"/>
                      <a:r>
                        <a:rPr lang="en-US" sz="1200" b="0" i="0" u="none" strike="noStrike" dirty="0">
                          <a:solidFill>
                            <a:srgbClr val="000000"/>
                          </a:solidFill>
                          <a:latin typeface="Calibri"/>
                        </a:rPr>
                        <a:t>5867</a:t>
                      </a:r>
                    </a:p>
                  </a:txBody>
                  <a:tcPr marL="9525" marR="9525" marT="9525" marB="0" anchor="ctr"/>
                </a:tc>
                <a:tc>
                  <a:txBody>
                    <a:bodyPr/>
                    <a:lstStyle/>
                    <a:p>
                      <a:pPr algn="ctr" fontAlgn="b"/>
                      <a:r>
                        <a:rPr lang="en-US" sz="1200" b="0" i="0" u="none" strike="noStrike">
                          <a:solidFill>
                            <a:srgbClr val="000000"/>
                          </a:solidFill>
                          <a:latin typeface="Calibri"/>
                        </a:rPr>
                        <a:t>10</a:t>
                      </a:r>
                    </a:p>
                  </a:txBody>
                  <a:tcPr marL="9525" marR="9525" marT="9525" marB="0" anchor="ctr"/>
                </a:tc>
                <a:tc>
                  <a:txBody>
                    <a:bodyPr/>
                    <a:lstStyle/>
                    <a:p>
                      <a:pPr algn="ctr" fontAlgn="b"/>
                      <a:endParaRPr lang="en-US" sz="1200" b="0" i="0" u="none" strike="noStrike" dirty="0">
                        <a:solidFill>
                          <a:srgbClr val="000000"/>
                        </a:solidFill>
                        <a:latin typeface="Calibri"/>
                      </a:endParaRPr>
                    </a:p>
                  </a:txBody>
                  <a:tcPr marL="9525" marR="9525" marT="9525" marB="0" anchor="ctr"/>
                </a:tc>
                <a:tc>
                  <a:txBody>
                    <a:bodyPr/>
                    <a:lstStyle/>
                    <a:p>
                      <a:pPr algn="l" fontAlgn="b"/>
                      <a:r>
                        <a:rPr lang="en-US" sz="1200" b="0" i="0" u="none" strike="noStrike">
                          <a:solidFill>
                            <a:srgbClr val="000000"/>
                          </a:solidFill>
                          <a:latin typeface="Calibri"/>
                        </a:rPr>
                        <a:t>(10-20)</a:t>
                      </a:r>
                    </a:p>
                  </a:txBody>
                  <a:tcPr marL="9525" marR="9525" marT="9525" marB="0" anchor="ctr"/>
                </a:tc>
                <a:tc>
                  <a:txBody>
                    <a:bodyPr/>
                    <a:lstStyle/>
                    <a:p>
                      <a:pPr algn="ctr" fontAlgn="b"/>
                      <a:r>
                        <a:rPr lang="en-US" sz="1200" b="0" i="0" u="none" strike="noStrike">
                          <a:solidFill>
                            <a:srgbClr val="000000"/>
                          </a:solidFill>
                          <a:latin typeface="Calibri"/>
                        </a:rPr>
                        <a:t>1863-0</a:t>
                      </a:r>
                    </a:p>
                  </a:txBody>
                  <a:tcPr marL="9525" marR="9525" marT="9525" marB="0" anchor="ctr"/>
                </a:tc>
                <a:tc>
                  <a:txBody>
                    <a:bodyPr/>
                    <a:lstStyle/>
                    <a:p>
                      <a:pPr algn="l" fontAlgn="b"/>
                      <a:r>
                        <a:rPr lang="en-US" sz="1200" b="0" i="0" u="none" strike="noStrike" dirty="0">
                          <a:solidFill>
                            <a:srgbClr val="000000"/>
                          </a:solidFill>
                          <a:latin typeface="Calibri"/>
                        </a:rPr>
                        <a:t>ANION GAP 4:SCNC:PT:SER/PLAS:QN:</a:t>
                      </a:r>
                    </a:p>
                  </a:txBody>
                  <a:tcPr marL="9525" marR="9525" marT="9525" marB="0" anchor="ctr"/>
                </a:tc>
                <a:tc>
                  <a:txBody>
                    <a:bodyPr/>
                    <a:lstStyle/>
                    <a:p>
                      <a:pPr algn="l" fontAlgn="b"/>
                      <a:r>
                        <a:rPr lang="en-US" sz="1200" b="0" i="0" u="none" strike="noStrike" dirty="0">
                          <a:solidFill>
                            <a:srgbClr val="000000"/>
                          </a:solidFill>
                          <a:latin typeface="Calibri"/>
                        </a:rPr>
                        <a:t>ANION GAP WITH K+</a:t>
                      </a:r>
                    </a:p>
                  </a:txBody>
                  <a:tcPr marL="9525" marR="9525" marT="9525" marB="0" anchor="ctr"/>
                </a:tc>
                <a:extLst>
                  <a:ext uri="{0D108BD9-81ED-4DB2-BD59-A6C34878D82A}">
                    <a16:rowId xmlns:a16="http://schemas.microsoft.com/office/drawing/2014/main" val="10001"/>
                  </a:ext>
                </a:extLst>
              </a:tr>
              <a:tr h="287622">
                <a:tc>
                  <a:txBody>
                    <a:bodyPr/>
                    <a:lstStyle/>
                    <a:p>
                      <a:pPr algn="ctr" fontAlgn="b"/>
                      <a:r>
                        <a:rPr lang="en-US" sz="1200" b="0" i="0" u="none" strike="noStrike" dirty="0">
                          <a:solidFill>
                            <a:srgbClr val="000000"/>
                          </a:solidFill>
                          <a:latin typeface="Calibri"/>
                        </a:rPr>
                        <a:t>4112362063</a:t>
                      </a:r>
                    </a:p>
                  </a:txBody>
                  <a:tcPr marL="9525" marR="9525" marT="9525" marB="0" anchor="ctr"/>
                </a:tc>
                <a:tc>
                  <a:txBody>
                    <a:bodyPr/>
                    <a:lstStyle/>
                    <a:p>
                      <a:pPr algn="ctr" fontAlgn="b"/>
                      <a:endParaRPr lang="en-US" sz="1200" b="0" i="0" u="none" strike="noStrike">
                        <a:solidFill>
                          <a:srgbClr val="000000"/>
                        </a:solidFill>
                        <a:latin typeface="Calibri"/>
                      </a:endParaRPr>
                    </a:p>
                  </a:txBody>
                  <a:tcPr marL="9525" marR="9525" marT="9525" marB="0" anchor="ctr"/>
                </a:tc>
                <a:tc>
                  <a:txBody>
                    <a:bodyPr/>
                    <a:lstStyle/>
                    <a:p>
                      <a:pPr algn="ctr" fontAlgn="b"/>
                      <a:r>
                        <a:rPr lang="en-US" sz="1200" b="0" i="0" u="none" strike="noStrike">
                          <a:solidFill>
                            <a:srgbClr val="000000"/>
                          </a:solidFill>
                          <a:latin typeface="Calibri"/>
                        </a:rPr>
                        <a:t>6079</a:t>
                      </a:r>
                    </a:p>
                  </a:txBody>
                  <a:tcPr marL="9525" marR="9525" marT="9525" marB="0" anchor="ctr"/>
                </a:tc>
                <a:tc>
                  <a:txBody>
                    <a:bodyPr/>
                    <a:lstStyle/>
                    <a:p>
                      <a:pPr algn="ctr" fontAlgn="b"/>
                      <a:r>
                        <a:rPr lang="en-US" sz="1200" b="0" i="0" u="none" strike="noStrike">
                          <a:solidFill>
                            <a:srgbClr val="000000"/>
                          </a:solidFill>
                          <a:latin typeface="Calibri"/>
                        </a:rPr>
                        <a:t>102</a:t>
                      </a:r>
                    </a:p>
                  </a:txBody>
                  <a:tcPr marL="9525" marR="9525" marT="9525" marB="0" anchor="ctr"/>
                </a:tc>
                <a:tc>
                  <a:txBody>
                    <a:bodyPr/>
                    <a:lstStyle/>
                    <a:p>
                      <a:pPr algn="ctr" fontAlgn="b"/>
                      <a:r>
                        <a:rPr lang="en-US" sz="1200" b="0" i="0" u="none" strike="noStrike" dirty="0">
                          <a:solidFill>
                            <a:srgbClr val="000000"/>
                          </a:solidFill>
                          <a:latin typeface="+mn-lt"/>
                        </a:rPr>
                        <a:t>MMOL/L</a:t>
                      </a:r>
                      <a:endParaRPr lang="en-US" sz="1200" b="0" i="0" u="none" strike="noStrike" dirty="0">
                        <a:solidFill>
                          <a:srgbClr val="000000"/>
                        </a:solidFill>
                        <a:latin typeface="Calibri"/>
                      </a:endParaRPr>
                    </a:p>
                  </a:txBody>
                  <a:tcPr marL="9525" marR="9525" marT="9525" marB="0" anchor="ctr"/>
                </a:tc>
                <a:tc>
                  <a:txBody>
                    <a:bodyPr/>
                    <a:lstStyle/>
                    <a:p>
                      <a:pPr algn="l" fontAlgn="b"/>
                      <a:r>
                        <a:rPr lang="en-US" sz="1200" b="0" i="0" u="none" strike="noStrike">
                          <a:solidFill>
                            <a:srgbClr val="000000"/>
                          </a:solidFill>
                          <a:latin typeface="Calibri"/>
                        </a:rPr>
                        <a:t>(98-107)</a:t>
                      </a:r>
                    </a:p>
                  </a:txBody>
                  <a:tcPr marL="9525" marR="9525" marT="9525" marB="0" anchor="ctr"/>
                </a:tc>
                <a:tc>
                  <a:txBody>
                    <a:bodyPr/>
                    <a:lstStyle/>
                    <a:p>
                      <a:pPr algn="ctr" fontAlgn="b"/>
                      <a:r>
                        <a:rPr lang="en-US" sz="1200" b="0" i="0" u="none" strike="noStrike">
                          <a:solidFill>
                            <a:srgbClr val="000000"/>
                          </a:solidFill>
                          <a:latin typeface="Calibri"/>
                        </a:rPr>
                        <a:t>2075-0</a:t>
                      </a:r>
                    </a:p>
                  </a:txBody>
                  <a:tcPr marL="9525" marR="9525" marT="9525" marB="0" anchor="ctr"/>
                </a:tc>
                <a:tc>
                  <a:txBody>
                    <a:bodyPr/>
                    <a:lstStyle/>
                    <a:p>
                      <a:pPr algn="l" fontAlgn="b"/>
                      <a:r>
                        <a:rPr lang="en-US" sz="1200" b="0" i="0" u="none" strike="noStrike">
                          <a:solidFill>
                            <a:srgbClr val="000000"/>
                          </a:solidFill>
                          <a:latin typeface="Calibri"/>
                        </a:rPr>
                        <a:t>CHLORIDE:SCNC:PT:SER/PLAS:QN:</a:t>
                      </a:r>
                    </a:p>
                  </a:txBody>
                  <a:tcPr marL="9525" marR="9525" marT="9525" marB="0" anchor="ctr"/>
                </a:tc>
                <a:tc>
                  <a:txBody>
                    <a:bodyPr/>
                    <a:lstStyle/>
                    <a:p>
                      <a:pPr algn="l" fontAlgn="b"/>
                      <a:r>
                        <a:rPr lang="en-US" sz="1200" b="0" i="0" u="none" strike="noStrike" dirty="0">
                          <a:solidFill>
                            <a:srgbClr val="000000"/>
                          </a:solidFill>
                          <a:latin typeface="Calibri"/>
                        </a:rPr>
                        <a:t>CHLORIDE</a:t>
                      </a:r>
                    </a:p>
                  </a:txBody>
                  <a:tcPr marL="9525" marR="9525" marT="9525" marB="0" anchor="ctr"/>
                </a:tc>
                <a:extLst>
                  <a:ext uri="{0D108BD9-81ED-4DB2-BD59-A6C34878D82A}">
                    <a16:rowId xmlns:a16="http://schemas.microsoft.com/office/drawing/2014/main" val="10002"/>
                  </a:ext>
                </a:extLst>
              </a:tr>
              <a:tr h="287622">
                <a:tc>
                  <a:txBody>
                    <a:bodyPr/>
                    <a:lstStyle/>
                    <a:p>
                      <a:pPr algn="ctr" fontAlgn="b"/>
                      <a:r>
                        <a:rPr lang="en-US" sz="1200" b="0" i="0" u="none" strike="noStrike" dirty="0">
                          <a:solidFill>
                            <a:srgbClr val="000000"/>
                          </a:solidFill>
                          <a:latin typeface="Calibri"/>
                        </a:rPr>
                        <a:t>4112362063</a:t>
                      </a:r>
                    </a:p>
                  </a:txBody>
                  <a:tcPr marL="9525" marR="9525" marT="9525" marB="0" anchor="ctr"/>
                </a:tc>
                <a:tc>
                  <a:txBody>
                    <a:bodyPr/>
                    <a:lstStyle/>
                    <a:p>
                      <a:pPr algn="ctr" fontAlgn="b"/>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b="0" i="0" u="none" strike="noStrike">
                          <a:solidFill>
                            <a:srgbClr val="000000"/>
                          </a:solidFill>
                          <a:latin typeface="Calibri"/>
                        </a:rPr>
                        <a:t>6164</a:t>
                      </a:r>
                    </a:p>
                  </a:txBody>
                  <a:tcPr marL="9525" marR="9525" marT="9525" marB="0" anchor="ctr"/>
                </a:tc>
                <a:tc>
                  <a:txBody>
                    <a:bodyPr/>
                    <a:lstStyle/>
                    <a:p>
                      <a:pPr algn="ctr" fontAlgn="b"/>
                      <a:r>
                        <a:rPr lang="en-US" sz="1200" b="0" i="0" u="none" strike="noStrike">
                          <a:solidFill>
                            <a:srgbClr val="000000"/>
                          </a:solidFill>
                          <a:latin typeface="Calibri"/>
                        </a:rPr>
                        <a:t>1.2</a:t>
                      </a:r>
                    </a:p>
                  </a:txBody>
                  <a:tcPr marL="9525" marR="9525" marT="9525" marB="0" anchor="ctr"/>
                </a:tc>
                <a:tc>
                  <a:txBody>
                    <a:bodyPr/>
                    <a:lstStyle/>
                    <a:p>
                      <a:pPr algn="ctr" fontAlgn="b"/>
                      <a:r>
                        <a:rPr lang="en-US" sz="1200" b="0" i="0" u="none" strike="noStrike" dirty="0">
                          <a:solidFill>
                            <a:srgbClr val="000000"/>
                          </a:solidFill>
                          <a:latin typeface="+mn-lt"/>
                        </a:rPr>
                        <a:t>MG/DL</a:t>
                      </a:r>
                      <a:endParaRPr lang="en-US" sz="1200" b="0" i="0" u="none" strike="noStrike" dirty="0">
                        <a:solidFill>
                          <a:srgbClr val="000000"/>
                        </a:solidFill>
                        <a:latin typeface="Calibri"/>
                      </a:endParaRPr>
                    </a:p>
                  </a:txBody>
                  <a:tcPr marL="9525" marR="9525" marT="9525" marB="0" anchor="ctr"/>
                </a:tc>
                <a:tc>
                  <a:txBody>
                    <a:bodyPr/>
                    <a:lstStyle/>
                    <a:p>
                      <a:pPr algn="l" fontAlgn="b"/>
                      <a:r>
                        <a:rPr lang="en-US" sz="1200" b="0" i="0" u="none" strike="noStrike">
                          <a:solidFill>
                            <a:srgbClr val="000000"/>
                          </a:solidFill>
                          <a:latin typeface="Calibri"/>
                        </a:rPr>
                        <a:t>(0.8-1.3)</a:t>
                      </a:r>
                    </a:p>
                  </a:txBody>
                  <a:tcPr marL="9525" marR="9525" marT="9525" marB="0" anchor="ctr"/>
                </a:tc>
                <a:tc>
                  <a:txBody>
                    <a:bodyPr/>
                    <a:lstStyle/>
                    <a:p>
                      <a:pPr algn="ctr" fontAlgn="b"/>
                      <a:r>
                        <a:rPr lang="en-US" sz="1200" b="0" i="0" u="none" strike="noStrike">
                          <a:solidFill>
                            <a:srgbClr val="000000"/>
                          </a:solidFill>
                          <a:latin typeface="Calibri"/>
                        </a:rPr>
                        <a:t>2160-0</a:t>
                      </a:r>
                    </a:p>
                  </a:txBody>
                  <a:tcPr marL="9525" marR="9525" marT="9525" marB="0" anchor="ctr"/>
                </a:tc>
                <a:tc>
                  <a:txBody>
                    <a:bodyPr/>
                    <a:lstStyle/>
                    <a:p>
                      <a:pPr algn="l" fontAlgn="b"/>
                      <a:r>
                        <a:rPr lang="en-US" sz="1200" b="0" i="0" u="none" strike="noStrike">
                          <a:solidFill>
                            <a:srgbClr val="000000"/>
                          </a:solidFill>
                          <a:latin typeface="Calibri"/>
                        </a:rPr>
                        <a:t>CREATININE:MCNC:PT:SER/PLAS:QN:</a:t>
                      </a:r>
                    </a:p>
                  </a:txBody>
                  <a:tcPr marL="9525" marR="9525" marT="9525" marB="0" anchor="ctr"/>
                </a:tc>
                <a:tc>
                  <a:txBody>
                    <a:bodyPr/>
                    <a:lstStyle/>
                    <a:p>
                      <a:pPr algn="l" fontAlgn="b"/>
                      <a:r>
                        <a:rPr lang="en-US" sz="1200" b="0" i="0" u="none" strike="noStrike">
                          <a:solidFill>
                            <a:srgbClr val="000000"/>
                          </a:solidFill>
                          <a:latin typeface="Calibri"/>
                        </a:rPr>
                        <a:t>CREATININE</a:t>
                      </a:r>
                    </a:p>
                  </a:txBody>
                  <a:tcPr marL="9525" marR="9525" marT="9525" marB="0" anchor="ctr"/>
                </a:tc>
                <a:extLst>
                  <a:ext uri="{0D108BD9-81ED-4DB2-BD59-A6C34878D82A}">
                    <a16:rowId xmlns:a16="http://schemas.microsoft.com/office/drawing/2014/main" val="10003"/>
                  </a:ext>
                </a:extLst>
              </a:tr>
              <a:tr h="287622">
                <a:tc>
                  <a:txBody>
                    <a:bodyPr/>
                    <a:lstStyle/>
                    <a:p>
                      <a:pPr algn="ctr" fontAlgn="b"/>
                      <a:r>
                        <a:rPr lang="en-US" sz="1200" b="0" i="0" u="none" strike="noStrike" dirty="0">
                          <a:solidFill>
                            <a:srgbClr val="000000"/>
                          </a:solidFill>
                          <a:latin typeface="Calibri"/>
                        </a:rPr>
                        <a:t>4112362063</a:t>
                      </a:r>
                    </a:p>
                  </a:txBody>
                  <a:tcPr marL="9525" marR="9525" marT="9525" marB="0" anchor="ctr"/>
                </a:tc>
                <a:tc>
                  <a:txBody>
                    <a:bodyPr/>
                    <a:lstStyle/>
                    <a:p>
                      <a:pPr algn="ctr" fontAlgn="b"/>
                      <a:r>
                        <a:rPr lang="en-US" sz="1200" b="0" i="0" u="none" strike="noStrike">
                          <a:solidFill>
                            <a:srgbClr val="000000"/>
                          </a:solidFill>
                          <a:latin typeface="Calibri"/>
                        </a:rPr>
                        <a:t>LOW</a:t>
                      </a:r>
                    </a:p>
                  </a:txBody>
                  <a:tcPr marL="9525" marR="9525" marT="9525" marB="0" anchor="ctr"/>
                </a:tc>
                <a:tc>
                  <a:txBody>
                    <a:bodyPr/>
                    <a:lstStyle/>
                    <a:p>
                      <a:pPr algn="ctr" fontAlgn="b"/>
                      <a:r>
                        <a:rPr lang="en-US" sz="1200" b="0" i="0" u="none" strike="noStrike">
                          <a:solidFill>
                            <a:srgbClr val="000000"/>
                          </a:solidFill>
                          <a:latin typeface="Calibri"/>
                        </a:rPr>
                        <a:t>6827</a:t>
                      </a:r>
                    </a:p>
                  </a:txBody>
                  <a:tcPr marL="9525" marR="9525" marT="9525" marB="0" anchor="ctr"/>
                </a:tc>
                <a:tc>
                  <a:txBody>
                    <a:bodyPr/>
                    <a:lstStyle/>
                    <a:p>
                      <a:pPr algn="ctr" fontAlgn="b"/>
                      <a:r>
                        <a:rPr lang="en-US" sz="1200" b="0" i="0" u="none" strike="noStrike">
                          <a:solidFill>
                            <a:srgbClr val="000000"/>
                          </a:solidFill>
                          <a:latin typeface="Calibri"/>
                        </a:rPr>
                        <a:t>3.4</a:t>
                      </a:r>
                    </a:p>
                  </a:txBody>
                  <a:tcPr marL="9525" marR="9525" marT="9525" marB="0" anchor="ctr"/>
                </a:tc>
                <a:tc>
                  <a:txBody>
                    <a:bodyPr/>
                    <a:lstStyle/>
                    <a:p>
                      <a:pPr algn="ctr" fontAlgn="b"/>
                      <a:r>
                        <a:rPr lang="en-US" sz="1200" b="0" i="0" u="none" strike="noStrike" dirty="0">
                          <a:solidFill>
                            <a:srgbClr val="000000"/>
                          </a:solidFill>
                          <a:latin typeface="+mn-lt"/>
                        </a:rPr>
                        <a:t>MMOL/L</a:t>
                      </a:r>
                      <a:endParaRPr lang="en-US" sz="1200" b="0" i="0" u="none" strike="noStrike" dirty="0">
                        <a:solidFill>
                          <a:srgbClr val="000000"/>
                        </a:solidFill>
                        <a:latin typeface="Calibri"/>
                      </a:endParaRPr>
                    </a:p>
                  </a:txBody>
                  <a:tcPr marL="9525" marR="9525" marT="9525" marB="0" anchor="ctr"/>
                </a:tc>
                <a:tc>
                  <a:txBody>
                    <a:bodyPr/>
                    <a:lstStyle/>
                    <a:p>
                      <a:pPr algn="l" fontAlgn="b"/>
                      <a:r>
                        <a:rPr lang="en-US" sz="1200" b="0" i="0" u="none" strike="noStrike" dirty="0">
                          <a:solidFill>
                            <a:srgbClr val="000000"/>
                          </a:solidFill>
                          <a:latin typeface="Calibri"/>
                        </a:rPr>
                        <a:t>(3.5-5.1)</a:t>
                      </a:r>
                    </a:p>
                  </a:txBody>
                  <a:tcPr marL="9525" marR="9525" marT="9525" marB="0" anchor="ctr"/>
                </a:tc>
                <a:tc>
                  <a:txBody>
                    <a:bodyPr/>
                    <a:lstStyle/>
                    <a:p>
                      <a:pPr algn="ctr" fontAlgn="b"/>
                      <a:r>
                        <a:rPr lang="en-US" sz="1200" b="0" i="0" u="none" strike="noStrike">
                          <a:solidFill>
                            <a:srgbClr val="000000"/>
                          </a:solidFill>
                          <a:latin typeface="Calibri"/>
                        </a:rPr>
                        <a:t>2823-3</a:t>
                      </a:r>
                    </a:p>
                  </a:txBody>
                  <a:tcPr marL="9525" marR="9525" marT="9525" marB="0" anchor="ctr"/>
                </a:tc>
                <a:tc>
                  <a:txBody>
                    <a:bodyPr/>
                    <a:lstStyle/>
                    <a:p>
                      <a:pPr algn="l" fontAlgn="b"/>
                      <a:r>
                        <a:rPr lang="en-US" sz="1200" b="0" i="0" u="none" strike="noStrike">
                          <a:solidFill>
                            <a:srgbClr val="000000"/>
                          </a:solidFill>
                          <a:latin typeface="Calibri"/>
                        </a:rPr>
                        <a:t>POTASSIUM:SCNC:PT:SER/PLAS:QN:</a:t>
                      </a:r>
                    </a:p>
                  </a:txBody>
                  <a:tcPr marL="9525" marR="9525" marT="9525" marB="0" anchor="ctr"/>
                </a:tc>
                <a:tc>
                  <a:txBody>
                    <a:bodyPr/>
                    <a:lstStyle/>
                    <a:p>
                      <a:pPr algn="l" fontAlgn="b"/>
                      <a:r>
                        <a:rPr lang="en-US" sz="1200" b="0" i="0" u="none" strike="noStrike">
                          <a:solidFill>
                            <a:srgbClr val="000000"/>
                          </a:solidFill>
                          <a:latin typeface="Calibri"/>
                        </a:rPr>
                        <a:t>POTASSIUM</a:t>
                      </a:r>
                    </a:p>
                  </a:txBody>
                  <a:tcPr marL="9525" marR="9525" marT="9525" marB="0" anchor="ctr"/>
                </a:tc>
                <a:extLst>
                  <a:ext uri="{0D108BD9-81ED-4DB2-BD59-A6C34878D82A}">
                    <a16:rowId xmlns:a16="http://schemas.microsoft.com/office/drawing/2014/main" val="10004"/>
                  </a:ext>
                </a:extLst>
              </a:tr>
              <a:tr h="287622">
                <a:tc>
                  <a:txBody>
                    <a:bodyPr/>
                    <a:lstStyle/>
                    <a:p>
                      <a:pPr algn="ctr" fontAlgn="b"/>
                      <a:r>
                        <a:rPr lang="en-US" sz="1200" b="0" i="0" u="none" strike="noStrike" dirty="0">
                          <a:solidFill>
                            <a:srgbClr val="000000"/>
                          </a:solidFill>
                          <a:latin typeface="Calibri"/>
                        </a:rPr>
                        <a:t>4112362063</a:t>
                      </a:r>
                    </a:p>
                  </a:txBody>
                  <a:tcPr marL="9525" marR="9525" marT="9525" marB="0" anchor="ctr"/>
                </a:tc>
                <a:tc>
                  <a:txBody>
                    <a:bodyPr/>
                    <a:lstStyle/>
                    <a:p>
                      <a:pPr algn="ctr" fontAlgn="b"/>
                      <a:endParaRPr lang="en-US" sz="1200" b="0" i="0" u="none" strike="noStrike">
                        <a:solidFill>
                          <a:srgbClr val="000000"/>
                        </a:solidFill>
                        <a:latin typeface="Calibri"/>
                      </a:endParaRPr>
                    </a:p>
                  </a:txBody>
                  <a:tcPr marL="9525" marR="9525" marT="9525" marB="0" anchor="ctr"/>
                </a:tc>
                <a:tc>
                  <a:txBody>
                    <a:bodyPr/>
                    <a:lstStyle/>
                    <a:p>
                      <a:pPr algn="ctr" fontAlgn="b"/>
                      <a:r>
                        <a:rPr lang="en-US" sz="1200" b="0" i="0" u="none" strike="noStrike">
                          <a:solidFill>
                            <a:srgbClr val="000000"/>
                          </a:solidFill>
                          <a:latin typeface="Calibri"/>
                        </a:rPr>
                        <a:t>20410</a:t>
                      </a:r>
                    </a:p>
                  </a:txBody>
                  <a:tcPr marL="9525" marR="9525" marT="9525" marB="0" anchor="ctr"/>
                </a:tc>
                <a:tc>
                  <a:txBody>
                    <a:bodyPr/>
                    <a:lstStyle/>
                    <a:p>
                      <a:pPr algn="ctr" fontAlgn="b"/>
                      <a:r>
                        <a:rPr lang="en-US" sz="1200" b="0" i="0" u="none" strike="noStrike">
                          <a:solidFill>
                            <a:srgbClr val="000000"/>
                          </a:solidFill>
                          <a:latin typeface="Calibri"/>
                        </a:rPr>
                        <a:t>18</a:t>
                      </a:r>
                    </a:p>
                  </a:txBody>
                  <a:tcPr marL="9525" marR="9525" marT="9525" marB="0" anchor="ctr"/>
                </a:tc>
                <a:tc>
                  <a:txBody>
                    <a:bodyPr/>
                    <a:lstStyle/>
                    <a:p>
                      <a:pPr algn="ctr" fontAlgn="b"/>
                      <a:r>
                        <a:rPr lang="en-US" sz="1200" b="0" i="0" u="none" strike="noStrike" dirty="0">
                          <a:solidFill>
                            <a:srgbClr val="000000"/>
                          </a:solidFill>
                          <a:latin typeface="+mn-lt"/>
                        </a:rPr>
                        <a:t>MG/DL</a:t>
                      </a:r>
                      <a:endParaRPr lang="en-US" sz="1200" b="0" i="0" u="none" strike="noStrike" dirty="0">
                        <a:solidFill>
                          <a:srgbClr val="000000"/>
                        </a:solidFill>
                        <a:latin typeface="Calibri"/>
                      </a:endParaRPr>
                    </a:p>
                  </a:txBody>
                  <a:tcPr marL="9525" marR="9525" marT="9525" marB="0" anchor="ctr"/>
                </a:tc>
                <a:tc>
                  <a:txBody>
                    <a:bodyPr/>
                    <a:lstStyle/>
                    <a:p>
                      <a:pPr algn="l" fontAlgn="b"/>
                      <a:r>
                        <a:rPr lang="en-US" sz="1200" b="0" i="0" u="none" strike="noStrike">
                          <a:solidFill>
                            <a:srgbClr val="000000"/>
                          </a:solidFill>
                          <a:latin typeface="Calibri"/>
                        </a:rPr>
                        <a:t>(7-18)</a:t>
                      </a:r>
                    </a:p>
                  </a:txBody>
                  <a:tcPr marL="9525" marR="9525" marT="9525" marB="0" anchor="ctr"/>
                </a:tc>
                <a:tc>
                  <a:txBody>
                    <a:bodyPr/>
                    <a:lstStyle/>
                    <a:p>
                      <a:pPr algn="ctr" fontAlgn="b"/>
                      <a:r>
                        <a:rPr lang="en-US" sz="1200" b="0" i="0" u="none" strike="noStrike" dirty="0">
                          <a:solidFill>
                            <a:srgbClr val="000000"/>
                          </a:solidFill>
                          <a:latin typeface="Calibri"/>
                        </a:rPr>
                        <a:t>3094-0</a:t>
                      </a:r>
                    </a:p>
                  </a:txBody>
                  <a:tcPr marL="9525" marR="9525" marT="9525" marB="0" anchor="ctr"/>
                </a:tc>
                <a:tc>
                  <a:txBody>
                    <a:bodyPr/>
                    <a:lstStyle/>
                    <a:p>
                      <a:pPr algn="l" fontAlgn="b"/>
                      <a:r>
                        <a:rPr lang="en-US" sz="1200" b="0" i="0" u="none" strike="noStrike" dirty="0">
                          <a:solidFill>
                            <a:srgbClr val="000000"/>
                          </a:solidFill>
                          <a:latin typeface="Calibri"/>
                        </a:rPr>
                        <a:t>UREA NITROGEN:MCNC:PT:SER/PLAS:QN:</a:t>
                      </a:r>
                    </a:p>
                  </a:txBody>
                  <a:tcPr marL="9525" marR="9525" marT="9525" marB="0" anchor="ctr"/>
                </a:tc>
                <a:tc>
                  <a:txBody>
                    <a:bodyPr/>
                    <a:lstStyle/>
                    <a:p>
                      <a:pPr algn="l" fontAlgn="b"/>
                      <a:r>
                        <a:rPr lang="en-US" sz="1200" b="0" i="0" u="none" strike="noStrike">
                          <a:solidFill>
                            <a:srgbClr val="000000"/>
                          </a:solidFill>
                          <a:latin typeface="Calibri"/>
                        </a:rPr>
                        <a:t>UREA NITROGEN</a:t>
                      </a:r>
                    </a:p>
                  </a:txBody>
                  <a:tcPr marL="9525" marR="9525" marT="9525" marB="0" anchor="ctr"/>
                </a:tc>
                <a:extLst>
                  <a:ext uri="{0D108BD9-81ED-4DB2-BD59-A6C34878D82A}">
                    <a16:rowId xmlns:a16="http://schemas.microsoft.com/office/drawing/2014/main" val="10005"/>
                  </a:ext>
                </a:extLst>
              </a:tr>
              <a:tr h="287622">
                <a:tc>
                  <a:txBody>
                    <a:bodyPr/>
                    <a:lstStyle/>
                    <a:p>
                      <a:pPr algn="ctr" fontAlgn="b"/>
                      <a:r>
                        <a:rPr lang="en-US" sz="1200" b="0" i="0" u="none" strike="noStrike" dirty="0">
                          <a:solidFill>
                            <a:srgbClr val="000000"/>
                          </a:solidFill>
                          <a:latin typeface="Calibri"/>
                        </a:rPr>
                        <a:t>4112362063</a:t>
                      </a:r>
                    </a:p>
                  </a:txBody>
                  <a:tcPr marL="9525" marR="9525" marT="9525" marB="0" anchor="ctr"/>
                </a:tc>
                <a:tc>
                  <a:txBody>
                    <a:bodyPr/>
                    <a:lstStyle/>
                    <a:p>
                      <a:pPr algn="ctr" fontAlgn="b"/>
                      <a:endParaRPr lang="en-US" sz="1200" b="0" i="0" u="none" strike="noStrike">
                        <a:solidFill>
                          <a:srgbClr val="000000"/>
                        </a:solidFill>
                        <a:latin typeface="Calibri"/>
                      </a:endParaRPr>
                    </a:p>
                  </a:txBody>
                  <a:tcPr marL="9525" marR="9525" marT="9525" marB="0" anchor="ctr"/>
                </a:tc>
                <a:tc>
                  <a:txBody>
                    <a:bodyPr/>
                    <a:lstStyle/>
                    <a:p>
                      <a:pPr algn="ctr" fontAlgn="b"/>
                      <a:r>
                        <a:rPr lang="en-US" sz="1200" b="0" i="0" u="none" strike="noStrike">
                          <a:solidFill>
                            <a:srgbClr val="000000"/>
                          </a:solidFill>
                          <a:latin typeface="Calibri"/>
                        </a:rPr>
                        <a:t>20411</a:t>
                      </a:r>
                    </a:p>
                  </a:txBody>
                  <a:tcPr marL="9525" marR="9525" marT="9525" marB="0" anchor="ctr"/>
                </a:tc>
                <a:tc>
                  <a:txBody>
                    <a:bodyPr/>
                    <a:lstStyle/>
                    <a:p>
                      <a:pPr algn="ctr" fontAlgn="b"/>
                      <a:r>
                        <a:rPr lang="en-US" sz="1200" b="0" i="0" u="none" strike="noStrike">
                          <a:solidFill>
                            <a:srgbClr val="000000"/>
                          </a:solidFill>
                          <a:latin typeface="Calibri"/>
                        </a:rPr>
                        <a:t>139</a:t>
                      </a:r>
                    </a:p>
                  </a:txBody>
                  <a:tcPr marL="9525" marR="9525" marT="9525" marB="0" anchor="ctr"/>
                </a:tc>
                <a:tc>
                  <a:txBody>
                    <a:bodyPr/>
                    <a:lstStyle/>
                    <a:p>
                      <a:pPr algn="ctr" fontAlgn="b"/>
                      <a:r>
                        <a:rPr lang="en-US" sz="1200" b="0" i="0" u="none" strike="noStrike" dirty="0">
                          <a:solidFill>
                            <a:srgbClr val="000000"/>
                          </a:solidFill>
                          <a:latin typeface="+mn-lt"/>
                        </a:rPr>
                        <a:t>MMOL/L</a:t>
                      </a:r>
                      <a:endParaRPr lang="en-US" sz="1200" b="0" i="0" u="none" strike="noStrike" dirty="0">
                        <a:solidFill>
                          <a:srgbClr val="000000"/>
                        </a:solidFill>
                        <a:latin typeface="Calibri"/>
                      </a:endParaRPr>
                    </a:p>
                  </a:txBody>
                  <a:tcPr marL="9525" marR="9525" marT="9525" marB="0" anchor="ctr"/>
                </a:tc>
                <a:tc>
                  <a:txBody>
                    <a:bodyPr/>
                    <a:lstStyle/>
                    <a:p>
                      <a:pPr algn="l" fontAlgn="b"/>
                      <a:r>
                        <a:rPr lang="en-US" sz="1200" b="0" i="0" u="none" strike="noStrike">
                          <a:solidFill>
                            <a:srgbClr val="000000"/>
                          </a:solidFill>
                          <a:latin typeface="Calibri"/>
                        </a:rPr>
                        <a:t>(136-145)</a:t>
                      </a:r>
                    </a:p>
                  </a:txBody>
                  <a:tcPr marL="9525" marR="9525" marT="9525" marB="0" anchor="ctr"/>
                </a:tc>
                <a:tc>
                  <a:txBody>
                    <a:bodyPr/>
                    <a:lstStyle/>
                    <a:p>
                      <a:pPr algn="ctr" fontAlgn="b"/>
                      <a:r>
                        <a:rPr lang="en-US" sz="1200" b="0" i="0" u="none" strike="noStrike">
                          <a:solidFill>
                            <a:srgbClr val="000000"/>
                          </a:solidFill>
                          <a:latin typeface="Calibri"/>
                        </a:rPr>
                        <a:t>2951-2</a:t>
                      </a:r>
                    </a:p>
                  </a:txBody>
                  <a:tcPr marL="9525" marR="9525" marT="9525" marB="0" anchor="ctr"/>
                </a:tc>
                <a:tc>
                  <a:txBody>
                    <a:bodyPr/>
                    <a:lstStyle/>
                    <a:p>
                      <a:pPr algn="l" fontAlgn="b"/>
                      <a:r>
                        <a:rPr lang="en-US" sz="1200" b="0" i="0" u="none" strike="noStrike" dirty="0">
                          <a:solidFill>
                            <a:srgbClr val="000000"/>
                          </a:solidFill>
                          <a:latin typeface="Calibri"/>
                        </a:rPr>
                        <a:t>SODIUM:SCNC:PT:SER/PLAS:QN:</a:t>
                      </a:r>
                    </a:p>
                  </a:txBody>
                  <a:tcPr marL="9525" marR="9525" marT="9525" marB="0" anchor="ctr"/>
                </a:tc>
                <a:tc>
                  <a:txBody>
                    <a:bodyPr/>
                    <a:lstStyle/>
                    <a:p>
                      <a:pPr algn="l" fontAlgn="b"/>
                      <a:r>
                        <a:rPr lang="en-US" sz="1200" b="0" i="0" u="none" strike="noStrike">
                          <a:solidFill>
                            <a:srgbClr val="000000"/>
                          </a:solidFill>
                          <a:latin typeface="Calibri"/>
                        </a:rPr>
                        <a:t>SODIUM</a:t>
                      </a:r>
                    </a:p>
                  </a:txBody>
                  <a:tcPr marL="9525" marR="9525" marT="9525" marB="0" anchor="ctr"/>
                </a:tc>
                <a:extLst>
                  <a:ext uri="{0D108BD9-81ED-4DB2-BD59-A6C34878D82A}">
                    <a16:rowId xmlns:a16="http://schemas.microsoft.com/office/drawing/2014/main" val="10006"/>
                  </a:ext>
                </a:extLst>
              </a:tr>
              <a:tr h="287622">
                <a:tc>
                  <a:txBody>
                    <a:bodyPr/>
                    <a:lstStyle/>
                    <a:p>
                      <a:pPr algn="ctr" fontAlgn="b"/>
                      <a:r>
                        <a:rPr lang="en-US" sz="1200" b="0" i="0" u="none" strike="noStrike" dirty="0">
                          <a:solidFill>
                            <a:srgbClr val="000000"/>
                          </a:solidFill>
                          <a:latin typeface="Calibri"/>
                        </a:rPr>
                        <a:t>4112362063</a:t>
                      </a:r>
                    </a:p>
                  </a:txBody>
                  <a:tcPr marL="9525" marR="9525" marT="9525" marB="0" anchor="ctr"/>
                </a:tc>
                <a:tc>
                  <a:txBody>
                    <a:bodyPr/>
                    <a:lstStyle/>
                    <a:p>
                      <a:pPr algn="ctr" fontAlgn="b"/>
                      <a:endParaRPr lang="en-US" sz="1200" b="0" i="0" u="none" strike="noStrike">
                        <a:solidFill>
                          <a:srgbClr val="000000"/>
                        </a:solidFill>
                        <a:latin typeface="Calibri"/>
                      </a:endParaRPr>
                    </a:p>
                  </a:txBody>
                  <a:tcPr marL="9525" marR="9525" marT="9525" marB="0" anchor="ctr"/>
                </a:tc>
                <a:tc>
                  <a:txBody>
                    <a:bodyPr/>
                    <a:lstStyle/>
                    <a:p>
                      <a:pPr algn="ctr" fontAlgn="b"/>
                      <a:r>
                        <a:rPr lang="en-US" sz="1200" b="0" i="0" u="none" strike="noStrike">
                          <a:solidFill>
                            <a:srgbClr val="000000"/>
                          </a:solidFill>
                          <a:latin typeface="Calibri"/>
                        </a:rPr>
                        <a:t>20413</a:t>
                      </a:r>
                    </a:p>
                  </a:txBody>
                  <a:tcPr marL="9525" marR="9525" marT="9525" marB="0" anchor="ctr"/>
                </a:tc>
                <a:tc>
                  <a:txBody>
                    <a:bodyPr/>
                    <a:lstStyle/>
                    <a:p>
                      <a:pPr algn="ctr" fontAlgn="b"/>
                      <a:r>
                        <a:rPr lang="en-US" sz="1200" b="0" i="0" u="none" strike="noStrike">
                          <a:solidFill>
                            <a:srgbClr val="000000"/>
                          </a:solidFill>
                          <a:latin typeface="Calibri"/>
                        </a:rPr>
                        <a:t>7.7</a:t>
                      </a:r>
                    </a:p>
                  </a:txBody>
                  <a:tcPr marL="9525" marR="9525" marT="9525" marB="0" anchor="ctr"/>
                </a:tc>
                <a:tc>
                  <a:txBody>
                    <a:bodyPr/>
                    <a:lstStyle/>
                    <a:p>
                      <a:pPr algn="ctr" fontAlgn="b"/>
                      <a:r>
                        <a:rPr lang="en-US" sz="1200" b="0" i="0" u="none" strike="noStrike" dirty="0">
                          <a:solidFill>
                            <a:srgbClr val="000000"/>
                          </a:solidFill>
                          <a:latin typeface="+mn-lt"/>
                        </a:rPr>
                        <a:t>GM/DL</a:t>
                      </a:r>
                      <a:endParaRPr lang="en-US" sz="1200" b="0" i="0" u="none" strike="noStrike" dirty="0">
                        <a:solidFill>
                          <a:srgbClr val="000000"/>
                        </a:solidFill>
                        <a:latin typeface="Calibri"/>
                      </a:endParaRPr>
                    </a:p>
                  </a:txBody>
                  <a:tcPr marL="9525" marR="9525" marT="9525" marB="0" anchor="ctr"/>
                </a:tc>
                <a:tc>
                  <a:txBody>
                    <a:bodyPr/>
                    <a:lstStyle/>
                    <a:p>
                      <a:pPr algn="l" fontAlgn="b"/>
                      <a:r>
                        <a:rPr lang="en-US" sz="1200" b="0" i="0" u="none" strike="noStrike">
                          <a:solidFill>
                            <a:srgbClr val="000000"/>
                          </a:solidFill>
                          <a:latin typeface="Calibri"/>
                        </a:rPr>
                        <a:t>(6.4-8.2)</a:t>
                      </a:r>
                    </a:p>
                  </a:txBody>
                  <a:tcPr marL="9525" marR="9525" marT="9525" marB="0" anchor="ctr"/>
                </a:tc>
                <a:tc>
                  <a:txBody>
                    <a:bodyPr/>
                    <a:lstStyle/>
                    <a:p>
                      <a:pPr algn="ctr" fontAlgn="b"/>
                      <a:r>
                        <a:rPr lang="en-US" sz="1200" b="0" i="0" u="none" strike="noStrike">
                          <a:solidFill>
                            <a:srgbClr val="000000"/>
                          </a:solidFill>
                          <a:latin typeface="Calibri"/>
                        </a:rPr>
                        <a:t>2885-2</a:t>
                      </a:r>
                    </a:p>
                  </a:txBody>
                  <a:tcPr marL="9525" marR="9525" marT="9525" marB="0" anchor="ctr"/>
                </a:tc>
                <a:tc>
                  <a:txBody>
                    <a:bodyPr/>
                    <a:lstStyle/>
                    <a:p>
                      <a:pPr algn="l" fontAlgn="b"/>
                      <a:r>
                        <a:rPr lang="en-US" sz="1200" b="0" i="0" u="none" strike="noStrike" dirty="0">
                          <a:solidFill>
                            <a:srgbClr val="000000"/>
                          </a:solidFill>
                          <a:latin typeface="Calibri"/>
                        </a:rPr>
                        <a:t>PROTEIN:MCNC:PT:SER/PLAS:QN:</a:t>
                      </a:r>
                    </a:p>
                  </a:txBody>
                  <a:tcPr marL="9525" marR="9525" marT="9525" marB="0" anchor="ctr"/>
                </a:tc>
                <a:tc>
                  <a:txBody>
                    <a:bodyPr/>
                    <a:lstStyle/>
                    <a:p>
                      <a:pPr algn="l" fontAlgn="b"/>
                      <a:r>
                        <a:rPr lang="en-US" sz="1200" b="0" i="0" u="none" strike="noStrike">
                          <a:solidFill>
                            <a:srgbClr val="000000"/>
                          </a:solidFill>
                          <a:latin typeface="Calibri"/>
                        </a:rPr>
                        <a:t>TOTAL PROTEIN</a:t>
                      </a:r>
                    </a:p>
                  </a:txBody>
                  <a:tcPr marL="9525" marR="9525" marT="9525" marB="0" anchor="ctr"/>
                </a:tc>
                <a:extLst>
                  <a:ext uri="{0D108BD9-81ED-4DB2-BD59-A6C34878D82A}">
                    <a16:rowId xmlns:a16="http://schemas.microsoft.com/office/drawing/2014/main" val="10007"/>
                  </a:ext>
                </a:extLst>
              </a:tr>
              <a:tr h="287622">
                <a:tc>
                  <a:txBody>
                    <a:bodyPr/>
                    <a:lstStyle/>
                    <a:p>
                      <a:pPr algn="ctr" fontAlgn="b"/>
                      <a:r>
                        <a:rPr lang="en-US" sz="1200" b="0" i="0" u="none" strike="noStrike" dirty="0">
                          <a:solidFill>
                            <a:srgbClr val="000000"/>
                          </a:solidFill>
                          <a:latin typeface="Calibri"/>
                        </a:rPr>
                        <a:t>4112362063</a:t>
                      </a:r>
                    </a:p>
                  </a:txBody>
                  <a:tcPr marL="9525" marR="9525" marT="9525" marB="0" anchor="ctr"/>
                </a:tc>
                <a:tc>
                  <a:txBody>
                    <a:bodyPr/>
                    <a:lstStyle/>
                    <a:p>
                      <a:pPr algn="ctr" fontAlgn="b"/>
                      <a:endParaRPr lang="en-US" sz="1200" b="0" i="0" u="none" strike="noStrike">
                        <a:solidFill>
                          <a:srgbClr val="000000"/>
                        </a:solidFill>
                        <a:latin typeface="Calibri"/>
                      </a:endParaRPr>
                    </a:p>
                  </a:txBody>
                  <a:tcPr marL="9525" marR="9525" marT="9525" marB="0" anchor="ctr"/>
                </a:tc>
                <a:tc>
                  <a:txBody>
                    <a:bodyPr/>
                    <a:lstStyle/>
                    <a:p>
                      <a:pPr algn="ctr" fontAlgn="b"/>
                      <a:r>
                        <a:rPr lang="en-US" sz="1200" b="0" i="0" u="none" strike="noStrike">
                          <a:solidFill>
                            <a:srgbClr val="000000"/>
                          </a:solidFill>
                          <a:latin typeface="Calibri"/>
                        </a:rPr>
                        <a:t>20414</a:t>
                      </a:r>
                    </a:p>
                  </a:txBody>
                  <a:tcPr marL="9525" marR="9525" marT="9525" marB="0" anchor="ctr"/>
                </a:tc>
                <a:tc>
                  <a:txBody>
                    <a:bodyPr/>
                    <a:lstStyle/>
                    <a:p>
                      <a:pPr algn="ctr" fontAlgn="b"/>
                      <a:r>
                        <a:rPr lang="en-US" sz="1200" b="0" i="0" u="none" strike="noStrike">
                          <a:solidFill>
                            <a:srgbClr val="000000"/>
                          </a:solidFill>
                          <a:latin typeface="Calibri"/>
                        </a:rPr>
                        <a:t>4</a:t>
                      </a:r>
                    </a:p>
                  </a:txBody>
                  <a:tcPr marL="9525" marR="9525" marT="9525" marB="0" anchor="ctr"/>
                </a:tc>
                <a:tc>
                  <a:txBody>
                    <a:bodyPr/>
                    <a:lstStyle/>
                    <a:p>
                      <a:pPr algn="ctr" fontAlgn="b"/>
                      <a:r>
                        <a:rPr lang="en-US" sz="1200" b="0" i="0" u="none" strike="noStrike" dirty="0">
                          <a:solidFill>
                            <a:srgbClr val="000000"/>
                          </a:solidFill>
                          <a:latin typeface="+mn-lt"/>
                        </a:rPr>
                        <a:t>GM/DL</a:t>
                      </a:r>
                      <a:endParaRPr lang="en-US" sz="1200" b="0" i="0" u="none" strike="noStrike" dirty="0">
                        <a:solidFill>
                          <a:srgbClr val="000000"/>
                        </a:solidFill>
                        <a:latin typeface="Calibri"/>
                      </a:endParaRPr>
                    </a:p>
                  </a:txBody>
                  <a:tcPr marL="9525" marR="9525" marT="9525" marB="0" anchor="ctr"/>
                </a:tc>
                <a:tc>
                  <a:txBody>
                    <a:bodyPr/>
                    <a:lstStyle/>
                    <a:p>
                      <a:pPr algn="l" fontAlgn="b"/>
                      <a:r>
                        <a:rPr lang="en-US" sz="1200" b="0" i="0" u="none" strike="noStrike">
                          <a:solidFill>
                            <a:srgbClr val="000000"/>
                          </a:solidFill>
                          <a:latin typeface="Calibri"/>
                        </a:rPr>
                        <a:t>(3.4-5.0)</a:t>
                      </a:r>
                    </a:p>
                  </a:txBody>
                  <a:tcPr marL="9525" marR="9525" marT="9525" marB="0" anchor="ctr"/>
                </a:tc>
                <a:tc>
                  <a:txBody>
                    <a:bodyPr/>
                    <a:lstStyle/>
                    <a:p>
                      <a:pPr algn="ctr" fontAlgn="b"/>
                      <a:r>
                        <a:rPr lang="en-US" sz="1200" b="0" i="0" u="none" strike="noStrike">
                          <a:solidFill>
                            <a:srgbClr val="000000"/>
                          </a:solidFill>
                          <a:latin typeface="Calibri"/>
                        </a:rPr>
                        <a:t>1751-7</a:t>
                      </a:r>
                    </a:p>
                  </a:txBody>
                  <a:tcPr marL="9525" marR="9525" marT="9525" marB="0" anchor="ctr"/>
                </a:tc>
                <a:tc>
                  <a:txBody>
                    <a:bodyPr/>
                    <a:lstStyle/>
                    <a:p>
                      <a:pPr algn="l" fontAlgn="b"/>
                      <a:r>
                        <a:rPr lang="en-US" sz="1200" b="0" i="0" u="none" strike="noStrike" dirty="0">
                          <a:solidFill>
                            <a:srgbClr val="000000"/>
                          </a:solidFill>
                          <a:latin typeface="Calibri"/>
                        </a:rPr>
                        <a:t>ALBUMIN:MCNC:PT:SER/PLAS:QN:</a:t>
                      </a:r>
                    </a:p>
                  </a:txBody>
                  <a:tcPr marL="9525" marR="9525" marT="9525" marB="0" anchor="ctr"/>
                </a:tc>
                <a:tc>
                  <a:txBody>
                    <a:bodyPr/>
                    <a:lstStyle/>
                    <a:p>
                      <a:pPr algn="l" fontAlgn="b"/>
                      <a:r>
                        <a:rPr lang="en-US" sz="1200" b="0" i="0" u="none" strike="noStrike">
                          <a:solidFill>
                            <a:srgbClr val="000000"/>
                          </a:solidFill>
                          <a:latin typeface="Calibri"/>
                        </a:rPr>
                        <a:t>ALBUMIN</a:t>
                      </a:r>
                    </a:p>
                  </a:txBody>
                  <a:tcPr marL="9525" marR="9525" marT="9525" marB="0" anchor="ctr"/>
                </a:tc>
                <a:extLst>
                  <a:ext uri="{0D108BD9-81ED-4DB2-BD59-A6C34878D82A}">
                    <a16:rowId xmlns:a16="http://schemas.microsoft.com/office/drawing/2014/main" val="10008"/>
                  </a:ext>
                </a:extLst>
              </a:tr>
              <a:tr h="551467">
                <a:tc>
                  <a:txBody>
                    <a:bodyPr/>
                    <a:lstStyle/>
                    <a:p>
                      <a:pPr algn="ctr" fontAlgn="b"/>
                      <a:r>
                        <a:rPr lang="en-US" sz="1200" b="0" i="0" u="none" strike="noStrike" dirty="0">
                          <a:solidFill>
                            <a:srgbClr val="000000"/>
                          </a:solidFill>
                          <a:latin typeface="Calibri"/>
                        </a:rPr>
                        <a:t>4112362063</a:t>
                      </a:r>
                    </a:p>
                  </a:txBody>
                  <a:tcPr marL="9525" marR="9525" marT="9525" marB="0" anchor="ctr"/>
                </a:tc>
                <a:tc>
                  <a:txBody>
                    <a:bodyPr/>
                    <a:lstStyle/>
                    <a:p>
                      <a:pPr algn="ctr" fontAlgn="b"/>
                      <a:endParaRPr lang="en-US" sz="1200" b="0" i="0" u="none" strike="noStrike">
                        <a:solidFill>
                          <a:srgbClr val="000000"/>
                        </a:solidFill>
                        <a:latin typeface="Calibri"/>
                      </a:endParaRPr>
                    </a:p>
                  </a:txBody>
                  <a:tcPr marL="9525" marR="9525" marT="9525" marB="0" anchor="ctr"/>
                </a:tc>
                <a:tc>
                  <a:txBody>
                    <a:bodyPr/>
                    <a:lstStyle/>
                    <a:p>
                      <a:pPr algn="ctr" fontAlgn="b"/>
                      <a:r>
                        <a:rPr lang="en-US" sz="1200" b="0" i="0" u="none" strike="noStrike">
                          <a:solidFill>
                            <a:srgbClr val="000000"/>
                          </a:solidFill>
                          <a:latin typeface="Calibri"/>
                        </a:rPr>
                        <a:t>20419</a:t>
                      </a:r>
                    </a:p>
                  </a:txBody>
                  <a:tcPr marL="9525" marR="9525" marT="9525" marB="0" anchor="ctr"/>
                </a:tc>
                <a:tc>
                  <a:txBody>
                    <a:bodyPr/>
                    <a:lstStyle/>
                    <a:p>
                      <a:pPr algn="ctr" fontAlgn="b"/>
                      <a:r>
                        <a:rPr lang="en-US" sz="1200" b="0" i="0" u="none" strike="noStrike">
                          <a:solidFill>
                            <a:srgbClr val="000000"/>
                          </a:solidFill>
                          <a:latin typeface="Calibri"/>
                        </a:rPr>
                        <a:t>57</a:t>
                      </a:r>
                    </a:p>
                  </a:txBody>
                  <a:tcPr marL="9525" marR="9525" marT="9525" marB="0" anchor="ctr"/>
                </a:tc>
                <a:tc>
                  <a:txBody>
                    <a:bodyPr/>
                    <a:lstStyle/>
                    <a:p>
                      <a:pPr algn="ctr" fontAlgn="b"/>
                      <a:r>
                        <a:rPr lang="en-US" sz="1200" b="0" i="0" u="none" strike="noStrike" dirty="0">
                          <a:solidFill>
                            <a:srgbClr val="000000"/>
                          </a:solidFill>
                          <a:latin typeface="+mn-lt"/>
                        </a:rPr>
                        <a:t>U/L</a:t>
                      </a:r>
                      <a:endParaRPr lang="en-US" sz="1200" b="0" i="0" u="none" strike="noStrike" dirty="0">
                        <a:solidFill>
                          <a:srgbClr val="000000"/>
                        </a:solidFill>
                        <a:latin typeface="Calibri"/>
                      </a:endParaRPr>
                    </a:p>
                  </a:txBody>
                  <a:tcPr marL="9525" marR="9525" marT="9525" marB="0" anchor="ctr"/>
                </a:tc>
                <a:tc>
                  <a:txBody>
                    <a:bodyPr/>
                    <a:lstStyle/>
                    <a:p>
                      <a:pPr algn="l" fontAlgn="b"/>
                      <a:r>
                        <a:rPr lang="en-US" sz="1200" b="0" i="0" u="none" strike="noStrike">
                          <a:solidFill>
                            <a:srgbClr val="000000"/>
                          </a:solidFill>
                          <a:latin typeface="Calibri"/>
                        </a:rPr>
                        <a:t>(30-65)</a:t>
                      </a:r>
                    </a:p>
                  </a:txBody>
                  <a:tcPr marL="9525" marR="9525" marT="9525" marB="0" anchor="ctr"/>
                </a:tc>
                <a:tc>
                  <a:txBody>
                    <a:bodyPr/>
                    <a:lstStyle/>
                    <a:p>
                      <a:pPr algn="ctr" fontAlgn="b"/>
                      <a:r>
                        <a:rPr lang="en-US" sz="1200" b="0" i="0" u="none" strike="noStrike">
                          <a:solidFill>
                            <a:srgbClr val="000000"/>
                          </a:solidFill>
                          <a:latin typeface="Calibri"/>
                        </a:rPr>
                        <a:t>1742-6</a:t>
                      </a:r>
                    </a:p>
                  </a:txBody>
                  <a:tcPr marL="9525" marR="9525" marT="9525" marB="0" anchor="ctr"/>
                </a:tc>
                <a:tc>
                  <a:txBody>
                    <a:bodyPr/>
                    <a:lstStyle/>
                    <a:p>
                      <a:pPr algn="l" fontAlgn="b"/>
                      <a:r>
                        <a:rPr lang="en-US" sz="1200" b="0" i="0" u="none" strike="noStrike" dirty="0">
                          <a:solidFill>
                            <a:srgbClr val="000000"/>
                          </a:solidFill>
                          <a:latin typeface="Calibri"/>
                        </a:rPr>
                        <a:t>ALANINE AMINOTRANSFERASE:CCNC:PT:SER/PLAS:QN:</a:t>
                      </a:r>
                    </a:p>
                  </a:txBody>
                  <a:tcPr marL="9525" marR="9525" marT="9525" marB="0" anchor="ctr"/>
                </a:tc>
                <a:tc>
                  <a:txBody>
                    <a:bodyPr/>
                    <a:lstStyle/>
                    <a:p>
                      <a:pPr algn="l" fontAlgn="b"/>
                      <a:r>
                        <a:rPr lang="en-US" sz="1200" b="0" i="0" u="none" strike="noStrike" dirty="0">
                          <a:solidFill>
                            <a:srgbClr val="000000"/>
                          </a:solidFill>
                          <a:latin typeface="Calibri"/>
                        </a:rPr>
                        <a:t>ALANINE AMINOTRANSFERASE</a:t>
                      </a:r>
                    </a:p>
                  </a:txBody>
                  <a:tcPr marL="9525" marR="9525" marT="9525" marB="0" anchor="ctr"/>
                </a:tc>
                <a:extLst>
                  <a:ext uri="{0D108BD9-81ED-4DB2-BD59-A6C34878D82A}">
                    <a16:rowId xmlns:a16="http://schemas.microsoft.com/office/drawing/2014/main" val="10009"/>
                  </a:ext>
                </a:extLst>
              </a:tr>
              <a:tr h="287622">
                <a:tc>
                  <a:txBody>
                    <a:bodyPr/>
                    <a:lstStyle/>
                    <a:p>
                      <a:pPr algn="ctr" fontAlgn="b"/>
                      <a:r>
                        <a:rPr lang="en-US" sz="1200" b="0" i="0" u="none" strike="noStrike" dirty="0">
                          <a:solidFill>
                            <a:srgbClr val="000000"/>
                          </a:solidFill>
                          <a:latin typeface="Calibri"/>
                        </a:rPr>
                        <a:t>4112362063</a:t>
                      </a:r>
                    </a:p>
                  </a:txBody>
                  <a:tcPr marL="9525" marR="9525" marT="9525" marB="0" anchor="ctr"/>
                </a:tc>
                <a:tc>
                  <a:txBody>
                    <a:bodyPr/>
                    <a:lstStyle/>
                    <a:p>
                      <a:pPr algn="ctr" fontAlgn="b"/>
                      <a:endParaRPr lang="en-US" sz="1200" b="0" i="0" u="none" strike="noStrike">
                        <a:solidFill>
                          <a:srgbClr val="000000"/>
                        </a:solidFill>
                        <a:latin typeface="Calibri"/>
                      </a:endParaRPr>
                    </a:p>
                  </a:txBody>
                  <a:tcPr marL="9525" marR="9525" marT="9525" marB="0" anchor="ctr"/>
                </a:tc>
                <a:tc>
                  <a:txBody>
                    <a:bodyPr/>
                    <a:lstStyle/>
                    <a:p>
                      <a:pPr algn="ctr" fontAlgn="b"/>
                      <a:r>
                        <a:rPr lang="en-US" sz="1200" b="0" i="0" u="none" strike="noStrike">
                          <a:solidFill>
                            <a:srgbClr val="000000"/>
                          </a:solidFill>
                          <a:latin typeface="Calibri"/>
                        </a:rPr>
                        <a:t>20717</a:t>
                      </a:r>
                    </a:p>
                  </a:txBody>
                  <a:tcPr marL="9525" marR="9525" marT="9525" marB="0" anchor="ctr"/>
                </a:tc>
                <a:tc>
                  <a:txBody>
                    <a:bodyPr/>
                    <a:lstStyle/>
                    <a:p>
                      <a:pPr algn="ctr" fontAlgn="b"/>
                      <a:r>
                        <a:rPr lang="en-US" sz="1200" b="0" i="0" u="none" strike="noStrike">
                          <a:solidFill>
                            <a:srgbClr val="000000"/>
                          </a:solidFill>
                          <a:latin typeface="Calibri"/>
                        </a:rPr>
                        <a:t>0.36</a:t>
                      </a:r>
                    </a:p>
                  </a:txBody>
                  <a:tcPr marL="9525" marR="9525" marT="9525" marB="0" anchor="ctr"/>
                </a:tc>
                <a:tc>
                  <a:txBody>
                    <a:bodyPr/>
                    <a:lstStyle/>
                    <a:p>
                      <a:pPr algn="ctr" fontAlgn="b"/>
                      <a:r>
                        <a:rPr lang="en-US" sz="1200" b="0" i="0" u="none" strike="noStrike" dirty="0">
                          <a:solidFill>
                            <a:srgbClr val="000000"/>
                          </a:solidFill>
                          <a:latin typeface="+mn-lt"/>
                        </a:rPr>
                        <a:t>MG/DL</a:t>
                      </a:r>
                      <a:endParaRPr lang="en-US" sz="1200" b="0" i="0" u="none" strike="noStrike" dirty="0">
                        <a:solidFill>
                          <a:srgbClr val="000000"/>
                        </a:solidFill>
                        <a:latin typeface="Calibri"/>
                      </a:endParaRPr>
                    </a:p>
                  </a:txBody>
                  <a:tcPr marL="9525" marR="9525" marT="9525" marB="0" anchor="ctr"/>
                </a:tc>
                <a:tc>
                  <a:txBody>
                    <a:bodyPr/>
                    <a:lstStyle/>
                    <a:p>
                      <a:pPr algn="l" fontAlgn="b"/>
                      <a:r>
                        <a:rPr lang="en-US" sz="1200" b="0" i="0" u="none" strike="noStrike">
                          <a:solidFill>
                            <a:srgbClr val="000000"/>
                          </a:solidFill>
                          <a:latin typeface="Calibri"/>
                        </a:rPr>
                        <a:t>(0-1.00)</a:t>
                      </a:r>
                    </a:p>
                  </a:txBody>
                  <a:tcPr marL="9525" marR="9525" marT="9525" marB="0" anchor="ctr"/>
                </a:tc>
                <a:tc>
                  <a:txBody>
                    <a:bodyPr/>
                    <a:lstStyle/>
                    <a:p>
                      <a:pPr algn="ctr" fontAlgn="b"/>
                      <a:r>
                        <a:rPr lang="en-US" sz="1200" b="0" i="0" u="none" strike="noStrike">
                          <a:solidFill>
                            <a:srgbClr val="000000"/>
                          </a:solidFill>
                          <a:latin typeface="Calibri"/>
                        </a:rPr>
                        <a:t>1975-2</a:t>
                      </a:r>
                    </a:p>
                  </a:txBody>
                  <a:tcPr marL="9525" marR="9525" marT="9525" marB="0" anchor="ctr"/>
                </a:tc>
                <a:tc>
                  <a:txBody>
                    <a:bodyPr/>
                    <a:lstStyle/>
                    <a:p>
                      <a:pPr algn="l" fontAlgn="b"/>
                      <a:r>
                        <a:rPr lang="en-US" sz="1200" b="0" i="0" u="none" strike="noStrike">
                          <a:solidFill>
                            <a:srgbClr val="000000"/>
                          </a:solidFill>
                          <a:latin typeface="Calibri"/>
                        </a:rPr>
                        <a:t>BILIRUBIN:MCNC:PT:SER/PLAS:QN:</a:t>
                      </a:r>
                    </a:p>
                  </a:txBody>
                  <a:tcPr marL="9525" marR="9525" marT="9525" marB="0" anchor="ctr"/>
                </a:tc>
                <a:tc>
                  <a:txBody>
                    <a:bodyPr/>
                    <a:lstStyle/>
                    <a:p>
                      <a:pPr algn="l" fontAlgn="b"/>
                      <a:r>
                        <a:rPr lang="en-US" sz="1200" b="0" i="0" u="none" strike="noStrike" dirty="0">
                          <a:solidFill>
                            <a:srgbClr val="000000"/>
                          </a:solidFill>
                          <a:latin typeface="Calibri"/>
                        </a:rPr>
                        <a:t>BILIRUBIN</a:t>
                      </a:r>
                    </a:p>
                  </a:txBody>
                  <a:tcPr marL="9525" marR="9525" marT="9525" marB="0" anchor="ctr"/>
                </a:tc>
                <a:extLst>
                  <a:ext uri="{0D108BD9-81ED-4DB2-BD59-A6C34878D82A}">
                    <a16:rowId xmlns:a16="http://schemas.microsoft.com/office/drawing/2014/main" val="10010"/>
                  </a:ext>
                </a:extLst>
              </a:tr>
              <a:tr h="287622">
                <a:tc>
                  <a:txBody>
                    <a:bodyPr/>
                    <a:lstStyle/>
                    <a:p>
                      <a:pPr algn="ctr" fontAlgn="b"/>
                      <a:r>
                        <a:rPr lang="en-US" sz="1200" b="0" i="0" u="none" strike="noStrike" dirty="0">
                          <a:solidFill>
                            <a:srgbClr val="000000"/>
                          </a:solidFill>
                          <a:latin typeface="Calibri"/>
                        </a:rPr>
                        <a:t>4112362063</a:t>
                      </a:r>
                    </a:p>
                  </a:txBody>
                  <a:tcPr marL="9525" marR="9525" marT="9525" marB="0" anchor="ctr"/>
                </a:tc>
                <a:tc>
                  <a:txBody>
                    <a:bodyPr/>
                    <a:lstStyle/>
                    <a:p>
                      <a:pPr algn="ctr" fontAlgn="b"/>
                      <a:endParaRPr lang="en-US" sz="1200" b="0" i="0" u="none" strike="noStrike">
                        <a:solidFill>
                          <a:srgbClr val="000000"/>
                        </a:solidFill>
                        <a:latin typeface="Calibri"/>
                      </a:endParaRPr>
                    </a:p>
                  </a:txBody>
                  <a:tcPr marL="9525" marR="9525" marT="9525" marB="0" anchor="ctr"/>
                </a:tc>
                <a:tc>
                  <a:txBody>
                    <a:bodyPr/>
                    <a:lstStyle/>
                    <a:p>
                      <a:pPr algn="ctr" fontAlgn="b"/>
                      <a:r>
                        <a:rPr lang="en-US" sz="1200" b="0" i="0" u="none" strike="noStrike">
                          <a:solidFill>
                            <a:srgbClr val="000000"/>
                          </a:solidFill>
                          <a:latin typeface="Calibri"/>
                        </a:rPr>
                        <a:t>20771</a:t>
                      </a:r>
                    </a:p>
                  </a:txBody>
                  <a:tcPr marL="9525" marR="9525" marT="9525" marB="0" anchor="ctr"/>
                </a:tc>
                <a:tc>
                  <a:txBody>
                    <a:bodyPr/>
                    <a:lstStyle/>
                    <a:p>
                      <a:pPr algn="ctr" fontAlgn="b"/>
                      <a:r>
                        <a:rPr lang="en-US" sz="1200" b="0" i="0" u="none" strike="noStrike">
                          <a:solidFill>
                            <a:srgbClr val="000000"/>
                          </a:solidFill>
                          <a:latin typeface="Calibri"/>
                        </a:rPr>
                        <a:t>30</a:t>
                      </a:r>
                    </a:p>
                  </a:txBody>
                  <a:tcPr marL="9525" marR="9525" marT="9525" marB="0" anchor="ctr"/>
                </a:tc>
                <a:tc>
                  <a:txBody>
                    <a:bodyPr/>
                    <a:lstStyle/>
                    <a:p>
                      <a:pPr algn="ctr" fontAlgn="b"/>
                      <a:r>
                        <a:rPr lang="en-US" sz="1200" b="0" i="0" u="none" strike="noStrike" dirty="0">
                          <a:solidFill>
                            <a:srgbClr val="000000"/>
                          </a:solidFill>
                          <a:latin typeface="+mn-lt"/>
                        </a:rPr>
                        <a:t>MMOL/L</a:t>
                      </a:r>
                      <a:endParaRPr lang="en-US" sz="1200" b="0" i="0" u="none" strike="noStrike" dirty="0">
                        <a:solidFill>
                          <a:srgbClr val="000000"/>
                        </a:solidFill>
                        <a:latin typeface="Calibri"/>
                      </a:endParaRPr>
                    </a:p>
                  </a:txBody>
                  <a:tcPr marL="9525" marR="9525" marT="9525" marB="0" anchor="ctr"/>
                </a:tc>
                <a:tc>
                  <a:txBody>
                    <a:bodyPr/>
                    <a:lstStyle/>
                    <a:p>
                      <a:pPr algn="l" fontAlgn="b"/>
                      <a:r>
                        <a:rPr lang="en-US" sz="1200" b="0" i="0" u="none" strike="noStrike">
                          <a:solidFill>
                            <a:srgbClr val="000000"/>
                          </a:solidFill>
                          <a:latin typeface="Calibri"/>
                        </a:rPr>
                        <a:t>(21-32)</a:t>
                      </a:r>
                    </a:p>
                  </a:txBody>
                  <a:tcPr marL="9525" marR="9525" marT="9525" marB="0" anchor="ctr"/>
                </a:tc>
                <a:tc>
                  <a:txBody>
                    <a:bodyPr/>
                    <a:lstStyle/>
                    <a:p>
                      <a:pPr algn="ctr" fontAlgn="b"/>
                      <a:r>
                        <a:rPr lang="en-US" sz="1200" b="0" i="0" u="none" strike="noStrike">
                          <a:solidFill>
                            <a:srgbClr val="000000"/>
                          </a:solidFill>
                          <a:latin typeface="Calibri"/>
                        </a:rPr>
                        <a:t>2028-9</a:t>
                      </a:r>
                    </a:p>
                  </a:txBody>
                  <a:tcPr marL="9525" marR="9525" marT="9525" marB="0" anchor="ctr"/>
                </a:tc>
                <a:tc>
                  <a:txBody>
                    <a:bodyPr/>
                    <a:lstStyle/>
                    <a:p>
                      <a:pPr algn="l" fontAlgn="b"/>
                      <a:r>
                        <a:rPr lang="en-US" sz="1200" b="0" i="0" u="none" strike="noStrike">
                          <a:solidFill>
                            <a:srgbClr val="000000"/>
                          </a:solidFill>
                          <a:latin typeface="Calibri"/>
                        </a:rPr>
                        <a:t>CARBON DIOXIDE:SCNC:PT:SER/PLAS:QN:</a:t>
                      </a:r>
                    </a:p>
                  </a:txBody>
                  <a:tcPr marL="9525" marR="9525" marT="9525" marB="0" anchor="ctr"/>
                </a:tc>
                <a:tc>
                  <a:txBody>
                    <a:bodyPr/>
                    <a:lstStyle/>
                    <a:p>
                      <a:pPr algn="l" fontAlgn="b"/>
                      <a:r>
                        <a:rPr lang="en-US" sz="1200" b="0" i="0" u="none" strike="noStrike" dirty="0">
                          <a:solidFill>
                            <a:srgbClr val="000000"/>
                          </a:solidFill>
                          <a:latin typeface="Calibri"/>
                        </a:rPr>
                        <a:t>CO2</a:t>
                      </a:r>
                    </a:p>
                  </a:txBody>
                  <a:tcPr marL="9525" marR="9525" marT="9525" marB="0" anchor="ctr"/>
                </a:tc>
                <a:extLst>
                  <a:ext uri="{0D108BD9-81ED-4DB2-BD59-A6C34878D82A}">
                    <a16:rowId xmlns:a16="http://schemas.microsoft.com/office/drawing/2014/main" val="10011"/>
                  </a:ext>
                </a:extLst>
              </a:tr>
              <a:tr h="287622">
                <a:tc>
                  <a:txBody>
                    <a:bodyPr/>
                    <a:lstStyle/>
                    <a:p>
                      <a:pPr algn="ctr" fontAlgn="b"/>
                      <a:r>
                        <a:rPr lang="en-US" sz="1200" b="0" i="0" u="none" strike="noStrike" dirty="0">
                          <a:solidFill>
                            <a:srgbClr val="000000"/>
                          </a:solidFill>
                          <a:latin typeface="Calibri"/>
                        </a:rPr>
                        <a:t>4112362063</a:t>
                      </a:r>
                    </a:p>
                  </a:txBody>
                  <a:tcPr marL="9525" marR="9525" marT="9525" marB="0" anchor="ctr"/>
                </a:tc>
                <a:tc>
                  <a:txBody>
                    <a:bodyPr/>
                    <a:lstStyle/>
                    <a:p>
                      <a:pPr algn="ctr" fontAlgn="b"/>
                      <a:endParaRPr lang="en-US" sz="1200" b="0" i="0" u="none" strike="noStrike">
                        <a:solidFill>
                          <a:srgbClr val="000000"/>
                        </a:solidFill>
                        <a:latin typeface="Calibri"/>
                      </a:endParaRPr>
                    </a:p>
                  </a:txBody>
                  <a:tcPr marL="9525" marR="9525" marT="9525" marB="0" anchor="ctr"/>
                </a:tc>
                <a:tc>
                  <a:txBody>
                    <a:bodyPr/>
                    <a:lstStyle/>
                    <a:p>
                      <a:pPr algn="ctr" fontAlgn="b"/>
                      <a:r>
                        <a:rPr lang="en-US" sz="1200" b="0" i="0" u="none" strike="noStrike">
                          <a:solidFill>
                            <a:srgbClr val="000000"/>
                          </a:solidFill>
                          <a:latin typeface="Calibri"/>
                        </a:rPr>
                        <a:t>22585</a:t>
                      </a:r>
                    </a:p>
                  </a:txBody>
                  <a:tcPr marL="9525" marR="9525" marT="9525" marB="0" anchor="ctr"/>
                </a:tc>
                <a:tc>
                  <a:txBody>
                    <a:bodyPr/>
                    <a:lstStyle/>
                    <a:p>
                      <a:pPr algn="ctr" fontAlgn="b"/>
                      <a:r>
                        <a:rPr lang="en-US" sz="1200" b="0" i="0" u="none" strike="noStrike">
                          <a:solidFill>
                            <a:srgbClr val="000000"/>
                          </a:solidFill>
                          <a:latin typeface="Calibri"/>
                        </a:rPr>
                        <a:t>95</a:t>
                      </a:r>
                    </a:p>
                  </a:txBody>
                  <a:tcPr marL="9525" marR="9525" marT="9525" marB="0" anchor="ctr"/>
                </a:tc>
                <a:tc>
                  <a:txBody>
                    <a:bodyPr/>
                    <a:lstStyle/>
                    <a:p>
                      <a:pPr algn="ctr" fontAlgn="b"/>
                      <a:r>
                        <a:rPr lang="en-US" sz="1200" b="0" i="0" u="none" strike="noStrike" dirty="0">
                          <a:solidFill>
                            <a:srgbClr val="000000"/>
                          </a:solidFill>
                          <a:latin typeface="+mn-lt"/>
                        </a:rPr>
                        <a:t>MG/DL</a:t>
                      </a:r>
                      <a:endParaRPr lang="en-US" sz="1200" b="0" i="0" u="none" strike="noStrike" dirty="0">
                        <a:solidFill>
                          <a:srgbClr val="000000"/>
                        </a:solidFill>
                        <a:latin typeface="Calibri"/>
                      </a:endParaRPr>
                    </a:p>
                  </a:txBody>
                  <a:tcPr marL="9525" marR="9525" marT="9525" marB="0" anchor="ctr"/>
                </a:tc>
                <a:tc>
                  <a:txBody>
                    <a:bodyPr/>
                    <a:lstStyle/>
                    <a:p>
                      <a:pPr algn="l" fontAlgn="b"/>
                      <a:r>
                        <a:rPr lang="en-US" sz="1200" b="0" i="0" u="none" strike="noStrike">
                          <a:solidFill>
                            <a:srgbClr val="000000"/>
                          </a:solidFill>
                          <a:latin typeface="Calibri"/>
                        </a:rPr>
                        <a:t>(70-110)</a:t>
                      </a:r>
                    </a:p>
                  </a:txBody>
                  <a:tcPr marL="9525" marR="9525" marT="9525" marB="0" anchor="ctr"/>
                </a:tc>
                <a:tc>
                  <a:txBody>
                    <a:bodyPr/>
                    <a:lstStyle/>
                    <a:p>
                      <a:pPr algn="ctr" fontAlgn="b"/>
                      <a:r>
                        <a:rPr lang="en-US" sz="1200" b="0" i="0" u="none" strike="noStrike">
                          <a:solidFill>
                            <a:srgbClr val="000000"/>
                          </a:solidFill>
                          <a:latin typeface="Calibri"/>
                        </a:rPr>
                        <a:t>2345-7</a:t>
                      </a:r>
                    </a:p>
                  </a:txBody>
                  <a:tcPr marL="9525" marR="9525" marT="9525" marB="0" anchor="ctr"/>
                </a:tc>
                <a:tc>
                  <a:txBody>
                    <a:bodyPr/>
                    <a:lstStyle/>
                    <a:p>
                      <a:pPr algn="l" fontAlgn="b"/>
                      <a:r>
                        <a:rPr lang="en-US" sz="1200" b="0" i="0" u="none" strike="noStrike">
                          <a:solidFill>
                            <a:srgbClr val="000000"/>
                          </a:solidFill>
                          <a:latin typeface="Calibri"/>
                        </a:rPr>
                        <a:t>GLUCOSE:MCNC:PT:SER/PLAS:QN:</a:t>
                      </a:r>
                    </a:p>
                  </a:txBody>
                  <a:tcPr marL="9525" marR="9525" marT="9525" marB="0" anchor="ctr"/>
                </a:tc>
                <a:tc>
                  <a:txBody>
                    <a:bodyPr/>
                    <a:lstStyle/>
                    <a:p>
                      <a:pPr algn="l" fontAlgn="b"/>
                      <a:r>
                        <a:rPr lang="en-US" sz="1200" b="0" i="0" u="none" strike="noStrike">
                          <a:solidFill>
                            <a:srgbClr val="000000"/>
                          </a:solidFill>
                          <a:latin typeface="Calibri"/>
                        </a:rPr>
                        <a:t>GLUCOSE</a:t>
                      </a:r>
                    </a:p>
                  </a:txBody>
                  <a:tcPr marL="9525" marR="9525" marT="9525" marB="0" anchor="ctr"/>
                </a:tc>
                <a:extLst>
                  <a:ext uri="{0D108BD9-81ED-4DB2-BD59-A6C34878D82A}">
                    <a16:rowId xmlns:a16="http://schemas.microsoft.com/office/drawing/2014/main" val="10012"/>
                  </a:ext>
                </a:extLst>
              </a:tr>
              <a:tr h="287622">
                <a:tc>
                  <a:txBody>
                    <a:bodyPr/>
                    <a:lstStyle/>
                    <a:p>
                      <a:pPr algn="ctr" fontAlgn="b"/>
                      <a:r>
                        <a:rPr lang="en-US" sz="1200" b="0" i="0" u="none" strike="noStrike" dirty="0">
                          <a:solidFill>
                            <a:srgbClr val="000000"/>
                          </a:solidFill>
                          <a:latin typeface="Calibri"/>
                        </a:rPr>
                        <a:t>4112362063</a:t>
                      </a:r>
                    </a:p>
                  </a:txBody>
                  <a:tcPr marL="9525" marR="9525" marT="9525" marB="0" anchor="ctr"/>
                </a:tc>
                <a:tc>
                  <a:txBody>
                    <a:bodyPr/>
                    <a:lstStyle/>
                    <a:p>
                      <a:pPr algn="ctr" fontAlgn="b"/>
                      <a:endParaRPr lang="en-US" sz="1200" b="0" i="0" u="none" strike="noStrike">
                        <a:solidFill>
                          <a:srgbClr val="000000"/>
                        </a:solidFill>
                        <a:latin typeface="Calibri"/>
                      </a:endParaRPr>
                    </a:p>
                  </a:txBody>
                  <a:tcPr marL="9525" marR="9525" marT="9525" marB="0" anchor="ctr"/>
                </a:tc>
                <a:tc>
                  <a:txBody>
                    <a:bodyPr/>
                    <a:lstStyle/>
                    <a:p>
                      <a:pPr algn="ctr" fontAlgn="b"/>
                      <a:r>
                        <a:rPr lang="en-US" sz="1200" b="0" i="0" u="none" strike="noStrike">
                          <a:solidFill>
                            <a:srgbClr val="000000"/>
                          </a:solidFill>
                          <a:latin typeface="Calibri"/>
                        </a:rPr>
                        <a:t>42525</a:t>
                      </a:r>
                    </a:p>
                  </a:txBody>
                  <a:tcPr marL="9525" marR="9525" marT="9525" marB="0" anchor="ctr"/>
                </a:tc>
                <a:tc>
                  <a:txBody>
                    <a:bodyPr/>
                    <a:lstStyle/>
                    <a:p>
                      <a:pPr algn="ctr" fontAlgn="b"/>
                      <a:r>
                        <a:rPr lang="en-US" sz="1200" b="0" i="0" u="none" strike="noStrike">
                          <a:solidFill>
                            <a:srgbClr val="000000"/>
                          </a:solidFill>
                          <a:latin typeface="Calibri"/>
                        </a:rPr>
                        <a:t>8.8</a:t>
                      </a:r>
                    </a:p>
                  </a:txBody>
                  <a:tcPr marL="9525" marR="9525" marT="9525" marB="0" anchor="ctr"/>
                </a:tc>
                <a:tc>
                  <a:txBody>
                    <a:bodyPr/>
                    <a:lstStyle/>
                    <a:p>
                      <a:pPr algn="ctr" fontAlgn="b"/>
                      <a:r>
                        <a:rPr lang="en-US" sz="1200" b="0" i="0" u="none" strike="noStrike" dirty="0">
                          <a:solidFill>
                            <a:srgbClr val="000000"/>
                          </a:solidFill>
                          <a:latin typeface="+mn-lt"/>
                        </a:rPr>
                        <a:t>MG/DL</a:t>
                      </a:r>
                      <a:endParaRPr lang="en-US" sz="1200" b="0" i="0" u="none" strike="noStrike" dirty="0">
                        <a:solidFill>
                          <a:srgbClr val="000000"/>
                        </a:solidFill>
                        <a:latin typeface="Calibri"/>
                      </a:endParaRPr>
                    </a:p>
                  </a:txBody>
                  <a:tcPr marL="9525" marR="9525" marT="9525" marB="0" anchor="ctr"/>
                </a:tc>
                <a:tc>
                  <a:txBody>
                    <a:bodyPr/>
                    <a:lstStyle/>
                    <a:p>
                      <a:pPr algn="l" fontAlgn="b"/>
                      <a:r>
                        <a:rPr lang="en-US" sz="1200" b="0" i="0" u="none" strike="noStrike">
                          <a:solidFill>
                            <a:srgbClr val="000000"/>
                          </a:solidFill>
                          <a:latin typeface="Calibri"/>
                        </a:rPr>
                        <a:t>(8.5-10.1)</a:t>
                      </a:r>
                    </a:p>
                  </a:txBody>
                  <a:tcPr marL="9525" marR="9525" marT="9525" marB="0" anchor="ctr"/>
                </a:tc>
                <a:tc>
                  <a:txBody>
                    <a:bodyPr/>
                    <a:lstStyle/>
                    <a:p>
                      <a:pPr algn="ctr" fontAlgn="b"/>
                      <a:r>
                        <a:rPr lang="en-US" sz="1200" b="0" i="0" u="none" strike="noStrike">
                          <a:solidFill>
                            <a:srgbClr val="000000"/>
                          </a:solidFill>
                          <a:latin typeface="Calibri"/>
                        </a:rPr>
                        <a:t>17861-6</a:t>
                      </a:r>
                    </a:p>
                  </a:txBody>
                  <a:tcPr marL="9525" marR="9525" marT="9525" marB="0" anchor="ctr"/>
                </a:tc>
                <a:tc>
                  <a:txBody>
                    <a:bodyPr/>
                    <a:lstStyle/>
                    <a:p>
                      <a:pPr algn="l" fontAlgn="b"/>
                      <a:r>
                        <a:rPr lang="en-US" sz="1200" b="0" i="0" u="none" strike="noStrike">
                          <a:solidFill>
                            <a:srgbClr val="000000"/>
                          </a:solidFill>
                          <a:latin typeface="Calibri"/>
                        </a:rPr>
                        <a:t>CALCIUM:MCNC:PT:SER/PLAS:QN:</a:t>
                      </a:r>
                    </a:p>
                  </a:txBody>
                  <a:tcPr marL="9525" marR="9525" marT="9525" marB="0" anchor="ctr"/>
                </a:tc>
                <a:tc>
                  <a:txBody>
                    <a:bodyPr/>
                    <a:lstStyle/>
                    <a:p>
                      <a:pPr algn="l" fontAlgn="b"/>
                      <a:r>
                        <a:rPr lang="en-US" sz="1200" b="0" i="0" u="none" strike="noStrike">
                          <a:solidFill>
                            <a:srgbClr val="000000"/>
                          </a:solidFill>
                          <a:latin typeface="Calibri"/>
                        </a:rPr>
                        <a:t>CALCIUM</a:t>
                      </a:r>
                    </a:p>
                  </a:txBody>
                  <a:tcPr marL="9525" marR="9525" marT="9525" marB="0" anchor="ctr"/>
                </a:tc>
                <a:extLst>
                  <a:ext uri="{0D108BD9-81ED-4DB2-BD59-A6C34878D82A}">
                    <a16:rowId xmlns:a16="http://schemas.microsoft.com/office/drawing/2014/main" val="10013"/>
                  </a:ext>
                </a:extLst>
              </a:tr>
              <a:tr h="371396">
                <a:tc>
                  <a:txBody>
                    <a:bodyPr/>
                    <a:lstStyle/>
                    <a:p>
                      <a:pPr algn="ctr" fontAlgn="b"/>
                      <a:r>
                        <a:rPr lang="en-US" sz="1200" b="0" i="0" u="none" strike="noStrike" dirty="0">
                          <a:solidFill>
                            <a:srgbClr val="000000"/>
                          </a:solidFill>
                          <a:latin typeface="Calibri"/>
                        </a:rPr>
                        <a:t>4112362063</a:t>
                      </a:r>
                    </a:p>
                  </a:txBody>
                  <a:tcPr marL="9525" marR="9525" marT="9525" marB="0" anchor="ctr"/>
                </a:tc>
                <a:tc>
                  <a:txBody>
                    <a:bodyPr/>
                    <a:lstStyle/>
                    <a:p>
                      <a:pPr algn="ctr" fontAlgn="b"/>
                      <a:endParaRPr lang="en-US" sz="1200" b="0" i="0" u="none" strike="noStrike">
                        <a:solidFill>
                          <a:srgbClr val="000000"/>
                        </a:solidFill>
                        <a:latin typeface="Calibri"/>
                      </a:endParaRPr>
                    </a:p>
                  </a:txBody>
                  <a:tcPr marL="9525" marR="9525" marT="9525" marB="0" anchor="ctr"/>
                </a:tc>
                <a:tc>
                  <a:txBody>
                    <a:bodyPr/>
                    <a:lstStyle/>
                    <a:p>
                      <a:pPr algn="ctr" fontAlgn="b"/>
                      <a:r>
                        <a:rPr lang="en-US" sz="1200" b="0" i="0" u="none" strike="noStrike">
                          <a:solidFill>
                            <a:srgbClr val="000000"/>
                          </a:solidFill>
                          <a:latin typeface="Calibri"/>
                        </a:rPr>
                        <a:t>53207</a:t>
                      </a:r>
                    </a:p>
                  </a:txBody>
                  <a:tcPr marL="9525" marR="9525" marT="9525" marB="0" anchor="ctr"/>
                </a:tc>
                <a:tc>
                  <a:txBody>
                    <a:bodyPr/>
                    <a:lstStyle/>
                    <a:p>
                      <a:pPr algn="ctr" fontAlgn="b"/>
                      <a:r>
                        <a:rPr lang="en-US" sz="1200" b="0" i="0" u="none" strike="noStrike">
                          <a:solidFill>
                            <a:srgbClr val="000000"/>
                          </a:solidFill>
                          <a:latin typeface="Calibri"/>
                        </a:rPr>
                        <a:t>270</a:t>
                      </a:r>
                    </a:p>
                  </a:txBody>
                  <a:tcPr marL="9525" marR="9525" marT="9525" marB="0" anchor="ctr"/>
                </a:tc>
                <a:tc>
                  <a:txBody>
                    <a:bodyPr/>
                    <a:lstStyle/>
                    <a:p>
                      <a:pPr algn="ctr" fontAlgn="b"/>
                      <a:r>
                        <a:rPr lang="en-US" sz="1200" b="0" i="0" u="none" strike="noStrike" dirty="0">
                          <a:solidFill>
                            <a:srgbClr val="000000"/>
                          </a:solidFill>
                          <a:latin typeface="+mn-lt"/>
                        </a:rPr>
                        <a:t>MOSM/KG</a:t>
                      </a:r>
                      <a:endParaRPr lang="en-US" sz="1200" b="0" i="0" u="none" strike="noStrike" dirty="0">
                        <a:solidFill>
                          <a:srgbClr val="000000"/>
                        </a:solidFill>
                        <a:latin typeface="Calibri"/>
                      </a:endParaRPr>
                    </a:p>
                  </a:txBody>
                  <a:tcPr marL="9525" marR="9525" marT="9525" marB="0" anchor="ctr"/>
                </a:tc>
                <a:tc>
                  <a:txBody>
                    <a:bodyPr/>
                    <a:lstStyle/>
                    <a:p>
                      <a:pPr algn="l" fontAlgn="b"/>
                      <a:r>
                        <a:rPr lang="en-US" sz="1200" b="0" i="0" u="none" strike="noStrike">
                          <a:solidFill>
                            <a:srgbClr val="000000"/>
                          </a:solidFill>
                          <a:latin typeface="Calibri"/>
                        </a:rPr>
                        <a:t>(265-285)</a:t>
                      </a:r>
                    </a:p>
                  </a:txBody>
                  <a:tcPr marL="9525" marR="9525" marT="9525" marB="0" anchor="ctr"/>
                </a:tc>
                <a:tc>
                  <a:txBody>
                    <a:bodyPr/>
                    <a:lstStyle/>
                    <a:p>
                      <a:pPr algn="ctr" fontAlgn="b"/>
                      <a:r>
                        <a:rPr lang="en-US" sz="1200" b="0" i="0" u="none" strike="noStrike" dirty="0">
                          <a:solidFill>
                            <a:srgbClr val="000000"/>
                          </a:solidFill>
                          <a:latin typeface="Calibri"/>
                        </a:rPr>
                        <a:t>18182-6</a:t>
                      </a:r>
                    </a:p>
                  </a:txBody>
                  <a:tcPr marL="9525" marR="9525" marT="9525" marB="0" anchor="ctr"/>
                </a:tc>
                <a:tc>
                  <a:txBody>
                    <a:bodyPr/>
                    <a:lstStyle/>
                    <a:p>
                      <a:pPr algn="l" fontAlgn="b"/>
                      <a:r>
                        <a:rPr lang="en-US" sz="1200" b="0" i="0" u="none" strike="noStrike" dirty="0">
                          <a:solidFill>
                            <a:srgbClr val="000000"/>
                          </a:solidFill>
                          <a:latin typeface="Calibri"/>
                        </a:rPr>
                        <a:t>OSMOLALITY:OSMOL:PT:SER/PLAS:QN:CALCULATED</a:t>
                      </a:r>
                    </a:p>
                  </a:txBody>
                  <a:tcPr marL="9525" marR="9525" marT="9525" marB="0" anchor="ctr"/>
                </a:tc>
                <a:tc>
                  <a:txBody>
                    <a:bodyPr/>
                    <a:lstStyle/>
                    <a:p>
                      <a:pPr algn="l" fontAlgn="b"/>
                      <a:r>
                        <a:rPr lang="en-US" sz="1200" b="0" i="0" u="none" strike="noStrike" dirty="0">
                          <a:solidFill>
                            <a:srgbClr val="000000"/>
                          </a:solidFill>
                          <a:latin typeface="Calibri"/>
                        </a:rPr>
                        <a:t>CALCULATED OSMO</a:t>
                      </a:r>
                    </a:p>
                  </a:txBody>
                  <a:tcPr marL="9525" marR="9525" marT="9525" marB="0" anchor="ctr"/>
                </a:tc>
                <a:extLst>
                  <a:ext uri="{0D108BD9-81ED-4DB2-BD59-A6C34878D82A}">
                    <a16:rowId xmlns:a16="http://schemas.microsoft.com/office/drawing/2014/main" val="10014"/>
                  </a:ext>
                </a:extLst>
              </a:tr>
            </a:tbl>
          </a:graphicData>
        </a:graphic>
      </p:graphicFrame>
      <p:sp>
        <p:nvSpPr>
          <p:cNvPr id="8" name="Rectangle 7"/>
          <p:cNvSpPr/>
          <p:nvPr/>
        </p:nvSpPr>
        <p:spPr>
          <a:xfrm>
            <a:off x="1905000" y="1154668"/>
            <a:ext cx="6698822" cy="369332"/>
          </a:xfrm>
          <a:prstGeom prst="rect">
            <a:avLst/>
          </a:prstGeom>
        </p:spPr>
        <p:txBody>
          <a:bodyPr wrap="none">
            <a:spAutoFit/>
          </a:bodyPr>
          <a:lstStyle/>
          <a:p>
            <a:pPr>
              <a:buFont typeface="Arial" pitchFamily="34" charset="0"/>
              <a:buChar char="•"/>
            </a:pPr>
            <a:r>
              <a:rPr lang="en-US" dirty="0">
                <a:latin typeface="+mj-lt"/>
              </a:rPr>
              <a:t>  </a:t>
            </a:r>
            <a:r>
              <a:rPr lang="en-US" dirty="0">
                <a:latin typeface="Cambria" panose="02040503050406030204" pitchFamily="18" charset="0"/>
              </a:rPr>
              <a:t>Example Comprehensive Metabolic Panel Records (select fields):</a:t>
            </a:r>
          </a:p>
        </p:txBody>
      </p:sp>
      <p:sp>
        <p:nvSpPr>
          <p:cNvPr id="3" name="Slide Number Placeholder 2"/>
          <p:cNvSpPr>
            <a:spLocks noGrp="1"/>
          </p:cNvSpPr>
          <p:nvPr>
            <p:ph type="sldNum" sz="quarter" idx="12"/>
          </p:nvPr>
        </p:nvSpPr>
        <p:spPr/>
        <p:txBody>
          <a:bodyPr/>
          <a:lstStyle/>
          <a:p>
            <a:fld id="{B1EAD1A9-26C9-46CB-A7C4-15748123C385}" type="slidenum">
              <a:rPr lang="en-US" smtClean="0"/>
              <a:pPr/>
              <a:t>24</a:t>
            </a:fld>
            <a:endParaRPr lang="en-US" dirty="0"/>
          </a:p>
        </p:txBody>
      </p:sp>
      <p:sp>
        <p:nvSpPr>
          <p:cNvPr id="7" name="Title 1">
            <a:extLst>
              <a:ext uri="{FF2B5EF4-FFF2-40B4-BE49-F238E27FC236}">
                <a16:creationId xmlns:a16="http://schemas.microsoft.com/office/drawing/2014/main" id="{B43CAD6E-3A19-4380-A822-7DCA2A659940}"/>
              </a:ext>
            </a:extLst>
          </p:cNvPr>
          <p:cNvSpPr txBox="1">
            <a:spLocks/>
          </p:cNvSpPr>
          <p:nvPr/>
        </p:nvSpPr>
        <p:spPr>
          <a:xfrm>
            <a:off x="2127114" y="-11010"/>
            <a:ext cx="10064885" cy="16663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Verdana" panose="020B0604030504040204" pitchFamily="34" charset="0"/>
                <a:ea typeface="Verdana" panose="020B0604030504040204" pitchFamily="34" charset="0"/>
              </a:rPr>
              <a:t>Chemistry Lab Results Example</a:t>
            </a:r>
          </a:p>
        </p:txBody>
      </p:sp>
      <p:pic>
        <p:nvPicPr>
          <p:cNvPr id="9" name="Picture 8">
            <a:extLst>
              <a:ext uri="{FF2B5EF4-FFF2-40B4-BE49-F238E27FC236}">
                <a16:creationId xmlns:a16="http://schemas.microsoft.com/office/drawing/2014/main" id="{5B1AD7B9-02B7-477C-A105-5CB0A9EF0F81}"/>
              </a:ext>
            </a:extLst>
          </p:cNvPr>
          <p:cNvPicPr>
            <a:picLocks noChangeAspect="1"/>
          </p:cNvPicPr>
          <p:nvPr/>
        </p:nvPicPr>
        <p:blipFill>
          <a:blip r:embed="rId2"/>
          <a:stretch>
            <a:fillRect/>
          </a:stretch>
        </p:blipFill>
        <p:spPr>
          <a:xfrm>
            <a:off x="0" y="1"/>
            <a:ext cx="1335932" cy="1249058"/>
          </a:xfrm>
          <a:prstGeom prst="rect">
            <a:avLst/>
          </a:prstGeom>
        </p:spPr>
      </p:pic>
    </p:spTree>
    <p:extLst>
      <p:ext uri="{BB962C8B-B14F-4D97-AF65-F5344CB8AC3E}">
        <p14:creationId xmlns:p14="http://schemas.microsoft.com/office/powerpoint/2010/main" val="2497133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idx="1"/>
          </p:nvPr>
        </p:nvSpPr>
        <p:spPr/>
        <p:txBody>
          <a:bodyPr/>
          <a:lstStyle/>
          <a:p>
            <a:pPr marL="0" indent="0">
              <a:spcAft>
                <a:spcPts val="1200"/>
              </a:spcAft>
              <a:buNone/>
            </a:pPr>
            <a:r>
              <a:rPr lang="en-US" altLang="en-US" b="1" dirty="0">
                <a:latin typeface="Verdana" panose="020B0604030504040204" pitchFamily="34" charset="0"/>
                <a:ea typeface="Verdana" panose="020B0604030504040204" pitchFamily="34" charset="0"/>
              </a:rPr>
              <a:t>Pathology Table:</a:t>
            </a:r>
          </a:p>
          <a:p>
            <a:pPr marL="800100" lvl="1" indent="-342900">
              <a:spcAft>
                <a:spcPts val="1200"/>
              </a:spcAft>
              <a:buFont typeface="Wingdings" panose="05000000000000000000" pitchFamily="2" charset="2"/>
              <a:buChar char="§"/>
            </a:pPr>
            <a:r>
              <a:rPr lang="en-US" altLang="en-US" sz="2000" dirty="0">
                <a:latin typeface="Verdana" panose="020B0604030504040204" pitchFamily="34" charset="0"/>
                <a:ea typeface="Verdana" panose="020B0604030504040204" pitchFamily="34" charset="0"/>
              </a:rPr>
              <a:t>Record Definition:  Each record represents a pathology lab result at an MTF.  Includes inpatient and outpatient.</a:t>
            </a:r>
          </a:p>
          <a:p>
            <a:pPr marL="800100" lvl="1" indent="-342900">
              <a:spcAft>
                <a:spcPts val="1200"/>
              </a:spcAft>
              <a:buFont typeface="Wingdings" panose="05000000000000000000" pitchFamily="2" charset="2"/>
              <a:buChar char="§"/>
            </a:pPr>
            <a:r>
              <a:rPr lang="en-US" altLang="en-US" sz="2000" dirty="0">
                <a:latin typeface="Verdana" panose="020B0604030504040204" pitchFamily="34" charset="0"/>
                <a:ea typeface="Verdana" panose="020B0604030504040204" pitchFamily="34" charset="0"/>
              </a:rPr>
              <a:t>Content:   Patient, Appointment ID, Date Collected, Date Result, Specimen, Diagnosis, etc.</a:t>
            </a:r>
          </a:p>
          <a:p>
            <a:pPr marL="800100" lvl="1" indent="-342900">
              <a:spcAft>
                <a:spcPts val="1200"/>
              </a:spcAft>
              <a:buFont typeface="Wingdings" panose="05000000000000000000" pitchFamily="2" charset="2"/>
              <a:buChar char="§"/>
            </a:pPr>
            <a:r>
              <a:rPr lang="en-US" altLang="en-US" sz="2000" dirty="0">
                <a:latin typeface="Verdana" panose="020B0604030504040204" pitchFamily="34" charset="0"/>
                <a:ea typeface="Verdana" panose="020B0604030504040204" pitchFamily="34" charset="0"/>
              </a:rPr>
              <a:t>Potential Uses:  Teratoma research.</a:t>
            </a:r>
          </a:p>
          <a:p>
            <a:pPr marL="800100" lvl="1" indent="-342900">
              <a:spcAft>
                <a:spcPts val="1200"/>
              </a:spcAft>
              <a:buFont typeface="Wingdings" panose="05000000000000000000" pitchFamily="2" charset="2"/>
              <a:buChar char="§"/>
            </a:pPr>
            <a:r>
              <a:rPr lang="en-US" altLang="en-US" sz="2000" dirty="0">
                <a:latin typeface="Verdana" panose="020B0604030504040204" pitchFamily="34" charset="0"/>
                <a:ea typeface="Verdana" panose="020B0604030504040204" pitchFamily="34" charset="0"/>
              </a:rPr>
              <a:t>Refresh Frequency:  MDR: Weekly; DaVINCI: Quarterly</a:t>
            </a:r>
          </a:p>
          <a:p>
            <a:pPr marL="800100" lvl="1" indent="-342900">
              <a:buFont typeface="Wingdings" panose="05000000000000000000" pitchFamily="2" charset="2"/>
              <a:buChar char="§"/>
            </a:pPr>
            <a:r>
              <a:rPr lang="en-US" altLang="en-US" sz="2000" dirty="0">
                <a:latin typeface="Verdana" panose="020B0604030504040204" pitchFamily="34" charset="0"/>
                <a:ea typeface="Verdana" panose="020B0604030504040204" pitchFamily="34" charset="0"/>
              </a:rPr>
              <a:t>Comment:   Can be linked to a CPT lookup table to see additional tests performed. Diagnosis is free text, which can be difficult to analyze.</a:t>
            </a:r>
          </a:p>
        </p:txBody>
      </p:sp>
      <p:sp>
        <p:nvSpPr>
          <p:cNvPr id="2" name="Slide Number Placeholder 1"/>
          <p:cNvSpPr>
            <a:spLocks noGrp="1"/>
          </p:cNvSpPr>
          <p:nvPr>
            <p:ph type="sldNum" sz="quarter" idx="12"/>
          </p:nvPr>
        </p:nvSpPr>
        <p:spPr/>
        <p:txBody>
          <a:bodyPr/>
          <a:lstStyle/>
          <a:p>
            <a:fld id="{B1EAD1A9-26C9-46CB-A7C4-15748123C385}" type="slidenum">
              <a:rPr lang="en-US" smtClean="0"/>
              <a:pPr/>
              <a:t>25</a:t>
            </a:fld>
            <a:endParaRPr lang="en-US" dirty="0"/>
          </a:p>
        </p:txBody>
      </p:sp>
      <p:sp>
        <p:nvSpPr>
          <p:cNvPr id="5" name="Title 1">
            <a:extLst>
              <a:ext uri="{FF2B5EF4-FFF2-40B4-BE49-F238E27FC236}">
                <a16:creationId xmlns:a16="http://schemas.microsoft.com/office/drawing/2014/main" id="{B998A568-A2CE-4DF6-B068-E87062706DB9}"/>
              </a:ext>
            </a:extLst>
          </p:cNvPr>
          <p:cNvSpPr txBox="1">
            <a:spLocks/>
          </p:cNvSpPr>
          <p:nvPr/>
        </p:nvSpPr>
        <p:spPr>
          <a:xfrm>
            <a:off x="2127114" y="-11010"/>
            <a:ext cx="10064885" cy="16663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Verdana" panose="020B0604030504040204" pitchFamily="34" charset="0"/>
                <a:ea typeface="Verdana" panose="020B0604030504040204" pitchFamily="34" charset="0"/>
              </a:rPr>
              <a:t>Pathology Lab Results</a:t>
            </a:r>
          </a:p>
        </p:txBody>
      </p:sp>
      <p:pic>
        <p:nvPicPr>
          <p:cNvPr id="6" name="Picture 5">
            <a:extLst>
              <a:ext uri="{FF2B5EF4-FFF2-40B4-BE49-F238E27FC236}">
                <a16:creationId xmlns:a16="http://schemas.microsoft.com/office/drawing/2014/main" id="{3E4175BC-3AB9-489D-8669-A48C679C19A4}"/>
              </a:ext>
            </a:extLst>
          </p:cNvPr>
          <p:cNvPicPr>
            <a:picLocks noChangeAspect="1"/>
          </p:cNvPicPr>
          <p:nvPr/>
        </p:nvPicPr>
        <p:blipFill>
          <a:blip r:embed="rId2"/>
          <a:stretch>
            <a:fillRect/>
          </a:stretch>
        </p:blipFill>
        <p:spPr>
          <a:xfrm>
            <a:off x="0" y="1"/>
            <a:ext cx="1335932" cy="1249058"/>
          </a:xfrm>
          <a:prstGeom prst="rect">
            <a:avLst/>
          </a:prstGeom>
        </p:spPr>
      </p:pic>
    </p:spTree>
    <p:extLst>
      <p:ext uri="{BB962C8B-B14F-4D97-AF65-F5344CB8AC3E}">
        <p14:creationId xmlns:p14="http://schemas.microsoft.com/office/powerpoint/2010/main" val="567936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1524000" y="1638300"/>
          <a:ext cx="9144000" cy="5143500"/>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5486400">
                  <a:extLst>
                    <a:ext uri="{9D8B030D-6E8A-4147-A177-3AD203B41FA5}">
                      <a16:colId xmlns:a16="http://schemas.microsoft.com/office/drawing/2014/main" val="20005"/>
                    </a:ext>
                  </a:extLst>
                </a:gridCol>
              </a:tblGrid>
              <a:tr h="533400">
                <a:tc>
                  <a:txBody>
                    <a:bodyPr/>
                    <a:lstStyle/>
                    <a:p>
                      <a:pPr algn="ctr" fontAlgn="b"/>
                      <a:r>
                        <a:rPr lang="en-US" sz="1000" b="1" i="0" u="none" strike="noStrike" dirty="0">
                          <a:solidFill>
                            <a:schemeClr val="bg1"/>
                          </a:solidFill>
                          <a:latin typeface="Calibri"/>
                        </a:rPr>
                        <a:t>EVENT_ID</a:t>
                      </a:r>
                    </a:p>
                  </a:txBody>
                  <a:tcPr marL="9525" marR="9525" marT="9525" marB="0" anchor="ctr">
                    <a:solidFill>
                      <a:srgbClr val="0070C0"/>
                    </a:solidFill>
                  </a:tcPr>
                </a:tc>
                <a:tc>
                  <a:txBody>
                    <a:bodyPr/>
                    <a:lstStyle/>
                    <a:p>
                      <a:pPr algn="ctr" fontAlgn="b"/>
                      <a:r>
                        <a:rPr lang="en-US" sz="1000" b="1" i="0" u="none" strike="noStrike" dirty="0">
                          <a:solidFill>
                            <a:schemeClr val="bg1"/>
                          </a:solidFill>
                          <a:latin typeface="Calibri"/>
                        </a:rPr>
                        <a:t>LAB_TEST_ NCID</a:t>
                      </a:r>
                    </a:p>
                  </a:txBody>
                  <a:tcPr marL="9525" marR="9525" marT="9525" marB="0" anchor="ctr">
                    <a:solidFill>
                      <a:srgbClr val="0070C0"/>
                    </a:solidFill>
                  </a:tcPr>
                </a:tc>
                <a:tc>
                  <a:txBody>
                    <a:bodyPr/>
                    <a:lstStyle/>
                    <a:p>
                      <a:pPr algn="l" fontAlgn="b"/>
                      <a:r>
                        <a:rPr lang="en-US" sz="1000" b="1" i="0" u="none" strike="noStrike" dirty="0">
                          <a:solidFill>
                            <a:schemeClr val="bg1"/>
                          </a:solidFill>
                          <a:latin typeface="Calibri"/>
                        </a:rPr>
                        <a:t>TEST_NAME</a:t>
                      </a:r>
                    </a:p>
                  </a:txBody>
                  <a:tcPr marL="9525" marR="9525" marT="9525" marB="0" anchor="ctr">
                    <a:solidFill>
                      <a:srgbClr val="0070C0"/>
                    </a:solidFill>
                  </a:tcPr>
                </a:tc>
                <a:tc>
                  <a:txBody>
                    <a:bodyPr/>
                    <a:lstStyle/>
                    <a:p>
                      <a:pPr algn="ctr" fontAlgn="b"/>
                      <a:r>
                        <a:rPr lang="en-US" sz="1000" b="1" i="0" u="none" strike="noStrike" dirty="0">
                          <a:solidFill>
                            <a:schemeClr val="bg1"/>
                          </a:solidFill>
                          <a:latin typeface="Calibri"/>
                        </a:rPr>
                        <a:t>CPT</a:t>
                      </a:r>
                    </a:p>
                  </a:txBody>
                  <a:tcPr marL="9525" marR="9525" marT="9525" marB="0" anchor="ctr">
                    <a:solidFill>
                      <a:srgbClr val="0070C0"/>
                    </a:solidFill>
                  </a:tcPr>
                </a:tc>
                <a:tc>
                  <a:txBody>
                    <a:bodyPr/>
                    <a:lstStyle/>
                    <a:p>
                      <a:pPr algn="ctr" fontAlgn="b"/>
                      <a:r>
                        <a:rPr lang="en-US" sz="1000" b="1" i="0" u="none" strike="noStrike" dirty="0">
                          <a:solidFill>
                            <a:schemeClr val="bg1"/>
                          </a:solidFill>
                          <a:latin typeface="Calibri"/>
                        </a:rPr>
                        <a:t>RESULT_ STATUS</a:t>
                      </a:r>
                    </a:p>
                  </a:txBody>
                  <a:tcPr marL="9525" marR="9525" marT="9525" marB="0" anchor="ctr">
                    <a:solidFill>
                      <a:srgbClr val="0070C0"/>
                    </a:solidFill>
                  </a:tcPr>
                </a:tc>
                <a:tc>
                  <a:txBody>
                    <a:bodyPr/>
                    <a:lstStyle/>
                    <a:p>
                      <a:pPr algn="l" fontAlgn="b"/>
                      <a:r>
                        <a:rPr lang="en-US" sz="1000" b="1" i="0" u="none" strike="noStrike" dirty="0">
                          <a:solidFill>
                            <a:schemeClr val="bg1"/>
                          </a:solidFill>
                          <a:latin typeface="Calibri"/>
                        </a:rPr>
                        <a:t>FINAL_DIAGNOSIS</a:t>
                      </a:r>
                    </a:p>
                  </a:txBody>
                  <a:tcPr marL="9525" marR="9525" marT="9525" marB="0" anchor="ctr">
                    <a:solidFill>
                      <a:srgbClr val="0070C0"/>
                    </a:solidFill>
                  </a:tcPr>
                </a:tc>
                <a:extLst>
                  <a:ext uri="{0D108BD9-81ED-4DB2-BD59-A6C34878D82A}">
                    <a16:rowId xmlns:a16="http://schemas.microsoft.com/office/drawing/2014/main" val="10000"/>
                  </a:ext>
                </a:extLst>
              </a:tr>
              <a:tr h="254000">
                <a:tc>
                  <a:txBody>
                    <a:bodyPr/>
                    <a:lstStyle/>
                    <a:p>
                      <a:pPr algn="ctr" fontAlgn="b"/>
                      <a:r>
                        <a:rPr lang="en-US" sz="1000" b="0" i="0" u="none" strike="noStrike" dirty="0">
                          <a:solidFill>
                            <a:srgbClr val="000000"/>
                          </a:solidFill>
                          <a:latin typeface="+mn-lt"/>
                        </a:rPr>
                        <a:t>13663645</a:t>
                      </a:r>
                      <a:endParaRPr lang="en-US" sz="1000" b="0" i="0" u="none" strike="noStrike" dirty="0">
                        <a:solidFill>
                          <a:srgbClr val="000000"/>
                        </a:solidFill>
                        <a:latin typeface="Calibri"/>
                      </a:endParaRPr>
                    </a:p>
                  </a:txBody>
                  <a:tcPr marL="9525" marR="9525" marT="9525" marB="0" anchor="ctr"/>
                </a:tc>
                <a:tc>
                  <a:txBody>
                    <a:bodyPr/>
                    <a:lstStyle/>
                    <a:p>
                      <a:pPr algn="ctr" fontAlgn="b"/>
                      <a:r>
                        <a:rPr lang="en-US" sz="1000" b="0" i="0" u="none" strike="noStrike" dirty="0">
                          <a:solidFill>
                            <a:srgbClr val="000000"/>
                          </a:solidFill>
                          <a:latin typeface="+mn-lt"/>
                        </a:rPr>
                        <a:t>14511105</a:t>
                      </a:r>
                      <a:endParaRPr lang="en-US" sz="1000" b="0" i="0" u="none" strike="noStrike" dirty="0">
                        <a:solidFill>
                          <a:srgbClr val="000000"/>
                        </a:solidFill>
                        <a:latin typeface="Calibri"/>
                      </a:endParaRPr>
                    </a:p>
                  </a:txBody>
                  <a:tcPr marL="9525" marR="9525" marT="9525" marB="0" anchor="ctr"/>
                </a:tc>
                <a:tc>
                  <a:txBody>
                    <a:bodyPr/>
                    <a:lstStyle/>
                    <a:p>
                      <a:pPr algn="l" fontAlgn="b"/>
                      <a:r>
                        <a:rPr lang="en-US" sz="1000" b="0" i="0" u="none" strike="noStrike" dirty="0">
                          <a:solidFill>
                            <a:srgbClr val="000000"/>
                          </a:solidFill>
                          <a:latin typeface="+mn-lt"/>
                        </a:rPr>
                        <a:t>TISSUE EXAM</a:t>
                      </a:r>
                      <a:endParaRPr lang="en-US" sz="1000" b="0" i="0" u="none" strike="noStrike" dirty="0">
                        <a:solidFill>
                          <a:srgbClr val="000000"/>
                        </a:solidFill>
                        <a:latin typeface="Calibri"/>
                      </a:endParaRPr>
                    </a:p>
                  </a:txBody>
                  <a:tcPr marL="9525" marR="9525" marT="9525" marB="0" anchor="ctr"/>
                </a:tc>
                <a:tc>
                  <a:txBody>
                    <a:bodyPr/>
                    <a:lstStyle/>
                    <a:p>
                      <a:pPr algn="ctr" fontAlgn="b"/>
                      <a:r>
                        <a:rPr lang="en-US" sz="1000" b="0" i="0" u="none" strike="noStrike" dirty="0">
                          <a:solidFill>
                            <a:srgbClr val="000000"/>
                          </a:solidFill>
                          <a:latin typeface="Calibri"/>
                        </a:rPr>
                        <a:t>88307</a:t>
                      </a:r>
                    </a:p>
                  </a:txBody>
                  <a:tcPr marL="9525" marR="9525" marT="9525" marB="0" anchor="ctr"/>
                </a:tc>
                <a:tc>
                  <a:txBody>
                    <a:bodyPr/>
                    <a:lstStyle/>
                    <a:p>
                      <a:pPr algn="ctr" fontAlgn="b"/>
                      <a:r>
                        <a:rPr lang="en-US" sz="1000" b="0" i="0" u="none" strike="noStrike" dirty="0">
                          <a:solidFill>
                            <a:srgbClr val="000000"/>
                          </a:solidFill>
                          <a:latin typeface="Calibri"/>
                        </a:rPr>
                        <a:t>CERTIFY</a:t>
                      </a:r>
                    </a:p>
                  </a:txBody>
                  <a:tcPr marL="9525" marR="9525" marT="9525" marB="0" anchor="ctr"/>
                </a:tc>
                <a:tc>
                  <a:txBody>
                    <a:bodyPr/>
                    <a:lstStyle/>
                    <a:p>
                      <a:pPr algn="l" fontAlgn="b"/>
                      <a:r>
                        <a:rPr lang="en-US" sz="1000" b="0" i="0" u="none" strike="noStrike" dirty="0">
                          <a:solidFill>
                            <a:srgbClr val="000000"/>
                          </a:solidFill>
                          <a:latin typeface="+mn-lt"/>
                        </a:rPr>
                        <a:t>GASTRIC POLYPS, BIOPSIES (SPECIMEN A):^  BENIGN FUNDIC GLAND POLYPS (4).^  ALCIAN YELLOW STAIN IS NEGATIVE FOR HELICOBACTER PYLORI.^^^  STOMACH, ANTRUM, BIOPSY (SPECIMEN B):^  NONFUNDIC MUCOSA WITH NO SIGNIFICANT HISTOPATHOLOGIC ALTERATIONS.^  ESOPHAGUS, 36 CM, BIOPSY (SPECIMEN C):^  SQUAMOUS MUCOSA SHOWING MILD INFLAMMATION AND REACTIVE EPITHELIAL CHANGE^  SUGGESTIVE OF REFLUX.^  FRAGMENTS OF SQUAMOCOLUMNAR JUNCTIONAL MUCOSA WITH NO SIGNIFICANT^  HISTOPATHOLOGIC ALTERATIONS.^  NO INTESTINAL METAPLASIA, NO DYSPLASIA IDENTIFIED.^^^  ALTERATIONS.^  NO SQUAMOCOLUMNAR JUNCTIONAL MUCOSA IS INCLUDED IN THE BIOPSY.^</a:t>
                      </a:r>
                      <a:endParaRPr lang="en-US" sz="1000" b="0" i="0" u="none" strike="noStrike" dirty="0">
                        <a:solidFill>
                          <a:srgbClr val="000000"/>
                        </a:solidFill>
                        <a:latin typeface="Calibri"/>
                      </a:endParaRPr>
                    </a:p>
                  </a:txBody>
                  <a:tcPr marL="9525" marR="9525" marT="9525" marB="0" anchor="ctr"/>
                </a:tc>
                <a:extLst>
                  <a:ext uri="{0D108BD9-81ED-4DB2-BD59-A6C34878D82A}">
                    <a16:rowId xmlns:a16="http://schemas.microsoft.com/office/drawing/2014/main" val="10001"/>
                  </a:ext>
                </a:extLst>
              </a:tr>
              <a:tr h="254000">
                <a:tc>
                  <a:txBody>
                    <a:bodyPr/>
                    <a:lstStyle/>
                    <a:p>
                      <a:pPr algn="ctr" fontAlgn="b"/>
                      <a:r>
                        <a:rPr lang="en-US" sz="1000" b="0" i="0" u="none" strike="noStrike" dirty="0">
                          <a:solidFill>
                            <a:srgbClr val="000000"/>
                          </a:solidFill>
                          <a:latin typeface="+mn-lt"/>
                        </a:rPr>
                        <a:t>41618601</a:t>
                      </a:r>
                      <a:endParaRPr lang="en-US" sz="1000" b="0" i="0" u="none" strike="noStrike" dirty="0">
                        <a:solidFill>
                          <a:srgbClr val="000000"/>
                        </a:solidFill>
                        <a:latin typeface="Calibri"/>
                      </a:endParaRPr>
                    </a:p>
                  </a:txBody>
                  <a:tcPr marL="9525" marR="9525" marT="9525" marB="0" anchor="ctr"/>
                </a:tc>
                <a:tc>
                  <a:txBody>
                    <a:bodyPr/>
                    <a:lstStyle/>
                    <a:p>
                      <a:pPr algn="ctr" fontAlgn="b"/>
                      <a:r>
                        <a:rPr lang="en-US" sz="1000" b="0" i="0" u="none" strike="noStrike" dirty="0">
                          <a:solidFill>
                            <a:srgbClr val="000000"/>
                          </a:solidFill>
                          <a:latin typeface="+mn-lt"/>
                        </a:rPr>
                        <a:t>154757</a:t>
                      </a:r>
                      <a:endParaRPr lang="en-US" sz="1000" b="0" i="0" u="none" strike="noStrike" dirty="0">
                        <a:solidFill>
                          <a:srgbClr val="000000"/>
                        </a:solidFill>
                        <a:latin typeface="Calibri"/>
                      </a:endParaRPr>
                    </a:p>
                  </a:txBody>
                  <a:tcPr marL="9525" marR="9525" marT="9525" marB="0" anchor="ctr"/>
                </a:tc>
                <a:tc>
                  <a:txBody>
                    <a:bodyPr/>
                    <a:lstStyle/>
                    <a:p>
                      <a:pPr algn="l" fontAlgn="b"/>
                      <a:r>
                        <a:rPr lang="en-US" sz="1000" b="0" i="0" u="none" strike="noStrike" dirty="0">
                          <a:solidFill>
                            <a:srgbClr val="000000"/>
                          </a:solidFill>
                          <a:latin typeface="+mn-lt"/>
                        </a:rPr>
                        <a:t>CYTOLOGY, GYN</a:t>
                      </a:r>
                      <a:endParaRPr lang="en-US" sz="1000" b="0" i="0" u="none" strike="noStrike" dirty="0">
                        <a:solidFill>
                          <a:srgbClr val="000000"/>
                        </a:solidFill>
                        <a:latin typeface="Calibri"/>
                      </a:endParaRPr>
                    </a:p>
                  </a:txBody>
                  <a:tcPr marL="9525" marR="9525" marT="9525" marB="0" anchor="ctr"/>
                </a:tc>
                <a:tc>
                  <a:txBody>
                    <a:bodyPr/>
                    <a:lstStyle/>
                    <a:p>
                      <a:pPr algn="ctr" fontAlgn="b"/>
                      <a:r>
                        <a:rPr lang="en-US" sz="1000" b="0" i="0" u="none" strike="noStrike" kern="1200" dirty="0">
                          <a:solidFill>
                            <a:srgbClr val="000000"/>
                          </a:solidFill>
                          <a:latin typeface="Calibri"/>
                          <a:ea typeface="+mn-ea"/>
                          <a:cs typeface="+mn-cs"/>
                        </a:rPr>
                        <a:t>88142</a:t>
                      </a:r>
                    </a:p>
                  </a:txBody>
                  <a:tcPr marL="9525" marR="9525" marT="9525" marB="0" anchor="ctr"/>
                </a:tc>
                <a:tc>
                  <a:txBody>
                    <a:bodyPr/>
                    <a:lstStyle/>
                    <a:p>
                      <a:pPr algn="ctr" fontAlgn="b"/>
                      <a:r>
                        <a:rPr lang="en-US" sz="1000" b="0" i="0" u="none" strike="noStrike" dirty="0">
                          <a:solidFill>
                            <a:srgbClr val="000000"/>
                          </a:solidFill>
                          <a:latin typeface="Calibri"/>
                        </a:rPr>
                        <a:t>CERTIFY</a:t>
                      </a:r>
                    </a:p>
                  </a:txBody>
                  <a:tcPr marL="9525" marR="9525" marT="9525" marB="0" anchor="ctr"/>
                </a:tc>
                <a:tc>
                  <a:txBody>
                    <a:bodyPr/>
                    <a:lstStyle/>
                    <a:p>
                      <a:pPr algn="l" fontAlgn="b"/>
                      <a:r>
                        <a:rPr lang="en-US" sz="1000" b="0" i="0" u="none" strike="noStrike" dirty="0">
                          <a:solidFill>
                            <a:srgbClr val="000000"/>
                          </a:solidFill>
                          <a:latin typeface="+mn-lt"/>
                        </a:rPr>
                        <a:t>LBC CERVICAL (WITH REFLEX HPV):^     SATISFACTORY FOR EVALUATION, ENDOCERVICAL COMPONENT SEEN.^       ATYPICAL SQUAMOUS CELLS OF UNDETERMINED SIGNIFICANCE.^       HPV TESTING WILL BE PERFORMED ON THIS SPECIMEN. FOR PATIENTS &lt;21^ YEARS OLD, REPEAT PAP IN 12 MONTHS.^  This Pap test was evaluated with the assistance of the Thin Prep Test^ Imaging System. Due to </a:t>
                      </a:r>
                      <a:r>
                        <a:rPr lang="en-US" sz="1000" b="0" i="0" u="none" strike="noStrike" dirty="0" err="1">
                          <a:solidFill>
                            <a:srgbClr val="000000"/>
                          </a:solidFill>
                          <a:latin typeface="+mn-lt"/>
                        </a:rPr>
                        <a:t>cytologic</a:t>
                      </a:r>
                      <a:r>
                        <a:rPr lang="en-US" sz="1000" b="0" i="0" u="none" strike="noStrike" dirty="0">
                          <a:solidFill>
                            <a:srgbClr val="000000"/>
                          </a:solidFill>
                          <a:latin typeface="+mn-lt"/>
                        </a:rPr>
                        <a:t> findings at the Imager microscope or^       selection of the case for QC, comprehensive manual re-screening by a^ cytotechnologist was required.^</a:t>
                      </a:r>
                      <a:endParaRPr lang="en-US" sz="1000" b="0" i="0" u="none" strike="noStrike" dirty="0">
                        <a:solidFill>
                          <a:srgbClr val="000000"/>
                        </a:solidFill>
                        <a:latin typeface="Calibri"/>
                      </a:endParaRPr>
                    </a:p>
                  </a:txBody>
                  <a:tcPr marL="9525" marR="9525" marT="9525" marB="0" anchor="ctr"/>
                </a:tc>
                <a:extLst>
                  <a:ext uri="{0D108BD9-81ED-4DB2-BD59-A6C34878D82A}">
                    <a16:rowId xmlns:a16="http://schemas.microsoft.com/office/drawing/2014/main" val="10002"/>
                  </a:ext>
                </a:extLst>
              </a:tr>
              <a:tr h="254000">
                <a:tc>
                  <a:txBody>
                    <a:bodyPr/>
                    <a:lstStyle/>
                    <a:p>
                      <a:pPr algn="ctr" fontAlgn="b"/>
                      <a:r>
                        <a:rPr lang="en-US" sz="1000" b="0" i="0" u="none" strike="noStrike" dirty="0">
                          <a:solidFill>
                            <a:srgbClr val="000000"/>
                          </a:solidFill>
                          <a:latin typeface="+mn-lt"/>
                        </a:rPr>
                        <a:t>36689337</a:t>
                      </a:r>
                      <a:endParaRPr lang="en-US" sz="1000" b="0" i="0" u="none" strike="noStrike" dirty="0">
                        <a:solidFill>
                          <a:srgbClr val="000000"/>
                        </a:solidFill>
                        <a:latin typeface="Calibri"/>
                      </a:endParaRPr>
                    </a:p>
                  </a:txBody>
                  <a:tcPr marL="9525" marR="9525" marT="9525" marB="0" anchor="ctr"/>
                </a:tc>
                <a:tc>
                  <a:txBody>
                    <a:bodyPr/>
                    <a:lstStyle/>
                    <a:p>
                      <a:pPr algn="ctr" fontAlgn="b"/>
                      <a:r>
                        <a:rPr lang="en-US" sz="1000" b="0" i="0" u="none" strike="noStrike" dirty="0">
                          <a:solidFill>
                            <a:srgbClr val="000000"/>
                          </a:solidFill>
                          <a:latin typeface="+mn-lt"/>
                        </a:rPr>
                        <a:t>106298</a:t>
                      </a:r>
                      <a:endParaRPr lang="en-US" sz="1000" b="0" i="0" u="none" strike="noStrike" dirty="0">
                        <a:solidFill>
                          <a:srgbClr val="000000"/>
                        </a:solidFill>
                        <a:latin typeface="Calibri"/>
                      </a:endParaRPr>
                    </a:p>
                  </a:txBody>
                  <a:tcPr marL="9525" marR="9525" marT="9525" marB="0" anchor="ctr"/>
                </a:tc>
                <a:tc>
                  <a:txBody>
                    <a:bodyPr/>
                    <a:lstStyle/>
                    <a:p>
                      <a:pPr algn="l" fontAlgn="b"/>
                      <a:r>
                        <a:rPr lang="en-US" sz="1000" b="0" i="0" u="none" strike="noStrike" dirty="0">
                          <a:solidFill>
                            <a:srgbClr val="000000"/>
                          </a:solidFill>
                          <a:latin typeface="+mn-lt"/>
                        </a:rPr>
                        <a:t>CYTOLOGY, NON-GYN REPORT</a:t>
                      </a:r>
                      <a:endParaRPr lang="en-US" sz="1000" b="0" i="0" u="none" strike="noStrike" dirty="0">
                        <a:solidFill>
                          <a:srgbClr val="000000"/>
                        </a:solidFill>
                        <a:latin typeface="Calibri"/>
                      </a:endParaRPr>
                    </a:p>
                  </a:txBody>
                  <a:tcPr marL="9525" marR="9525" marT="9525" marB="0" anchor="ctr"/>
                </a:tc>
                <a:tc>
                  <a:txBody>
                    <a:bodyPr/>
                    <a:lstStyle/>
                    <a:p>
                      <a:pPr algn="ctr" fontAlgn="b"/>
                      <a:r>
                        <a:rPr lang="en-US" sz="1000" b="0" i="0" u="none" strike="noStrike" dirty="0">
                          <a:solidFill>
                            <a:srgbClr val="000000"/>
                          </a:solidFill>
                          <a:latin typeface="+mn-lt"/>
                        </a:rPr>
                        <a:t>88104</a:t>
                      </a:r>
                      <a:endParaRPr lang="en-US" sz="1000" b="0" i="0" u="none" strike="noStrike" dirty="0">
                        <a:solidFill>
                          <a:srgbClr val="000000"/>
                        </a:solidFill>
                        <a:latin typeface="Calibri"/>
                      </a:endParaRPr>
                    </a:p>
                  </a:txBody>
                  <a:tcPr marL="9525" marR="9525" marT="9525" marB="0" anchor="ctr"/>
                </a:tc>
                <a:tc>
                  <a:txBody>
                    <a:bodyPr/>
                    <a:lstStyle/>
                    <a:p>
                      <a:pPr algn="ctr" fontAlgn="b"/>
                      <a:r>
                        <a:rPr lang="en-US" sz="1000" b="0" i="0" u="none" strike="noStrike" dirty="0">
                          <a:solidFill>
                            <a:srgbClr val="000000"/>
                          </a:solidFill>
                          <a:latin typeface="Calibri"/>
                        </a:rPr>
                        <a:t>CERTIFY</a:t>
                      </a:r>
                    </a:p>
                  </a:txBody>
                  <a:tcPr marL="9525" marR="9525" marT="9525" marB="0" anchor="ctr"/>
                </a:tc>
                <a:tc>
                  <a:txBody>
                    <a:bodyPr/>
                    <a:lstStyle/>
                    <a:p>
                      <a:pPr algn="l" fontAlgn="b"/>
                      <a:r>
                        <a:rPr lang="en-US" sz="1000" b="0" i="0" u="none" strike="noStrike" dirty="0">
                          <a:solidFill>
                            <a:srgbClr val="000000"/>
                          </a:solidFill>
                          <a:latin typeface="+mn-lt"/>
                        </a:rPr>
                        <a:t>THYROID FNA:^  SATISFACTORY FOR EVALUATION.^   COLLOID AND UNREMARKABLE THYROID FOLLICULAR CELL CLUSTERS.^  MANY UNREMARKABLE LYMPHOCYTES, SOME IN CLUSTERS; SUGGESTIVE OF BENIGN^    LYMPH NODE VERSUS LYMPHOCYTIC THYROIDITIS.^   NO MALIGNANT CELLS IDENTIFIED.^</a:t>
                      </a:r>
                      <a:endParaRPr lang="en-US" sz="1000" b="0" i="0" u="none" strike="noStrike" dirty="0">
                        <a:solidFill>
                          <a:srgbClr val="000000"/>
                        </a:solidFill>
                        <a:latin typeface="Calibri"/>
                      </a:endParaRPr>
                    </a:p>
                  </a:txBody>
                  <a:tcPr marL="9525" marR="9525" marT="9525" marB="0" anchor="ctr"/>
                </a:tc>
                <a:extLst>
                  <a:ext uri="{0D108BD9-81ED-4DB2-BD59-A6C34878D82A}">
                    <a16:rowId xmlns:a16="http://schemas.microsoft.com/office/drawing/2014/main" val="10003"/>
                  </a:ext>
                </a:extLst>
              </a:tr>
              <a:tr h="254000">
                <a:tc>
                  <a:txBody>
                    <a:bodyPr/>
                    <a:lstStyle/>
                    <a:p>
                      <a:pPr algn="ctr" fontAlgn="b"/>
                      <a:r>
                        <a:rPr lang="en-US" sz="1000" b="0" i="0" u="none" strike="noStrike" dirty="0">
                          <a:solidFill>
                            <a:srgbClr val="000000"/>
                          </a:solidFill>
                          <a:latin typeface="+mn-lt"/>
                        </a:rPr>
                        <a:t>36689337</a:t>
                      </a:r>
                      <a:endParaRPr lang="en-US" sz="1000" b="0" i="0" u="none" strike="noStrike" dirty="0">
                        <a:solidFill>
                          <a:srgbClr val="000000"/>
                        </a:solidFill>
                        <a:latin typeface="Calibri"/>
                      </a:endParaRPr>
                    </a:p>
                  </a:txBody>
                  <a:tcPr marL="9525" marR="9525" marT="9525" marB="0" anchor="ctr"/>
                </a:tc>
                <a:tc>
                  <a:txBody>
                    <a:bodyPr/>
                    <a:lstStyle/>
                    <a:p>
                      <a:pPr algn="ctr" fontAlgn="b"/>
                      <a:r>
                        <a:rPr lang="en-US" sz="1000" b="0" i="0" u="none" strike="noStrike" dirty="0">
                          <a:solidFill>
                            <a:srgbClr val="000000"/>
                          </a:solidFill>
                          <a:latin typeface="+mn-lt"/>
                        </a:rPr>
                        <a:t>106298</a:t>
                      </a:r>
                      <a:endParaRPr lang="en-US" sz="1000" b="0" i="0" u="none" strike="noStrike" dirty="0">
                        <a:solidFill>
                          <a:srgbClr val="000000"/>
                        </a:solidFill>
                        <a:latin typeface="Calibri"/>
                      </a:endParaRPr>
                    </a:p>
                  </a:txBody>
                  <a:tcPr marL="9525" marR="9525" marT="9525" marB="0" anchor="ctr"/>
                </a:tc>
                <a:tc>
                  <a:txBody>
                    <a:bodyPr/>
                    <a:lstStyle/>
                    <a:p>
                      <a:pPr algn="l" fontAlgn="b"/>
                      <a:r>
                        <a:rPr lang="en-US" sz="1000" b="0" i="0" u="none" strike="noStrike" dirty="0">
                          <a:solidFill>
                            <a:srgbClr val="000000"/>
                          </a:solidFill>
                          <a:latin typeface="+mn-lt"/>
                        </a:rPr>
                        <a:t>CYTOLOGY, NON-GYN REPORT</a:t>
                      </a:r>
                      <a:endParaRPr lang="en-US" sz="1000" b="0" i="0" u="none" strike="noStrike" dirty="0">
                        <a:solidFill>
                          <a:srgbClr val="000000"/>
                        </a:solidFill>
                        <a:latin typeface="Calibri"/>
                      </a:endParaRPr>
                    </a:p>
                  </a:txBody>
                  <a:tcPr marL="9525" marR="9525" marT="9525" marB="0" anchor="ctr"/>
                </a:tc>
                <a:tc>
                  <a:txBody>
                    <a:bodyPr/>
                    <a:lstStyle/>
                    <a:p>
                      <a:pPr algn="ctr" fontAlgn="b"/>
                      <a:r>
                        <a:rPr lang="en-US" sz="1000" b="0" i="0" u="none" strike="noStrike" dirty="0">
                          <a:solidFill>
                            <a:srgbClr val="000000"/>
                          </a:solidFill>
                          <a:latin typeface="+mn-lt"/>
                        </a:rPr>
                        <a:t>88104</a:t>
                      </a:r>
                      <a:endParaRPr lang="en-US" sz="1000" b="0" i="0" u="none" strike="noStrike" dirty="0">
                        <a:solidFill>
                          <a:srgbClr val="000000"/>
                        </a:solidFill>
                        <a:latin typeface="Calibri"/>
                      </a:endParaRPr>
                    </a:p>
                  </a:txBody>
                  <a:tcPr marL="9525" marR="9525" marT="9525" marB="0" anchor="ctr"/>
                </a:tc>
                <a:tc>
                  <a:txBody>
                    <a:bodyPr/>
                    <a:lstStyle/>
                    <a:p>
                      <a:pPr algn="ctr" fontAlgn="b"/>
                      <a:r>
                        <a:rPr lang="en-US" sz="1000" b="1" i="0" u="none" strike="noStrike" dirty="0">
                          <a:solidFill>
                            <a:srgbClr val="FF0000"/>
                          </a:solidFill>
                          <a:latin typeface="Calibri"/>
                        </a:rPr>
                        <a:t>AMENDED</a:t>
                      </a:r>
                    </a:p>
                  </a:txBody>
                  <a:tcPr marL="9525" marR="9525" marT="9525" marB="0" anchor="ctr"/>
                </a:tc>
                <a:tc>
                  <a:txBody>
                    <a:bodyPr/>
                    <a:lstStyle/>
                    <a:p>
                      <a:pPr algn="l" fontAlgn="b"/>
                      <a:r>
                        <a:rPr lang="en-US" sz="1000" b="0" i="0" u="none" strike="noStrike" dirty="0">
                          <a:solidFill>
                            <a:srgbClr val="000000"/>
                          </a:solidFill>
                          <a:latin typeface="+mn-lt"/>
                        </a:rPr>
                        <a:t>PAROTID GLAND, RIGHT, FNA:^       SATISFACTORY FOR EVALUATION.^       MUCIN AND UNREMARKABLE ACINIC CELL CLUSTERS.^       MANY UNREMARKABLE LYMPHOCYTES, SOME IN CLUSTERS; SUGGESTIVE OF BENIGN^           LYMPHOEPITHELIAL LESION (FAVORED) VERSUS CHRONIC SIALADENITIS.^       NO MALIGNANT CELLS IDENTIFIED.^^^  AMENDMENT COMMENT: this case was erroneously accessioned as^  "thyroid </a:t>
                      </a:r>
                      <a:r>
                        <a:rPr lang="en-US" sz="1000" b="0" i="0" u="none" strike="noStrike" dirty="0" err="1">
                          <a:solidFill>
                            <a:srgbClr val="000000"/>
                          </a:solidFill>
                          <a:latin typeface="+mn-lt"/>
                        </a:rPr>
                        <a:t>fna</a:t>
                      </a:r>
                      <a:r>
                        <a:rPr lang="en-US" sz="1000" b="0" i="0" u="none" strike="noStrike" dirty="0">
                          <a:solidFill>
                            <a:srgbClr val="000000"/>
                          </a:solidFill>
                          <a:latin typeface="+mn-lt"/>
                        </a:rPr>
                        <a:t>" rather than "parotid </a:t>
                      </a:r>
                      <a:r>
                        <a:rPr lang="en-US" sz="1000" b="0" i="0" u="none" strike="noStrike" dirty="0" err="1">
                          <a:solidFill>
                            <a:srgbClr val="000000"/>
                          </a:solidFill>
                          <a:latin typeface="+mn-lt"/>
                        </a:rPr>
                        <a:t>fna</a:t>
                      </a:r>
                      <a:r>
                        <a:rPr lang="en-US" sz="1000" b="0" i="0" u="none" strike="noStrike" dirty="0">
                          <a:solidFill>
                            <a:srgbClr val="000000"/>
                          </a:solidFill>
                          <a:latin typeface="+mn-lt"/>
                        </a:rPr>
                        <a:t>".  Slides were retrospectively^  reviewed and corrected for anatomic site (</a:t>
                      </a:r>
                      <a:r>
                        <a:rPr lang="en-US" sz="1000" b="0" i="0" u="none" strike="noStrike" dirty="0" err="1">
                          <a:solidFill>
                            <a:srgbClr val="000000"/>
                          </a:solidFill>
                          <a:latin typeface="+mn-lt"/>
                        </a:rPr>
                        <a:t>mucin</a:t>
                      </a:r>
                      <a:r>
                        <a:rPr lang="en-US" sz="1000" b="0" i="0" u="none" strike="noStrike" dirty="0">
                          <a:solidFill>
                            <a:srgbClr val="000000"/>
                          </a:solidFill>
                          <a:latin typeface="+mn-lt"/>
                        </a:rPr>
                        <a:t> had been erroneously^  interpreted as colloid, three dimensional clusters of cells were^  interpreted as thyroid follicular cells rather than salivary gland </a:t>
                      </a:r>
                      <a:r>
                        <a:rPr lang="en-US" sz="1000" b="0" i="0" u="none" strike="noStrike" dirty="0" err="1">
                          <a:solidFill>
                            <a:srgbClr val="000000"/>
                          </a:solidFill>
                          <a:latin typeface="+mn-lt"/>
                        </a:rPr>
                        <a:t>acinic</a:t>
                      </a:r>
                      <a:r>
                        <a:rPr lang="en-US" sz="1000" b="0" i="0" u="none" strike="noStrike" dirty="0">
                          <a:solidFill>
                            <a:srgbClr val="000000"/>
                          </a:solidFill>
                          <a:latin typeface="+mn-lt"/>
                        </a:rPr>
                        <a:t>^  follicles).  The differential of parotid aspirate with many lymphocytes^  includes benign </a:t>
                      </a:r>
                      <a:r>
                        <a:rPr lang="en-US" sz="1000" b="0" i="0" u="none" strike="noStrike" dirty="0" err="1">
                          <a:solidFill>
                            <a:srgbClr val="000000"/>
                          </a:solidFill>
                          <a:latin typeface="+mn-lt"/>
                        </a:rPr>
                        <a:t>lymphoepithelial</a:t>
                      </a:r>
                      <a:r>
                        <a:rPr lang="en-US" sz="1000" b="0" i="0" u="none" strike="noStrike" dirty="0">
                          <a:solidFill>
                            <a:srgbClr val="000000"/>
                          </a:solidFill>
                          <a:latin typeface="+mn-lt"/>
                        </a:rPr>
                        <a:t> lesion, chronic </a:t>
                      </a:r>
                      <a:r>
                        <a:rPr lang="en-US" sz="1000" b="0" i="0" u="none" strike="noStrike" dirty="0" err="1">
                          <a:solidFill>
                            <a:srgbClr val="000000"/>
                          </a:solidFill>
                          <a:latin typeface="+mn-lt"/>
                        </a:rPr>
                        <a:t>sialadenitis</a:t>
                      </a:r>
                      <a:r>
                        <a:rPr lang="en-US" sz="1000" b="0" i="0" u="none" strike="noStrike" dirty="0">
                          <a:solidFill>
                            <a:srgbClr val="000000"/>
                          </a:solidFill>
                          <a:latin typeface="+mn-lt"/>
                        </a:rPr>
                        <a:t>, </a:t>
                      </a:r>
                      <a:r>
                        <a:rPr lang="en-US" sz="1000" b="0" i="0" u="none" strike="noStrike" dirty="0" err="1">
                          <a:solidFill>
                            <a:srgbClr val="000000"/>
                          </a:solidFill>
                          <a:latin typeface="+mn-lt"/>
                        </a:rPr>
                        <a:t>Warthin</a:t>
                      </a:r>
                      <a:r>
                        <a:rPr lang="en-US" sz="1000" b="0" i="0" u="none" strike="noStrike" dirty="0">
                          <a:solidFill>
                            <a:srgbClr val="000000"/>
                          </a:solidFill>
                          <a:latin typeface="+mn-lt"/>
                        </a:rPr>
                        <a:t>^  tumor, and lymphoma.  The </a:t>
                      </a:r>
                      <a:r>
                        <a:rPr lang="en-US" sz="1000" b="0" i="0" u="none" strike="noStrike" dirty="0" err="1">
                          <a:solidFill>
                            <a:srgbClr val="000000"/>
                          </a:solidFill>
                          <a:latin typeface="+mn-lt"/>
                        </a:rPr>
                        <a:t>cytologic</a:t>
                      </a:r>
                      <a:r>
                        <a:rPr lang="en-US" sz="1000" b="0" i="0" u="none" strike="noStrike" dirty="0">
                          <a:solidFill>
                            <a:srgbClr val="000000"/>
                          </a:solidFill>
                          <a:latin typeface="+mn-lt"/>
                        </a:rPr>
                        <a:t> appearance of benign </a:t>
                      </a:r>
                      <a:r>
                        <a:rPr lang="en-US" sz="1000" b="0" i="0" u="none" strike="noStrike" dirty="0" err="1">
                          <a:solidFill>
                            <a:srgbClr val="000000"/>
                          </a:solidFill>
                          <a:latin typeface="+mn-lt"/>
                        </a:rPr>
                        <a:t>lymphoepithelial</a:t>
                      </a:r>
                      <a:r>
                        <a:rPr lang="en-US" sz="1000" b="0" i="0" u="none" strike="noStrike" dirty="0">
                          <a:solidFill>
                            <a:srgbClr val="000000"/>
                          </a:solidFill>
                          <a:latin typeface="+mn-lt"/>
                        </a:rPr>
                        <a:t>^  lesion resembles aspirate of a reactive lymph node with abundant^  polymorphous lymphocytes.  </a:t>
                      </a:r>
                      <a:r>
                        <a:rPr lang="en-US" sz="1000" b="0" i="0" u="none" strike="noStrike" dirty="0" err="1">
                          <a:solidFill>
                            <a:srgbClr val="000000"/>
                          </a:solidFill>
                          <a:latin typeface="+mn-lt"/>
                        </a:rPr>
                        <a:t>Sialadentitis</a:t>
                      </a:r>
                      <a:r>
                        <a:rPr lang="en-US" sz="1000" b="0" i="0" u="none" strike="noStrike" dirty="0">
                          <a:solidFill>
                            <a:srgbClr val="000000"/>
                          </a:solidFill>
                          <a:latin typeface="+mn-lt"/>
                        </a:rPr>
                        <a:t> can have a similar appearance,^  but is usually less cellular. Abundant </a:t>
                      </a:r>
                      <a:r>
                        <a:rPr lang="en-US" sz="1000" b="0" i="0" u="none" strike="noStrike" dirty="0" err="1">
                          <a:solidFill>
                            <a:srgbClr val="000000"/>
                          </a:solidFill>
                          <a:latin typeface="+mn-lt"/>
                        </a:rPr>
                        <a:t>oncocytes</a:t>
                      </a:r>
                      <a:r>
                        <a:rPr lang="en-US" sz="1000" b="0" i="0" u="none" strike="noStrike" dirty="0">
                          <a:solidFill>
                            <a:srgbClr val="000000"/>
                          </a:solidFill>
                          <a:latin typeface="+mn-lt"/>
                        </a:rPr>
                        <a:t> characteristic of </a:t>
                      </a:r>
                      <a:r>
                        <a:rPr lang="en-US" sz="1000" b="0" i="0" u="none" strike="noStrike" dirty="0" err="1">
                          <a:solidFill>
                            <a:srgbClr val="000000"/>
                          </a:solidFill>
                          <a:latin typeface="+mn-lt"/>
                        </a:rPr>
                        <a:t>Warthin</a:t>
                      </a:r>
                      <a:r>
                        <a:rPr lang="en-US" sz="1000" b="0" i="0" u="none" strike="noStrike" dirty="0">
                          <a:solidFill>
                            <a:srgbClr val="000000"/>
                          </a:solidFill>
                          <a:latin typeface="+mn-lt"/>
                        </a:rPr>
                        <a:t>^  tumor are not present in this specimen, and the lymphocytes demonstrate^  more variability than would be seen in lymphoma.^</a:t>
                      </a:r>
                      <a:endParaRPr lang="en-US" sz="1000" b="0" i="0" u="none" strike="noStrike" dirty="0">
                        <a:solidFill>
                          <a:srgbClr val="000000"/>
                        </a:solidFill>
                        <a:latin typeface="Calibri"/>
                      </a:endParaRPr>
                    </a:p>
                  </a:txBody>
                  <a:tcPr marL="9525" marR="9525" marT="9525" marB="0" anchor="ctr"/>
                </a:tc>
                <a:extLst>
                  <a:ext uri="{0D108BD9-81ED-4DB2-BD59-A6C34878D82A}">
                    <a16:rowId xmlns:a16="http://schemas.microsoft.com/office/drawing/2014/main" val="10004"/>
                  </a:ext>
                </a:extLst>
              </a:tr>
            </a:tbl>
          </a:graphicData>
        </a:graphic>
      </p:graphicFrame>
      <p:sp>
        <p:nvSpPr>
          <p:cNvPr id="8" name="Rectangle 7"/>
          <p:cNvSpPr/>
          <p:nvPr/>
        </p:nvSpPr>
        <p:spPr>
          <a:xfrm>
            <a:off x="1905001" y="1154668"/>
            <a:ext cx="6806415" cy="369332"/>
          </a:xfrm>
          <a:prstGeom prst="rect">
            <a:avLst/>
          </a:prstGeom>
        </p:spPr>
        <p:txBody>
          <a:bodyPr wrap="none">
            <a:spAutoFit/>
          </a:bodyPr>
          <a:lstStyle/>
          <a:p>
            <a:pPr>
              <a:buFont typeface="Arial" pitchFamily="34" charset="0"/>
              <a:buChar char="•"/>
            </a:pPr>
            <a:r>
              <a:rPr lang="en-US" dirty="0">
                <a:latin typeface="+mj-lt"/>
              </a:rPr>
              <a:t>  </a:t>
            </a:r>
            <a:r>
              <a:rPr lang="en-US" dirty="0">
                <a:latin typeface="Cambria" panose="02040503050406030204" pitchFamily="18" charset="0"/>
              </a:rPr>
              <a:t>Example Cytology Report and Tissue Exam records (select fields):</a:t>
            </a:r>
          </a:p>
        </p:txBody>
      </p:sp>
      <p:sp>
        <p:nvSpPr>
          <p:cNvPr id="3" name="Slide Number Placeholder 2"/>
          <p:cNvSpPr>
            <a:spLocks noGrp="1"/>
          </p:cNvSpPr>
          <p:nvPr>
            <p:ph type="sldNum" sz="quarter" idx="12"/>
          </p:nvPr>
        </p:nvSpPr>
        <p:spPr/>
        <p:txBody>
          <a:bodyPr/>
          <a:lstStyle/>
          <a:p>
            <a:fld id="{B1EAD1A9-26C9-46CB-A7C4-15748123C385}" type="slidenum">
              <a:rPr lang="en-US" smtClean="0"/>
              <a:pPr/>
              <a:t>26</a:t>
            </a:fld>
            <a:endParaRPr lang="en-US" dirty="0"/>
          </a:p>
        </p:txBody>
      </p:sp>
      <p:sp>
        <p:nvSpPr>
          <p:cNvPr id="7" name="Title 1">
            <a:extLst>
              <a:ext uri="{FF2B5EF4-FFF2-40B4-BE49-F238E27FC236}">
                <a16:creationId xmlns:a16="http://schemas.microsoft.com/office/drawing/2014/main" id="{E913BF29-7E01-4D44-B5CF-C5F685015570}"/>
              </a:ext>
            </a:extLst>
          </p:cNvPr>
          <p:cNvSpPr txBox="1">
            <a:spLocks/>
          </p:cNvSpPr>
          <p:nvPr/>
        </p:nvSpPr>
        <p:spPr>
          <a:xfrm>
            <a:off x="2127114" y="-11010"/>
            <a:ext cx="10064885" cy="16663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Verdana" panose="020B0604030504040204" pitchFamily="34" charset="0"/>
                <a:ea typeface="Verdana" panose="020B0604030504040204" pitchFamily="34" charset="0"/>
              </a:rPr>
              <a:t>Pathology Lab Results Example</a:t>
            </a:r>
          </a:p>
        </p:txBody>
      </p:sp>
      <p:pic>
        <p:nvPicPr>
          <p:cNvPr id="9" name="Picture 8">
            <a:extLst>
              <a:ext uri="{FF2B5EF4-FFF2-40B4-BE49-F238E27FC236}">
                <a16:creationId xmlns:a16="http://schemas.microsoft.com/office/drawing/2014/main" id="{545119A8-FE66-4F6B-B5F7-DBE4C88A949E}"/>
              </a:ext>
            </a:extLst>
          </p:cNvPr>
          <p:cNvPicPr>
            <a:picLocks noChangeAspect="1"/>
          </p:cNvPicPr>
          <p:nvPr/>
        </p:nvPicPr>
        <p:blipFill>
          <a:blip r:embed="rId2"/>
          <a:stretch>
            <a:fillRect/>
          </a:stretch>
        </p:blipFill>
        <p:spPr>
          <a:xfrm>
            <a:off x="0" y="1"/>
            <a:ext cx="1335932" cy="1249058"/>
          </a:xfrm>
          <a:prstGeom prst="rect">
            <a:avLst/>
          </a:prstGeom>
        </p:spPr>
      </p:pic>
    </p:spTree>
    <p:extLst>
      <p:ext uri="{BB962C8B-B14F-4D97-AF65-F5344CB8AC3E}">
        <p14:creationId xmlns:p14="http://schemas.microsoft.com/office/powerpoint/2010/main" val="2071626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idx="1"/>
          </p:nvPr>
        </p:nvSpPr>
        <p:spPr/>
        <p:txBody>
          <a:bodyPr/>
          <a:lstStyle/>
          <a:p>
            <a:pPr marL="0" indent="0">
              <a:spcAft>
                <a:spcPts val="1200"/>
              </a:spcAft>
              <a:buNone/>
            </a:pPr>
            <a:r>
              <a:rPr lang="en-US" altLang="en-US" b="1" dirty="0">
                <a:latin typeface="Verdana" panose="020B0604030504040204" pitchFamily="34" charset="0"/>
                <a:ea typeface="Verdana" panose="020B0604030504040204" pitchFamily="34" charset="0"/>
              </a:rPr>
              <a:t>Microbiology Table:</a:t>
            </a:r>
          </a:p>
          <a:p>
            <a:pPr marL="800100" lvl="1" indent="-342900">
              <a:spcAft>
                <a:spcPts val="1200"/>
              </a:spcAft>
              <a:buFont typeface="Wingdings" panose="05000000000000000000" pitchFamily="2" charset="2"/>
              <a:buChar char="§"/>
            </a:pPr>
            <a:r>
              <a:rPr lang="en-US" altLang="en-US" sz="2000" dirty="0">
                <a:latin typeface="Verdana" panose="020B0604030504040204" pitchFamily="34" charset="0"/>
                <a:ea typeface="Verdana" panose="020B0604030504040204" pitchFamily="34" charset="0"/>
              </a:rPr>
              <a:t>Record Definition:  Each record represents a microbiology lab result at an MTF.  Includes inpatient and outpatient.</a:t>
            </a:r>
          </a:p>
          <a:p>
            <a:pPr marL="800100" lvl="1" indent="-342900">
              <a:spcAft>
                <a:spcPts val="1200"/>
              </a:spcAft>
              <a:buFont typeface="Wingdings" panose="05000000000000000000" pitchFamily="2" charset="2"/>
              <a:buChar char="§"/>
            </a:pPr>
            <a:r>
              <a:rPr lang="en-US" altLang="en-US" sz="2000" dirty="0">
                <a:latin typeface="Verdana" panose="020B0604030504040204" pitchFamily="34" charset="0"/>
                <a:ea typeface="Verdana" panose="020B0604030504040204" pitchFamily="34" charset="0"/>
              </a:rPr>
              <a:t>Content:   Patient, Appointment ID, Date Collected, Date Result, Organisms, Bacteriology Result, Gram Stain Result, Mycology Result, Virology Result, Other Result, Result Comment, etc.</a:t>
            </a:r>
          </a:p>
          <a:p>
            <a:pPr marL="800100" lvl="1" indent="-342900">
              <a:spcAft>
                <a:spcPts val="1200"/>
              </a:spcAft>
              <a:buFont typeface="Wingdings" panose="05000000000000000000" pitchFamily="2" charset="2"/>
              <a:buChar char="§"/>
            </a:pPr>
            <a:r>
              <a:rPr lang="en-US" altLang="en-US" sz="2000" dirty="0">
                <a:latin typeface="Verdana" panose="020B0604030504040204" pitchFamily="34" charset="0"/>
                <a:ea typeface="Verdana" panose="020B0604030504040204" pitchFamily="34" charset="0"/>
              </a:rPr>
              <a:t>Potential Uses: Researching multi-drug resistant organisms</a:t>
            </a:r>
          </a:p>
          <a:p>
            <a:pPr marL="800100" lvl="1" indent="-342900">
              <a:spcAft>
                <a:spcPts val="1200"/>
              </a:spcAft>
              <a:buFont typeface="Wingdings" panose="05000000000000000000" pitchFamily="2" charset="2"/>
              <a:buChar char="§"/>
            </a:pPr>
            <a:r>
              <a:rPr lang="en-US" altLang="en-US" sz="2000" dirty="0">
                <a:latin typeface="Verdana" panose="020B0604030504040204" pitchFamily="34" charset="0"/>
                <a:ea typeface="Verdana" panose="020B0604030504040204" pitchFamily="34" charset="0"/>
              </a:rPr>
              <a:t>Refresh Frequency:  MDR: Weekly; DaVINCI: Quarterly</a:t>
            </a:r>
          </a:p>
          <a:p>
            <a:pPr marL="800100" lvl="1" indent="-342900">
              <a:buFont typeface="Wingdings" panose="05000000000000000000" pitchFamily="2" charset="2"/>
              <a:buChar char="§"/>
            </a:pPr>
            <a:r>
              <a:rPr lang="en-US" altLang="en-US" sz="2000" dirty="0">
                <a:latin typeface="Verdana" panose="020B0604030504040204" pitchFamily="34" charset="0"/>
                <a:ea typeface="Verdana" panose="020B0604030504040204" pitchFamily="34" charset="0"/>
              </a:rPr>
              <a:t>Comment:   Can be linked to a Susceptibility lookup table to see whether organisms are susceptible to various antibiotics. Results are free text, which can be difficult to analyze.</a:t>
            </a:r>
          </a:p>
        </p:txBody>
      </p:sp>
      <p:sp>
        <p:nvSpPr>
          <p:cNvPr id="2" name="Slide Number Placeholder 1"/>
          <p:cNvSpPr>
            <a:spLocks noGrp="1"/>
          </p:cNvSpPr>
          <p:nvPr>
            <p:ph type="sldNum" sz="quarter" idx="12"/>
          </p:nvPr>
        </p:nvSpPr>
        <p:spPr/>
        <p:txBody>
          <a:bodyPr/>
          <a:lstStyle/>
          <a:p>
            <a:fld id="{B1EAD1A9-26C9-46CB-A7C4-15748123C385}" type="slidenum">
              <a:rPr lang="en-US" smtClean="0"/>
              <a:pPr/>
              <a:t>27</a:t>
            </a:fld>
            <a:endParaRPr lang="en-US" dirty="0"/>
          </a:p>
        </p:txBody>
      </p:sp>
      <p:sp>
        <p:nvSpPr>
          <p:cNvPr id="5" name="Title 1">
            <a:extLst>
              <a:ext uri="{FF2B5EF4-FFF2-40B4-BE49-F238E27FC236}">
                <a16:creationId xmlns:a16="http://schemas.microsoft.com/office/drawing/2014/main" id="{C0B6B0CF-885C-4159-ADC7-0A1837F4C491}"/>
              </a:ext>
            </a:extLst>
          </p:cNvPr>
          <p:cNvSpPr txBox="1">
            <a:spLocks/>
          </p:cNvSpPr>
          <p:nvPr/>
        </p:nvSpPr>
        <p:spPr>
          <a:xfrm>
            <a:off x="2127114" y="-11010"/>
            <a:ext cx="10064885" cy="16663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Verdana" panose="020B0604030504040204" pitchFamily="34" charset="0"/>
                <a:ea typeface="Verdana" panose="020B0604030504040204" pitchFamily="34" charset="0"/>
              </a:rPr>
              <a:t>Microbiology Lab Results</a:t>
            </a:r>
          </a:p>
        </p:txBody>
      </p:sp>
      <p:pic>
        <p:nvPicPr>
          <p:cNvPr id="6" name="Picture 5">
            <a:extLst>
              <a:ext uri="{FF2B5EF4-FFF2-40B4-BE49-F238E27FC236}">
                <a16:creationId xmlns:a16="http://schemas.microsoft.com/office/drawing/2014/main" id="{0ECEE93F-58B0-488D-BFBE-08931CA1F4A2}"/>
              </a:ext>
            </a:extLst>
          </p:cNvPr>
          <p:cNvPicPr>
            <a:picLocks noChangeAspect="1"/>
          </p:cNvPicPr>
          <p:nvPr/>
        </p:nvPicPr>
        <p:blipFill>
          <a:blip r:embed="rId2"/>
          <a:stretch>
            <a:fillRect/>
          </a:stretch>
        </p:blipFill>
        <p:spPr>
          <a:xfrm>
            <a:off x="0" y="1"/>
            <a:ext cx="1335932" cy="1249058"/>
          </a:xfrm>
          <a:prstGeom prst="rect">
            <a:avLst/>
          </a:prstGeom>
        </p:spPr>
      </p:pic>
    </p:spTree>
    <p:extLst>
      <p:ext uri="{BB962C8B-B14F-4D97-AF65-F5344CB8AC3E}">
        <p14:creationId xmlns:p14="http://schemas.microsoft.com/office/powerpoint/2010/main" val="4081094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876800" y="2194560"/>
            <a:ext cx="822960" cy="117565"/>
          </a:xfrm>
          <a:prstGeom prst="rect">
            <a:avLst/>
          </a:prstGeom>
        </p:spPr>
      </p:pic>
      <p:pic>
        <p:nvPicPr>
          <p:cNvPr id="4" name="Picture 3"/>
          <p:cNvPicPr>
            <a:picLocks noChangeAspect="1"/>
          </p:cNvPicPr>
          <p:nvPr/>
        </p:nvPicPr>
        <p:blipFill>
          <a:blip r:embed="rId4"/>
          <a:stretch>
            <a:fillRect/>
          </a:stretch>
        </p:blipFill>
        <p:spPr>
          <a:xfrm>
            <a:off x="4876801" y="2362200"/>
            <a:ext cx="568003" cy="201168"/>
          </a:xfrm>
          <a:prstGeom prst="rect">
            <a:avLst/>
          </a:prstGeom>
        </p:spPr>
      </p:pic>
      <p:pic>
        <p:nvPicPr>
          <p:cNvPr id="20" name="Picture 19"/>
          <p:cNvPicPr>
            <a:picLocks noChangeAspect="1"/>
          </p:cNvPicPr>
          <p:nvPr/>
        </p:nvPicPr>
        <p:blipFill>
          <a:blip r:embed="rId4"/>
          <a:stretch>
            <a:fillRect/>
          </a:stretch>
        </p:blipFill>
        <p:spPr>
          <a:xfrm>
            <a:off x="4919652" y="3102864"/>
            <a:ext cx="490549" cy="173736"/>
          </a:xfrm>
          <a:prstGeom prst="rect">
            <a:avLst/>
          </a:prstGeom>
        </p:spPr>
      </p:pic>
      <p:pic>
        <p:nvPicPr>
          <p:cNvPr id="23" name="Picture 22"/>
          <p:cNvPicPr>
            <a:picLocks noChangeAspect="1"/>
          </p:cNvPicPr>
          <p:nvPr/>
        </p:nvPicPr>
        <p:blipFill rotWithShape="1">
          <a:blip r:embed="rId5"/>
          <a:srcRect t="13953"/>
          <a:stretch/>
        </p:blipFill>
        <p:spPr>
          <a:xfrm>
            <a:off x="1676401" y="1066800"/>
            <a:ext cx="8902233" cy="5638800"/>
          </a:xfrm>
          <a:prstGeom prst="rect">
            <a:avLst/>
          </a:prstGeom>
        </p:spPr>
      </p:pic>
      <p:sp>
        <p:nvSpPr>
          <p:cNvPr id="7" name="Title 1">
            <a:extLst>
              <a:ext uri="{FF2B5EF4-FFF2-40B4-BE49-F238E27FC236}">
                <a16:creationId xmlns:a16="http://schemas.microsoft.com/office/drawing/2014/main" id="{AE1E3C1B-9E2D-4586-A7EC-F5C933CDD30E}"/>
              </a:ext>
            </a:extLst>
          </p:cNvPr>
          <p:cNvSpPr txBox="1">
            <a:spLocks/>
          </p:cNvSpPr>
          <p:nvPr/>
        </p:nvSpPr>
        <p:spPr>
          <a:xfrm>
            <a:off x="2127114" y="-11010"/>
            <a:ext cx="10064885" cy="12600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Verdana" panose="020B0604030504040204" pitchFamily="34" charset="0"/>
                <a:ea typeface="Verdana" panose="020B0604030504040204" pitchFamily="34" charset="0"/>
              </a:rPr>
              <a:t>Microbiology Results Example</a:t>
            </a:r>
          </a:p>
        </p:txBody>
      </p:sp>
      <p:pic>
        <p:nvPicPr>
          <p:cNvPr id="8" name="Picture 7">
            <a:extLst>
              <a:ext uri="{FF2B5EF4-FFF2-40B4-BE49-F238E27FC236}">
                <a16:creationId xmlns:a16="http://schemas.microsoft.com/office/drawing/2014/main" id="{C79AAAAB-AF01-47F0-BF13-80AAC1A1FA70}"/>
              </a:ext>
            </a:extLst>
          </p:cNvPr>
          <p:cNvPicPr>
            <a:picLocks noChangeAspect="1"/>
          </p:cNvPicPr>
          <p:nvPr/>
        </p:nvPicPr>
        <p:blipFill>
          <a:blip r:embed="rId6"/>
          <a:stretch>
            <a:fillRect/>
          </a:stretch>
        </p:blipFill>
        <p:spPr>
          <a:xfrm>
            <a:off x="0" y="1"/>
            <a:ext cx="1335932" cy="1249058"/>
          </a:xfrm>
          <a:prstGeom prst="rect">
            <a:avLst/>
          </a:prstGeom>
        </p:spPr>
      </p:pic>
    </p:spTree>
    <p:extLst>
      <p:ext uri="{BB962C8B-B14F-4D97-AF65-F5344CB8AC3E}">
        <p14:creationId xmlns:p14="http://schemas.microsoft.com/office/powerpoint/2010/main" val="3224208010"/>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876800" y="2194560"/>
            <a:ext cx="822960" cy="117565"/>
          </a:xfrm>
          <a:prstGeom prst="rect">
            <a:avLst/>
          </a:prstGeom>
        </p:spPr>
      </p:pic>
      <p:pic>
        <p:nvPicPr>
          <p:cNvPr id="4" name="Picture 3"/>
          <p:cNvPicPr>
            <a:picLocks noChangeAspect="1"/>
          </p:cNvPicPr>
          <p:nvPr/>
        </p:nvPicPr>
        <p:blipFill>
          <a:blip r:embed="rId4"/>
          <a:stretch>
            <a:fillRect/>
          </a:stretch>
        </p:blipFill>
        <p:spPr>
          <a:xfrm>
            <a:off x="4876801" y="2362200"/>
            <a:ext cx="568003" cy="201168"/>
          </a:xfrm>
          <a:prstGeom prst="rect">
            <a:avLst/>
          </a:prstGeom>
        </p:spPr>
      </p:pic>
      <p:pic>
        <p:nvPicPr>
          <p:cNvPr id="20" name="Picture 19"/>
          <p:cNvPicPr>
            <a:picLocks noChangeAspect="1"/>
          </p:cNvPicPr>
          <p:nvPr/>
        </p:nvPicPr>
        <p:blipFill>
          <a:blip r:embed="rId4"/>
          <a:stretch>
            <a:fillRect/>
          </a:stretch>
        </p:blipFill>
        <p:spPr>
          <a:xfrm>
            <a:off x="4919652" y="3102864"/>
            <a:ext cx="490549" cy="173736"/>
          </a:xfrm>
          <a:prstGeom prst="rect">
            <a:avLst/>
          </a:prstGeom>
        </p:spPr>
      </p:pic>
      <p:pic>
        <p:nvPicPr>
          <p:cNvPr id="6" name="Picture 5"/>
          <p:cNvPicPr>
            <a:picLocks noChangeAspect="1"/>
          </p:cNvPicPr>
          <p:nvPr/>
        </p:nvPicPr>
        <p:blipFill rotWithShape="1">
          <a:blip r:embed="rId5"/>
          <a:srcRect t="1388"/>
          <a:stretch/>
        </p:blipFill>
        <p:spPr>
          <a:xfrm>
            <a:off x="1676401" y="1143000"/>
            <a:ext cx="8829703" cy="5410200"/>
          </a:xfrm>
          <a:prstGeom prst="rect">
            <a:avLst/>
          </a:prstGeom>
        </p:spPr>
      </p:pic>
      <p:sp>
        <p:nvSpPr>
          <p:cNvPr id="7" name="Title 1">
            <a:extLst>
              <a:ext uri="{FF2B5EF4-FFF2-40B4-BE49-F238E27FC236}">
                <a16:creationId xmlns:a16="http://schemas.microsoft.com/office/drawing/2014/main" id="{CB5C3635-5B6F-4B00-B59C-D68EEE3E4D14}"/>
              </a:ext>
            </a:extLst>
          </p:cNvPr>
          <p:cNvSpPr txBox="1">
            <a:spLocks/>
          </p:cNvSpPr>
          <p:nvPr/>
        </p:nvSpPr>
        <p:spPr>
          <a:xfrm>
            <a:off x="2127114" y="-11010"/>
            <a:ext cx="10064885" cy="13348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Verdana" panose="020B0604030504040204" pitchFamily="34" charset="0"/>
                <a:ea typeface="Verdana" panose="020B0604030504040204" pitchFamily="34" charset="0"/>
              </a:rPr>
              <a:t>Microbiology Lab Results Example</a:t>
            </a:r>
          </a:p>
        </p:txBody>
      </p:sp>
      <p:pic>
        <p:nvPicPr>
          <p:cNvPr id="8" name="Picture 7">
            <a:extLst>
              <a:ext uri="{FF2B5EF4-FFF2-40B4-BE49-F238E27FC236}">
                <a16:creationId xmlns:a16="http://schemas.microsoft.com/office/drawing/2014/main" id="{B3E4666F-86B4-4FFF-A7D8-3D105DB4BCB6}"/>
              </a:ext>
            </a:extLst>
          </p:cNvPr>
          <p:cNvPicPr>
            <a:picLocks noChangeAspect="1"/>
          </p:cNvPicPr>
          <p:nvPr/>
        </p:nvPicPr>
        <p:blipFill>
          <a:blip r:embed="rId6"/>
          <a:stretch>
            <a:fillRect/>
          </a:stretch>
        </p:blipFill>
        <p:spPr>
          <a:xfrm>
            <a:off x="0" y="1"/>
            <a:ext cx="1335932" cy="1249058"/>
          </a:xfrm>
          <a:prstGeom prst="rect">
            <a:avLst/>
          </a:prstGeom>
        </p:spPr>
      </p:pic>
    </p:spTree>
    <p:extLst>
      <p:ext uri="{BB962C8B-B14F-4D97-AF65-F5344CB8AC3E}">
        <p14:creationId xmlns:p14="http://schemas.microsoft.com/office/powerpoint/2010/main" val="265350403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73255472"/>
              </p:ext>
            </p:extLst>
          </p:nvPr>
        </p:nvGraphicFramePr>
        <p:xfrm>
          <a:off x="714813" y="1429996"/>
          <a:ext cx="10998952" cy="4906115"/>
        </p:xfrm>
        <a:graphic>
          <a:graphicData uri="http://schemas.openxmlformats.org/drawingml/2006/table">
            <a:tbl>
              <a:tblPr>
                <a:tableStyleId>{5C22544A-7EE6-4342-B048-85BDC9FD1C3A}</a:tableStyleId>
              </a:tblPr>
              <a:tblGrid>
                <a:gridCol w="3049793">
                  <a:extLst>
                    <a:ext uri="{9D8B030D-6E8A-4147-A177-3AD203B41FA5}">
                      <a16:colId xmlns:a16="http://schemas.microsoft.com/office/drawing/2014/main" val="20000"/>
                    </a:ext>
                  </a:extLst>
                </a:gridCol>
                <a:gridCol w="4682709">
                  <a:extLst>
                    <a:ext uri="{9D8B030D-6E8A-4147-A177-3AD203B41FA5}">
                      <a16:colId xmlns:a16="http://schemas.microsoft.com/office/drawing/2014/main" val="763140320"/>
                    </a:ext>
                  </a:extLst>
                </a:gridCol>
                <a:gridCol w="3266450">
                  <a:extLst>
                    <a:ext uri="{9D8B030D-6E8A-4147-A177-3AD203B41FA5}">
                      <a16:colId xmlns:a16="http://schemas.microsoft.com/office/drawing/2014/main" val="187320866"/>
                    </a:ext>
                  </a:extLst>
                </a:gridCol>
              </a:tblGrid>
              <a:tr h="414895">
                <a:tc>
                  <a:txBody>
                    <a:bodyPr/>
                    <a:lstStyle/>
                    <a:p>
                      <a:pPr lvl="0" algn="l" fontAlgn="b"/>
                      <a:r>
                        <a:rPr lang="en-US" sz="1600" b="1" u="none" strike="noStrike" dirty="0">
                          <a:solidFill>
                            <a:schemeClr val="bg1"/>
                          </a:solidFill>
                          <a:effectLst/>
                          <a:latin typeface="Cambria" panose="02040503050406030204" pitchFamily="18" charset="0"/>
                        </a:rPr>
                        <a:t> Table</a:t>
                      </a:r>
                      <a:endParaRPr lang="en-US" sz="1600" b="1" i="0" u="none" strike="noStrike" dirty="0">
                        <a:solidFill>
                          <a:schemeClr val="bg1"/>
                        </a:solidFill>
                        <a:effectLst/>
                        <a:latin typeface="Cambria" panose="020405030504060302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fontAlgn="b"/>
                      <a:r>
                        <a:rPr lang="en-US" sz="1600" b="1" i="0" u="none" strike="noStrike" dirty="0">
                          <a:solidFill>
                            <a:schemeClr val="bg1"/>
                          </a:solidFill>
                          <a:effectLst/>
                          <a:latin typeface="Cambria" panose="02040503050406030204" pitchFamily="18" charset="0"/>
                        </a:rPr>
                        <a:t>Content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600" b="1" i="0" u="none" strike="noStrike" dirty="0">
                          <a:solidFill>
                            <a:schemeClr val="bg1"/>
                          </a:solidFill>
                          <a:effectLst/>
                          <a:latin typeface="Cambria" panose="02040503050406030204" pitchFamily="18" charset="0"/>
                        </a:rPr>
                        <a:t>Status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840170">
                <a:tc>
                  <a:txBody>
                    <a:bodyPr/>
                    <a:lstStyle/>
                    <a:p>
                      <a:pPr lvl="0" algn="l" fontAlgn="b"/>
                      <a:r>
                        <a:rPr lang="en-US" sz="1800" b="0" u="none" strike="noStrike" dirty="0">
                          <a:effectLst/>
                          <a:latin typeface="Cambria" panose="02040503050406030204" pitchFamily="18" charset="0"/>
                          <a:ea typeface="Cambria" panose="02040503050406030204" pitchFamily="18" charset="0"/>
                        </a:rPr>
                        <a:t> Vitals</a:t>
                      </a:r>
                      <a:endParaRPr lang="en-US" sz="18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Cambria" panose="02040503050406030204" pitchFamily="18" charset="0"/>
                          <a:ea typeface="Cambria" panose="02040503050406030204" pitchFamily="18" charset="0"/>
                          <a:cs typeface="+mn-cs"/>
                        </a:rPr>
                        <a:t>Alcohol and tobacco use, blood pressure, height/weight/body mass index, respiratory rate, tobacco usage, pulse oximetry, and more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solidFill>
                            <a:srgbClr val="000000"/>
                          </a:solidFill>
                          <a:effectLst/>
                          <a:latin typeface="Cambria" panose="02040503050406030204" pitchFamily="18" charset="0"/>
                          <a:ea typeface="Cambria" panose="02040503050406030204" pitchFamily="18" charset="0"/>
                        </a:rPr>
                        <a:t>On RB02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63713">
                <a:tc>
                  <a:txBody>
                    <a:bodyPr/>
                    <a:lstStyle/>
                    <a:p>
                      <a:pPr lvl="0" algn="l" fontAlgn="b"/>
                      <a:r>
                        <a:rPr lang="en-US" sz="1800" b="0" u="none" strike="noStrike" dirty="0">
                          <a:effectLst/>
                          <a:latin typeface="Cambria" panose="02040503050406030204" pitchFamily="18" charset="0"/>
                          <a:ea typeface="Cambria" panose="02040503050406030204" pitchFamily="18" charset="0"/>
                        </a:rPr>
                        <a:t> Immunizations</a:t>
                      </a:r>
                      <a:endParaRPr lang="en-US" sz="18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b="0" i="0" u="none" strike="noStrike" dirty="0">
                          <a:solidFill>
                            <a:srgbClr val="000000"/>
                          </a:solidFill>
                          <a:effectLst/>
                          <a:latin typeface="Cambria" panose="02040503050406030204" pitchFamily="18" charset="0"/>
                          <a:ea typeface="Cambria" panose="02040503050406030204" pitchFamily="18" charset="0"/>
                        </a:rPr>
                        <a:t>One record per vaccine a DaVINCI patient has received.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solidFill>
                            <a:srgbClr val="000000"/>
                          </a:solidFill>
                          <a:effectLst/>
                          <a:latin typeface="Cambria" panose="02040503050406030204" pitchFamily="18" charset="0"/>
                          <a:ea typeface="Cambria" panose="02040503050406030204" pitchFamily="18" charset="0"/>
                        </a:rPr>
                        <a:t>On RB02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364747"/>
                  </a:ext>
                </a:extLst>
              </a:tr>
              <a:tr h="563713">
                <a:tc>
                  <a:txBody>
                    <a:bodyPr/>
                    <a:lstStyle/>
                    <a:p>
                      <a:pPr lvl="0" algn="l" fontAlgn="b"/>
                      <a:r>
                        <a:rPr lang="en-US" sz="1800" b="0" u="none" strike="noStrike" dirty="0">
                          <a:effectLst/>
                          <a:latin typeface="Cambria" panose="02040503050406030204" pitchFamily="18" charset="0"/>
                          <a:ea typeface="Cambria" panose="02040503050406030204" pitchFamily="18" charset="0"/>
                        </a:rPr>
                        <a:t> Radiology Results</a:t>
                      </a:r>
                      <a:endParaRPr lang="en-US" sz="18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b="0" i="0" u="none" strike="noStrike" dirty="0">
                          <a:solidFill>
                            <a:srgbClr val="000000"/>
                          </a:solidFill>
                          <a:effectLst/>
                          <a:latin typeface="Cambria" panose="02040503050406030204" pitchFamily="18" charset="0"/>
                          <a:ea typeface="Cambria" panose="02040503050406030204" pitchFamily="18" charset="0"/>
                        </a:rPr>
                        <a:t>Inpatient and Outpatient Radiology Results data, representing the radiologist final free-text report.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solidFill>
                            <a:srgbClr val="000000"/>
                          </a:solidFill>
                          <a:effectLst/>
                          <a:latin typeface="Cambria" panose="02040503050406030204" pitchFamily="18" charset="0"/>
                          <a:ea typeface="Cambria" panose="02040503050406030204" pitchFamily="18" charset="0"/>
                        </a:rPr>
                        <a:t>On DBS101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63713">
                <a:tc>
                  <a:txBody>
                    <a:bodyPr/>
                    <a:lstStyle/>
                    <a:p>
                      <a:pPr lvl="0" algn="l" fontAlgn="b"/>
                      <a:r>
                        <a:rPr lang="en-US" sz="1800" b="0" u="none" strike="noStrike" dirty="0">
                          <a:effectLst/>
                          <a:latin typeface="Cambria" panose="02040503050406030204" pitchFamily="18" charset="0"/>
                          <a:ea typeface="Cambria" panose="02040503050406030204" pitchFamily="18" charset="0"/>
                        </a:rPr>
                        <a:t> Chemistry Results</a:t>
                      </a:r>
                      <a:endParaRPr lang="en-US" sz="18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b="0" i="0" u="none" strike="noStrike" dirty="0">
                          <a:solidFill>
                            <a:srgbClr val="000000"/>
                          </a:solidFill>
                          <a:effectLst/>
                          <a:latin typeface="Cambria" panose="02040503050406030204" pitchFamily="18" charset="0"/>
                          <a:ea typeface="Cambria" panose="02040503050406030204" pitchFamily="18" charset="0"/>
                        </a:rPr>
                        <a:t>Direct care chemistry lab tests, result values, and specimens.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solidFill>
                            <a:srgbClr val="000000"/>
                          </a:solidFill>
                          <a:effectLst/>
                          <a:latin typeface="Cambria" panose="02040503050406030204" pitchFamily="18" charset="0"/>
                          <a:ea typeface="Cambria" panose="02040503050406030204" pitchFamily="18" charset="0"/>
                        </a:rPr>
                        <a:t>On DBS101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63713">
                <a:tc>
                  <a:txBody>
                    <a:bodyPr/>
                    <a:lstStyle/>
                    <a:p>
                      <a:pPr lvl="0" algn="l" fontAlgn="b"/>
                      <a:r>
                        <a:rPr lang="en-US" sz="1800" b="0" u="none" strike="noStrike" dirty="0">
                          <a:effectLst/>
                          <a:latin typeface="Cambria" panose="02040503050406030204" pitchFamily="18" charset="0"/>
                          <a:ea typeface="Cambria" panose="02040503050406030204" pitchFamily="18" charset="0"/>
                        </a:rPr>
                        <a:t> Microbiology Results</a:t>
                      </a:r>
                      <a:endParaRPr lang="en-US" sz="18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b="0" i="0" u="none" strike="noStrike" dirty="0">
                          <a:solidFill>
                            <a:srgbClr val="000000"/>
                          </a:solidFill>
                          <a:effectLst/>
                          <a:latin typeface="Cambria" panose="02040503050406030204" pitchFamily="18" charset="0"/>
                          <a:ea typeface="Cambria" panose="02040503050406030204" pitchFamily="18" charset="0"/>
                        </a:rPr>
                        <a:t>Each record represents a direct care Microbiology lab result (free text).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solidFill>
                            <a:srgbClr val="000000"/>
                          </a:solidFill>
                          <a:effectLst/>
                          <a:latin typeface="Cambria" panose="02040503050406030204" pitchFamily="18" charset="0"/>
                          <a:ea typeface="Cambria" panose="02040503050406030204" pitchFamily="18" charset="0"/>
                        </a:rPr>
                        <a:t>Awaiting transfer from DoD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563713">
                <a:tc>
                  <a:txBody>
                    <a:bodyPr/>
                    <a:lstStyle/>
                    <a:p>
                      <a:pPr lvl="0" algn="l" fontAlgn="b"/>
                      <a:r>
                        <a:rPr lang="en-US" sz="1800" b="0" i="0" u="none" strike="noStrike" dirty="0">
                          <a:solidFill>
                            <a:srgbClr val="000000"/>
                          </a:solidFill>
                          <a:effectLst/>
                          <a:latin typeface="Cambria" panose="02040503050406030204" pitchFamily="18" charset="0"/>
                          <a:ea typeface="Cambria" panose="02040503050406030204" pitchFamily="18" charset="0"/>
                        </a:rPr>
                        <a:t> Microbiology Susceptibility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b="0" i="0" u="none" strike="noStrike" dirty="0">
                          <a:solidFill>
                            <a:srgbClr val="000000"/>
                          </a:solidFill>
                          <a:effectLst/>
                          <a:latin typeface="Cambria" panose="02040503050406030204" pitchFamily="18" charset="0"/>
                          <a:ea typeface="Cambria" panose="02040503050406030204" pitchFamily="18" charset="0"/>
                        </a:rPr>
                        <a:t>Each record represents the susceptibility of a single microorganism to an antibiotic.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solidFill>
                            <a:srgbClr val="000000"/>
                          </a:solidFill>
                          <a:effectLst/>
                          <a:latin typeface="Cambria" panose="02040503050406030204" pitchFamily="18" charset="0"/>
                          <a:ea typeface="Cambria" panose="02040503050406030204" pitchFamily="18" charset="0"/>
                        </a:rPr>
                        <a:t>Awaiting transfer from DoD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7158633"/>
                  </a:ext>
                </a:extLst>
              </a:tr>
              <a:tr h="563713">
                <a:tc>
                  <a:txBody>
                    <a:bodyPr/>
                    <a:lstStyle/>
                    <a:p>
                      <a:pPr lvl="0" algn="l" fontAlgn="b"/>
                      <a:r>
                        <a:rPr lang="en-US" sz="1800" b="0" u="none" strike="noStrike" dirty="0">
                          <a:effectLst/>
                          <a:latin typeface="Cambria" panose="02040503050406030204" pitchFamily="18" charset="0"/>
                          <a:ea typeface="Cambria" panose="02040503050406030204" pitchFamily="18" charset="0"/>
                        </a:rPr>
                        <a:t> Pathology Results</a:t>
                      </a:r>
                      <a:endParaRPr lang="en-US" sz="18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b="0" i="0" u="none" strike="noStrike" dirty="0">
                          <a:solidFill>
                            <a:srgbClr val="000000"/>
                          </a:solidFill>
                          <a:effectLst/>
                          <a:latin typeface="Cambria" panose="02040503050406030204" pitchFamily="18" charset="0"/>
                          <a:ea typeface="Cambria" panose="02040503050406030204" pitchFamily="18" charset="0"/>
                        </a:rPr>
                        <a:t>Each record represents a direct care Pathology lab result (a final diagnosis).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solidFill>
                            <a:srgbClr val="000000"/>
                          </a:solidFill>
                          <a:effectLst/>
                          <a:latin typeface="Cambria" panose="02040503050406030204" pitchFamily="18" charset="0"/>
                          <a:ea typeface="Cambria" panose="02040503050406030204" pitchFamily="18" charset="0"/>
                        </a:rPr>
                        <a:t>Awaiting transfer from DoD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3" name="Rectangle 2"/>
          <p:cNvSpPr/>
          <p:nvPr/>
        </p:nvSpPr>
        <p:spPr>
          <a:xfrm>
            <a:off x="2586260" y="6416730"/>
            <a:ext cx="8716370" cy="400110"/>
          </a:xfrm>
          <a:prstGeom prst="rect">
            <a:avLst/>
          </a:prstGeom>
        </p:spPr>
        <p:txBody>
          <a:bodyPr wrap="square">
            <a:spAutoFit/>
          </a:bodyPr>
          <a:lstStyle/>
          <a:p>
            <a:pPr marL="285750" indent="-285750">
              <a:buFont typeface="Arial" panose="020B0604020202020204" pitchFamily="34" charset="0"/>
              <a:buChar char="•"/>
            </a:pPr>
            <a:r>
              <a:rPr lang="en-US" sz="2000" dirty="0">
                <a:latin typeface="Cambria" panose="02040503050406030204" pitchFamily="18" charset="0"/>
              </a:rPr>
              <a:t>Clinical data is available in DaVINCI for </a:t>
            </a:r>
            <a:r>
              <a:rPr lang="en-US" sz="2000" dirty="0">
                <a:solidFill>
                  <a:srgbClr val="0070C0"/>
                </a:solidFill>
                <a:latin typeface="Cambria" panose="02040503050406030204" pitchFamily="18" charset="0"/>
              </a:rPr>
              <a:t>FY09</a:t>
            </a:r>
            <a:r>
              <a:rPr lang="en-US" sz="2000" dirty="0">
                <a:latin typeface="Cambria" panose="02040503050406030204" pitchFamily="18" charset="0"/>
              </a:rPr>
              <a:t> forward</a:t>
            </a:r>
          </a:p>
        </p:txBody>
      </p:sp>
      <p:sp>
        <p:nvSpPr>
          <p:cNvPr id="5" name="Title 1">
            <a:extLst>
              <a:ext uri="{FF2B5EF4-FFF2-40B4-BE49-F238E27FC236}">
                <a16:creationId xmlns:a16="http://schemas.microsoft.com/office/drawing/2014/main" id="{DB80A106-3CF8-4485-A662-8BB055E939AD}"/>
              </a:ext>
            </a:extLst>
          </p:cNvPr>
          <p:cNvSpPr txBox="1">
            <a:spLocks/>
          </p:cNvSpPr>
          <p:nvPr/>
        </p:nvSpPr>
        <p:spPr>
          <a:xfrm>
            <a:off x="2127114" y="-11010"/>
            <a:ext cx="10064885" cy="15873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Verdana" panose="020B0604030504040204" pitchFamily="34" charset="0"/>
                <a:ea typeface="Verdana" panose="020B0604030504040204" pitchFamily="34" charset="0"/>
              </a:rPr>
              <a:t>DoD Clinical Data Tables Available for VA Analysts in DaVINCI</a:t>
            </a:r>
          </a:p>
        </p:txBody>
      </p:sp>
      <p:pic>
        <p:nvPicPr>
          <p:cNvPr id="6" name="Picture 5">
            <a:extLst>
              <a:ext uri="{FF2B5EF4-FFF2-40B4-BE49-F238E27FC236}">
                <a16:creationId xmlns:a16="http://schemas.microsoft.com/office/drawing/2014/main" id="{53446F9C-9463-44A8-9161-D45845E76ABD}"/>
              </a:ext>
            </a:extLst>
          </p:cNvPr>
          <p:cNvPicPr>
            <a:picLocks noChangeAspect="1"/>
          </p:cNvPicPr>
          <p:nvPr/>
        </p:nvPicPr>
        <p:blipFill>
          <a:blip r:embed="rId2"/>
          <a:stretch>
            <a:fillRect/>
          </a:stretch>
        </p:blipFill>
        <p:spPr>
          <a:xfrm>
            <a:off x="0" y="1"/>
            <a:ext cx="1335932" cy="1249058"/>
          </a:xfrm>
          <a:prstGeom prst="rect">
            <a:avLst/>
          </a:prstGeom>
        </p:spPr>
      </p:pic>
    </p:spTree>
    <p:extLst>
      <p:ext uri="{BB962C8B-B14F-4D97-AF65-F5344CB8AC3E}">
        <p14:creationId xmlns:p14="http://schemas.microsoft.com/office/powerpoint/2010/main" val="26096656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txBox="1">
            <a:spLocks/>
          </p:cNvSpPr>
          <p:nvPr/>
        </p:nvSpPr>
        <p:spPr>
          <a:xfrm>
            <a:off x="2133600" y="1066800"/>
            <a:ext cx="8229600" cy="99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1800" dirty="0">
                <a:latin typeface="Cambria" panose="02040503050406030204" pitchFamily="18" charset="0"/>
              </a:rPr>
              <a:t>Example records for the </a:t>
            </a:r>
            <a:r>
              <a:rPr lang="en-US" sz="1800" dirty="0" err="1">
                <a:latin typeface="Cambria" panose="02040503050406030204" pitchFamily="18" charset="0"/>
              </a:rPr>
              <a:t>micro_results</a:t>
            </a:r>
            <a:r>
              <a:rPr lang="en-US" sz="1800" dirty="0">
                <a:latin typeface="Cambria" panose="02040503050406030204" pitchFamily="18" charset="0"/>
              </a:rPr>
              <a:t> dataset; just selected fields.</a:t>
            </a:r>
          </a:p>
          <a:p>
            <a:pPr>
              <a:spcAft>
                <a:spcPts val="600"/>
              </a:spcAft>
            </a:pPr>
            <a:r>
              <a:rPr lang="en-US" sz="1800" dirty="0">
                <a:latin typeface="Cambria" panose="02040503050406030204" pitchFamily="18" charset="0"/>
              </a:rPr>
              <a:t>Each record represents the “header” information, and interpretation.  No susceptibility result detail.</a:t>
            </a:r>
          </a:p>
        </p:txBody>
      </p:sp>
      <p:pic>
        <p:nvPicPr>
          <p:cNvPr id="1026" name="Picture 2"/>
          <p:cNvPicPr>
            <a:picLocks noChangeAspect="1" noChangeArrowheads="1"/>
          </p:cNvPicPr>
          <p:nvPr/>
        </p:nvPicPr>
        <p:blipFill>
          <a:blip r:embed="rId2" cstate="print"/>
          <a:srcRect/>
          <a:stretch>
            <a:fillRect/>
          </a:stretch>
        </p:blipFill>
        <p:spPr bwMode="auto">
          <a:xfrm>
            <a:off x="1676400" y="2152650"/>
            <a:ext cx="8839200" cy="417195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B1EAD1A9-26C9-46CB-A7C4-15748123C385}" type="slidenum">
              <a:rPr lang="en-US" smtClean="0"/>
              <a:pPr/>
              <a:t>30</a:t>
            </a:fld>
            <a:endParaRPr lang="en-US" dirty="0"/>
          </a:p>
        </p:txBody>
      </p:sp>
      <p:sp>
        <p:nvSpPr>
          <p:cNvPr id="6" name="Title 1">
            <a:extLst>
              <a:ext uri="{FF2B5EF4-FFF2-40B4-BE49-F238E27FC236}">
                <a16:creationId xmlns:a16="http://schemas.microsoft.com/office/drawing/2014/main" id="{4B0BC148-C3AE-43CF-8DD7-E44BC2A47B77}"/>
              </a:ext>
            </a:extLst>
          </p:cNvPr>
          <p:cNvSpPr txBox="1">
            <a:spLocks/>
          </p:cNvSpPr>
          <p:nvPr/>
        </p:nvSpPr>
        <p:spPr>
          <a:xfrm>
            <a:off x="2127114" y="-11010"/>
            <a:ext cx="10064885" cy="16663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Verdana" panose="020B0604030504040204" pitchFamily="34" charset="0"/>
                <a:ea typeface="Verdana" panose="020B0604030504040204" pitchFamily="34" charset="0"/>
              </a:rPr>
              <a:t>Microbiology Lab Results Example</a:t>
            </a:r>
          </a:p>
        </p:txBody>
      </p:sp>
      <p:pic>
        <p:nvPicPr>
          <p:cNvPr id="7" name="Picture 6">
            <a:extLst>
              <a:ext uri="{FF2B5EF4-FFF2-40B4-BE49-F238E27FC236}">
                <a16:creationId xmlns:a16="http://schemas.microsoft.com/office/drawing/2014/main" id="{D59F49DD-1608-4753-98D5-1EC1A1F07509}"/>
              </a:ext>
            </a:extLst>
          </p:cNvPr>
          <p:cNvPicPr>
            <a:picLocks noChangeAspect="1"/>
          </p:cNvPicPr>
          <p:nvPr/>
        </p:nvPicPr>
        <p:blipFill>
          <a:blip r:embed="rId3"/>
          <a:stretch>
            <a:fillRect/>
          </a:stretch>
        </p:blipFill>
        <p:spPr>
          <a:xfrm>
            <a:off x="0" y="1"/>
            <a:ext cx="1335932" cy="1249058"/>
          </a:xfrm>
          <a:prstGeom prst="rect">
            <a:avLst/>
          </a:prstGeom>
        </p:spPr>
      </p:pic>
    </p:spTree>
    <p:extLst>
      <p:ext uri="{BB962C8B-B14F-4D97-AF65-F5344CB8AC3E}">
        <p14:creationId xmlns:p14="http://schemas.microsoft.com/office/powerpoint/2010/main" val="14774443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txBox="1">
            <a:spLocks/>
          </p:cNvSpPr>
          <p:nvPr/>
        </p:nvSpPr>
        <p:spPr>
          <a:xfrm>
            <a:off x="2133600" y="1066800"/>
            <a:ext cx="8229600" cy="99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a:latin typeface="Cambria" panose="02040503050406030204" pitchFamily="18" charset="0"/>
              </a:rPr>
              <a:t>Example records for the </a:t>
            </a:r>
            <a:r>
              <a:rPr lang="en-US" sz="1400" dirty="0" err="1">
                <a:latin typeface="Cambria" panose="02040503050406030204" pitchFamily="18" charset="0"/>
              </a:rPr>
              <a:t>suscept_detail</a:t>
            </a:r>
            <a:r>
              <a:rPr lang="en-US" sz="1400" dirty="0">
                <a:latin typeface="Cambria" panose="02040503050406030204" pitchFamily="18" charset="0"/>
              </a:rPr>
              <a:t> dataset; just selected fields.</a:t>
            </a:r>
          </a:p>
          <a:p>
            <a:r>
              <a:rPr lang="en-US" sz="1400" dirty="0">
                <a:latin typeface="Cambria" panose="02040503050406030204" pitchFamily="18" charset="0"/>
              </a:rPr>
              <a:t>Each record </a:t>
            </a:r>
            <a:r>
              <a:rPr lang="en-US" sz="1400" dirty="0" err="1">
                <a:latin typeface="Cambria" panose="02040503050406030204" pitchFamily="18" charset="0"/>
              </a:rPr>
              <a:t>represtents</a:t>
            </a:r>
            <a:r>
              <a:rPr lang="en-US" sz="1400" dirty="0">
                <a:latin typeface="Cambria" panose="02040503050406030204" pitchFamily="18" charset="0"/>
              </a:rPr>
              <a:t> the susceptibility of a microorganism to an antibiotic.</a:t>
            </a:r>
          </a:p>
          <a:p>
            <a:pPr>
              <a:spcAft>
                <a:spcPts val="600"/>
              </a:spcAft>
            </a:pPr>
            <a:r>
              <a:rPr lang="en-US" sz="1400" dirty="0">
                <a:latin typeface="Cambria" panose="02040503050406030204" pitchFamily="18" charset="0"/>
              </a:rPr>
              <a:t>Must use the MICRO_EVENT_ID field to link this detail to the header &amp; interpretation</a:t>
            </a:r>
          </a:p>
        </p:txBody>
      </p:sp>
      <p:pic>
        <p:nvPicPr>
          <p:cNvPr id="2050" name="Picture 2"/>
          <p:cNvPicPr>
            <a:picLocks noChangeAspect="1" noChangeArrowheads="1"/>
          </p:cNvPicPr>
          <p:nvPr/>
        </p:nvPicPr>
        <p:blipFill>
          <a:blip r:embed="rId2" cstate="print"/>
          <a:srcRect/>
          <a:stretch>
            <a:fillRect/>
          </a:stretch>
        </p:blipFill>
        <p:spPr bwMode="auto">
          <a:xfrm>
            <a:off x="1562100" y="2057400"/>
            <a:ext cx="9067800" cy="472440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B1EAD1A9-26C9-46CB-A7C4-15748123C385}" type="slidenum">
              <a:rPr lang="en-US" smtClean="0"/>
              <a:pPr/>
              <a:t>31</a:t>
            </a:fld>
            <a:endParaRPr lang="en-US" dirty="0"/>
          </a:p>
        </p:txBody>
      </p:sp>
      <p:sp>
        <p:nvSpPr>
          <p:cNvPr id="8" name="Title 1">
            <a:extLst>
              <a:ext uri="{FF2B5EF4-FFF2-40B4-BE49-F238E27FC236}">
                <a16:creationId xmlns:a16="http://schemas.microsoft.com/office/drawing/2014/main" id="{F669065E-11D5-43A6-B842-F5C404FC1244}"/>
              </a:ext>
            </a:extLst>
          </p:cNvPr>
          <p:cNvSpPr txBox="1">
            <a:spLocks/>
          </p:cNvSpPr>
          <p:nvPr/>
        </p:nvSpPr>
        <p:spPr>
          <a:xfrm>
            <a:off x="2127114" y="-11009"/>
            <a:ext cx="10064885" cy="15054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Verdana" panose="020B0604030504040204" pitchFamily="34" charset="0"/>
                <a:ea typeface="Verdana" panose="020B0604030504040204" pitchFamily="34" charset="0"/>
              </a:rPr>
              <a:t>Microbiology Susceptibility Results</a:t>
            </a:r>
          </a:p>
        </p:txBody>
      </p:sp>
      <p:pic>
        <p:nvPicPr>
          <p:cNvPr id="9" name="Picture 8">
            <a:extLst>
              <a:ext uri="{FF2B5EF4-FFF2-40B4-BE49-F238E27FC236}">
                <a16:creationId xmlns:a16="http://schemas.microsoft.com/office/drawing/2014/main" id="{20C112CF-E39E-4D5C-A25A-C99FE91FF2AE}"/>
              </a:ext>
            </a:extLst>
          </p:cNvPr>
          <p:cNvPicPr>
            <a:picLocks noChangeAspect="1"/>
          </p:cNvPicPr>
          <p:nvPr/>
        </p:nvPicPr>
        <p:blipFill>
          <a:blip r:embed="rId3"/>
          <a:stretch>
            <a:fillRect/>
          </a:stretch>
        </p:blipFill>
        <p:spPr>
          <a:xfrm>
            <a:off x="0" y="1"/>
            <a:ext cx="1335932" cy="1249058"/>
          </a:xfrm>
          <a:prstGeom prst="rect">
            <a:avLst/>
          </a:prstGeom>
        </p:spPr>
      </p:pic>
    </p:spTree>
    <p:extLst>
      <p:ext uri="{BB962C8B-B14F-4D97-AF65-F5344CB8AC3E}">
        <p14:creationId xmlns:p14="http://schemas.microsoft.com/office/powerpoint/2010/main" val="10700736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idx="1"/>
          </p:nvPr>
        </p:nvSpPr>
        <p:spPr>
          <a:xfrm>
            <a:off x="55719" y="1600200"/>
            <a:ext cx="10064885" cy="4827896"/>
          </a:xfrm>
        </p:spPr>
        <p:txBody>
          <a:bodyPr>
            <a:normAutofit/>
          </a:bodyPr>
          <a:lstStyle/>
          <a:p>
            <a:pPr marL="800100" lvl="1" indent="-342900">
              <a:spcAft>
                <a:spcPts val="1200"/>
              </a:spcAft>
              <a:buFont typeface="Wingdings" panose="05000000000000000000" pitchFamily="2" charset="2"/>
              <a:buChar char="§"/>
            </a:pPr>
            <a:r>
              <a:rPr lang="en-US" altLang="en-US" dirty="0">
                <a:latin typeface="Verdana" panose="020B0604030504040204" pitchFamily="34" charset="0"/>
                <a:ea typeface="Verdana" panose="020B0604030504040204" pitchFamily="34" charset="0"/>
              </a:rPr>
              <a:t>Record Definition:  Immunization information recorded in AHLTA at an MTF appointment.</a:t>
            </a:r>
          </a:p>
          <a:p>
            <a:pPr marL="800100" lvl="1" indent="-342900">
              <a:spcAft>
                <a:spcPts val="1200"/>
              </a:spcAft>
              <a:buFont typeface="Wingdings" panose="05000000000000000000" pitchFamily="2" charset="2"/>
              <a:buChar char="§"/>
            </a:pPr>
            <a:r>
              <a:rPr lang="en-US" altLang="en-US" dirty="0">
                <a:latin typeface="Verdana" panose="020B0604030504040204" pitchFamily="34" charset="0"/>
                <a:ea typeface="Verdana" panose="020B0604030504040204" pitchFamily="34" charset="0"/>
              </a:rPr>
              <a:t>Content:   Patient, Immunization, Date Given, Manufacturer, Lot, Series #, Reaction Indicator, Route, Site of Immunization</a:t>
            </a:r>
          </a:p>
          <a:p>
            <a:pPr marL="800100" lvl="1" indent="-342900">
              <a:spcAft>
                <a:spcPts val="1200"/>
              </a:spcAft>
              <a:buFont typeface="Wingdings" panose="05000000000000000000" pitchFamily="2" charset="2"/>
              <a:buChar char="§"/>
            </a:pPr>
            <a:r>
              <a:rPr lang="en-US" altLang="en-US" dirty="0">
                <a:latin typeface="Verdana" panose="020B0604030504040204" pitchFamily="34" charset="0"/>
                <a:ea typeface="Verdana" panose="020B0604030504040204" pitchFamily="34" charset="0"/>
              </a:rPr>
              <a:t>Potential Uses:   To provide MTF immunization information about beneficiaries.</a:t>
            </a:r>
          </a:p>
          <a:p>
            <a:pPr marL="800100" lvl="1" indent="-342900">
              <a:spcAft>
                <a:spcPts val="1200"/>
              </a:spcAft>
              <a:buFont typeface="Wingdings" panose="05000000000000000000" pitchFamily="2" charset="2"/>
              <a:buChar char="§"/>
            </a:pPr>
            <a:r>
              <a:rPr lang="en-US" altLang="en-US" dirty="0">
                <a:latin typeface="Verdana" panose="020B0604030504040204" pitchFamily="34" charset="0"/>
                <a:ea typeface="Verdana" panose="020B0604030504040204" pitchFamily="34" charset="0"/>
              </a:rPr>
              <a:t>Refresh Frequency:  MDR: Weekly, DaVINCI: Quarterly</a:t>
            </a:r>
          </a:p>
          <a:p>
            <a:pPr marL="800100" lvl="1" indent="-342900">
              <a:buFont typeface="Wingdings" panose="05000000000000000000" pitchFamily="2" charset="2"/>
              <a:buChar char="§"/>
            </a:pPr>
            <a:r>
              <a:rPr lang="en-US" altLang="en-US" dirty="0">
                <a:latin typeface="Verdana" panose="020B0604030504040204" pitchFamily="34" charset="0"/>
                <a:ea typeface="Verdana" panose="020B0604030504040204" pitchFamily="34" charset="0"/>
              </a:rPr>
              <a:t>Comment:   These data are likely not complete as patients receive immunizations in a variety of settings.</a:t>
            </a:r>
          </a:p>
        </p:txBody>
      </p:sp>
      <p:pic>
        <p:nvPicPr>
          <p:cNvPr id="38916" name="Picture 5" descr="http://static.freepik.com/free-photo/flu-vaccine-shot-clip-art_430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2251" y="4488977"/>
            <a:ext cx="13081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1EAD1A9-26C9-46CB-A7C4-15748123C385}" type="slidenum">
              <a:rPr lang="en-US" smtClean="0"/>
              <a:pPr/>
              <a:t>32</a:t>
            </a:fld>
            <a:endParaRPr lang="en-US" dirty="0"/>
          </a:p>
        </p:txBody>
      </p:sp>
      <p:sp>
        <p:nvSpPr>
          <p:cNvPr id="6" name="Title 1">
            <a:extLst>
              <a:ext uri="{FF2B5EF4-FFF2-40B4-BE49-F238E27FC236}">
                <a16:creationId xmlns:a16="http://schemas.microsoft.com/office/drawing/2014/main" id="{676C420F-9BA7-4674-95C3-54EBEA30B040}"/>
              </a:ext>
            </a:extLst>
          </p:cNvPr>
          <p:cNvSpPr txBox="1">
            <a:spLocks/>
          </p:cNvSpPr>
          <p:nvPr/>
        </p:nvSpPr>
        <p:spPr>
          <a:xfrm>
            <a:off x="2127114" y="-11010"/>
            <a:ext cx="10064885" cy="16663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Verdana" panose="020B0604030504040204" pitchFamily="34" charset="0"/>
                <a:ea typeface="Verdana" panose="020B0604030504040204" pitchFamily="34" charset="0"/>
              </a:rPr>
              <a:t>Immunizations</a:t>
            </a:r>
          </a:p>
        </p:txBody>
      </p:sp>
      <p:pic>
        <p:nvPicPr>
          <p:cNvPr id="7" name="Picture 6">
            <a:extLst>
              <a:ext uri="{FF2B5EF4-FFF2-40B4-BE49-F238E27FC236}">
                <a16:creationId xmlns:a16="http://schemas.microsoft.com/office/drawing/2014/main" id="{10931A57-4554-45D6-AF50-8A751FD0AC43}"/>
              </a:ext>
            </a:extLst>
          </p:cNvPr>
          <p:cNvPicPr>
            <a:picLocks noChangeAspect="1"/>
          </p:cNvPicPr>
          <p:nvPr/>
        </p:nvPicPr>
        <p:blipFill>
          <a:blip r:embed="rId3"/>
          <a:stretch>
            <a:fillRect/>
          </a:stretch>
        </p:blipFill>
        <p:spPr>
          <a:xfrm>
            <a:off x="0" y="1"/>
            <a:ext cx="1335932" cy="1249058"/>
          </a:xfrm>
          <a:prstGeom prst="rect">
            <a:avLst/>
          </a:prstGeom>
        </p:spPr>
      </p:pic>
    </p:spTree>
    <p:extLst>
      <p:ext uri="{BB962C8B-B14F-4D97-AF65-F5344CB8AC3E}">
        <p14:creationId xmlns:p14="http://schemas.microsoft.com/office/powerpoint/2010/main" val="5389163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1EAD1A9-26C9-46CB-A7C4-15748123C385}" type="slidenum">
              <a:rPr lang="en-US" smtClean="0"/>
              <a:pPr/>
              <a:t>33</a:t>
            </a:fld>
            <a:endParaRPr lang="en-US" dirty="0"/>
          </a:p>
        </p:txBody>
      </p:sp>
      <p:sp>
        <p:nvSpPr>
          <p:cNvPr id="5" name="Title 1">
            <a:extLst>
              <a:ext uri="{FF2B5EF4-FFF2-40B4-BE49-F238E27FC236}">
                <a16:creationId xmlns:a16="http://schemas.microsoft.com/office/drawing/2014/main" id="{CC2E2830-DA8B-494F-9FED-271C8472385D}"/>
              </a:ext>
            </a:extLst>
          </p:cNvPr>
          <p:cNvSpPr txBox="1">
            <a:spLocks/>
          </p:cNvSpPr>
          <p:nvPr/>
        </p:nvSpPr>
        <p:spPr>
          <a:xfrm>
            <a:off x="2127114" y="43582"/>
            <a:ext cx="10064885" cy="12600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Verdana" panose="020B0604030504040204" pitchFamily="34" charset="0"/>
                <a:ea typeface="Verdana" panose="020B0604030504040204" pitchFamily="34" charset="0"/>
              </a:rPr>
              <a:t>DaVINCI Top Immunizations</a:t>
            </a:r>
          </a:p>
        </p:txBody>
      </p:sp>
      <p:pic>
        <p:nvPicPr>
          <p:cNvPr id="7" name="Picture 6">
            <a:extLst>
              <a:ext uri="{FF2B5EF4-FFF2-40B4-BE49-F238E27FC236}">
                <a16:creationId xmlns:a16="http://schemas.microsoft.com/office/drawing/2014/main" id="{7E0108FE-E492-460B-A61F-7FC6B99A043A}"/>
              </a:ext>
            </a:extLst>
          </p:cNvPr>
          <p:cNvPicPr>
            <a:picLocks noChangeAspect="1"/>
          </p:cNvPicPr>
          <p:nvPr/>
        </p:nvPicPr>
        <p:blipFill>
          <a:blip r:embed="rId2"/>
          <a:stretch>
            <a:fillRect/>
          </a:stretch>
        </p:blipFill>
        <p:spPr>
          <a:xfrm>
            <a:off x="0" y="1"/>
            <a:ext cx="1335932" cy="1249058"/>
          </a:xfrm>
          <a:prstGeom prst="rect">
            <a:avLst/>
          </a:prstGeom>
        </p:spPr>
      </p:pic>
      <p:pic>
        <p:nvPicPr>
          <p:cNvPr id="9" name="Picture 8">
            <a:extLst>
              <a:ext uri="{FF2B5EF4-FFF2-40B4-BE49-F238E27FC236}">
                <a16:creationId xmlns:a16="http://schemas.microsoft.com/office/drawing/2014/main" id="{6D4F1407-09C8-4113-A900-85C58B63DA9D}"/>
              </a:ext>
            </a:extLst>
          </p:cNvPr>
          <p:cNvPicPr>
            <a:picLocks noChangeAspect="1"/>
          </p:cNvPicPr>
          <p:nvPr/>
        </p:nvPicPr>
        <p:blipFill rotWithShape="1">
          <a:blip r:embed="rId3"/>
          <a:srcRect l="7834" t="1241" b="77644"/>
          <a:stretch/>
        </p:blipFill>
        <p:spPr>
          <a:xfrm>
            <a:off x="539087" y="1746911"/>
            <a:ext cx="5200000" cy="1521728"/>
          </a:xfrm>
          <a:prstGeom prst="rect">
            <a:avLst/>
          </a:prstGeom>
        </p:spPr>
      </p:pic>
      <p:pic>
        <p:nvPicPr>
          <p:cNvPr id="10" name="Picture 9">
            <a:extLst>
              <a:ext uri="{FF2B5EF4-FFF2-40B4-BE49-F238E27FC236}">
                <a16:creationId xmlns:a16="http://schemas.microsoft.com/office/drawing/2014/main" id="{74BE0664-3544-430D-A3FD-97BBA2D41D23}"/>
              </a:ext>
            </a:extLst>
          </p:cNvPr>
          <p:cNvPicPr>
            <a:picLocks noChangeAspect="1"/>
          </p:cNvPicPr>
          <p:nvPr/>
        </p:nvPicPr>
        <p:blipFill rotWithShape="1">
          <a:blip r:embed="rId3"/>
          <a:srcRect t="28682"/>
          <a:stretch/>
        </p:blipFill>
        <p:spPr>
          <a:xfrm>
            <a:off x="5904512" y="1371600"/>
            <a:ext cx="5518664" cy="5027276"/>
          </a:xfrm>
          <a:prstGeom prst="rect">
            <a:avLst/>
          </a:prstGeom>
        </p:spPr>
      </p:pic>
    </p:spTree>
    <p:extLst>
      <p:ext uri="{BB962C8B-B14F-4D97-AF65-F5344CB8AC3E}">
        <p14:creationId xmlns:p14="http://schemas.microsoft.com/office/powerpoint/2010/main" val="35485305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1364880"/>
            <a:ext cx="8305800" cy="5216813"/>
          </a:xfrm>
          <a:prstGeom prst="rect">
            <a:avLst/>
          </a:prstGeom>
        </p:spPr>
        <p:txBody>
          <a:bodyPr wrap="square">
            <a:spAutoFit/>
          </a:bodyPr>
          <a:lstStyle/>
          <a:p>
            <a:pPr marL="342900" lvl="1" indent="-342900">
              <a:spcAft>
                <a:spcPts val="600"/>
              </a:spcAft>
              <a:buFont typeface="Arial" pitchFamily="34" charset="0"/>
              <a:buChar char="•"/>
            </a:pPr>
            <a:r>
              <a:rPr lang="en-US" sz="2000" dirty="0">
                <a:latin typeface="Cambria" panose="02040503050406030204" pitchFamily="18" charset="0"/>
              </a:rPr>
              <a:t>The HDD is a proprietary 3M product and a key component within AHLTA for the proper interpretation of all the MHS clinical data</a:t>
            </a:r>
          </a:p>
          <a:p>
            <a:pPr marL="342900" lvl="1" indent="-342900">
              <a:spcAft>
                <a:spcPts val="600"/>
              </a:spcAft>
              <a:buFont typeface="Arial" pitchFamily="34" charset="0"/>
              <a:buChar char="•"/>
            </a:pPr>
            <a:endParaRPr lang="en-US" sz="2400" dirty="0">
              <a:latin typeface="Cambria" panose="02040503050406030204" pitchFamily="18" charset="0"/>
            </a:endParaRPr>
          </a:p>
          <a:p>
            <a:pPr marL="342900" lvl="1" indent="-342900">
              <a:spcAft>
                <a:spcPts val="600"/>
              </a:spcAft>
              <a:buFont typeface="Arial" pitchFamily="34" charset="0"/>
              <a:buChar char="•"/>
            </a:pPr>
            <a:endParaRPr lang="en-US" sz="2400" dirty="0">
              <a:latin typeface="Cambria" panose="02040503050406030204" pitchFamily="18" charset="0"/>
            </a:endParaRPr>
          </a:p>
          <a:p>
            <a:pPr marL="342900" lvl="1" indent="-342900">
              <a:spcAft>
                <a:spcPts val="600"/>
              </a:spcAft>
              <a:buFont typeface="Arial" pitchFamily="34" charset="0"/>
              <a:buChar char="•"/>
            </a:pPr>
            <a:endParaRPr lang="en-US" sz="2400" dirty="0">
              <a:latin typeface="Cambria" panose="02040503050406030204" pitchFamily="18" charset="0"/>
            </a:endParaRPr>
          </a:p>
          <a:p>
            <a:pPr marL="342900" lvl="1" indent="-342900">
              <a:spcAft>
                <a:spcPts val="600"/>
              </a:spcAft>
              <a:buFont typeface="Arial" pitchFamily="34" charset="0"/>
              <a:buChar char="•"/>
            </a:pPr>
            <a:endParaRPr lang="en-US" sz="2400" dirty="0">
              <a:latin typeface="Cambria" panose="02040503050406030204" pitchFamily="18" charset="0"/>
            </a:endParaRPr>
          </a:p>
          <a:p>
            <a:pPr marL="0" lvl="1">
              <a:spcAft>
                <a:spcPts val="600"/>
              </a:spcAft>
            </a:pPr>
            <a:endParaRPr lang="en-US" sz="2400" dirty="0">
              <a:latin typeface="Cambria" panose="02040503050406030204" pitchFamily="18" charset="0"/>
            </a:endParaRPr>
          </a:p>
          <a:p>
            <a:pPr marL="342900" lvl="1" indent="-342900">
              <a:spcAft>
                <a:spcPts val="600"/>
              </a:spcAft>
              <a:buFont typeface="Arial" pitchFamily="34" charset="0"/>
              <a:buChar char="•"/>
            </a:pPr>
            <a:endParaRPr lang="en-US" sz="2400" dirty="0">
              <a:latin typeface="Cambria" panose="02040503050406030204" pitchFamily="18" charset="0"/>
            </a:endParaRPr>
          </a:p>
          <a:p>
            <a:pPr marL="342900" lvl="1" indent="-342900">
              <a:spcAft>
                <a:spcPts val="600"/>
              </a:spcAft>
              <a:buFont typeface="Arial" pitchFamily="34" charset="0"/>
              <a:buChar char="•"/>
            </a:pPr>
            <a:endParaRPr lang="en-US" sz="2400" dirty="0">
              <a:latin typeface="Cambria" panose="02040503050406030204" pitchFamily="18" charset="0"/>
            </a:endParaRPr>
          </a:p>
          <a:p>
            <a:pPr marL="342900" lvl="1" indent="-342900">
              <a:spcAft>
                <a:spcPts val="600"/>
              </a:spcAft>
              <a:buFont typeface="Arial" pitchFamily="34" charset="0"/>
              <a:buChar char="•"/>
            </a:pPr>
            <a:endParaRPr lang="en-US" sz="2000" dirty="0">
              <a:latin typeface="Cambria" panose="02040503050406030204" pitchFamily="18" charset="0"/>
            </a:endParaRPr>
          </a:p>
          <a:p>
            <a:pPr marL="342900" lvl="1" indent="-342900">
              <a:spcAft>
                <a:spcPts val="600"/>
              </a:spcAft>
              <a:buFont typeface="Arial" pitchFamily="34" charset="0"/>
              <a:buChar char="•"/>
            </a:pPr>
            <a:r>
              <a:rPr lang="en-US" sz="2000" dirty="0">
                <a:latin typeface="Cambria" panose="02040503050406030204" pitchFamily="18" charset="0"/>
              </a:rPr>
              <a:t>A copy of the HDD resides in /</a:t>
            </a:r>
            <a:r>
              <a:rPr lang="en-US" sz="2000" dirty="0" err="1">
                <a:latin typeface="Cambria" panose="02040503050406030204" pitchFamily="18" charset="0"/>
              </a:rPr>
              <a:t>mdr</a:t>
            </a:r>
            <a:r>
              <a:rPr lang="en-US" sz="2000" dirty="0">
                <a:latin typeface="Cambria" panose="02040503050406030204" pitchFamily="18" charset="0"/>
              </a:rPr>
              <a:t>/restricted and is used to help process the raw feeds, mapping “NCIDs” to English terms and other coded values (ex. LOINCs)</a:t>
            </a:r>
            <a:endParaRPr lang="en-US" sz="1400" dirty="0">
              <a:latin typeface="Cambria" panose="02040503050406030204" pitchFamily="18" charset="0"/>
            </a:endParaRPr>
          </a:p>
        </p:txBody>
      </p:sp>
      <p:sp>
        <p:nvSpPr>
          <p:cNvPr id="4" name="Rectangle 142"/>
          <p:cNvSpPr>
            <a:spLocks noChangeArrowheads="1"/>
          </p:cNvSpPr>
          <p:nvPr/>
        </p:nvSpPr>
        <p:spPr bwMode="auto">
          <a:xfrm>
            <a:off x="1676401" y="-322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5" name="Group 1"/>
          <p:cNvGrpSpPr>
            <a:grpSpLocks noChangeAspect="1"/>
          </p:cNvGrpSpPr>
          <p:nvPr/>
        </p:nvGrpSpPr>
        <p:grpSpPr bwMode="auto">
          <a:xfrm>
            <a:off x="3429001" y="1979612"/>
            <a:ext cx="5375275" cy="3125788"/>
            <a:chOff x="-3" y="575"/>
            <a:chExt cx="8465" cy="4922"/>
          </a:xfrm>
        </p:grpSpPr>
        <p:sp>
          <p:nvSpPr>
            <p:cNvPr id="6" name="AutoShape 141"/>
            <p:cNvSpPr>
              <a:spLocks noChangeAspect="1" noChangeArrowheads="1" noTextEdit="1"/>
            </p:cNvSpPr>
            <p:nvPr/>
          </p:nvSpPr>
          <p:spPr bwMode="auto">
            <a:xfrm>
              <a:off x="-3" y="575"/>
              <a:ext cx="8465" cy="49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140"/>
            <p:cNvSpPr>
              <a:spLocks noChangeArrowheads="1"/>
            </p:cNvSpPr>
            <p:nvPr/>
          </p:nvSpPr>
          <p:spPr bwMode="auto">
            <a:xfrm>
              <a:off x="1269" y="719"/>
              <a:ext cx="5368"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0" fontAlgn="base" hangingPunct="0">
                <a:spcBef>
                  <a:spcPct val="0"/>
                </a:spcBef>
                <a:spcAft>
                  <a:spcPct val="0"/>
                </a:spcAft>
              </a:pPr>
              <a:r>
                <a:rPr lang="en-US" altLang="en-US" sz="1500" dirty="0">
                  <a:solidFill>
                    <a:srgbClr val="000000"/>
                  </a:solidFill>
                  <a:latin typeface="Arial" panose="020B0604020202020204" pitchFamily="34" charset="0"/>
                  <a:ea typeface="Calibri" panose="020F0502020204030204" pitchFamily="34" charset="0"/>
                  <a:cs typeface="Arial" panose="020B0604020202020204" pitchFamily="34" charset="0"/>
                </a:rPr>
                <a:t>AHLTA CDR Healthcare Data Dictionary</a:t>
              </a:r>
              <a:endParaRPr lang="en-US" altLang="en-US" dirty="0">
                <a:latin typeface="Arial" panose="020B0604020202020204" pitchFamily="34" charset="0"/>
              </a:endParaRPr>
            </a:p>
          </p:txBody>
        </p:sp>
        <p:sp>
          <p:nvSpPr>
            <p:cNvPr id="8" name="Rectangle 139"/>
            <p:cNvSpPr>
              <a:spLocks noChangeArrowheads="1"/>
            </p:cNvSpPr>
            <p:nvPr/>
          </p:nvSpPr>
          <p:spPr bwMode="auto">
            <a:xfrm>
              <a:off x="6717" y="706"/>
              <a:ext cx="0"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0" fontAlgn="base" hangingPunct="0">
                <a:spcBef>
                  <a:spcPct val="0"/>
                </a:spcBef>
                <a:spcAft>
                  <a:spcPct val="0"/>
                </a:spcAft>
              </a:pPr>
              <a:endParaRPr lang="en-US" altLang="en-US" dirty="0">
                <a:latin typeface="Arial" panose="020B0604020202020204" pitchFamily="34" charset="0"/>
              </a:endParaRPr>
            </a:p>
          </p:txBody>
        </p:sp>
        <p:grpSp>
          <p:nvGrpSpPr>
            <p:cNvPr id="9" name="Group 136"/>
            <p:cNvGrpSpPr>
              <a:grpSpLocks/>
            </p:cNvGrpSpPr>
            <p:nvPr/>
          </p:nvGrpSpPr>
          <p:grpSpPr bwMode="auto">
            <a:xfrm>
              <a:off x="773" y="1191"/>
              <a:ext cx="2822" cy="1706"/>
              <a:chOff x="773" y="943"/>
              <a:chExt cx="2822" cy="1954"/>
            </a:xfrm>
          </p:grpSpPr>
          <p:sp>
            <p:nvSpPr>
              <p:cNvPr id="144" name="Rectangle 138"/>
              <p:cNvSpPr>
                <a:spLocks noChangeArrowheads="1"/>
              </p:cNvSpPr>
              <p:nvPr/>
            </p:nvSpPr>
            <p:spPr bwMode="auto">
              <a:xfrm>
                <a:off x="773" y="943"/>
                <a:ext cx="2822" cy="1954"/>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Rectangle 137"/>
              <p:cNvSpPr>
                <a:spLocks noChangeArrowheads="1"/>
              </p:cNvSpPr>
              <p:nvPr/>
            </p:nvSpPr>
            <p:spPr bwMode="auto">
              <a:xfrm>
                <a:off x="773" y="943"/>
                <a:ext cx="2822" cy="1954"/>
              </a:xfrm>
              <a:prstGeom prst="rect">
                <a:avLst/>
              </a:prstGeom>
              <a:noFill/>
              <a:ln w="571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131"/>
            <p:cNvGrpSpPr>
              <a:grpSpLocks/>
            </p:cNvGrpSpPr>
            <p:nvPr/>
          </p:nvGrpSpPr>
          <p:grpSpPr bwMode="auto">
            <a:xfrm>
              <a:off x="914" y="1321"/>
              <a:ext cx="1129" cy="693"/>
              <a:chOff x="914" y="1321"/>
              <a:chExt cx="1129" cy="693"/>
            </a:xfrm>
          </p:grpSpPr>
          <p:sp>
            <p:nvSpPr>
              <p:cNvPr id="140" name="Freeform 135"/>
              <p:cNvSpPr>
                <a:spLocks/>
              </p:cNvSpPr>
              <p:nvPr/>
            </p:nvSpPr>
            <p:spPr bwMode="auto">
              <a:xfrm>
                <a:off x="914" y="1321"/>
                <a:ext cx="1129" cy="693"/>
              </a:xfrm>
              <a:custGeom>
                <a:avLst/>
                <a:gdLst>
                  <a:gd name="T0" fmla="*/ 1600 w 3200"/>
                  <a:gd name="T1" fmla="*/ 0 h 2200"/>
                  <a:gd name="T2" fmla="*/ 0 w 3200"/>
                  <a:gd name="T3" fmla="*/ 275 h 2200"/>
                  <a:gd name="T4" fmla="*/ 0 w 3200"/>
                  <a:gd name="T5" fmla="*/ 1925 h 2200"/>
                  <a:gd name="T6" fmla="*/ 1600 w 3200"/>
                  <a:gd name="T7" fmla="*/ 2200 h 2200"/>
                  <a:gd name="T8" fmla="*/ 3200 w 3200"/>
                  <a:gd name="T9" fmla="*/ 1925 h 2200"/>
                  <a:gd name="T10" fmla="*/ 3200 w 3200"/>
                  <a:gd name="T11" fmla="*/ 275 h 2200"/>
                  <a:gd name="T12" fmla="*/ 1600 w 3200"/>
                  <a:gd name="T13" fmla="*/ 0 h 2200"/>
                </a:gdLst>
                <a:ahLst/>
                <a:cxnLst>
                  <a:cxn ang="0">
                    <a:pos x="T0" y="T1"/>
                  </a:cxn>
                  <a:cxn ang="0">
                    <a:pos x="T2" y="T3"/>
                  </a:cxn>
                  <a:cxn ang="0">
                    <a:pos x="T4" y="T5"/>
                  </a:cxn>
                  <a:cxn ang="0">
                    <a:pos x="T6" y="T7"/>
                  </a:cxn>
                  <a:cxn ang="0">
                    <a:pos x="T8" y="T9"/>
                  </a:cxn>
                  <a:cxn ang="0">
                    <a:pos x="T10" y="T11"/>
                  </a:cxn>
                  <a:cxn ang="0">
                    <a:pos x="T12" y="T13"/>
                  </a:cxn>
                </a:cxnLst>
                <a:rect l="0" t="0" r="r" b="b"/>
                <a:pathLst>
                  <a:path w="3200" h="2200">
                    <a:moveTo>
                      <a:pt x="1600" y="0"/>
                    </a:moveTo>
                    <a:cubicBezTo>
                      <a:pt x="717" y="0"/>
                      <a:pt x="0" y="124"/>
                      <a:pt x="0" y="275"/>
                    </a:cubicBezTo>
                    <a:lnTo>
                      <a:pt x="0" y="1925"/>
                    </a:lnTo>
                    <a:cubicBezTo>
                      <a:pt x="0" y="2077"/>
                      <a:pt x="717" y="2200"/>
                      <a:pt x="1600" y="2200"/>
                    </a:cubicBezTo>
                    <a:cubicBezTo>
                      <a:pt x="2484" y="2200"/>
                      <a:pt x="3200" y="2077"/>
                      <a:pt x="3200" y="1925"/>
                    </a:cubicBezTo>
                    <a:lnTo>
                      <a:pt x="3200" y="275"/>
                    </a:lnTo>
                    <a:cubicBezTo>
                      <a:pt x="3200" y="124"/>
                      <a:pt x="2484" y="0"/>
                      <a:pt x="1600" y="0"/>
                    </a:cubicBezTo>
                    <a:close/>
                  </a:path>
                </a:pathLst>
              </a:custGeom>
              <a:solidFill>
                <a:srgbClr val="CC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Oval 134"/>
              <p:cNvSpPr>
                <a:spLocks noChangeArrowheads="1"/>
              </p:cNvSpPr>
              <p:nvPr/>
            </p:nvSpPr>
            <p:spPr bwMode="auto">
              <a:xfrm>
                <a:off x="914" y="1321"/>
                <a:ext cx="1129" cy="173"/>
              </a:xfrm>
              <a:prstGeom prst="ellipse">
                <a:avLst/>
              </a:prstGeom>
              <a:solidFill>
                <a:srgbClr val="D6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133"/>
              <p:cNvSpPr>
                <a:spLocks/>
              </p:cNvSpPr>
              <p:nvPr/>
            </p:nvSpPr>
            <p:spPr bwMode="auto">
              <a:xfrm>
                <a:off x="914" y="1321"/>
                <a:ext cx="1129" cy="693"/>
              </a:xfrm>
              <a:custGeom>
                <a:avLst/>
                <a:gdLst>
                  <a:gd name="T0" fmla="*/ 1600 w 3200"/>
                  <a:gd name="T1" fmla="*/ 0 h 2200"/>
                  <a:gd name="T2" fmla="*/ 0 w 3200"/>
                  <a:gd name="T3" fmla="*/ 275 h 2200"/>
                  <a:gd name="T4" fmla="*/ 0 w 3200"/>
                  <a:gd name="T5" fmla="*/ 1925 h 2200"/>
                  <a:gd name="T6" fmla="*/ 1600 w 3200"/>
                  <a:gd name="T7" fmla="*/ 2200 h 2200"/>
                  <a:gd name="T8" fmla="*/ 3200 w 3200"/>
                  <a:gd name="T9" fmla="*/ 1925 h 2200"/>
                  <a:gd name="T10" fmla="*/ 3200 w 3200"/>
                  <a:gd name="T11" fmla="*/ 275 h 2200"/>
                  <a:gd name="T12" fmla="*/ 1600 w 3200"/>
                  <a:gd name="T13" fmla="*/ 0 h 2200"/>
                </a:gdLst>
                <a:ahLst/>
                <a:cxnLst>
                  <a:cxn ang="0">
                    <a:pos x="T0" y="T1"/>
                  </a:cxn>
                  <a:cxn ang="0">
                    <a:pos x="T2" y="T3"/>
                  </a:cxn>
                  <a:cxn ang="0">
                    <a:pos x="T4" y="T5"/>
                  </a:cxn>
                  <a:cxn ang="0">
                    <a:pos x="T6" y="T7"/>
                  </a:cxn>
                  <a:cxn ang="0">
                    <a:pos x="T8" y="T9"/>
                  </a:cxn>
                  <a:cxn ang="0">
                    <a:pos x="T10" y="T11"/>
                  </a:cxn>
                  <a:cxn ang="0">
                    <a:pos x="T12" y="T13"/>
                  </a:cxn>
                </a:cxnLst>
                <a:rect l="0" t="0" r="r" b="b"/>
                <a:pathLst>
                  <a:path w="3200" h="2200">
                    <a:moveTo>
                      <a:pt x="1600" y="0"/>
                    </a:moveTo>
                    <a:cubicBezTo>
                      <a:pt x="717" y="0"/>
                      <a:pt x="0" y="124"/>
                      <a:pt x="0" y="275"/>
                    </a:cubicBezTo>
                    <a:lnTo>
                      <a:pt x="0" y="1925"/>
                    </a:lnTo>
                    <a:cubicBezTo>
                      <a:pt x="0" y="2077"/>
                      <a:pt x="717" y="2200"/>
                      <a:pt x="1600" y="2200"/>
                    </a:cubicBezTo>
                    <a:cubicBezTo>
                      <a:pt x="2484" y="2200"/>
                      <a:pt x="3200" y="2077"/>
                      <a:pt x="3200" y="1925"/>
                    </a:cubicBezTo>
                    <a:lnTo>
                      <a:pt x="3200" y="275"/>
                    </a:lnTo>
                    <a:cubicBezTo>
                      <a:pt x="3200" y="124"/>
                      <a:pt x="2484" y="0"/>
                      <a:pt x="1600" y="0"/>
                    </a:cubicBezTo>
                    <a:close/>
                  </a:path>
                </a:pathLst>
              </a:custGeom>
              <a:noFill/>
              <a:ln w="571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Freeform 132"/>
              <p:cNvSpPr>
                <a:spLocks/>
              </p:cNvSpPr>
              <p:nvPr/>
            </p:nvSpPr>
            <p:spPr bwMode="auto">
              <a:xfrm>
                <a:off x="914" y="1408"/>
                <a:ext cx="1129" cy="86"/>
              </a:xfrm>
              <a:custGeom>
                <a:avLst/>
                <a:gdLst>
                  <a:gd name="T0" fmla="*/ 0 w 1129"/>
                  <a:gd name="T1" fmla="*/ 0 h 86"/>
                  <a:gd name="T2" fmla="*/ 565 w 1129"/>
                  <a:gd name="T3" fmla="*/ 86 h 86"/>
                  <a:gd name="T4" fmla="*/ 1129 w 1129"/>
                  <a:gd name="T5" fmla="*/ 0 h 86"/>
                </a:gdLst>
                <a:ahLst/>
                <a:cxnLst>
                  <a:cxn ang="0">
                    <a:pos x="T0" y="T1"/>
                  </a:cxn>
                  <a:cxn ang="0">
                    <a:pos x="T2" y="T3"/>
                  </a:cxn>
                  <a:cxn ang="0">
                    <a:pos x="T4" y="T5"/>
                  </a:cxn>
                </a:cxnLst>
                <a:rect l="0" t="0" r="r" b="b"/>
                <a:pathLst>
                  <a:path w="1129" h="86">
                    <a:moveTo>
                      <a:pt x="0" y="0"/>
                    </a:moveTo>
                    <a:cubicBezTo>
                      <a:pt x="0" y="48"/>
                      <a:pt x="253" y="86"/>
                      <a:pt x="565" y="86"/>
                    </a:cubicBezTo>
                    <a:cubicBezTo>
                      <a:pt x="876" y="86"/>
                      <a:pt x="1129" y="48"/>
                      <a:pt x="1129" y="0"/>
                    </a:cubicBezTo>
                  </a:path>
                </a:pathLst>
              </a:custGeom>
              <a:noFill/>
              <a:ln w="571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1" name="Rectangle 130"/>
            <p:cNvSpPr>
              <a:spLocks noChangeArrowheads="1"/>
            </p:cNvSpPr>
            <p:nvPr/>
          </p:nvSpPr>
          <p:spPr bwMode="auto">
            <a:xfrm>
              <a:off x="1179" y="1518"/>
              <a:ext cx="52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0" fontAlgn="base" hangingPunct="0">
                <a:spcBef>
                  <a:spcPct val="0"/>
                </a:spcBef>
                <a:spcAft>
                  <a:spcPct val="0"/>
                </a:spcAft>
              </a:pPr>
              <a:r>
                <a:rPr lang="en-US" altLang="en-US" sz="800">
                  <a:solidFill>
                    <a:srgbClr val="000000"/>
                  </a:solidFill>
                  <a:latin typeface="Arial" panose="020B0604020202020204" pitchFamily="34" charset="0"/>
                  <a:ea typeface="Calibri" panose="020F0502020204030204" pitchFamily="34" charset="0"/>
                  <a:cs typeface="Arial" panose="020B0604020202020204" pitchFamily="34" charset="0"/>
                </a:rPr>
                <a:t>AHLTA</a:t>
              </a:r>
              <a:endParaRPr lang="en-US" altLang="en-US">
                <a:latin typeface="Arial" panose="020B0604020202020204" pitchFamily="34" charset="0"/>
              </a:endParaRPr>
            </a:p>
          </p:txBody>
        </p:sp>
        <p:sp>
          <p:nvSpPr>
            <p:cNvPr id="12" name="Rectangle 129"/>
            <p:cNvSpPr>
              <a:spLocks noChangeArrowheads="1"/>
            </p:cNvSpPr>
            <p:nvPr/>
          </p:nvSpPr>
          <p:spPr bwMode="auto">
            <a:xfrm>
              <a:off x="1281" y="1720"/>
              <a:ext cx="34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0" fontAlgn="base" hangingPunct="0">
                <a:spcBef>
                  <a:spcPct val="0"/>
                </a:spcBef>
                <a:spcAft>
                  <a:spcPct val="0"/>
                </a:spcAft>
              </a:pPr>
              <a:r>
                <a:rPr lang="en-US" altLang="en-US" sz="800">
                  <a:solidFill>
                    <a:srgbClr val="000000"/>
                  </a:solidFill>
                  <a:latin typeface="Arial" panose="020B0604020202020204" pitchFamily="34" charset="0"/>
                  <a:ea typeface="Calibri" panose="020F0502020204030204" pitchFamily="34" charset="0"/>
                  <a:cs typeface="Arial" panose="020B0604020202020204" pitchFamily="34" charset="0"/>
                </a:rPr>
                <a:t>CDR</a:t>
              </a:r>
              <a:endParaRPr lang="en-US" altLang="en-US">
                <a:latin typeface="Arial" panose="020B0604020202020204" pitchFamily="34" charset="0"/>
              </a:endParaRPr>
            </a:p>
          </p:txBody>
        </p:sp>
        <p:grpSp>
          <p:nvGrpSpPr>
            <p:cNvPr id="13" name="Group 124"/>
            <p:cNvGrpSpPr>
              <a:grpSpLocks/>
            </p:cNvGrpSpPr>
            <p:nvPr/>
          </p:nvGrpSpPr>
          <p:grpSpPr bwMode="auto">
            <a:xfrm>
              <a:off x="985" y="2266"/>
              <a:ext cx="1058" cy="505"/>
              <a:chOff x="985" y="2266"/>
              <a:chExt cx="1058" cy="505"/>
            </a:xfrm>
          </p:grpSpPr>
          <p:sp>
            <p:nvSpPr>
              <p:cNvPr id="136" name="Freeform 128"/>
              <p:cNvSpPr>
                <a:spLocks/>
              </p:cNvSpPr>
              <p:nvPr/>
            </p:nvSpPr>
            <p:spPr bwMode="auto">
              <a:xfrm>
                <a:off x="985" y="2266"/>
                <a:ext cx="1058" cy="505"/>
              </a:xfrm>
              <a:custGeom>
                <a:avLst/>
                <a:gdLst>
                  <a:gd name="T0" fmla="*/ 1500 w 3000"/>
                  <a:gd name="T1" fmla="*/ 0 h 1600"/>
                  <a:gd name="T2" fmla="*/ 0 w 3000"/>
                  <a:gd name="T3" fmla="*/ 200 h 1600"/>
                  <a:gd name="T4" fmla="*/ 0 w 3000"/>
                  <a:gd name="T5" fmla="*/ 1400 h 1600"/>
                  <a:gd name="T6" fmla="*/ 1500 w 3000"/>
                  <a:gd name="T7" fmla="*/ 1600 h 1600"/>
                  <a:gd name="T8" fmla="*/ 3000 w 3000"/>
                  <a:gd name="T9" fmla="*/ 1400 h 1600"/>
                  <a:gd name="T10" fmla="*/ 3000 w 3000"/>
                  <a:gd name="T11" fmla="*/ 200 h 1600"/>
                  <a:gd name="T12" fmla="*/ 1500 w 3000"/>
                  <a:gd name="T13" fmla="*/ 0 h 1600"/>
                </a:gdLst>
                <a:ahLst/>
                <a:cxnLst>
                  <a:cxn ang="0">
                    <a:pos x="T0" y="T1"/>
                  </a:cxn>
                  <a:cxn ang="0">
                    <a:pos x="T2" y="T3"/>
                  </a:cxn>
                  <a:cxn ang="0">
                    <a:pos x="T4" y="T5"/>
                  </a:cxn>
                  <a:cxn ang="0">
                    <a:pos x="T6" y="T7"/>
                  </a:cxn>
                  <a:cxn ang="0">
                    <a:pos x="T8" y="T9"/>
                  </a:cxn>
                  <a:cxn ang="0">
                    <a:pos x="T10" y="T11"/>
                  </a:cxn>
                  <a:cxn ang="0">
                    <a:pos x="T12" y="T13"/>
                  </a:cxn>
                </a:cxnLst>
                <a:rect l="0" t="0" r="r" b="b"/>
                <a:pathLst>
                  <a:path w="3000" h="1600">
                    <a:moveTo>
                      <a:pt x="1500" y="0"/>
                    </a:moveTo>
                    <a:cubicBezTo>
                      <a:pt x="672" y="0"/>
                      <a:pt x="0" y="90"/>
                      <a:pt x="0" y="200"/>
                    </a:cubicBezTo>
                    <a:lnTo>
                      <a:pt x="0" y="1400"/>
                    </a:lnTo>
                    <a:cubicBezTo>
                      <a:pt x="0" y="1511"/>
                      <a:pt x="672" y="1600"/>
                      <a:pt x="1500" y="1600"/>
                    </a:cubicBezTo>
                    <a:cubicBezTo>
                      <a:pt x="2329" y="1600"/>
                      <a:pt x="3000" y="1511"/>
                      <a:pt x="3000" y="1400"/>
                    </a:cubicBezTo>
                    <a:lnTo>
                      <a:pt x="3000" y="200"/>
                    </a:lnTo>
                    <a:cubicBezTo>
                      <a:pt x="3000" y="90"/>
                      <a:pt x="2329" y="0"/>
                      <a:pt x="1500" y="0"/>
                    </a:cubicBezTo>
                    <a:close/>
                  </a:path>
                </a:pathLst>
              </a:custGeom>
              <a:solidFill>
                <a:srgbClr val="CC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Oval 127"/>
              <p:cNvSpPr>
                <a:spLocks noChangeArrowheads="1"/>
              </p:cNvSpPr>
              <p:nvPr/>
            </p:nvSpPr>
            <p:spPr bwMode="auto">
              <a:xfrm>
                <a:off x="985" y="2266"/>
                <a:ext cx="1058" cy="126"/>
              </a:xfrm>
              <a:prstGeom prst="ellipse">
                <a:avLst/>
              </a:prstGeom>
              <a:solidFill>
                <a:srgbClr val="D6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126"/>
              <p:cNvSpPr>
                <a:spLocks/>
              </p:cNvSpPr>
              <p:nvPr/>
            </p:nvSpPr>
            <p:spPr bwMode="auto">
              <a:xfrm>
                <a:off x="985" y="2266"/>
                <a:ext cx="1058" cy="505"/>
              </a:xfrm>
              <a:custGeom>
                <a:avLst/>
                <a:gdLst>
                  <a:gd name="T0" fmla="*/ 1500 w 3000"/>
                  <a:gd name="T1" fmla="*/ 0 h 1600"/>
                  <a:gd name="T2" fmla="*/ 0 w 3000"/>
                  <a:gd name="T3" fmla="*/ 200 h 1600"/>
                  <a:gd name="T4" fmla="*/ 0 w 3000"/>
                  <a:gd name="T5" fmla="*/ 1400 h 1600"/>
                  <a:gd name="T6" fmla="*/ 1500 w 3000"/>
                  <a:gd name="T7" fmla="*/ 1600 h 1600"/>
                  <a:gd name="T8" fmla="*/ 3000 w 3000"/>
                  <a:gd name="T9" fmla="*/ 1400 h 1600"/>
                  <a:gd name="T10" fmla="*/ 3000 w 3000"/>
                  <a:gd name="T11" fmla="*/ 200 h 1600"/>
                  <a:gd name="T12" fmla="*/ 1500 w 3000"/>
                  <a:gd name="T13" fmla="*/ 0 h 1600"/>
                </a:gdLst>
                <a:ahLst/>
                <a:cxnLst>
                  <a:cxn ang="0">
                    <a:pos x="T0" y="T1"/>
                  </a:cxn>
                  <a:cxn ang="0">
                    <a:pos x="T2" y="T3"/>
                  </a:cxn>
                  <a:cxn ang="0">
                    <a:pos x="T4" y="T5"/>
                  </a:cxn>
                  <a:cxn ang="0">
                    <a:pos x="T6" y="T7"/>
                  </a:cxn>
                  <a:cxn ang="0">
                    <a:pos x="T8" y="T9"/>
                  </a:cxn>
                  <a:cxn ang="0">
                    <a:pos x="T10" y="T11"/>
                  </a:cxn>
                  <a:cxn ang="0">
                    <a:pos x="T12" y="T13"/>
                  </a:cxn>
                </a:cxnLst>
                <a:rect l="0" t="0" r="r" b="b"/>
                <a:pathLst>
                  <a:path w="3000" h="1600">
                    <a:moveTo>
                      <a:pt x="1500" y="0"/>
                    </a:moveTo>
                    <a:cubicBezTo>
                      <a:pt x="672" y="0"/>
                      <a:pt x="0" y="90"/>
                      <a:pt x="0" y="200"/>
                    </a:cubicBezTo>
                    <a:lnTo>
                      <a:pt x="0" y="1400"/>
                    </a:lnTo>
                    <a:cubicBezTo>
                      <a:pt x="0" y="1511"/>
                      <a:pt x="672" y="1600"/>
                      <a:pt x="1500" y="1600"/>
                    </a:cubicBezTo>
                    <a:cubicBezTo>
                      <a:pt x="2329" y="1600"/>
                      <a:pt x="3000" y="1511"/>
                      <a:pt x="3000" y="1400"/>
                    </a:cubicBezTo>
                    <a:lnTo>
                      <a:pt x="3000" y="200"/>
                    </a:lnTo>
                    <a:cubicBezTo>
                      <a:pt x="3000" y="90"/>
                      <a:pt x="2329" y="0"/>
                      <a:pt x="1500" y="0"/>
                    </a:cubicBezTo>
                    <a:close/>
                  </a:path>
                </a:pathLst>
              </a:custGeom>
              <a:noFill/>
              <a:ln w="571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Freeform 125"/>
              <p:cNvSpPr>
                <a:spLocks/>
              </p:cNvSpPr>
              <p:nvPr/>
            </p:nvSpPr>
            <p:spPr bwMode="auto">
              <a:xfrm>
                <a:off x="985" y="2329"/>
                <a:ext cx="1058" cy="63"/>
              </a:xfrm>
              <a:custGeom>
                <a:avLst/>
                <a:gdLst>
                  <a:gd name="T0" fmla="*/ 0 w 1058"/>
                  <a:gd name="T1" fmla="*/ 0 h 63"/>
                  <a:gd name="T2" fmla="*/ 529 w 1058"/>
                  <a:gd name="T3" fmla="*/ 63 h 63"/>
                  <a:gd name="T4" fmla="*/ 1058 w 1058"/>
                  <a:gd name="T5" fmla="*/ 0 h 63"/>
                </a:gdLst>
                <a:ahLst/>
                <a:cxnLst>
                  <a:cxn ang="0">
                    <a:pos x="T0" y="T1"/>
                  </a:cxn>
                  <a:cxn ang="0">
                    <a:pos x="T2" y="T3"/>
                  </a:cxn>
                  <a:cxn ang="0">
                    <a:pos x="T4" y="T5"/>
                  </a:cxn>
                </a:cxnLst>
                <a:rect l="0" t="0" r="r" b="b"/>
                <a:pathLst>
                  <a:path w="1058" h="63">
                    <a:moveTo>
                      <a:pt x="0" y="0"/>
                    </a:moveTo>
                    <a:cubicBezTo>
                      <a:pt x="0" y="35"/>
                      <a:pt x="237" y="63"/>
                      <a:pt x="529" y="63"/>
                    </a:cubicBezTo>
                    <a:cubicBezTo>
                      <a:pt x="821" y="63"/>
                      <a:pt x="1058" y="35"/>
                      <a:pt x="1058" y="0"/>
                    </a:cubicBezTo>
                  </a:path>
                </a:pathLst>
              </a:custGeom>
              <a:noFill/>
              <a:ln w="571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4" name="Rectangle 123"/>
            <p:cNvSpPr>
              <a:spLocks noChangeArrowheads="1"/>
            </p:cNvSpPr>
            <p:nvPr/>
          </p:nvSpPr>
          <p:spPr bwMode="auto">
            <a:xfrm>
              <a:off x="1157" y="2456"/>
              <a:ext cx="27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0" fontAlgn="base" hangingPunct="0">
                <a:spcBef>
                  <a:spcPct val="0"/>
                </a:spcBef>
                <a:spcAft>
                  <a:spcPct val="0"/>
                </a:spcAft>
              </a:pPr>
              <a:r>
                <a:rPr lang="en-US" altLang="en-US" sz="800">
                  <a:solidFill>
                    <a:srgbClr val="000000"/>
                  </a:solidFill>
                  <a:latin typeface="Arial" panose="020B0604020202020204" pitchFamily="34" charset="0"/>
                  <a:ea typeface="Calibri" panose="020F0502020204030204" pitchFamily="34" charset="0"/>
                  <a:cs typeface="Arial" panose="020B0604020202020204" pitchFamily="34" charset="0"/>
                </a:rPr>
                <a:t>3M </a:t>
              </a:r>
              <a:endParaRPr lang="en-US" altLang="en-US">
                <a:latin typeface="Arial" panose="020B0604020202020204" pitchFamily="34" charset="0"/>
              </a:endParaRPr>
            </a:p>
          </p:txBody>
        </p:sp>
        <p:sp>
          <p:nvSpPr>
            <p:cNvPr id="15" name="Rectangle 122"/>
            <p:cNvSpPr>
              <a:spLocks noChangeArrowheads="1"/>
            </p:cNvSpPr>
            <p:nvPr/>
          </p:nvSpPr>
          <p:spPr bwMode="auto">
            <a:xfrm>
              <a:off x="1473" y="2451"/>
              <a:ext cx="34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0" fontAlgn="base" hangingPunct="0">
                <a:spcBef>
                  <a:spcPct val="0"/>
                </a:spcBef>
                <a:spcAft>
                  <a:spcPct val="0"/>
                </a:spcAft>
              </a:pPr>
              <a:r>
                <a:rPr lang="en-US" altLang="en-US" sz="800" b="1">
                  <a:solidFill>
                    <a:srgbClr val="FF3300"/>
                  </a:solidFill>
                  <a:latin typeface="Arial" panose="020B0604020202020204" pitchFamily="34" charset="0"/>
                  <a:ea typeface="Calibri" panose="020F0502020204030204" pitchFamily="34" charset="0"/>
                  <a:cs typeface="Arial" panose="020B0604020202020204" pitchFamily="34" charset="0"/>
                </a:rPr>
                <a:t>HDD</a:t>
              </a:r>
              <a:endParaRPr lang="en-US" altLang="en-US">
                <a:latin typeface="Arial" panose="020B0604020202020204" pitchFamily="34" charset="0"/>
              </a:endParaRPr>
            </a:p>
          </p:txBody>
        </p:sp>
        <p:grpSp>
          <p:nvGrpSpPr>
            <p:cNvPr id="16" name="Group 119"/>
            <p:cNvGrpSpPr>
              <a:grpSpLocks/>
            </p:cNvGrpSpPr>
            <p:nvPr/>
          </p:nvGrpSpPr>
          <p:grpSpPr bwMode="auto">
            <a:xfrm>
              <a:off x="1646" y="3338"/>
              <a:ext cx="5431" cy="1954"/>
              <a:chOff x="1646" y="3338"/>
              <a:chExt cx="5431" cy="1954"/>
            </a:xfrm>
          </p:grpSpPr>
          <p:sp>
            <p:nvSpPr>
              <p:cNvPr id="134" name="Rectangle 121"/>
              <p:cNvSpPr>
                <a:spLocks noChangeArrowheads="1"/>
              </p:cNvSpPr>
              <p:nvPr/>
            </p:nvSpPr>
            <p:spPr bwMode="auto">
              <a:xfrm>
                <a:off x="1646" y="3338"/>
                <a:ext cx="5431" cy="1954"/>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Rectangle 120"/>
              <p:cNvSpPr>
                <a:spLocks noChangeArrowheads="1"/>
              </p:cNvSpPr>
              <p:nvPr/>
            </p:nvSpPr>
            <p:spPr bwMode="auto">
              <a:xfrm>
                <a:off x="1646" y="3338"/>
                <a:ext cx="5431" cy="1954"/>
              </a:xfrm>
              <a:prstGeom prst="rect">
                <a:avLst/>
              </a:prstGeom>
              <a:noFill/>
              <a:ln w="571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8" name="Group 115"/>
            <p:cNvGrpSpPr>
              <a:grpSpLocks/>
            </p:cNvGrpSpPr>
            <p:nvPr/>
          </p:nvGrpSpPr>
          <p:grpSpPr bwMode="auto">
            <a:xfrm>
              <a:off x="3948" y="1191"/>
              <a:ext cx="3129" cy="1706"/>
              <a:chOff x="3948" y="943"/>
              <a:chExt cx="3129" cy="1954"/>
            </a:xfrm>
          </p:grpSpPr>
          <p:sp>
            <p:nvSpPr>
              <p:cNvPr id="132" name="Rectangle 117"/>
              <p:cNvSpPr>
                <a:spLocks noChangeArrowheads="1"/>
              </p:cNvSpPr>
              <p:nvPr/>
            </p:nvSpPr>
            <p:spPr bwMode="auto">
              <a:xfrm>
                <a:off x="3948" y="943"/>
                <a:ext cx="3129" cy="1954"/>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Rectangle 116"/>
              <p:cNvSpPr>
                <a:spLocks noChangeArrowheads="1"/>
              </p:cNvSpPr>
              <p:nvPr/>
            </p:nvSpPr>
            <p:spPr bwMode="auto">
              <a:xfrm>
                <a:off x="3948" y="943"/>
                <a:ext cx="3129" cy="1954"/>
              </a:xfrm>
              <a:prstGeom prst="rect">
                <a:avLst/>
              </a:prstGeom>
              <a:noFill/>
              <a:ln w="571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9" name="Group 110"/>
            <p:cNvGrpSpPr>
              <a:grpSpLocks/>
            </p:cNvGrpSpPr>
            <p:nvPr/>
          </p:nvGrpSpPr>
          <p:grpSpPr bwMode="auto">
            <a:xfrm>
              <a:off x="5429" y="1384"/>
              <a:ext cx="1058" cy="630"/>
              <a:chOff x="5429" y="1384"/>
              <a:chExt cx="1058" cy="630"/>
            </a:xfrm>
          </p:grpSpPr>
          <p:sp>
            <p:nvSpPr>
              <p:cNvPr id="128" name="Freeform 114"/>
              <p:cNvSpPr>
                <a:spLocks/>
              </p:cNvSpPr>
              <p:nvPr/>
            </p:nvSpPr>
            <p:spPr bwMode="auto">
              <a:xfrm>
                <a:off x="5429" y="1384"/>
                <a:ext cx="1058" cy="630"/>
              </a:xfrm>
              <a:custGeom>
                <a:avLst/>
                <a:gdLst>
                  <a:gd name="T0" fmla="*/ 1500 w 3000"/>
                  <a:gd name="T1" fmla="*/ 0 h 2000"/>
                  <a:gd name="T2" fmla="*/ 0 w 3000"/>
                  <a:gd name="T3" fmla="*/ 250 h 2000"/>
                  <a:gd name="T4" fmla="*/ 0 w 3000"/>
                  <a:gd name="T5" fmla="*/ 1750 h 2000"/>
                  <a:gd name="T6" fmla="*/ 1500 w 3000"/>
                  <a:gd name="T7" fmla="*/ 2000 h 2000"/>
                  <a:gd name="T8" fmla="*/ 3000 w 3000"/>
                  <a:gd name="T9" fmla="*/ 1750 h 2000"/>
                  <a:gd name="T10" fmla="*/ 3000 w 3000"/>
                  <a:gd name="T11" fmla="*/ 250 h 2000"/>
                  <a:gd name="T12" fmla="*/ 1500 w 3000"/>
                  <a:gd name="T13" fmla="*/ 0 h 2000"/>
                </a:gdLst>
                <a:ahLst/>
                <a:cxnLst>
                  <a:cxn ang="0">
                    <a:pos x="T0" y="T1"/>
                  </a:cxn>
                  <a:cxn ang="0">
                    <a:pos x="T2" y="T3"/>
                  </a:cxn>
                  <a:cxn ang="0">
                    <a:pos x="T4" y="T5"/>
                  </a:cxn>
                  <a:cxn ang="0">
                    <a:pos x="T6" y="T7"/>
                  </a:cxn>
                  <a:cxn ang="0">
                    <a:pos x="T8" y="T9"/>
                  </a:cxn>
                  <a:cxn ang="0">
                    <a:pos x="T10" y="T11"/>
                  </a:cxn>
                  <a:cxn ang="0">
                    <a:pos x="T12" y="T13"/>
                  </a:cxn>
                </a:cxnLst>
                <a:rect l="0" t="0" r="r" b="b"/>
                <a:pathLst>
                  <a:path w="3000" h="2000">
                    <a:moveTo>
                      <a:pt x="1500" y="0"/>
                    </a:moveTo>
                    <a:cubicBezTo>
                      <a:pt x="672" y="0"/>
                      <a:pt x="0" y="112"/>
                      <a:pt x="0" y="250"/>
                    </a:cubicBezTo>
                    <a:lnTo>
                      <a:pt x="0" y="1750"/>
                    </a:lnTo>
                    <a:cubicBezTo>
                      <a:pt x="0" y="1889"/>
                      <a:pt x="672" y="2000"/>
                      <a:pt x="1500" y="2000"/>
                    </a:cubicBezTo>
                    <a:cubicBezTo>
                      <a:pt x="2329" y="2000"/>
                      <a:pt x="3000" y="1889"/>
                      <a:pt x="3000" y="1750"/>
                    </a:cubicBezTo>
                    <a:lnTo>
                      <a:pt x="3000" y="250"/>
                    </a:lnTo>
                    <a:cubicBezTo>
                      <a:pt x="3000" y="112"/>
                      <a:pt x="2329" y="0"/>
                      <a:pt x="1500" y="0"/>
                    </a:cubicBezTo>
                    <a:close/>
                  </a:path>
                </a:pathLst>
              </a:custGeom>
              <a:solidFill>
                <a:srgbClr val="CC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Oval 113"/>
              <p:cNvSpPr>
                <a:spLocks noChangeArrowheads="1"/>
              </p:cNvSpPr>
              <p:nvPr/>
            </p:nvSpPr>
            <p:spPr bwMode="auto">
              <a:xfrm>
                <a:off x="5429" y="1384"/>
                <a:ext cx="1058" cy="158"/>
              </a:xfrm>
              <a:prstGeom prst="ellipse">
                <a:avLst/>
              </a:prstGeom>
              <a:solidFill>
                <a:srgbClr val="D6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112"/>
              <p:cNvSpPr>
                <a:spLocks/>
              </p:cNvSpPr>
              <p:nvPr/>
            </p:nvSpPr>
            <p:spPr bwMode="auto">
              <a:xfrm>
                <a:off x="5429" y="1384"/>
                <a:ext cx="1058" cy="630"/>
              </a:xfrm>
              <a:custGeom>
                <a:avLst/>
                <a:gdLst>
                  <a:gd name="T0" fmla="*/ 1500 w 3000"/>
                  <a:gd name="T1" fmla="*/ 0 h 2000"/>
                  <a:gd name="T2" fmla="*/ 0 w 3000"/>
                  <a:gd name="T3" fmla="*/ 250 h 2000"/>
                  <a:gd name="T4" fmla="*/ 0 w 3000"/>
                  <a:gd name="T5" fmla="*/ 1750 h 2000"/>
                  <a:gd name="T6" fmla="*/ 1500 w 3000"/>
                  <a:gd name="T7" fmla="*/ 2000 h 2000"/>
                  <a:gd name="T8" fmla="*/ 3000 w 3000"/>
                  <a:gd name="T9" fmla="*/ 1750 h 2000"/>
                  <a:gd name="T10" fmla="*/ 3000 w 3000"/>
                  <a:gd name="T11" fmla="*/ 250 h 2000"/>
                  <a:gd name="T12" fmla="*/ 1500 w 3000"/>
                  <a:gd name="T13" fmla="*/ 0 h 2000"/>
                </a:gdLst>
                <a:ahLst/>
                <a:cxnLst>
                  <a:cxn ang="0">
                    <a:pos x="T0" y="T1"/>
                  </a:cxn>
                  <a:cxn ang="0">
                    <a:pos x="T2" y="T3"/>
                  </a:cxn>
                  <a:cxn ang="0">
                    <a:pos x="T4" y="T5"/>
                  </a:cxn>
                  <a:cxn ang="0">
                    <a:pos x="T6" y="T7"/>
                  </a:cxn>
                  <a:cxn ang="0">
                    <a:pos x="T8" y="T9"/>
                  </a:cxn>
                  <a:cxn ang="0">
                    <a:pos x="T10" y="T11"/>
                  </a:cxn>
                  <a:cxn ang="0">
                    <a:pos x="T12" y="T13"/>
                  </a:cxn>
                </a:cxnLst>
                <a:rect l="0" t="0" r="r" b="b"/>
                <a:pathLst>
                  <a:path w="3000" h="2000">
                    <a:moveTo>
                      <a:pt x="1500" y="0"/>
                    </a:moveTo>
                    <a:cubicBezTo>
                      <a:pt x="672" y="0"/>
                      <a:pt x="0" y="112"/>
                      <a:pt x="0" y="250"/>
                    </a:cubicBezTo>
                    <a:lnTo>
                      <a:pt x="0" y="1750"/>
                    </a:lnTo>
                    <a:cubicBezTo>
                      <a:pt x="0" y="1889"/>
                      <a:pt x="672" y="2000"/>
                      <a:pt x="1500" y="2000"/>
                    </a:cubicBezTo>
                    <a:cubicBezTo>
                      <a:pt x="2329" y="2000"/>
                      <a:pt x="3000" y="1889"/>
                      <a:pt x="3000" y="1750"/>
                    </a:cubicBezTo>
                    <a:lnTo>
                      <a:pt x="3000" y="250"/>
                    </a:lnTo>
                    <a:cubicBezTo>
                      <a:pt x="3000" y="112"/>
                      <a:pt x="2329" y="0"/>
                      <a:pt x="1500" y="0"/>
                    </a:cubicBezTo>
                    <a:close/>
                  </a:path>
                </a:pathLst>
              </a:custGeom>
              <a:noFill/>
              <a:ln w="571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Freeform 111"/>
              <p:cNvSpPr>
                <a:spLocks/>
              </p:cNvSpPr>
              <p:nvPr/>
            </p:nvSpPr>
            <p:spPr bwMode="auto">
              <a:xfrm>
                <a:off x="5429" y="1463"/>
                <a:ext cx="1058" cy="79"/>
              </a:xfrm>
              <a:custGeom>
                <a:avLst/>
                <a:gdLst>
                  <a:gd name="T0" fmla="*/ 0 w 1058"/>
                  <a:gd name="T1" fmla="*/ 0 h 79"/>
                  <a:gd name="T2" fmla="*/ 529 w 1058"/>
                  <a:gd name="T3" fmla="*/ 79 h 79"/>
                  <a:gd name="T4" fmla="*/ 1058 w 1058"/>
                  <a:gd name="T5" fmla="*/ 0 h 79"/>
                </a:gdLst>
                <a:ahLst/>
                <a:cxnLst>
                  <a:cxn ang="0">
                    <a:pos x="T0" y="T1"/>
                  </a:cxn>
                  <a:cxn ang="0">
                    <a:pos x="T2" y="T3"/>
                  </a:cxn>
                  <a:cxn ang="0">
                    <a:pos x="T4" y="T5"/>
                  </a:cxn>
                </a:cxnLst>
                <a:rect l="0" t="0" r="r" b="b"/>
                <a:pathLst>
                  <a:path w="1058" h="79">
                    <a:moveTo>
                      <a:pt x="0" y="0"/>
                    </a:moveTo>
                    <a:cubicBezTo>
                      <a:pt x="0" y="44"/>
                      <a:pt x="237" y="79"/>
                      <a:pt x="529" y="79"/>
                    </a:cubicBezTo>
                    <a:cubicBezTo>
                      <a:pt x="821" y="79"/>
                      <a:pt x="1058" y="44"/>
                      <a:pt x="1058" y="0"/>
                    </a:cubicBezTo>
                  </a:path>
                </a:pathLst>
              </a:custGeom>
              <a:noFill/>
              <a:ln w="571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0" name="Rectangle 109"/>
            <p:cNvSpPr>
              <a:spLocks noChangeArrowheads="1"/>
            </p:cNvSpPr>
            <p:nvPr/>
          </p:nvSpPr>
          <p:spPr bwMode="auto">
            <a:xfrm>
              <a:off x="5694" y="1623"/>
              <a:ext cx="507"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0" fontAlgn="base" hangingPunct="0">
                <a:spcBef>
                  <a:spcPct val="0"/>
                </a:spcBef>
                <a:spcAft>
                  <a:spcPct val="0"/>
                </a:spcAft>
              </a:pPr>
              <a:r>
                <a:rPr lang="en-US" altLang="en-US" sz="1100">
                  <a:solidFill>
                    <a:srgbClr val="000000"/>
                  </a:solidFill>
                  <a:latin typeface="Arial" panose="020B0604020202020204" pitchFamily="34" charset="0"/>
                  <a:ea typeface="Calibri" panose="020F0502020204030204" pitchFamily="34" charset="0"/>
                  <a:cs typeface="Arial" panose="020B0604020202020204" pitchFamily="34" charset="0"/>
                </a:rPr>
                <a:t>MDR</a:t>
              </a:r>
              <a:endParaRPr lang="en-US" altLang="en-US">
                <a:latin typeface="Arial" panose="020B0604020202020204" pitchFamily="34" charset="0"/>
              </a:endParaRPr>
            </a:p>
          </p:txBody>
        </p:sp>
        <p:sp>
          <p:nvSpPr>
            <p:cNvPr id="21" name="Freeform 108"/>
            <p:cNvSpPr>
              <a:spLocks noEditPoints="1"/>
            </p:cNvSpPr>
            <p:nvPr/>
          </p:nvSpPr>
          <p:spPr bwMode="auto">
            <a:xfrm>
              <a:off x="1443" y="2014"/>
              <a:ext cx="71" cy="252"/>
            </a:xfrm>
            <a:custGeom>
              <a:avLst/>
              <a:gdLst>
                <a:gd name="T0" fmla="*/ 24 w 71"/>
                <a:gd name="T1" fmla="*/ 252 h 252"/>
                <a:gd name="T2" fmla="*/ 24 w 71"/>
                <a:gd name="T3" fmla="*/ 53 h 252"/>
                <a:gd name="T4" fmla="*/ 48 w 71"/>
                <a:gd name="T5" fmla="*/ 53 h 252"/>
                <a:gd name="T6" fmla="*/ 48 w 71"/>
                <a:gd name="T7" fmla="*/ 252 h 252"/>
                <a:gd name="T8" fmla="*/ 24 w 71"/>
                <a:gd name="T9" fmla="*/ 252 h 252"/>
                <a:gd name="T10" fmla="*/ 0 w 71"/>
                <a:gd name="T11" fmla="*/ 63 h 252"/>
                <a:gd name="T12" fmla="*/ 36 w 71"/>
                <a:gd name="T13" fmla="*/ 0 h 252"/>
                <a:gd name="T14" fmla="*/ 71 w 71"/>
                <a:gd name="T15" fmla="*/ 63 h 252"/>
                <a:gd name="T16" fmla="*/ 0 w 71"/>
                <a:gd name="T17" fmla="*/ 63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252">
                  <a:moveTo>
                    <a:pt x="24" y="252"/>
                  </a:moveTo>
                  <a:lnTo>
                    <a:pt x="24" y="53"/>
                  </a:lnTo>
                  <a:lnTo>
                    <a:pt x="48" y="53"/>
                  </a:lnTo>
                  <a:lnTo>
                    <a:pt x="48" y="252"/>
                  </a:lnTo>
                  <a:lnTo>
                    <a:pt x="24" y="252"/>
                  </a:lnTo>
                  <a:close/>
                  <a:moveTo>
                    <a:pt x="0" y="63"/>
                  </a:moveTo>
                  <a:lnTo>
                    <a:pt x="36" y="0"/>
                  </a:lnTo>
                  <a:lnTo>
                    <a:pt x="71" y="63"/>
                  </a:lnTo>
                  <a:lnTo>
                    <a:pt x="0" y="63"/>
                  </a:lnTo>
                  <a:close/>
                </a:path>
              </a:pathLst>
            </a:custGeom>
            <a:solidFill>
              <a:srgbClr val="000000"/>
            </a:solidFill>
            <a:ln w="3810">
              <a:solidFill>
                <a:srgbClr val="000000"/>
              </a:solidFill>
              <a:bevel/>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07"/>
            <p:cNvSpPr>
              <a:spLocks noEditPoints="1"/>
            </p:cNvSpPr>
            <p:nvPr/>
          </p:nvSpPr>
          <p:spPr bwMode="auto">
            <a:xfrm>
              <a:off x="3454" y="1668"/>
              <a:ext cx="705" cy="63"/>
            </a:xfrm>
            <a:custGeom>
              <a:avLst/>
              <a:gdLst>
                <a:gd name="T0" fmla="*/ 0 w 705"/>
                <a:gd name="T1" fmla="*/ 21 h 63"/>
                <a:gd name="T2" fmla="*/ 647 w 705"/>
                <a:gd name="T3" fmla="*/ 21 h 63"/>
                <a:gd name="T4" fmla="*/ 647 w 705"/>
                <a:gd name="T5" fmla="*/ 42 h 63"/>
                <a:gd name="T6" fmla="*/ 0 w 705"/>
                <a:gd name="T7" fmla="*/ 42 h 63"/>
                <a:gd name="T8" fmla="*/ 0 w 705"/>
                <a:gd name="T9" fmla="*/ 21 h 63"/>
                <a:gd name="T10" fmla="*/ 635 w 705"/>
                <a:gd name="T11" fmla="*/ 0 h 63"/>
                <a:gd name="T12" fmla="*/ 705 w 705"/>
                <a:gd name="T13" fmla="*/ 31 h 63"/>
                <a:gd name="T14" fmla="*/ 635 w 705"/>
                <a:gd name="T15" fmla="*/ 63 h 63"/>
                <a:gd name="T16" fmla="*/ 635 w 705"/>
                <a:gd name="T1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5" h="63">
                  <a:moveTo>
                    <a:pt x="0" y="21"/>
                  </a:moveTo>
                  <a:lnTo>
                    <a:pt x="647" y="21"/>
                  </a:lnTo>
                  <a:lnTo>
                    <a:pt x="647" y="42"/>
                  </a:lnTo>
                  <a:lnTo>
                    <a:pt x="0" y="42"/>
                  </a:lnTo>
                  <a:lnTo>
                    <a:pt x="0" y="21"/>
                  </a:lnTo>
                  <a:close/>
                  <a:moveTo>
                    <a:pt x="635" y="0"/>
                  </a:moveTo>
                  <a:lnTo>
                    <a:pt x="705" y="31"/>
                  </a:lnTo>
                  <a:lnTo>
                    <a:pt x="635" y="63"/>
                  </a:lnTo>
                  <a:lnTo>
                    <a:pt x="635" y="0"/>
                  </a:lnTo>
                  <a:close/>
                </a:path>
              </a:pathLst>
            </a:custGeom>
            <a:solidFill>
              <a:srgbClr val="000000"/>
            </a:solidFill>
            <a:ln w="3810">
              <a:solidFill>
                <a:srgbClr val="000000"/>
              </a:solidFill>
              <a:bevel/>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06"/>
            <p:cNvSpPr>
              <a:spLocks noEditPoints="1"/>
            </p:cNvSpPr>
            <p:nvPr/>
          </p:nvSpPr>
          <p:spPr bwMode="auto">
            <a:xfrm>
              <a:off x="4155" y="2766"/>
              <a:ext cx="1556" cy="582"/>
            </a:xfrm>
            <a:custGeom>
              <a:avLst/>
              <a:gdLst>
                <a:gd name="T0" fmla="*/ 0 w 1556"/>
                <a:gd name="T1" fmla="*/ 562 h 582"/>
                <a:gd name="T2" fmla="*/ 1498 w 1556"/>
                <a:gd name="T3" fmla="*/ 15 h 582"/>
                <a:gd name="T4" fmla="*/ 1506 w 1556"/>
                <a:gd name="T5" fmla="*/ 34 h 582"/>
                <a:gd name="T6" fmla="*/ 9 w 1556"/>
                <a:gd name="T7" fmla="*/ 582 h 582"/>
                <a:gd name="T8" fmla="*/ 0 w 1556"/>
                <a:gd name="T9" fmla="*/ 562 h 582"/>
                <a:gd name="T10" fmla="*/ 1477 w 1556"/>
                <a:gd name="T11" fmla="*/ 0 h 582"/>
                <a:gd name="T12" fmla="*/ 1556 w 1556"/>
                <a:gd name="T13" fmla="*/ 5 h 582"/>
                <a:gd name="T14" fmla="*/ 1504 w 1556"/>
                <a:gd name="T15" fmla="*/ 58 h 582"/>
                <a:gd name="T16" fmla="*/ 1477 w 1556"/>
                <a:gd name="T17"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6" h="582">
                  <a:moveTo>
                    <a:pt x="0" y="562"/>
                  </a:moveTo>
                  <a:lnTo>
                    <a:pt x="1498" y="15"/>
                  </a:lnTo>
                  <a:lnTo>
                    <a:pt x="1506" y="34"/>
                  </a:lnTo>
                  <a:lnTo>
                    <a:pt x="9" y="582"/>
                  </a:lnTo>
                  <a:lnTo>
                    <a:pt x="0" y="562"/>
                  </a:lnTo>
                  <a:close/>
                  <a:moveTo>
                    <a:pt x="1477" y="0"/>
                  </a:moveTo>
                  <a:lnTo>
                    <a:pt x="1556" y="5"/>
                  </a:lnTo>
                  <a:lnTo>
                    <a:pt x="1504" y="58"/>
                  </a:lnTo>
                  <a:lnTo>
                    <a:pt x="1477" y="0"/>
                  </a:lnTo>
                  <a:close/>
                </a:path>
              </a:pathLst>
            </a:custGeom>
            <a:solidFill>
              <a:srgbClr val="000000"/>
            </a:solidFill>
            <a:ln w="3810">
              <a:solidFill>
                <a:srgbClr val="000000"/>
              </a:solidFill>
              <a:bevel/>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05"/>
            <p:cNvSpPr>
              <a:spLocks noEditPoints="1"/>
            </p:cNvSpPr>
            <p:nvPr/>
          </p:nvSpPr>
          <p:spPr bwMode="auto">
            <a:xfrm>
              <a:off x="2043" y="2698"/>
              <a:ext cx="2120" cy="650"/>
            </a:xfrm>
            <a:custGeom>
              <a:avLst/>
              <a:gdLst>
                <a:gd name="T0" fmla="*/ 2113 w 2120"/>
                <a:gd name="T1" fmla="*/ 650 h 650"/>
                <a:gd name="T2" fmla="*/ 52 w 2120"/>
                <a:gd name="T3" fmla="*/ 36 h 650"/>
                <a:gd name="T4" fmla="*/ 60 w 2120"/>
                <a:gd name="T5" fmla="*/ 16 h 650"/>
                <a:gd name="T6" fmla="*/ 2120 w 2120"/>
                <a:gd name="T7" fmla="*/ 630 h 650"/>
                <a:gd name="T8" fmla="*/ 2113 w 2120"/>
                <a:gd name="T9" fmla="*/ 650 h 650"/>
                <a:gd name="T10" fmla="*/ 56 w 2120"/>
                <a:gd name="T11" fmla="*/ 60 h 650"/>
                <a:gd name="T12" fmla="*/ 0 w 2120"/>
                <a:gd name="T13" fmla="*/ 10 h 650"/>
                <a:gd name="T14" fmla="*/ 78 w 2120"/>
                <a:gd name="T15" fmla="*/ 0 h 650"/>
                <a:gd name="T16" fmla="*/ 56 w 2120"/>
                <a:gd name="T17" fmla="*/ 60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0" h="650">
                  <a:moveTo>
                    <a:pt x="2113" y="650"/>
                  </a:moveTo>
                  <a:lnTo>
                    <a:pt x="52" y="36"/>
                  </a:lnTo>
                  <a:lnTo>
                    <a:pt x="60" y="16"/>
                  </a:lnTo>
                  <a:lnTo>
                    <a:pt x="2120" y="630"/>
                  </a:lnTo>
                  <a:lnTo>
                    <a:pt x="2113" y="650"/>
                  </a:lnTo>
                  <a:close/>
                  <a:moveTo>
                    <a:pt x="56" y="60"/>
                  </a:moveTo>
                  <a:lnTo>
                    <a:pt x="0" y="10"/>
                  </a:lnTo>
                  <a:lnTo>
                    <a:pt x="78" y="0"/>
                  </a:lnTo>
                  <a:lnTo>
                    <a:pt x="56" y="60"/>
                  </a:lnTo>
                  <a:close/>
                </a:path>
              </a:pathLst>
            </a:custGeom>
            <a:solidFill>
              <a:srgbClr val="000000"/>
            </a:solidFill>
            <a:ln w="3810">
              <a:solidFill>
                <a:srgbClr val="000000"/>
              </a:solidFill>
              <a:bevel/>
              <a:headEnd/>
              <a:tailEnd/>
            </a:ln>
          </p:spPr>
          <p:txBody>
            <a:bodyPr vert="horz" wrap="square" lIns="91440" tIns="45720" rIns="91440" bIns="45720" numCol="1" anchor="t" anchorCtr="0" compatLnSpc="1">
              <a:prstTxWarp prst="textNoShape">
                <a:avLst/>
              </a:prstTxWarp>
            </a:bodyPr>
            <a:lstStyle/>
            <a:p>
              <a:endParaRPr lang="en-US"/>
            </a:p>
          </p:txBody>
        </p:sp>
        <p:grpSp>
          <p:nvGrpSpPr>
            <p:cNvPr id="26" name="Group 99"/>
            <p:cNvGrpSpPr>
              <a:grpSpLocks/>
            </p:cNvGrpSpPr>
            <p:nvPr/>
          </p:nvGrpSpPr>
          <p:grpSpPr bwMode="auto">
            <a:xfrm>
              <a:off x="3948" y="3779"/>
              <a:ext cx="1398" cy="783"/>
              <a:chOff x="3948" y="3779"/>
              <a:chExt cx="1398" cy="783"/>
            </a:xfrm>
          </p:grpSpPr>
          <p:sp>
            <p:nvSpPr>
              <p:cNvPr id="124" name="Freeform 103"/>
              <p:cNvSpPr>
                <a:spLocks/>
              </p:cNvSpPr>
              <p:nvPr/>
            </p:nvSpPr>
            <p:spPr bwMode="auto">
              <a:xfrm>
                <a:off x="3948" y="3779"/>
                <a:ext cx="1372" cy="783"/>
              </a:xfrm>
              <a:custGeom>
                <a:avLst/>
                <a:gdLst>
                  <a:gd name="T0" fmla="*/ 1946 w 3892"/>
                  <a:gd name="T1" fmla="*/ 0 h 2484"/>
                  <a:gd name="T2" fmla="*/ 0 w 3892"/>
                  <a:gd name="T3" fmla="*/ 311 h 2484"/>
                  <a:gd name="T4" fmla="*/ 0 w 3892"/>
                  <a:gd name="T5" fmla="*/ 2173 h 2484"/>
                  <a:gd name="T6" fmla="*/ 1946 w 3892"/>
                  <a:gd name="T7" fmla="*/ 2484 h 2484"/>
                  <a:gd name="T8" fmla="*/ 3892 w 3892"/>
                  <a:gd name="T9" fmla="*/ 2173 h 2484"/>
                  <a:gd name="T10" fmla="*/ 3892 w 3892"/>
                  <a:gd name="T11" fmla="*/ 311 h 2484"/>
                  <a:gd name="T12" fmla="*/ 1946 w 3892"/>
                  <a:gd name="T13" fmla="*/ 0 h 2484"/>
                </a:gdLst>
                <a:ahLst/>
                <a:cxnLst>
                  <a:cxn ang="0">
                    <a:pos x="T0" y="T1"/>
                  </a:cxn>
                  <a:cxn ang="0">
                    <a:pos x="T2" y="T3"/>
                  </a:cxn>
                  <a:cxn ang="0">
                    <a:pos x="T4" y="T5"/>
                  </a:cxn>
                  <a:cxn ang="0">
                    <a:pos x="T6" y="T7"/>
                  </a:cxn>
                  <a:cxn ang="0">
                    <a:pos x="T8" y="T9"/>
                  </a:cxn>
                  <a:cxn ang="0">
                    <a:pos x="T10" y="T11"/>
                  </a:cxn>
                  <a:cxn ang="0">
                    <a:pos x="T12" y="T13"/>
                  </a:cxn>
                </a:cxnLst>
                <a:rect l="0" t="0" r="r" b="b"/>
                <a:pathLst>
                  <a:path w="3892" h="2484">
                    <a:moveTo>
                      <a:pt x="1946" y="0"/>
                    </a:moveTo>
                    <a:cubicBezTo>
                      <a:pt x="872" y="0"/>
                      <a:pt x="0" y="139"/>
                      <a:pt x="0" y="311"/>
                    </a:cubicBezTo>
                    <a:lnTo>
                      <a:pt x="0" y="2173"/>
                    </a:lnTo>
                    <a:cubicBezTo>
                      <a:pt x="0" y="2345"/>
                      <a:pt x="872" y="2484"/>
                      <a:pt x="1946" y="2484"/>
                    </a:cubicBezTo>
                    <a:cubicBezTo>
                      <a:pt x="3021" y="2484"/>
                      <a:pt x="3892" y="2345"/>
                      <a:pt x="3892" y="2173"/>
                    </a:cubicBezTo>
                    <a:lnTo>
                      <a:pt x="3892" y="311"/>
                    </a:lnTo>
                    <a:cubicBezTo>
                      <a:pt x="3892" y="139"/>
                      <a:pt x="3021" y="0"/>
                      <a:pt x="1946" y="0"/>
                    </a:cubicBezTo>
                    <a:close/>
                  </a:path>
                </a:pathLst>
              </a:custGeom>
              <a:solidFill>
                <a:srgbClr val="CC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Oval 102"/>
              <p:cNvSpPr>
                <a:spLocks noChangeArrowheads="1"/>
              </p:cNvSpPr>
              <p:nvPr/>
            </p:nvSpPr>
            <p:spPr bwMode="auto">
              <a:xfrm>
                <a:off x="3948" y="3779"/>
                <a:ext cx="1372" cy="196"/>
              </a:xfrm>
              <a:prstGeom prst="ellipse">
                <a:avLst/>
              </a:prstGeom>
              <a:solidFill>
                <a:srgbClr val="D6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101"/>
              <p:cNvSpPr>
                <a:spLocks/>
              </p:cNvSpPr>
              <p:nvPr/>
            </p:nvSpPr>
            <p:spPr bwMode="auto">
              <a:xfrm>
                <a:off x="3974" y="3779"/>
                <a:ext cx="1372" cy="783"/>
              </a:xfrm>
              <a:custGeom>
                <a:avLst/>
                <a:gdLst>
                  <a:gd name="T0" fmla="*/ 1946 w 3892"/>
                  <a:gd name="T1" fmla="*/ 0 h 2484"/>
                  <a:gd name="T2" fmla="*/ 0 w 3892"/>
                  <a:gd name="T3" fmla="*/ 311 h 2484"/>
                  <a:gd name="T4" fmla="*/ 0 w 3892"/>
                  <a:gd name="T5" fmla="*/ 2173 h 2484"/>
                  <a:gd name="T6" fmla="*/ 1946 w 3892"/>
                  <a:gd name="T7" fmla="*/ 2484 h 2484"/>
                  <a:gd name="T8" fmla="*/ 3892 w 3892"/>
                  <a:gd name="T9" fmla="*/ 2173 h 2484"/>
                  <a:gd name="T10" fmla="*/ 3892 w 3892"/>
                  <a:gd name="T11" fmla="*/ 311 h 2484"/>
                  <a:gd name="T12" fmla="*/ 1946 w 3892"/>
                  <a:gd name="T13" fmla="*/ 0 h 2484"/>
                </a:gdLst>
                <a:ahLst/>
                <a:cxnLst>
                  <a:cxn ang="0">
                    <a:pos x="T0" y="T1"/>
                  </a:cxn>
                  <a:cxn ang="0">
                    <a:pos x="T2" y="T3"/>
                  </a:cxn>
                  <a:cxn ang="0">
                    <a:pos x="T4" y="T5"/>
                  </a:cxn>
                  <a:cxn ang="0">
                    <a:pos x="T6" y="T7"/>
                  </a:cxn>
                  <a:cxn ang="0">
                    <a:pos x="T8" y="T9"/>
                  </a:cxn>
                  <a:cxn ang="0">
                    <a:pos x="T10" y="T11"/>
                  </a:cxn>
                  <a:cxn ang="0">
                    <a:pos x="T12" y="T13"/>
                  </a:cxn>
                </a:cxnLst>
                <a:rect l="0" t="0" r="r" b="b"/>
                <a:pathLst>
                  <a:path w="3892" h="2484">
                    <a:moveTo>
                      <a:pt x="1946" y="0"/>
                    </a:moveTo>
                    <a:cubicBezTo>
                      <a:pt x="872" y="0"/>
                      <a:pt x="0" y="139"/>
                      <a:pt x="0" y="311"/>
                    </a:cubicBezTo>
                    <a:lnTo>
                      <a:pt x="0" y="2173"/>
                    </a:lnTo>
                    <a:cubicBezTo>
                      <a:pt x="0" y="2345"/>
                      <a:pt x="872" y="2484"/>
                      <a:pt x="1946" y="2484"/>
                    </a:cubicBezTo>
                    <a:cubicBezTo>
                      <a:pt x="3021" y="2484"/>
                      <a:pt x="3892" y="2345"/>
                      <a:pt x="3892" y="2173"/>
                    </a:cubicBezTo>
                    <a:lnTo>
                      <a:pt x="3892" y="311"/>
                    </a:lnTo>
                    <a:cubicBezTo>
                      <a:pt x="3892" y="139"/>
                      <a:pt x="3021" y="0"/>
                      <a:pt x="1946" y="0"/>
                    </a:cubicBezTo>
                    <a:close/>
                  </a:path>
                </a:pathLst>
              </a:custGeom>
              <a:noFill/>
              <a:ln w="571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Freeform 100"/>
              <p:cNvSpPr>
                <a:spLocks/>
              </p:cNvSpPr>
              <p:nvPr/>
            </p:nvSpPr>
            <p:spPr bwMode="auto">
              <a:xfrm>
                <a:off x="3948" y="3877"/>
                <a:ext cx="1372" cy="98"/>
              </a:xfrm>
              <a:custGeom>
                <a:avLst/>
                <a:gdLst>
                  <a:gd name="T0" fmla="*/ 0 w 1372"/>
                  <a:gd name="T1" fmla="*/ 0 h 98"/>
                  <a:gd name="T2" fmla="*/ 686 w 1372"/>
                  <a:gd name="T3" fmla="*/ 98 h 98"/>
                  <a:gd name="T4" fmla="*/ 1372 w 1372"/>
                  <a:gd name="T5" fmla="*/ 0 h 98"/>
                </a:gdLst>
                <a:ahLst/>
                <a:cxnLst>
                  <a:cxn ang="0">
                    <a:pos x="T0" y="T1"/>
                  </a:cxn>
                  <a:cxn ang="0">
                    <a:pos x="T2" y="T3"/>
                  </a:cxn>
                  <a:cxn ang="0">
                    <a:pos x="T4" y="T5"/>
                  </a:cxn>
                </a:cxnLst>
                <a:rect l="0" t="0" r="r" b="b"/>
                <a:pathLst>
                  <a:path w="1372" h="98">
                    <a:moveTo>
                      <a:pt x="0" y="0"/>
                    </a:moveTo>
                    <a:cubicBezTo>
                      <a:pt x="0" y="54"/>
                      <a:pt x="307" y="98"/>
                      <a:pt x="686" y="98"/>
                    </a:cubicBezTo>
                    <a:cubicBezTo>
                      <a:pt x="1065" y="98"/>
                      <a:pt x="1372" y="54"/>
                      <a:pt x="1372" y="0"/>
                    </a:cubicBezTo>
                  </a:path>
                </a:pathLst>
              </a:custGeom>
              <a:noFill/>
              <a:ln w="571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7" name="Rectangle 98"/>
            <p:cNvSpPr>
              <a:spLocks noChangeArrowheads="1"/>
            </p:cNvSpPr>
            <p:nvPr/>
          </p:nvSpPr>
          <p:spPr bwMode="auto">
            <a:xfrm>
              <a:off x="4187" y="4104"/>
              <a:ext cx="369"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0" fontAlgn="base" hangingPunct="0">
                <a:spcBef>
                  <a:spcPct val="0"/>
                </a:spcBef>
                <a:spcAft>
                  <a:spcPct val="0"/>
                </a:spcAft>
              </a:pPr>
              <a:r>
                <a:rPr lang="en-US" alt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3M </a:t>
              </a:r>
              <a:endParaRPr lang="en-US" altLang="en-US" dirty="0">
                <a:latin typeface="Arial" panose="020B0604020202020204" pitchFamily="34" charset="0"/>
              </a:endParaRPr>
            </a:p>
          </p:txBody>
        </p:sp>
        <p:sp>
          <p:nvSpPr>
            <p:cNvPr id="28" name="Rectangle 97"/>
            <p:cNvSpPr>
              <a:spLocks noChangeArrowheads="1"/>
            </p:cNvSpPr>
            <p:nvPr/>
          </p:nvSpPr>
          <p:spPr bwMode="auto">
            <a:xfrm>
              <a:off x="4582" y="4099"/>
              <a:ext cx="485"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0" fontAlgn="base" hangingPunct="0">
                <a:spcBef>
                  <a:spcPct val="0"/>
                </a:spcBef>
                <a:spcAft>
                  <a:spcPct val="0"/>
                </a:spcAft>
              </a:pPr>
              <a:r>
                <a:rPr lang="en-US" altLang="en-US" sz="1100" b="1">
                  <a:solidFill>
                    <a:srgbClr val="FF3300"/>
                  </a:solidFill>
                  <a:latin typeface="Arial" panose="020B0604020202020204" pitchFamily="34" charset="0"/>
                  <a:ea typeface="Calibri" panose="020F0502020204030204" pitchFamily="34" charset="0"/>
                  <a:cs typeface="Arial" panose="020B0604020202020204" pitchFamily="34" charset="0"/>
                </a:rPr>
                <a:t>HDD</a:t>
              </a:r>
              <a:endParaRPr lang="en-US" altLang="en-US">
                <a:latin typeface="Arial" panose="020B0604020202020204" pitchFamily="34" charset="0"/>
              </a:endParaRPr>
            </a:p>
          </p:txBody>
        </p:sp>
        <p:grpSp>
          <p:nvGrpSpPr>
            <p:cNvPr id="29" name="Group 94"/>
            <p:cNvGrpSpPr>
              <a:grpSpLocks/>
            </p:cNvGrpSpPr>
            <p:nvPr/>
          </p:nvGrpSpPr>
          <p:grpSpPr bwMode="auto">
            <a:xfrm>
              <a:off x="4089" y="1510"/>
              <a:ext cx="1128" cy="441"/>
              <a:chOff x="4089" y="1510"/>
              <a:chExt cx="1128" cy="441"/>
            </a:xfrm>
          </p:grpSpPr>
          <p:sp>
            <p:nvSpPr>
              <p:cNvPr id="122" name="Freeform 96"/>
              <p:cNvSpPr>
                <a:spLocks/>
              </p:cNvSpPr>
              <p:nvPr/>
            </p:nvSpPr>
            <p:spPr bwMode="auto">
              <a:xfrm>
                <a:off x="4089" y="1510"/>
                <a:ext cx="1128" cy="441"/>
              </a:xfrm>
              <a:custGeom>
                <a:avLst/>
                <a:gdLst>
                  <a:gd name="T0" fmla="*/ 234 w 3200"/>
                  <a:gd name="T1" fmla="*/ 0 h 1400"/>
                  <a:gd name="T2" fmla="*/ 0 w 3200"/>
                  <a:gd name="T3" fmla="*/ 234 h 1400"/>
                  <a:gd name="T4" fmla="*/ 0 w 3200"/>
                  <a:gd name="T5" fmla="*/ 1167 h 1400"/>
                  <a:gd name="T6" fmla="*/ 234 w 3200"/>
                  <a:gd name="T7" fmla="*/ 1400 h 1400"/>
                  <a:gd name="T8" fmla="*/ 2967 w 3200"/>
                  <a:gd name="T9" fmla="*/ 1400 h 1400"/>
                  <a:gd name="T10" fmla="*/ 3200 w 3200"/>
                  <a:gd name="T11" fmla="*/ 1167 h 1400"/>
                  <a:gd name="T12" fmla="*/ 3200 w 3200"/>
                  <a:gd name="T13" fmla="*/ 234 h 1400"/>
                  <a:gd name="T14" fmla="*/ 2967 w 3200"/>
                  <a:gd name="T15" fmla="*/ 0 h 1400"/>
                  <a:gd name="T16" fmla="*/ 234 w 3200"/>
                  <a:gd name="T17" fmla="*/ 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0" h="1400">
                    <a:moveTo>
                      <a:pt x="234" y="0"/>
                    </a:moveTo>
                    <a:cubicBezTo>
                      <a:pt x="105" y="0"/>
                      <a:pt x="0" y="105"/>
                      <a:pt x="0" y="234"/>
                    </a:cubicBezTo>
                    <a:lnTo>
                      <a:pt x="0" y="1167"/>
                    </a:lnTo>
                    <a:cubicBezTo>
                      <a:pt x="0" y="1296"/>
                      <a:pt x="105" y="1400"/>
                      <a:pt x="234" y="1400"/>
                    </a:cubicBezTo>
                    <a:lnTo>
                      <a:pt x="2967" y="1400"/>
                    </a:lnTo>
                    <a:cubicBezTo>
                      <a:pt x="3096" y="1400"/>
                      <a:pt x="3200" y="1296"/>
                      <a:pt x="3200" y="1167"/>
                    </a:cubicBezTo>
                    <a:lnTo>
                      <a:pt x="3200" y="234"/>
                    </a:lnTo>
                    <a:cubicBezTo>
                      <a:pt x="3200" y="105"/>
                      <a:pt x="3096" y="0"/>
                      <a:pt x="2967" y="0"/>
                    </a:cubicBezTo>
                    <a:lnTo>
                      <a:pt x="234" y="0"/>
                    </a:lnTo>
                    <a:close/>
                  </a:path>
                </a:pathLst>
              </a:custGeom>
              <a:solidFill>
                <a:srgbClr val="BBE0E3"/>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95"/>
              <p:cNvSpPr>
                <a:spLocks/>
              </p:cNvSpPr>
              <p:nvPr/>
            </p:nvSpPr>
            <p:spPr bwMode="auto">
              <a:xfrm>
                <a:off x="4089" y="1510"/>
                <a:ext cx="1128" cy="441"/>
              </a:xfrm>
              <a:custGeom>
                <a:avLst/>
                <a:gdLst>
                  <a:gd name="T0" fmla="*/ 234 w 3200"/>
                  <a:gd name="T1" fmla="*/ 0 h 1400"/>
                  <a:gd name="T2" fmla="*/ 0 w 3200"/>
                  <a:gd name="T3" fmla="*/ 234 h 1400"/>
                  <a:gd name="T4" fmla="*/ 0 w 3200"/>
                  <a:gd name="T5" fmla="*/ 1167 h 1400"/>
                  <a:gd name="T6" fmla="*/ 234 w 3200"/>
                  <a:gd name="T7" fmla="*/ 1400 h 1400"/>
                  <a:gd name="T8" fmla="*/ 2967 w 3200"/>
                  <a:gd name="T9" fmla="*/ 1400 h 1400"/>
                  <a:gd name="T10" fmla="*/ 3200 w 3200"/>
                  <a:gd name="T11" fmla="*/ 1167 h 1400"/>
                  <a:gd name="T12" fmla="*/ 3200 w 3200"/>
                  <a:gd name="T13" fmla="*/ 234 h 1400"/>
                  <a:gd name="T14" fmla="*/ 2967 w 3200"/>
                  <a:gd name="T15" fmla="*/ 0 h 1400"/>
                  <a:gd name="T16" fmla="*/ 234 w 3200"/>
                  <a:gd name="T17" fmla="*/ 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0" h="1400">
                    <a:moveTo>
                      <a:pt x="234" y="0"/>
                    </a:moveTo>
                    <a:cubicBezTo>
                      <a:pt x="105" y="0"/>
                      <a:pt x="0" y="105"/>
                      <a:pt x="0" y="234"/>
                    </a:cubicBezTo>
                    <a:lnTo>
                      <a:pt x="0" y="1167"/>
                    </a:lnTo>
                    <a:cubicBezTo>
                      <a:pt x="0" y="1296"/>
                      <a:pt x="105" y="1400"/>
                      <a:pt x="234" y="1400"/>
                    </a:cubicBezTo>
                    <a:lnTo>
                      <a:pt x="2967" y="1400"/>
                    </a:lnTo>
                    <a:cubicBezTo>
                      <a:pt x="3096" y="1400"/>
                      <a:pt x="3200" y="1296"/>
                      <a:pt x="3200" y="1167"/>
                    </a:cubicBezTo>
                    <a:lnTo>
                      <a:pt x="3200" y="234"/>
                    </a:lnTo>
                    <a:cubicBezTo>
                      <a:pt x="3200" y="105"/>
                      <a:pt x="3096" y="0"/>
                      <a:pt x="2967" y="0"/>
                    </a:cubicBezTo>
                    <a:lnTo>
                      <a:pt x="234" y="0"/>
                    </a:lnTo>
                    <a:close/>
                  </a:path>
                </a:pathLst>
              </a:custGeom>
              <a:noFill/>
              <a:ln w="571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0" name="Rectangle 93"/>
            <p:cNvSpPr>
              <a:spLocks noChangeArrowheads="1"/>
            </p:cNvSpPr>
            <p:nvPr/>
          </p:nvSpPr>
          <p:spPr bwMode="auto">
            <a:xfrm>
              <a:off x="4137" y="1543"/>
              <a:ext cx="90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0" fontAlgn="base" hangingPunct="0">
                <a:spcBef>
                  <a:spcPct val="0"/>
                </a:spcBef>
                <a:spcAft>
                  <a:spcPct val="0"/>
                </a:spcAft>
              </a:pPr>
              <a:r>
                <a:rPr lang="en-US" altLang="en-US" sz="800">
                  <a:solidFill>
                    <a:srgbClr val="000000"/>
                  </a:solidFill>
                  <a:latin typeface="Arial" panose="020B0604020202020204" pitchFamily="34" charset="0"/>
                  <a:ea typeface="Calibri" panose="020F0502020204030204" pitchFamily="34" charset="0"/>
                  <a:cs typeface="Arial" panose="020B0604020202020204" pitchFamily="34" charset="0"/>
                </a:rPr>
                <a:t>MDR Ingest </a:t>
              </a:r>
              <a:endParaRPr lang="en-US" altLang="en-US">
                <a:latin typeface="Arial" panose="020B0604020202020204" pitchFamily="34" charset="0"/>
              </a:endParaRPr>
            </a:p>
          </p:txBody>
        </p:sp>
        <p:sp>
          <p:nvSpPr>
            <p:cNvPr id="31" name="Rectangle 92"/>
            <p:cNvSpPr>
              <a:spLocks noChangeArrowheads="1"/>
            </p:cNvSpPr>
            <p:nvPr/>
          </p:nvSpPr>
          <p:spPr bwMode="auto">
            <a:xfrm>
              <a:off x="4317" y="1745"/>
              <a:ext cx="58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0" fontAlgn="base" hangingPunct="0">
                <a:spcBef>
                  <a:spcPct val="0"/>
                </a:spcBef>
                <a:spcAft>
                  <a:spcPct val="0"/>
                </a:spcAft>
              </a:pPr>
              <a:r>
                <a:rPr lang="en-US" altLang="en-US" sz="800">
                  <a:solidFill>
                    <a:srgbClr val="000000"/>
                  </a:solidFill>
                  <a:latin typeface="Arial" panose="020B0604020202020204" pitchFamily="34" charset="0"/>
                  <a:ea typeface="Calibri" panose="020F0502020204030204" pitchFamily="34" charset="0"/>
                  <a:cs typeface="Arial" panose="020B0604020202020204" pitchFamily="34" charset="0"/>
                </a:rPr>
                <a:t>Process</a:t>
              </a:r>
              <a:endParaRPr lang="en-US" altLang="en-US">
                <a:latin typeface="Arial" panose="020B0604020202020204" pitchFamily="34" charset="0"/>
              </a:endParaRPr>
            </a:p>
          </p:txBody>
        </p:sp>
        <p:grpSp>
          <p:nvGrpSpPr>
            <p:cNvPr id="32" name="Group 89"/>
            <p:cNvGrpSpPr>
              <a:grpSpLocks/>
            </p:cNvGrpSpPr>
            <p:nvPr/>
          </p:nvGrpSpPr>
          <p:grpSpPr bwMode="auto">
            <a:xfrm>
              <a:off x="2325" y="1510"/>
              <a:ext cx="1129" cy="441"/>
              <a:chOff x="2325" y="1510"/>
              <a:chExt cx="1129" cy="441"/>
            </a:xfrm>
          </p:grpSpPr>
          <p:sp>
            <p:nvSpPr>
              <p:cNvPr id="120" name="Freeform 91"/>
              <p:cNvSpPr>
                <a:spLocks/>
              </p:cNvSpPr>
              <p:nvPr/>
            </p:nvSpPr>
            <p:spPr bwMode="auto">
              <a:xfrm>
                <a:off x="2325" y="1510"/>
                <a:ext cx="1129" cy="441"/>
              </a:xfrm>
              <a:custGeom>
                <a:avLst/>
                <a:gdLst>
                  <a:gd name="T0" fmla="*/ 234 w 3200"/>
                  <a:gd name="T1" fmla="*/ 0 h 1400"/>
                  <a:gd name="T2" fmla="*/ 0 w 3200"/>
                  <a:gd name="T3" fmla="*/ 234 h 1400"/>
                  <a:gd name="T4" fmla="*/ 0 w 3200"/>
                  <a:gd name="T5" fmla="*/ 1167 h 1400"/>
                  <a:gd name="T6" fmla="*/ 234 w 3200"/>
                  <a:gd name="T7" fmla="*/ 1400 h 1400"/>
                  <a:gd name="T8" fmla="*/ 2967 w 3200"/>
                  <a:gd name="T9" fmla="*/ 1400 h 1400"/>
                  <a:gd name="T10" fmla="*/ 3200 w 3200"/>
                  <a:gd name="T11" fmla="*/ 1167 h 1400"/>
                  <a:gd name="T12" fmla="*/ 3200 w 3200"/>
                  <a:gd name="T13" fmla="*/ 234 h 1400"/>
                  <a:gd name="T14" fmla="*/ 2967 w 3200"/>
                  <a:gd name="T15" fmla="*/ 0 h 1400"/>
                  <a:gd name="T16" fmla="*/ 234 w 3200"/>
                  <a:gd name="T17" fmla="*/ 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0" h="1400">
                    <a:moveTo>
                      <a:pt x="234" y="0"/>
                    </a:moveTo>
                    <a:cubicBezTo>
                      <a:pt x="105" y="0"/>
                      <a:pt x="0" y="105"/>
                      <a:pt x="0" y="234"/>
                    </a:cubicBezTo>
                    <a:lnTo>
                      <a:pt x="0" y="1167"/>
                    </a:lnTo>
                    <a:cubicBezTo>
                      <a:pt x="0" y="1296"/>
                      <a:pt x="105" y="1400"/>
                      <a:pt x="234" y="1400"/>
                    </a:cubicBezTo>
                    <a:lnTo>
                      <a:pt x="2967" y="1400"/>
                    </a:lnTo>
                    <a:cubicBezTo>
                      <a:pt x="3096" y="1400"/>
                      <a:pt x="3200" y="1296"/>
                      <a:pt x="3200" y="1167"/>
                    </a:cubicBezTo>
                    <a:lnTo>
                      <a:pt x="3200" y="234"/>
                    </a:lnTo>
                    <a:cubicBezTo>
                      <a:pt x="3200" y="105"/>
                      <a:pt x="3096" y="0"/>
                      <a:pt x="2967" y="0"/>
                    </a:cubicBezTo>
                    <a:lnTo>
                      <a:pt x="234" y="0"/>
                    </a:lnTo>
                    <a:close/>
                  </a:path>
                </a:pathLst>
              </a:custGeom>
              <a:solidFill>
                <a:srgbClr val="BBE0E3"/>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90"/>
              <p:cNvSpPr>
                <a:spLocks/>
              </p:cNvSpPr>
              <p:nvPr/>
            </p:nvSpPr>
            <p:spPr bwMode="auto">
              <a:xfrm>
                <a:off x="2325" y="1510"/>
                <a:ext cx="1129" cy="441"/>
              </a:xfrm>
              <a:custGeom>
                <a:avLst/>
                <a:gdLst>
                  <a:gd name="T0" fmla="*/ 234 w 3200"/>
                  <a:gd name="T1" fmla="*/ 0 h 1400"/>
                  <a:gd name="T2" fmla="*/ 0 w 3200"/>
                  <a:gd name="T3" fmla="*/ 234 h 1400"/>
                  <a:gd name="T4" fmla="*/ 0 w 3200"/>
                  <a:gd name="T5" fmla="*/ 1167 h 1400"/>
                  <a:gd name="T6" fmla="*/ 234 w 3200"/>
                  <a:gd name="T7" fmla="*/ 1400 h 1400"/>
                  <a:gd name="T8" fmla="*/ 2967 w 3200"/>
                  <a:gd name="T9" fmla="*/ 1400 h 1400"/>
                  <a:gd name="T10" fmla="*/ 3200 w 3200"/>
                  <a:gd name="T11" fmla="*/ 1167 h 1400"/>
                  <a:gd name="T12" fmla="*/ 3200 w 3200"/>
                  <a:gd name="T13" fmla="*/ 234 h 1400"/>
                  <a:gd name="T14" fmla="*/ 2967 w 3200"/>
                  <a:gd name="T15" fmla="*/ 0 h 1400"/>
                  <a:gd name="T16" fmla="*/ 234 w 3200"/>
                  <a:gd name="T17" fmla="*/ 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0" h="1400">
                    <a:moveTo>
                      <a:pt x="234" y="0"/>
                    </a:moveTo>
                    <a:cubicBezTo>
                      <a:pt x="105" y="0"/>
                      <a:pt x="0" y="105"/>
                      <a:pt x="0" y="234"/>
                    </a:cubicBezTo>
                    <a:lnTo>
                      <a:pt x="0" y="1167"/>
                    </a:lnTo>
                    <a:cubicBezTo>
                      <a:pt x="0" y="1296"/>
                      <a:pt x="105" y="1400"/>
                      <a:pt x="234" y="1400"/>
                    </a:cubicBezTo>
                    <a:lnTo>
                      <a:pt x="2967" y="1400"/>
                    </a:lnTo>
                    <a:cubicBezTo>
                      <a:pt x="3096" y="1400"/>
                      <a:pt x="3200" y="1296"/>
                      <a:pt x="3200" y="1167"/>
                    </a:cubicBezTo>
                    <a:lnTo>
                      <a:pt x="3200" y="234"/>
                    </a:lnTo>
                    <a:cubicBezTo>
                      <a:pt x="3200" y="105"/>
                      <a:pt x="3096" y="0"/>
                      <a:pt x="2967" y="0"/>
                    </a:cubicBezTo>
                    <a:lnTo>
                      <a:pt x="234" y="0"/>
                    </a:lnTo>
                    <a:close/>
                  </a:path>
                </a:pathLst>
              </a:custGeom>
              <a:noFill/>
              <a:ln w="571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3" name="Rectangle 88"/>
            <p:cNvSpPr>
              <a:spLocks noChangeArrowheads="1"/>
            </p:cNvSpPr>
            <p:nvPr/>
          </p:nvSpPr>
          <p:spPr bwMode="auto">
            <a:xfrm>
              <a:off x="2342" y="1543"/>
              <a:ext cx="94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0" fontAlgn="base" hangingPunct="0">
                <a:spcBef>
                  <a:spcPct val="0"/>
                </a:spcBef>
                <a:spcAft>
                  <a:spcPct val="0"/>
                </a:spcAft>
              </a:pPr>
              <a:r>
                <a:rPr lang="en-US" altLang="en-US" sz="800">
                  <a:solidFill>
                    <a:srgbClr val="000000"/>
                  </a:solidFill>
                  <a:latin typeface="Arial" panose="020B0604020202020204" pitchFamily="34" charset="0"/>
                  <a:ea typeface="Calibri" panose="020F0502020204030204" pitchFamily="34" charset="0"/>
                  <a:cs typeface="Arial" panose="020B0604020202020204" pitchFamily="34" charset="0"/>
                </a:rPr>
                <a:t>CDR Extract </a:t>
              </a:r>
              <a:endParaRPr lang="en-US" altLang="en-US">
                <a:latin typeface="Arial" panose="020B0604020202020204" pitchFamily="34" charset="0"/>
              </a:endParaRPr>
            </a:p>
          </p:txBody>
        </p:sp>
        <p:sp>
          <p:nvSpPr>
            <p:cNvPr id="34" name="Rectangle 87"/>
            <p:cNvSpPr>
              <a:spLocks noChangeArrowheads="1"/>
            </p:cNvSpPr>
            <p:nvPr/>
          </p:nvSpPr>
          <p:spPr bwMode="auto">
            <a:xfrm>
              <a:off x="2551" y="1745"/>
              <a:ext cx="58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0" fontAlgn="base" hangingPunct="0">
                <a:spcBef>
                  <a:spcPct val="0"/>
                </a:spcBef>
                <a:spcAft>
                  <a:spcPct val="0"/>
                </a:spcAft>
              </a:pPr>
              <a:r>
                <a:rPr lang="en-US" altLang="en-US" sz="800">
                  <a:solidFill>
                    <a:srgbClr val="000000"/>
                  </a:solidFill>
                  <a:latin typeface="Arial" panose="020B0604020202020204" pitchFamily="34" charset="0"/>
                  <a:ea typeface="Calibri" panose="020F0502020204030204" pitchFamily="34" charset="0"/>
                  <a:cs typeface="Arial" panose="020B0604020202020204" pitchFamily="34" charset="0"/>
                </a:rPr>
                <a:t>Process</a:t>
              </a:r>
              <a:endParaRPr lang="en-US" altLang="en-US">
                <a:latin typeface="Arial" panose="020B0604020202020204" pitchFamily="34" charset="0"/>
              </a:endParaRPr>
            </a:p>
          </p:txBody>
        </p:sp>
        <p:sp>
          <p:nvSpPr>
            <p:cNvPr id="35" name="Freeform 86"/>
            <p:cNvSpPr>
              <a:spLocks noEditPoints="1"/>
            </p:cNvSpPr>
            <p:nvPr/>
          </p:nvSpPr>
          <p:spPr bwMode="auto">
            <a:xfrm>
              <a:off x="2043" y="1668"/>
              <a:ext cx="282" cy="63"/>
            </a:xfrm>
            <a:custGeom>
              <a:avLst/>
              <a:gdLst>
                <a:gd name="T0" fmla="*/ 0 w 282"/>
                <a:gd name="T1" fmla="*/ 21 h 63"/>
                <a:gd name="T2" fmla="*/ 224 w 282"/>
                <a:gd name="T3" fmla="*/ 21 h 63"/>
                <a:gd name="T4" fmla="*/ 224 w 282"/>
                <a:gd name="T5" fmla="*/ 42 h 63"/>
                <a:gd name="T6" fmla="*/ 0 w 282"/>
                <a:gd name="T7" fmla="*/ 42 h 63"/>
                <a:gd name="T8" fmla="*/ 0 w 282"/>
                <a:gd name="T9" fmla="*/ 21 h 63"/>
                <a:gd name="T10" fmla="*/ 212 w 282"/>
                <a:gd name="T11" fmla="*/ 0 h 63"/>
                <a:gd name="T12" fmla="*/ 282 w 282"/>
                <a:gd name="T13" fmla="*/ 31 h 63"/>
                <a:gd name="T14" fmla="*/ 212 w 282"/>
                <a:gd name="T15" fmla="*/ 63 h 63"/>
                <a:gd name="T16" fmla="*/ 212 w 282"/>
                <a:gd name="T1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63">
                  <a:moveTo>
                    <a:pt x="0" y="21"/>
                  </a:moveTo>
                  <a:lnTo>
                    <a:pt x="224" y="21"/>
                  </a:lnTo>
                  <a:lnTo>
                    <a:pt x="224" y="42"/>
                  </a:lnTo>
                  <a:lnTo>
                    <a:pt x="0" y="42"/>
                  </a:lnTo>
                  <a:lnTo>
                    <a:pt x="0" y="21"/>
                  </a:lnTo>
                  <a:close/>
                  <a:moveTo>
                    <a:pt x="212" y="0"/>
                  </a:moveTo>
                  <a:lnTo>
                    <a:pt x="282" y="31"/>
                  </a:lnTo>
                  <a:lnTo>
                    <a:pt x="212" y="63"/>
                  </a:lnTo>
                  <a:lnTo>
                    <a:pt x="212" y="0"/>
                  </a:lnTo>
                  <a:close/>
                </a:path>
              </a:pathLst>
            </a:custGeom>
            <a:solidFill>
              <a:srgbClr val="000000"/>
            </a:solidFill>
            <a:ln w="3810">
              <a:solidFill>
                <a:srgbClr val="000000"/>
              </a:solidFill>
              <a:bevel/>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85"/>
            <p:cNvSpPr>
              <a:spLocks noEditPoints="1"/>
            </p:cNvSpPr>
            <p:nvPr/>
          </p:nvSpPr>
          <p:spPr bwMode="auto">
            <a:xfrm>
              <a:off x="5217" y="1668"/>
              <a:ext cx="212" cy="63"/>
            </a:xfrm>
            <a:custGeom>
              <a:avLst/>
              <a:gdLst>
                <a:gd name="T0" fmla="*/ 0 w 212"/>
                <a:gd name="T1" fmla="*/ 21 h 63"/>
                <a:gd name="T2" fmla="*/ 153 w 212"/>
                <a:gd name="T3" fmla="*/ 21 h 63"/>
                <a:gd name="T4" fmla="*/ 153 w 212"/>
                <a:gd name="T5" fmla="*/ 42 h 63"/>
                <a:gd name="T6" fmla="*/ 0 w 212"/>
                <a:gd name="T7" fmla="*/ 42 h 63"/>
                <a:gd name="T8" fmla="*/ 0 w 212"/>
                <a:gd name="T9" fmla="*/ 21 h 63"/>
                <a:gd name="T10" fmla="*/ 141 w 212"/>
                <a:gd name="T11" fmla="*/ 0 h 63"/>
                <a:gd name="T12" fmla="*/ 212 w 212"/>
                <a:gd name="T13" fmla="*/ 31 h 63"/>
                <a:gd name="T14" fmla="*/ 141 w 212"/>
                <a:gd name="T15" fmla="*/ 63 h 63"/>
                <a:gd name="T16" fmla="*/ 141 w 212"/>
                <a:gd name="T1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63">
                  <a:moveTo>
                    <a:pt x="0" y="21"/>
                  </a:moveTo>
                  <a:lnTo>
                    <a:pt x="153" y="21"/>
                  </a:lnTo>
                  <a:lnTo>
                    <a:pt x="153" y="42"/>
                  </a:lnTo>
                  <a:lnTo>
                    <a:pt x="0" y="42"/>
                  </a:lnTo>
                  <a:lnTo>
                    <a:pt x="0" y="21"/>
                  </a:lnTo>
                  <a:close/>
                  <a:moveTo>
                    <a:pt x="141" y="0"/>
                  </a:moveTo>
                  <a:lnTo>
                    <a:pt x="212" y="31"/>
                  </a:lnTo>
                  <a:lnTo>
                    <a:pt x="141" y="63"/>
                  </a:lnTo>
                  <a:lnTo>
                    <a:pt x="141" y="0"/>
                  </a:lnTo>
                  <a:close/>
                </a:path>
              </a:pathLst>
            </a:custGeom>
            <a:solidFill>
              <a:srgbClr val="000000"/>
            </a:solidFill>
            <a:ln w="3810">
              <a:solidFill>
                <a:srgbClr val="000000"/>
              </a:solidFill>
              <a:bevel/>
              <a:headEnd/>
              <a:tailEnd/>
            </a:ln>
          </p:spPr>
          <p:txBody>
            <a:bodyPr vert="horz" wrap="square" lIns="91440" tIns="45720" rIns="91440" bIns="45720" numCol="1" anchor="t" anchorCtr="0" compatLnSpc="1">
              <a:prstTxWarp prst="textNoShape">
                <a:avLst/>
              </a:prstTxWarp>
            </a:bodyPr>
            <a:lstStyle/>
            <a:p>
              <a:endParaRPr lang="en-US"/>
            </a:p>
          </p:txBody>
        </p:sp>
        <p:grpSp>
          <p:nvGrpSpPr>
            <p:cNvPr id="37" name="Group 80"/>
            <p:cNvGrpSpPr>
              <a:grpSpLocks/>
            </p:cNvGrpSpPr>
            <p:nvPr/>
          </p:nvGrpSpPr>
          <p:grpSpPr bwMode="auto">
            <a:xfrm>
              <a:off x="1902" y="3653"/>
              <a:ext cx="917" cy="252"/>
              <a:chOff x="1902" y="3653"/>
              <a:chExt cx="917" cy="252"/>
            </a:xfrm>
          </p:grpSpPr>
          <p:sp>
            <p:nvSpPr>
              <p:cNvPr id="116" name="Freeform 84"/>
              <p:cNvSpPr>
                <a:spLocks/>
              </p:cNvSpPr>
              <p:nvPr/>
            </p:nvSpPr>
            <p:spPr bwMode="auto">
              <a:xfrm>
                <a:off x="1902" y="3653"/>
                <a:ext cx="917" cy="252"/>
              </a:xfrm>
              <a:custGeom>
                <a:avLst/>
                <a:gdLst>
                  <a:gd name="T0" fmla="*/ 1300 w 2600"/>
                  <a:gd name="T1" fmla="*/ 0 h 800"/>
                  <a:gd name="T2" fmla="*/ 0 w 2600"/>
                  <a:gd name="T3" fmla="*/ 100 h 800"/>
                  <a:gd name="T4" fmla="*/ 0 w 2600"/>
                  <a:gd name="T5" fmla="*/ 700 h 800"/>
                  <a:gd name="T6" fmla="*/ 1300 w 2600"/>
                  <a:gd name="T7" fmla="*/ 800 h 800"/>
                  <a:gd name="T8" fmla="*/ 2600 w 2600"/>
                  <a:gd name="T9" fmla="*/ 700 h 800"/>
                  <a:gd name="T10" fmla="*/ 2600 w 2600"/>
                  <a:gd name="T11" fmla="*/ 100 h 800"/>
                  <a:gd name="T12" fmla="*/ 1300 w 2600"/>
                  <a:gd name="T13" fmla="*/ 0 h 800"/>
                </a:gdLst>
                <a:ahLst/>
                <a:cxnLst>
                  <a:cxn ang="0">
                    <a:pos x="T0" y="T1"/>
                  </a:cxn>
                  <a:cxn ang="0">
                    <a:pos x="T2" y="T3"/>
                  </a:cxn>
                  <a:cxn ang="0">
                    <a:pos x="T4" y="T5"/>
                  </a:cxn>
                  <a:cxn ang="0">
                    <a:pos x="T6" y="T7"/>
                  </a:cxn>
                  <a:cxn ang="0">
                    <a:pos x="T8" y="T9"/>
                  </a:cxn>
                  <a:cxn ang="0">
                    <a:pos x="T10" y="T11"/>
                  </a:cxn>
                  <a:cxn ang="0">
                    <a:pos x="T12" y="T13"/>
                  </a:cxn>
                </a:cxnLst>
                <a:rect l="0" t="0" r="r" b="b"/>
                <a:pathLst>
                  <a:path w="2600" h="800">
                    <a:moveTo>
                      <a:pt x="1300" y="0"/>
                    </a:moveTo>
                    <a:cubicBezTo>
                      <a:pt x="582" y="0"/>
                      <a:pt x="0" y="45"/>
                      <a:pt x="0" y="100"/>
                    </a:cubicBezTo>
                    <a:lnTo>
                      <a:pt x="0" y="700"/>
                    </a:lnTo>
                    <a:cubicBezTo>
                      <a:pt x="0" y="756"/>
                      <a:pt x="582" y="800"/>
                      <a:pt x="1300" y="800"/>
                    </a:cubicBezTo>
                    <a:cubicBezTo>
                      <a:pt x="2018" y="800"/>
                      <a:pt x="2600" y="756"/>
                      <a:pt x="2600" y="700"/>
                    </a:cubicBezTo>
                    <a:lnTo>
                      <a:pt x="2600" y="100"/>
                    </a:lnTo>
                    <a:cubicBezTo>
                      <a:pt x="2600" y="45"/>
                      <a:pt x="2018" y="0"/>
                      <a:pt x="1300" y="0"/>
                    </a:cubicBezTo>
                    <a:close/>
                  </a:path>
                </a:pathLst>
              </a:custGeom>
              <a:solidFill>
                <a:srgbClr val="99CC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Oval 83"/>
              <p:cNvSpPr>
                <a:spLocks noChangeArrowheads="1"/>
              </p:cNvSpPr>
              <p:nvPr/>
            </p:nvSpPr>
            <p:spPr bwMode="auto">
              <a:xfrm>
                <a:off x="1902" y="3653"/>
                <a:ext cx="917" cy="63"/>
              </a:xfrm>
              <a:prstGeom prst="ellipse">
                <a:avLst/>
              </a:prstGeom>
              <a:solidFill>
                <a:srgbClr val="ADD6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82"/>
              <p:cNvSpPr>
                <a:spLocks/>
              </p:cNvSpPr>
              <p:nvPr/>
            </p:nvSpPr>
            <p:spPr bwMode="auto">
              <a:xfrm>
                <a:off x="1902" y="3653"/>
                <a:ext cx="917" cy="252"/>
              </a:xfrm>
              <a:custGeom>
                <a:avLst/>
                <a:gdLst>
                  <a:gd name="T0" fmla="*/ 1300 w 2600"/>
                  <a:gd name="T1" fmla="*/ 0 h 800"/>
                  <a:gd name="T2" fmla="*/ 0 w 2600"/>
                  <a:gd name="T3" fmla="*/ 100 h 800"/>
                  <a:gd name="T4" fmla="*/ 0 w 2600"/>
                  <a:gd name="T5" fmla="*/ 700 h 800"/>
                  <a:gd name="T6" fmla="*/ 1300 w 2600"/>
                  <a:gd name="T7" fmla="*/ 800 h 800"/>
                  <a:gd name="T8" fmla="*/ 2600 w 2600"/>
                  <a:gd name="T9" fmla="*/ 700 h 800"/>
                  <a:gd name="T10" fmla="*/ 2600 w 2600"/>
                  <a:gd name="T11" fmla="*/ 100 h 800"/>
                  <a:gd name="T12" fmla="*/ 1300 w 2600"/>
                  <a:gd name="T13" fmla="*/ 0 h 800"/>
                </a:gdLst>
                <a:ahLst/>
                <a:cxnLst>
                  <a:cxn ang="0">
                    <a:pos x="T0" y="T1"/>
                  </a:cxn>
                  <a:cxn ang="0">
                    <a:pos x="T2" y="T3"/>
                  </a:cxn>
                  <a:cxn ang="0">
                    <a:pos x="T4" y="T5"/>
                  </a:cxn>
                  <a:cxn ang="0">
                    <a:pos x="T6" y="T7"/>
                  </a:cxn>
                  <a:cxn ang="0">
                    <a:pos x="T8" y="T9"/>
                  </a:cxn>
                  <a:cxn ang="0">
                    <a:pos x="T10" y="T11"/>
                  </a:cxn>
                  <a:cxn ang="0">
                    <a:pos x="T12" y="T13"/>
                  </a:cxn>
                </a:cxnLst>
                <a:rect l="0" t="0" r="r" b="b"/>
                <a:pathLst>
                  <a:path w="2600" h="800">
                    <a:moveTo>
                      <a:pt x="1300" y="0"/>
                    </a:moveTo>
                    <a:cubicBezTo>
                      <a:pt x="582" y="0"/>
                      <a:pt x="0" y="45"/>
                      <a:pt x="0" y="100"/>
                    </a:cubicBezTo>
                    <a:lnTo>
                      <a:pt x="0" y="700"/>
                    </a:lnTo>
                    <a:cubicBezTo>
                      <a:pt x="0" y="756"/>
                      <a:pt x="582" y="800"/>
                      <a:pt x="1300" y="800"/>
                    </a:cubicBezTo>
                    <a:cubicBezTo>
                      <a:pt x="2018" y="800"/>
                      <a:pt x="2600" y="756"/>
                      <a:pt x="2600" y="700"/>
                    </a:cubicBezTo>
                    <a:lnTo>
                      <a:pt x="2600" y="100"/>
                    </a:lnTo>
                    <a:cubicBezTo>
                      <a:pt x="2600" y="45"/>
                      <a:pt x="2018" y="0"/>
                      <a:pt x="1300" y="0"/>
                    </a:cubicBezTo>
                    <a:close/>
                  </a:path>
                </a:pathLst>
              </a:custGeom>
              <a:noFill/>
              <a:ln w="571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Freeform 81"/>
              <p:cNvSpPr>
                <a:spLocks/>
              </p:cNvSpPr>
              <p:nvPr/>
            </p:nvSpPr>
            <p:spPr bwMode="auto">
              <a:xfrm>
                <a:off x="1902" y="3684"/>
                <a:ext cx="917" cy="32"/>
              </a:xfrm>
              <a:custGeom>
                <a:avLst/>
                <a:gdLst>
                  <a:gd name="T0" fmla="*/ 0 w 917"/>
                  <a:gd name="T1" fmla="*/ 0 h 32"/>
                  <a:gd name="T2" fmla="*/ 458 w 917"/>
                  <a:gd name="T3" fmla="*/ 32 h 32"/>
                  <a:gd name="T4" fmla="*/ 917 w 917"/>
                  <a:gd name="T5" fmla="*/ 0 h 32"/>
                </a:gdLst>
                <a:ahLst/>
                <a:cxnLst>
                  <a:cxn ang="0">
                    <a:pos x="T0" y="T1"/>
                  </a:cxn>
                  <a:cxn ang="0">
                    <a:pos x="T2" y="T3"/>
                  </a:cxn>
                  <a:cxn ang="0">
                    <a:pos x="T4" y="T5"/>
                  </a:cxn>
                </a:cxnLst>
                <a:rect l="0" t="0" r="r" b="b"/>
                <a:pathLst>
                  <a:path w="917" h="32">
                    <a:moveTo>
                      <a:pt x="0" y="0"/>
                    </a:moveTo>
                    <a:cubicBezTo>
                      <a:pt x="0" y="18"/>
                      <a:pt x="205" y="32"/>
                      <a:pt x="458" y="32"/>
                    </a:cubicBezTo>
                    <a:cubicBezTo>
                      <a:pt x="712" y="32"/>
                      <a:pt x="917" y="18"/>
                      <a:pt x="917" y="0"/>
                    </a:cubicBezTo>
                  </a:path>
                </a:pathLst>
              </a:custGeom>
              <a:noFill/>
              <a:ln w="571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8" name="Rectangle 79"/>
            <p:cNvSpPr>
              <a:spLocks noChangeArrowheads="1"/>
            </p:cNvSpPr>
            <p:nvPr/>
          </p:nvSpPr>
          <p:spPr bwMode="auto">
            <a:xfrm>
              <a:off x="1888" y="3716"/>
              <a:ext cx="618"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0" fontAlgn="base" hangingPunct="0">
                <a:spcBef>
                  <a:spcPct val="0"/>
                </a:spcBef>
                <a:spcAft>
                  <a:spcPct val="0"/>
                </a:spcAft>
              </a:pPr>
              <a:r>
                <a:rPr lang="en-US" altLang="en-US" sz="700">
                  <a:solidFill>
                    <a:srgbClr val="000000"/>
                  </a:solidFill>
                  <a:latin typeface="Arial" panose="020B0604020202020204" pitchFamily="34" charset="0"/>
                  <a:ea typeface="Calibri" panose="020F0502020204030204" pitchFamily="34" charset="0"/>
                  <a:cs typeface="Arial" panose="020B0604020202020204" pitchFamily="34" charset="0"/>
                </a:rPr>
                <a:t>SNOMED</a:t>
              </a:r>
              <a:endParaRPr lang="en-US" altLang="en-US">
                <a:latin typeface="Arial" panose="020B0604020202020204" pitchFamily="34" charset="0"/>
              </a:endParaRPr>
            </a:p>
          </p:txBody>
        </p:sp>
        <p:sp>
          <p:nvSpPr>
            <p:cNvPr id="39" name="Rectangle 78"/>
            <p:cNvSpPr>
              <a:spLocks noChangeArrowheads="1"/>
            </p:cNvSpPr>
            <p:nvPr/>
          </p:nvSpPr>
          <p:spPr bwMode="auto">
            <a:xfrm>
              <a:off x="2579" y="3716"/>
              <a:ext cx="48"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0" fontAlgn="base" hangingPunct="0">
                <a:spcBef>
                  <a:spcPct val="0"/>
                </a:spcBef>
                <a:spcAft>
                  <a:spcPct val="0"/>
                </a:spcAft>
              </a:pPr>
              <a:r>
                <a:rPr lang="en-US" altLang="en-US" sz="70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altLang="en-US">
                <a:latin typeface="Arial" panose="020B0604020202020204" pitchFamily="34" charset="0"/>
              </a:endParaRPr>
            </a:p>
          </p:txBody>
        </p:sp>
        <p:sp>
          <p:nvSpPr>
            <p:cNvPr id="40" name="Rectangle 77"/>
            <p:cNvSpPr>
              <a:spLocks noChangeArrowheads="1"/>
            </p:cNvSpPr>
            <p:nvPr/>
          </p:nvSpPr>
          <p:spPr bwMode="auto">
            <a:xfrm>
              <a:off x="2635" y="3716"/>
              <a:ext cx="187"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0" fontAlgn="base" hangingPunct="0">
                <a:spcBef>
                  <a:spcPct val="0"/>
                </a:spcBef>
                <a:spcAft>
                  <a:spcPct val="0"/>
                </a:spcAft>
              </a:pPr>
              <a:r>
                <a:rPr lang="en-US" altLang="en-US" sz="700">
                  <a:solidFill>
                    <a:srgbClr val="000000"/>
                  </a:solidFill>
                  <a:latin typeface="Arial" panose="020B0604020202020204" pitchFamily="34" charset="0"/>
                  <a:ea typeface="Calibri" panose="020F0502020204030204" pitchFamily="34" charset="0"/>
                  <a:cs typeface="Arial" panose="020B0604020202020204" pitchFamily="34" charset="0"/>
                </a:rPr>
                <a:t>CT</a:t>
              </a:r>
              <a:endParaRPr lang="en-US" altLang="en-US">
                <a:latin typeface="Arial" panose="020B0604020202020204" pitchFamily="34" charset="0"/>
              </a:endParaRPr>
            </a:p>
          </p:txBody>
        </p:sp>
        <p:grpSp>
          <p:nvGrpSpPr>
            <p:cNvPr id="41" name="Group 72"/>
            <p:cNvGrpSpPr>
              <a:grpSpLocks/>
            </p:cNvGrpSpPr>
            <p:nvPr/>
          </p:nvGrpSpPr>
          <p:grpSpPr bwMode="auto">
            <a:xfrm>
              <a:off x="1902" y="4409"/>
              <a:ext cx="943" cy="284"/>
              <a:chOff x="1902" y="4409"/>
              <a:chExt cx="943" cy="284"/>
            </a:xfrm>
          </p:grpSpPr>
          <p:sp>
            <p:nvSpPr>
              <p:cNvPr id="112" name="Freeform 76"/>
              <p:cNvSpPr>
                <a:spLocks/>
              </p:cNvSpPr>
              <p:nvPr/>
            </p:nvSpPr>
            <p:spPr bwMode="auto">
              <a:xfrm>
                <a:off x="1902" y="4409"/>
                <a:ext cx="917" cy="284"/>
              </a:xfrm>
              <a:custGeom>
                <a:avLst/>
                <a:gdLst>
                  <a:gd name="T0" fmla="*/ 1300 w 2600"/>
                  <a:gd name="T1" fmla="*/ 0 h 900"/>
                  <a:gd name="T2" fmla="*/ 0 w 2600"/>
                  <a:gd name="T3" fmla="*/ 113 h 900"/>
                  <a:gd name="T4" fmla="*/ 0 w 2600"/>
                  <a:gd name="T5" fmla="*/ 788 h 900"/>
                  <a:gd name="T6" fmla="*/ 1300 w 2600"/>
                  <a:gd name="T7" fmla="*/ 900 h 900"/>
                  <a:gd name="T8" fmla="*/ 2600 w 2600"/>
                  <a:gd name="T9" fmla="*/ 788 h 900"/>
                  <a:gd name="T10" fmla="*/ 2600 w 2600"/>
                  <a:gd name="T11" fmla="*/ 113 h 900"/>
                  <a:gd name="T12" fmla="*/ 1300 w 2600"/>
                  <a:gd name="T13" fmla="*/ 0 h 900"/>
                </a:gdLst>
                <a:ahLst/>
                <a:cxnLst>
                  <a:cxn ang="0">
                    <a:pos x="T0" y="T1"/>
                  </a:cxn>
                  <a:cxn ang="0">
                    <a:pos x="T2" y="T3"/>
                  </a:cxn>
                  <a:cxn ang="0">
                    <a:pos x="T4" y="T5"/>
                  </a:cxn>
                  <a:cxn ang="0">
                    <a:pos x="T6" y="T7"/>
                  </a:cxn>
                  <a:cxn ang="0">
                    <a:pos x="T8" y="T9"/>
                  </a:cxn>
                  <a:cxn ang="0">
                    <a:pos x="T10" y="T11"/>
                  </a:cxn>
                  <a:cxn ang="0">
                    <a:pos x="T12" y="T13"/>
                  </a:cxn>
                </a:cxnLst>
                <a:rect l="0" t="0" r="r" b="b"/>
                <a:pathLst>
                  <a:path w="2600" h="900">
                    <a:moveTo>
                      <a:pt x="1300" y="0"/>
                    </a:moveTo>
                    <a:cubicBezTo>
                      <a:pt x="582" y="0"/>
                      <a:pt x="0" y="51"/>
                      <a:pt x="0" y="113"/>
                    </a:cubicBezTo>
                    <a:lnTo>
                      <a:pt x="0" y="788"/>
                    </a:lnTo>
                    <a:cubicBezTo>
                      <a:pt x="0" y="850"/>
                      <a:pt x="582" y="900"/>
                      <a:pt x="1300" y="900"/>
                    </a:cubicBezTo>
                    <a:cubicBezTo>
                      <a:pt x="2018" y="900"/>
                      <a:pt x="2600" y="850"/>
                      <a:pt x="2600" y="788"/>
                    </a:cubicBezTo>
                    <a:lnTo>
                      <a:pt x="2600" y="113"/>
                    </a:lnTo>
                    <a:cubicBezTo>
                      <a:pt x="2600" y="51"/>
                      <a:pt x="2018" y="0"/>
                      <a:pt x="1300" y="0"/>
                    </a:cubicBezTo>
                    <a:close/>
                  </a:path>
                </a:pathLst>
              </a:custGeom>
              <a:solidFill>
                <a:srgbClr val="99CC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Oval 75"/>
              <p:cNvSpPr>
                <a:spLocks noChangeArrowheads="1"/>
              </p:cNvSpPr>
              <p:nvPr/>
            </p:nvSpPr>
            <p:spPr bwMode="auto">
              <a:xfrm>
                <a:off x="1902" y="4409"/>
                <a:ext cx="917" cy="71"/>
              </a:xfrm>
              <a:prstGeom prst="ellipse">
                <a:avLst/>
              </a:prstGeom>
              <a:solidFill>
                <a:srgbClr val="ADD6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74"/>
              <p:cNvSpPr>
                <a:spLocks/>
              </p:cNvSpPr>
              <p:nvPr/>
            </p:nvSpPr>
            <p:spPr bwMode="auto">
              <a:xfrm>
                <a:off x="1928" y="4409"/>
                <a:ext cx="917" cy="284"/>
              </a:xfrm>
              <a:custGeom>
                <a:avLst/>
                <a:gdLst>
                  <a:gd name="T0" fmla="*/ 1300 w 2600"/>
                  <a:gd name="T1" fmla="*/ 0 h 900"/>
                  <a:gd name="T2" fmla="*/ 0 w 2600"/>
                  <a:gd name="T3" fmla="*/ 113 h 900"/>
                  <a:gd name="T4" fmla="*/ 0 w 2600"/>
                  <a:gd name="T5" fmla="*/ 788 h 900"/>
                  <a:gd name="T6" fmla="*/ 1300 w 2600"/>
                  <a:gd name="T7" fmla="*/ 900 h 900"/>
                  <a:gd name="T8" fmla="*/ 2600 w 2600"/>
                  <a:gd name="T9" fmla="*/ 788 h 900"/>
                  <a:gd name="T10" fmla="*/ 2600 w 2600"/>
                  <a:gd name="T11" fmla="*/ 113 h 900"/>
                  <a:gd name="T12" fmla="*/ 1300 w 2600"/>
                  <a:gd name="T13" fmla="*/ 0 h 900"/>
                </a:gdLst>
                <a:ahLst/>
                <a:cxnLst>
                  <a:cxn ang="0">
                    <a:pos x="T0" y="T1"/>
                  </a:cxn>
                  <a:cxn ang="0">
                    <a:pos x="T2" y="T3"/>
                  </a:cxn>
                  <a:cxn ang="0">
                    <a:pos x="T4" y="T5"/>
                  </a:cxn>
                  <a:cxn ang="0">
                    <a:pos x="T6" y="T7"/>
                  </a:cxn>
                  <a:cxn ang="0">
                    <a:pos x="T8" y="T9"/>
                  </a:cxn>
                  <a:cxn ang="0">
                    <a:pos x="T10" y="T11"/>
                  </a:cxn>
                  <a:cxn ang="0">
                    <a:pos x="T12" y="T13"/>
                  </a:cxn>
                </a:cxnLst>
                <a:rect l="0" t="0" r="r" b="b"/>
                <a:pathLst>
                  <a:path w="2600" h="900">
                    <a:moveTo>
                      <a:pt x="1300" y="0"/>
                    </a:moveTo>
                    <a:cubicBezTo>
                      <a:pt x="582" y="0"/>
                      <a:pt x="0" y="51"/>
                      <a:pt x="0" y="113"/>
                    </a:cubicBezTo>
                    <a:lnTo>
                      <a:pt x="0" y="788"/>
                    </a:lnTo>
                    <a:cubicBezTo>
                      <a:pt x="0" y="850"/>
                      <a:pt x="582" y="900"/>
                      <a:pt x="1300" y="900"/>
                    </a:cubicBezTo>
                    <a:cubicBezTo>
                      <a:pt x="2018" y="900"/>
                      <a:pt x="2600" y="850"/>
                      <a:pt x="2600" y="788"/>
                    </a:cubicBezTo>
                    <a:lnTo>
                      <a:pt x="2600" y="113"/>
                    </a:lnTo>
                    <a:cubicBezTo>
                      <a:pt x="2600" y="51"/>
                      <a:pt x="2018" y="0"/>
                      <a:pt x="1300" y="0"/>
                    </a:cubicBezTo>
                    <a:close/>
                  </a:path>
                </a:pathLst>
              </a:custGeom>
              <a:noFill/>
              <a:ln w="571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Freeform 73"/>
              <p:cNvSpPr>
                <a:spLocks/>
              </p:cNvSpPr>
              <p:nvPr/>
            </p:nvSpPr>
            <p:spPr bwMode="auto">
              <a:xfrm>
                <a:off x="1902" y="4445"/>
                <a:ext cx="917" cy="35"/>
              </a:xfrm>
              <a:custGeom>
                <a:avLst/>
                <a:gdLst>
                  <a:gd name="T0" fmla="*/ 0 w 917"/>
                  <a:gd name="T1" fmla="*/ 0 h 35"/>
                  <a:gd name="T2" fmla="*/ 458 w 917"/>
                  <a:gd name="T3" fmla="*/ 35 h 35"/>
                  <a:gd name="T4" fmla="*/ 917 w 917"/>
                  <a:gd name="T5" fmla="*/ 0 h 35"/>
                </a:gdLst>
                <a:ahLst/>
                <a:cxnLst>
                  <a:cxn ang="0">
                    <a:pos x="T0" y="T1"/>
                  </a:cxn>
                  <a:cxn ang="0">
                    <a:pos x="T2" y="T3"/>
                  </a:cxn>
                  <a:cxn ang="0">
                    <a:pos x="T4" y="T5"/>
                  </a:cxn>
                </a:cxnLst>
                <a:rect l="0" t="0" r="r" b="b"/>
                <a:pathLst>
                  <a:path w="917" h="35">
                    <a:moveTo>
                      <a:pt x="0" y="0"/>
                    </a:moveTo>
                    <a:cubicBezTo>
                      <a:pt x="0" y="19"/>
                      <a:pt x="205" y="35"/>
                      <a:pt x="458" y="35"/>
                    </a:cubicBezTo>
                    <a:cubicBezTo>
                      <a:pt x="712" y="35"/>
                      <a:pt x="917" y="19"/>
                      <a:pt x="917" y="0"/>
                    </a:cubicBezTo>
                  </a:path>
                </a:pathLst>
              </a:custGeom>
              <a:noFill/>
              <a:ln w="571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42" name="Rectangle 71"/>
            <p:cNvSpPr>
              <a:spLocks noChangeArrowheads="1"/>
            </p:cNvSpPr>
            <p:nvPr/>
          </p:nvSpPr>
          <p:spPr bwMode="auto">
            <a:xfrm>
              <a:off x="2111" y="4487"/>
              <a:ext cx="432"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0" fontAlgn="base" hangingPunct="0">
                <a:spcBef>
                  <a:spcPct val="0"/>
                </a:spcBef>
                <a:spcAft>
                  <a:spcPct val="0"/>
                </a:spcAft>
              </a:pPr>
              <a:r>
                <a:rPr lang="en-US" altLang="en-US" sz="700">
                  <a:solidFill>
                    <a:srgbClr val="000000"/>
                  </a:solidFill>
                  <a:latin typeface="Arial" panose="020B0604020202020204" pitchFamily="34" charset="0"/>
                  <a:ea typeface="Calibri" panose="020F0502020204030204" pitchFamily="34" charset="0"/>
                  <a:cs typeface="Arial" panose="020B0604020202020204" pitchFamily="34" charset="0"/>
                </a:rPr>
                <a:t>LOINC</a:t>
              </a:r>
              <a:endParaRPr lang="en-US" altLang="en-US">
                <a:latin typeface="Arial" panose="020B0604020202020204" pitchFamily="34" charset="0"/>
              </a:endParaRPr>
            </a:p>
          </p:txBody>
        </p:sp>
        <p:grpSp>
          <p:nvGrpSpPr>
            <p:cNvPr id="43" name="Group 66"/>
            <p:cNvGrpSpPr>
              <a:grpSpLocks/>
            </p:cNvGrpSpPr>
            <p:nvPr/>
          </p:nvGrpSpPr>
          <p:grpSpPr bwMode="auto">
            <a:xfrm>
              <a:off x="1902" y="4787"/>
              <a:ext cx="917" cy="284"/>
              <a:chOff x="1902" y="4787"/>
              <a:chExt cx="917" cy="284"/>
            </a:xfrm>
          </p:grpSpPr>
          <p:sp>
            <p:nvSpPr>
              <p:cNvPr id="108" name="Freeform 70"/>
              <p:cNvSpPr>
                <a:spLocks/>
              </p:cNvSpPr>
              <p:nvPr/>
            </p:nvSpPr>
            <p:spPr bwMode="auto">
              <a:xfrm>
                <a:off x="1902" y="4787"/>
                <a:ext cx="917" cy="284"/>
              </a:xfrm>
              <a:custGeom>
                <a:avLst/>
                <a:gdLst>
                  <a:gd name="T0" fmla="*/ 1300 w 2600"/>
                  <a:gd name="T1" fmla="*/ 0 h 900"/>
                  <a:gd name="T2" fmla="*/ 0 w 2600"/>
                  <a:gd name="T3" fmla="*/ 113 h 900"/>
                  <a:gd name="T4" fmla="*/ 0 w 2600"/>
                  <a:gd name="T5" fmla="*/ 788 h 900"/>
                  <a:gd name="T6" fmla="*/ 1300 w 2600"/>
                  <a:gd name="T7" fmla="*/ 900 h 900"/>
                  <a:gd name="T8" fmla="*/ 2600 w 2600"/>
                  <a:gd name="T9" fmla="*/ 788 h 900"/>
                  <a:gd name="T10" fmla="*/ 2600 w 2600"/>
                  <a:gd name="T11" fmla="*/ 113 h 900"/>
                  <a:gd name="T12" fmla="*/ 1300 w 2600"/>
                  <a:gd name="T13" fmla="*/ 0 h 900"/>
                </a:gdLst>
                <a:ahLst/>
                <a:cxnLst>
                  <a:cxn ang="0">
                    <a:pos x="T0" y="T1"/>
                  </a:cxn>
                  <a:cxn ang="0">
                    <a:pos x="T2" y="T3"/>
                  </a:cxn>
                  <a:cxn ang="0">
                    <a:pos x="T4" y="T5"/>
                  </a:cxn>
                  <a:cxn ang="0">
                    <a:pos x="T6" y="T7"/>
                  </a:cxn>
                  <a:cxn ang="0">
                    <a:pos x="T8" y="T9"/>
                  </a:cxn>
                  <a:cxn ang="0">
                    <a:pos x="T10" y="T11"/>
                  </a:cxn>
                  <a:cxn ang="0">
                    <a:pos x="T12" y="T13"/>
                  </a:cxn>
                </a:cxnLst>
                <a:rect l="0" t="0" r="r" b="b"/>
                <a:pathLst>
                  <a:path w="2600" h="900">
                    <a:moveTo>
                      <a:pt x="1300" y="0"/>
                    </a:moveTo>
                    <a:cubicBezTo>
                      <a:pt x="582" y="0"/>
                      <a:pt x="0" y="51"/>
                      <a:pt x="0" y="113"/>
                    </a:cubicBezTo>
                    <a:lnTo>
                      <a:pt x="0" y="788"/>
                    </a:lnTo>
                    <a:cubicBezTo>
                      <a:pt x="0" y="850"/>
                      <a:pt x="582" y="900"/>
                      <a:pt x="1300" y="900"/>
                    </a:cubicBezTo>
                    <a:cubicBezTo>
                      <a:pt x="2018" y="900"/>
                      <a:pt x="2600" y="850"/>
                      <a:pt x="2600" y="788"/>
                    </a:cubicBezTo>
                    <a:lnTo>
                      <a:pt x="2600" y="113"/>
                    </a:lnTo>
                    <a:cubicBezTo>
                      <a:pt x="2600" y="51"/>
                      <a:pt x="2018" y="0"/>
                      <a:pt x="1300" y="0"/>
                    </a:cubicBezTo>
                    <a:close/>
                  </a:path>
                </a:pathLst>
              </a:custGeom>
              <a:solidFill>
                <a:srgbClr val="99CC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Oval 69"/>
              <p:cNvSpPr>
                <a:spLocks noChangeArrowheads="1"/>
              </p:cNvSpPr>
              <p:nvPr/>
            </p:nvSpPr>
            <p:spPr bwMode="auto">
              <a:xfrm>
                <a:off x="1902" y="4787"/>
                <a:ext cx="917" cy="71"/>
              </a:xfrm>
              <a:prstGeom prst="ellipse">
                <a:avLst/>
              </a:prstGeom>
              <a:solidFill>
                <a:srgbClr val="ADD6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68"/>
              <p:cNvSpPr>
                <a:spLocks/>
              </p:cNvSpPr>
              <p:nvPr/>
            </p:nvSpPr>
            <p:spPr bwMode="auto">
              <a:xfrm>
                <a:off x="1902" y="4787"/>
                <a:ext cx="917" cy="284"/>
              </a:xfrm>
              <a:custGeom>
                <a:avLst/>
                <a:gdLst>
                  <a:gd name="T0" fmla="*/ 1300 w 2600"/>
                  <a:gd name="T1" fmla="*/ 0 h 900"/>
                  <a:gd name="T2" fmla="*/ 0 w 2600"/>
                  <a:gd name="T3" fmla="*/ 113 h 900"/>
                  <a:gd name="T4" fmla="*/ 0 w 2600"/>
                  <a:gd name="T5" fmla="*/ 788 h 900"/>
                  <a:gd name="T6" fmla="*/ 1300 w 2600"/>
                  <a:gd name="T7" fmla="*/ 900 h 900"/>
                  <a:gd name="T8" fmla="*/ 2600 w 2600"/>
                  <a:gd name="T9" fmla="*/ 788 h 900"/>
                  <a:gd name="T10" fmla="*/ 2600 w 2600"/>
                  <a:gd name="T11" fmla="*/ 113 h 900"/>
                  <a:gd name="T12" fmla="*/ 1300 w 2600"/>
                  <a:gd name="T13" fmla="*/ 0 h 900"/>
                </a:gdLst>
                <a:ahLst/>
                <a:cxnLst>
                  <a:cxn ang="0">
                    <a:pos x="T0" y="T1"/>
                  </a:cxn>
                  <a:cxn ang="0">
                    <a:pos x="T2" y="T3"/>
                  </a:cxn>
                  <a:cxn ang="0">
                    <a:pos x="T4" y="T5"/>
                  </a:cxn>
                  <a:cxn ang="0">
                    <a:pos x="T6" y="T7"/>
                  </a:cxn>
                  <a:cxn ang="0">
                    <a:pos x="T8" y="T9"/>
                  </a:cxn>
                  <a:cxn ang="0">
                    <a:pos x="T10" y="T11"/>
                  </a:cxn>
                  <a:cxn ang="0">
                    <a:pos x="T12" y="T13"/>
                  </a:cxn>
                </a:cxnLst>
                <a:rect l="0" t="0" r="r" b="b"/>
                <a:pathLst>
                  <a:path w="2600" h="900">
                    <a:moveTo>
                      <a:pt x="1300" y="0"/>
                    </a:moveTo>
                    <a:cubicBezTo>
                      <a:pt x="582" y="0"/>
                      <a:pt x="0" y="51"/>
                      <a:pt x="0" y="113"/>
                    </a:cubicBezTo>
                    <a:lnTo>
                      <a:pt x="0" y="788"/>
                    </a:lnTo>
                    <a:cubicBezTo>
                      <a:pt x="0" y="850"/>
                      <a:pt x="582" y="900"/>
                      <a:pt x="1300" y="900"/>
                    </a:cubicBezTo>
                    <a:cubicBezTo>
                      <a:pt x="2018" y="900"/>
                      <a:pt x="2600" y="850"/>
                      <a:pt x="2600" y="788"/>
                    </a:cubicBezTo>
                    <a:lnTo>
                      <a:pt x="2600" y="113"/>
                    </a:lnTo>
                    <a:cubicBezTo>
                      <a:pt x="2600" y="51"/>
                      <a:pt x="2018" y="0"/>
                      <a:pt x="1300" y="0"/>
                    </a:cubicBezTo>
                    <a:close/>
                  </a:path>
                </a:pathLst>
              </a:custGeom>
              <a:noFill/>
              <a:ln w="571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Freeform 67"/>
              <p:cNvSpPr>
                <a:spLocks/>
              </p:cNvSpPr>
              <p:nvPr/>
            </p:nvSpPr>
            <p:spPr bwMode="auto">
              <a:xfrm>
                <a:off x="1902" y="4823"/>
                <a:ext cx="917" cy="35"/>
              </a:xfrm>
              <a:custGeom>
                <a:avLst/>
                <a:gdLst>
                  <a:gd name="T0" fmla="*/ 0 w 917"/>
                  <a:gd name="T1" fmla="*/ 0 h 35"/>
                  <a:gd name="T2" fmla="*/ 458 w 917"/>
                  <a:gd name="T3" fmla="*/ 35 h 35"/>
                  <a:gd name="T4" fmla="*/ 917 w 917"/>
                  <a:gd name="T5" fmla="*/ 0 h 35"/>
                </a:gdLst>
                <a:ahLst/>
                <a:cxnLst>
                  <a:cxn ang="0">
                    <a:pos x="T0" y="T1"/>
                  </a:cxn>
                  <a:cxn ang="0">
                    <a:pos x="T2" y="T3"/>
                  </a:cxn>
                  <a:cxn ang="0">
                    <a:pos x="T4" y="T5"/>
                  </a:cxn>
                </a:cxnLst>
                <a:rect l="0" t="0" r="r" b="b"/>
                <a:pathLst>
                  <a:path w="917" h="35">
                    <a:moveTo>
                      <a:pt x="0" y="0"/>
                    </a:moveTo>
                    <a:cubicBezTo>
                      <a:pt x="0" y="20"/>
                      <a:pt x="205" y="35"/>
                      <a:pt x="458" y="35"/>
                    </a:cubicBezTo>
                    <a:cubicBezTo>
                      <a:pt x="712" y="35"/>
                      <a:pt x="917" y="20"/>
                      <a:pt x="917" y="0"/>
                    </a:cubicBezTo>
                  </a:path>
                </a:pathLst>
              </a:custGeom>
              <a:noFill/>
              <a:ln w="571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44" name="Rectangle 65"/>
            <p:cNvSpPr>
              <a:spLocks noChangeArrowheads="1"/>
            </p:cNvSpPr>
            <p:nvPr/>
          </p:nvSpPr>
          <p:spPr bwMode="auto">
            <a:xfrm>
              <a:off x="2024" y="4866"/>
              <a:ext cx="624"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0" fontAlgn="base" hangingPunct="0">
                <a:spcBef>
                  <a:spcPct val="0"/>
                </a:spcBef>
                <a:spcAft>
                  <a:spcPct val="0"/>
                </a:spcAft>
              </a:pPr>
              <a:r>
                <a:rPr lang="en-US" altLang="en-US" sz="700">
                  <a:solidFill>
                    <a:srgbClr val="000000"/>
                  </a:solidFill>
                  <a:latin typeface="Arial" panose="020B0604020202020204" pitchFamily="34" charset="0"/>
                  <a:ea typeface="Calibri" panose="020F0502020204030204" pitchFamily="34" charset="0"/>
                  <a:cs typeface="Arial" panose="020B0604020202020204" pitchFamily="34" charset="0"/>
                </a:rPr>
                <a:t>FDB/NDC</a:t>
              </a:r>
              <a:endParaRPr lang="en-US" altLang="en-US">
                <a:latin typeface="Arial" panose="020B0604020202020204" pitchFamily="34" charset="0"/>
              </a:endParaRPr>
            </a:p>
          </p:txBody>
        </p:sp>
        <p:grpSp>
          <p:nvGrpSpPr>
            <p:cNvPr id="45" name="Group 60"/>
            <p:cNvGrpSpPr>
              <a:grpSpLocks/>
            </p:cNvGrpSpPr>
            <p:nvPr/>
          </p:nvGrpSpPr>
          <p:grpSpPr bwMode="auto">
            <a:xfrm>
              <a:off x="5993" y="4787"/>
              <a:ext cx="917" cy="284"/>
              <a:chOff x="5993" y="4787"/>
              <a:chExt cx="917" cy="284"/>
            </a:xfrm>
          </p:grpSpPr>
          <p:sp>
            <p:nvSpPr>
              <p:cNvPr id="104" name="Freeform 64"/>
              <p:cNvSpPr>
                <a:spLocks/>
              </p:cNvSpPr>
              <p:nvPr/>
            </p:nvSpPr>
            <p:spPr bwMode="auto">
              <a:xfrm>
                <a:off x="5993" y="4787"/>
                <a:ext cx="917" cy="284"/>
              </a:xfrm>
              <a:custGeom>
                <a:avLst/>
                <a:gdLst>
                  <a:gd name="T0" fmla="*/ 1300 w 2600"/>
                  <a:gd name="T1" fmla="*/ 0 h 900"/>
                  <a:gd name="T2" fmla="*/ 0 w 2600"/>
                  <a:gd name="T3" fmla="*/ 113 h 900"/>
                  <a:gd name="T4" fmla="*/ 0 w 2600"/>
                  <a:gd name="T5" fmla="*/ 788 h 900"/>
                  <a:gd name="T6" fmla="*/ 1300 w 2600"/>
                  <a:gd name="T7" fmla="*/ 900 h 900"/>
                  <a:gd name="T8" fmla="*/ 2600 w 2600"/>
                  <a:gd name="T9" fmla="*/ 788 h 900"/>
                  <a:gd name="T10" fmla="*/ 2600 w 2600"/>
                  <a:gd name="T11" fmla="*/ 113 h 900"/>
                  <a:gd name="T12" fmla="*/ 1300 w 2600"/>
                  <a:gd name="T13" fmla="*/ 0 h 900"/>
                </a:gdLst>
                <a:ahLst/>
                <a:cxnLst>
                  <a:cxn ang="0">
                    <a:pos x="T0" y="T1"/>
                  </a:cxn>
                  <a:cxn ang="0">
                    <a:pos x="T2" y="T3"/>
                  </a:cxn>
                  <a:cxn ang="0">
                    <a:pos x="T4" y="T5"/>
                  </a:cxn>
                  <a:cxn ang="0">
                    <a:pos x="T6" y="T7"/>
                  </a:cxn>
                  <a:cxn ang="0">
                    <a:pos x="T8" y="T9"/>
                  </a:cxn>
                  <a:cxn ang="0">
                    <a:pos x="T10" y="T11"/>
                  </a:cxn>
                  <a:cxn ang="0">
                    <a:pos x="T12" y="T13"/>
                  </a:cxn>
                </a:cxnLst>
                <a:rect l="0" t="0" r="r" b="b"/>
                <a:pathLst>
                  <a:path w="2600" h="900">
                    <a:moveTo>
                      <a:pt x="1300" y="0"/>
                    </a:moveTo>
                    <a:cubicBezTo>
                      <a:pt x="582" y="0"/>
                      <a:pt x="0" y="51"/>
                      <a:pt x="0" y="113"/>
                    </a:cubicBezTo>
                    <a:lnTo>
                      <a:pt x="0" y="788"/>
                    </a:lnTo>
                    <a:cubicBezTo>
                      <a:pt x="0" y="850"/>
                      <a:pt x="582" y="900"/>
                      <a:pt x="1300" y="900"/>
                    </a:cubicBezTo>
                    <a:cubicBezTo>
                      <a:pt x="2018" y="900"/>
                      <a:pt x="2600" y="850"/>
                      <a:pt x="2600" y="788"/>
                    </a:cubicBezTo>
                    <a:lnTo>
                      <a:pt x="2600" y="113"/>
                    </a:lnTo>
                    <a:cubicBezTo>
                      <a:pt x="2600" y="51"/>
                      <a:pt x="2018" y="0"/>
                      <a:pt x="1300" y="0"/>
                    </a:cubicBezTo>
                    <a:close/>
                  </a:path>
                </a:pathLst>
              </a:custGeom>
              <a:solidFill>
                <a:srgbClr val="99CC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Oval 63"/>
              <p:cNvSpPr>
                <a:spLocks noChangeArrowheads="1"/>
              </p:cNvSpPr>
              <p:nvPr/>
            </p:nvSpPr>
            <p:spPr bwMode="auto">
              <a:xfrm>
                <a:off x="5993" y="4787"/>
                <a:ext cx="917" cy="71"/>
              </a:xfrm>
              <a:prstGeom prst="ellipse">
                <a:avLst/>
              </a:prstGeom>
              <a:solidFill>
                <a:srgbClr val="ADD6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62"/>
              <p:cNvSpPr>
                <a:spLocks/>
              </p:cNvSpPr>
              <p:nvPr/>
            </p:nvSpPr>
            <p:spPr bwMode="auto">
              <a:xfrm>
                <a:off x="5993" y="4787"/>
                <a:ext cx="917" cy="284"/>
              </a:xfrm>
              <a:custGeom>
                <a:avLst/>
                <a:gdLst>
                  <a:gd name="T0" fmla="*/ 1300 w 2600"/>
                  <a:gd name="T1" fmla="*/ 0 h 900"/>
                  <a:gd name="T2" fmla="*/ 0 w 2600"/>
                  <a:gd name="T3" fmla="*/ 113 h 900"/>
                  <a:gd name="T4" fmla="*/ 0 w 2600"/>
                  <a:gd name="T5" fmla="*/ 788 h 900"/>
                  <a:gd name="T6" fmla="*/ 1300 w 2600"/>
                  <a:gd name="T7" fmla="*/ 900 h 900"/>
                  <a:gd name="T8" fmla="*/ 2600 w 2600"/>
                  <a:gd name="T9" fmla="*/ 788 h 900"/>
                  <a:gd name="T10" fmla="*/ 2600 w 2600"/>
                  <a:gd name="T11" fmla="*/ 113 h 900"/>
                  <a:gd name="T12" fmla="*/ 1300 w 2600"/>
                  <a:gd name="T13" fmla="*/ 0 h 900"/>
                </a:gdLst>
                <a:ahLst/>
                <a:cxnLst>
                  <a:cxn ang="0">
                    <a:pos x="T0" y="T1"/>
                  </a:cxn>
                  <a:cxn ang="0">
                    <a:pos x="T2" y="T3"/>
                  </a:cxn>
                  <a:cxn ang="0">
                    <a:pos x="T4" y="T5"/>
                  </a:cxn>
                  <a:cxn ang="0">
                    <a:pos x="T6" y="T7"/>
                  </a:cxn>
                  <a:cxn ang="0">
                    <a:pos x="T8" y="T9"/>
                  </a:cxn>
                  <a:cxn ang="0">
                    <a:pos x="T10" y="T11"/>
                  </a:cxn>
                  <a:cxn ang="0">
                    <a:pos x="T12" y="T13"/>
                  </a:cxn>
                </a:cxnLst>
                <a:rect l="0" t="0" r="r" b="b"/>
                <a:pathLst>
                  <a:path w="2600" h="900">
                    <a:moveTo>
                      <a:pt x="1300" y="0"/>
                    </a:moveTo>
                    <a:cubicBezTo>
                      <a:pt x="582" y="0"/>
                      <a:pt x="0" y="51"/>
                      <a:pt x="0" y="113"/>
                    </a:cubicBezTo>
                    <a:lnTo>
                      <a:pt x="0" y="788"/>
                    </a:lnTo>
                    <a:cubicBezTo>
                      <a:pt x="0" y="850"/>
                      <a:pt x="582" y="900"/>
                      <a:pt x="1300" y="900"/>
                    </a:cubicBezTo>
                    <a:cubicBezTo>
                      <a:pt x="2018" y="900"/>
                      <a:pt x="2600" y="850"/>
                      <a:pt x="2600" y="788"/>
                    </a:cubicBezTo>
                    <a:lnTo>
                      <a:pt x="2600" y="113"/>
                    </a:lnTo>
                    <a:cubicBezTo>
                      <a:pt x="2600" y="51"/>
                      <a:pt x="2018" y="0"/>
                      <a:pt x="1300" y="0"/>
                    </a:cubicBezTo>
                    <a:close/>
                  </a:path>
                </a:pathLst>
              </a:custGeom>
              <a:noFill/>
              <a:ln w="571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Freeform 61"/>
              <p:cNvSpPr>
                <a:spLocks/>
              </p:cNvSpPr>
              <p:nvPr/>
            </p:nvSpPr>
            <p:spPr bwMode="auto">
              <a:xfrm>
                <a:off x="5993" y="4823"/>
                <a:ext cx="917" cy="35"/>
              </a:xfrm>
              <a:custGeom>
                <a:avLst/>
                <a:gdLst>
                  <a:gd name="T0" fmla="*/ 0 w 917"/>
                  <a:gd name="T1" fmla="*/ 0 h 35"/>
                  <a:gd name="T2" fmla="*/ 459 w 917"/>
                  <a:gd name="T3" fmla="*/ 35 h 35"/>
                  <a:gd name="T4" fmla="*/ 917 w 917"/>
                  <a:gd name="T5" fmla="*/ 0 h 35"/>
                </a:gdLst>
                <a:ahLst/>
                <a:cxnLst>
                  <a:cxn ang="0">
                    <a:pos x="T0" y="T1"/>
                  </a:cxn>
                  <a:cxn ang="0">
                    <a:pos x="T2" y="T3"/>
                  </a:cxn>
                  <a:cxn ang="0">
                    <a:pos x="T4" y="T5"/>
                  </a:cxn>
                </a:cxnLst>
                <a:rect l="0" t="0" r="r" b="b"/>
                <a:pathLst>
                  <a:path w="917" h="35">
                    <a:moveTo>
                      <a:pt x="0" y="0"/>
                    </a:moveTo>
                    <a:cubicBezTo>
                      <a:pt x="0" y="20"/>
                      <a:pt x="206" y="35"/>
                      <a:pt x="459" y="35"/>
                    </a:cubicBezTo>
                    <a:cubicBezTo>
                      <a:pt x="712" y="35"/>
                      <a:pt x="917" y="20"/>
                      <a:pt x="917" y="0"/>
                    </a:cubicBezTo>
                  </a:path>
                </a:pathLst>
              </a:custGeom>
              <a:noFill/>
              <a:ln w="571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46" name="Rectangle 59"/>
            <p:cNvSpPr>
              <a:spLocks noChangeArrowheads="1"/>
            </p:cNvSpPr>
            <p:nvPr/>
          </p:nvSpPr>
          <p:spPr bwMode="auto">
            <a:xfrm>
              <a:off x="6189" y="4866"/>
              <a:ext cx="49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0" fontAlgn="base" hangingPunct="0">
                <a:spcBef>
                  <a:spcPct val="0"/>
                </a:spcBef>
                <a:spcAft>
                  <a:spcPct val="0"/>
                </a:spcAft>
              </a:pPr>
              <a:r>
                <a:rPr lang="en-US" altLang="en-US" sz="700">
                  <a:solidFill>
                    <a:srgbClr val="000000"/>
                  </a:solidFill>
                  <a:latin typeface="Arial" panose="020B0604020202020204" pitchFamily="34" charset="0"/>
                  <a:ea typeface="Calibri" panose="020F0502020204030204" pitchFamily="34" charset="0"/>
                  <a:cs typeface="Arial" panose="020B0604020202020204" pitchFamily="34" charset="0"/>
                </a:rPr>
                <a:t>HCPCS</a:t>
              </a:r>
              <a:endParaRPr lang="en-US" altLang="en-US">
                <a:latin typeface="Arial" panose="020B0604020202020204" pitchFamily="34" charset="0"/>
              </a:endParaRPr>
            </a:p>
          </p:txBody>
        </p:sp>
        <p:grpSp>
          <p:nvGrpSpPr>
            <p:cNvPr id="47" name="Group 54"/>
            <p:cNvGrpSpPr>
              <a:grpSpLocks/>
            </p:cNvGrpSpPr>
            <p:nvPr/>
          </p:nvGrpSpPr>
          <p:grpSpPr bwMode="auto">
            <a:xfrm>
              <a:off x="5993" y="4346"/>
              <a:ext cx="943" cy="284"/>
              <a:chOff x="5993" y="4346"/>
              <a:chExt cx="943" cy="284"/>
            </a:xfrm>
          </p:grpSpPr>
          <p:sp>
            <p:nvSpPr>
              <p:cNvPr id="100" name="Freeform 58"/>
              <p:cNvSpPr>
                <a:spLocks/>
              </p:cNvSpPr>
              <p:nvPr/>
            </p:nvSpPr>
            <p:spPr bwMode="auto">
              <a:xfrm>
                <a:off x="5993" y="4346"/>
                <a:ext cx="917" cy="284"/>
              </a:xfrm>
              <a:custGeom>
                <a:avLst/>
                <a:gdLst>
                  <a:gd name="T0" fmla="*/ 1300 w 2600"/>
                  <a:gd name="T1" fmla="*/ 0 h 900"/>
                  <a:gd name="T2" fmla="*/ 0 w 2600"/>
                  <a:gd name="T3" fmla="*/ 113 h 900"/>
                  <a:gd name="T4" fmla="*/ 0 w 2600"/>
                  <a:gd name="T5" fmla="*/ 788 h 900"/>
                  <a:gd name="T6" fmla="*/ 1300 w 2600"/>
                  <a:gd name="T7" fmla="*/ 900 h 900"/>
                  <a:gd name="T8" fmla="*/ 2600 w 2600"/>
                  <a:gd name="T9" fmla="*/ 788 h 900"/>
                  <a:gd name="T10" fmla="*/ 2600 w 2600"/>
                  <a:gd name="T11" fmla="*/ 113 h 900"/>
                  <a:gd name="T12" fmla="*/ 1300 w 2600"/>
                  <a:gd name="T13" fmla="*/ 0 h 900"/>
                </a:gdLst>
                <a:ahLst/>
                <a:cxnLst>
                  <a:cxn ang="0">
                    <a:pos x="T0" y="T1"/>
                  </a:cxn>
                  <a:cxn ang="0">
                    <a:pos x="T2" y="T3"/>
                  </a:cxn>
                  <a:cxn ang="0">
                    <a:pos x="T4" y="T5"/>
                  </a:cxn>
                  <a:cxn ang="0">
                    <a:pos x="T6" y="T7"/>
                  </a:cxn>
                  <a:cxn ang="0">
                    <a:pos x="T8" y="T9"/>
                  </a:cxn>
                  <a:cxn ang="0">
                    <a:pos x="T10" y="T11"/>
                  </a:cxn>
                  <a:cxn ang="0">
                    <a:pos x="T12" y="T13"/>
                  </a:cxn>
                </a:cxnLst>
                <a:rect l="0" t="0" r="r" b="b"/>
                <a:pathLst>
                  <a:path w="2600" h="900">
                    <a:moveTo>
                      <a:pt x="1300" y="0"/>
                    </a:moveTo>
                    <a:cubicBezTo>
                      <a:pt x="582" y="0"/>
                      <a:pt x="0" y="51"/>
                      <a:pt x="0" y="113"/>
                    </a:cubicBezTo>
                    <a:lnTo>
                      <a:pt x="0" y="788"/>
                    </a:lnTo>
                    <a:cubicBezTo>
                      <a:pt x="0" y="850"/>
                      <a:pt x="582" y="900"/>
                      <a:pt x="1300" y="900"/>
                    </a:cubicBezTo>
                    <a:cubicBezTo>
                      <a:pt x="2018" y="900"/>
                      <a:pt x="2600" y="850"/>
                      <a:pt x="2600" y="788"/>
                    </a:cubicBezTo>
                    <a:lnTo>
                      <a:pt x="2600" y="113"/>
                    </a:lnTo>
                    <a:cubicBezTo>
                      <a:pt x="2600" y="51"/>
                      <a:pt x="2018" y="0"/>
                      <a:pt x="1300" y="0"/>
                    </a:cubicBezTo>
                    <a:close/>
                  </a:path>
                </a:pathLst>
              </a:custGeom>
              <a:solidFill>
                <a:srgbClr val="99CC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Oval 57"/>
              <p:cNvSpPr>
                <a:spLocks noChangeArrowheads="1"/>
              </p:cNvSpPr>
              <p:nvPr/>
            </p:nvSpPr>
            <p:spPr bwMode="auto">
              <a:xfrm>
                <a:off x="5993" y="4346"/>
                <a:ext cx="917" cy="71"/>
              </a:xfrm>
              <a:prstGeom prst="ellipse">
                <a:avLst/>
              </a:prstGeom>
              <a:solidFill>
                <a:srgbClr val="ADD6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56"/>
              <p:cNvSpPr>
                <a:spLocks/>
              </p:cNvSpPr>
              <p:nvPr/>
            </p:nvSpPr>
            <p:spPr bwMode="auto">
              <a:xfrm>
                <a:off x="6019" y="4346"/>
                <a:ext cx="917" cy="284"/>
              </a:xfrm>
              <a:custGeom>
                <a:avLst/>
                <a:gdLst>
                  <a:gd name="T0" fmla="*/ 1300 w 2600"/>
                  <a:gd name="T1" fmla="*/ 0 h 900"/>
                  <a:gd name="T2" fmla="*/ 0 w 2600"/>
                  <a:gd name="T3" fmla="*/ 113 h 900"/>
                  <a:gd name="T4" fmla="*/ 0 w 2600"/>
                  <a:gd name="T5" fmla="*/ 788 h 900"/>
                  <a:gd name="T6" fmla="*/ 1300 w 2600"/>
                  <a:gd name="T7" fmla="*/ 900 h 900"/>
                  <a:gd name="T8" fmla="*/ 2600 w 2600"/>
                  <a:gd name="T9" fmla="*/ 788 h 900"/>
                  <a:gd name="T10" fmla="*/ 2600 w 2600"/>
                  <a:gd name="T11" fmla="*/ 113 h 900"/>
                  <a:gd name="T12" fmla="*/ 1300 w 2600"/>
                  <a:gd name="T13" fmla="*/ 0 h 900"/>
                </a:gdLst>
                <a:ahLst/>
                <a:cxnLst>
                  <a:cxn ang="0">
                    <a:pos x="T0" y="T1"/>
                  </a:cxn>
                  <a:cxn ang="0">
                    <a:pos x="T2" y="T3"/>
                  </a:cxn>
                  <a:cxn ang="0">
                    <a:pos x="T4" y="T5"/>
                  </a:cxn>
                  <a:cxn ang="0">
                    <a:pos x="T6" y="T7"/>
                  </a:cxn>
                  <a:cxn ang="0">
                    <a:pos x="T8" y="T9"/>
                  </a:cxn>
                  <a:cxn ang="0">
                    <a:pos x="T10" y="T11"/>
                  </a:cxn>
                  <a:cxn ang="0">
                    <a:pos x="T12" y="T13"/>
                  </a:cxn>
                </a:cxnLst>
                <a:rect l="0" t="0" r="r" b="b"/>
                <a:pathLst>
                  <a:path w="2600" h="900">
                    <a:moveTo>
                      <a:pt x="1300" y="0"/>
                    </a:moveTo>
                    <a:cubicBezTo>
                      <a:pt x="582" y="0"/>
                      <a:pt x="0" y="51"/>
                      <a:pt x="0" y="113"/>
                    </a:cubicBezTo>
                    <a:lnTo>
                      <a:pt x="0" y="788"/>
                    </a:lnTo>
                    <a:cubicBezTo>
                      <a:pt x="0" y="850"/>
                      <a:pt x="582" y="900"/>
                      <a:pt x="1300" y="900"/>
                    </a:cubicBezTo>
                    <a:cubicBezTo>
                      <a:pt x="2018" y="900"/>
                      <a:pt x="2600" y="850"/>
                      <a:pt x="2600" y="788"/>
                    </a:cubicBezTo>
                    <a:lnTo>
                      <a:pt x="2600" y="113"/>
                    </a:lnTo>
                    <a:cubicBezTo>
                      <a:pt x="2600" y="51"/>
                      <a:pt x="2018" y="0"/>
                      <a:pt x="1300" y="0"/>
                    </a:cubicBezTo>
                    <a:close/>
                  </a:path>
                </a:pathLst>
              </a:custGeom>
              <a:noFill/>
              <a:ln w="571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Freeform 55"/>
              <p:cNvSpPr>
                <a:spLocks/>
              </p:cNvSpPr>
              <p:nvPr/>
            </p:nvSpPr>
            <p:spPr bwMode="auto">
              <a:xfrm>
                <a:off x="6019" y="4382"/>
                <a:ext cx="917" cy="35"/>
              </a:xfrm>
              <a:custGeom>
                <a:avLst/>
                <a:gdLst>
                  <a:gd name="T0" fmla="*/ 0 w 917"/>
                  <a:gd name="T1" fmla="*/ 0 h 35"/>
                  <a:gd name="T2" fmla="*/ 459 w 917"/>
                  <a:gd name="T3" fmla="*/ 35 h 35"/>
                  <a:gd name="T4" fmla="*/ 917 w 917"/>
                  <a:gd name="T5" fmla="*/ 0 h 35"/>
                </a:gdLst>
                <a:ahLst/>
                <a:cxnLst>
                  <a:cxn ang="0">
                    <a:pos x="T0" y="T1"/>
                  </a:cxn>
                  <a:cxn ang="0">
                    <a:pos x="T2" y="T3"/>
                  </a:cxn>
                  <a:cxn ang="0">
                    <a:pos x="T4" y="T5"/>
                  </a:cxn>
                </a:cxnLst>
                <a:rect l="0" t="0" r="r" b="b"/>
                <a:pathLst>
                  <a:path w="917" h="35">
                    <a:moveTo>
                      <a:pt x="0" y="0"/>
                    </a:moveTo>
                    <a:cubicBezTo>
                      <a:pt x="0" y="19"/>
                      <a:pt x="206" y="35"/>
                      <a:pt x="459" y="35"/>
                    </a:cubicBezTo>
                    <a:cubicBezTo>
                      <a:pt x="712" y="35"/>
                      <a:pt x="917" y="19"/>
                      <a:pt x="917" y="0"/>
                    </a:cubicBezTo>
                  </a:path>
                </a:pathLst>
              </a:custGeom>
              <a:noFill/>
              <a:ln w="571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48" name="Rectangle 53"/>
            <p:cNvSpPr>
              <a:spLocks noChangeArrowheads="1"/>
            </p:cNvSpPr>
            <p:nvPr/>
          </p:nvSpPr>
          <p:spPr bwMode="auto">
            <a:xfrm>
              <a:off x="6292" y="4427"/>
              <a:ext cx="28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0" fontAlgn="base" hangingPunct="0">
                <a:spcBef>
                  <a:spcPct val="0"/>
                </a:spcBef>
                <a:spcAft>
                  <a:spcPct val="0"/>
                </a:spcAft>
              </a:pPr>
              <a:r>
                <a:rPr lang="en-US" altLang="en-US" sz="700" dirty="0">
                  <a:solidFill>
                    <a:srgbClr val="000000"/>
                  </a:solidFill>
                  <a:latin typeface="Arial" panose="020B0604020202020204" pitchFamily="34" charset="0"/>
                  <a:ea typeface="Calibri" panose="020F0502020204030204" pitchFamily="34" charset="0"/>
                  <a:cs typeface="Arial" panose="020B0604020202020204" pitchFamily="34" charset="0"/>
                </a:rPr>
                <a:t>CPT</a:t>
              </a:r>
              <a:endParaRPr lang="en-US" altLang="en-US" dirty="0">
                <a:latin typeface="Arial" panose="020B0604020202020204" pitchFamily="34" charset="0"/>
              </a:endParaRPr>
            </a:p>
          </p:txBody>
        </p:sp>
        <p:grpSp>
          <p:nvGrpSpPr>
            <p:cNvPr id="49" name="Group 48"/>
            <p:cNvGrpSpPr>
              <a:grpSpLocks/>
            </p:cNvGrpSpPr>
            <p:nvPr/>
          </p:nvGrpSpPr>
          <p:grpSpPr bwMode="auto">
            <a:xfrm>
              <a:off x="5993" y="3905"/>
              <a:ext cx="943" cy="315"/>
              <a:chOff x="5993" y="3905"/>
              <a:chExt cx="943" cy="315"/>
            </a:xfrm>
          </p:grpSpPr>
          <p:sp>
            <p:nvSpPr>
              <p:cNvPr id="96" name="Freeform 52"/>
              <p:cNvSpPr>
                <a:spLocks/>
              </p:cNvSpPr>
              <p:nvPr/>
            </p:nvSpPr>
            <p:spPr bwMode="auto">
              <a:xfrm>
                <a:off x="6019" y="3905"/>
                <a:ext cx="917" cy="315"/>
              </a:xfrm>
              <a:custGeom>
                <a:avLst/>
                <a:gdLst>
                  <a:gd name="T0" fmla="*/ 1300 w 2600"/>
                  <a:gd name="T1" fmla="*/ 0 h 1000"/>
                  <a:gd name="T2" fmla="*/ 0 w 2600"/>
                  <a:gd name="T3" fmla="*/ 125 h 1000"/>
                  <a:gd name="T4" fmla="*/ 0 w 2600"/>
                  <a:gd name="T5" fmla="*/ 875 h 1000"/>
                  <a:gd name="T6" fmla="*/ 1300 w 2600"/>
                  <a:gd name="T7" fmla="*/ 1000 h 1000"/>
                  <a:gd name="T8" fmla="*/ 2600 w 2600"/>
                  <a:gd name="T9" fmla="*/ 875 h 1000"/>
                  <a:gd name="T10" fmla="*/ 2600 w 2600"/>
                  <a:gd name="T11" fmla="*/ 125 h 1000"/>
                  <a:gd name="T12" fmla="*/ 1300 w 2600"/>
                  <a:gd name="T13" fmla="*/ 0 h 1000"/>
                </a:gdLst>
                <a:ahLst/>
                <a:cxnLst>
                  <a:cxn ang="0">
                    <a:pos x="T0" y="T1"/>
                  </a:cxn>
                  <a:cxn ang="0">
                    <a:pos x="T2" y="T3"/>
                  </a:cxn>
                  <a:cxn ang="0">
                    <a:pos x="T4" y="T5"/>
                  </a:cxn>
                  <a:cxn ang="0">
                    <a:pos x="T6" y="T7"/>
                  </a:cxn>
                  <a:cxn ang="0">
                    <a:pos x="T8" y="T9"/>
                  </a:cxn>
                  <a:cxn ang="0">
                    <a:pos x="T10" y="T11"/>
                  </a:cxn>
                  <a:cxn ang="0">
                    <a:pos x="T12" y="T13"/>
                  </a:cxn>
                </a:cxnLst>
                <a:rect l="0" t="0" r="r" b="b"/>
                <a:pathLst>
                  <a:path w="2600" h="1000">
                    <a:moveTo>
                      <a:pt x="1300" y="0"/>
                    </a:moveTo>
                    <a:cubicBezTo>
                      <a:pt x="582" y="0"/>
                      <a:pt x="0" y="56"/>
                      <a:pt x="0" y="125"/>
                    </a:cubicBezTo>
                    <a:lnTo>
                      <a:pt x="0" y="875"/>
                    </a:lnTo>
                    <a:cubicBezTo>
                      <a:pt x="0" y="944"/>
                      <a:pt x="582" y="1000"/>
                      <a:pt x="1300" y="1000"/>
                    </a:cubicBezTo>
                    <a:cubicBezTo>
                      <a:pt x="2018" y="1000"/>
                      <a:pt x="2600" y="944"/>
                      <a:pt x="2600" y="875"/>
                    </a:cubicBezTo>
                    <a:lnTo>
                      <a:pt x="2600" y="125"/>
                    </a:lnTo>
                    <a:cubicBezTo>
                      <a:pt x="2600" y="56"/>
                      <a:pt x="2018" y="0"/>
                      <a:pt x="1300" y="0"/>
                    </a:cubicBezTo>
                    <a:close/>
                  </a:path>
                </a:pathLst>
              </a:custGeom>
              <a:solidFill>
                <a:srgbClr val="99CC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Oval 51"/>
              <p:cNvSpPr>
                <a:spLocks noChangeArrowheads="1"/>
              </p:cNvSpPr>
              <p:nvPr/>
            </p:nvSpPr>
            <p:spPr bwMode="auto">
              <a:xfrm>
                <a:off x="5993" y="3905"/>
                <a:ext cx="917" cy="79"/>
              </a:xfrm>
              <a:prstGeom prst="ellipse">
                <a:avLst/>
              </a:prstGeom>
              <a:solidFill>
                <a:srgbClr val="ADD6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50"/>
              <p:cNvSpPr>
                <a:spLocks/>
              </p:cNvSpPr>
              <p:nvPr/>
            </p:nvSpPr>
            <p:spPr bwMode="auto">
              <a:xfrm>
                <a:off x="5993" y="3905"/>
                <a:ext cx="917" cy="315"/>
              </a:xfrm>
              <a:custGeom>
                <a:avLst/>
                <a:gdLst>
                  <a:gd name="T0" fmla="*/ 1300 w 2600"/>
                  <a:gd name="T1" fmla="*/ 0 h 1000"/>
                  <a:gd name="T2" fmla="*/ 0 w 2600"/>
                  <a:gd name="T3" fmla="*/ 125 h 1000"/>
                  <a:gd name="T4" fmla="*/ 0 w 2600"/>
                  <a:gd name="T5" fmla="*/ 875 h 1000"/>
                  <a:gd name="T6" fmla="*/ 1300 w 2600"/>
                  <a:gd name="T7" fmla="*/ 1000 h 1000"/>
                  <a:gd name="T8" fmla="*/ 2600 w 2600"/>
                  <a:gd name="T9" fmla="*/ 875 h 1000"/>
                  <a:gd name="T10" fmla="*/ 2600 w 2600"/>
                  <a:gd name="T11" fmla="*/ 125 h 1000"/>
                  <a:gd name="T12" fmla="*/ 1300 w 2600"/>
                  <a:gd name="T13" fmla="*/ 0 h 1000"/>
                </a:gdLst>
                <a:ahLst/>
                <a:cxnLst>
                  <a:cxn ang="0">
                    <a:pos x="T0" y="T1"/>
                  </a:cxn>
                  <a:cxn ang="0">
                    <a:pos x="T2" y="T3"/>
                  </a:cxn>
                  <a:cxn ang="0">
                    <a:pos x="T4" y="T5"/>
                  </a:cxn>
                  <a:cxn ang="0">
                    <a:pos x="T6" y="T7"/>
                  </a:cxn>
                  <a:cxn ang="0">
                    <a:pos x="T8" y="T9"/>
                  </a:cxn>
                  <a:cxn ang="0">
                    <a:pos x="T10" y="T11"/>
                  </a:cxn>
                  <a:cxn ang="0">
                    <a:pos x="T12" y="T13"/>
                  </a:cxn>
                </a:cxnLst>
                <a:rect l="0" t="0" r="r" b="b"/>
                <a:pathLst>
                  <a:path w="2600" h="1000">
                    <a:moveTo>
                      <a:pt x="1300" y="0"/>
                    </a:moveTo>
                    <a:cubicBezTo>
                      <a:pt x="582" y="0"/>
                      <a:pt x="0" y="56"/>
                      <a:pt x="0" y="125"/>
                    </a:cubicBezTo>
                    <a:lnTo>
                      <a:pt x="0" y="875"/>
                    </a:lnTo>
                    <a:cubicBezTo>
                      <a:pt x="0" y="944"/>
                      <a:pt x="582" y="1000"/>
                      <a:pt x="1300" y="1000"/>
                    </a:cubicBezTo>
                    <a:cubicBezTo>
                      <a:pt x="2018" y="1000"/>
                      <a:pt x="2600" y="944"/>
                      <a:pt x="2600" y="875"/>
                    </a:cubicBezTo>
                    <a:lnTo>
                      <a:pt x="2600" y="125"/>
                    </a:lnTo>
                    <a:cubicBezTo>
                      <a:pt x="2600" y="56"/>
                      <a:pt x="2018" y="0"/>
                      <a:pt x="1300" y="0"/>
                    </a:cubicBezTo>
                    <a:close/>
                  </a:path>
                </a:pathLst>
              </a:custGeom>
              <a:noFill/>
              <a:ln w="571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Freeform 49"/>
              <p:cNvSpPr>
                <a:spLocks/>
              </p:cNvSpPr>
              <p:nvPr/>
            </p:nvSpPr>
            <p:spPr bwMode="auto">
              <a:xfrm>
                <a:off x="5993" y="3944"/>
                <a:ext cx="917" cy="40"/>
              </a:xfrm>
              <a:custGeom>
                <a:avLst/>
                <a:gdLst>
                  <a:gd name="T0" fmla="*/ 0 w 917"/>
                  <a:gd name="T1" fmla="*/ 0 h 40"/>
                  <a:gd name="T2" fmla="*/ 459 w 917"/>
                  <a:gd name="T3" fmla="*/ 40 h 40"/>
                  <a:gd name="T4" fmla="*/ 917 w 917"/>
                  <a:gd name="T5" fmla="*/ 0 h 40"/>
                </a:gdLst>
                <a:ahLst/>
                <a:cxnLst>
                  <a:cxn ang="0">
                    <a:pos x="T0" y="T1"/>
                  </a:cxn>
                  <a:cxn ang="0">
                    <a:pos x="T2" y="T3"/>
                  </a:cxn>
                  <a:cxn ang="0">
                    <a:pos x="T4" y="T5"/>
                  </a:cxn>
                </a:cxnLst>
                <a:rect l="0" t="0" r="r" b="b"/>
                <a:pathLst>
                  <a:path w="917" h="40">
                    <a:moveTo>
                      <a:pt x="0" y="0"/>
                    </a:moveTo>
                    <a:cubicBezTo>
                      <a:pt x="0" y="22"/>
                      <a:pt x="206" y="40"/>
                      <a:pt x="459" y="40"/>
                    </a:cubicBezTo>
                    <a:cubicBezTo>
                      <a:pt x="712" y="40"/>
                      <a:pt x="917" y="22"/>
                      <a:pt x="917" y="0"/>
                    </a:cubicBezTo>
                  </a:path>
                </a:pathLst>
              </a:custGeom>
              <a:noFill/>
              <a:ln w="571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50" name="Rectangle 47"/>
            <p:cNvSpPr>
              <a:spLocks noChangeArrowheads="1"/>
            </p:cNvSpPr>
            <p:nvPr/>
          </p:nvSpPr>
          <p:spPr bwMode="auto">
            <a:xfrm>
              <a:off x="6222" y="4003"/>
              <a:ext cx="242"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0" fontAlgn="base" hangingPunct="0">
                <a:spcBef>
                  <a:spcPct val="0"/>
                </a:spcBef>
                <a:spcAft>
                  <a:spcPct val="0"/>
                </a:spcAft>
              </a:pPr>
              <a:r>
                <a:rPr lang="en-US" altLang="en-US" sz="700">
                  <a:solidFill>
                    <a:srgbClr val="000000"/>
                  </a:solidFill>
                  <a:latin typeface="Arial" panose="020B0604020202020204" pitchFamily="34" charset="0"/>
                  <a:ea typeface="Calibri" panose="020F0502020204030204" pitchFamily="34" charset="0"/>
                  <a:cs typeface="Arial" panose="020B0604020202020204" pitchFamily="34" charset="0"/>
                </a:rPr>
                <a:t>ICD</a:t>
              </a:r>
              <a:endParaRPr lang="en-US" altLang="en-US">
                <a:latin typeface="Arial" panose="020B0604020202020204" pitchFamily="34" charset="0"/>
              </a:endParaRPr>
            </a:p>
          </p:txBody>
        </p:sp>
        <p:sp>
          <p:nvSpPr>
            <p:cNvPr id="51" name="Rectangle 46"/>
            <p:cNvSpPr>
              <a:spLocks noChangeArrowheads="1"/>
            </p:cNvSpPr>
            <p:nvPr/>
          </p:nvSpPr>
          <p:spPr bwMode="auto">
            <a:xfrm>
              <a:off x="6473" y="4003"/>
              <a:ext cx="48"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0" fontAlgn="base" hangingPunct="0">
                <a:spcBef>
                  <a:spcPct val="0"/>
                </a:spcBef>
                <a:spcAft>
                  <a:spcPct val="0"/>
                </a:spcAft>
              </a:pPr>
              <a:r>
                <a:rPr lang="en-US" altLang="en-US" sz="70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altLang="en-US">
                <a:latin typeface="Arial" panose="020B0604020202020204" pitchFamily="34" charset="0"/>
              </a:endParaRPr>
            </a:p>
          </p:txBody>
        </p:sp>
        <p:sp>
          <p:nvSpPr>
            <p:cNvPr id="52" name="Rectangle 45"/>
            <p:cNvSpPr>
              <a:spLocks noChangeArrowheads="1"/>
            </p:cNvSpPr>
            <p:nvPr/>
          </p:nvSpPr>
          <p:spPr bwMode="auto">
            <a:xfrm>
              <a:off x="6529" y="4003"/>
              <a:ext cx="157"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0" fontAlgn="base" hangingPunct="0">
                <a:spcBef>
                  <a:spcPct val="0"/>
                </a:spcBef>
                <a:spcAft>
                  <a:spcPct val="0"/>
                </a:spcAft>
              </a:pPr>
              <a:r>
                <a:rPr lang="en-US" altLang="en-US" sz="700">
                  <a:solidFill>
                    <a:srgbClr val="000000"/>
                  </a:solidFill>
                  <a:latin typeface="Arial" panose="020B0604020202020204" pitchFamily="34" charset="0"/>
                  <a:ea typeface="Calibri" panose="020F0502020204030204" pitchFamily="34" charset="0"/>
                  <a:cs typeface="Arial" panose="020B0604020202020204" pitchFamily="34" charset="0"/>
                </a:rPr>
                <a:t>10</a:t>
              </a:r>
              <a:endParaRPr lang="en-US" altLang="en-US">
                <a:latin typeface="Arial" panose="020B0604020202020204" pitchFamily="34" charset="0"/>
              </a:endParaRPr>
            </a:p>
          </p:txBody>
        </p:sp>
        <p:grpSp>
          <p:nvGrpSpPr>
            <p:cNvPr id="53" name="Group 40"/>
            <p:cNvGrpSpPr>
              <a:grpSpLocks/>
            </p:cNvGrpSpPr>
            <p:nvPr/>
          </p:nvGrpSpPr>
          <p:grpSpPr bwMode="auto">
            <a:xfrm>
              <a:off x="1902" y="4031"/>
              <a:ext cx="943" cy="284"/>
              <a:chOff x="1902" y="4031"/>
              <a:chExt cx="943" cy="284"/>
            </a:xfrm>
          </p:grpSpPr>
          <p:sp>
            <p:nvSpPr>
              <p:cNvPr id="92" name="Freeform 44"/>
              <p:cNvSpPr>
                <a:spLocks/>
              </p:cNvSpPr>
              <p:nvPr/>
            </p:nvSpPr>
            <p:spPr bwMode="auto">
              <a:xfrm>
                <a:off x="1902" y="4031"/>
                <a:ext cx="917" cy="284"/>
              </a:xfrm>
              <a:custGeom>
                <a:avLst/>
                <a:gdLst>
                  <a:gd name="T0" fmla="*/ 1300 w 2600"/>
                  <a:gd name="T1" fmla="*/ 0 h 900"/>
                  <a:gd name="T2" fmla="*/ 0 w 2600"/>
                  <a:gd name="T3" fmla="*/ 113 h 900"/>
                  <a:gd name="T4" fmla="*/ 0 w 2600"/>
                  <a:gd name="T5" fmla="*/ 788 h 900"/>
                  <a:gd name="T6" fmla="*/ 1300 w 2600"/>
                  <a:gd name="T7" fmla="*/ 900 h 900"/>
                  <a:gd name="T8" fmla="*/ 2600 w 2600"/>
                  <a:gd name="T9" fmla="*/ 788 h 900"/>
                  <a:gd name="T10" fmla="*/ 2600 w 2600"/>
                  <a:gd name="T11" fmla="*/ 113 h 900"/>
                  <a:gd name="T12" fmla="*/ 1300 w 2600"/>
                  <a:gd name="T13" fmla="*/ 0 h 900"/>
                </a:gdLst>
                <a:ahLst/>
                <a:cxnLst>
                  <a:cxn ang="0">
                    <a:pos x="T0" y="T1"/>
                  </a:cxn>
                  <a:cxn ang="0">
                    <a:pos x="T2" y="T3"/>
                  </a:cxn>
                  <a:cxn ang="0">
                    <a:pos x="T4" y="T5"/>
                  </a:cxn>
                  <a:cxn ang="0">
                    <a:pos x="T6" y="T7"/>
                  </a:cxn>
                  <a:cxn ang="0">
                    <a:pos x="T8" y="T9"/>
                  </a:cxn>
                  <a:cxn ang="0">
                    <a:pos x="T10" y="T11"/>
                  </a:cxn>
                  <a:cxn ang="0">
                    <a:pos x="T12" y="T13"/>
                  </a:cxn>
                </a:cxnLst>
                <a:rect l="0" t="0" r="r" b="b"/>
                <a:pathLst>
                  <a:path w="2600" h="900">
                    <a:moveTo>
                      <a:pt x="1300" y="0"/>
                    </a:moveTo>
                    <a:cubicBezTo>
                      <a:pt x="582" y="0"/>
                      <a:pt x="0" y="51"/>
                      <a:pt x="0" y="113"/>
                    </a:cubicBezTo>
                    <a:lnTo>
                      <a:pt x="0" y="788"/>
                    </a:lnTo>
                    <a:cubicBezTo>
                      <a:pt x="0" y="850"/>
                      <a:pt x="582" y="900"/>
                      <a:pt x="1300" y="900"/>
                    </a:cubicBezTo>
                    <a:cubicBezTo>
                      <a:pt x="2018" y="900"/>
                      <a:pt x="2600" y="850"/>
                      <a:pt x="2600" y="788"/>
                    </a:cubicBezTo>
                    <a:lnTo>
                      <a:pt x="2600" y="113"/>
                    </a:lnTo>
                    <a:cubicBezTo>
                      <a:pt x="2600" y="51"/>
                      <a:pt x="2018" y="0"/>
                      <a:pt x="1300" y="0"/>
                    </a:cubicBezTo>
                    <a:close/>
                  </a:path>
                </a:pathLst>
              </a:custGeom>
              <a:solidFill>
                <a:srgbClr val="99CC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Oval 43"/>
              <p:cNvSpPr>
                <a:spLocks noChangeArrowheads="1"/>
              </p:cNvSpPr>
              <p:nvPr/>
            </p:nvSpPr>
            <p:spPr bwMode="auto">
              <a:xfrm>
                <a:off x="1902" y="4031"/>
                <a:ext cx="917" cy="71"/>
              </a:xfrm>
              <a:prstGeom prst="ellipse">
                <a:avLst/>
              </a:prstGeom>
              <a:solidFill>
                <a:srgbClr val="ADD6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42"/>
              <p:cNvSpPr>
                <a:spLocks/>
              </p:cNvSpPr>
              <p:nvPr/>
            </p:nvSpPr>
            <p:spPr bwMode="auto">
              <a:xfrm>
                <a:off x="1928" y="4031"/>
                <a:ext cx="917" cy="284"/>
              </a:xfrm>
              <a:custGeom>
                <a:avLst/>
                <a:gdLst>
                  <a:gd name="T0" fmla="*/ 1300 w 2600"/>
                  <a:gd name="T1" fmla="*/ 0 h 900"/>
                  <a:gd name="T2" fmla="*/ 0 w 2600"/>
                  <a:gd name="T3" fmla="*/ 113 h 900"/>
                  <a:gd name="T4" fmla="*/ 0 w 2600"/>
                  <a:gd name="T5" fmla="*/ 788 h 900"/>
                  <a:gd name="T6" fmla="*/ 1300 w 2600"/>
                  <a:gd name="T7" fmla="*/ 900 h 900"/>
                  <a:gd name="T8" fmla="*/ 2600 w 2600"/>
                  <a:gd name="T9" fmla="*/ 788 h 900"/>
                  <a:gd name="T10" fmla="*/ 2600 w 2600"/>
                  <a:gd name="T11" fmla="*/ 113 h 900"/>
                  <a:gd name="T12" fmla="*/ 1300 w 2600"/>
                  <a:gd name="T13" fmla="*/ 0 h 900"/>
                </a:gdLst>
                <a:ahLst/>
                <a:cxnLst>
                  <a:cxn ang="0">
                    <a:pos x="T0" y="T1"/>
                  </a:cxn>
                  <a:cxn ang="0">
                    <a:pos x="T2" y="T3"/>
                  </a:cxn>
                  <a:cxn ang="0">
                    <a:pos x="T4" y="T5"/>
                  </a:cxn>
                  <a:cxn ang="0">
                    <a:pos x="T6" y="T7"/>
                  </a:cxn>
                  <a:cxn ang="0">
                    <a:pos x="T8" y="T9"/>
                  </a:cxn>
                  <a:cxn ang="0">
                    <a:pos x="T10" y="T11"/>
                  </a:cxn>
                  <a:cxn ang="0">
                    <a:pos x="T12" y="T13"/>
                  </a:cxn>
                </a:cxnLst>
                <a:rect l="0" t="0" r="r" b="b"/>
                <a:pathLst>
                  <a:path w="2600" h="900">
                    <a:moveTo>
                      <a:pt x="1300" y="0"/>
                    </a:moveTo>
                    <a:cubicBezTo>
                      <a:pt x="582" y="0"/>
                      <a:pt x="0" y="51"/>
                      <a:pt x="0" y="113"/>
                    </a:cubicBezTo>
                    <a:lnTo>
                      <a:pt x="0" y="788"/>
                    </a:lnTo>
                    <a:cubicBezTo>
                      <a:pt x="0" y="850"/>
                      <a:pt x="582" y="900"/>
                      <a:pt x="1300" y="900"/>
                    </a:cubicBezTo>
                    <a:cubicBezTo>
                      <a:pt x="2018" y="900"/>
                      <a:pt x="2600" y="850"/>
                      <a:pt x="2600" y="788"/>
                    </a:cubicBezTo>
                    <a:lnTo>
                      <a:pt x="2600" y="113"/>
                    </a:lnTo>
                    <a:cubicBezTo>
                      <a:pt x="2600" y="51"/>
                      <a:pt x="2018" y="0"/>
                      <a:pt x="1300" y="0"/>
                    </a:cubicBezTo>
                    <a:close/>
                  </a:path>
                </a:pathLst>
              </a:custGeom>
              <a:noFill/>
              <a:ln w="571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41"/>
              <p:cNvSpPr>
                <a:spLocks/>
              </p:cNvSpPr>
              <p:nvPr/>
            </p:nvSpPr>
            <p:spPr bwMode="auto">
              <a:xfrm>
                <a:off x="1902" y="4067"/>
                <a:ext cx="917" cy="35"/>
              </a:xfrm>
              <a:custGeom>
                <a:avLst/>
                <a:gdLst>
                  <a:gd name="T0" fmla="*/ 0 w 917"/>
                  <a:gd name="T1" fmla="*/ 0 h 35"/>
                  <a:gd name="T2" fmla="*/ 458 w 917"/>
                  <a:gd name="T3" fmla="*/ 35 h 35"/>
                  <a:gd name="T4" fmla="*/ 917 w 917"/>
                  <a:gd name="T5" fmla="*/ 0 h 35"/>
                </a:gdLst>
                <a:ahLst/>
                <a:cxnLst>
                  <a:cxn ang="0">
                    <a:pos x="T0" y="T1"/>
                  </a:cxn>
                  <a:cxn ang="0">
                    <a:pos x="T2" y="T3"/>
                  </a:cxn>
                  <a:cxn ang="0">
                    <a:pos x="T4" y="T5"/>
                  </a:cxn>
                </a:cxnLst>
                <a:rect l="0" t="0" r="r" b="b"/>
                <a:pathLst>
                  <a:path w="917" h="35">
                    <a:moveTo>
                      <a:pt x="0" y="0"/>
                    </a:moveTo>
                    <a:cubicBezTo>
                      <a:pt x="0" y="19"/>
                      <a:pt x="205" y="35"/>
                      <a:pt x="458" y="35"/>
                    </a:cubicBezTo>
                    <a:cubicBezTo>
                      <a:pt x="712" y="35"/>
                      <a:pt x="917" y="19"/>
                      <a:pt x="917" y="0"/>
                    </a:cubicBezTo>
                  </a:path>
                </a:pathLst>
              </a:custGeom>
              <a:noFill/>
              <a:ln w="571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54" name="Rectangle 39"/>
            <p:cNvSpPr>
              <a:spLocks noChangeArrowheads="1"/>
            </p:cNvSpPr>
            <p:nvPr/>
          </p:nvSpPr>
          <p:spPr bwMode="auto">
            <a:xfrm>
              <a:off x="2178" y="4109"/>
              <a:ext cx="313"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0" fontAlgn="base" hangingPunct="0">
                <a:spcBef>
                  <a:spcPct val="0"/>
                </a:spcBef>
                <a:spcAft>
                  <a:spcPct val="0"/>
                </a:spcAft>
              </a:pPr>
              <a:r>
                <a:rPr lang="en-US" altLang="en-US" sz="700">
                  <a:solidFill>
                    <a:srgbClr val="000000"/>
                  </a:solidFill>
                  <a:latin typeface="Arial" panose="020B0604020202020204" pitchFamily="34" charset="0"/>
                  <a:ea typeface="Calibri" panose="020F0502020204030204" pitchFamily="34" charset="0"/>
                  <a:cs typeface="Arial" panose="020B0604020202020204" pitchFamily="34" charset="0"/>
                </a:rPr>
                <a:t>DRG</a:t>
              </a:r>
              <a:endParaRPr lang="en-US" altLang="en-US">
                <a:latin typeface="Arial" panose="020B0604020202020204" pitchFamily="34" charset="0"/>
              </a:endParaRPr>
            </a:p>
          </p:txBody>
        </p:sp>
        <p:grpSp>
          <p:nvGrpSpPr>
            <p:cNvPr id="55" name="Group 34"/>
            <p:cNvGrpSpPr>
              <a:grpSpLocks/>
            </p:cNvGrpSpPr>
            <p:nvPr/>
          </p:nvGrpSpPr>
          <p:grpSpPr bwMode="auto">
            <a:xfrm>
              <a:off x="4724" y="4787"/>
              <a:ext cx="1013" cy="284"/>
              <a:chOff x="4724" y="4787"/>
              <a:chExt cx="1013" cy="284"/>
            </a:xfrm>
          </p:grpSpPr>
          <p:sp>
            <p:nvSpPr>
              <p:cNvPr id="88" name="Freeform 38"/>
              <p:cNvSpPr>
                <a:spLocks/>
              </p:cNvSpPr>
              <p:nvPr/>
            </p:nvSpPr>
            <p:spPr bwMode="auto">
              <a:xfrm>
                <a:off x="4724" y="4787"/>
                <a:ext cx="987" cy="284"/>
              </a:xfrm>
              <a:custGeom>
                <a:avLst/>
                <a:gdLst>
                  <a:gd name="T0" fmla="*/ 1400 w 2800"/>
                  <a:gd name="T1" fmla="*/ 0 h 900"/>
                  <a:gd name="T2" fmla="*/ 0 w 2800"/>
                  <a:gd name="T3" fmla="*/ 113 h 900"/>
                  <a:gd name="T4" fmla="*/ 0 w 2800"/>
                  <a:gd name="T5" fmla="*/ 788 h 900"/>
                  <a:gd name="T6" fmla="*/ 1400 w 2800"/>
                  <a:gd name="T7" fmla="*/ 900 h 900"/>
                  <a:gd name="T8" fmla="*/ 2800 w 2800"/>
                  <a:gd name="T9" fmla="*/ 788 h 900"/>
                  <a:gd name="T10" fmla="*/ 2800 w 2800"/>
                  <a:gd name="T11" fmla="*/ 113 h 900"/>
                  <a:gd name="T12" fmla="*/ 1400 w 2800"/>
                  <a:gd name="T13" fmla="*/ 0 h 900"/>
                </a:gdLst>
                <a:ahLst/>
                <a:cxnLst>
                  <a:cxn ang="0">
                    <a:pos x="T0" y="T1"/>
                  </a:cxn>
                  <a:cxn ang="0">
                    <a:pos x="T2" y="T3"/>
                  </a:cxn>
                  <a:cxn ang="0">
                    <a:pos x="T4" y="T5"/>
                  </a:cxn>
                  <a:cxn ang="0">
                    <a:pos x="T6" y="T7"/>
                  </a:cxn>
                  <a:cxn ang="0">
                    <a:pos x="T8" y="T9"/>
                  </a:cxn>
                  <a:cxn ang="0">
                    <a:pos x="T10" y="T11"/>
                  </a:cxn>
                  <a:cxn ang="0">
                    <a:pos x="T12" y="T13"/>
                  </a:cxn>
                </a:cxnLst>
                <a:rect l="0" t="0" r="r" b="b"/>
                <a:pathLst>
                  <a:path w="2800" h="900">
                    <a:moveTo>
                      <a:pt x="1400" y="0"/>
                    </a:moveTo>
                    <a:cubicBezTo>
                      <a:pt x="627" y="0"/>
                      <a:pt x="0" y="51"/>
                      <a:pt x="0" y="113"/>
                    </a:cubicBezTo>
                    <a:lnTo>
                      <a:pt x="0" y="788"/>
                    </a:lnTo>
                    <a:cubicBezTo>
                      <a:pt x="0" y="850"/>
                      <a:pt x="627" y="900"/>
                      <a:pt x="1400" y="900"/>
                    </a:cubicBezTo>
                    <a:cubicBezTo>
                      <a:pt x="2174" y="900"/>
                      <a:pt x="2800" y="850"/>
                      <a:pt x="2800" y="788"/>
                    </a:cubicBezTo>
                    <a:lnTo>
                      <a:pt x="2800" y="113"/>
                    </a:lnTo>
                    <a:cubicBezTo>
                      <a:pt x="2800" y="51"/>
                      <a:pt x="2174" y="0"/>
                      <a:pt x="1400" y="0"/>
                    </a:cubicBezTo>
                    <a:close/>
                  </a:path>
                </a:pathLst>
              </a:custGeom>
              <a:solidFill>
                <a:srgbClr val="99CC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Oval 37"/>
              <p:cNvSpPr>
                <a:spLocks noChangeArrowheads="1"/>
              </p:cNvSpPr>
              <p:nvPr/>
            </p:nvSpPr>
            <p:spPr bwMode="auto">
              <a:xfrm>
                <a:off x="4724" y="4787"/>
                <a:ext cx="987" cy="71"/>
              </a:xfrm>
              <a:prstGeom prst="ellipse">
                <a:avLst/>
              </a:prstGeom>
              <a:solidFill>
                <a:srgbClr val="ADD6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36"/>
              <p:cNvSpPr>
                <a:spLocks/>
              </p:cNvSpPr>
              <p:nvPr/>
            </p:nvSpPr>
            <p:spPr bwMode="auto">
              <a:xfrm>
                <a:off x="4750" y="4787"/>
                <a:ext cx="987" cy="284"/>
              </a:xfrm>
              <a:custGeom>
                <a:avLst/>
                <a:gdLst>
                  <a:gd name="T0" fmla="*/ 1400 w 2800"/>
                  <a:gd name="T1" fmla="*/ 0 h 900"/>
                  <a:gd name="T2" fmla="*/ 0 w 2800"/>
                  <a:gd name="T3" fmla="*/ 113 h 900"/>
                  <a:gd name="T4" fmla="*/ 0 w 2800"/>
                  <a:gd name="T5" fmla="*/ 788 h 900"/>
                  <a:gd name="T6" fmla="*/ 1400 w 2800"/>
                  <a:gd name="T7" fmla="*/ 900 h 900"/>
                  <a:gd name="T8" fmla="*/ 2800 w 2800"/>
                  <a:gd name="T9" fmla="*/ 788 h 900"/>
                  <a:gd name="T10" fmla="*/ 2800 w 2800"/>
                  <a:gd name="T11" fmla="*/ 113 h 900"/>
                  <a:gd name="T12" fmla="*/ 1400 w 2800"/>
                  <a:gd name="T13" fmla="*/ 0 h 900"/>
                </a:gdLst>
                <a:ahLst/>
                <a:cxnLst>
                  <a:cxn ang="0">
                    <a:pos x="T0" y="T1"/>
                  </a:cxn>
                  <a:cxn ang="0">
                    <a:pos x="T2" y="T3"/>
                  </a:cxn>
                  <a:cxn ang="0">
                    <a:pos x="T4" y="T5"/>
                  </a:cxn>
                  <a:cxn ang="0">
                    <a:pos x="T6" y="T7"/>
                  </a:cxn>
                  <a:cxn ang="0">
                    <a:pos x="T8" y="T9"/>
                  </a:cxn>
                  <a:cxn ang="0">
                    <a:pos x="T10" y="T11"/>
                  </a:cxn>
                  <a:cxn ang="0">
                    <a:pos x="T12" y="T13"/>
                  </a:cxn>
                </a:cxnLst>
                <a:rect l="0" t="0" r="r" b="b"/>
                <a:pathLst>
                  <a:path w="2800" h="900">
                    <a:moveTo>
                      <a:pt x="1400" y="0"/>
                    </a:moveTo>
                    <a:cubicBezTo>
                      <a:pt x="627" y="0"/>
                      <a:pt x="0" y="51"/>
                      <a:pt x="0" y="113"/>
                    </a:cubicBezTo>
                    <a:lnTo>
                      <a:pt x="0" y="788"/>
                    </a:lnTo>
                    <a:cubicBezTo>
                      <a:pt x="0" y="850"/>
                      <a:pt x="627" y="900"/>
                      <a:pt x="1400" y="900"/>
                    </a:cubicBezTo>
                    <a:cubicBezTo>
                      <a:pt x="2174" y="900"/>
                      <a:pt x="2800" y="850"/>
                      <a:pt x="2800" y="788"/>
                    </a:cubicBezTo>
                    <a:lnTo>
                      <a:pt x="2800" y="113"/>
                    </a:lnTo>
                    <a:cubicBezTo>
                      <a:pt x="2800" y="51"/>
                      <a:pt x="2174" y="0"/>
                      <a:pt x="1400" y="0"/>
                    </a:cubicBezTo>
                    <a:close/>
                  </a:path>
                </a:pathLst>
              </a:custGeom>
              <a:noFill/>
              <a:ln w="571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35"/>
              <p:cNvSpPr>
                <a:spLocks/>
              </p:cNvSpPr>
              <p:nvPr/>
            </p:nvSpPr>
            <p:spPr bwMode="auto">
              <a:xfrm>
                <a:off x="4750" y="4823"/>
                <a:ext cx="987" cy="35"/>
              </a:xfrm>
              <a:custGeom>
                <a:avLst/>
                <a:gdLst>
                  <a:gd name="T0" fmla="*/ 0 w 987"/>
                  <a:gd name="T1" fmla="*/ 0 h 35"/>
                  <a:gd name="T2" fmla="*/ 493 w 987"/>
                  <a:gd name="T3" fmla="*/ 35 h 35"/>
                  <a:gd name="T4" fmla="*/ 987 w 987"/>
                  <a:gd name="T5" fmla="*/ 0 h 35"/>
                </a:gdLst>
                <a:ahLst/>
                <a:cxnLst>
                  <a:cxn ang="0">
                    <a:pos x="T0" y="T1"/>
                  </a:cxn>
                  <a:cxn ang="0">
                    <a:pos x="T2" y="T3"/>
                  </a:cxn>
                  <a:cxn ang="0">
                    <a:pos x="T4" y="T5"/>
                  </a:cxn>
                </a:cxnLst>
                <a:rect l="0" t="0" r="r" b="b"/>
                <a:pathLst>
                  <a:path w="987" h="35">
                    <a:moveTo>
                      <a:pt x="0" y="0"/>
                    </a:moveTo>
                    <a:cubicBezTo>
                      <a:pt x="0" y="20"/>
                      <a:pt x="221" y="35"/>
                      <a:pt x="493" y="35"/>
                    </a:cubicBezTo>
                    <a:cubicBezTo>
                      <a:pt x="766" y="35"/>
                      <a:pt x="987" y="20"/>
                      <a:pt x="987" y="0"/>
                    </a:cubicBezTo>
                  </a:path>
                </a:pathLst>
              </a:custGeom>
              <a:noFill/>
              <a:ln w="571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56" name="Rectangle 33"/>
            <p:cNvSpPr>
              <a:spLocks noChangeArrowheads="1"/>
            </p:cNvSpPr>
            <p:nvPr/>
          </p:nvSpPr>
          <p:spPr bwMode="auto">
            <a:xfrm>
              <a:off x="4757" y="4866"/>
              <a:ext cx="793"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0" fontAlgn="base" hangingPunct="0">
                <a:spcBef>
                  <a:spcPct val="0"/>
                </a:spcBef>
                <a:spcAft>
                  <a:spcPct val="0"/>
                </a:spcAft>
              </a:pPr>
              <a:r>
                <a:rPr lang="en-US" altLang="en-US" sz="700">
                  <a:solidFill>
                    <a:srgbClr val="000000"/>
                  </a:solidFill>
                  <a:latin typeface="Arial" panose="020B0604020202020204" pitchFamily="34" charset="0"/>
                  <a:ea typeface="Calibri" panose="020F0502020204030204" pitchFamily="34" charset="0"/>
                  <a:cs typeface="Arial" panose="020B0604020202020204" pitchFamily="34" charset="0"/>
                </a:rPr>
                <a:t>VA Ontology</a:t>
              </a:r>
              <a:endParaRPr lang="en-US" altLang="en-US">
                <a:latin typeface="Arial" panose="020B0604020202020204" pitchFamily="34" charset="0"/>
              </a:endParaRPr>
            </a:p>
          </p:txBody>
        </p:sp>
        <p:grpSp>
          <p:nvGrpSpPr>
            <p:cNvPr id="57" name="Group 28"/>
            <p:cNvGrpSpPr>
              <a:grpSpLocks/>
            </p:cNvGrpSpPr>
            <p:nvPr/>
          </p:nvGrpSpPr>
          <p:grpSpPr bwMode="auto">
            <a:xfrm>
              <a:off x="3101" y="4787"/>
              <a:ext cx="1084" cy="284"/>
              <a:chOff x="3101" y="4787"/>
              <a:chExt cx="1084" cy="284"/>
            </a:xfrm>
          </p:grpSpPr>
          <p:sp>
            <p:nvSpPr>
              <p:cNvPr id="84" name="Freeform 32"/>
              <p:cNvSpPr>
                <a:spLocks/>
              </p:cNvSpPr>
              <p:nvPr/>
            </p:nvSpPr>
            <p:spPr bwMode="auto">
              <a:xfrm>
                <a:off x="3101" y="4787"/>
                <a:ext cx="1058" cy="284"/>
              </a:xfrm>
              <a:custGeom>
                <a:avLst/>
                <a:gdLst>
                  <a:gd name="T0" fmla="*/ 1500 w 3000"/>
                  <a:gd name="T1" fmla="*/ 0 h 900"/>
                  <a:gd name="T2" fmla="*/ 0 w 3000"/>
                  <a:gd name="T3" fmla="*/ 113 h 900"/>
                  <a:gd name="T4" fmla="*/ 0 w 3000"/>
                  <a:gd name="T5" fmla="*/ 788 h 900"/>
                  <a:gd name="T6" fmla="*/ 1500 w 3000"/>
                  <a:gd name="T7" fmla="*/ 900 h 900"/>
                  <a:gd name="T8" fmla="*/ 3000 w 3000"/>
                  <a:gd name="T9" fmla="*/ 788 h 900"/>
                  <a:gd name="T10" fmla="*/ 3000 w 3000"/>
                  <a:gd name="T11" fmla="*/ 113 h 900"/>
                  <a:gd name="T12" fmla="*/ 1500 w 3000"/>
                  <a:gd name="T13" fmla="*/ 0 h 900"/>
                </a:gdLst>
                <a:ahLst/>
                <a:cxnLst>
                  <a:cxn ang="0">
                    <a:pos x="T0" y="T1"/>
                  </a:cxn>
                  <a:cxn ang="0">
                    <a:pos x="T2" y="T3"/>
                  </a:cxn>
                  <a:cxn ang="0">
                    <a:pos x="T4" y="T5"/>
                  </a:cxn>
                  <a:cxn ang="0">
                    <a:pos x="T6" y="T7"/>
                  </a:cxn>
                  <a:cxn ang="0">
                    <a:pos x="T8" y="T9"/>
                  </a:cxn>
                  <a:cxn ang="0">
                    <a:pos x="T10" y="T11"/>
                  </a:cxn>
                  <a:cxn ang="0">
                    <a:pos x="T12" y="T13"/>
                  </a:cxn>
                </a:cxnLst>
                <a:rect l="0" t="0" r="r" b="b"/>
                <a:pathLst>
                  <a:path w="3000" h="900">
                    <a:moveTo>
                      <a:pt x="1500" y="0"/>
                    </a:moveTo>
                    <a:cubicBezTo>
                      <a:pt x="672" y="0"/>
                      <a:pt x="0" y="51"/>
                      <a:pt x="0" y="113"/>
                    </a:cubicBezTo>
                    <a:lnTo>
                      <a:pt x="0" y="788"/>
                    </a:lnTo>
                    <a:cubicBezTo>
                      <a:pt x="0" y="850"/>
                      <a:pt x="672" y="900"/>
                      <a:pt x="1500" y="900"/>
                    </a:cubicBezTo>
                    <a:cubicBezTo>
                      <a:pt x="2329" y="900"/>
                      <a:pt x="3000" y="850"/>
                      <a:pt x="3000" y="788"/>
                    </a:cubicBezTo>
                    <a:lnTo>
                      <a:pt x="3000" y="113"/>
                    </a:lnTo>
                    <a:cubicBezTo>
                      <a:pt x="3000" y="51"/>
                      <a:pt x="2329" y="0"/>
                      <a:pt x="1500" y="0"/>
                    </a:cubicBezTo>
                    <a:close/>
                  </a:path>
                </a:pathLst>
              </a:custGeom>
              <a:solidFill>
                <a:srgbClr val="99CC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Oval 31"/>
              <p:cNvSpPr>
                <a:spLocks noChangeArrowheads="1"/>
              </p:cNvSpPr>
              <p:nvPr/>
            </p:nvSpPr>
            <p:spPr bwMode="auto">
              <a:xfrm>
                <a:off x="3101" y="4787"/>
                <a:ext cx="1058" cy="71"/>
              </a:xfrm>
              <a:prstGeom prst="ellipse">
                <a:avLst/>
              </a:prstGeom>
              <a:solidFill>
                <a:srgbClr val="ADD6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30"/>
              <p:cNvSpPr>
                <a:spLocks/>
              </p:cNvSpPr>
              <p:nvPr/>
            </p:nvSpPr>
            <p:spPr bwMode="auto">
              <a:xfrm>
                <a:off x="3127" y="4787"/>
                <a:ext cx="1058" cy="284"/>
              </a:xfrm>
              <a:custGeom>
                <a:avLst/>
                <a:gdLst>
                  <a:gd name="T0" fmla="*/ 1500 w 3000"/>
                  <a:gd name="T1" fmla="*/ 0 h 900"/>
                  <a:gd name="T2" fmla="*/ 0 w 3000"/>
                  <a:gd name="T3" fmla="*/ 113 h 900"/>
                  <a:gd name="T4" fmla="*/ 0 w 3000"/>
                  <a:gd name="T5" fmla="*/ 788 h 900"/>
                  <a:gd name="T6" fmla="*/ 1500 w 3000"/>
                  <a:gd name="T7" fmla="*/ 900 h 900"/>
                  <a:gd name="T8" fmla="*/ 3000 w 3000"/>
                  <a:gd name="T9" fmla="*/ 788 h 900"/>
                  <a:gd name="T10" fmla="*/ 3000 w 3000"/>
                  <a:gd name="T11" fmla="*/ 113 h 900"/>
                  <a:gd name="T12" fmla="*/ 1500 w 3000"/>
                  <a:gd name="T13" fmla="*/ 0 h 900"/>
                </a:gdLst>
                <a:ahLst/>
                <a:cxnLst>
                  <a:cxn ang="0">
                    <a:pos x="T0" y="T1"/>
                  </a:cxn>
                  <a:cxn ang="0">
                    <a:pos x="T2" y="T3"/>
                  </a:cxn>
                  <a:cxn ang="0">
                    <a:pos x="T4" y="T5"/>
                  </a:cxn>
                  <a:cxn ang="0">
                    <a:pos x="T6" y="T7"/>
                  </a:cxn>
                  <a:cxn ang="0">
                    <a:pos x="T8" y="T9"/>
                  </a:cxn>
                  <a:cxn ang="0">
                    <a:pos x="T10" y="T11"/>
                  </a:cxn>
                  <a:cxn ang="0">
                    <a:pos x="T12" y="T13"/>
                  </a:cxn>
                </a:cxnLst>
                <a:rect l="0" t="0" r="r" b="b"/>
                <a:pathLst>
                  <a:path w="3000" h="900">
                    <a:moveTo>
                      <a:pt x="1500" y="0"/>
                    </a:moveTo>
                    <a:cubicBezTo>
                      <a:pt x="672" y="0"/>
                      <a:pt x="0" y="51"/>
                      <a:pt x="0" y="113"/>
                    </a:cubicBezTo>
                    <a:lnTo>
                      <a:pt x="0" y="788"/>
                    </a:lnTo>
                    <a:cubicBezTo>
                      <a:pt x="0" y="850"/>
                      <a:pt x="672" y="900"/>
                      <a:pt x="1500" y="900"/>
                    </a:cubicBezTo>
                    <a:cubicBezTo>
                      <a:pt x="2329" y="900"/>
                      <a:pt x="3000" y="850"/>
                      <a:pt x="3000" y="788"/>
                    </a:cubicBezTo>
                    <a:lnTo>
                      <a:pt x="3000" y="113"/>
                    </a:lnTo>
                    <a:cubicBezTo>
                      <a:pt x="3000" y="51"/>
                      <a:pt x="2329" y="0"/>
                      <a:pt x="1500" y="0"/>
                    </a:cubicBezTo>
                    <a:close/>
                  </a:path>
                </a:pathLst>
              </a:custGeom>
              <a:noFill/>
              <a:ln w="571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29"/>
              <p:cNvSpPr>
                <a:spLocks/>
              </p:cNvSpPr>
              <p:nvPr/>
            </p:nvSpPr>
            <p:spPr bwMode="auto">
              <a:xfrm>
                <a:off x="3101" y="4823"/>
                <a:ext cx="1058" cy="35"/>
              </a:xfrm>
              <a:custGeom>
                <a:avLst/>
                <a:gdLst>
                  <a:gd name="T0" fmla="*/ 0 w 1058"/>
                  <a:gd name="T1" fmla="*/ 0 h 35"/>
                  <a:gd name="T2" fmla="*/ 529 w 1058"/>
                  <a:gd name="T3" fmla="*/ 35 h 35"/>
                  <a:gd name="T4" fmla="*/ 1058 w 1058"/>
                  <a:gd name="T5" fmla="*/ 0 h 35"/>
                </a:gdLst>
                <a:ahLst/>
                <a:cxnLst>
                  <a:cxn ang="0">
                    <a:pos x="T0" y="T1"/>
                  </a:cxn>
                  <a:cxn ang="0">
                    <a:pos x="T2" y="T3"/>
                  </a:cxn>
                  <a:cxn ang="0">
                    <a:pos x="T4" y="T5"/>
                  </a:cxn>
                </a:cxnLst>
                <a:rect l="0" t="0" r="r" b="b"/>
                <a:pathLst>
                  <a:path w="1058" h="35">
                    <a:moveTo>
                      <a:pt x="0" y="0"/>
                    </a:moveTo>
                    <a:cubicBezTo>
                      <a:pt x="0" y="20"/>
                      <a:pt x="237" y="35"/>
                      <a:pt x="529" y="35"/>
                    </a:cubicBezTo>
                    <a:cubicBezTo>
                      <a:pt x="822" y="35"/>
                      <a:pt x="1058" y="20"/>
                      <a:pt x="1058" y="0"/>
                    </a:cubicBezTo>
                  </a:path>
                </a:pathLst>
              </a:custGeom>
              <a:noFill/>
              <a:ln w="571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58" name="Rectangle 27"/>
            <p:cNvSpPr>
              <a:spLocks noChangeArrowheads="1"/>
            </p:cNvSpPr>
            <p:nvPr/>
          </p:nvSpPr>
          <p:spPr bwMode="auto">
            <a:xfrm>
              <a:off x="3098" y="4866"/>
              <a:ext cx="919"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0" fontAlgn="base" hangingPunct="0">
                <a:spcBef>
                  <a:spcPct val="0"/>
                </a:spcBef>
                <a:spcAft>
                  <a:spcPct val="0"/>
                </a:spcAft>
              </a:pPr>
              <a:r>
                <a:rPr lang="en-US" altLang="en-US" sz="700">
                  <a:solidFill>
                    <a:srgbClr val="000000"/>
                  </a:solidFill>
                  <a:latin typeface="Arial" panose="020B0604020202020204" pitchFamily="34" charset="0"/>
                  <a:ea typeface="Calibri" panose="020F0502020204030204" pitchFamily="34" charset="0"/>
                  <a:cs typeface="Arial" panose="020B0604020202020204" pitchFamily="34" charset="0"/>
                </a:rPr>
                <a:t>MHS Ontology</a:t>
              </a:r>
              <a:endParaRPr lang="en-US" altLang="en-US">
                <a:latin typeface="Arial" panose="020B0604020202020204" pitchFamily="34" charset="0"/>
              </a:endParaRPr>
            </a:p>
          </p:txBody>
        </p:sp>
        <p:sp>
          <p:nvSpPr>
            <p:cNvPr id="59" name="Freeform 26"/>
            <p:cNvSpPr>
              <a:spLocks noEditPoints="1"/>
            </p:cNvSpPr>
            <p:nvPr/>
          </p:nvSpPr>
          <p:spPr bwMode="auto">
            <a:xfrm>
              <a:off x="2839" y="3773"/>
              <a:ext cx="1135" cy="392"/>
            </a:xfrm>
            <a:custGeom>
              <a:avLst/>
              <a:gdLst>
                <a:gd name="T0" fmla="*/ 24 w 3218"/>
                <a:gd name="T1" fmla="*/ 3 h 1242"/>
                <a:gd name="T2" fmla="*/ 3068 w 3218"/>
                <a:gd name="T3" fmla="*/ 1144 h 1242"/>
                <a:gd name="T4" fmla="*/ 3078 w 3218"/>
                <a:gd name="T5" fmla="*/ 1166 h 1242"/>
                <a:gd name="T6" fmla="*/ 3057 w 3218"/>
                <a:gd name="T7" fmla="*/ 1176 h 1242"/>
                <a:gd name="T8" fmla="*/ 13 w 3218"/>
                <a:gd name="T9" fmla="*/ 34 h 1242"/>
                <a:gd name="T10" fmla="*/ 3 w 3218"/>
                <a:gd name="T11" fmla="*/ 13 h 1242"/>
                <a:gd name="T12" fmla="*/ 24 w 3218"/>
                <a:gd name="T13" fmla="*/ 3 h 1242"/>
                <a:gd name="T14" fmla="*/ 3066 w 3218"/>
                <a:gd name="T15" fmla="*/ 1055 h 1242"/>
                <a:gd name="T16" fmla="*/ 3218 w 3218"/>
                <a:gd name="T17" fmla="*/ 1218 h 1242"/>
                <a:gd name="T18" fmla="*/ 2996 w 3218"/>
                <a:gd name="T19" fmla="*/ 1242 h 1242"/>
                <a:gd name="T20" fmla="*/ 3066 w 3218"/>
                <a:gd name="T21" fmla="*/ 1055 h 1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18" h="1242">
                  <a:moveTo>
                    <a:pt x="24" y="3"/>
                  </a:moveTo>
                  <a:lnTo>
                    <a:pt x="3068" y="1144"/>
                  </a:lnTo>
                  <a:cubicBezTo>
                    <a:pt x="3077" y="1148"/>
                    <a:pt x="3081" y="1157"/>
                    <a:pt x="3078" y="1166"/>
                  </a:cubicBezTo>
                  <a:cubicBezTo>
                    <a:pt x="3075" y="1174"/>
                    <a:pt x="3065" y="1179"/>
                    <a:pt x="3057" y="1176"/>
                  </a:cubicBezTo>
                  <a:lnTo>
                    <a:pt x="13" y="34"/>
                  </a:lnTo>
                  <a:cubicBezTo>
                    <a:pt x="4" y="31"/>
                    <a:pt x="0" y="21"/>
                    <a:pt x="3" y="13"/>
                  </a:cubicBezTo>
                  <a:cubicBezTo>
                    <a:pt x="6" y="4"/>
                    <a:pt x="16" y="0"/>
                    <a:pt x="24" y="3"/>
                  </a:cubicBezTo>
                  <a:close/>
                  <a:moveTo>
                    <a:pt x="3066" y="1055"/>
                  </a:moveTo>
                  <a:lnTo>
                    <a:pt x="3218" y="1218"/>
                  </a:lnTo>
                  <a:lnTo>
                    <a:pt x="2996" y="1242"/>
                  </a:lnTo>
                  <a:lnTo>
                    <a:pt x="3066" y="1055"/>
                  </a:lnTo>
                  <a:close/>
                </a:path>
              </a:pathLst>
            </a:custGeom>
            <a:solidFill>
              <a:srgbClr val="000000"/>
            </a:solidFill>
            <a:ln w="3810">
              <a:solidFill>
                <a:srgbClr val="000000"/>
              </a:solidFill>
              <a:bevel/>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25"/>
            <p:cNvSpPr>
              <a:spLocks noEditPoints="1"/>
            </p:cNvSpPr>
            <p:nvPr/>
          </p:nvSpPr>
          <p:spPr bwMode="auto">
            <a:xfrm>
              <a:off x="2839" y="4152"/>
              <a:ext cx="1135" cy="96"/>
            </a:xfrm>
            <a:custGeom>
              <a:avLst/>
              <a:gdLst>
                <a:gd name="T0" fmla="*/ 19 w 3217"/>
                <a:gd name="T1" fmla="*/ 1 h 305"/>
                <a:gd name="T2" fmla="*/ 3052 w 3217"/>
                <a:gd name="T3" fmla="*/ 190 h 305"/>
                <a:gd name="T4" fmla="*/ 3068 w 3217"/>
                <a:gd name="T5" fmla="*/ 208 h 305"/>
                <a:gd name="T6" fmla="*/ 3050 w 3217"/>
                <a:gd name="T7" fmla="*/ 224 h 305"/>
                <a:gd name="T8" fmla="*/ 16 w 3217"/>
                <a:gd name="T9" fmla="*/ 34 h 305"/>
                <a:gd name="T10" fmla="*/ 1 w 3217"/>
                <a:gd name="T11" fmla="*/ 16 h 305"/>
                <a:gd name="T12" fmla="*/ 19 w 3217"/>
                <a:gd name="T13" fmla="*/ 1 h 305"/>
                <a:gd name="T14" fmla="*/ 3024 w 3217"/>
                <a:gd name="T15" fmla="*/ 105 h 305"/>
                <a:gd name="T16" fmla="*/ 3217 w 3217"/>
                <a:gd name="T17" fmla="*/ 217 h 305"/>
                <a:gd name="T18" fmla="*/ 3012 w 3217"/>
                <a:gd name="T19" fmla="*/ 305 h 305"/>
                <a:gd name="T20" fmla="*/ 3024 w 3217"/>
                <a:gd name="T21" fmla="*/ 10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17" h="305">
                  <a:moveTo>
                    <a:pt x="19" y="1"/>
                  </a:moveTo>
                  <a:lnTo>
                    <a:pt x="3052" y="190"/>
                  </a:lnTo>
                  <a:cubicBezTo>
                    <a:pt x="3061" y="191"/>
                    <a:pt x="3068" y="199"/>
                    <a:pt x="3068" y="208"/>
                  </a:cubicBezTo>
                  <a:cubicBezTo>
                    <a:pt x="3067" y="217"/>
                    <a:pt x="3059" y="224"/>
                    <a:pt x="3050" y="224"/>
                  </a:cubicBezTo>
                  <a:lnTo>
                    <a:pt x="16" y="34"/>
                  </a:lnTo>
                  <a:cubicBezTo>
                    <a:pt x="7" y="34"/>
                    <a:pt x="0" y="26"/>
                    <a:pt x="1" y="16"/>
                  </a:cubicBezTo>
                  <a:cubicBezTo>
                    <a:pt x="1" y="7"/>
                    <a:pt x="9" y="0"/>
                    <a:pt x="19" y="1"/>
                  </a:cubicBezTo>
                  <a:close/>
                  <a:moveTo>
                    <a:pt x="3024" y="105"/>
                  </a:moveTo>
                  <a:lnTo>
                    <a:pt x="3217" y="217"/>
                  </a:lnTo>
                  <a:lnTo>
                    <a:pt x="3012" y="305"/>
                  </a:lnTo>
                  <a:lnTo>
                    <a:pt x="3024" y="105"/>
                  </a:lnTo>
                  <a:close/>
                </a:path>
              </a:pathLst>
            </a:custGeom>
            <a:solidFill>
              <a:srgbClr val="000000"/>
            </a:solidFill>
            <a:ln w="3810">
              <a:solidFill>
                <a:srgbClr val="000000"/>
              </a:solidFill>
              <a:bevel/>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24"/>
            <p:cNvSpPr>
              <a:spLocks noEditPoints="1"/>
            </p:cNvSpPr>
            <p:nvPr/>
          </p:nvSpPr>
          <p:spPr bwMode="auto">
            <a:xfrm>
              <a:off x="3685" y="4346"/>
              <a:ext cx="289" cy="448"/>
            </a:xfrm>
            <a:custGeom>
              <a:avLst/>
              <a:gdLst>
                <a:gd name="T0" fmla="*/ 5 w 819"/>
                <a:gd name="T1" fmla="*/ 1392 h 1420"/>
                <a:gd name="T2" fmla="*/ 722 w 819"/>
                <a:gd name="T3" fmla="*/ 137 h 1420"/>
                <a:gd name="T4" fmla="*/ 745 w 819"/>
                <a:gd name="T5" fmla="*/ 131 h 1420"/>
                <a:gd name="T6" fmla="*/ 751 w 819"/>
                <a:gd name="T7" fmla="*/ 153 h 1420"/>
                <a:gd name="T8" fmla="*/ 34 w 819"/>
                <a:gd name="T9" fmla="*/ 1409 h 1420"/>
                <a:gd name="T10" fmla="*/ 11 w 819"/>
                <a:gd name="T11" fmla="*/ 1415 h 1420"/>
                <a:gd name="T12" fmla="*/ 5 w 819"/>
                <a:gd name="T13" fmla="*/ 1392 h 1420"/>
                <a:gd name="T14" fmla="*/ 633 w 819"/>
                <a:gd name="T15" fmla="*/ 125 h 1420"/>
                <a:gd name="T16" fmla="*/ 819 w 819"/>
                <a:gd name="T17" fmla="*/ 0 h 1420"/>
                <a:gd name="T18" fmla="*/ 807 w 819"/>
                <a:gd name="T19" fmla="*/ 224 h 1420"/>
                <a:gd name="T20" fmla="*/ 633 w 819"/>
                <a:gd name="T21" fmla="*/ 125 h 1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9" h="1420">
                  <a:moveTo>
                    <a:pt x="5" y="1392"/>
                  </a:moveTo>
                  <a:lnTo>
                    <a:pt x="722" y="137"/>
                  </a:lnTo>
                  <a:cubicBezTo>
                    <a:pt x="727" y="129"/>
                    <a:pt x="737" y="126"/>
                    <a:pt x="745" y="131"/>
                  </a:cubicBezTo>
                  <a:cubicBezTo>
                    <a:pt x="753" y="135"/>
                    <a:pt x="756" y="145"/>
                    <a:pt x="751" y="153"/>
                  </a:cubicBezTo>
                  <a:lnTo>
                    <a:pt x="34" y="1409"/>
                  </a:lnTo>
                  <a:cubicBezTo>
                    <a:pt x="29" y="1417"/>
                    <a:pt x="19" y="1420"/>
                    <a:pt x="11" y="1415"/>
                  </a:cubicBezTo>
                  <a:cubicBezTo>
                    <a:pt x="3" y="1410"/>
                    <a:pt x="0" y="1400"/>
                    <a:pt x="5" y="1392"/>
                  </a:cubicBezTo>
                  <a:close/>
                  <a:moveTo>
                    <a:pt x="633" y="125"/>
                  </a:moveTo>
                  <a:lnTo>
                    <a:pt x="819" y="0"/>
                  </a:lnTo>
                  <a:lnTo>
                    <a:pt x="807" y="224"/>
                  </a:lnTo>
                  <a:lnTo>
                    <a:pt x="633" y="125"/>
                  </a:lnTo>
                  <a:close/>
                </a:path>
              </a:pathLst>
            </a:custGeom>
            <a:solidFill>
              <a:srgbClr val="000000"/>
            </a:solidFill>
            <a:ln w="3810">
              <a:solidFill>
                <a:srgbClr val="000000"/>
              </a:solidFill>
              <a:bevel/>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23"/>
            <p:cNvSpPr>
              <a:spLocks noEditPoints="1"/>
            </p:cNvSpPr>
            <p:nvPr/>
          </p:nvSpPr>
          <p:spPr bwMode="auto">
            <a:xfrm>
              <a:off x="2838" y="4283"/>
              <a:ext cx="1136" cy="636"/>
            </a:xfrm>
            <a:custGeom>
              <a:avLst/>
              <a:gdLst>
                <a:gd name="T0" fmla="*/ 11 w 3219"/>
                <a:gd name="T1" fmla="*/ 1986 h 2019"/>
                <a:gd name="T2" fmla="*/ 3069 w 3219"/>
                <a:gd name="T3" fmla="*/ 75 h 2019"/>
                <a:gd name="T4" fmla="*/ 3092 w 3219"/>
                <a:gd name="T5" fmla="*/ 80 h 2019"/>
                <a:gd name="T6" fmla="*/ 3087 w 3219"/>
                <a:gd name="T7" fmla="*/ 103 h 2019"/>
                <a:gd name="T8" fmla="*/ 28 w 3219"/>
                <a:gd name="T9" fmla="*/ 2015 h 2019"/>
                <a:gd name="T10" fmla="*/ 5 w 3219"/>
                <a:gd name="T11" fmla="*/ 2009 h 2019"/>
                <a:gd name="T12" fmla="*/ 11 w 3219"/>
                <a:gd name="T13" fmla="*/ 1986 h 2019"/>
                <a:gd name="T14" fmla="*/ 2997 w 3219"/>
                <a:gd name="T15" fmla="*/ 22 h 2019"/>
                <a:gd name="T16" fmla="*/ 3219 w 3219"/>
                <a:gd name="T17" fmla="*/ 0 h 2019"/>
                <a:gd name="T18" fmla="*/ 3103 w 3219"/>
                <a:gd name="T19" fmla="*/ 191 h 2019"/>
                <a:gd name="T20" fmla="*/ 2997 w 3219"/>
                <a:gd name="T21" fmla="*/ 22 h 2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19" h="2019">
                  <a:moveTo>
                    <a:pt x="11" y="1986"/>
                  </a:moveTo>
                  <a:lnTo>
                    <a:pt x="3069" y="75"/>
                  </a:lnTo>
                  <a:cubicBezTo>
                    <a:pt x="3077" y="70"/>
                    <a:pt x="3087" y="72"/>
                    <a:pt x="3092" y="80"/>
                  </a:cubicBezTo>
                  <a:cubicBezTo>
                    <a:pt x="3097" y="88"/>
                    <a:pt x="3095" y="98"/>
                    <a:pt x="3087" y="103"/>
                  </a:cubicBezTo>
                  <a:lnTo>
                    <a:pt x="28" y="2015"/>
                  </a:lnTo>
                  <a:cubicBezTo>
                    <a:pt x="20" y="2019"/>
                    <a:pt x="10" y="2017"/>
                    <a:pt x="5" y="2009"/>
                  </a:cubicBezTo>
                  <a:cubicBezTo>
                    <a:pt x="0" y="2001"/>
                    <a:pt x="3" y="1991"/>
                    <a:pt x="11" y="1986"/>
                  </a:cubicBezTo>
                  <a:close/>
                  <a:moveTo>
                    <a:pt x="2997" y="22"/>
                  </a:moveTo>
                  <a:lnTo>
                    <a:pt x="3219" y="0"/>
                  </a:lnTo>
                  <a:lnTo>
                    <a:pt x="3103" y="191"/>
                  </a:lnTo>
                  <a:lnTo>
                    <a:pt x="2997" y="22"/>
                  </a:lnTo>
                  <a:close/>
                </a:path>
              </a:pathLst>
            </a:custGeom>
            <a:solidFill>
              <a:srgbClr val="000000"/>
            </a:solidFill>
            <a:ln w="3810">
              <a:solidFill>
                <a:srgbClr val="000000"/>
              </a:solidFill>
              <a:bevel/>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22"/>
            <p:cNvSpPr>
              <a:spLocks noEditPoints="1"/>
            </p:cNvSpPr>
            <p:nvPr/>
          </p:nvSpPr>
          <p:spPr bwMode="auto">
            <a:xfrm>
              <a:off x="2839" y="4209"/>
              <a:ext cx="1135" cy="332"/>
            </a:xfrm>
            <a:custGeom>
              <a:avLst/>
              <a:gdLst>
                <a:gd name="T0" fmla="*/ 13 w 3218"/>
                <a:gd name="T1" fmla="*/ 1020 h 1054"/>
                <a:gd name="T2" fmla="*/ 3054 w 3218"/>
                <a:gd name="T3" fmla="*/ 69 h 1054"/>
                <a:gd name="T4" fmla="*/ 3075 w 3218"/>
                <a:gd name="T5" fmla="*/ 80 h 1054"/>
                <a:gd name="T6" fmla="*/ 3064 w 3218"/>
                <a:gd name="T7" fmla="*/ 101 h 1054"/>
                <a:gd name="T8" fmla="*/ 23 w 3218"/>
                <a:gd name="T9" fmla="*/ 1051 h 1054"/>
                <a:gd name="T10" fmla="*/ 3 w 3218"/>
                <a:gd name="T11" fmla="*/ 1040 h 1054"/>
                <a:gd name="T12" fmla="*/ 13 w 3218"/>
                <a:gd name="T13" fmla="*/ 1020 h 1054"/>
                <a:gd name="T14" fmla="*/ 2998 w 3218"/>
                <a:gd name="T15" fmla="*/ 0 h 1054"/>
                <a:gd name="T16" fmla="*/ 3218 w 3218"/>
                <a:gd name="T17" fmla="*/ 35 h 1054"/>
                <a:gd name="T18" fmla="*/ 3057 w 3218"/>
                <a:gd name="T19" fmla="*/ 191 h 1054"/>
                <a:gd name="T20" fmla="*/ 2998 w 3218"/>
                <a:gd name="T21" fmla="*/ 0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18" h="1054">
                  <a:moveTo>
                    <a:pt x="13" y="1020"/>
                  </a:moveTo>
                  <a:lnTo>
                    <a:pt x="3054" y="69"/>
                  </a:lnTo>
                  <a:cubicBezTo>
                    <a:pt x="3063" y="67"/>
                    <a:pt x="3073" y="71"/>
                    <a:pt x="3075" y="80"/>
                  </a:cubicBezTo>
                  <a:cubicBezTo>
                    <a:pt x="3078" y="89"/>
                    <a:pt x="3073" y="98"/>
                    <a:pt x="3064" y="101"/>
                  </a:cubicBezTo>
                  <a:lnTo>
                    <a:pt x="23" y="1051"/>
                  </a:lnTo>
                  <a:cubicBezTo>
                    <a:pt x="15" y="1054"/>
                    <a:pt x="5" y="1049"/>
                    <a:pt x="3" y="1040"/>
                  </a:cubicBezTo>
                  <a:cubicBezTo>
                    <a:pt x="0" y="1032"/>
                    <a:pt x="5" y="1022"/>
                    <a:pt x="13" y="1020"/>
                  </a:cubicBezTo>
                  <a:close/>
                  <a:moveTo>
                    <a:pt x="2998" y="0"/>
                  </a:moveTo>
                  <a:lnTo>
                    <a:pt x="3218" y="35"/>
                  </a:lnTo>
                  <a:lnTo>
                    <a:pt x="3057" y="191"/>
                  </a:lnTo>
                  <a:lnTo>
                    <a:pt x="2998" y="0"/>
                  </a:lnTo>
                  <a:close/>
                </a:path>
              </a:pathLst>
            </a:custGeom>
            <a:solidFill>
              <a:srgbClr val="000000"/>
            </a:solidFill>
            <a:ln w="3810">
              <a:solidFill>
                <a:srgbClr val="000000"/>
              </a:solidFill>
              <a:bevel/>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21"/>
            <p:cNvSpPr>
              <a:spLocks noEditPoints="1"/>
            </p:cNvSpPr>
            <p:nvPr/>
          </p:nvSpPr>
          <p:spPr bwMode="auto">
            <a:xfrm>
              <a:off x="5314" y="4063"/>
              <a:ext cx="711" cy="63"/>
            </a:xfrm>
            <a:custGeom>
              <a:avLst/>
              <a:gdLst>
                <a:gd name="T0" fmla="*/ 2000 w 2017"/>
                <a:gd name="T1" fmla="*/ 117 h 200"/>
                <a:gd name="T2" fmla="*/ 167 w 2017"/>
                <a:gd name="T3" fmla="*/ 117 h 200"/>
                <a:gd name="T4" fmla="*/ 150 w 2017"/>
                <a:gd name="T5" fmla="*/ 100 h 200"/>
                <a:gd name="T6" fmla="*/ 167 w 2017"/>
                <a:gd name="T7" fmla="*/ 84 h 200"/>
                <a:gd name="T8" fmla="*/ 2000 w 2017"/>
                <a:gd name="T9" fmla="*/ 84 h 200"/>
                <a:gd name="T10" fmla="*/ 2017 w 2017"/>
                <a:gd name="T11" fmla="*/ 100 h 200"/>
                <a:gd name="T12" fmla="*/ 2000 w 2017"/>
                <a:gd name="T13" fmla="*/ 117 h 200"/>
                <a:gd name="T14" fmla="*/ 200 w 2017"/>
                <a:gd name="T15" fmla="*/ 200 h 200"/>
                <a:gd name="T16" fmla="*/ 0 w 2017"/>
                <a:gd name="T17" fmla="*/ 100 h 200"/>
                <a:gd name="T18" fmla="*/ 200 w 2017"/>
                <a:gd name="T19" fmla="*/ 0 h 200"/>
                <a:gd name="T20" fmla="*/ 200 w 2017"/>
                <a:gd name="T21"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17" h="200">
                  <a:moveTo>
                    <a:pt x="2000" y="117"/>
                  </a:moveTo>
                  <a:lnTo>
                    <a:pt x="167" y="117"/>
                  </a:lnTo>
                  <a:cubicBezTo>
                    <a:pt x="158" y="117"/>
                    <a:pt x="150" y="110"/>
                    <a:pt x="150" y="100"/>
                  </a:cubicBezTo>
                  <a:cubicBezTo>
                    <a:pt x="150" y="91"/>
                    <a:pt x="158" y="84"/>
                    <a:pt x="167" y="84"/>
                  </a:cubicBezTo>
                  <a:lnTo>
                    <a:pt x="2000" y="84"/>
                  </a:lnTo>
                  <a:cubicBezTo>
                    <a:pt x="2010" y="84"/>
                    <a:pt x="2017" y="91"/>
                    <a:pt x="2017" y="100"/>
                  </a:cubicBezTo>
                  <a:cubicBezTo>
                    <a:pt x="2017" y="110"/>
                    <a:pt x="2010" y="117"/>
                    <a:pt x="2000" y="117"/>
                  </a:cubicBezTo>
                  <a:close/>
                  <a:moveTo>
                    <a:pt x="200" y="200"/>
                  </a:moveTo>
                  <a:lnTo>
                    <a:pt x="0" y="100"/>
                  </a:lnTo>
                  <a:lnTo>
                    <a:pt x="200" y="0"/>
                  </a:lnTo>
                  <a:lnTo>
                    <a:pt x="200" y="200"/>
                  </a:lnTo>
                  <a:close/>
                </a:path>
              </a:pathLst>
            </a:custGeom>
            <a:solidFill>
              <a:srgbClr val="000000"/>
            </a:solidFill>
            <a:ln w="3810">
              <a:solidFill>
                <a:srgbClr val="000000"/>
              </a:solidFill>
              <a:bevel/>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20"/>
            <p:cNvSpPr>
              <a:spLocks noEditPoints="1"/>
            </p:cNvSpPr>
            <p:nvPr/>
          </p:nvSpPr>
          <p:spPr bwMode="auto">
            <a:xfrm>
              <a:off x="5314" y="4157"/>
              <a:ext cx="712" cy="321"/>
            </a:xfrm>
            <a:custGeom>
              <a:avLst/>
              <a:gdLst>
                <a:gd name="T0" fmla="*/ 1993 w 2019"/>
                <a:gd name="T1" fmla="*/ 1015 h 1019"/>
                <a:gd name="T2" fmla="*/ 142 w 2019"/>
                <a:gd name="T3" fmla="*/ 90 h 1019"/>
                <a:gd name="T4" fmla="*/ 135 w 2019"/>
                <a:gd name="T5" fmla="*/ 68 h 1019"/>
                <a:gd name="T6" fmla="*/ 157 w 2019"/>
                <a:gd name="T7" fmla="*/ 60 h 1019"/>
                <a:gd name="T8" fmla="*/ 2008 w 2019"/>
                <a:gd name="T9" fmla="*/ 986 h 1019"/>
                <a:gd name="T10" fmla="*/ 2015 w 2019"/>
                <a:gd name="T11" fmla="*/ 1008 h 1019"/>
                <a:gd name="T12" fmla="*/ 1993 w 2019"/>
                <a:gd name="T13" fmla="*/ 1015 h 1019"/>
                <a:gd name="T14" fmla="*/ 135 w 2019"/>
                <a:gd name="T15" fmla="*/ 179 h 1019"/>
                <a:gd name="T16" fmla="*/ 0 w 2019"/>
                <a:gd name="T17" fmla="*/ 0 h 1019"/>
                <a:gd name="T18" fmla="*/ 224 w 2019"/>
                <a:gd name="T19" fmla="*/ 0 h 1019"/>
                <a:gd name="T20" fmla="*/ 135 w 2019"/>
                <a:gd name="T21" fmla="*/ 179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19" h="1019">
                  <a:moveTo>
                    <a:pt x="1993" y="1015"/>
                  </a:moveTo>
                  <a:lnTo>
                    <a:pt x="142" y="90"/>
                  </a:lnTo>
                  <a:cubicBezTo>
                    <a:pt x="134" y="86"/>
                    <a:pt x="131" y="76"/>
                    <a:pt x="135" y="68"/>
                  </a:cubicBezTo>
                  <a:cubicBezTo>
                    <a:pt x="139" y="59"/>
                    <a:pt x="149" y="56"/>
                    <a:pt x="157" y="60"/>
                  </a:cubicBezTo>
                  <a:lnTo>
                    <a:pt x="2008" y="986"/>
                  </a:lnTo>
                  <a:cubicBezTo>
                    <a:pt x="2016" y="990"/>
                    <a:pt x="2019" y="1000"/>
                    <a:pt x="2015" y="1008"/>
                  </a:cubicBezTo>
                  <a:cubicBezTo>
                    <a:pt x="2011" y="1016"/>
                    <a:pt x="2001" y="1019"/>
                    <a:pt x="1993" y="1015"/>
                  </a:cubicBezTo>
                  <a:close/>
                  <a:moveTo>
                    <a:pt x="135" y="179"/>
                  </a:moveTo>
                  <a:lnTo>
                    <a:pt x="0" y="0"/>
                  </a:lnTo>
                  <a:lnTo>
                    <a:pt x="224" y="0"/>
                  </a:lnTo>
                  <a:lnTo>
                    <a:pt x="135" y="179"/>
                  </a:lnTo>
                  <a:close/>
                </a:path>
              </a:pathLst>
            </a:custGeom>
            <a:solidFill>
              <a:srgbClr val="000000"/>
            </a:solidFill>
            <a:ln w="3810">
              <a:solidFill>
                <a:srgbClr val="000000"/>
              </a:solidFill>
              <a:bevel/>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19"/>
            <p:cNvSpPr>
              <a:spLocks noEditPoints="1"/>
            </p:cNvSpPr>
            <p:nvPr/>
          </p:nvSpPr>
          <p:spPr bwMode="auto">
            <a:xfrm>
              <a:off x="5314" y="4283"/>
              <a:ext cx="853" cy="510"/>
            </a:xfrm>
            <a:custGeom>
              <a:avLst/>
              <a:gdLst>
                <a:gd name="T0" fmla="*/ 2391 w 2419"/>
                <a:gd name="T1" fmla="*/ 1614 h 1619"/>
                <a:gd name="T2" fmla="*/ 130 w 2419"/>
                <a:gd name="T3" fmla="*/ 107 h 1619"/>
                <a:gd name="T4" fmla="*/ 125 w 2419"/>
                <a:gd name="T5" fmla="*/ 84 h 1619"/>
                <a:gd name="T6" fmla="*/ 148 w 2419"/>
                <a:gd name="T7" fmla="*/ 79 h 1619"/>
                <a:gd name="T8" fmla="*/ 2410 w 2419"/>
                <a:gd name="T9" fmla="*/ 1587 h 1619"/>
                <a:gd name="T10" fmla="*/ 2414 w 2419"/>
                <a:gd name="T11" fmla="*/ 1610 h 1619"/>
                <a:gd name="T12" fmla="*/ 2391 w 2419"/>
                <a:gd name="T13" fmla="*/ 1614 h 1619"/>
                <a:gd name="T14" fmla="*/ 111 w 2419"/>
                <a:gd name="T15" fmla="*/ 195 h 1619"/>
                <a:gd name="T16" fmla="*/ 0 w 2419"/>
                <a:gd name="T17" fmla="*/ 0 h 1619"/>
                <a:gd name="T18" fmla="*/ 222 w 2419"/>
                <a:gd name="T19" fmla="*/ 28 h 1619"/>
                <a:gd name="T20" fmla="*/ 111 w 2419"/>
                <a:gd name="T21" fmla="*/ 195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9" h="1619">
                  <a:moveTo>
                    <a:pt x="2391" y="1614"/>
                  </a:moveTo>
                  <a:lnTo>
                    <a:pt x="130" y="107"/>
                  </a:lnTo>
                  <a:cubicBezTo>
                    <a:pt x="122" y="102"/>
                    <a:pt x="120" y="91"/>
                    <a:pt x="125" y="84"/>
                  </a:cubicBezTo>
                  <a:cubicBezTo>
                    <a:pt x="130" y="76"/>
                    <a:pt x="141" y="74"/>
                    <a:pt x="148" y="79"/>
                  </a:cubicBezTo>
                  <a:lnTo>
                    <a:pt x="2410" y="1587"/>
                  </a:lnTo>
                  <a:cubicBezTo>
                    <a:pt x="2417" y="1592"/>
                    <a:pt x="2419" y="1602"/>
                    <a:pt x="2414" y="1610"/>
                  </a:cubicBezTo>
                  <a:cubicBezTo>
                    <a:pt x="2409" y="1617"/>
                    <a:pt x="2399" y="1619"/>
                    <a:pt x="2391" y="1614"/>
                  </a:cubicBezTo>
                  <a:close/>
                  <a:moveTo>
                    <a:pt x="111" y="195"/>
                  </a:moveTo>
                  <a:lnTo>
                    <a:pt x="0" y="0"/>
                  </a:lnTo>
                  <a:lnTo>
                    <a:pt x="222" y="28"/>
                  </a:lnTo>
                  <a:lnTo>
                    <a:pt x="111" y="195"/>
                  </a:lnTo>
                  <a:close/>
                </a:path>
              </a:pathLst>
            </a:custGeom>
            <a:solidFill>
              <a:srgbClr val="000000"/>
            </a:solidFill>
            <a:ln w="3810">
              <a:solidFill>
                <a:srgbClr val="000000"/>
              </a:solidFill>
              <a:bevel/>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18"/>
            <p:cNvSpPr>
              <a:spLocks noEditPoints="1"/>
            </p:cNvSpPr>
            <p:nvPr/>
          </p:nvSpPr>
          <p:spPr bwMode="auto">
            <a:xfrm>
              <a:off x="5314" y="4409"/>
              <a:ext cx="218" cy="384"/>
            </a:xfrm>
            <a:custGeom>
              <a:avLst/>
              <a:gdLst>
                <a:gd name="T0" fmla="*/ 586 w 619"/>
                <a:gd name="T1" fmla="*/ 1208 h 1219"/>
                <a:gd name="T2" fmla="*/ 60 w 619"/>
                <a:gd name="T3" fmla="*/ 157 h 1219"/>
                <a:gd name="T4" fmla="*/ 68 w 619"/>
                <a:gd name="T5" fmla="*/ 135 h 1219"/>
                <a:gd name="T6" fmla="*/ 90 w 619"/>
                <a:gd name="T7" fmla="*/ 142 h 1219"/>
                <a:gd name="T8" fmla="*/ 615 w 619"/>
                <a:gd name="T9" fmla="*/ 1193 h 1219"/>
                <a:gd name="T10" fmla="*/ 608 w 619"/>
                <a:gd name="T11" fmla="*/ 1215 h 1219"/>
                <a:gd name="T12" fmla="*/ 586 w 619"/>
                <a:gd name="T13" fmla="*/ 1208 h 1219"/>
                <a:gd name="T14" fmla="*/ 0 w 619"/>
                <a:gd name="T15" fmla="*/ 224 h 1219"/>
                <a:gd name="T16" fmla="*/ 0 w 619"/>
                <a:gd name="T17" fmla="*/ 0 h 1219"/>
                <a:gd name="T18" fmla="*/ 179 w 619"/>
                <a:gd name="T19" fmla="*/ 135 h 1219"/>
                <a:gd name="T20" fmla="*/ 0 w 619"/>
                <a:gd name="T21" fmla="*/ 224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9" h="1219">
                  <a:moveTo>
                    <a:pt x="586" y="1208"/>
                  </a:moveTo>
                  <a:lnTo>
                    <a:pt x="60" y="157"/>
                  </a:lnTo>
                  <a:cubicBezTo>
                    <a:pt x="56" y="149"/>
                    <a:pt x="59" y="139"/>
                    <a:pt x="68" y="135"/>
                  </a:cubicBezTo>
                  <a:cubicBezTo>
                    <a:pt x="76" y="131"/>
                    <a:pt x="86" y="134"/>
                    <a:pt x="90" y="142"/>
                  </a:cubicBezTo>
                  <a:lnTo>
                    <a:pt x="615" y="1193"/>
                  </a:lnTo>
                  <a:cubicBezTo>
                    <a:pt x="619" y="1201"/>
                    <a:pt x="616" y="1211"/>
                    <a:pt x="608" y="1215"/>
                  </a:cubicBezTo>
                  <a:cubicBezTo>
                    <a:pt x="600" y="1219"/>
                    <a:pt x="590" y="1216"/>
                    <a:pt x="586" y="1208"/>
                  </a:cubicBezTo>
                  <a:close/>
                  <a:moveTo>
                    <a:pt x="0" y="224"/>
                  </a:moveTo>
                  <a:lnTo>
                    <a:pt x="0" y="0"/>
                  </a:lnTo>
                  <a:lnTo>
                    <a:pt x="179" y="135"/>
                  </a:lnTo>
                  <a:lnTo>
                    <a:pt x="0" y="224"/>
                  </a:lnTo>
                  <a:close/>
                </a:path>
              </a:pathLst>
            </a:custGeom>
            <a:solidFill>
              <a:srgbClr val="000000"/>
            </a:solidFill>
            <a:ln w="3810">
              <a:solidFill>
                <a:srgbClr val="000000"/>
              </a:solidFill>
              <a:bevel/>
              <a:headEnd/>
              <a:tailEnd/>
            </a:ln>
          </p:spPr>
          <p:txBody>
            <a:bodyPr vert="horz" wrap="square" lIns="91440" tIns="45720" rIns="91440" bIns="45720" numCol="1" anchor="t" anchorCtr="0" compatLnSpc="1">
              <a:prstTxWarp prst="textNoShape">
                <a:avLst/>
              </a:prstTxWarp>
            </a:bodyPr>
            <a:lstStyle/>
            <a:p>
              <a:endParaRPr lang="en-US"/>
            </a:p>
          </p:txBody>
        </p:sp>
        <p:grpSp>
          <p:nvGrpSpPr>
            <p:cNvPr id="68" name="Group 13"/>
            <p:cNvGrpSpPr>
              <a:grpSpLocks/>
            </p:cNvGrpSpPr>
            <p:nvPr/>
          </p:nvGrpSpPr>
          <p:grpSpPr bwMode="auto">
            <a:xfrm>
              <a:off x="5429" y="2266"/>
              <a:ext cx="1058" cy="505"/>
              <a:chOff x="5429" y="2266"/>
              <a:chExt cx="1058" cy="505"/>
            </a:xfrm>
          </p:grpSpPr>
          <p:sp>
            <p:nvSpPr>
              <p:cNvPr id="80" name="Freeform 17"/>
              <p:cNvSpPr>
                <a:spLocks/>
              </p:cNvSpPr>
              <p:nvPr/>
            </p:nvSpPr>
            <p:spPr bwMode="auto">
              <a:xfrm>
                <a:off x="5429" y="2266"/>
                <a:ext cx="1058" cy="505"/>
              </a:xfrm>
              <a:custGeom>
                <a:avLst/>
                <a:gdLst>
                  <a:gd name="T0" fmla="*/ 1500 w 3000"/>
                  <a:gd name="T1" fmla="*/ 0 h 1600"/>
                  <a:gd name="T2" fmla="*/ 0 w 3000"/>
                  <a:gd name="T3" fmla="*/ 200 h 1600"/>
                  <a:gd name="T4" fmla="*/ 0 w 3000"/>
                  <a:gd name="T5" fmla="*/ 1400 h 1600"/>
                  <a:gd name="T6" fmla="*/ 1500 w 3000"/>
                  <a:gd name="T7" fmla="*/ 1600 h 1600"/>
                  <a:gd name="T8" fmla="*/ 3000 w 3000"/>
                  <a:gd name="T9" fmla="*/ 1400 h 1600"/>
                  <a:gd name="T10" fmla="*/ 3000 w 3000"/>
                  <a:gd name="T11" fmla="*/ 200 h 1600"/>
                  <a:gd name="T12" fmla="*/ 1500 w 3000"/>
                  <a:gd name="T13" fmla="*/ 0 h 1600"/>
                </a:gdLst>
                <a:ahLst/>
                <a:cxnLst>
                  <a:cxn ang="0">
                    <a:pos x="T0" y="T1"/>
                  </a:cxn>
                  <a:cxn ang="0">
                    <a:pos x="T2" y="T3"/>
                  </a:cxn>
                  <a:cxn ang="0">
                    <a:pos x="T4" y="T5"/>
                  </a:cxn>
                  <a:cxn ang="0">
                    <a:pos x="T6" y="T7"/>
                  </a:cxn>
                  <a:cxn ang="0">
                    <a:pos x="T8" y="T9"/>
                  </a:cxn>
                  <a:cxn ang="0">
                    <a:pos x="T10" y="T11"/>
                  </a:cxn>
                  <a:cxn ang="0">
                    <a:pos x="T12" y="T13"/>
                  </a:cxn>
                </a:cxnLst>
                <a:rect l="0" t="0" r="r" b="b"/>
                <a:pathLst>
                  <a:path w="3000" h="1600">
                    <a:moveTo>
                      <a:pt x="1500" y="0"/>
                    </a:moveTo>
                    <a:cubicBezTo>
                      <a:pt x="672" y="0"/>
                      <a:pt x="0" y="90"/>
                      <a:pt x="0" y="200"/>
                    </a:cubicBezTo>
                    <a:lnTo>
                      <a:pt x="0" y="1400"/>
                    </a:lnTo>
                    <a:cubicBezTo>
                      <a:pt x="0" y="1511"/>
                      <a:pt x="672" y="1600"/>
                      <a:pt x="1500" y="1600"/>
                    </a:cubicBezTo>
                    <a:cubicBezTo>
                      <a:pt x="2329" y="1600"/>
                      <a:pt x="3000" y="1511"/>
                      <a:pt x="3000" y="1400"/>
                    </a:cubicBezTo>
                    <a:lnTo>
                      <a:pt x="3000" y="200"/>
                    </a:lnTo>
                    <a:cubicBezTo>
                      <a:pt x="3000" y="90"/>
                      <a:pt x="2329" y="0"/>
                      <a:pt x="1500" y="0"/>
                    </a:cubicBezTo>
                    <a:close/>
                  </a:path>
                </a:pathLst>
              </a:custGeom>
              <a:solidFill>
                <a:srgbClr val="CC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Oval 16"/>
              <p:cNvSpPr>
                <a:spLocks noChangeArrowheads="1"/>
              </p:cNvSpPr>
              <p:nvPr/>
            </p:nvSpPr>
            <p:spPr bwMode="auto">
              <a:xfrm>
                <a:off x="5429" y="2266"/>
                <a:ext cx="1058" cy="126"/>
              </a:xfrm>
              <a:prstGeom prst="ellipse">
                <a:avLst/>
              </a:prstGeom>
              <a:solidFill>
                <a:srgbClr val="D6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15"/>
              <p:cNvSpPr>
                <a:spLocks/>
              </p:cNvSpPr>
              <p:nvPr/>
            </p:nvSpPr>
            <p:spPr bwMode="auto">
              <a:xfrm>
                <a:off x="5429" y="2266"/>
                <a:ext cx="1058" cy="505"/>
              </a:xfrm>
              <a:custGeom>
                <a:avLst/>
                <a:gdLst>
                  <a:gd name="T0" fmla="*/ 1500 w 3000"/>
                  <a:gd name="T1" fmla="*/ 0 h 1600"/>
                  <a:gd name="T2" fmla="*/ 0 w 3000"/>
                  <a:gd name="T3" fmla="*/ 200 h 1600"/>
                  <a:gd name="T4" fmla="*/ 0 w 3000"/>
                  <a:gd name="T5" fmla="*/ 1400 h 1600"/>
                  <a:gd name="T6" fmla="*/ 1500 w 3000"/>
                  <a:gd name="T7" fmla="*/ 1600 h 1600"/>
                  <a:gd name="T8" fmla="*/ 3000 w 3000"/>
                  <a:gd name="T9" fmla="*/ 1400 h 1600"/>
                  <a:gd name="T10" fmla="*/ 3000 w 3000"/>
                  <a:gd name="T11" fmla="*/ 200 h 1600"/>
                  <a:gd name="T12" fmla="*/ 1500 w 3000"/>
                  <a:gd name="T13" fmla="*/ 0 h 1600"/>
                </a:gdLst>
                <a:ahLst/>
                <a:cxnLst>
                  <a:cxn ang="0">
                    <a:pos x="T0" y="T1"/>
                  </a:cxn>
                  <a:cxn ang="0">
                    <a:pos x="T2" y="T3"/>
                  </a:cxn>
                  <a:cxn ang="0">
                    <a:pos x="T4" y="T5"/>
                  </a:cxn>
                  <a:cxn ang="0">
                    <a:pos x="T6" y="T7"/>
                  </a:cxn>
                  <a:cxn ang="0">
                    <a:pos x="T8" y="T9"/>
                  </a:cxn>
                  <a:cxn ang="0">
                    <a:pos x="T10" y="T11"/>
                  </a:cxn>
                  <a:cxn ang="0">
                    <a:pos x="T12" y="T13"/>
                  </a:cxn>
                </a:cxnLst>
                <a:rect l="0" t="0" r="r" b="b"/>
                <a:pathLst>
                  <a:path w="3000" h="1600">
                    <a:moveTo>
                      <a:pt x="1500" y="0"/>
                    </a:moveTo>
                    <a:cubicBezTo>
                      <a:pt x="672" y="0"/>
                      <a:pt x="0" y="90"/>
                      <a:pt x="0" y="200"/>
                    </a:cubicBezTo>
                    <a:lnTo>
                      <a:pt x="0" y="1400"/>
                    </a:lnTo>
                    <a:cubicBezTo>
                      <a:pt x="0" y="1511"/>
                      <a:pt x="672" y="1600"/>
                      <a:pt x="1500" y="1600"/>
                    </a:cubicBezTo>
                    <a:cubicBezTo>
                      <a:pt x="2329" y="1600"/>
                      <a:pt x="3000" y="1511"/>
                      <a:pt x="3000" y="1400"/>
                    </a:cubicBezTo>
                    <a:lnTo>
                      <a:pt x="3000" y="200"/>
                    </a:lnTo>
                    <a:cubicBezTo>
                      <a:pt x="3000" y="90"/>
                      <a:pt x="2329" y="0"/>
                      <a:pt x="1500" y="0"/>
                    </a:cubicBezTo>
                    <a:close/>
                  </a:path>
                </a:pathLst>
              </a:custGeom>
              <a:noFill/>
              <a:ln w="571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14"/>
              <p:cNvSpPr>
                <a:spLocks/>
              </p:cNvSpPr>
              <p:nvPr/>
            </p:nvSpPr>
            <p:spPr bwMode="auto">
              <a:xfrm>
                <a:off x="5429" y="2329"/>
                <a:ext cx="1058" cy="63"/>
              </a:xfrm>
              <a:custGeom>
                <a:avLst/>
                <a:gdLst>
                  <a:gd name="T0" fmla="*/ 0 w 1058"/>
                  <a:gd name="T1" fmla="*/ 0 h 63"/>
                  <a:gd name="T2" fmla="*/ 529 w 1058"/>
                  <a:gd name="T3" fmla="*/ 63 h 63"/>
                  <a:gd name="T4" fmla="*/ 1058 w 1058"/>
                  <a:gd name="T5" fmla="*/ 0 h 63"/>
                </a:gdLst>
                <a:ahLst/>
                <a:cxnLst>
                  <a:cxn ang="0">
                    <a:pos x="T0" y="T1"/>
                  </a:cxn>
                  <a:cxn ang="0">
                    <a:pos x="T2" y="T3"/>
                  </a:cxn>
                  <a:cxn ang="0">
                    <a:pos x="T4" y="T5"/>
                  </a:cxn>
                </a:cxnLst>
                <a:rect l="0" t="0" r="r" b="b"/>
                <a:pathLst>
                  <a:path w="1058" h="63">
                    <a:moveTo>
                      <a:pt x="0" y="0"/>
                    </a:moveTo>
                    <a:cubicBezTo>
                      <a:pt x="0" y="35"/>
                      <a:pt x="237" y="63"/>
                      <a:pt x="529" y="63"/>
                    </a:cubicBezTo>
                    <a:cubicBezTo>
                      <a:pt x="821" y="63"/>
                      <a:pt x="1058" y="35"/>
                      <a:pt x="1058" y="0"/>
                    </a:cubicBezTo>
                  </a:path>
                </a:pathLst>
              </a:custGeom>
              <a:noFill/>
              <a:ln w="571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9" name="Rectangle 12"/>
            <p:cNvSpPr>
              <a:spLocks noChangeArrowheads="1"/>
            </p:cNvSpPr>
            <p:nvPr/>
          </p:nvSpPr>
          <p:spPr bwMode="auto">
            <a:xfrm>
              <a:off x="5598" y="2456"/>
              <a:ext cx="27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0" fontAlgn="base" hangingPunct="0">
                <a:spcBef>
                  <a:spcPct val="0"/>
                </a:spcBef>
                <a:spcAft>
                  <a:spcPct val="0"/>
                </a:spcAft>
              </a:pPr>
              <a:r>
                <a:rPr lang="en-US" altLang="en-US" sz="800">
                  <a:solidFill>
                    <a:srgbClr val="000000"/>
                  </a:solidFill>
                  <a:latin typeface="Arial" panose="020B0604020202020204" pitchFamily="34" charset="0"/>
                  <a:ea typeface="Calibri" panose="020F0502020204030204" pitchFamily="34" charset="0"/>
                  <a:cs typeface="Arial" panose="020B0604020202020204" pitchFamily="34" charset="0"/>
                </a:rPr>
                <a:t>3M </a:t>
              </a:r>
              <a:endParaRPr lang="en-US" altLang="en-US">
                <a:latin typeface="Arial" panose="020B0604020202020204" pitchFamily="34" charset="0"/>
              </a:endParaRPr>
            </a:p>
          </p:txBody>
        </p:sp>
        <p:sp>
          <p:nvSpPr>
            <p:cNvPr id="70" name="Rectangle 11"/>
            <p:cNvSpPr>
              <a:spLocks noChangeArrowheads="1"/>
            </p:cNvSpPr>
            <p:nvPr/>
          </p:nvSpPr>
          <p:spPr bwMode="auto">
            <a:xfrm>
              <a:off x="5914" y="2451"/>
              <a:ext cx="34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0" fontAlgn="base" hangingPunct="0">
                <a:spcBef>
                  <a:spcPct val="0"/>
                </a:spcBef>
                <a:spcAft>
                  <a:spcPct val="0"/>
                </a:spcAft>
              </a:pPr>
              <a:r>
                <a:rPr lang="en-US" altLang="en-US" sz="800" b="1">
                  <a:solidFill>
                    <a:srgbClr val="FF3300"/>
                  </a:solidFill>
                  <a:latin typeface="Arial" panose="020B0604020202020204" pitchFamily="34" charset="0"/>
                  <a:ea typeface="Calibri" panose="020F0502020204030204" pitchFamily="34" charset="0"/>
                  <a:cs typeface="Arial" panose="020B0604020202020204" pitchFamily="34" charset="0"/>
                </a:rPr>
                <a:t>HDD</a:t>
              </a:r>
              <a:endParaRPr lang="en-US" altLang="en-US">
                <a:latin typeface="Arial" panose="020B0604020202020204" pitchFamily="34" charset="0"/>
              </a:endParaRPr>
            </a:p>
          </p:txBody>
        </p:sp>
        <p:sp>
          <p:nvSpPr>
            <p:cNvPr id="74" name="Rectangle 5"/>
            <p:cNvSpPr>
              <a:spLocks noChangeArrowheads="1"/>
            </p:cNvSpPr>
            <p:nvPr/>
          </p:nvSpPr>
          <p:spPr bwMode="auto">
            <a:xfrm>
              <a:off x="7167" y="1997"/>
              <a:ext cx="0"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0" fontAlgn="base" hangingPunct="0">
                <a:spcBef>
                  <a:spcPct val="0"/>
                </a:spcBef>
                <a:spcAft>
                  <a:spcPct val="0"/>
                </a:spcAft>
              </a:pPr>
              <a:endParaRPr lang="en-US" altLang="en-US" dirty="0">
                <a:latin typeface="Arial" panose="020B0604020202020204" pitchFamily="34" charset="0"/>
              </a:endParaRPr>
            </a:p>
          </p:txBody>
        </p:sp>
        <p:sp>
          <p:nvSpPr>
            <p:cNvPr id="77" name="Freeform 2"/>
            <p:cNvSpPr>
              <a:spLocks noEditPoints="1"/>
            </p:cNvSpPr>
            <p:nvPr/>
          </p:nvSpPr>
          <p:spPr bwMode="auto">
            <a:xfrm>
              <a:off x="5958" y="2014"/>
              <a:ext cx="71" cy="252"/>
            </a:xfrm>
            <a:custGeom>
              <a:avLst/>
              <a:gdLst>
                <a:gd name="T0" fmla="*/ 24 w 71"/>
                <a:gd name="T1" fmla="*/ 252 h 252"/>
                <a:gd name="T2" fmla="*/ 24 w 71"/>
                <a:gd name="T3" fmla="*/ 53 h 252"/>
                <a:gd name="T4" fmla="*/ 47 w 71"/>
                <a:gd name="T5" fmla="*/ 53 h 252"/>
                <a:gd name="T6" fmla="*/ 47 w 71"/>
                <a:gd name="T7" fmla="*/ 252 h 252"/>
                <a:gd name="T8" fmla="*/ 24 w 71"/>
                <a:gd name="T9" fmla="*/ 252 h 252"/>
                <a:gd name="T10" fmla="*/ 0 w 71"/>
                <a:gd name="T11" fmla="*/ 63 h 252"/>
                <a:gd name="T12" fmla="*/ 35 w 71"/>
                <a:gd name="T13" fmla="*/ 0 h 252"/>
                <a:gd name="T14" fmla="*/ 71 w 71"/>
                <a:gd name="T15" fmla="*/ 63 h 252"/>
                <a:gd name="T16" fmla="*/ 0 w 71"/>
                <a:gd name="T17" fmla="*/ 63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252">
                  <a:moveTo>
                    <a:pt x="24" y="252"/>
                  </a:moveTo>
                  <a:lnTo>
                    <a:pt x="24" y="53"/>
                  </a:lnTo>
                  <a:lnTo>
                    <a:pt x="47" y="53"/>
                  </a:lnTo>
                  <a:lnTo>
                    <a:pt x="47" y="252"/>
                  </a:lnTo>
                  <a:lnTo>
                    <a:pt x="24" y="252"/>
                  </a:lnTo>
                  <a:close/>
                  <a:moveTo>
                    <a:pt x="0" y="63"/>
                  </a:moveTo>
                  <a:lnTo>
                    <a:pt x="35" y="0"/>
                  </a:lnTo>
                  <a:lnTo>
                    <a:pt x="71" y="63"/>
                  </a:lnTo>
                  <a:lnTo>
                    <a:pt x="0" y="63"/>
                  </a:lnTo>
                  <a:close/>
                </a:path>
              </a:pathLst>
            </a:custGeom>
            <a:solidFill>
              <a:srgbClr val="000000"/>
            </a:solidFill>
            <a:ln w="3810">
              <a:solidFill>
                <a:srgbClr val="000000"/>
              </a:solidFill>
              <a:bevel/>
              <a:headEnd/>
              <a:tailEnd/>
            </a:ln>
          </p:spPr>
          <p:txBody>
            <a:bodyPr vert="horz" wrap="square" lIns="91440" tIns="45720" rIns="91440" bIns="45720" numCol="1" anchor="t" anchorCtr="0" compatLnSpc="1">
              <a:prstTxWarp prst="textNoShape">
                <a:avLst/>
              </a:prstTxWarp>
            </a:bodyPr>
            <a:lstStyle/>
            <a:p>
              <a:endParaRPr lang="en-US"/>
            </a:p>
          </p:txBody>
        </p:sp>
      </p:grpSp>
      <p:sp>
        <p:nvSpPr>
          <p:cNvPr id="146" name="Title 1">
            <a:extLst>
              <a:ext uri="{FF2B5EF4-FFF2-40B4-BE49-F238E27FC236}">
                <a16:creationId xmlns:a16="http://schemas.microsoft.com/office/drawing/2014/main" id="{F14839AB-F475-48CC-A3F2-EB0356ED5690}"/>
              </a:ext>
            </a:extLst>
          </p:cNvPr>
          <p:cNvSpPr txBox="1">
            <a:spLocks/>
          </p:cNvSpPr>
          <p:nvPr/>
        </p:nvSpPr>
        <p:spPr>
          <a:xfrm>
            <a:off x="2127114" y="-11010"/>
            <a:ext cx="10064885" cy="16663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Verdana" panose="020B0604030504040204" pitchFamily="34" charset="0"/>
                <a:ea typeface="Verdana" panose="020B0604030504040204" pitchFamily="34" charset="0"/>
              </a:rPr>
              <a:t>Healthcare Data Dictionary (HDD)</a:t>
            </a:r>
          </a:p>
        </p:txBody>
      </p:sp>
      <p:pic>
        <p:nvPicPr>
          <p:cNvPr id="147" name="Picture 146">
            <a:extLst>
              <a:ext uri="{FF2B5EF4-FFF2-40B4-BE49-F238E27FC236}">
                <a16:creationId xmlns:a16="http://schemas.microsoft.com/office/drawing/2014/main" id="{6B63D0F4-C0E2-4B19-B1D1-FBF28D5DB8D5}"/>
              </a:ext>
            </a:extLst>
          </p:cNvPr>
          <p:cNvPicPr>
            <a:picLocks noChangeAspect="1"/>
          </p:cNvPicPr>
          <p:nvPr/>
        </p:nvPicPr>
        <p:blipFill>
          <a:blip r:embed="rId2"/>
          <a:stretch>
            <a:fillRect/>
          </a:stretch>
        </p:blipFill>
        <p:spPr>
          <a:xfrm>
            <a:off x="0" y="1"/>
            <a:ext cx="1335932" cy="1249058"/>
          </a:xfrm>
          <a:prstGeom prst="rect">
            <a:avLst/>
          </a:prstGeom>
        </p:spPr>
      </p:pic>
    </p:spTree>
    <p:extLst>
      <p:ext uri="{BB962C8B-B14F-4D97-AF65-F5344CB8AC3E}">
        <p14:creationId xmlns:p14="http://schemas.microsoft.com/office/powerpoint/2010/main" val="15803214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j0434411">
            <a:extLst>
              <a:ext uri="{FF2B5EF4-FFF2-40B4-BE49-F238E27FC236}">
                <a16:creationId xmlns:a16="http://schemas.microsoft.com/office/drawing/2014/main" id="{82CE00EF-267F-4A4F-BCFD-795A9BA92A9C}"/>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481551" y="2188000"/>
            <a:ext cx="2933662" cy="3301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DB182CBD-5FDA-4166-897B-E575626CF929}" type="slidenum">
              <a:rPr lang="en-US" smtClean="0"/>
              <a:pPr/>
              <a:t>35</a:t>
            </a:fld>
            <a:endParaRPr lang="en-US" dirty="0"/>
          </a:p>
        </p:txBody>
      </p:sp>
      <p:sp>
        <p:nvSpPr>
          <p:cNvPr id="6" name="Title 1">
            <a:extLst>
              <a:ext uri="{FF2B5EF4-FFF2-40B4-BE49-F238E27FC236}">
                <a16:creationId xmlns:a16="http://schemas.microsoft.com/office/drawing/2014/main" id="{D25B6D72-4A2A-4161-B1DC-16F28ED7376D}"/>
              </a:ext>
            </a:extLst>
          </p:cNvPr>
          <p:cNvSpPr txBox="1">
            <a:spLocks/>
          </p:cNvSpPr>
          <p:nvPr/>
        </p:nvSpPr>
        <p:spPr>
          <a:xfrm>
            <a:off x="2127114" y="-11010"/>
            <a:ext cx="10064885" cy="16663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Verdana" panose="020B0604030504040204" pitchFamily="34" charset="0"/>
                <a:ea typeface="Verdana" panose="020B0604030504040204" pitchFamily="34" charset="0"/>
              </a:rPr>
              <a:t>Questions</a:t>
            </a:r>
          </a:p>
        </p:txBody>
      </p:sp>
      <p:pic>
        <p:nvPicPr>
          <p:cNvPr id="7" name="Picture 6">
            <a:extLst>
              <a:ext uri="{FF2B5EF4-FFF2-40B4-BE49-F238E27FC236}">
                <a16:creationId xmlns:a16="http://schemas.microsoft.com/office/drawing/2014/main" id="{BB40FB65-990A-4FFC-9B59-B9981E45A5F2}"/>
              </a:ext>
            </a:extLst>
          </p:cNvPr>
          <p:cNvPicPr>
            <a:picLocks noChangeAspect="1"/>
          </p:cNvPicPr>
          <p:nvPr/>
        </p:nvPicPr>
        <p:blipFill>
          <a:blip r:embed="rId3"/>
          <a:stretch>
            <a:fillRect/>
          </a:stretch>
        </p:blipFill>
        <p:spPr>
          <a:xfrm>
            <a:off x="0" y="1"/>
            <a:ext cx="1335932" cy="1249058"/>
          </a:xfrm>
          <a:prstGeom prst="rect">
            <a:avLst/>
          </a:prstGeom>
        </p:spPr>
      </p:pic>
    </p:spTree>
    <p:extLst>
      <p:ext uri="{BB962C8B-B14F-4D97-AF65-F5344CB8AC3E}">
        <p14:creationId xmlns:p14="http://schemas.microsoft.com/office/powerpoint/2010/main" val="3719546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EA8DE-1D9C-4F01-8952-EC6C4535FB08}"/>
              </a:ext>
            </a:extLst>
          </p:cNvPr>
          <p:cNvSpPr>
            <a:spLocks noGrp="1"/>
          </p:cNvSpPr>
          <p:nvPr>
            <p:ph type="title"/>
          </p:nvPr>
        </p:nvSpPr>
        <p:spPr>
          <a:xfrm>
            <a:off x="2127114" y="-11010"/>
            <a:ext cx="10064885" cy="1666315"/>
          </a:xfrm>
        </p:spPr>
        <p:txBody>
          <a:bodyPr>
            <a:normAutofit/>
          </a:bodyPr>
          <a:lstStyle/>
          <a:p>
            <a:r>
              <a:rPr lang="en-US" sz="3600" b="1" dirty="0">
                <a:latin typeface="Verdana" panose="020B0604030504040204" pitchFamily="34" charset="0"/>
                <a:ea typeface="Verdana" panose="020B0604030504040204" pitchFamily="34" charset="0"/>
              </a:rPr>
              <a:t>Table Locations in DaVINCI</a:t>
            </a:r>
          </a:p>
        </p:txBody>
      </p:sp>
      <p:pic>
        <p:nvPicPr>
          <p:cNvPr id="3" name="Picture 2">
            <a:extLst>
              <a:ext uri="{FF2B5EF4-FFF2-40B4-BE49-F238E27FC236}">
                <a16:creationId xmlns:a16="http://schemas.microsoft.com/office/drawing/2014/main" id="{7DC7B99F-63D1-4DF4-AB74-A33709B06C6A}"/>
              </a:ext>
            </a:extLst>
          </p:cNvPr>
          <p:cNvPicPr>
            <a:picLocks noChangeAspect="1"/>
          </p:cNvPicPr>
          <p:nvPr/>
        </p:nvPicPr>
        <p:blipFill>
          <a:blip r:embed="rId2"/>
          <a:stretch>
            <a:fillRect/>
          </a:stretch>
        </p:blipFill>
        <p:spPr>
          <a:xfrm>
            <a:off x="0" y="1"/>
            <a:ext cx="1335932" cy="1249058"/>
          </a:xfrm>
          <a:prstGeom prst="rect">
            <a:avLst/>
          </a:prstGeom>
        </p:spPr>
      </p:pic>
      <p:sp>
        <p:nvSpPr>
          <p:cNvPr id="7" name="Content Placeholder 2">
            <a:extLst>
              <a:ext uri="{FF2B5EF4-FFF2-40B4-BE49-F238E27FC236}">
                <a16:creationId xmlns:a16="http://schemas.microsoft.com/office/drawing/2014/main" id="{CA9306C0-30A9-448F-9669-BAF9208C0B84}"/>
              </a:ext>
            </a:extLst>
          </p:cNvPr>
          <p:cNvSpPr txBox="1">
            <a:spLocks/>
          </p:cNvSpPr>
          <p:nvPr/>
        </p:nvSpPr>
        <p:spPr bwMode="auto">
          <a:xfrm>
            <a:off x="395591" y="1298644"/>
            <a:ext cx="11588886"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b="1">
                <a:solidFill>
                  <a:schemeClr val="accent2"/>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b="1">
                <a:solidFill>
                  <a:schemeClr val="accent2"/>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sz="2400" b="1">
                <a:solidFill>
                  <a:schemeClr val="accent2"/>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sz="2000" b="1">
                <a:solidFill>
                  <a:schemeClr val="accent2"/>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sz="2000" b="1">
                <a:solidFill>
                  <a:schemeClr val="accent2"/>
                </a:solidFill>
                <a:latin typeface="Calibri" pitchFamily="34" charset="0"/>
                <a:cs typeface="Calibri" pitchFamily="34" charset="0"/>
              </a:defRPr>
            </a:lvl5pPr>
            <a:lvl6pPr marL="2514600" indent="-228600" algn="l" rtl="0" fontAlgn="base">
              <a:spcBef>
                <a:spcPct val="20000"/>
              </a:spcBef>
              <a:spcAft>
                <a:spcPct val="0"/>
              </a:spcAft>
              <a:buChar char="»"/>
              <a:defRPr sz="2000" b="1">
                <a:solidFill>
                  <a:schemeClr val="accent2"/>
                </a:solidFill>
                <a:latin typeface="+mn-lt"/>
              </a:defRPr>
            </a:lvl6pPr>
            <a:lvl7pPr marL="2971800" indent="-228600" algn="l" rtl="0" fontAlgn="base">
              <a:spcBef>
                <a:spcPct val="20000"/>
              </a:spcBef>
              <a:spcAft>
                <a:spcPct val="0"/>
              </a:spcAft>
              <a:buChar char="»"/>
              <a:defRPr sz="2000" b="1">
                <a:solidFill>
                  <a:schemeClr val="accent2"/>
                </a:solidFill>
                <a:latin typeface="+mn-lt"/>
              </a:defRPr>
            </a:lvl7pPr>
            <a:lvl8pPr marL="3429000" indent="-228600" algn="l" rtl="0" fontAlgn="base">
              <a:spcBef>
                <a:spcPct val="20000"/>
              </a:spcBef>
              <a:spcAft>
                <a:spcPct val="0"/>
              </a:spcAft>
              <a:buChar char="»"/>
              <a:defRPr sz="2000" b="1">
                <a:solidFill>
                  <a:schemeClr val="accent2"/>
                </a:solidFill>
                <a:latin typeface="+mn-lt"/>
              </a:defRPr>
            </a:lvl8pPr>
            <a:lvl9pPr marL="3886200" indent="-228600" algn="l" rtl="0" fontAlgn="base">
              <a:spcBef>
                <a:spcPct val="20000"/>
              </a:spcBef>
              <a:spcAft>
                <a:spcPct val="0"/>
              </a:spcAft>
              <a:buChar char="»"/>
              <a:defRPr sz="2000" b="1">
                <a:solidFill>
                  <a:schemeClr val="accent2"/>
                </a:solidFill>
                <a:latin typeface="+mn-lt"/>
              </a:defRPr>
            </a:lvl9pPr>
          </a:lstStyle>
          <a:p>
            <a:pPr marL="0" indent="0">
              <a:buFontTx/>
              <a:buNone/>
            </a:pPr>
            <a:r>
              <a:rPr lang="en-US" sz="2400" kern="0" dirty="0">
                <a:solidFill>
                  <a:schemeClr val="tx1"/>
                </a:solidFill>
              </a:rPr>
              <a:t>Location of Immunizations and Vitals Results Tables in DaVINCI: </a:t>
            </a:r>
          </a:p>
          <a:p>
            <a:r>
              <a:rPr lang="en-US" sz="2400" kern="0" dirty="0">
                <a:solidFill>
                  <a:schemeClr val="tx1"/>
                </a:solidFill>
              </a:rPr>
              <a:t>VHACDWRB02 \ Databases \ DaVINCI \ Tables \ </a:t>
            </a:r>
            <a:r>
              <a:rPr lang="en-US" sz="2400" kern="0" dirty="0" err="1">
                <a:solidFill>
                  <a:schemeClr val="tx1"/>
                </a:solidFill>
              </a:rPr>
              <a:t>DaVINCI.Immunizations</a:t>
            </a:r>
            <a:r>
              <a:rPr lang="en-US" sz="2400" kern="0" dirty="0">
                <a:solidFill>
                  <a:schemeClr val="tx1"/>
                </a:solidFill>
              </a:rPr>
              <a:t> </a:t>
            </a:r>
          </a:p>
          <a:p>
            <a:r>
              <a:rPr lang="en-US" sz="2400" kern="0" dirty="0">
                <a:solidFill>
                  <a:schemeClr val="tx1"/>
                </a:solidFill>
              </a:rPr>
              <a:t>VHACDWRB02 \ Databases \ DaVINCI \ Tables \ </a:t>
            </a:r>
            <a:r>
              <a:rPr lang="en-US" sz="2400" kern="0" dirty="0" err="1">
                <a:solidFill>
                  <a:schemeClr val="tx1"/>
                </a:solidFill>
              </a:rPr>
              <a:t>DaVINCI.Vitals</a:t>
            </a:r>
            <a:endParaRPr lang="en-US" sz="2400" kern="0" dirty="0">
              <a:solidFill>
                <a:schemeClr val="tx1"/>
              </a:solidFill>
            </a:endParaRPr>
          </a:p>
        </p:txBody>
      </p:sp>
      <p:sp>
        <p:nvSpPr>
          <p:cNvPr id="12" name="Slide Number Placeholder 4">
            <a:extLst>
              <a:ext uri="{FF2B5EF4-FFF2-40B4-BE49-F238E27FC236}">
                <a16:creationId xmlns:a16="http://schemas.microsoft.com/office/drawing/2014/main" id="{9357FF9E-9AA9-4D99-91B9-0F7E5EC724A7}"/>
              </a:ext>
            </a:extLst>
          </p:cNvPr>
          <p:cNvSpPr>
            <a:spLocks noGrp="1"/>
          </p:cNvSpPr>
          <p:nvPr>
            <p:ph type="sldNum" sz="quarter" idx="12"/>
          </p:nvPr>
        </p:nvSpPr>
        <p:spPr>
          <a:xfrm>
            <a:off x="8610600" y="6356350"/>
            <a:ext cx="2743200" cy="365125"/>
          </a:xfrm>
        </p:spPr>
        <p:txBody>
          <a:bodyPr/>
          <a:lstStyle/>
          <a:p>
            <a:r>
              <a:rPr lang="en-US" dirty="0"/>
              <a:t>  </a:t>
            </a:r>
            <a:fld id="{DB182CBD-5FDA-4166-897B-E575626CF929}" type="slidenum">
              <a:rPr lang="en-US" smtClean="0"/>
              <a:pPr/>
              <a:t>4</a:t>
            </a:fld>
            <a:endParaRPr lang="en-US" dirty="0"/>
          </a:p>
        </p:txBody>
      </p:sp>
      <p:pic>
        <p:nvPicPr>
          <p:cNvPr id="4" name="Picture 3">
            <a:extLst>
              <a:ext uri="{FF2B5EF4-FFF2-40B4-BE49-F238E27FC236}">
                <a16:creationId xmlns:a16="http://schemas.microsoft.com/office/drawing/2014/main" id="{A4781EF3-2351-420C-8E05-5E8250DD5BC4}"/>
              </a:ext>
            </a:extLst>
          </p:cNvPr>
          <p:cNvPicPr>
            <a:picLocks noChangeAspect="1"/>
          </p:cNvPicPr>
          <p:nvPr/>
        </p:nvPicPr>
        <p:blipFill>
          <a:blip r:embed="rId3"/>
          <a:stretch>
            <a:fillRect/>
          </a:stretch>
        </p:blipFill>
        <p:spPr>
          <a:xfrm>
            <a:off x="1095656" y="2702256"/>
            <a:ext cx="3926445" cy="3880656"/>
          </a:xfrm>
          <a:prstGeom prst="rect">
            <a:avLst/>
          </a:prstGeom>
        </p:spPr>
      </p:pic>
      <p:pic>
        <p:nvPicPr>
          <p:cNvPr id="5" name="Picture 4">
            <a:extLst>
              <a:ext uri="{FF2B5EF4-FFF2-40B4-BE49-F238E27FC236}">
                <a16:creationId xmlns:a16="http://schemas.microsoft.com/office/drawing/2014/main" id="{C9C745A8-0025-475A-9FD8-25290A6E9658}"/>
              </a:ext>
            </a:extLst>
          </p:cNvPr>
          <p:cNvPicPr>
            <a:picLocks noChangeAspect="1"/>
          </p:cNvPicPr>
          <p:nvPr/>
        </p:nvPicPr>
        <p:blipFill>
          <a:blip r:embed="rId4"/>
          <a:stretch>
            <a:fillRect/>
          </a:stretch>
        </p:blipFill>
        <p:spPr>
          <a:xfrm>
            <a:off x="5599176" y="2678998"/>
            <a:ext cx="3067157" cy="4179002"/>
          </a:xfrm>
          <a:prstGeom prst="rect">
            <a:avLst/>
          </a:prstGeom>
        </p:spPr>
      </p:pic>
      <p:cxnSp>
        <p:nvCxnSpPr>
          <p:cNvPr id="10" name="Straight Arrow Connector 9">
            <a:extLst>
              <a:ext uri="{FF2B5EF4-FFF2-40B4-BE49-F238E27FC236}">
                <a16:creationId xmlns:a16="http://schemas.microsoft.com/office/drawing/2014/main" id="{59123FFB-B3EA-4E1A-B7BA-53562F701A01}"/>
              </a:ext>
            </a:extLst>
          </p:cNvPr>
          <p:cNvCxnSpPr/>
          <p:nvPr/>
        </p:nvCxnSpPr>
        <p:spPr>
          <a:xfrm flipH="1">
            <a:off x="4224368" y="4931052"/>
            <a:ext cx="95979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0872480-D39F-4B4C-A805-3584111E756B}"/>
              </a:ext>
            </a:extLst>
          </p:cNvPr>
          <p:cNvCxnSpPr/>
          <p:nvPr/>
        </p:nvCxnSpPr>
        <p:spPr>
          <a:xfrm flipH="1">
            <a:off x="7747481" y="4353297"/>
            <a:ext cx="95979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9889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EA8DE-1D9C-4F01-8952-EC6C4535FB08}"/>
              </a:ext>
            </a:extLst>
          </p:cNvPr>
          <p:cNvSpPr>
            <a:spLocks noGrp="1"/>
          </p:cNvSpPr>
          <p:nvPr>
            <p:ph type="title"/>
          </p:nvPr>
        </p:nvSpPr>
        <p:spPr>
          <a:xfrm>
            <a:off x="2127114" y="-11010"/>
            <a:ext cx="10064885" cy="1666315"/>
          </a:xfrm>
        </p:spPr>
        <p:txBody>
          <a:bodyPr>
            <a:normAutofit/>
          </a:bodyPr>
          <a:lstStyle/>
          <a:p>
            <a:r>
              <a:rPr lang="en-US" sz="3600" b="1" dirty="0">
                <a:latin typeface="Verdana" panose="020B0604030504040204" pitchFamily="34" charset="0"/>
                <a:ea typeface="Verdana" panose="020B0604030504040204" pitchFamily="34" charset="0"/>
              </a:rPr>
              <a:t>Table Locations in DaVINCI</a:t>
            </a:r>
          </a:p>
        </p:txBody>
      </p:sp>
      <p:pic>
        <p:nvPicPr>
          <p:cNvPr id="3" name="Picture 2">
            <a:extLst>
              <a:ext uri="{FF2B5EF4-FFF2-40B4-BE49-F238E27FC236}">
                <a16:creationId xmlns:a16="http://schemas.microsoft.com/office/drawing/2014/main" id="{7DC7B99F-63D1-4DF4-AB74-A33709B06C6A}"/>
              </a:ext>
            </a:extLst>
          </p:cNvPr>
          <p:cNvPicPr>
            <a:picLocks noChangeAspect="1"/>
          </p:cNvPicPr>
          <p:nvPr/>
        </p:nvPicPr>
        <p:blipFill>
          <a:blip r:embed="rId2"/>
          <a:stretch>
            <a:fillRect/>
          </a:stretch>
        </p:blipFill>
        <p:spPr>
          <a:xfrm>
            <a:off x="0" y="1"/>
            <a:ext cx="1335932" cy="1249058"/>
          </a:xfrm>
          <a:prstGeom prst="rect">
            <a:avLst/>
          </a:prstGeom>
        </p:spPr>
      </p:pic>
      <p:sp>
        <p:nvSpPr>
          <p:cNvPr id="7" name="Content Placeholder 2">
            <a:extLst>
              <a:ext uri="{FF2B5EF4-FFF2-40B4-BE49-F238E27FC236}">
                <a16:creationId xmlns:a16="http://schemas.microsoft.com/office/drawing/2014/main" id="{CA9306C0-30A9-448F-9669-BAF9208C0B84}"/>
              </a:ext>
            </a:extLst>
          </p:cNvPr>
          <p:cNvSpPr txBox="1">
            <a:spLocks/>
          </p:cNvSpPr>
          <p:nvPr/>
        </p:nvSpPr>
        <p:spPr bwMode="auto">
          <a:xfrm>
            <a:off x="395591" y="1298644"/>
            <a:ext cx="11588886"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b="1">
                <a:solidFill>
                  <a:schemeClr val="accent2"/>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b="1">
                <a:solidFill>
                  <a:schemeClr val="accent2"/>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sz="2400" b="1">
                <a:solidFill>
                  <a:schemeClr val="accent2"/>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sz="2000" b="1">
                <a:solidFill>
                  <a:schemeClr val="accent2"/>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sz="2000" b="1">
                <a:solidFill>
                  <a:schemeClr val="accent2"/>
                </a:solidFill>
                <a:latin typeface="Calibri" pitchFamily="34" charset="0"/>
                <a:cs typeface="Calibri" pitchFamily="34" charset="0"/>
              </a:defRPr>
            </a:lvl5pPr>
            <a:lvl6pPr marL="2514600" indent="-228600" algn="l" rtl="0" fontAlgn="base">
              <a:spcBef>
                <a:spcPct val="20000"/>
              </a:spcBef>
              <a:spcAft>
                <a:spcPct val="0"/>
              </a:spcAft>
              <a:buChar char="»"/>
              <a:defRPr sz="2000" b="1">
                <a:solidFill>
                  <a:schemeClr val="accent2"/>
                </a:solidFill>
                <a:latin typeface="+mn-lt"/>
              </a:defRPr>
            </a:lvl6pPr>
            <a:lvl7pPr marL="2971800" indent="-228600" algn="l" rtl="0" fontAlgn="base">
              <a:spcBef>
                <a:spcPct val="20000"/>
              </a:spcBef>
              <a:spcAft>
                <a:spcPct val="0"/>
              </a:spcAft>
              <a:buChar char="»"/>
              <a:defRPr sz="2000" b="1">
                <a:solidFill>
                  <a:schemeClr val="accent2"/>
                </a:solidFill>
                <a:latin typeface="+mn-lt"/>
              </a:defRPr>
            </a:lvl7pPr>
            <a:lvl8pPr marL="3429000" indent="-228600" algn="l" rtl="0" fontAlgn="base">
              <a:spcBef>
                <a:spcPct val="20000"/>
              </a:spcBef>
              <a:spcAft>
                <a:spcPct val="0"/>
              </a:spcAft>
              <a:buChar char="»"/>
              <a:defRPr sz="2000" b="1">
                <a:solidFill>
                  <a:schemeClr val="accent2"/>
                </a:solidFill>
                <a:latin typeface="+mn-lt"/>
              </a:defRPr>
            </a:lvl8pPr>
            <a:lvl9pPr marL="3886200" indent="-228600" algn="l" rtl="0" fontAlgn="base">
              <a:spcBef>
                <a:spcPct val="20000"/>
              </a:spcBef>
              <a:spcAft>
                <a:spcPct val="0"/>
              </a:spcAft>
              <a:buChar char="»"/>
              <a:defRPr sz="2000" b="1">
                <a:solidFill>
                  <a:schemeClr val="accent2"/>
                </a:solidFill>
                <a:latin typeface="+mn-lt"/>
              </a:defRPr>
            </a:lvl9pPr>
          </a:lstStyle>
          <a:p>
            <a:pPr marL="0" indent="0">
              <a:buFontTx/>
              <a:buNone/>
            </a:pPr>
            <a:r>
              <a:rPr lang="en-US" sz="2400" kern="0" dirty="0">
                <a:solidFill>
                  <a:schemeClr val="tx1"/>
                </a:solidFill>
              </a:rPr>
              <a:t>Location of Chemistry and Radiology Results Tables in DaVINCI: </a:t>
            </a:r>
          </a:p>
          <a:p>
            <a:r>
              <a:rPr lang="en-US" sz="2400" kern="0" dirty="0">
                <a:solidFill>
                  <a:schemeClr val="tx1"/>
                </a:solidFill>
              </a:rPr>
              <a:t>VHACDWDWH</a:t>
            </a:r>
            <a:r>
              <a:rPr lang="en-US" sz="2400" kern="0" dirty="0">
                <a:solidFill>
                  <a:schemeClr val="tx1"/>
                </a:solidFill>
                <a:highlight>
                  <a:srgbClr val="FFFF00"/>
                </a:highlight>
              </a:rPr>
              <a:t>DBS101</a:t>
            </a:r>
            <a:r>
              <a:rPr lang="en-US" sz="2400" kern="0" dirty="0">
                <a:solidFill>
                  <a:schemeClr val="tx1"/>
                </a:solidFill>
              </a:rPr>
              <a:t> \ Databases \ </a:t>
            </a:r>
            <a:r>
              <a:rPr lang="en-US" sz="2400" kern="0" dirty="0" err="1">
                <a:solidFill>
                  <a:schemeClr val="tx1"/>
                </a:solidFill>
              </a:rPr>
              <a:t>MDR_Source_Chem</a:t>
            </a:r>
            <a:r>
              <a:rPr lang="en-US" sz="2400" kern="0" dirty="0">
                <a:solidFill>
                  <a:schemeClr val="tx1"/>
                </a:solidFill>
              </a:rPr>
              <a:t> \ Tables \ DOD.CHEM_FY&lt;##&gt;</a:t>
            </a:r>
          </a:p>
          <a:p>
            <a:r>
              <a:rPr lang="en-US" sz="2400" kern="0" dirty="0">
                <a:solidFill>
                  <a:schemeClr val="tx1"/>
                </a:solidFill>
              </a:rPr>
              <a:t>VHACDWDWH</a:t>
            </a:r>
            <a:r>
              <a:rPr lang="en-US" sz="2400" kern="0" dirty="0">
                <a:solidFill>
                  <a:schemeClr val="tx1"/>
                </a:solidFill>
                <a:highlight>
                  <a:srgbClr val="FFFF00"/>
                </a:highlight>
              </a:rPr>
              <a:t>DBS101</a:t>
            </a:r>
            <a:r>
              <a:rPr lang="en-US" sz="2400" kern="0" dirty="0">
                <a:solidFill>
                  <a:schemeClr val="tx1"/>
                </a:solidFill>
              </a:rPr>
              <a:t> \ Databases \ </a:t>
            </a:r>
            <a:r>
              <a:rPr lang="en-US" sz="2400" kern="0" dirty="0" err="1">
                <a:solidFill>
                  <a:schemeClr val="tx1"/>
                </a:solidFill>
              </a:rPr>
              <a:t>MDR_Source_Small</a:t>
            </a:r>
            <a:r>
              <a:rPr lang="en-US" sz="2400" kern="0" dirty="0">
                <a:solidFill>
                  <a:schemeClr val="tx1"/>
                </a:solidFill>
              </a:rPr>
              <a:t> \ Tables \ DOD.RAD_RESULTS</a:t>
            </a:r>
          </a:p>
          <a:p>
            <a:endParaRPr lang="en-US" sz="2400" kern="0" dirty="0">
              <a:solidFill>
                <a:schemeClr val="tx1"/>
              </a:solidFill>
            </a:endParaRPr>
          </a:p>
        </p:txBody>
      </p:sp>
      <p:sp>
        <p:nvSpPr>
          <p:cNvPr id="12" name="Slide Number Placeholder 4">
            <a:extLst>
              <a:ext uri="{FF2B5EF4-FFF2-40B4-BE49-F238E27FC236}">
                <a16:creationId xmlns:a16="http://schemas.microsoft.com/office/drawing/2014/main" id="{9357FF9E-9AA9-4D99-91B9-0F7E5EC724A7}"/>
              </a:ext>
            </a:extLst>
          </p:cNvPr>
          <p:cNvSpPr>
            <a:spLocks noGrp="1"/>
          </p:cNvSpPr>
          <p:nvPr>
            <p:ph type="sldNum" sz="quarter" idx="12"/>
          </p:nvPr>
        </p:nvSpPr>
        <p:spPr>
          <a:xfrm>
            <a:off x="8610600" y="6356350"/>
            <a:ext cx="2743200" cy="365125"/>
          </a:xfrm>
        </p:spPr>
        <p:txBody>
          <a:bodyPr/>
          <a:lstStyle/>
          <a:p>
            <a:r>
              <a:rPr lang="en-US" dirty="0"/>
              <a:t>  </a:t>
            </a:r>
            <a:fld id="{DB182CBD-5FDA-4166-897B-E575626CF929}" type="slidenum">
              <a:rPr lang="en-US" smtClean="0"/>
              <a:pPr/>
              <a:t>5</a:t>
            </a:fld>
            <a:endParaRPr lang="en-US" dirty="0"/>
          </a:p>
        </p:txBody>
      </p:sp>
      <p:pic>
        <p:nvPicPr>
          <p:cNvPr id="1026" name="Picture 1" descr="image002">
            <a:extLst>
              <a:ext uri="{FF2B5EF4-FFF2-40B4-BE49-F238E27FC236}">
                <a16:creationId xmlns:a16="http://schemas.microsoft.com/office/drawing/2014/main" id="{02F47822-E38B-4629-8771-FC4BDA93D4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734"/>
          <a:stretch/>
        </p:blipFill>
        <p:spPr bwMode="auto">
          <a:xfrm>
            <a:off x="1890669" y="2669206"/>
            <a:ext cx="4988769" cy="4065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8A391D10-A445-48CC-AC60-7A31E0166938}"/>
              </a:ext>
            </a:extLst>
          </p:cNvPr>
          <p:cNvSpPr/>
          <p:nvPr/>
        </p:nvSpPr>
        <p:spPr>
          <a:xfrm>
            <a:off x="7746412" y="4345160"/>
            <a:ext cx="3642647" cy="461665"/>
          </a:xfrm>
          <a:prstGeom prst="rect">
            <a:avLst/>
          </a:prstGeom>
        </p:spPr>
        <p:txBody>
          <a:bodyPr wrap="square">
            <a:spAutoFit/>
          </a:bodyPr>
          <a:lstStyle/>
          <a:p>
            <a:pPr>
              <a:spcAft>
                <a:spcPts val="1200"/>
              </a:spcAft>
            </a:pPr>
            <a:r>
              <a:rPr lang="en-US" sz="1200" dirty="0">
                <a:latin typeface="Verdana" panose="020B0604030504040204" pitchFamily="34" charset="0"/>
                <a:ea typeface="Verdana" panose="020B0604030504040204" pitchFamily="34" charset="0"/>
                <a:cs typeface="Verdana" panose="020B0604030504040204" pitchFamily="34" charset="0"/>
              </a:rPr>
              <a:t>* Request to VINCI DBAs has been made to copy these tables to RB02</a:t>
            </a:r>
          </a:p>
        </p:txBody>
      </p:sp>
      <p:cxnSp>
        <p:nvCxnSpPr>
          <p:cNvPr id="14" name="Straight Arrow Connector 13">
            <a:extLst>
              <a:ext uri="{FF2B5EF4-FFF2-40B4-BE49-F238E27FC236}">
                <a16:creationId xmlns:a16="http://schemas.microsoft.com/office/drawing/2014/main" id="{A247565E-F607-49D6-82B7-5375320F9A0F}"/>
              </a:ext>
            </a:extLst>
          </p:cNvPr>
          <p:cNvCxnSpPr/>
          <p:nvPr/>
        </p:nvCxnSpPr>
        <p:spPr>
          <a:xfrm flipH="1">
            <a:off x="6778490" y="6356350"/>
            <a:ext cx="95979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5441FA7-DE1A-4E34-B7CA-5ECFF338A239}"/>
              </a:ext>
            </a:extLst>
          </p:cNvPr>
          <p:cNvCxnSpPr>
            <a:cxnSpLocks/>
          </p:cNvCxnSpPr>
          <p:nvPr/>
        </p:nvCxnSpPr>
        <p:spPr>
          <a:xfrm flipH="1" flipV="1">
            <a:off x="4101152" y="5704764"/>
            <a:ext cx="532264" cy="24847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258F130-02DF-40E2-9B86-7B7EAED18B04}"/>
              </a:ext>
            </a:extLst>
          </p:cNvPr>
          <p:cNvCxnSpPr>
            <a:cxnSpLocks/>
          </p:cNvCxnSpPr>
          <p:nvPr/>
        </p:nvCxnSpPr>
        <p:spPr>
          <a:xfrm flipH="1">
            <a:off x="4101152" y="6105643"/>
            <a:ext cx="532264"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28B1E6F-EA23-45FD-B44E-E7162991F516}"/>
              </a:ext>
            </a:extLst>
          </p:cNvPr>
          <p:cNvCxnSpPr>
            <a:cxnSpLocks/>
          </p:cNvCxnSpPr>
          <p:nvPr/>
        </p:nvCxnSpPr>
        <p:spPr>
          <a:xfrm flipH="1">
            <a:off x="4101152" y="6333204"/>
            <a:ext cx="550033" cy="15240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11A6BF37-15E9-4D11-A41A-EF6329BA2DCA}"/>
              </a:ext>
            </a:extLst>
          </p:cNvPr>
          <p:cNvSpPr/>
          <p:nvPr/>
        </p:nvSpPr>
        <p:spPr>
          <a:xfrm>
            <a:off x="7746412" y="4961584"/>
            <a:ext cx="3642647" cy="461665"/>
          </a:xfrm>
          <a:prstGeom prst="rect">
            <a:avLst/>
          </a:prstGeom>
        </p:spPr>
        <p:txBody>
          <a:bodyPr wrap="square">
            <a:spAutoFit/>
          </a:bodyPr>
          <a:lstStyle/>
          <a:p>
            <a:pPr>
              <a:spcAft>
                <a:spcPts val="1200"/>
              </a:spcAft>
            </a:pPr>
            <a:r>
              <a:rPr lang="en-US" sz="1200" dirty="0">
                <a:latin typeface="Verdana" panose="020B0604030504040204" pitchFamily="34" charset="0"/>
                <a:ea typeface="Verdana" panose="020B0604030504040204" pitchFamily="34" charset="0"/>
                <a:cs typeface="Verdana" panose="020B0604030504040204" pitchFamily="34" charset="0"/>
              </a:rPr>
              <a:t>** Microbiology and Pathology are yet to be transferred to DaVINCI from DoD.</a:t>
            </a:r>
          </a:p>
        </p:txBody>
      </p:sp>
    </p:spTree>
    <p:extLst>
      <p:ext uri="{BB962C8B-B14F-4D97-AF65-F5344CB8AC3E}">
        <p14:creationId xmlns:p14="http://schemas.microsoft.com/office/powerpoint/2010/main" val="3511636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EA8DE-1D9C-4F01-8952-EC6C4535FB08}"/>
              </a:ext>
            </a:extLst>
          </p:cNvPr>
          <p:cNvSpPr>
            <a:spLocks noGrp="1"/>
          </p:cNvSpPr>
          <p:nvPr>
            <p:ph type="title"/>
          </p:nvPr>
        </p:nvSpPr>
        <p:spPr>
          <a:xfrm>
            <a:off x="1862920" y="-11010"/>
            <a:ext cx="10329080" cy="1666315"/>
          </a:xfrm>
        </p:spPr>
        <p:txBody>
          <a:bodyPr>
            <a:normAutofit/>
          </a:bodyPr>
          <a:lstStyle/>
          <a:p>
            <a:r>
              <a:rPr lang="en-US" sz="3200" b="1" dirty="0">
                <a:latin typeface="Verdana" panose="020B0604030504040204" pitchFamily="34" charset="0"/>
                <a:ea typeface="Verdana" panose="020B0604030504040204" pitchFamily="34" charset="0"/>
              </a:rPr>
              <a:t>Where does this clinical data originate?</a:t>
            </a:r>
          </a:p>
        </p:txBody>
      </p:sp>
      <p:pic>
        <p:nvPicPr>
          <p:cNvPr id="3" name="Picture 2">
            <a:extLst>
              <a:ext uri="{FF2B5EF4-FFF2-40B4-BE49-F238E27FC236}">
                <a16:creationId xmlns:a16="http://schemas.microsoft.com/office/drawing/2014/main" id="{7DC7B99F-63D1-4DF4-AB74-A33709B06C6A}"/>
              </a:ext>
            </a:extLst>
          </p:cNvPr>
          <p:cNvPicPr>
            <a:picLocks noChangeAspect="1"/>
          </p:cNvPicPr>
          <p:nvPr/>
        </p:nvPicPr>
        <p:blipFill>
          <a:blip r:embed="rId2"/>
          <a:stretch>
            <a:fillRect/>
          </a:stretch>
        </p:blipFill>
        <p:spPr>
          <a:xfrm>
            <a:off x="0" y="1"/>
            <a:ext cx="1335932" cy="1249058"/>
          </a:xfrm>
          <a:prstGeom prst="rect">
            <a:avLst/>
          </a:prstGeom>
        </p:spPr>
      </p:pic>
      <p:sp>
        <p:nvSpPr>
          <p:cNvPr id="13" name="Slide Number Placeholder 4">
            <a:extLst>
              <a:ext uri="{FF2B5EF4-FFF2-40B4-BE49-F238E27FC236}">
                <a16:creationId xmlns:a16="http://schemas.microsoft.com/office/drawing/2014/main" id="{CC2C302B-3C9F-4C77-9653-739F89B49EB7}"/>
              </a:ext>
            </a:extLst>
          </p:cNvPr>
          <p:cNvSpPr>
            <a:spLocks noGrp="1"/>
          </p:cNvSpPr>
          <p:nvPr>
            <p:ph type="sldNum" sz="quarter" idx="12"/>
          </p:nvPr>
        </p:nvSpPr>
        <p:spPr>
          <a:xfrm>
            <a:off x="8610600" y="6356350"/>
            <a:ext cx="2743200" cy="365125"/>
          </a:xfrm>
        </p:spPr>
        <p:txBody>
          <a:bodyPr/>
          <a:lstStyle/>
          <a:p>
            <a:r>
              <a:rPr lang="en-US" dirty="0"/>
              <a:t>  </a:t>
            </a:r>
            <a:fld id="{DB182CBD-5FDA-4166-897B-E575626CF929}" type="slidenum">
              <a:rPr lang="en-US" smtClean="0"/>
              <a:pPr/>
              <a:t>6</a:t>
            </a:fld>
            <a:endParaRPr lang="en-US" dirty="0"/>
          </a:p>
        </p:txBody>
      </p:sp>
      <p:sp>
        <p:nvSpPr>
          <p:cNvPr id="6" name="Content Placeholder 2">
            <a:extLst>
              <a:ext uri="{FF2B5EF4-FFF2-40B4-BE49-F238E27FC236}">
                <a16:creationId xmlns:a16="http://schemas.microsoft.com/office/drawing/2014/main" id="{8CC7AB41-127D-4CC9-BFD2-F8DBC0C4BBA9}"/>
              </a:ext>
            </a:extLst>
          </p:cNvPr>
          <p:cNvSpPr txBox="1">
            <a:spLocks/>
          </p:cNvSpPr>
          <p:nvPr/>
        </p:nvSpPr>
        <p:spPr>
          <a:xfrm>
            <a:off x="533399" y="1591105"/>
            <a:ext cx="11285561" cy="466639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00"/>
              </a:spcBef>
            </a:pPr>
            <a:r>
              <a:rPr lang="en-US" sz="1800" dirty="0">
                <a:latin typeface="Verdana" panose="020B0604030504040204" pitchFamily="34" charset="0"/>
                <a:ea typeface="Verdana" panose="020B0604030504040204" pitchFamily="34" charset="0"/>
              </a:rPr>
              <a:t>Data generated by the Armed Forces Health Longitudinal Technology Application (AHLTA), or CHCS based data copied into AHLTA.  </a:t>
            </a:r>
            <a:r>
              <a:rPr lang="en-US" sz="1800" dirty="0">
                <a:highlight>
                  <a:srgbClr val="FFFF00"/>
                </a:highlight>
                <a:latin typeface="Verdana" panose="020B0604030504040204" pitchFamily="34" charset="0"/>
                <a:ea typeface="Verdana" panose="020B0604030504040204" pitchFamily="34" charset="0"/>
              </a:rPr>
              <a:t>Cerner</a:t>
            </a:r>
            <a:r>
              <a:rPr lang="en-US" sz="1800" dirty="0">
                <a:latin typeface="Verdana" panose="020B0604030504040204" pitchFamily="34" charset="0"/>
                <a:ea typeface="Verdana" panose="020B0604030504040204" pitchFamily="34" charset="0"/>
              </a:rPr>
              <a:t> based data is coming soon!</a:t>
            </a:r>
          </a:p>
          <a:p>
            <a:pPr>
              <a:spcBef>
                <a:spcPts val="500"/>
              </a:spcBef>
            </a:pPr>
            <a:endParaRPr lang="en-US" sz="1800" dirty="0">
              <a:latin typeface="Verdana" panose="020B0604030504040204" pitchFamily="34" charset="0"/>
              <a:ea typeface="Verdana" panose="020B0604030504040204" pitchFamily="34" charset="0"/>
            </a:endParaRPr>
          </a:p>
          <a:p>
            <a:pPr>
              <a:spcBef>
                <a:spcPts val="500"/>
              </a:spcBef>
            </a:pPr>
            <a:r>
              <a:rPr lang="en-US" sz="1800" dirty="0">
                <a:latin typeface="Verdana" panose="020B0604030504040204" pitchFamily="34" charset="0"/>
                <a:ea typeface="Verdana" panose="020B0604030504040204" pitchFamily="34" charset="0"/>
              </a:rPr>
              <a:t>Data typically describes direct care outpatient encounters, particularly when AHLTA is used</a:t>
            </a:r>
          </a:p>
          <a:p>
            <a:pPr lvl="1"/>
            <a:r>
              <a:rPr lang="en-US" sz="1600" dirty="0">
                <a:latin typeface="Verdana" panose="020B0604030504040204" pitchFamily="34" charset="0"/>
                <a:ea typeface="Verdana" panose="020B0604030504040204" pitchFamily="34" charset="0"/>
              </a:rPr>
              <a:t>ex. Vitals data is entered in AHLTA ‘Vitals Signs Entry’ Module</a:t>
            </a:r>
          </a:p>
          <a:p>
            <a:pPr>
              <a:spcBef>
                <a:spcPts val="500"/>
              </a:spcBef>
            </a:pPr>
            <a:endParaRPr lang="en-US" sz="1800" dirty="0">
              <a:latin typeface="Verdana" panose="020B0604030504040204" pitchFamily="34" charset="0"/>
              <a:ea typeface="Verdana" panose="020B0604030504040204" pitchFamily="34" charset="0"/>
            </a:endParaRPr>
          </a:p>
          <a:p>
            <a:pPr>
              <a:spcBef>
                <a:spcPts val="500"/>
              </a:spcBef>
            </a:pPr>
            <a:r>
              <a:rPr lang="en-US" sz="1800" dirty="0">
                <a:latin typeface="Verdana" panose="020B0604030504040204" pitchFamily="34" charset="0"/>
                <a:ea typeface="Verdana" panose="020B0604030504040204" pitchFamily="34" charset="0"/>
              </a:rPr>
              <a:t>Lab/Rad Results data may have been ordered from AHLTA or CHCS, and results are viewed from the AHLTA GUI</a:t>
            </a:r>
          </a:p>
          <a:p>
            <a:pPr>
              <a:spcBef>
                <a:spcPts val="500"/>
              </a:spcBef>
            </a:pPr>
            <a:endParaRPr lang="en-US" sz="1800" dirty="0">
              <a:latin typeface="Verdana" panose="020B0604030504040204" pitchFamily="34" charset="0"/>
              <a:ea typeface="Verdana" panose="020B0604030504040204" pitchFamily="34" charset="0"/>
            </a:endParaRPr>
          </a:p>
          <a:p>
            <a:pPr>
              <a:spcBef>
                <a:spcPts val="500"/>
              </a:spcBef>
            </a:pPr>
            <a:r>
              <a:rPr lang="en-US" sz="1800" dirty="0">
                <a:latin typeface="Verdana" panose="020B0604030504040204" pitchFamily="34" charset="0"/>
                <a:ea typeface="Verdana" panose="020B0604030504040204" pitchFamily="34" charset="0"/>
              </a:rPr>
              <a:t>Data entered in AHLTA is stored in the Clinical Data Repository (CDR), and Oracle </a:t>
            </a:r>
            <a:r>
              <a:rPr lang="en-US" sz="1800" dirty="0" err="1">
                <a:latin typeface="Verdana" panose="020B0604030504040204" pitchFamily="34" charset="0"/>
                <a:ea typeface="Verdana" panose="020B0604030504040204" pitchFamily="34" charset="0"/>
              </a:rPr>
              <a:t>db</a:t>
            </a:r>
            <a:endParaRPr lang="en-US" sz="1800" dirty="0">
              <a:latin typeface="Verdana" panose="020B0604030504040204" pitchFamily="34" charset="0"/>
              <a:ea typeface="Verdana" panose="020B0604030504040204" pitchFamily="34" charset="0"/>
            </a:endParaRPr>
          </a:p>
          <a:p>
            <a:pPr>
              <a:spcBef>
                <a:spcPts val="500"/>
              </a:spcBef>
            </a:pPr>
            <a:endParaRPr lang="en-US" sz="1800" dirty="0">
              <a:latin typeface="Verdana" panose="020B0604030504040204" pitchFamily="34" charset="0"/>
              <a:ea typeface="Verdana" panose="020B0604030504040204" pitchFamily="34" charset="0"/>
            </a:endParaRPr>
          </a:p>
          <a:p>
            <a:pPr>
              <a:spcBef>
                <a:spcPts val="500"/>
              </a:spcBef>
              <a:spcAft>
                <a:spcPts val="1800"/>
              </a:spcAft>
            </a:pPr>
            <a:r>
              <a:rPr lang="en-US" sz="1800" dirty="0">
                <a:latin typeface="Verdana" panose="020B0604030504040204" pitchFamily="34" charset="0"/>
                <a:ea typeface="Verdana" panose="020B0604030504040204" pitchFamily="34" charset="0"/>
              </a:rPr>
              <a:t>CDR data is sent daily to the MDR, where it is transformed (ETL) into these analytic tables</a:t>
            </a:r>
          </a:p>
          <a:p>
            <a:pPr>
              <a:spcBef>
                <a:spcPts val="500"/>
              </a:spcBef>
            </a:pPr>
            <a:r>
              <a:rPr lang="en-US" sz="1800" i="1" dirty="0">
                <a:latin typeface="Verdana" panose="020B0604030504040204" pitchFamily="34" charset="0"/>
                <a:ea typeface="Verdana" panose="020B0604030504040204" pitchFamily="34" charset="0"/>
              </a:rPr>
              <a:t>All data and screenshots in the following slides are mocked up and changed for illustrative purposes only</a:t>
            </a:r>
          </a:p>
        </p:txBody>
      </p:sp>
    </p:spTree>
    <p:extLst>
      <p:ext uri="{BB962C8B-B14F-4D97-AF65-F5344CB8AC3E}">
        <p14:creationId xmlns:p14="http://schemas.microsoft.com/office/powerpoint/2010/main" val="1645670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Canvas 197"/>
          <p:cNvGrpSpPr>
            <a:grpSpLocks noChangeAspect="1"/>
          </p:cNvGrpSpPr>
          <p:nvPr/>
        </p:nvGrpSpPr>
        <p:grpSpPr>
          <a:xfrm>
            <a:off x="776219" y="1595530"/>
            <a:ext cx="10882472" cy="4739525"/>
            <a:chOff x="0" y="0"/>
            <a:chExt cx="7067536" cy="3078048"/>
          </a:xfrm>
        </p:grpSpPr>
        <p:sp>
          <p:nvSpPr>
            <p:cNvPr id="6" name="Rectangle 5"/>
            <p:cNvSpPr/>
            <p:nvPr/>
          </p:nvSpPr>
          <p:spPr>
            <a:xfrm>
              <a:off x="0" y="0"/>
              <a:ext cx="5943600" cy="2750185"/>
            </a:xfrm>
            <a:prstGeom prst="rect">
              <a:avLst/>
            </a:prstGeom>
            <a:noFill/>
            <a:ln>
              <a:noFill/>
            </a:ln>
          </p:spPr>
        </p:sp>
        <p:pic>
          <p:nvPicPr>
            <p:cNvPr id="7" name="Picture 6" descr="http://www.pinewoodsearch.com/wp-content/uploads/2010/10/BO.jpg"/>
            <p:cNvPicPr preferRelativeResize="0">
              <a:picLocks noChangeAspect="1"/>
            </p:cNvPicPr>
            <p:nvPr/>
          </p:nvPicPr>
          <p:blipFill>
            <a:blip r:embed="rId3" cstate="print"/>
            <a:srcRect/>
            <a:stretch>
              <a:fillRect/>
            </a:stretch>
          </p:blipFill>
          <p:spPr bwMode="auto">
            <a:xfrm>
              <a:off x="4461490" y="196980"/>
              <a:ext cx="1027962" cy="252388"/>
            </a:xfrm>
            <a:prstGeom prst="rect">
              <a:avLst/>
            </a:prstGeom>
            <a:noFill/>
          </p:spPr>
        </p:pic>
        <p:sp>
          <p:nvSpPr>
            <p:cNvPr id="8" name="Text Box 127"/>
            <p:cNvSpPr txBox="1">
              <a:spLocks noChangeArrowheads="1"/>
            </p:cNvSpPr>
            <p:nvPr/>
          </p:nvSpPr>
          <p:spPr bwMode="auto">
            <a:xfrm>
              <a:off x="5707202" y="1933356"/>
              <a:ext cx="1326910" cy="189300"/>
            </a:xfrm>
            <a:prstGeom prst="rect">
              <a:avLst/>
            </a:prstGeom>
            <a:solidFill>
              <a:srgbClr val="FFFFFF"/>
            </a:solidFill>
            <a:ln>
              <a:noFill/>
            </a:ln>
            <a:effectLst/>
            <a:extLst>
              <a:ext uri="{91240B29-F687-4F45-9708-019B960494DF}">
                <a14:hiddenLine xmlns:a14="http://schemas.microsoft.com/office/drawing/2010/main" w="12700">
                  <a:solidFill>
                    <a:schemeClr val="tx1">
                      <a:lumMod val="100000"/>
                      <a:lumOff val="0"/>
                    </a:schemeClr>
                  </a:solidFill>
                  <a:miter lim="800000"/>
                  <a:headEnd/>
                  <a:tailEnd/>
                </a14:hiddenLine>
              </a:ext>
              <a:ext uri="{AF507438-7753-43E0-B8FC-AC1667EBCBE1}">
                <a14:hiddenEffects xmlns:a14="http://schemas.microsoft.com/office/drawing/2010/main">
                  <a:effectLst>
                    <a:outerShdw dist="28398" dir="3806097" algn="ctr" rotWithShape="0">
                      <a:schemeClr val="accent1">
                        <a:lumMod val="50000"/>
                        <a:lumOff val="0"/>
                        <a:alpha val="50000"/>
                      </a:schemeClr>
                    </a:outerShdw>
                  </a:effectLst>
                </a14:hiddenEffects>
              </a:ext>
            </a:extLst>
          </p:spPr>
          <p:txBody>
            <a:bodyPr rot="0" vert="horz" wrap="square" lIns="22411" tIns="22411" rIns="0" bIns="22411" anchor="ctr" anchorCtr="0" upright="1">
              <a:spAutoFit/>
            </a:bodyPr>
            <a:lstStyle/>
            <a:p>
              <a:pPr algn="ctr"/>
              <a:r>
                <a:rPr lang="en-US" sz="1600" b="1" dirty="0">
                  <a:latin typeface="Calibri" panose="020F0502020204030204" pitchFamily="34" charset="0"/>
                  <a:ea typeface="Times New Roman" panose="02020603050405020304" pitchFamily="18" charset="0"/>
                  <a:cs typeface="Times New Roman" panose="02020603050405020304" pitchFamily="18" charset="0"/>
                </a:rPr>
                <a:t>DAVINCI</a:t>
              </a:r>
              <a:endParaRPr lang="en-US" sz="1600" dirty="0">
                <a:latin typeface="Times New Roman" panose="02020603050405020304" pitchFamily="18" charset="0"/>
                <a:ea typeface="Times New Roman" panose="02020603050405020304" pitchFamily="18" charset="0"/>
              </a:endParaRPr>
            </a:p>
          </p:txBody>
        </p:sp>
        <p:sp>
          <p:nvSpPr>
            <p:cNvPr id="9" name="Text Box 127"/>
            <p:cNvSpPr txBox="1">
              <a:spLocks noChangeArrowheads="1"/>
            </p:cNvSpPr>
            <p:nvPr/>
          </p:nvSpPr>
          <p:spPr bwMode="auto">
            <a:xfrm>
              <a:off x="0" y="1601694"/>
              <a:ext cx="470437" cy="256031"/>
            </a:xfrm>
            <a:prstGeom prst="rect">
              <a:avLst/>
            </a:prstGeom>
            <a:solidFill>
              <a:srgbClr val="FFFFFF"/>
            </a:solidFill>
            <a:ln>
              <a:noFill/>
            </a:ln>
            <a:effectLst/>
            <a:extLst>
              <a:ext uri="{91240B29-F687-4F45-9708-019B960494DF}">
                <a14:hiddenLine xmlns:a14="http://schemas.microsoft.com/office/drawing/2010/main" w="12700">
                  <a:solidFill>
                    <a:schemeClr val="tx1">
                      <a:lumMod val="100000"/>
                      <a:lumOff val="0"/>
                    </a:schemeClr>
                  </a:solidFill>
                  <a:miter lim="800000"/>
                  <a:headEnd/>
                  <a:tailEnd/>
                </a14:hiddenLine>
              </a:ext>
              <a:ext uri="{AF507438-7753-43E0-B8FC-AC1667EBCBE1}">
                <a14:hiddenEffects xmlns:a14="http://schemas.microsoft.com/office/drawing/2010/main">
                  <a:effectLst>
                    <a:outerShdw dist="28398" dir="3806097" algn="ctr" rotWithShape="0">
                      <a:schemeClr val="accent1">
                        <a:lumMod val="50000"/>
                        <a:lumOff val="0"/>
                        <a:alpha val="50000"/>
                      </a:schemeClr>
                    </a:outerShdw>
                  </a:effectLst>
                </a14:hiddenEffects>
              </a:ext>
            </a:extLst>
          </p:spPr>
          <p:txBody>
            <a:bodyPr rot="0" vert="horz" wrap="square" lIns="123056" tIns="61527" rIns="123056" bIns="61527" anchor="ctr" anchorCtr="0" upright="1">
              <a:noAutofit/>
            </a:bodyPr>
            <a:lstStyle/>
            <a:p>
              <a:r>
                <a:rPr lang="en-US" sz="1067" b="1">
                  <a:latin typeface="Calibri" panose="020F0502020204030204" pitchFamily="34" charset="0"/>
                  <a:ea typeface="Times New Roman" panose="02020603050405020304" pitchFamily="18" charset="0"/>
                  <a:cs typeface="Times New Roman" panose="02020603050405020304" pitchFamily="18" charset="0"/>
                </a:rPr>
                <a:t>DEERS</a:t>
              </a:r>
              <a:endParaRPr lang="en-US" sz="1600">
                <a:latin typeface="Times New Roman" panose="02020603050405020304" pitchFamily="18" charset="0"/>
                <a:ea typeface="Times New Roman" panose="02020603050405020304" pitchFamily="18" charset="0"/>
              </a:endParaRPr>
            </a:p>
          </p:txBody>
        </p:sp>
        <p:sp>
          <p:nvSpPr>
            <p:cNvPr id="10" name="Text Box 127"/>
            <p:cNvSpPr txBox="1">
              <a:spLocks noChangeArrowheads="1"/>
            </p:cNvSpPr>
            <p:nvPr/>
          </p:nvSpPr>
          <p:spPr bwMode="auto">
            <a:xfrm>
              <a:off x="98155" y="149269"/>
              <a:ext cx="943095" cy="256672"/>
            </a:xfrm>
            <a:prstGeom prst="rect">
              <a:avLst/>
            </a:prstGeom>
            <a:solidFill>
              <a:srgbClr val="FFFFFF"/>
            </a:solidFill>
            <a:ln>
              <a:noFill/>
            </a:ln>
            <a:effectLst/>
            <a:extLst>
              <a:ext uri="{91240B29-F687-4F45-9708-019B960494DF}">
                <a14:hiddenLine xmlns:a14="http://schemas.microsoft.com/office/drawing/2010/main" w="12700">
                  <a:solidFill>
                    <a:schemeClr val="tx1">
                      <a:lumMod val="100000"/>
                      <a:lumOff val="0"/>
                    </a:schemeClr>
                  </a:solidFill>
                  <a:miter lim="800000"/>
                  <a:headEnd/>
                  <a:tailEnd/>
                </a14:hiddenLine>
              </a:ext>
              <a:ext uri="{AF507438-7753-43E0-B8FC-AC1667EBCBE1}">
                <a14:hiddenEffects xmlns:a14="http://schemas.microsoft.com/office/drawing/2010/main">
                  <a:effectLst>
                    <a:outerShdw dist="28398" dir="3806097" algn="ctr" rotWithShape="0">
                      <a:schemeClr val="accent1">
                        <a:lumMod val="50000"/>
                        <a:lumOff val="0"/>
                        <a:alpha val="50000"/>
                      </a:schemeClr>
                    </a:outerShdw>
                  </a:effectLst>
                </a14:hiddenEffects>
              </a:ext>
            </a:extLst>
          </p:spPr>
          <p:txBody>
            <a:bodyPr rot="0" vert="horz" wrap="square" lIns="22411" tIns="61527" rIns="22411" bIns="22411" anchor="ctr" anchorCtr="0" upright="1">
              <a:noAutofit/>
            </a:bodyPr>
            <a:lstStyle/>
            <a:p>
              <a:r>
                <a:rPr lang="en-US" sz="1067" b="1">
                  <a:latin typeface="Calibri" panose="020F0502020204030204" pitchFamily="34" charset="0"/>
                  <a:ea typeface="Times New Roman" panose="02020603050405020304" pitchFamily="18" charset="0"/>
                  <a:cs typeface="Times New Roman" panose="02020603050405020304" pitchFamily="18" charset="0"/>
                </a:rPr>
                <a:t>CHCS / AHLTA CDR</a:t>
              </a:r>
              <a:endParaRPr lang="en-US" sz="1467">
                <a:latin typeface="Arial" panose="020B0604020202020204" pitchFamily="34" charset="0"/>
                <a:ea typeface="Times New Roman" panose="02020603050405020304" pitchFamily="18" charset="0"/>
                <a:cs typeface="Times New Roman" panose="02020603050405020304" pitchFamily="18" charset="0"/>
              </a:endParaRPr>
            </a:p>
          </p:txBody>
        </p:sp>
        <p:cxnSp>
          <p:nvCxnSpPr>
            <p:cNvPr id="11" name="AutoShape 148"/>
            <p:cNvCxnSpPr>
              <a:cxnSpLocks noChangeShapeType="1"/>
              <a:stCxn id="15" idx="3"/>
            </p:cNvCxnSpPr>
            <p:nvPr/>
          </p:nvCxnSpPr>
          <p:spPr bwMode="auto">
            <a:xfrm>
              <a:off x="596530" y="605375"/>
              <a:ext cx="1206649" cy="878129"/>
            </a:xfrm>
            <a:prstGeom prst="straightConnector1">
              <a:avLst/>
            </a:prstGeom>
            <a:noFill/>
            <a:ln w="12700">
              <a:solidFill>
                <a:schemeClr val="tx1">
                  <a:lumMod val="100000"/>
                  <a:lumOff val="0"/>
                </a:schemeClr>
              </a:solidFill>
              <a:round/>
              <a:headEnd/>
              <a:tailEnd type="triangle" w="med" len="med"/>
            </a:ln>
            <a:effectLst>
              <a:outerShdw dist="28398" dir="3806097" algn="ctr" rotWithShape="0">
                <a:schemeClr val="accent1">
                  <a:lumMod val="50000"/>
                  <a:lumOff val="0"/>
                  <a:alpha val="50000"/>
                </a:schemeClr>
              </a:outerShdw>
            </a:effectLst>
            <a:extLst>
              <a:ext uri="{909E8E84-426E-40DD-AFC4-6F175D3DCCD1}">
                <a14:hiddenFill xmlns:a14="http://schemas.microsoft.com/office/drawing/2010/main">
                  <a:noFill/>
                </a14:hiddenFill>
              </a:ext>
            </a:extLst>
          </p:spPr>
        </p:cxnSp>
        <p:sp>
          <p:nvSpPr>
            <p:cNvPr id="12" name="Text Box 127"/>
            <p:cNvSpPr txBox="1">
              <a:spLocks noChangeArrowheads="1"/>
            </p:cNvSpPr>
            <p:nvPr/>
          </p:nvSpPr>
          <p:spPr bwMode="auto">
            <a:xfrm>
              <a:off x="0" y="850926"/>
              <a:ext cx="564525" cy="256031"/>
            </a:xfrm>
            <a:prstGeom prst="rect">
              <a:avLst/>
            </a:prstGeom>
            <a:solidFill>
              <a:srgbClr val="FFFFFF"/>
            </a:solidFill>
            <a:ln>
              <a:noFill/>
            </a:ln>
            <a:effectLst/>
            <a:extLst>
              <a:ext uri="{91240B29-F687-4F45-9708-019B960494DF}">
                <a14:hiddenLine xmlns:a14="http://schemas.microsoft.com/office/drawing/2010/main" w="12700">
                  <a:solidFill>
                    <a:schemeClr val="tx1">
                      <a:lumMod val="100000"/>
                      <a:lumOff val="0"/>
                    </a:schemeClr>
                  </a:solidFill>
                  <a:miter lim="800000"/>
                  <a:headEnd/>
                  <a:tailEnd/>
                </a14:hiddenLine>
              </a:ext>
              <a:ext uri="{AF507438-7753-43E0-B8FC-AC1667EBCBE1}">
                <a14:hiddenEffects xmlns:a14="http://schemas.microsoft.com/office/drawing/2010/main">
                  <a:effectLst>
                    <a:outerShdw dist="28398" dir="3806097" algn="ctr" rotWithShape="0">
                      <a:schemeClr val="accent1">
                        <a:lumMod val="50000"/>
                        <a:lumOff val="0"/>
                        <a:alpha val="50000"/>
                      </a:schemeClr>
                    </a:outerShdw>
                  </a:effectLst>
                </a14:hiddenEffects>
              </a:ext>
            </a:extLst>
          </p:spPr>
          <p:txBody>
            <a:bodyPr rot="0" vert="horz" wrap="square" lIns="123056" tIns="61527" rIns="123056" bIns="61527" anchor="ctr" anchorCtr="0" upright="1">
              <a:noAutofit/>
            </a:bodyPr>
            <a:lstStyle/>
            <a:p>
              <a:r>
                <a:rPr lang="en-US" sz="1067" b="1">
                  <a:latin typeface="Calibri" panose="020F0502020204030204" pitchFamily="34" charset="0"/>
                  <a:ea typeface="Times New Roman" panose="02020603050405020304" pitchFamily="18" charset="0"/>
                  <a:cs typeface="Times New Roman" panose="02020603050405020304" pitchFamily="18" charset="0"/>
                </a:rPr>
                <a:t>PDTS</a:t>
              </a:r>
              <a:endParaRPr lang="en-US" sz="1600">
                <a:latin typeface="Times New Roman" panose="02020603050405020304" pitchFamily="18" charset="0"/>
                <a:ea typeface="Times New Roman" panose="02020603050405020304" pitchFamily="18" charset="0"/>
              </a:endParaRPr>
            </a:p>
          </p:txBody>
        </p:sp>
        <p:sp>
          <p:nvSpPr>
            <p:cNvPr id="13" name="Text Box 127"/>
            <p:cNvSpPr txBox="1">
              <a:spLocks noChangeArrowheads="1"/>
            </p:cNvSpPr>
            <p:nvPr/>
          </p:nvSpPr>
          <p:spPr bwMode="auto">
            <a:xfrm>
              <a:off x="1591412" y="931572"/>
              <a:ext cx="1285836" cy="349206"/>
            </a:xfrm>
            <a:prstGeom prst="rect">
              <a:avLst/>
            </a:prstGeom>
            <a:noFill/>
            <a:ln>
              <a:noFill/>
            </a:ln>
            <a:effectLst/>
          </p:spPr>
          <p:txBody>
            <a:bodyPr rot="0" vert="horz" wrap="square" lIns="22411" tIns="22411" rIns="22411" bIns="22411" anchor="ctr" anchorCtr="0" upright="1">
              <a:spAutoFit/>
            </a:bodyPr>
            <a:lstStyle/>
            <a:p>
              <a:pPr algn="ctr"/>
              <a:r>
                <a:rPr lang="en-US" sz="1600" b="1" dirty="0">
                  <a:latin typeface="Calibri" panose="020F0502020204030204" pitchFamily="34" charset="0"/>
                  <a:ea typeface="Times New Roman" panose="02020603050405020304" pitchFamily="18" charset="0"/>
                  <a:cs typeface="Times New Roman" panose="02020603050405020304" pitchFamily="18" charset="0"/>
                </a:rPr>
                <a:t>MDR</a:t>
              </a:r>
              <a:endParaRPr lang="en-US" sz="1600" dirty="0">
                <a:latin typeface="Times New Roman" panose="02020603050405020304" pitchFamily="18" charset="0"/>
                <a:ea typeface="Times New Roman" panose="02020603050405020304" pitchFamily="18" charset="0"/>
              </a:endParaRPr>
            </a:p>
            <a:p>
              <a:pPr algn="ctr"/>
              <a:r>
                <a:rPr lang="en-US" sz="1600" b="1" dirty="0">
                  <a:latin typeface="Calibri" panose="020F0502020204030204" pitchFamily="34" charset="0"/>
                  <a:ea typeface="Times New Roman" panose="02020603050405020304" pitchFamily="18" charset="0"/>
                  <a:cs typeface="Times New Roman" panose="02020603050405020304" pitchFamily="18" charset="0"/>
                </a:rPr>
                <a:t>(Data Warehouse)</a:t>
              </a:r>
              <a:endParaRPr lang="en-US" sz="1600" dirty="0">
                <a:latin typeface="Times New Roman" panose="02020603050405020304" pitchFamily="18" charset="0"/>
                <a:ea typeface="Times New Roman" panose="02020603050405020304" pitchFamily="18" charset="0"/>
              </a:endParaRPr>
            </a:p>
          </p:txBody>
        </p:sp>
        <p:pic>
          <p:nvPicPr>
            <p:cNvPr id="14" name="Picture 13" descr="https://img.clipartfest.com/8726145fe53190d92039d91baa7177b4_server20computer20clipart-free-clipart-computer-server_1948-2400.png"/>
            <p:cNvPicPr preferRelativeResize="0">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54858" y="1274913"/>
              <a:ext cx="697429" cy="788846"/>
            </a:xfrm>
            <a:prstGeom prst="rect">
              <a:avLst/>
            </a:prstGeom>
            <a:noFill/>
            <a:ln>
              <a:noFill/>
            </a:ln>
          </p:spPr>
        </p:pic>
        <p:pic>
          <p:nvPicPr>
            <p:cNvPr id="15" name="Picture 14" descr="http://www.irysius.fr/wp-content/themes/siliconapp/images/database.png"/>
            <p:cNvPicPr preferRelativeResize="0">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341774"/>
              <a:ext cx="596530" cy="527203"/>
            </a:xfrm>
            <a:prstGeom prst="rect">
              <a:avLst/>
            </a:prstGeom>
            <a:noFill/>
            <a:ln>
              <a:noFill/>
            </a:ln>
          </p:spPr>
        </p:pic>
        <p:pic>
          <p:nvPicPr>
            <p:cNvPr id="16" name="Picture 15" descr="http://www.irysius.fr/wp-content/themes/siliconapp/images/database.png"/>
            <p:cNvPicPr/>
            <p:nvPr/>
          </p:nvPicPr>
          <p:blipFill>
            <a:blip r:embed="rId5">
              <a:extLst>
                <a:ext uri="{28A0092B-C50C-407E-A947-70E740481C1C}">
                  <a14:useLocalDpi xmlns:a14="http://schemas.microsoft.com/office/drawing/2010/main" val="0"/>
                </a:ext>
              </a:extLst>
            </a:blip>
            <a:srcRect/>
            <a:stretch>
              <a:fillRect/>
            </a:stretch>
          </p:blipFill>
          <p:spPr bwMode="auto">
            <a:xfrm>
              <a:off x="0" y="1053054"/>
              <a:ext cx="595887" cy="526820"/>
            </a:xfrm>
            <a:prstGeom prst="rect">
              <a:avLst/>
            </a:prstGeom>
            <a:noFill/>
            <a:ln>
              <a:noFill/>
            </a:ln>
          </p:spPr>
        </p:pic>
        <p:pic>
          <p:nvPicPr>
            <p:cNvPr id="17" name="Picture 16" descr="http://www.irysius.fr/wp-content/themes/siliconapp/images/database.png"/>
            <p:cNvPicPr/>
            <p:nvPr/>
          </p:nvPicPr>
          <p:blipFill>
            <a:blip r:embed="rId5">
              <a:extLst>
                <a:ext uri="{28A0092B-C50C-407E-A947-70E740481C1C}">
                  <a14:useLocalDpi xmlns:a14="http://schemas.microsoft.com/office/drawing/2010/main" val="0"/>
                </a:ext>
              </a:extLst>
            </a:blip>
            <a:srcRect/>
            <a:stretch>
              <a:fillRect/>
            </a:stretch>
          </p:blipFill>
          <p:spPr bwMode="auto">
            <a:xfrm>
              <a:off x="0" y="1794196"/>
              <a:ext cx="595887" cy="526177"/>
            </a:xfrm>
            <a:prstGeom prst="rect">
              <a:avLst/>
            </a:prstGeom>
            <a:noFill/>
            <a:ln>
              <a:noFill/>
            </a:ln>
          </p:spPr>
        </p:pic>
        <p:sp>
          <p:nvSpPr>
            <p:cNvPr id="18" name="Text Box 127"/>
            <p:cNvSpPr txBox="1">
              <a:spLocks noChangeArrowheads="1"/>
            </p:cNvSpPr>
            <p:nvPr/>
          </p:nvSpPr>
          <p:spPr bwMode="auto">
            <a:xfrm>
              <a:off x="0" y="2342677"/>
              <a:ext cx="971550" cy="255388"/>
            </a:xfrm>
            <a:prstGeom prst="rect">
              <a:avLst/>
            </a:prstGeom>
            <a:noFill/>
            <a:ln>
              <a:noFill/>
            </a:ln>
            <a:effectLst/>
          </p:spPr>
          <p:txBody>
            <a:bodyPr rot="0" vert="horz" wrap="square" lIns="123056" tIns="61527" rIns="123056" bIns="61527" anchor="ctr" anchorCtr="0" upright="1">
              <a:noAutofit/>
            </a:bodyPr>
            <a:lstStyle/>
            <a:p>
              <a:r>
                <a:rPr lang="en-US" sz="1067" b="1">
                  <a:latin typeface="Calibri" panose="020F0502020204030204" pitchFamily="34" charset="0"/>
                  <a:ea typeface="Times New Roman" panose="02020603050405020304" pitchFamily="18" charset="0"/>
                  <a:cs typeface="Times New Roman" panose="02020603050405020304" pitchFamily="18" charset="0"/>
                </a:rPr>
                <a:t>TRICARE claims</a:t>
              </a:r>
              <a:endParaRPr lang="en-US" sz="1600">
                <a:latin typeface="Times New Roman" panose="02020603050405020304" pitchFamily="18" charset="0"/>
                <a:ea typeface="Times New Roman" panose="02020603050405020304" pitchFamily="18" charset="0"/>
              </a:endParaRPr>
            </a:p>
          </p:txBody>
        </p:sp>
        <p:pic>
          <p:nvPicPr>
            <p:cNvPr id="19" name="Picture 18" descr="http://www.irysius.fr/wp-content/themes/siliconapp/images/database.png"/>
            <p:cNvPicPr/>
            <p:nvPr/>
          </p:nvPicPr>
          <p:blipFill>
            <a:blip r:embed="rId5">
              <a:extLst>
                <a:ext uri="{28A0092B-C50C-407E-A947-70E740481C1C}">
                  <a14:useLocalDpi xmlns:a14="http://schemas.microsoft.com/office/drawing/2010/main" val="0"/>
                </a:ext>
              </a:extLst>
            </a:blip>
            <a:srcRect/>
            <a:stretch>
              <a:fillRect/>
            </a:stretch>
          </p:blipFill>
          <p:spPr bwMode="auto">
            <a:xfrm>
              <a:off x="0" y="2535339"/>
              <a:ext cx="595887" cy="525537"/>
            </a:xfrm>
            <a:prstGeom prst="rect">
              <a:avLst/>
            </a:prstGeom>
            <a:noFill/>
            <a:ln>
              <a:noFill/>
            </a:ln>
          </p:spPr>
        </p:pic>
        <p:cxnSp>
          <p:nvCxnSpPr>
            <p:cNvPr id="20" name="AutoShape 148"/>
            <p:cNvCxnSpPr>
              <a:cxnSpLocks noChangeShapeType="1"/>
              <a:stCxn id="16" idx="3"/>
            </p:cNvCxnSpPr>
            <p:nvPr/>
          </p:nvCxnSpPr>
          <p:spPr bwMode="auto">
            <a:xfrm>
              <a:off x="595887" y="1316464"/>
              <a:ext cx="988757" cy="300874"/>
            </a:xfrm>
            <a:prstGeom prst="straightConnector1">
              <a:avLst/>
            </a:prstGeom>
            <a:noFill/>
            <a:ln w="12700">
              <a:solidFill>
                <a:schemeClr val="tx1">
                  <a:lumMod val="100000"/>
                  <a:lumOff val="0"/>
                </a:schemeClr>
              </a:solidFill>
              <a:round/>
              <a:headEnd/>
              <a:tailEnd type="triangle" w="med" len="med"/>
            </a:ln>
            <a:effectLst>
              <a:outerShdw dist="28398" dir="3806097" algn="ctr" rotWithShape="0">
                <a:schemeClr val="accent1">
                  <a:lumMod val="50000"/>
                  <a:lumOff val="0"/>
                  <a:alpha val="50000"/>
                </a:schemeClr>
              </a:outerShdw>
            </a:effectLst>
            <a:extLst>
              <a:ext uri="{909E8E84-426E-40DD-AFC4-6F175D3DCCD1}">
                <a14:hiddenFill xmlns:a14="http://schemas.microsoft.com/office/drawing/2010/main">
                  <a:noFill/>
                </a14:hiddenFill>
              </a:ext>
            </a:extLst>
          </p:spPr>
        </p:cxnSp>
        <p:cxnSp>
          <p:nvCxnSpPr>
            <p:cNvPr id="21" name="AutoShape 148"/>
            <p:cNvCxnSpPr>
              <a:cxnSpLocks noChangeShapeType="1"/>
              <a:stCxn id="17" idx="3"/>
              <a:endCxn id="25" idx="1"/>
            </p:cNvCxnSpPr>
            <p:nvPr/>
          </p:nvCxnSpPr>
          <p:spPr bwMode="auto">
            <a:xfrm flipV="1">
              <a:off x="595887" y="1791805"/>
              <a:ext cx="1019191" cy="265480"/>
            </a:xfrm>
            <a:prstGeom prst="straightConnector1">
              <a:avLst/>
            </a:prstGeom>
            <a:noFill/>
            <a:ln w="12700">
              <a:solidFill>
                <a:schemeClr val="tx1">
                  <a:lumMod val="100000"/>
                  <a:lumOff val="0"/>
                </a:schemeClr>
              </a:solidFill>
              <a:round/>
              <a:headEnd/>
              <a:tailEnd type="triangle" w="med" len="med"/>
            </a:ln>
            <a:effectLst>
              <a:outerShdw dist="28398" dir="3806097" algn="ctr" rotWithShape="0">
                <a:schemeClr val="accent1">
                  <a:lumMod val="50000"/>
                  <a:lumOff val="0"/>
                  <a:alpha val="50000"/>
                </a:schemeClr>
              </a:outerShdw>
            </a:effectLst>
            <a:extLst>
              <a:ext uri="{909E8E84-426E-40DD-AFC4-6F175D3DCCD1}">
                <a14:hiddenFill xmlns:a14="http://schemas.microsoft.com/office/drawing/2010/main">
                  <a:noFill/>
                </a14:hiddenFill>
              </a:ext>
            </a:extLst>
          </p:spPr>
        </p:cxnSp>
        <p:cxnSp>
          <p:nvCxnSpPr>
            <p:cNvPr id="22" name="AutoShape 148"/>
            <p:cNvCxnSpPr>
              <a:cxnSpLocks noChangeShapeType="1"/>
              <a:stCxn id="19" idx="3"/>
              <a:endCxn id="25" idx="2"/>
            </p:cNvCxnSpPr>
            <p:nvPr/>
          </p:nvCxnSpPr>
          <p:spPr bwMode="auto">
            <a:xfrm flipV="1">
              <a:off x="595887" y="1981915"/>
              <a:ext cx="1231599" cy="816193"/>
            </a:xfrm>
            <a:prstGeom prst="straightConnector1">
              <a:avLst/>
            </a:prstGeom>
            <a:noFill/>
            <a:ln w="12700">
              <a:solidFill>
                <a:schemeClr val="tx1">
                  <a:lumMod val="100000"/>
                  <a:lumOff val="0"/>
                </a:schemeClr>
              </a:solidFill>
              <a:round/>
              <a:headEnd/>
              <a:tailEnd type="triangle" w="med" len="med"/>
            </a:ln>
            <a:effectLst>
              <a:outerShdw dist="28398" dir="3806097" algn="ctr" rotWithShape="0">
                <a:schemeClr val="accent1">
                  <a:lumMod val="50000"/>
                  <a:lumOff val="0"/>
                  <a:alpha val="50000"/>
                </a:schemeClr>
              </a:outerShdw>
            </a:effectLst>
            <a:extLst>
              <a:ext uri="{909E8E84-426E-40DD-AFC4-6F175D3DCCD1}">
                <a14:hiddenFill xmlns:a14="http://schemas.microsoft.com/office/drawing/2010/main">
                  <a:noFill/>
                </a14:hiddenFill>
              </a:ext>
            </a:extLst>
          </p:spPr>
        </p:cxnSp>
        <p:sp>
          <p:nvSpPr>
            <p:cNvPr id="23" name="AutoShape 5"/>
            <p:cNvSpPr>
              <a:spLocks noChangeAspect="1" noChangeArrowheads="1"/>
            </p:cNvSpPr>
            <p:nvPr/>
          </p:nvSpPr>
          <p:spPr bwMode="auto">
            <a:xfrm>
              <a:off x="3411368" y="1501768"/>
              <a:ext cx="435149" cy="338865"/>
            </a:xfrm>
            <a:prstGeom prst="flowChartMultidocument">
              <a:avLst/>
            </a:prstGeom>
            <a:solidFill>
              <a:schemeClr val="accent1">
                <a:lumMod val="20000"/>
                <a:lumOff val="80000"/>
              </a:schemeClr>
            </a:solidFill>
            <a:ln w="12700">
              <a:solidFill>
                <a:schemeClr val="tx1"/>
              </a:solidFill>
              <a:miter lim="800000"/>
              <a:headEnd/>
              <a:tailEnd/>
            </a:ln>
          </p:spPr>
          <p:txBody>
            <a:bodyPr wrap="none" lIns="22411" tIns="22411" rIns="22411" bIns="56025" anchor="ctr"/>
            <a:lstStyle/>
            <a:p>
              <a:pPr algn="ctr"/>
              <a:r>
                <a:rPr lang="en-US" sz="1200">
                  <a:latin typeface="Arial Narrow" panose="020B0606020202030204" pitchFamily="34" charset="0"/>
                  <a:ea typeface="Times New Roman" panose="02020603050405020304" pitchFamily="18" charset="0"/>
                  <a:cs typeface="Times New Roman" panose="02020603050405020304" pitchFamily="18" charset="0"/>
                </a:rPr>
                <a:t>extracts</a:t>
              </a:r>
              <a:endParaRPr lang="en-US" sz="1467">
                <a:latin typeface="Arial" panose="020B0604020202020204" pitchFamily="34" charset="0"/>
                <a:ea typeface="Times New Roman" panose="02020603050405020304" pitchFamily="18" charset="0"/>
                <a:cs typeface="Times New Roman" panose="02020603050405020304" pitchFamily="18" charset="0"/>
              </a:endParaRPr>
            </a:p>
          </p:txBody>
        </p:sp>
        <p:cxnSp>
          <p:nvCxnSpPr>
            <p:cNvPr id="24" name="AutoShape 148"/>
            <p:cNvCxnSpPr>
              <a:cxnSpLocks noChangeShapeType="1"/>
              <a:stCxn id="14" idx="3"/>
              <a:endCxn id="23" idx="1"/>
            </p:cNvCxnSpPr>
            <p:nvPr/>
          </p:nvCxnSpPr>
          <p:spPr bwMode="auto">
            <a:xfrm>
              <a:off x="2652287" y="1669337"/>
              <a:ext cx="759081" cy="1863"/>
            </a:xfrm>
            <a:prstGeom prst="straightConnector1">
              <a:avLst/>
            </a:prstGeom>
            <a:noFill/>
            <a:ln w="12700">
              <a:solidFill>
                <a:schemeClr val="tx1">
                  <a:lumMod val="100000"/>
                  <a:lumOff val="0"/>
                </a:schemeClr>
              </a:solidFill>
              <a:round/>
              <a:headEnd/>
              <a:tailEnd type="triangle" w="med" len="med"/>
            </a:ln>
            <a:effectLst>
              <a:outerShdw dist="28398" dir="3806097" algn="ctr" rotWithShape="0">
                <a:schemeClr val="accent1">
                  <a:lumMod val="50000"/>
                  <a:lumOff val="0"/>
                  <a:alpha val="50000"/>
                </a:schemeClr>
              </a:outerShdw>
            </a:effectLst>
            <a:extLst>
              <a:ext uri="{909E8E84-426E-40DD-AFC4-6F175D3DCCD1}">
                <a14:hiddenFill xmlns:a14="http://schemas.microsoft.com/office/drawing/2010/main">
                  <a:noFill/>
                </a14:hiddenFill>
              </a:ext>
            </a:extLst>
          </p:spPr>
        </p:cxnSp>
        <p:pic>
          <p:nvPicPr>
            <p:cNvPr id="25" name="Picture 24"/>
            <p:cNvPicPr/>
            <p:nvPr/>
          </p:nvPicPr>
          <p:blipFill>
            <a:blip r:embed="rId6"/>
            <a:stretch>
              <a:fillRect/>
            </a:stretch>
          </p:blipFill>
          <p:spPr>
            <a:xfrm>
              <a:off x="1615079" y="1601695"/>
              <a:ext cx="424816" cy="380220"/>
            </a:xfrm>
            <a:prstGeom prst="rect">
              <a:avLst/>
            </a:prstGeom>
          </p:spPr>
        </p:pic>
        <p:pic>
          <p:nvPicPr>
            <p:cNvPr id="26" name="Picture 25" descr="https://helpdesk.missouristate.edu/assets/cio/SAS_Logo.png"/>
            <p:cNvPicPr preferRelativeResize="0">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20105" y="2039319"/>
              <a:ext cx="394052" cy="168360"/>
            </a:xfrm>
            <a:prstGeom prst="rect">
              <a:avLst/>
            </a:prstGeom>
            <a:noFill/>
            <a:ln>
              <a:noFill/>
            </a:ln>
          </p:spPr>
        </p:pic>
        <p:sp>
          <p:nvSpPr>
            <p:cNvPr id="28" name="Text Box 127"/>
            <p:cNvSpPr txBox="1">
              <a:spLocks noChangeArrowheads="1"/>
            </p:cNvSpPr>
            <p:nvPr/>
          </p:nvSpPr>
          <p:spPr bwMode="auto">
            <a:xfrm>
              <a:off x="2" y="0"/>
              <a:ext cx="1633874" cy="256476"/>
            </a:xfrm>
            <a:prstGeom prst="rect">
              <a:avLst/>
            </a:prstGeom>
            <a:solidFill>
              <a:srgbClr val="FFFFFF"/>
            </a:solidFill>
            <a:ln>
              <a:noFill/>
            </a:ln>
            <a:effectLst/>
            <a:extLst>
              <a:ext uri="{91240B29-F687-4F45-9708-019B960494DF}">
                <a14:hiddenLine xmlns:a14="http://schemas.microsoft.com/office/drawing/2010/main" w="12700">
                  <a:solidFill>
                    <a:schemeClr val="tx1">
                      <a:lumMod val="100000"/>
                      <a:lumOff val="0"/>
                    </a:schemeClr>
                  </a:solidFill>
                  <a:miter lim="800000"/>
                  <a:headEnd/>
                  <a:tailEnd/>
                </a14:hiddenLine>
              </a:ext>
              <a:ext uri="{AF507438-7753-43E0-B8FC-AC1667EBCBE1}">
                <a14:hiddenEffects xmlns:a14="http://schemas.microsoft.com/office/drawing/2010/main">
                  <a:effectLst>
                    <a:outerShdw dist="28398" dir="3806097" algn="ctr" rotWithShape="0">
                      <a:schemeClr val="accent1">
                        <a:lumMod val="50000"/>
                        <a:lumOff val="0"/>
                        <a:alpha val="50000"/>
                      </a:schemeClr>
                    </a:outerShdw>
                  </a:effectLst>
                </a14:hiddenEffects>
              </a:ext>
            </a:extLst>
          </p:spPr>
          <p:txBody>
            <a:bodyPr rot="0" vert="horz" wrap="square" lIns="123056" tIns="61527" rIns="123056" bIns="61527" anchor="ctr" anchorCtr="0" upright="1">
              <a:noAutofit/>
            </a:bodyPr>
            <a:lstStyle/>
            <a:p>
              <a:r>
                <a:rPr lang="en-US" sz="1467">
                  <a:solidFill>
                    <a:srgbClr val="4F81BD"/>
                  </a:solidFill>
                  <a:effectLst>
                    <a:outerShdw blurRad="38100" dist="25400" dir="5400000" algn="ctr">
                      <a:srgbClr val="6E747A">
                        <a:alpha val="43000"/>
                      </a:srgbClr>
                    </a:outerShdw>
                  </a:effectLst>
                  <a:latin typeface="Calibri" panose="020F0502020204030204" pitchFamily="34" charset="0"/>
                  <a:ea typeface="Times New Roman" panose="02020603050405020304" pitchFamily="18" charset="0"/>
                  <a:cs typeface="Times New Roman" panose="02020603050405020304" pitchFamily="18" charset="0"/>
                </a:rPr>
                <a:t>Operational DoD Sources</a:t>
              </a:r>
              <a:endParaRPr lang="en-US" sz="1600">
                <a:latin typeface="Times New Roman" panose="02020603050405020304" pitchFamily="18" charset="0"/>
                <a:ea typeface="Times New Roman" panose="02020603050405020304" pitchFamily="18" charset="0"/>
              </a:endParaRPr>
            </a:p>
          </p:txBody>
        </p:sp>
        <p:cxnSp>
          <p:nvCxnSpPr>
            <p:cNvPr id="29" name="AutoShape 148"/>
            <p:cNvCxnSpPr>
              <a:cxnSpLocks noChangeShapeType="1"/>
              <a:stCxn id="23" idx="0"/>
              <a:endCxn id="30" idx="2"/>
            </p:cNvCxnSpPr>
            <p:nvPr/>
          </p:nvCxnSpPr>
          <p:spPr bwMode="auto">
            <a:xfrm flipV="1">
              <a:off x="3641044" y="1150304"/>
              <a:ext cx="528030" cy="351464"/>
            </a:xfrm>
            <a:prstGeom prst="straightConnector1">
              <a:avLst/>
            </a:prstGeom>
            <a:noFill/>
            <a:ln w="12700">
              <a:solidFill>
                <a:schemeClr val="tx1">
                  <a:lumMod val="100000"/>
                  <a:lumOff val="0"/>
                </a:schemeClr>
              </a:solidFill>
              <a:round/>
              <a:headEnd/>
              <a:tailEnd type="triangle" w="med" len="med"/>
            </a:ln>
            <a:effectLst>
              <a:outerShdw dist="28398" dir="3806097" algn="ctr" rotWithShape="0">
                <a:schemeClr val="accent1">
                  <a:lumMod val="50000"/>
                  <a:lumOff val="0"/>
                  <a:alpha val="50000"/>
                </a:schemeClr>
              </a:outerShdw>
            </a:effectLst>
            <a:extLst>
              <a:ext uri="{909E8E84-426E-40DD-AFC4-6F175D3DCCD1}">
                <a14:hiddenFill xmlns:a14="http://schemas.microsoft.com/office/drawing/2010/main">
                  <a:noFill/>
                </a14:hiddenFill>
              </a:ext>
            </a:extLst>
          </p:spPr>
        </p:cxnSp>
        <p:pic>
          <p:nvPicPr>
            <p:cNvPr id="30" name="Picture 29"/>
            <p:cNvPicPr preferRelativeResize="0">
              <a:picLocks noChangeAspect="1"/>
            </p:cNvPicPr>
            <p:nvPr/>
          </p:nvPicPr>
          <p:blipFill>
            <a:blip r:embed="rId8" cstate="print"/>
            <a:srcRect/>
            <a:stretch>
              <a:fillRect/>
            </a:stretch>
          </p:blipFill>
          <p:spPr bwMode="auto">
            <a:xfrm>
              <a:off x="3639699" y="437989"/>
              <a:ext cx="1058748" cy="712315"/>
            </a:xfrm>
            <a:prstGeom prst="rect">
              <a:avLst/>
            </a:prstGeom>
            <a:noFill/>
            <a:ln w="9525">
              <a:noFill/>
              <a:miter lim="800000"/>
              <a:headEnd/>
              <a:tailEnd/>
            </a:ln>
          </p:spPr>
        </p:pic>
        <p:sp>
          <p:nvSpPr>
            <p:cNvPr id="31" name="Text Box 127"/>
            <p:cNvSpPr txBox="1">
              <a:spLocks noChangeArrowheads="1"/>
            </p:cNvSpPr>
            <p:nvPr/>
          </p:nvSpPr>
          <p:spPr bwMode="auto">
            <a:xfrm>
              <a:off x="3505515" y="93715"/>
              <a:ext cx="959446" cy="349206"/>
            </a:xfrm>
            <a:prstGeom prst="rect">
              <a:avLst/>
            </a:prstGeom>
            <a:noFill/>
            <a:ln>
              <a:noFill/>
            </a:ln>
            <a:effectLst/>
          </p:spPr>
          <p:txBody>
            <a:bodyPr rot="0" vert="horz" wrap="square" lIns="22411" tIns="22411" rIns="22411" bIns="22411" anchor="ctr" anchorCtr="0" upright="1">
              <a:spAutoFit/>
            </a:bodyPr>
            <a:lstStyle/>
            <a:p>
              <a:pPr algn="ctr"/>
              <a:r>
                <a:rPr lang="en-US" sz="1600" b="1">
                  <a:latin typeface="Calibri" panose="020F0502020204030204" pitchFamily="34" charset="0"/>
                  <a:ea typeface="Times New Roman" panose="02020603050405020304" pitchFamily="18" charset="0"/>
                  <a:cs typeface="Times New Roman" panose="02020603050405020304" pitchFamily="18" charset="0"/>
                </a:rPr>
                <a:t>M2</a:t>
              </a:r>
              <a:endParaRPr lang="en-US" sz="1600">
                <a:latin typeface="Times New Roman" panose="02020603050405020304" pitchFamily="18" charset="0"/>
                <a:ea typeface="Times New Roman" panose="02020603050405020304" pitchFamily="18" charset="0"/>
              </a:endParaRPr>
            </a:p>
            <a:p>
              <a:pPr algn="ctr"/>
              <a:r>
                <a:rPr lang="en-US" sz="1600" b="1">
                  <a:latin typeface="Calibri" panose="020F0502020204030204" pitchFamily="34" charset="0"/>
                  <a:ea typeface="Times New Roman" panose="02020603050405020304" pitchFamily="18" charset="0"/>
                  <a:cs typeface="Times New Roman" panose="02020603050405020304" pitchFamily="18" charset="0"/>
                </a:rPr>
                <a:t>(Datamart)</a:t>
              </a:r>
              <a:endParaRPr lang="en-US" sz="1600">
                <a:latin typeface="Times New Roman" panose="02020603050405020304" pitchFamily="18" charset="0"/>
                <a:ea typeface="Times New Roman" panose="02020603050405020304" pitchFamily="18" charset="0"/>
              </a:endParaRPr>
            </a:p>
          </p:txBody>
        </p:sp>
        <p:sp>
          <p:nvSpPr>
            <p:cNvPr id="32" name="Text Box 127"/>
            <p:cNvSpPr txBox="1">
              <a:spLocks noChangeArrowheads="1"/>
            </p:cNvSpPr>
            <p:nvPr/>
          </p:nvSpPr>
          <p:spPr bwMode="auto">
            <a:xfrm>
              <a:off x="4060515" y="2000104"/>
              <a:ext cx="689571" cy="189300"/>
            </a:xfrm>
            <a:prstGeom prst="rect">
              <a:avLst/>
            </a:prstGeom>
            <a:noFill/>
            <a:ln>
              <a:noFill/>
            </a:ln>
            <a:effectLst/>
          </p:spPr>
          <p:txBody>
            <a:bodyPr rot="0" vert="horz" wrap="square" lIns="22411" tIns="22411" rIns="22411" bIns="22411" anchor="ctr" anchorCtr="0" upright="1">
              <a:spAutoFit/>
            </a:bodyPr>
            <a:lstStyle/>
            <a:p>
              <a:pPr algn="ctr"/>
              <a:r>
                <a:rPr lang="en-US" sz="1600" b="1">
                  <a:latin typeface="Calibri" panose="020F0502020204030204" pitchFamily="34" charset="0"/>
                  <a:ea typeface="Times New Roman" panose="02020603050405020304" pitchFamily="18" charset="0"/>
                </a:rPr>
                <a:t>HSDW</a:t>
              </a:r>
              <a:endParaRPr lang="en-US" sz="1600">
                <a:latin typeface="Times New Roman" panose="02020603050405020304" pitchFamily="18" charset="0"/>
                <a:ea typeface="Times New Roman" panose="02020603050405020304" pitchFamily="18" charset="0"/>
              </a:endParaRPr>
            </a:p>
          </p:txBody>
        </p:sp>
        <p:pic>
          <p:nvPicPr>
            <p:cNvPr id="33" name="Picture 32" descr="https://img.clipartfest.com/8726145fe53190d92039d91baa7177b4_server20computer20clipart-free-clipart-computer-server_1948-2400.png"/>
            <p:cNvPicPr preferRelativeResize="0">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57549" y="2172321"/>
              <a:ext cx="562984" cy="636884"/>
            </a:xfrm>
            <a:prstGeom prst="rect">
              <a:avLst/>
            </a:prstGeom>
            <a:noFill/>
            <a:ln>
              <a:noFill/>
            </a:ln>
          </p:spPr>
        </p:pic>
        <p:cxnSp>
          <p:nvCxnSpPr>
            <p:cNvPr id="34" name="AutoShape 148"/>
            <p:cNvCxnSpPr>
              <a:cxnSpLocks noChangeShapeType="1"/>
              <a:stCxn id="23" idx="2"/>
              <a:endCxn id="33" idx="1"/>
            </p:cNvCxnSpPr>
            <p:nvPr/>
          </p:nvCxnSpPr>
          <p:spPr bwMode="auto">
            <a:xfrm>
              <a:off x="3585186" y="1827412"/>
              <a:ext cx="572363" cy="663352"/>
            </a:xfrm>
            <a:prstGeom prst="straightConnector1">
              <a:avLst/>
            </a:prstGeom>
            <a:noFill/>
            <a:ln w="12700">
              <a:solidFill>
                <a:schemeClr val="tx1">
                  <a:lumMod val="100000"/>
                  <a:lumOff val="0"/>
                </a:schemeClr>
              </a:solidFill>
              <a:round/>
              <a:headEnd/>
              <a:tailEnd type="triangle" w="med" len="med"/>
            </a:ln>
            <a:effectLst>
              <a:outerShdw dist="28398" dir="3806097" algn="ctr" rotWithShape="0">
                <a:schemeClr val="accent1">
                  <a:lumMod val="50000"/>
                  <a:lumOff val="0"/>
                  <a:alpha val="50000"/>
                </a:schemeClr>
              </a:outerShdw>
            </a:effectLst>
            <a:extLst>
              <a:ext uri="{909E8E84-426E-40DD-AFC4-6F175D3DCCD1}">
                <a14:hiddenFill xmlns:a14="http://schemas.microsoft.com/office/drawing/2010/main">
                  <a:noFill/>
                </a14:hiddenFill>
              </a:ext>
            </a:extLst>
          </p:spPr>
        </p:cxnSp>
        <p:pic>
          <p:nvPicPr>
            <p:cNvPr id="35" name="Picture 34" descr="http://prod1.teradata-partners.com/uploadedImages/Teradata-Partners/Exhibitors/Teradadata-retina-list.png?n=1118"/>
            <p:cNvPicPr preferRelativeResize="0">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78984" y="2798108"/>
              <a:ext cx="588193" cy="142557"/>
            </a:xfrm>
            <a:prstGeom prst="rect">
              <a:avLst/>
            </a:prstGeom>
            <a:noFill/>
            <a:ln>
              <a:noFill/>
            </a:ln>
          </p:spPr>
        </p:pic>
        <p:sp>
          <p:nvSpPr>
            <p:cNvPr id="36" name="AutoShape 5"/>
            <p:cNvSpPr>
              <a:spLocks noChangeAspect="1" noChangeArrowheads="1"/>
            </p:cNvSpPr>
            <p:nvPr/>
          </p:nvSpPr>
          <p:spPr bwMode="auto">
            <a:xfrm>
              <a:off x="5294832" y="2328408"/>
              <a:ext cx="435149" cy="338062"/>
            </a:xfrm>
            <a:prstGeom prst="flowChartMultidocument">
              <a:avLst/>
            </a:prstGeom>
            <a:solidFill>
              <a:schemeClr val="accent1">
                <a:lumMod val="20000"/>
                <a:lumOff val="80000"/>
              </a:schemeClr>
            </a:solidFill>
            <a:ln w="12700">
              <a:solidFill>
                <a:schemeClr val="tx1"/>
              </a:solidFill>
              <a:miter lim="800000"/>
              <a:headEnd/>
              <a:tailEnd/>
            </a:ln>
          </p:spPr>
          <p:txBody>
            <a:bodyPr wrap="none" lIns="22411" tIns="22411" rIns="22411" bIns="56025" anchor="ctr"/>
            <a:lstStyle/>
            <a:p>
              <a:pPr algn="ctr"/>
              <a:r>
                <a:rPr lang="en-US" sz="1200">
                  <a:latin typeface="Arial Narrow" panose="020B0606020202030204" pitchFamily="34" charset="0"/>
                  <a:ea typeface="Times New Roman" panose="02020603050405020304" pitchFamily="18" charset="0"/>
                </a:rPr>
                <a:t>extracts</a:t>
              </a:r>
              <a:endParaRPr lang="en-US" sz="1600">
                <a:latin typeface="Times New Roman" panose="02020603050405020304" pitchFamily="18" charset="0"/>
                <a:ea typeface="Times New Roman" panose="02020603050405020304" pitchFamily="18" charset="0"/>
              </a:endParaRPr>
            </a:p>
          </p:txBody>
        </p:sp>
        <p:pic>
          <p:nvPicPr>
            <p:cNvPr id="37" name="Picture 36" descr="http://www.xtivia.com/media/sqlserver200.pn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563370" y="2602719"/>
              <a:ext cx="504166" cy="475329"/>
            </a:xfrm>
            <a:prstGeom prst="rect">
              <a:avLst/>
            </a:prstGeom>
            <a:noFill/>
            <a:ln>
              <a:noFill/>
            </a:ln>
          </p:spPr>
        </p:pic>
        <p:cxnSp>
          <p:nvCxnSpPr>
            <p:cNvPr id="38" name="AutoShape 148"/>
            <p:cNvCxnSpPr>
              <a:cxnSpLocks noChangeShapeType="1"/>
              <a:stCxn id="33" idx="3"/>
              <a:endCxn id="36" idx="1"/>
            </p:cNvCxnSpPr>
            <p:nvPr/>
          </p:nvCxnSpPr>
          <p:spPr bwMode="auto">
            <a:xfrm>
              <a:off x="4720533" y="2490763"/>
              <a:ext cx="574299" cy="6676"/>
            </a:xfrm>
            <a:prstGeom prst="straightConnector1">
              <a:avLst/>
            </a:prstGeom>
            <a:noFill/>
            <a:ln w="12700">
              <a:solidFill>
                <a:schemeClr val="tx1">
                  <a:lumMod val="100000"/>
                  <a:lumOff val="0"/>
                </a:schemeClr>
              </a:solidFill>
              <a:round/>
              <a:headEnd/>
              <a:tailEnd type="triangle" w="med" len="med"/>
            </a:ln>
            <a:effectLst>
              <a:outerShdw dist="28398" dir="3806097" algn="ctr" rotWithShape="0">
                <a:schemeClr val="accent1">
                  <a:lumMod val="50000"/>
                  <a:lumOff val="0"/>
                  <a:alpha val="50000"/>
                </a:schemeClr>
              </a:outerShdw>
            </a:effectLst>
            <a:extLst>
              <a:ext uri="{909E8E84-426E-40DD-AFC4-6F175D3DCCD1}">
                <a14:hiddenFill xmlns:a14="http://schemas.microsoft.com/office/drawing/2010/main">
                  <a:noFill/>
                </a14:hiddenFill>
              </a:ext>
            </a:extLst>
          </p:spPr>
        </p:cxnSp>
        <p:pic>
          <p:nvPicPr>
            <p:cNvPr id="39" name="Picture 38" descr="https://img.clipartfest.com/8726145fe53190d92039d91baa7177b4_server20computer20clipart-free-clipart-computer-server_1948-2400.png"/>
            <p:cNvPicPr preferRelativeResize="0">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13813" y="2190744"/>
              <a:ext cx="562984" cy="636941"/>
            </a:xfrm>
            <a:prstGeom prst="rect">
              <a:avLst/>
            </a:prstGeom>
            <a:noFill/>
            <a:ln>
              <a:noFill/>
            </a:ln>
          </p:spPr>
        </p:pic>
        <p:cxnSp>
          <p:nvCxnSpPr>
            <p:cNvPr id="40" name="AutoShape 148"/>
            <p:cNvCxnSpPr>
              <a:cxnSpLocks noChangeShapeType="1"/>
              <a:stCxn id="36" idx="3"/>
              <a:endCxn id="39" idx="1"/>
            </p:cNvCxnSpPr>
            <p:nvPr/>
          </p:nvCxnSpPr>
          <p:spPr bwMode="auto">
            <a:xfrm>
              <a:off x="5729981" y="2497440"/>
              <a:ext cx="583832" cy="11775"/>
            </a:xfrm>
            <a:prstGeom prst="straightConnector1">
              <a:avLst/>
            </a:prstGeom>
            <a:noFill/>
            <a:ln w="12700">
              <a:solidFill>
                <a:schemeClr val="tx1">
                  <a:lumMod val="100000"/>
                  <a:lumOff val="0"/>
                </a:schemeClr>
              </a:solidFill>
              <a:round/>
              <a:headEnd/>
              <a:tailEnd type="triangle" w="med" len="med"/>
            </a:ln>
            <a:effectLst>
              <a:outerShdw dist="28398" dir="3806097" algn="ctr" rotWithShape="0">
                <a:schemeClr val="accent1">
                  <a:lumMod val="50000"/>
                  <a:lumOff val="0"/>
                  <a:alpha val="50000"/>
                </a:schemeClr>
              </a:outerShdw>
            </a:effectLst>
            <a:extLst>
              <a:ext uri="{909E8E84-426E-40DD-AFC4-6F175D3DCCD1}">
                <a14:hiddenFill xmlns:a14="http://schemas.microsoft.com/office/drawing/2010/main">
                  <a:noFill/>
                </a14:hiddenFill>
              </a:ext>
            </a:extLst>
          </p:spPr>
        </p:cxnSp>
      </p:grpSp>
      <p:sp>
        <p:nvSpPr>
          <p:cNvPr id="41" name="Title 1">
            <a:extLst>
              <a:ext uri="{FF2B5EF4-FFF2-40B4-BE49-F238E27FC236}">
                <a16:creationId xmlns:a16="http://schemas.microsoft.com/office/drawing/2014/main" id="{8D92AED8-C653-4A70-9C0B-8B15AC703735}"/>
              </a:ext>
            </a:extLst>
          </p:cNvPr>
          <p:cNvSpPr txBox="1">
            <a:spLocks/>
          </p:cNvSpPr>
          <p:nvPr/>
        </p:nvSpPr>
        <p:spPr>
          <a:xfrm>
            <a:off x="2127114" y="-11010"/>
            <a:ext cx="10064885" cy="16663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Verdana" panose="020B0604030504040204" pitchFamily="34" charset="0"/>
                <a:ea typeface="Verdana" panose="020B0604030504040204" pitchFamily="34" charset="0"/>
              </a:rPr>
              <a:t>Data flow to DaVINCI</a:t>
            </a:r>
          </a:p>
        </p:txBody>
      </p:sp>
      <p:pic>
        <p:nvPicPr>
          <p:cNvPr id="42" name="Picture 41">
            <a:extLst>
              <a:ext uri="{FF2B5EF4-FFF2-40B4-BE49-F238E27FC236}">
                <a16:creationId xmlns:a16="http://schemas.microsoft.com/office/drawing/2014/main" id="{2857A5FA-6377-49DA-B460-ED90A9D99F8B}"/>
              </a:ext>
            </a:extLst>
          </p:cNvPr>
          <p:cNvPicPr>
            <a:picLocks noChangeAspect="1"/>
          </p:cNvPicPr>
          <p:nvPr/>
        </p:nvPicPr>
        <p:blipFill>
          <a:blip r:embed="rId12"/>
          <a:stretch>
            <a:fillRect/>
          </a:stretch>
        </p:blipFill>
        <p:spPr>
          <a:xfrm>
            <a:off x="0" y="1"/>
            <a:ext cx="1335932" cy="1249058"/>
          </a:xfrm>
          <a:prstGeom prst="rect">
            <a:avLst/>
          </a:prstGeom>
        </p:spPr>
      </p:pic>
    </p:spTree>
    <p:extLst>
      <p:ext uri="{BB962C8B-B14F-4D97-AF65-F5344CB8AC3E}">
        <p14:creationId xmlns:p14="http://schemas.microsoft.com/office/powerpoint/2010/main" val="2091913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092530"/>
            <a:ext cx="8869680" cy="5639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a:extLst>
              <a:ext uri="{FF2B5EF4-FFF2-40B4-BE49-F238E27FC236}">
                <a16:creationId xmlns:a16="http://schemas.microsoft.com/office/drawing/2014/main" id="{8E6B93A4-95A7-499E-8FF1-E0A5532B136E}"/>
              </a:ext>
            </a:extLst>
          </p:cNvPr>
          <p:cNvSpPr txBox="1">
            <a:spLocks/>
          </p:cNvSpPr>
          <p:nvPr/>
        </p:nvSpPr>
        <p:spPr>
          <a:xfrm>
            <a:off x="2004282" y="412078"/>
            <a:ext cx="10064885" cy="65927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Verdana" panose="020B0604030504040204" pitchFamily="34" charset="0"/>
                <a:ea typeface="Verdana" panose="020B0604030504040204" pitchFamily="34" charset="0"/>
              </a:rPr>
              <a:t>Typical AHLTA (or Cerner) clinic workflow</a:t>
            </a:r>
          </a:p>
        </p:txBody>
      </p:sp>
      <p:pic>
        <p:nvPicPr>
          <p:cNvPr id="7" name="Picture 6">
            <a:extLst>
              <a:ext uri="{FF2B5EF4-FFF2-40B4-BE49-F238E27FC236}">
                <a16:creationId xmlns:a16="http://schemas.microsoft.com/office/drawing/2014/main" id="{B1B12156-85B4-44C3-A104-B2034667B781}"/>
              </a:ext>
            </a:extLst>
          </p:cNvPr>
          <p:cNvPicPr>
            <a:picLocks noChangeAspect="1"/>
          </p:cNvPicPr>
          <p:nvPr/>
        </p:nvPicPr>
        <p:blipFill>
          <a:blip r:embed="rId3"/>
          <a:stretch>
            <a:fillRect/>
          </a:stretch>
        </p:blipFill>
        <p:spPr>
          <a:xfrm>
            <a:off x="0" y="1"/>
            <a:ext cx="1335932" cy="1249058"/>
          </a:xfrm>
          <a:prstGeom prst="rect">
            <a:avLst/>
          </a:prstGeom>
        </p:spPr>
      </p:pic>
    </p:spTree>
    <p:extLst>
      <p:ext uri="{BB962C8B-B14F-4D97-AF65-F5344CB8AC3E}">
        <p14:creationId xmlns:p14="http://schemas.microsoft.com/office/powerpoint/2010/main" val="1272363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66045CC-F914-4A6E-9324-B6CD6207B9A4}"/>
              </a:ext>
            </a:extLst>
          </p:cNvPr>
          <p:cNvGrpSpPr/>
          <p:nvPr/>
        </p:nvGrpSpPr>
        <p:grpSpPr>
          <a:xfrm>
            <a:off x="1678670" y="593678"/>
            <a:ext cx="8361527" cy="6264322"/>
            <a:chOff x="3521412" y="1498060"/>
            <a:chExt cx="7146587" cy="5359940"/>
          </a:xfrm>
        </p:grpSpPr>
        <p:pic>
          <p:nvPicPr>
            <p:cNvPr id="3789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1412" y="1498060"/>
              <a:ext cx="7146587" cy="5359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Rectangle 5"/>
            <p:cNvSpPr>
              <a:spLocks noChangeArrowheads="1"/>
            </p:cNvSpPr>
            <p:nvPr/>
          </p:nvSpPr>
          <p:spPr bwMode="auto">
            <a:xfrm>
              <a:off x="5736610" y="2209800"/>
              <a:ext cx="4495800" cy="4572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Narrow" pitchFamily="34" charset="0"/>
                </a:defRPr>
              </a:lvl1pPr>
              <a:lvl2pPr marL="742950" indent="-285750" eaLnBrk="0" hangingPunct="0">
                <a:defRPr b="1">
                  <a:solidFill>
                    <a:schemeClr val="tx1"/>
                  </a:solidFill>
                  <a:latin typeface="Arial Narrow" pitchFamily="34" charset="0"/>
                </a:defRPr>
              </a:lvl2pPr>
              <a:lvl3pPr marL="1143000" indent="-228600" eaLnBrk="0" hangingPunct="0">
                <a:defRPr b="1">
                  <a:solidFill>
                    <a:schemeClr val="tx1"/>
                  </a:solidFill>
                  <a:latin typeface="Arial Narrow" pitchFamily="34" charset="0"/>
                </a:defRPr>
              </a:lvl3pPr>
              <a:lvl4pPr marL="1600200" indent="-228600" eaLnBrk="0" hangingPunct="0">
                <a:defRPr b="1">
                  <a:solidFill>
                    <a:schemeClr val="tx1"/>
                  </a:solidFill>
                  <a:latin typeface="Arial Narrow" pitchFamily="34" charset="0"/>
                </a:defRPr>
              </a:lvl4pPr>
              <a:lvl5pPr marL="2057400" indent="-228600" eaLnBrk="0" hangingPunct="0">
                <a:defRPr b="1">
                  <a:solidFill>
                    <a:schemeClr val="tx1"/>
                  </a:solidFill>
                  <a:latin typeface="Arial Narrow" pitchFamily="34" charset="0"/>
                </a:defRPr>
              </a:lvl5pPr>
              <a:lvl6pPr marL="2514600" indent="-228600" eaLnBrk="0" fontAlgn="base" hangingPunct="0">
                <a:spcBef>
                  <a:spcPct val="0"/>
                </a:spcBef>
                <a:spcAft>
                  <a:spcPct val="0"/>
                </a:spcAft>
                <a:defRPr b="1">
                  <a:solidFill>
                    <a:schemeClr val="tx1"/>
                  </a:solidFill>
                  <a:latin typeface="Arial Narrow" pitchFamily="34" charset="0"/>
                </a:defRPr>
              </a:lvl6pPr>
              <a:lvl7pPr marL="2971800" indent="-228600" eaLnBrk="0" fontAlgn="base" hangingPunct="0">
                <a:spcBef>
                  <a:spcPct val="0"/>
                </a:spcBef>
                <a:spcAft>
                  <a:spcPct val="0"/>
                </a:spcAft>
                <a:defRPr b="1">
                  <a:solidFill>
                    <a:schemeClr val="tx1"/>
                  </a:solidFill>
                  <a:latin typeface="Arial Narrow" pitchFamily="34" charset="0"/>
                </a:defRPr>
              </a:lvl7pPr>
              <a:lvl8pPr marL="3429000" indent="-228600" eaLnBrk="0" fontAlgn="base" hangingPunct="0">
                <a:spcBef>
                  <a:spcPct val="0"/>
                </a:spcBef>
                <a:spcAft>
                  <a:spcPct val="0"/>
                </a:spcAft>
                <a:defRPr b="1">
                  <a:solidFill>
                    <a:schemeClr val="tx1"/>
                  </a:solidFill>
                  <a:latin typeface="Arial Narrow" pitchFamily="34" charset="0"/>
                </a:defRPr>
              </a:lvl8pPr>
              <a:lvl9pPr marL="3886200" indent="-228600" eaLnBrk="0" fontAlgn="base" hangingPunct="0">
                <a:spcBef>
                  <a:spcPct val="0"/>
                </a:spcBef>
                <a:spcAft>
                  <a:spcPct val="0"/>
                </a:spcAft>
                <a:defRPr b="1">
                  <a:solidFill>
                    <a:schemeClr val="tx1"/>
                  </a:solidFill>
                  <a:latin typeface="Arial Narrow" pitchFamily="34" charset="0"/>
                </a:defRPr>
              </a:lvl9pPr>
            </a:lstStyle>
            <a:p>
              <a:pPr eaLnBrk="1" hangingPunct="1"/>
              <a:endParaRPr lang="en-US" altLang="en-US"/>
            </a:p>
          </p:txBody>
        </p:sp>
        <p:sp>
          <p:nvSpPr>
            <p:cNvPr id="37896" name="Rectangle 7"/>
            <p:cNvSpPr>
              <a:spLocks noChangeArrowheads="1"/>
            </p:cNvSpPr>
            <p:nvPr/>
          </p:nvSpPr>
          <p:spPr bwMode="auto">
            <a:xfrm>
              <a:off x="5029200" y="3527898"/>
              <a:ext cx="2133600" cy="3193624"/>
            </a:xfrm>
            <a:prstGeom prst="rect">
              <a:avLst/>
            </a:prstGeom>
            <a:noFill/>
            <a:ln w="381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Narrow" pitchFamily="34" charset="0"/>
                </a:defRPr>
              </a:lvl1pPr>
              <a:lvl2pPr marL="742950" indent="-285750" eaLnBrk="0" hangingPunct="0">
                <a:defRPr b="1">
                  <a:solidFill>
                    <a:schemeClr val="tx1"/>
                  </a:solidFill>
                  <a:latin typeface="Arial Narrow" pitchFamily="34" charset="0"/>
                </a:defRPr>
              </a:lvl2pPr>
              <a:lvl3pPr marL="1143000" indent="-228600" eaLnBrk="0" hangingPunct="0">
                <a:defRPr b="1">
                  <a:solidFill>
                    <a:schemeClr val="tx1"/>
                  </a:solidFill>
                  <a:latin typeface="Arial Narrow" pitchFamily="34" charset="0"/>
                </a:defRPr>
              </a:lvl3pPr>
              <a:lvl4pPr marL="1600200" indent="-228600" eaLnBrk="0" hangingPunct="0">
                <a:defRPr b="1">
                  <a:solidFill>
                    <a:schemeClr val="tx1"/>
                  </a:solidFill>
                  <a:latin typeface="Arial Narrow" pitchFamily="34" charset="0"/>
                </a:defRPr>
              </a:lvl4pPr>
              <a:lvl5pPr marL="2057400" indent="-228600" eaLnBrk="0" hangingPunct="0">
                <a:defRPr b="1">
                  <a:solidFill>
                    <a:schemeClr val="tx1"/>
                  </a:solidFill>
                  <a:latin typeface="Arial Narrow" pitchFamily="34" charset="0"/>
                </a:defRPr>
              </a:lvl5pPr>
              <a:lvl6pPr marL="2514600" indent="-228600" eaLnBrk="0" fontAlgn="base" hangingPunct="0">
                <a:spcBef>
                  <a:spcPct val="0"/>
                </a:spcBef>
                <a:spcAft>
                  <a:spcPct val="0"/>
                </a:spcAft>
                <a:defRPr b="1">
                  <a:solidFill>
                    <a:schemeClr val="tx1"/>
                  </a:solidFill>
                  <a:latin typeface="Arial Narrow" pitchFamily="34" charset="0"/>
                </a:defRPr>
              </a:lvl6pPr>
              <a:lvl7pPr marL="2971800" indent="-228600" eaLnBrk="0" fontAlgn="base" hangingPunct="0">
                <a:spcBef>
                  <a:spcPct val="0"/>
                </a:spcBef>
                <a:spcAft>
                  <a:spcPct val="0"/>
                </a:spcAft>
                <a:defRPr b="1">
                  <a:solidFill>
                    <a:schemeClr val="tx1"/>
                  </a:solidFill>
                  <a:latin typeface="Arial Narrow" pitchFamily="34" charset="0"/>
                </a:defRPr>
              </a:lvl7pPr>
              <a:lvl8pPr marL="3429000" indent="-228600" eaLnBrk="0" fontAlgn="base" hangingPunct="0">
                <a:spcBef>
                  <a:spcPct val="0"/>
                </a:spcBef>
                <a:spcAft>
                  <a:spcPct val="0"/>
                </a:spcAft>
                <a:defRPr b="1">
                  <a:solidFill>
                    <a:schemeClr val="tx1"/>
                  </a:solidFill>
                  <a:latin typeface="Arial Narrow" pitchFamily="34" charset="0"/>
                </a:defRPr>
              </a:lvl8pPr>
              <a:lvl9pPr marL="3886200" indent="-228600" eaLnBrk="0" fontAlgn="base" hangingPunct="0">
                <a:spcBef>
                  <a:spcPct val="0"/>
                </a:spcBef>
                <a:spcAft>
                  <a:spcPct val="0"/>
                </a:spcAft>
                <a:defRPr b="1">
                  <a:solidFill>
                    <a:schemeClr val="tx1"/>
                  </a:solidFill>
                  <a:latin typeface="Arial Narrow" pitchFamily="34" charset="0"/>
                </a:defRPr>
              </a:lvl9pPr>
            </a:lstStyle>
            <a:p>
              <a:pPr eaLnBrk="1" hangingPunct="1"/>
              <a:endParaRPr lang="en-US" altLang="en-US"/>
            </a:p>
          </p:txBody>
        </p:sp>
        <p:sp>
          <p:nvSpPr>
            <p:cNvPr id="9" name="Rectangle 7">
              <a:extLst>
                <a:ext uri="{FF2B5EF4-FFF2-40B4-BE49-F238E27FC236}">
                  <a16:creationId xmlns:a16="http://schemas.microsoft.com/office/drawing/2014/main" id="{89AD1DC9-2D48-48B2-9A34-BE92516ABE74}"/>
                </a:ext>
              </a:extLst>
            </p:cNvPr>
            <p:cNvSpPr>
              <a:spLocks noChangeArrowheads="1"/>
            </p:cNvSpPr>
            <p:nvPr/>
          </p:nvSpPr>
          <p:spPr bwMode="auto">
            <a:xfrm>
              <a:off x="3794078" y="4957525"/>
              <a:ext cx="1023582" cy="262744"/>
            </a:xfrm>
            <a:prstGeom prst="rect">
              <a:avLst/>
            </a:prstGeom>
            <a:noFill/>
            <a:ln w="381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Narrow" pitchFamily="34" charset="0"/>
                </a:defRPr>
              </a:lvl1pPr>
              <a:lvl2pPr marL="742950" indent="-285750" eaLnBrk="0" hangingPunct="0">
                <a:defRPr b="1">
                  <a:solidFill>
                    <a:schemeClr val="tx1"/>
                  </a:solidFill>
                  <a:latin typeface="Arial Narrow" pitchFamily="34" charset="0"/>
                </a:defRPr>
              </a:lvl2pPr>
              <a:lvl3pPr marL="1143000" indent="-228600" eaLnBrk="0" hangingPunct="0">
                <a:defRPr b="1">
                  <a:solidFill>
                    <a:schemeClr val="tx1"/>
                  </a:solidFill>
                  <a:latin typeface="Arial Narrow" pitchFamily="34" charset="0"/>
                </a:defRPr>
              </a:lvl3pPr>
              <a:lvl4pPr marL="1600200" indent="-228600" eaLnBrk="0" hangingPunct="0">
                <a:defRPr b="1">
                  <a:solidFill>
                    <a:schemeClr val="tx1"/>
                  </a:solidFill>
                  <a:latin typeface="Arial Narrow" pitchFamily="34" charset="0"/>
                </a:defRPr>
              </a:lvl4pPr>
              <a:lvl5pPr marL="2057400" indent="-228600" eaLnBrk="0" hangingPunct="0">
                <a:defRPr b="1">
                  <a:solidFill>
                    <a:schemeClr val="tx1"/>
                  </a:solidFill>
                  <a:latin typeface="Arial Narrow" pitchFamily="34" charset="0"/>
                </a:defRPr>
              </a:lvl5pPr>
              <a:lvl6pPr marL="2514600" indent="-228600" eaLnBrk="0" fontAlgn="base" hangingPunct="0">
                <a:spcBef>
                  <a:spcPct val="0"/>
                </a:spcBef>
                <a:spcAft>
                  <a:spcPct val="0"/>
                </a:spcAft>
                <a:defRPr b="1">
                  <a:solidFill>
                    <a:schemeClr val="tx1"/>
                  </a:solidFill>
                  <a:latin typeface="Arial Narrow" pitchFamily="34" charset="0"/>
                </a:defRPr>
              </a:lvl6pPr>
              <a:lvl7pPr marL="2971800" indent="-228600" eaLnBrk="0" fontAlgn="base" hangingPunct="0">
                <a:spcBef>
                  <a:spcPct val="0"/>
                </a:spcBef>
                <a:spcAft>
                  <a:spcPct val="0"/>
                </a:spcAft>
                <a:defRPr b="1">
                  <a:solidFill>
                    <a:schemeClr val="tx1"/>
                  </a:solidFill>
                  <a:latin typeface="Arial Narrow" pitchFamily="34" charset="0"/>
                </a:defRPr>
              </a:lvl7pPr>
              <a:lvl8pPr marL="3429000" indent="-228600" eaLnBrk="0" fontAlgn="base" hangingPunct="0">
                <a:spcBef>
                  <a:spcPct val="0"/>
                </a:spcBef>
                <a:spcAft>
                  <a:spcPct val="0"/>
                </a:spcAft>
                <a:defRPr b="1">
                  <a:solidFill>
                    <a:schemeClr val="tx1"/>
                  </a:solidFill>
                  <a:latin typeface="Arial Narrow" pitchFamily="34" charset="0"/>
                </a:defRPr>
              </a:lvl8pPr>
              <a:lvl9pPr marL="3886200" indent="-228600" eaLnBrk="0" fontAlgn="base" hangingPunct="0">
                <a:spcBef>
                  <a:spcPct val="0"/>
                </a:spcBef>
                <a:spcAft>
                  <a:spcPct val="0"/>
                </a:spcAft>
                <a:defRPr b="1">
                  <a:solidFill>
                    <a:schemeClr val="tx1"/>
                  </a:solidFill>
                  <a:latin typeface="Arial Narrow" pitchFamily="34" charset="0"/>
                </a:defRPr>
              </a:lvl9pPr>
            </a:lstStyle>
            <a:p>
              <a:pPr eaLnBrk="1" hangingPunct="1"/>
              <a:endParaRPr lang="en-US" altLang="en-US"/>
            </a:p>
          </p:txBody>
        </p:sp>
        <p:sp>
          <p:nvSpPr>
            <p:cNvPr id="10" name="Rectangle 7">
              <a:extLst>
                <a:ext uri="{FF2B5EF4-FFF2-40B4-BE49-F238E27FC236}">
                  <a16:creationId xmlns:a16="http://schemas.microsoft.com/office/drawing/2014/main" id="{C51E40F6-656E-49CB-9C21-ACEE90C32F39}"/>
                </a:ext>
              </a:extLst>
            </p:cNvPr>
            <p:cNvSpPr>
              <a:spLocks noChangeArrowheads="1"/>
            </p:cNvSpPr>
            <p:nvPr/>
          </p:nvSpPr>
          <p:spPr bwMode="auto">
            <a:xfrm>
              <a:off x="3746310" y="5704764"/>
              <a:ext cx="1071350" cy="262744"/>
            </a:xfrm>
            <a:prstGeom prst="rect">
              <a:avLst/>
            </a:prstGeom>
            <a:noFill/>
            <a:ln w="381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Narrow" pitchFamily="34" charset="0"/>
                </a:defRPr>
              </a:lvl1pPr>
              <a:lvl2pPr marL="742950" indent="-285750" eaLnBrk="0" hangingPunct="0">
                <a:defRPr b="1">
                  <a:solidFill>
                    <a:schemeClr val="tx1"/>
                  </a:solidFill>
                  <a:latin typeface="Arial Narrow" pitchFamily="34" charset="0"/>
                </a:defRPr>
              </a:lvl2pPr>
              <a:lvl3pPr marL="1143000" indent="-228600" eaLnBrk="0" hangingPunct="0">
                <a:defRPr b="1">
                  <a:solidFill>
                    <a:schemeClr val="tx1"/>
                  </a:solidFill>
                  <a:latin typeface="Arial Narrow" pitchFamily="34" charset="0"/>
                </a:defRPr>
              </a:lvl3pPr>
              <a:lvl4pPr marL="1600200" indent="-228600" eaLnBrk="0" hangingPunct="0">
                <a:defRPr b="1">
                  <a:solidFill>
                    <a:schemeClr val="tx1"/>
                  </a:solidFill>
                  <a:latin typeface="Arial Narrow" pitchFamily="34" charset="0"/>
                </a:defRPr>
              </a:lvl4pPr>
              <a:lvl5pPr marL="2057400" indent="-228600" eaLnBrk="0" hangingPunct="0">
                <a:defRPr b="1">
                  <a:solidFill>
                    <a:schemeClr val="tx1"/>
                  </a:solidFill>
                  <a:latin typeface="Arial Narrow" pitchFamily="34" charset="0"/>
                </a:defRPr>
              </a:lvl5pPr>
              <a:lvl6pPr marL="2514600" indent="-228600" eaLnBrk="0" fontAlgn="base" hangingPunct="0">
                <a:spcBef>
                  <a:spcPct val="0"/>
                </a:spcBef>
                <a:spcAft>
                  <a:spcPct val="0"/>
                </a:spcAft>
                <a:defRPr b="1">
                  <a:solidFill>
                    <a:schemeClr val="tx1"/>
                  </a:solidFill>
                  <a:latin typeface="Arial Narrow" pitchFamily="34" charset="0"/>
                </a:defRPr>
              </a:lvl6pPr>
              <a:lvl7pPr marL="2971800" indent="-228600" eaLnBrk="0" fontAlgn="base" hangingPunct="0">
                <a:spcBef>
                  <a:spcPct val="0"/>
                </a:spcBef>
                <a:spcAft>
                  <a:spcPct val="0"/>
                </a:spcAft>
                <a:defRPr b="1">
                  <a:solidFill>
                    <a:schemeClr val="tx1"/>
                  </a:solidFill>
                  <a:latin typeface="Arial Narrow" pitchFamily="34" charset="0"/>
                </a:defRPr>
              </a:lvl7pPr>
              <a:lvl8pPr marL="3429000" indent="-228600" eaLnBrk="0" fontAlgn="base" hangingPunct="0">
                <a:spcBef>
                  <a:spcPct val="0"/>
                </a:spcBef>
                <a:spcAft>
                  <a:spcPct val="0"/>
                </a:spcAft>
                <a:defRPr b="1">
                  <a:solidFill>
                    <a:schemeClr val="tx1"/>
                  </a:solidFill>
                  <a:latin typeface="Arial Narrow" pitchFamily="34" charset="0"/>
                </a:defRPr>
              </a:lvl8pPr>
              <a:lvl9pPr marL="3886200" indent="-228600" eaLnBrk="0" fontAlgn="base" hangingPunct="0">
                <a:spcBef>
                  <a:spcPct val="0"/>
                </a:spcBef>
                <a:spcAft>
                  <a:spcPct val="0"/>
                </a:spcAft>
                <a:defRPr b="1">
                  <a:solidFill>
                    <a:schemeClr val="tx1"/>
                  </a:solidFill>
                  <a:latin typeface="Arial Narrow" pitchFamily="34" charset="0"/>
                </a:defRPr>
              </a:lvl9pPr>
            </a:lstStyle>
            <a:p>
              <a:pPr eaLnBrk="1" hangingPunct="1"/>
              <a:endParaRPr lang="en-US" altLang="en-US"/>
            </a:p>
          </p:txBody>
        </p:sp>
      </p:grpSp>
      <p:sp>
        <p:nvSpPr>
          <p:cNvPr id="8" name="Title 1">
            <a:extLst>
              <a:ext uri="{FF2B5EF4-FFF2-40B4-BE49-F238E27FC236}">
                <a16:creationId xmlns:a16="http://schemas.microsoft.com/office/drawing/2014/main" id="{8B54EF45-9829-40FE-AD38-2E4015513C71}"/>
              </a:ext>
            </a:extLst>
          </p:cNvPr>
          <p:cNvSpPr txBox="1">
            <a:spLocks/>
          </p:cNvSpPr>
          <p:nvPr/>
        </p:nvSpPr>
        <p:spPr>
          <a:xfrm>
            <a:off x="2004282" y="64055"/>
            <a:ext cx="10064885" cy="65927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Verdana" panose="020B0604030504040204" pitchFamily="34" charset="0"/>
                <a:ea typeface="Verdana" panose="020B0604030504040204" pitchFamily="34" charset="0"/>
              </a:rPr>
              <a:t>AHLTA Lab Results screenshot</a:t>
            </a:r>
          </a:p>
        </p:txBody>
      </p:sp>
      <p:pic>
        <p:nvPicPr>
          <p:cNvPr id="11" name="Picture 10">
            <a:extLst>
              <a:ext uri="{FF2B5EF4-FFF2-40B4-BE49-F238E27FC236}">
                <a16:creationId xmlns:a16="http://schemas.microsoft.com/office/drawing/2014/main" id="{BEA79793-3E56-4E8A-9400-F2EE5B895BD4}"/>
              </a:ext>
            </a:extLst>
          </p:cNvPr>
          <p:cNvPicPr>
            <a:picLocks noChangeAspect="1"/>
          </p:cNvPicPr>
          <p:nvPr/>
        </p:nvPicPr>
        <p:blipFill>
          <a:blip r:embed="rId4"/>
          <a:stretch>
            <a:fillRect/>
          </a:stretch>
        </p:blipFill>
        <p:spPr>
          <a:xfrm>
            <a:off x="0" y="1"/>
            <a:ext cx="1335932" cy="1249058"/>
          </a:xfrm>
          <a:prstGeom prst="rect">
            <a:avLst/>
          </a:prstGeom>
        </p:spPr>
      </p:pic>
    </p:spTree>
    <p:extLst>
      <p:ext uri="{BB962C8B-B14F-4D97-AF65-F5344CB8AC3E}">
        <p14:creationId xmlns:p14="http://schemas.microsoft.com/office/powerpoint/2010/main" val="40299149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251EB745CF89B4EB1E23179B14FF6D3" ma:contentTypeVersion="2" ma:contentTypeDescription="Create a new document." ma:contentTypeScope="" ma:versionID="ccab89a865dbb63e12e21133979ca291">
  <xsd:schema xmlns:xsd="http://www.w3.org/2001/XMLSchema" xmlns:xs="http://www.w3.org/2001/XMLSchema" xmlns:p="http://schemas.microsoft.com/office/2006/metadata/properties" xmlns:ns2="8d223693-a444-41f7-80b4-d2e3985df692" targetNamespace="http://schemas.microsoft.com/office/2006/metadata/properties" ma:root="true" ma:fieldsID="c46070d0b0fff04ffe27834ffe2aeac5" ns2:_="">
    <xsd:import namespace="8d223693-a444-41f7-80b4-d2e3985df692"/>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223693-a444-41f7-80b4-d2e3985df69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7B4735B-5950-4DB8-9D60-B11AEAE0E8BC}">
  <ds:schemaRefs>
    <ds:schemaRef ds:uri="http://schemas.microsoft.com/sharepoint/v3/contenttype/forms"/>
  </ds:schemaRefs>
</ds:datastoreItem>
</file>

<file path=customXml/itemProps2.xml><?xml version="1.0" encoding="utf-8"?>
<ds:datastoreItem xmlns:ds="http://schemas.openxmlformats.org/officeDocument/2006/customXml" ds:itemID="{4B33B972-47E8-4EEE-8F3C-E16527F20B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223693-a444-41f7-80b4-d2e3985df6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42CC05B-7C83-427B-B083-810D5495FA71}">
  <ds:schemaRefs>
    <ds:schemaRef ds:uri="http://purl.org/dc/terms/"/>
    <ds:schemaRef ds:uri="http://schemas.openxmlformats.org/package/2006/metadata/core-properties"/>
    <ds:schemaRef ds:uri="http://purl.org/dc/dcmitype/"/>
    <ds:schemaRef ds:uri="http://schemas.microsoft.com/office/infopath/2007/PartnerControls"/>
    <ds:schemaRef ds:uri="8d223693-a444-41f7-80b4-d2e3985df692"/>
    <ds:schemaRef ds:uri="http://schemas.microsoft.com/office/2006/documentManagement/type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1306</TotalTime>
  <Words>2501</Words>
  <Application>Microsoft Office PowerPoint</Application>
  <PresentationFormat>Widescreen</PresentationFormat>
  <Paragraphs>455</Paragraphs>
  <Slides>35</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Arial Narrow</vt:lpstr>
      <vt:lpstr>Calibri</vt:lpstr>
      <vt:lpstr>Calibri Light</vt:lpstr>
      <vt:lpstr>Cambria</vt:lpstr>
      <vt:lpstr>Times New Roman</vt:lpstr>
      <vt:lpstr>Verdana</vt:lpstr>
      <vt:lpstr>Wingdings</vt:lpstr>
      <vt:lpstr>Office Theme</vt:lpstr>
      <vt:lpstr>PowerPoint Presentation</vt:lpstr>
      <vt:lpstr>Objectives</vt:lpstr>
      <vt:lpstr>PowerPoint Presentation</vt:lpstr>
      <vt:lpstr>Table Locations in DaVINCI</vt:lpstr>
      <vt:lpstr>Table Locations in DaVINCI</vt:lpstr>
      <vt:lpstr>Where does this clinical data originate?</vt:lpstr>
      <vt:lpstr>PowerPoint Presentation</vt:lpstr>
      <vt:lpstr>PowerPoint Presentation</vt:lpstr>
      <vt:lpstr>PowerPoint Presentation</vt:lpstr>
      <vt:lpstr>PowerPoint Presentation</vt:lpstr>
      <vt:lpstr>What’s in the Vitals Table?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DoD Direct Care Clinical Result Data</dc:title>
  <dc:subject>DoD Direct Care Clinical Result Data</dc:subject>
  <dc:creator>Casey Kangas</dc:creator>
  <cp:keywords>DoD Direct Care Clinical Result Data</cp:keywords>
  <cp:lastModifiedBy>Rivera, Portia T</cp:lastModifiedBy>
  <cp:revision>53</cp:revision>
  <dcterms:created xsi:type="dcterms:W3CDTF">2018-09-26T21:18:48Z</dcterms:created>
  <dcterms:modified xsi:type="dcterms:W3CDTF">2022-08-19T17:32:12Z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0x0101004251EB745CF89B4EB1E23179B14FF6D3</vt:lpwstr>
  </property>
</Properties>
</file>