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4"/>
  </p:sldMasterIdLst>
  <p:notesMasterIdLst>
    <p:notesMasterId r:id="rId63"/>
  </p:notesMasterIdLst>
  <p:sldIdLst>
    <p:sldId id="257" r:id="rId5"/>
    <p:sldId id="481" r:id="rId6"/>
    <p:sldId id="677" r:id="rId7"/>
    <p:sldId id="765" r:id="rId8"/>
    <p:sldId id="743" r:id="rId9"/>
    <p:sldId id="581" r:id="rId10"/>
    <p:sldId id="789" r:id="rId11"/>
    <p:sldId id="584" r:id="rId12"/>
    <p:sldId id="580" r:id="rId13"/>
    <p:sldId id="587" r:id="rId14"/>
    <p:sldId id="685" r:id="rId15"/>
    <p:sldId id="748" r:id="rId16"/>
    <p:sldId id="589" r:id="rId17"/>
    <p:sldId id="625" r:id="rId18"/>
    <p:sldId id="751" r:id="rId19"/>
    <p:sldId id="633" r:id="rId20"/>
    <p:sldId id="634" r:id="rId21"/>
    <p:sldId id="661" r:id="rId22"/>
    <p:sldId id="763" r:id="rId23"/>
    <p:sldId id="532" r:id="rId24"/>
    <p:sldId id="755" r:id="rId25"/>
    <p:sldId id="651" r:id="rId26"/>
    <p:sldId id="728" r:id="rId27"/>
    <p:sldId id="762" r:id="rId28"/>
    <p:sldId id="538" r:id="rId29"/>
    <p:sldId id="550" r:id="rId30"/>
    <p:sldId id="697" r:id="rId31"/>
    <p:sldId id="698" r:id="rId32"/>
    <p:sldId id="615" r:id="rId33"/>
    <p:sldId id="617" r:id="rId34"/>
    <p:sldId id="618" r:id="rId35"/>
    <p:sldId id="774" r:id="rId36"/>
    <p:sldId id="719" r:id="rId37"/>
    <p:sldId id="791" r:id="rId38"/>
    <p:sldId id="783" r:id="rId39"/>
    <p:sldId id="780" r:id="rId40"/>
    <p:sldId id="781" r:id="rId41"/>
    <p:sldId id="793" r:id="rId42"/>
    <p:sldId id="480" r:id="rId43"/>
    <p:sldId id="653" r:id="rId44"/>
    <p:sldId id="756" r:id="rId45"/>
    <p:sldId id="598" r:id="rId46"/>
    <p:sldId id="671" r:id="rId47"/>
    <p:sldId id="745" r:id="rId48"/>
    <p:sldId id="746" r:id="rId49"/>
    <p:sldId id="599" r:id="rId50"/>
    <p:sldId id="656" r:id="rId51"/>
    <p:sldId id="792" r:id="rId52"/>
    <p:sldId id="548" r:id="rId53"/>
    <p:sldId id="621" r:id="rId54"/>
    <p:sldId id="790" r:id="rId55"/>
    <p:sldId id="689" r:id="rId56"/>
    <p:sldId id="691" r:id="rId57"/>
    <p:sldId id="727" r:id="rId58"/>
    <p:sldId id="623" r:id="rId59"/>
    <p:sldId id="624" r:id="rId60"/>
    <p:sldId id="744" r:id="rId61"/>
    <p:sldId id="539" r:id="rId6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88F59-F3CE-41B8-B894-244727842A2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95D4D-6BA4-4EEF-B383-D7E558ADF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01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52DCDA48-228A-407F-A741-A3D116DF4E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41A827-2C2D-4860-8C09-178873789B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846E02C-D7D0-409F-B731-2D672DA0F1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D0B8E6D7-07CC-4136-91A3-F375BA8A65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521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B0A19AB-387E-402E-B09E-DA579F6157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B13D56-586A-4E83-A39C-6858217F57FB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CC35122-895B-4D3C-97F0-B231ACD73E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8BBD171-8395-4DC6-BF99-D2510A79E8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33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9C3091C-B985-4EEA-B54F-DC906168CE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D213BD-BDDF-4B29-BECA-05BE01B8FDDC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A7F713E-4061-455D-AE4F-D7EADAD3B9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7A124431-B167-4E40-9CCC-7B2370984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86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3A2C40C0-010C-4DD7-83DC-D6F0895BA1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14667F-C810-4322-B415-7DB21B449C11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FFAAE55-A617-4534-8B28-BF9F3AB5E0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FB2E779C-AE87-40F7-856C-342271E437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7404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DCD6171C-7767-4841-84F6-9043E1D246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2E7E71-FA2F-4619-932D-2A6882B84975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44FE04C-A2BC-4E8A-84A9-7B9F77439A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689F5394-F90F-4060-8A9B-F7CA822DE9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51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A931A0F5-22F8-4DC8-BB07-AF26CF44BD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38782D-56D0-41B9-BEC3-8E23649C65A8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9AA5BE6-5C0B-48F8-811B-737E014DE8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7F7B451-1AED-4B19-AF9F-2306880C0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6026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AE9B9A7-46B5-4B34-92F1-4468A6156D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9969F7-9ACE-4B41-AD52-F0DE9AA659F0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D18D275D-7703-46CD-991C-226CEC12C3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116A3F5-DAA8-432E-ACA1-F3F9B9E3DE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6221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7105F05A-E331-4F29-BFC7-803C9BD53A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96E213-D28E-4B0E-A578-360E4895A93F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4F42DA5B-A5BA-4BC9-84B0-F799068CE0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66022311-363E-4054-AF83-CF3B60FAF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858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FBB037F5-B61E-449B-9E53-75C9073D50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657DEE-ACF8-41FC-8FD2-7A70461A0680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AC003679-26F9-4C63-8F8D-485070896E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0B4B49B5-9CB2-46C9-AAFD-CFF0893CF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0104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F1B414F7-DBB4-4AD4-A1EB-A613BE3B4B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897E2A-C945-4F46-BD6B-E20DA8D16540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6E20F910-06AA-482A-9686-48F9D31A21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416FB181-3DC2-49D9-BAED-39C2C6877E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1262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C483CA45-6B1C-4E91-821A-2EE1B67C62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3AE738-FF08-4364-AD18-B7CB458DD6AD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CD1F5F70-7450-42E2-8C38-A45F07180E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FAF70D90-55C7-4236-A092-D034918A73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816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16B50D86-94AB-4429-AD7A-623B722771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43D7E0-DB5E-44E5-AB4D-FDC08C42D0E1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6C26908-3BC2-415F-B989-6FDD0334FF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F83714D8-94D7-45B8-A10B-CC775C14E6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64673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CE70900A-46D1-4BED-97BF-D38A26432A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AB7DD8-5260-4E17-87FC-DB8982ACFB4B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275BEF5E-F20B-4A87-B629-F4E99E166D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F6A56A5E-B4B5-4C0D-AEC8-7FB635A746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Institution Type is for institutional TEDs </a:t>
            </a:r>
          </a:p>
          <a:p>
            <a:pPr eaLnBrk="1" hangingPunct="1"/>
            <a:r>
              <a:rPr lang="en-US" altLang="en-US"/>
              <a:t>Provider Specialty is for non-institutional TEDs</a:t>
            </a:r>
          </a:p>
        </p:txBody>
      </p:sp>
    </p:spTree>
    <p:extLst>
      <p:ext uri="{BB962C8B-B14F-4D97-AF65-F5344CB8AC3E}">
        <p14:creationId xmlns:p14="http://schemas.microsoft.com/office/powerpoint/2010/main" val="15295205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53B8F541-ADD8-4A32-BAB6-E21CF38290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25619E-3E6A-485C-B73D-FDA9F92537E2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FFFC2572-3A87-4DD1-B6F2-5A8FDA6C5D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65DDB1BA-D73D-4302-8B58-D1A96B8EE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4380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9FF584AC-DA81-4858-BD3C-C2B08D21A1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>
            <a:extLst>
              <a:ext uri="{FF2B5EF4-FFF2-40B4-BE49-F238E27FC236}">
                <a16:creationId xmlns:a16="http://schemas.microsoft.com/office/drawing/2014/main" id="{396FA529-4093-4009-A20D-4A3F89080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34D81558-9BC3-47C4-A9D0-93E7D6E4415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08B82-7281-4F1C-8C1F-6E5B8478217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8614" name="Slide Number Placeholder 5">
            <a:extLst>
              <a:ext uri="{FF2B5EF4-FFF2-40B4-BE49-F238E27FC236}">
                <a16:creationId xmlns:a16="http://schemas.microsoft.com/office/drawing/2014/main" id="{2953F57A-A429-4B19-B827-D5C1C15CCC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11F4B4-A00B-4299-8711-40559D6605D4}" type="slidenum">
              <a:rPr lang="en-US" altLang="en-US" smtClean="0">
                <a:latin typeface="Verdana" panose="020B0604030504040204" pitchFamily="34" charset="0"/>
              </a:rPr>
              <a:pPr/>
              <a:t>31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883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1E6B7C24-4C54-4F35-9C88-68E6073521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BF3082-6961-4B55-AE93-3BB7A731FD51}" type="slidenum">
              <a:rPr lang="en-US" altLang="en-US" smtClean="0"/>
              <a:pPr>
                <a:spcBef>
                  <a:spcPct val="0"/>
                </a:spcBef>
              </a:pPr>
              <a:t>39</a:t>
            </a:fld>
            <a:endParaRPr lang="en-US" altLang="en-US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63BDEFCA-65C6-4FCE-A640-06C987A5E1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3B730680-CF6D-47E3-B364-88DBFC1DF0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0630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B9374AF1-D999-448F-8030-846A55BE0F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EB0D6B-E541-4B4D-B3F6-B57DAE6E65B8}" type="slidenum">
              <a:rPr lang="en-US" altLang="en-US" smtClean="0"/>
              <a:pPr>
                <a:spcBef>
                  <a:spcPct val="0"/>
                </a:spcBef>
              </a:pPr>
              <a:t>41</a:t>
            </a:fld>
            <a:endParaRPr lang="en-US" altLang="en-US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E1BD7F92-40EB-488D-B874-1EEC4D57B2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92A18878-F408-4D3B-ABB4-E82E721D11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7515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B624265E-95B1-4D20-9F12-2710D901E5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1B02FB-9AF6-4955-8DC4-E2B3017281E2}" type="slidenum">
              <a:rPr lang="en-US" altLang="en-US" smtClean="0"/>
              <a:pPr>
                <a:spcBef>
                  <a:spcPct val="0"/>
                </a:spcBef>
              </a:pPr>
              <a:t>47</a:t>
            </a:fld>
            <a:endParaRPr lang="en-US" altLang="en-US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D884A2AB-059E-4455-B323-88E59C07A8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B0043CB2-EDF0-4166-9EC7-6CC0892CB6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0543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B624265E-95B1-4D20-9F12-2710D901E5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1B02FB-9AF6-4955-8DC4-E2B3017281E2}" type="slidenum">
              <a:rPr lang="en-US" altLang="en-US" smtClean="0"/>
              <a:pPr>
                <a:spcBef>
                  <a:spcPct val="0"/>
                </a:spcBef>
              </a:pPr>
              <a:t>48</a:t>
            </a:fld>
            <a:endParaRPr lang="en-US" altLang="en-US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D884A2AB-059E-4455-B323-88E59C07A8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B0043CB2-EDF0-4166-9EC7-6CC0892CB6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3014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FAF829EA-7939-42A0-9A3D-96620F0980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19B6BE-A590-4F51-80F9-C2ADEC90EBC8}" type="slidenum">
              <a:rPr lang="en-US" altLang="en-US" smtClean="0"/>
              <a:pPr>
                <a:spcBef>
                  <a:spcPct val="0"/>
                </a:spcBef>
              </a:pPr>
              <a:t>50</a:t>
            </a:fld>
            <a:endParaRPr lang="en-US" altLang="en-US"/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9EBF16D4-CD61-4AF7-A9C5-D6297EEB8E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65D32EF7-9518-475D-9D28-640DA7DBD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8590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FAF829EA-7939-42A0-9A3D-96620F0980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19B6BE-A590-4F51-80F9-C2ADEC90EBC8}" type="slidenum">
              <a:rPr lang="en-US" altLang="en-US" smtClean="0"/>
              <a:pPr>
                <a:spcBef>
                  <a:spcPct val="0"/>
                </a:spcBef>
              </a:pPr>
              <a:t>51</a:t>
            </a:fld>
            <a:endParaRPr lang="en-US" altLang="en-US"/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9EBF16D4-CD61-4AF7-A9C5-D6297EEB8E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65D32EF7-9518-475D-9D28-640DA7DBD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4005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B57E2B7A-8E11-4B09-9849-B8E14FF4F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579111-980F-4812-9391-74986BD62576}" type="slidenum">
              <a:rPr lang="en-US" altLang="en-US" smtClean="0"/>
              <a:pPr>
                <a:spcBef>
                  <a:spcPct val="0"/>
                </a:spcBef>
              </a:pPr>
              <a:t>52</a:t>
            </a:fld>
            <a:endParaRPr lang="en-US" altLang="en-US"/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7F41F10D-FBDA-4689-80A5-57DD3163BC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9433E2EB-FD9A-49F0-8A9F-F842D28B15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The Network Indicator field is actually the Provider Affiliation code from the Provider record</a:t>
            </a:r>
          </a:p>
          <a:p>
            <a:pPr eaLnBrk="1" hangingPunct="1"/>
            <a:r>
              <a:rPr lang="en-US" altLang="en-US"/>
              <a:t>Code indicates whether the provider is under contract with the contractor</a:t>
            </a:r>
          </a:p>
          <a:p>
            <a:pPr eaLnBrk="1" hangingPunct="1"/>
            <a:r>
              <a:rPr lang="en-US" altLang="en-US"/>
              <a:t>0 Not applicable</a:t>
            </a:r>
          </a:p>
          <a:p>
            <a:pPr eaLnBrk="1" hangingPunct="1"/>
            <a:r>
              <a:rPr lang="en-US" altLang="en-US"/>
              <a:t>1 Contracted</a:t>
            </a:r>
          </a:p>
          <a:p>
            <a:pPr eaLnBrk="1" hangingPunct="1"/>
            <a:r>
              <a:rPr lang="en-US" altLang="en-US"/>
              <a:t>2 Not Contracted</a:t>
            </a:r>
          </a:p>
          <a:p>
            <a:pPr eaLnBrk="1" hangingPunct="1"/>
            <a:r>
              <a:rPr lang="en-US" altLang="en-US"/>
              <a:t>3 Contracted/Not Contracted</a:t>
            </a:r>
          </a:p>
          <a:p>
            <a:pPr eaLnBrk="1" hangingPunct="1"/>
            <a:r>
              <a:rPr lang="en-US" altLang="en-US"/>
              <a:t>4 Active Duty - TPR</a:t>
            </a:r>
          </a:p>
          <a:p>
            <a:pPr eaLnBrk="1" hangingPunct="1"/>
            <a:r>
              <a:rPr lang="en-US" altLang="en-US"/>
              <a:t>5 Non-Certified Providers</a:t>
            </a:r>
          </a:p>
        </p:txBody>
      </p:sp>
    </p:spTree>
    <p:extLst>
      <p:ext uri="{BB962C8B-B14F-4D97-AF65-F5344CB8AC3E}">
        <p14:creationId xmlns:p14="http://schemas.microsoft.com/office/powerpoint/2010/main" val="1928355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15B48AD5-E173-49B5-9071-0CBF814D97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7E3DCB-2741-4661-8075-0D3986A1934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61F2F87-FAED-47A1-A4B1-14B4D6048A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64D320B7-326E-4496-B14E-8FA0C75DF4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5157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B82CB27C-4831-4A5D-9780-932458B455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387B18-9F0A-4577-85DC-D29D18F73942}" type="slidenum">
              <a:rPr lang="en-US" altLang="en-US" smtClean="0"/>
              <a:pPr>
                <a:spcBef>
                  <a:spcPct val="0"/>
                </a:spcBef>
              </a:pPr>
              <a:t>53</a:t>
            </a:fld>
            <a:endParaRPr lang="en-US" altLang="en-US"/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F3A8AF12-4576-444D-9F6B-400337B707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C9E01FAF-C2E3-411D-9893-62DE99D34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3318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224F223D-96F3-41F1-BDD3-922E44C635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8771BF-1C69-40F1-8753-0CC4AE236C6A}" type="slidenum">
              <a:rPr lang="en-US" altLang="en-US" smtClean="0"/>
              <a:pPr>
                <a:spcBef>
                  <a:spcPct val="0"/>
                </a:spcBef>
              </a:pPr>
              <a:t>54</a:t>
            </a:fld>
            <a:endParaRPr lang="en-US" altLang="en-US"/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82DA5C74-23FE-4911-B496-227E681D3D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7D8D1918-60EA-4A29-8DF5-9B4EF3C498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Selected only TED Indicator T</a:t>
            </a:r>
          </a:p>
          <a:p>
            <a:pPr eaLnBrk="1" hangingPunct="1"/>
            <a:r>
              <a:rPr lang="en-US" altLang="en-US"/>
              <a:t>Provider Specialty = 11, Internal Medicine</a:t>
            </a:r>
          </a:p>
        </p:txBody>
      </p:sp>
    </p:spTree>
    <p:extLst>
      <p:ext uri="{BB962C8B-B14F-4D97-AF65-F5344CB8AC3E}">
        <p14:creationId xmlns:p14="http://schemas.microsoft.com/office/powerpoint/2010/main" val="14641058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>
            <a:extLst>
              <a:ext uri="{FF2B5EF4-FFF2-40B4-BE49-F238E27FC236}">
                <a16:creationId xmlns:a16="http://schemas.microsoft.com/office/drawing/2014/main" id="{07DF6228-07FA-406C-A895-765A886BCE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0BFCFD-81F9-4AFC-B32A-BD4D47EF02BE}" type="slidenum">
              <a:rPr lang="en-US" altLang="en-US" smtClean="0"/>
              <a:pPr>
                <a:spcBef>
                  <a:spcPct val="0"/>
                </a:spcBef>
              </a:pPr>
              <a:t>55</a:t>
            </a:fld>
            <a:endParaRPr lang="en-US" altLang="en-US"/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1F69FE64-9471-4E85-A137-084A2D8037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52E837EB-C920-4996-9AD8-9799FD4C1E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2652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9209DB65-B2A1-41F3-847D-9B620AA920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428D49-94D6-4934-A00D-D7DF6992FA5A}" type="slidenum">
              <a:rPr lang="en-US" altLang="en-US" smtClean="0"/>
              <a:pPr>
                <a:spcBef>
                  <a:spcPct val="0"/>
                </a:spcBef>
              </a:pPr>
              <a:t>56</a:t>
            </a:fld>
            <a:endParaRPr lang="en-US" altLang="en-US"/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8F070B05-B7A7-4D57-BE9B-6826A9C041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9D294017-6CC9-4828-B92B-0EF95FACD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166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7C791621-AAD3-4A86-94B0-E17A68F912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87CE17-AC7C-4F5D-BAA3-6520429B7E77}" type="slidenum">
              <a:rPr lang="en-US" altLang="en-US" smtClean="0"/>
              <a:pPr>
                <a:spcBef>
                  <a:spcPct val="0"/>
                </a:spcBef>
              </a:pPr>
              <a:t>58</a:t>
            </a:fld>
            <a:endParaRPr lang="en-US" altLang="en-US"/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88F859A7-78CA-46BE-A09E-8881D977F8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786E8A8A-1F18-4B1E-B418-AAC7B6E8E0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512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A11EDAA-C02C-4988-A05E-3DE5D68CD9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F15386-B4A5-4FE5-ABA0-A6FC315BD504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22142A3-CA93-42E4-B494-981AB8BE5F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9D3F53A-4868-4FF1-B396-7F57D0A62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417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0BBB186E-5036-4F66-A16E-60FA456310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09D371-AAA6-402B-9838-9C882933B980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991CA16-6E3E-49E9-A264-56E7BA6512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8D74963E-5B89-4665-ACC0-B1687CA830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445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66A7E554-3616-4BC8-8F27-67B3A59A9B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0C5A1D-8768-4ADA-A01C-4636F7E06412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68454FB-9487-4F7B-A343-4EE096FFE4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D427BEE-9262-4716-B1E8-C4BEE2177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857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DA807A9F-8BBF-4EAF-A3B6-B2A8F94C9D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0731C8-5D8F-4830-AE25-E4975368BA22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4194C62-13A3-4779-BCF9-15D882469B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8A9B97E-DF1E-4A93-87AB-81BDB2EE2C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 Dual eligible means the beneficiary is eligible under Medicare and TRICARE. </a:t>
            </a:r>
          </a:p>
          <a:p>
            <a:pPr eaLnBrk="1" hangingPunct="1"/>
            <a:r>
              <a:rPr lang="en-US" altLang="en-US"/>
              <a:t>TMOP and TRRx are processed by Express Scripts and claims are sent to PDTS and TED-NI</a:t>
            </a:r>
          </a:p>
          <a:p>
            <a:pPr eaLnBrk="1" hangingPunct="1"/>
            <a:r>
              <a:rPr lang="en-US" altLang="en-US"/>
              <a:t>TDEFIC is processed first by MEDICARE and then sent to WPS for TRICARE processing</a:t>
            </a:r>
          </a:p>
        </p:txBody>
      </p:sp>
    </p:spTree>
    <p:extLst>
      <p:ext uri="{BB962C8B-B14F-4D97-AF65-F5344CB8AC3E}">
        <p14:creationId xmlns:p14="http://schemas.microsoft.com/office/powerpoint/2010/main" val="2020025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46806313-5344-49F2-880A-6E4C509075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942350-772E-428E-91B2-DD66F0D064FA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0639D3F1-C841-4CE5-993B-F4CF2CE03B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789C68AA-CE68-4DEA-8EDE-B3C944CCD4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179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A20A6C84-B1F5-411A-B75C-3689C32E57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398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02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263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098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42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143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886B91-B7D2-4A57-9DEF-68A5754BDC96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FE1AA54-C637-48E1-8A26-C2D95B5DC2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0D5FFE84-D502-425D-B026-A41CAEC7E7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To reiterate:</a:t>
            </a:r>
          </a:p>
          <a:p>
            <a:pPr eaLnBrk="1" hangingPunct="1"/>
            <a:r>
              <a:rPr lang="en-US" altLang="en-US"/>
              <a:t>Institutional is often called TED-I</a:t>
            </a:r>
          </a:p>
          <a:p>
            <a:pPr eaLnBrk="1" hangingPunct="1"/>
            <a:r>
              <a:rPr lang="en-US" altLang="en-US"/>
              <a:t>Non-Institutional is often called TED-NI, or just TED-N</a:t>
            </a:r>
          </a:p>
          <a:p>
            <a:pPr eaLnBrk="1" hangingPunct="1"/>
            <a:r>
              <a:rPr lang="en-US" altLang="en-US"/>
              <a:t>Purchased Care Providers is often called TED-PR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31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1C83-17E9-4281-B9D9-52037B4FC2C0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67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71A2-739D-402E-A42B-844C0779F6D1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1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3198-5624-4FB8-9F63-178C19257F7F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40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55651" y="304800"/>
            <a:ext cx="10678583" cy="5715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66B8A513-3909-4D00-95AB-0E38EBB5DFE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729C3-4F94-40B1-AF71-59D6D2B1AC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751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797B8E2-B26A-418B-8AA3-7DF44A7E360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C98D6-AEFB-4422-BA69-8601D878EF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757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55651" y="1752600"/>
            <a:ext cx="10668000" cy="42672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5181812-4EEA-4C34-8863-AD4B174C6AF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89AE9-4FB5-4AA2-AA92-6B97A86888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55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201-5782-4D8B-84F5-136812215BA2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2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ECE9-50D8-4929-82CF-C9AF0BB9F31C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01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0CB1-7086-4408-874D-0D1CEBC4A67C}" type="datetime1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6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B829-D0FD-4FEA-BD88-2222D6EC8F16}" type="datetime1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7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E98B0-6603-4D8D-B162-F70ABD211AEB}" type="datetime1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3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3494-2290-4FDF-B2FC-B77E422CF375}" type="datetime1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0E9B2CB-AFBD-45A3-95D2-48BBB01C6520}" type="datetime1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0C8917-C6B0-43C3-BF0E-A47808425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7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2100-C48A-4D8B-A4E5-7768C8E2CF40}" type="datetime1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D97EAB4-CD32-4761-8834-4D4EEC1FDD24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90C8917-C6B0-43C3-BF0E-A4780842500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13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365C9CD-34C4-4576-8D87-10CDCE35DE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Purchased Care Data </a:t>
            </a:r>
            <a:br>
              <a:rPr lang="en-US" altLang="en-US" dirty="0"/>
            </a:br>
            <a:r>
              <a:rPr lang="en-US" altLang="en-US" sz="5000" dirty="0"/>
              <a:t>(TED-I &amp; TED-NI)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5122" name="Rectangle 6">
            <a:extLst>
              <a:ext uri="{FF2B5EF4-FFF2-40B4-BE49-F238E27FC236}">
                <a16:creationId xmlns:a16="http://schemas.microsoft.com/office/drawing/2014/main" id="{7DB14897-AE77-4E18-8FED-CE4F439E182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Veronika Pav</a:t>
            </a:r>
          </a:p>
          <a:p>
            <a:r>
              <a:rPr lang="en-US" altLang="en-US" dirty="0" err="1"/>
              <a:t>Kennell</a:t>
            </a:r>
            <a:r>
              <a:rPr lang="en-US" altLang="en-US" dirty="0"/>
              <a:t> &amp; Associates, Inc.</a:t>
            </a:r>
          </a:p>
        </p:txBody>
      </p:sp>
    </p:spTree>
    <p:extLst>
      <p:ext uri="{BB962C8B-B14F-4D97-AF65-F5344CB8AC3E}">
        <p14:creationId xmlns:p14="http://schemas.microsoft.com/office/powerpoint/2010/main" val="28775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4E5CD86A-1F73-4136-AE44-C485BEC47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chemeClr val="accent1"/>
                </a:solidFill>
              </a:rPr>
              <a:t>Two Different Claim Types &amp; </a:t>
            </a:r>
            <a:br>
              <a:rPr lang="en-US" altLang="en-US" sz="3200" b="1" dirty="0">
                <a:solidFill>
                  <a:schemeClr val="accent1"/>
                </a:solidFill>
              </a:rPr>
            </a:br>
            <a:r>
              <a:rPr lang="en-US" altLang="en-US" sz="3200" b="1" dirty="0">
                <a:solidFill>
                  <a:schemeClr val="accent1"/>
                </a:solidFill>
              </a:rPr>
              <a:t>One Provider Record</a:t>
            </a:r>
          </a:p>
        </p:txBody>
      </p:sp>
      <p:pic>
        <p:nvPicPr>
          <p:cNvPr id="22532" name="Picture 3" descr="zec_w3nk[1]">
            <a:extLst>
              <a:ext uri="{FF2B5EF4-FFF2-40B4-BE49-F238E27FC236}">
                <a16:creationId xmlns:a16="http://schemas.microsoft.com/office/drawing/2014/main" id="{D1B2B267-9764-4A06-9670-B7D4E520C33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83675" y="2133600"/>
            <a:ext cx="1150938" cy="947738"/>
          </a:xfr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96B6AE-91C2-4638-BFB8-CAEE9DDEA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10</a:t>
            </a:fld>
            <a:endParaRPr lang="en-US"/>
          </a:p>
        </p:txBody>
      </p:sp>
      <p:sp>
        <p:nvSpPr>
          <p:cNvPr id="22533" name="Rectangle 4">
            <a:extLst>
              <a:ext uri="{FF2B5EF4-FFF2-40B4-BE49-F238E27FC236}">
                <a16:creationId xmlns:a16="http://schemas.microsoft.com/office/drawing/2014/main" id="{060586C4-F676-4C51-83DF-611AABFAA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989139"/>
            <a:ext cx="8642350" cy="42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908050" indent="-436563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 dirty="0">
                <a:latin typeface="Tahoma" panose="020B0604030504040204" pitchFamily="34" charset="0"/>
              </a:rPr>
              <a:t>Institutional (TED-I)</a:t>
            </a: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</a:rPr>
              <a:t>Contains claims submitted by institutions</a:t>
            </a: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</a:rPr>
              <a:t>Inpatient Care and Inst-based Home Health</a:t>
            </a: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</a:rPr>
              <a:t>(Does not contain ER or Hosp </a:t>
            </a:r>
            <a:r>
              <a:rPr lang="en-US" altLang="en-US" sz="2000" dirty="0" err="1">
                <a:latin typeface="Tahoma" panose="020B0604030504040204" pitchFamily="34" charset="0"/>
              </a:rPr>
              <a:t>Outpat</a:t>
            </a:r>
            <a:r>
              <a:rPr lang="en-US" altLang="en-US" sz="2000" dirty="0">
                <a:latin typeface="Tahoma" panose="020B0604030504040204" pitchFamily="34" charset="0"/>
              </a:rPr>
              <a:t> Dept)</a:t>
            </a:r>
          </a:p>
          <a:p>
            <a:pPr eaLnBrk="1" hangingPunct="1"/>
            <a:r>
              <a:rPr lang="en-US" altLang="en-US" sz="2000" b="1" dirty="0">
                <a:latin typeface="Tahoma" panose="020B0604030504040204" pitchFamily="34" charset="0"/>
              </a:rPr>
              <a:t>Non-institutional (TED-NI)</a:t>
            </a: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</a:rPr>
              <a:t>Contains all other claims</a:t>
            </a: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</a:rPr>
              <a:t>Sometimes called “Professional” claims</a:t>
            </a: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</a:rPr>
              <a:t>Professional Care, Supplies, Services, Outpatient Facilities, Prescriptions</a:t>
            </a:r>
          </a:p>
          <a:p>
            <a:pPr eaLnBrk="1" hangingPunct="1"/>
            <a:r>
              <a:rPr lang="en-US" altLang="en-US" sz="2000" b="1" dirty="0">
                <a:latin typeface="Tahoma" panose="020B0604030504040204" pitchFamily="34" charset="0"/>
              </a:rPr>
              <a:t>Purchased Care Providers</a:t>
            </a: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</a:rPr>
              <a:t>Records of providers authorized to bill TRICARE</a:t>
            </a:r>
          </a:p>
        </p:txBody>
      </p:sp>
    </p:spTree>
    <p:extLst>
      <p:ext uri="{BB962C8B-B14F-4D97-AF65-F5344CB8AC3E}">
        <p14:creationId xmlns:p14="http://schemas.microsoft.com/office/powerpoint/2010/main" val="2460658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>
            <a:extLst>
              <a:ext uri="{FF2B5EF4-FFF2-40B4-BE49-F238E27FC236}">
                <a16:creationId xmlns:a16="http://schemas.microsoft.com/office/drawing/2014/main" id="{0146E49F-CF33-4005-AA56-9CE5D6652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8675" y="304801"/>
            <a:ext cx="8001000" cy="1108075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accent1"/>
                </a:solidFill>
              </a:rPr>
              <a:t>MERHCF Flag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019CFD2D-F77E-425B-B3FE-9B01558C3D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MERHCF is “Medicare Eligible Retiree Health Care Fund” </a:t>
            </a:r>
            <a:endParaRPr lang="en-US" altLang="en-US" sz="1800"/>
          </a:p>
          <a:p>
            <a:pPr lvl="1" eaLnBrk="1" hangingPunct="1"/>
            <a:r>
              <a:rPr lang="en-US" altLang="en-US"/>
              <a:t>Medicare Eligible Flag is ‘T’ or ‘U’</a:t>
            </a:r>
          </a:p>
          <a:p>
            <a:pPr lvl="1" eaLnBrk="1" hangingPunct="1"/>
            <a:r>
              <a:rPr lang="en-US" altLang="en-US"/>
              <a:t>TRICARE is second payer, except for care that Medicare does not cover</a:t>
            </a:r>
          </a:p>
          <a:p>
            <a:pPr lvl="1" eaLnBrk="1" hangingPunct="1"/>
            <a:r>
              <a:rPr lang="en-US" altLang="en-US"/>
              <a:t>No requirement for matching Provider record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351BE9-CC7E-4740-87EF-0C54E180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11</a:t>
            </a:fld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D7FF512E-372C-47B4-B03E-F207FB159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7963" y="5661025"/>
            <a:ext cx="6659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/>
              <a:t>‘T’ is Medicare Elig ≥ 65, ‘U’ is Medicare Elig &lt; 65</a:t>
            </a:r>
          </a:p>
        </p:txBody>
      </p:sp>
    </p:spTree>
    <p:extLst>
      <p:ext uri="{BB962C8B-B14F-4D97-AF65-F5344CB8AC3E}">
        <p14:creationId xmlns:p14="http://schemas.microsoft.com/office/powerpoint/2010/main" val="1087644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>
            <a:extLst>
              <a:ext uri="{FF2B5EF4-FFF2-40B4-BE49-F238E27FC236}">
                <a16:creationId xmlns:a16="http://schemas.microsoft.com/office/drawing/2014/main" id="{F44265C8-4070-4A0D-A6E5-8B4042942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8675" y="304801"/>
            <a:ext cx="8001000" cy="1108075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accent1"/>
                </a:solidFill>
              </a:rPr>
              <a:t>MERHCF Flag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2C26B874-033A-4E57-9995-6EBAF29D6E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DHP is “Defense Health Program”</a:t>
            </a:r>
          </a:p>
          <a:p>
            <a:pPr lvl="1" eaLnBrk="1" hangingPunct="1"/>
            <a:r>
              <a:rPr lang="en-US" altLang="en-US"/>
              <a:t>Flag is ‘N’ or ‘A’</a:t>
            </a:r>
          </a:p>
          <a:p>
            <a:pPr lvl="1" eaLnBrk="1" hangingPunct="1"/>
            <a:r>
              <a:rPr lang="en-US" altLang="en-US"/>
              <a:t>TRICARE is usually first payer</a:t>
            </a:r>
            <a:br>
              <a:rPr lang="en-US" altLang="en-US"/>
            </a:br>
            <a:endParaRPr lang="en-US" altLang="en-US"/>
          </a:p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T-U-N-A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/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i="1"/>
              <a:t>DHP and MERHCF represent funding, 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i="1"/>
              <a:t>they are NOT identifications of programs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5DBF6E-EEF0-4552-A3FF-35F20A650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12</a:t>
            </a:fld>
            <a:endParaRPr lang="en-US"/>
          </a:p>
        </p:txBody>
      </p:sp>
      <p:sp>
        <p:nvSpPr>
          <p:cNvPr id="28677" name="TextBox 5">
            <a:extLst>
              <a:ext uri="{FF2B5EF4-FFF2-40B4-BE49-F238E27FC236}">
                <a16:creationId xmlns:a16="http://schemas.microsoft.com/office/drawing/2014/main" id="{8FEEBA59-77F1-4E5E-9805-8B18646DD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9" y="5408613"/>
            <a:ext cx="8245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‘A’ is Active Duty and Active Duty Family Members, ‘N’ is all other &lt;65 care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57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>
            <a:extLst>
              <a:ext uri="{FF2B5EF4-FFF2-40B4-BE49-F238E27FC236}">
                <a16:creationId xmlns:a16="http://schemas.microsoft.com/office/drawing/2014/main" id="{B9D93B48-2765-4697-A335-9D09966107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5188" y="404813"/>
            <a:ext cx="8001000" cy="10795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>
                <a:solidFill>
                  <a:schemeClr val="accent1"/>
                </a:solidFill>
              </a:rPr>
              <a:t>Institutional &amp; Non-Institutional</a:t>
            </a:r>
            <a:br>
              <a:rPr lang="en-US" altLang="en-US" sz="3400" b="1" dirty="0">
                <a:solidFill>
                  <a:schemeClr val="accent1"/>
                </a:solidFill>
              </a:rPr>
            </a:br>
            <a:r>
              <a:rPr lang="en-US" altLang="en-US" sz="3400" b="1" dirty="0">
                <a:solidFill>
                  <a:schemeClr val="accent1"/>
                </a:solidFill>
              </a:rPr>
              <a:t>at </a:t>
            </a:r>
            <a:r>
              <a:rPr lang="en-US" altLang="en-US" sz="2800" b="1" dirty="0">
                <a:solidFill>
                  <a:schemeClr val="accent1"/>
                </a:solidFill>
              </a:rPr>
              <a:t>Record Level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D0A1B2FA-1100-43B5-B4E8-ED9DF9ACA42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33669" y="2074862"/>
            <a:ext cx="9713843" cy="4378325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For Institutional Data, one record for range of dates at one institution for one beneficiary on one bill. Use Record ID for “atomic” level data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/>
            <a:r>
              <a:rPr lang="en-US" altLang="en-US" sz="2000" dirty="0"/>
              <a:t>For Non-Institutional Data, each record represents one procedure code for one date or a range of dates</a:t>
            </a:r>
          </a:p>
          <a:p>
            <a:pPr lvl="1" eaLnBrk="1" hangingPunct="1"/>
            <a:r>
              <a:rPr lang="en-US" altLang="en-US" sz="1800" dirty="0"/>
              <a:t>Multiple procedure codes may be present on one Non-Institutional claim as </a:t>
            </a:r>
            <a:r>
              <a:rPr lang="en-US" altLang="en-US" sz="1800" b="1" dirty="0"/>
              <a:t>line items</a:t>
            </a:r>
          </a:p>
          <a:p>
            <a:pPr lvl="1" eaLnBrk="1" hangingPunct="1"/>
            <a:r>
              <a:rPr lang="en-US" altLang="en-US" sz="1800" dirty="0"/>
              <a:t>Therefore, Line Item No. must be used in conjunction with the Record ID to capture all records. Use Record ID and line item no. for “atomic” level data </a:t>
            </a:r>
          </a:p>
          <a:p>
            <a:pPr lvl="1" eaLnBrk="1" hangingPunct="1"/>
            <a:r>
              <a:rPr lang="en-US" altLang="en-US" sz="1800" dirty="0"/>
              <a:t>There is a concatenated field called “Record ID/Line Item No” (TEDNO + LINUM) that does this for you in TED-NI.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DFBAE5-DBD8-4BB7-8A85-AF1B4E9F88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C98D6-AEFB-4422-BA69-8601D878EF19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191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3">
            <a:extLst>
              <a:ext uri="{FF2B5EF4-FFF2-40B4-BE49-F238E27FC236}">
                <a16:creationId xmlns:a16="http://schemas.microsoft.com/office/drawing/2014/main" id="{6FECC0E5-486C-4EDB-8860-A03AFF412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55800" y="404813"/>
            <a:ext cx="6934200" cy="1143000"/>
          </a:xfrm>
        </p:spPr>
        <p:txBody>
          <a:bodyPr anchor="ctr"/>
          <a:lstStyle/>
          <a:p>
            <a:pPr eaLnBrk="1" hangingPunct="1"/>
            <a:r>
              <a:rPr lang="en-US" altLang="en-US" sz="3600" b="1" dirty="0">
                <a:solidFill>
                  <a:schemeClr val="accent1"/>
                </a:solidFill>
                <a:latin typeface="Tahoma" panose="020B0604030504040204" pitchFamily="34" charset="0"/>
              </a:rPr>
              <a:t>Record IDs</a:t>
            </a: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CA9A8194-658D-4AEC-ABF8-4C4EE9C826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8699" y="2123317"/>
            <a:ext cx="8001000" cy="4986337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altLang="en-US" dirty="0"/>
              <a:t>For TEDI:</a:t>
            </a:r>
          </a:p>
          <a:p>
            <a:pPr lvl="1">
              <a:spcAft>
                <a:spcPts val="1800"/>
              </a:spcAft>
            </a:pPr>
            <a:r>
              <a:rPr lang="en-US" altLang="en-US" dirty="0">
                <a:solidFill>
                  <a:srgbClr val="FF0000"/>
                </a:solidFill>
              </a:rPr>
              <a:t>For non-acute care: Ted Number (TEDNO)</a:t>
            </a:r>
          </a:p>
          <a:p>
            <a:pPr lvl="1">
              <a:spcAft>
                <a:spcPts val="1800"/>
              </a:spcAft>
            </a:pPr>
            <a:r>
              <a:rPr lang="en-US" altLang="en-US" dirty="0">
                <a:solidFill>
                  <a:srgbClr val="FF0000"/>
                </a:solidFill>
              </a:rPr>
              <a:t>For acute care: Admitting TEDNO (ADMTEDNO) **</a:t>
            </a:r>
          </a:p>
          <a:p>
            <a:pPr>
              <a:spcAft>
                <a:spcPts val="1800"/>
              </a:spcAft>
            </a:pPr>
            <a:r>
              <a:rPr lang="en-US" altLang="en-US" dirty="0"/>
              <a:t>For TED-NI:</a:t>
            </a:r>
          </a:p>
          <a:p>
            <a:pPr lvl="1">
              <a:spcAft>
                <a:spcPts val="1800"/>
              </a:spcAft>
            </a:pPr>
            <a:r>
              <a:rPr lang="en-US" altLang="en-US" dirty="0">
                <a:solidFill>
                  <a:srgbClr val="FF0000"/>
                </a:solidFill>
              </a:rPr>
              <a:t>“Record ID +Line Item No” (TEDNO || LINUM)</a:t>
            </a:r>
          </a:p>
          <a:p>
            <a:pPr marL="201168" lvl="1" indent="0">
              <a:spcAft>
                <a:spcPts val="1800"/>
              </a:spcAft>
              <a:buNone/>
            </a:pP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5E2D9B-7D77-4B1E-81EB-BD62170B5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81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9">
            <a:extLst>
              <a:ext uri="{FF2B5EF4-FFF2-40B4-BE49-F238E27FC236}">
                <a16:creationId xmlns:a16="http://schemas.microsoft.com/office/drawing/2014/main" id="{D65D594E-1D92-4D4B-BA56-42C968479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264" y="2349501"/>
            <a:ext cx="7775575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Rectangle 3">
            <a:extLst>
              <a:ext uri="{FF2B5EF4-FFF2-40B4-BE49-F238E27FC236}">
                <a16:creationId xmlns:a16="http://schemas.microsoft.com/office/drawing/2014/main" id="{712FE8B5-54DD-4F87-83B7-4B2A43B640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0826" y="284369"/>
            <a:ext cx="6934200" cy="11430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sz="3600" b="1" dirty="0">
                <a:solidFill>
                  <a:schemeClr val="accent1"/>
                </a:solidFill>
                <a:latin typeface="Tahoma" panose="020B0604030504040204" pitchFamily="34" charset="0"/>
              </a:rPr>
              <a:t>Non-Institutional</a:t>
            </a:r>
            <a:br>
              <a:rPr lang="en-US" altLang="en-US" sz="3600" b="1" dirty="0">
                <a:solidFill>
                  <a:schemeClr val="accent1"/>
                </a:solidFill>
                <a:latin typeface="Tahoma" panose="020B0604030504040204" pitchFamily="34" charset="0"/>
              </a:rPr>
            </a:br>
            <a:r>
              <a:rPr lang="en-US" altLang="en-US" sz="3600" b="1" dirty="0">
                <a:solidFill>
                  <a:schemeClr val="accent1"/>
                </a:solidFill>
                <a:latin typeface="Tahoma" panose="020B0604030504040204" pitchFamily="34" charset="0"/>
              </a:rPr>
              <a:t>Use Line Item Number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98DC04-5FDE-4984-804B-566B54D2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15</a:t>
            </a:fld>
            <a:endParaRPr lang="en-US"/>
          </a:p>
        </p:txBody>
      </p:sp>
      <p:sp>
        <p:nvSpPr>
          <p:cNvPr id="40965" name="Text Box 6">
            <a:extLst>
              <a:ext uri="{FF2B5EF4-FFF2-40B4-BE49-F238E27FC236}">
                <a16:creationId xmlns:a16="http://schemas.microsoft.com/office/drawing/2014/main" id="{19DE7AED-428C-4FD8-A31B-5FBE066DD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238" y="4724401"/>
            <a:ext cx="8316912" cy="1477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Adding </a:t>
            </a:r>
            <a:r>
              <a:rPr lang="en-US" altLang="en-US" sz="2000" b="1"/>
              <a:t>Line Item No</a:t>
            </a:r>
            <a:r>
              <a:rPr lang="en-US" altLang="en-US" sz="2000"/>
              <a:t> to this query shows that there are 4 records for this one Non-Institutional claim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Note: use Raw values instead of Total values for individual claims and line items </a:t>
            </a:r>
          </a:p>
        </p:txBody>
      </p:sp>
      <p:sp>
        <p:nvSpPr>
          <p:cNvPr id="40967" name="Rectangle 8">
            <a:extLst>
              <a:ext uri="{FF2B5EF4-FFF2-40B4-BE49-F238E27FC236}">
                <a16:creationId xmlns:a16="http://schemas.microsoft.com/office/drawing/2014/main" id="{32331353-BBEB-44C7-91C8-1A7E00AE5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40968" name="Picture 37">
            <a:extLst>
              <a:ext uri="{FF2B5EF4-FFF2-40B4-BE49-F238E27FC236}">
                <a16:creationId xmlns:a16="http://schemas.microsoft.com/office/drawing/2014/main" id="{C964A990-7660-46E2-8F80-94BF0E5E9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5" y="1484313"/>
            <a:ext cx="7596188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9" name="Rectangle 9">
            <a:extLst>
              <a:ext uri="{FF2B5EF4-FFF2-40B4-BE49-F238E27FC236}">
                <a16:creationId xmlns:a16="http://schemas.microsoft.com/office/drawing/2014/main" id="{46E4596C-D857-4A60-9B66-305E9B18B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2932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769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>
            <a:extLst>
              <a:ext uri="{FF2B5EF4-FFF2-40B4-BE49-F238E27FC236}">
                <a16:creationId xmlns:a16="http://schemas.microsoft.com/office/drawing/2014/main" id="{EA65362A-EA3E-4936-AF07-DE0B2274F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474" y="507332"/>
            <a:ext cx="8208963" cy="827087"/>
          </a:xfrm>
        </p:spPr>
        <p:txBody>
          <a:bodyPr anchor="ctr"/>
          <a:lstStyle/>
          <a:p>
            <a:pPr eaLnBrk="1" hangingPunct="1"/>
            <a:r>
              <a:rPr lang="en-US" altLang="en-US" sz="2800" b="1" dirty="0">
                <a:solidFill>
                  <a:schemeClr val="accent1"/>
                </a:solidFill>
                <a:latin typeface="Tahoma" panose="020B0604030504040204" pitchFamily="34" charset="0"/>
              </a:rPr>
              <a:t>Geography Related Data Elements on TEDs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9991910E-913D-4F92-AF2A-0CF05B9F1E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36437" y="2119560"/>
            <a:ext cx="8001000" cy="43402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>
                <a:latin typeface="Tahoma" pitchFamily="34" charset="0"/>
              </a:rPr>
              <a:t>Based on where </a:t>
            </a:r>
            <a:r>
              <a:rPr lang="en-US" altLang="en-US" sz="2400" b="1" i="1" dirty="0">
                <a:solidFill>
                  <a:srgbClr val="00B0F0"/>
                </a:solidFill>
                <a:latin typeface="Tahoma" pitchFamily="34" charset="0"/>
              </a:rPr>
              <a:t>beneficiary lives</a:t>
            </a:r>
            <a:r>
              <a:rPr lang="en-US" altLang="en-US" i="1" dirty="0">
                <a:latin typeface="Tahoma" pitchFamily="34" charset="0"/>
              </a:rPr>
              <a:t>:</a:t>
            </a:r>
          </a:p>
          <a:p>
            <a:pPr lvl="1" eaLnBrk="1" hangingPunct="1">
              <a:defRPr/>
            </a:pPr>
            <a:r>
              <a:rPr lang="en-US" altLang="en-US" sz="1800" dirty="0">
                <a:latin typeface="Tahoma" pitchFamily="34" charset="0"/>
              </a:rPr>
              <a:t>Beneficiary Zip Code</a:t>
            </a:r>
          </a:p>
          <a:p>
            <a:pPr lvl="1" eaLnBrk="1" hangingPunct="1">
              <a:defRPr/>
            </a:pPr>
            <a:r>
              <a:rPr lang="en-US" altLang="en-US" sz="1800" dirty="0">
                <a:latin typeface="Tahoma" pitchFamily="34" charset="0"/>
              </a:rPr>
              <a:t>Catchment Area:  40 mile inpat MTF only</a:t>
            </a:r>
          </a:p>
          <a:p>
            <a:pPr lvl="1" eaLnBrk="1" hangingPunct="1">
              <a:defRPr/>
            </a:pPr>
            <a:r>
              <a:rPr lang="en-US" altLang="en-US" sz="1800" dirty="0">
                <a:latin typeface="Tahoma" pitchFamily="34" charset="0"/>
              </a:rPr>
              <a:t>MTF Service Area:  40 mile, inpat + amb MTF</a:t>
            </a:r>
          </a:p>
          <a:p>
            <a:pPr lvl="1" eaLnBrk="1" hangingPunct="1">
              <a:defRPr/>
            </a:pPr>
            <a:r>
              <a:rPr lang="en-US" altLang="en-US" sz="1800" dirty="0">
                <a:latin typeface="Tahoma" pitchFamily="34" charset="0"/>
              </a:rPr>
              <a:t>PRISM Area:  20 mile, inpat + amb MTF</a:t>
            </a:r>
          </a:p>
          <a:p>
            <a:pPr lvl="1" eaLnBrk="1" hangingPunct="1">
              <a:defRPr/>
            </a:pPr>
            <a:r>
              <a:rPr lang="en-US" altLang="en-US" sz="1800" dirty="0">
                <a:latin typeface="Tahoma" pitchFamily="34" charset="0"/>
              </a:rPr>
              <a:t>Prime Service Area:  Y/N flag indicating whether in Prime Service Area or not</a:t>
            </a:r>
          </a:p>
          <a:p>
            <a:pPr lvl="1" eaLnBrk="1" hangingPunct="1">
              <a:defRPr/>
            </a:pPr>
            <a:r>
              <a:rPr lang="en-US" altLang="en-US" sz="1800" dirty="0">
                <a:latin typeface="Tahoma" pitchFamily="34" charset="0"/>
              </a:rPr>
              <a:t>TPR Flag:  Y/N flag indicating whether in TRICARE Prime Remote Area or not</a:t>
            </a:r>
          </a:p>
          <a:p>
            <a:pPr lvl="1" eaLnBrk="1" hangingPunct="1">
              <a:defRPr/>
            </a:pPr>
            <a:r>
              <a:rPr lang="en-US" altLang="en-US" sz="1800" dirty="0">
                <a:latin typeface="Tahoma" pitchFamily="34" charset="0"/>
              </a:rPr>
              <a:t>Market Area ID:  Prime Service Area sub-classifications as defined in MCSC contracts</a:t>
            </a:r>
          </a:p>
          <a:p>
            <a:pPr lvl="1" eaLnBrk="1" hangingPunct="1">
              <a:defRPr/>
            </a:pPr>
            <a:r>
              <a:rPr lang="en-US" altLang="en-US" sz="1800" dirty="0">
                <a:latin typeface="Tahoma" pitchFamily="34" charset="0"/>
              </a:rPr>
              <a:t>Beneficiary Region and Beneficiary HSSC Region</a:t>
            </a:r>
          </a:p>
          <a:p>
            <a:pPr marL="471487" lvl="1" indent="0">
              <a:buNone/>
              <a:defRPr/>
            </a:pPr>
            <a:endParaRPr lang="en-US" altLang="en-US" sz="2000" dirty="0">
              <a:latin typeface="Tahoma" pitchFamily="34" charset="0"/>
            </a:endParaRPr>
          </a:p>
          <a:p>
            <a:pPr lvl="1" eaLnBrk="1" hangingPunct="1">
              <a:defRPr/>
            </a:pPr>
            <a:endParaRPr lang="en-US" altLang="en-US" sz="2000" dirty="0">
              <a:latin typeface="Tahom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B470E2-4851-4CD1-8E4F-649822320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16</a:t>
            </a:fld>
            <a:endParaRPr lang="en-US"/>
          </a:p>
        </p:txBody>
      </p:sp>
      <p:pic>
        <p:nvPicPr>
          <p:cNvPr id="43013" name="Picture 4" descr="MP900443486[1]">
            <a:extLst>
              <a:ext uri="{FF2B5EF4-FFF2-40B4-BE49-F238E27FC236}">
                <a16:creationId xmlns:a16="http://schemas.microsoft.com/office/drawing/2014/main" id="{044E52AB-B38C-48F0-AECD-2BD76060E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175" y="1376364"/>
            <a:ext cx="2185988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596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5">
            <a:extLst>
              <a:ext uri="{FF2B5EF4-FFF2-40B4-BE49-F238E27FC236}">
                <a16:creationId xmlns:a16="http://schemas.microsoft.com/office/drawing/2014/main" id="{C20AC38A-328C-4719-9887-55569B127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3125" y="673101"/>
            <a:ext cx="7778750" cy="6889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solidFill>
                  <a:schemeClr val="accent1"/>
                </a:solidFill>
                <a:latin typeface="Tahoma" panose="020B0604030504040204" pitchFamily="34" charset="0"/>
              </a:rPr>
              <a:t>Geography Related Data Elements on TEDs</a:t>
            </a: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E3EB8014-ECCC-44F3-98DD-4AAAA55E82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99458" y="1957388"/>
            <a:ext cx="8001000" cy="388778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</a:rPr>
              <a:t>Based on where </a:t>
            </a:r>
            <a:r>
              <a:rPr lang="en-US" altLang="en-US" sz="2400" b="1" i="1" dirty="0">
                <a:solidFill>
                  <a:srgbClr val="00B0F0"/>
                </a:solidFill>
                <a:latin typeface="Tahoma" panose="020B0604030504040204" pitchFamily="34" charset="0"/>
              </a:rPr>
              <a:t>care is provided</a:t>
            </a:r>
            <a:r>
              <a:rPr lang="en-US" altLang="en-US" i="1" dirty="0">
                <a:latin typeface="Tahoma" panose="020B0604030504040204" pitchFamily="34" charset="0"/>
              </a:rPr>
              <a:t>:</a:t>
            </a: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</a:rPr>
              <a:t>Provider Zip</a:t>
            </a: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</a:rPr>
              <a:t>Provider State/Country Code</a:t>
            </a: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</a:rPr>
              <a:t>Provider Catchment Area:  40 mile inpat only</a:t>
            </a: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</a:rPr>
              <a:t>Provider Market Area ID:  Prime Service Area sub-classifications as defined in MCS contracts</a:t>
            </a: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</a:rPr>
              <a:t>Provider PRISM Area:  20 mile, inpat + </a:t>
            </a:r>
            <a:r>
              <a:rPr lang="en-US" altLang="en-US" sz="2000" dirty="0" err="1">
                <a:latin typeface="Tahoma" panose="020B0604030504040204" pitchFamily="34" charset="0"/>
              </a:rPr>
              <a:t>amb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</a:rPr>
              <a:t>Provider Catchment Area MSMA: Multi-Service Market Area (MSM) and Enhanced Multi-Service Market Areas (</a:t>
            </a:r>
            <a:r>
              <a:rPr lang="en-US" altLang="en-US" sz="2000" dirty="0" err="1">
                <a:latin typeface="Tahoma" panose="020B0604030504040204" pitchFamily="34" charset="0"/>
              </a:rPr>
              <a:t>eMSM</a:t>
            </a:r>
            <a:r>
              <a:rPr lang="en-US" altLang="en-US" sz="2000" dirty="0">
                <a:latin typeface="Tahoma" panose="020B0604030504040204" pitchFamily="34" charset="0"/>
              </a:rPr>
              <a:t>)</a:t>
            </a: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</a:rPr>
              <a:t>Provider Catchment HSSC Region (</a:t>
            </a:r>
            <a:r>
              <a:rPr lang="en-US" altLang="en-US" sz="2000" dirty="0" err="1">
                <a:latin typeface="Tahoma" panose="020B0604030504040204" pitchFamily="34" charset="0"/>
              </a:rPr>
              <a:t>Tnex</a:t>
            </a:r>
            <a:r>
              <a:rPr lang="en-US" altLang="en-US" sz="2000" dirty="0">
                <a:latin typeface="Tahoma" panose="020B0604030504040204" pitchFamily="34" charset="0"/>
              </a:rPr>
              <a:t> Region)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39A272-1C4E-4867-B140-AB3DB458B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17</a:t>
            </a:fld>
            <a:endParaRPr lang="en-US"/>
          </a:p>
        </p:txBody>
      </p:sp>
      <p:sp>
        <p:nvSpPr>
          <p:cNvPr id="45062" name="TextBox 1">
            <a:extLst>
              <a:ext uri="{FF2B5EF4-FFF2-40B4-BE49-F238E27FC236}">
                <a16:creationId xmlns:a16="http://schemas.microsoft.com/office/drawing/2014/main" id="{4718990E-E7BF-44A8-9707-4A447BC69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5445125"/>
            <a:ext cx="784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 dirty="0"/>
              <a:t>Note: Important for Demand/Supply Questions</a:t>
            </a:r>
          </a:p>
        </p:txBody>
      </p:sp>
    </p:spTree>
    <p:extLst>
      <p:ext uri="{BB962C8B-B14F-4D97-AF65-F5344CB8AC3E}">
        <p14:creationId xmlns:p14="http://schemas.microsoft.com/office/powerpoint/2010/main" val="1996952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>
            <a:extLst>
              <a:ext uri="{FF2B5EF4-FFF2-40B4-BE49-F238E27FC236}">
                <a16:creationId xmlns:a16="http://schemas.microsoft.com/office/drawing/2014/main" id="{5C8BBD1B-57EC-4EB4-8A5E-ADB83E0E9E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7280" y="286603"/>
            <a:ext cx="10058400" cy="919345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accent1"/>
                </a:solidFill>
              </a:rPr>
              <a:t>DEERS Data in TEDs</a:t>
            </a:r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DD8E7C69-C28A-449D-B39D-C8ED945130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99458" y="2192585"/>
            <a:ext cx="8001000" cy="426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When a claim is processed by the MCSC there is a query sent to DEERS to determine the status of the beneficiary. The resulting DEERS fields are added to the TED record</a:t>
            </a:r>
            <a:br>
              <a:rPr lang="en-US" altLang="en-US" sz="2400" dirty="0"/>
            </a:b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When the claim is added to MDR, and then M2, several weeks later, it is matched to the most current DEERS extract file for that date of care</a:t>
            </a:r>
            <a:br>
              <a:rPr lang="en-US" altLang="en-US" sz="2400" dirty="0"/>
            </a:b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timing difference can lead to differences between what is reported on the TED and DEERS fields added at the time of MDR processing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DE973-89FD-4FBB-AC84-913F6A77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02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62D65B2C-3DA6-4DF6-AB8A-FB1705FD9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accent1"/>
                </a:solidFill>
              </a:rPr>
              <a:t>Enrollment Related Data</a:t>
            </a:r>
            <a:endParaRPr lang="en-US" alt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435EDD5-D247-4C56-9A5B-B53FDBE2424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90738" y="1952626"/>
          <a:ext cx="8001000" cy="388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2344">
                <a:tc>
                  <a:txBody>
                    <a:bodyPr/>
                    <a:lstStyle/>
                    <a:p>
                      <a:r>
                        <a:rPr lang="en-US" sz="1800" dirty="0"/>
                        <a:t>From MCSC</a:t>
                      </a:r>
                      <a:r>
                        <a:rPr lang="en-US" sz="1800" baseline="0" dirty="0"/>
                        <a:t> Eligibility Check</a:t>
                      </a:r>
                      <a:endParaRPr lang="en-US" sz="18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From MDR/M2</a:t>
                      </a:r>
                      <a:r>
                        <a:rPr lang="en-US" sz="1800" baseline="0" dirty="0"/>
                        <a:t> Merge with DEERS Extract</a:t>
                      </a:r>
                      <a:endParaRPr lang="en-US" sz="1800" dirty="0"/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23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Ben Cat Common of Record</a:t>
                      </a: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Ben</a:t>
                      </a:r>
                      <a:r>
                        <a:rPr lang="en-US" sz="1800" baseline="0" dirty="0"/>
                        <a:t> Cat Common</a:t>
                      </a:r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3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Enrollment Site of Record</a:t>
                      </a: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Enrollment Site</a:t>
                      </a:r>
                    </a:p>
                    <a:p>
                      <a:endParaRPr lang="en-US" sz="1800" dirty="0"/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2344">
                <a:tc>
                  <a:txBody>
                    <a:bodyPr/>
                    <a:lstStyle/>
                    <a:p>
                      <a:r>
                        <a:rPr lang="en-US" sz="1800" dirty="0"/>
                        <a:t>Enrollment Status</a:t>
                      </a: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ACV, ACV Group</a:t>
                      </a:r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9C6E25-7E1B-4E04-A0C6-0BAF0682C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38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23703879-CA1E-4E0F-9BE1-76199939E7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7280" y="286604"/>
            <a:ext cx="10058400" cy="1025362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accent1"/>
                </a:solidFill>
              </a:rPr>
              <a:t>Objectives</a:t>
            </a:r>
          </a:p>
        </p:txBody>
      </p:sp>
      <p:sp>
        <p:nvSpPr>
          <p:cNvPr id="331779" name="Rectangle 3">
            <a:extLst>
              <a:ext uri="{FF2B5EF4-FFF2-40B4-BE49-F238E27FC236}">
                <a16:creationId xmlns:a16="http://schemas.microsoft.com/office/drawing/2014/main" id="{166AC6E4-B2A7-4FBC-8615-F9C3B87FD1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76419" y="2168773"/>
            <a:ext cx="6704013" cy="4656137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Understand the relationship between DHA, the Managed Care Support Contractors, Civilian Health Care Providers, and Beneficiaries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Describe the characteristics of the Institutional, Non-Institutional, and Provider purchased care data tables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sz="2000" dirty="0"/>
              <a:t>Apply appropriate filters to separate out inpatient professional, outpatient professional, pharmacy, Prime and TRICARE For Life</a:t>
            </a:r>
          </a:p>
          <a:p>
            <a:pPr marL="609600" indent="-609600">
              <a:buNone/>
              <a:defRPr/>
            </a:pP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E7E828-4618-4C5F-AFA3-D25BB2E4C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215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>
            <a:extLst>
              <a:ext uri="{FF2B5EF4-FFF2-40B4-BE49-F238E27FC236}">
                <a16:creationId xmlns:a16="http://schemas.microsoft.com/office/drawing/2014/main" id="{337653A0-9AF5-438D-8374-1FB6FE828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7550" y="372268"/>
            <a:ext cx="8001000" cy="928688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chemeClr val="accent1"/>
                </a:solidFill>
              </a:rPr>
              <a:t>Enrollment Status – TEDI and TEDNI </a:t>
            </a:r>
            <a:br>
              <a:rPr lang="en-US" altLang="en-US" sz="3600" b="1" dirty="0">
                <a:solidFill>
                  <a:schemeClr val="accent1"/>
                </a:solidFill>
              </a:rPr>
            </a:br>
            <a:r>
              <a:rPr lang="en-US" altLang="en-US" sz="1800" b="1" dirty="0">
                <a:solidFill>
                  <a:schemeClr val="accent1"/>
                </a:solidFill>
              </a:rPr>
              <a:t>     FY 2017 - Number of Records </a:t>
            </a:r>
            <a:endParaRPr lang="en-US" altLang="en-US" sz="1600" b="1" dirty="0">
              <a:solidFill>
                <a:schemeClr val="accent1"/>
              </a:solidFill>
            </a:endParaRPr>
          </a:p>
        </p:txBody>
      </p:sp>
      <p:graphicFrame>
        <p:nvGraphicFramePr>
          <p:cNvPr id="3" name="Table Placeholder 2">
            <a:extLst>
              <a:ext uri="{FF2B5EF4-FFF2-40B4-BE49-F238E27FC236}">
                <a16:creationId xmlns:a16="http://schemas.microsoft.com/office/drawing/2014/main" id="{8ACCC4B9-724B-4880-81A2-9DE66D372B8C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4222175"/>
              </p:ext>
            </p:extLst>
          </p:nvPr>
        </p:nvGraphicFramePr>
        <p:xfrm>
          <a:off x="2139949" y="1522139"/>
          <a:ext cx="7848601" cy="4716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7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8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Enrollment Status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rgbClr val="97AF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Description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rgbClr val="97AF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Inst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rgbClr val="97AF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Non-Inst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rgbClr val="97A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FS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TRICARE for Life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475,949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82,417,782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PS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TRICARE Senior Pharmacy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43,602,336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V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Extra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108,190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42,469,756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U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Prime, Civilian PCM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115,736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32,419,213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Z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Prime, Military PCM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87,639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25,749,530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T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Standard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47,513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12,704,725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All Others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20,500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6,615,588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SR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Supplemental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25,319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6,146,185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6090BE-D111-4128-9943-276BB3D649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889AE9-4FB5-4AA2-AA92-6B97A8688804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261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>
            <a:extLst>
              <a:ext uri="{FF2B5EF4-FFF2-40B4-BE49-F238E27FC236}">
                <a16:creationId xmlns:a16="http://schemas.microsoft.com/office/drawing/2014/main" id="{2B355400-C566-4526-A779-4A8A9F5429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8675" y="441326"/>
            <a:ext cx="8001000" cy="792163"/>
          </a:xfrm>
        </p:spPr>
        <p:txBody>
          <a:bodyPr/>
          <a:lstStyle/>
          <a:p>
            <a:pPr eaLnBrk="1" hangingPunct="1"/>
            <a:r>
              <a:rPr lang="en-US" altLang="en-US" sz="3400" b="1" dirty="0">
                <a:solidFill>
                  <a:schemeClr val="accent1"/>
                </a:solidFill>
              </a:rPr>
              <a:t>Relative Weighted Data in TEDs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8B629CA1-E9E7-4DB0-A7B2-5114BE5673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67644" y="1924298"/>
            <a:ext cx="7858125" cy="45354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/>
              <a:t>RVU:</a:t>
            </a:r>
            <a:r>
              <a:rPr lang="en-US" sz="1600" dirty="0"/>
              <a:t>  Relative Value Unit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Measures relative complexity or resources used for a procedure or service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TED-NI </a:t>
            </a:r>
          </a:p>
          <a:p>
            <a:pPr marL="471487" lvl="1" indent="0">
              <a:lnSpc>
                <a:spcPct val="80000"/>
              </a:lnSpc>
              <a:buNone/>
              <a:defRPr/>
            </a:pPr>
            <a:endParaRPr lang="en-US" sz="16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APC Weights: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Ambulatory Payment Classification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Represents the relative resource intensity from a facility perspective of the reported procedure.  Only applicable to procedures and facility that are paid by APC.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TED-NI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MS-DRG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/>
              <a:t>RWP:</a:t>
            </a:r>
            <a:r>
              <a:rPr lang="en-US" sz="1600" dirty="0"/>
              <a:t> Relative Weighted Product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/>
              <a:t>Measures relative complexity and resources used for inpatient facilities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/>
              <a:t>Based on MS-DRG codes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/>
              <a:t>TED-I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/>
              <a:t>Acute Care Only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790932-447E-416A-B6DB-5FBD9AF18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21</a:t>
            </a:fld>
            <a:endParaRPr lang="en-US"/>
          </a:p>
        </p:txBody>
      </p:sp>
      <p:pic>
        <p:nvPicPr>
          <p:cNvPr id="53253" name="Picture 9" descr="MC900022409[1]">
            <a:extLst>
              <a:ext uri="{FF2B5EF4-FFF2-40B4-BE49-F238E27FC236}">
                <a16:creationId xmlns:a16="http://schemas.microsoft.com/office/drawing/2014/main" id="{948C101C-9BE1-40E4-9E8C-D7A971C78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975" y="4689475"/>
            <a:ext cx="1779588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660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>
            <a:extLst>
              <a:ext uri="{FF2B5EF4-FFF2-40B4-BE49-F238E27FC236}">
                <a16:creationId xmlns:a16="http://schemas.microsoft.com/office/drawing/2014/main" id="{6B45DCCC-5F10-4F93-868D-8813FBAA7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accent1"/>
                </a:solidFill>
              </a:rPr>
              <a:t>Completeness of Data</a:t>
            </a:r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46C36A62-7CD3-4570-96D6-E16441B342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5800" y="2276476"/>
            <a:ext cx="8001000" cy="3421063"/>
          </a:xfrm>
        </p:spPr>
        <p:txBody>
          <a:bodyPr/>
          <a:lstStyle/>
          <a:p>
            <a:pPr eaLnBrk="1" hangingPunct="1"/>
            <a:r>
              <a:rPr lang="en-US" altLang="en-US"/>
              <a:t>Completion estimates are made for almost all measures</a:t>
            </a:r>
          </a:p>
          <a:p>
            <a:pPr lvl="1" eaLnBrk="1" hangingPunct="1"/>
            <a:r>
              <a:rPr lang="en-US" altLang="en-US" b="1"/>
              <a:t>“,Raw”</a:t>
            </a:r>
            <a:r>
              <a:rPr lang="en-US" altLang="en-US"/>
              <a:t> means what has been reported to date; the actual data for a record</a:t>
            </a:r>
          </a:p>
          <a:p>
            <a:pPr lvl="1" eaLnBrk="1" hangingPunct="1"/>
            <a:r>
              <a:rPr lang="en-US" altLang="en-US" b="1"/>
              <a:t>“,Total”</a:t>
            </a:r>
            <a:r>
              <a:rPr lang="en-US" altLang="en-US"/>
              <a:t> means what we expect to report when all records have been processed; represents records that haven’t been processed – recalculated every month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AE9A1D-D684-4FF9-B505-658036E94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751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7">
            <a:extLst>
              <a:ext uri="{FF2B5EF4-FFF2-40B4-BE49-F238E27FC236}">
                <a16:creationId xmlns:a16="http://schemas.microsoft.com/office/drawing/2014/main" id="{AC33D1EF-D3B1-4BF6-B6CA-E61955A04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4974" y="338136"/>
            <a:ext cx="39608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600" b="1" dirty="0"/>
              <a:t>TED-I Completion Factor by Month as of 10/25/2017</a:t>
            </a:r>
          </a:p>
        </p:txBody>
      </p:sp>
      <p:pic>
        <p:nvPicPr>
          <p:cNvPr id="57349" name="Picture 11">
            <a:extLst>
              <a:ext uri="{FF2B5EF4-FFF2-40B4-BE49-F238E27FC236}">
                <a16:creationId xmlns:a16="http://schemas.microsoft.com/office/drawing/2014/main" id="{61EB825E-F025-4CC4-BD60-A9F035157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638" y="1233489"/>
            <a:ext cx="7296150" cy="470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DB8C1B-9021-4270-BF69-51881136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664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>
            <a:extLst>
              <a:ext uri="{FF2B5EF4-FFF2-40B4-BE49-F238E27FC236}">
                <a16:creationId xmlns:a16="http://schemas.microsoft.com/office/drawing/2014/main" id="{8381FB61-31B7-411E-8DCF-138705C7DF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chemeClr val="accent1"/>
                </a:solidFill>
              </a:rPr>
              <a:t>Provider Information on Inst and Non-Inst Records</a:t>
            </a:r>
          </a:p>
        </p:txBody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517222EA-0629-447E-BD14-CF9A269C63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22513" y="2088297"/>
            <a:ext cx="8001000" cy="4483100"/>
          </a:xfrm>
        </p:spPr>
        <p:txBody>
          <a:bodyPr/>
          <a:lstStyle/>
          <a:p>
            <a:pPr eaLnBrk="1" hangingPunct="1"/>
            <a:r>
              <a:rPr lang="en-US" altLang="en-US" dirty="0"/>
              <a:t>NPI: National Provider Identifier</a:t>
            </a:r>
            <a:endParaRPr lang="en-US" altLang="en-US" sz="2400" dirty="0"/>
          </a:p>
          <a:p>
            <a:pPr lvl="1" eaLnBrk="1" hangingPunct="1"/>
            <a:r>
              <a:rPr lang="en-US" altLang="en-US" dirty="0"/>
              <a:t>a unique 10-digit identification number issued to health care providers in the United States by the Centers for Medicare and Medicaid Services (CMS).</a:t>
            </a:r>
          </a:p>
          <a:p>
            <a:pPr eaLnBrk="1" hangingPunct="1"/>
            <a:r>
              <a:rPr lang="en-US" altLang="en-US" dirty="0"/>
              <a:t>Provider Specialty, HIPAA </a:t>
            </a:r>
          </a:p>
          <a:p>
            <a:pPr lvl="1" eaLnBrk="1" hangingPunct="1"/>
            <a:r>
              <a:rPr lang="en-US" altLang="en-US" dirty="0"/>
              <a:t>10-byte specialty code</a:t>
            </a:r>
          </a:p>
          <a:p>
            <a:pPr eaLnBrk="1" hangingPunct="1"/>
            <a:r>
              <a:rPr lang="en-US" altLang="en-US" dirty="0"/>
              <a:t>If there is no NPI, then use the Purchased Care Provider Table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836D1B-295A-4FC4-A769-BB58DB107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706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>
            <a:extLst>
              <a:ext uri="{FF2B5EF4-FFF2-40B4-BE49-F238E27FC236}">
                <a16:creationId xmlns:a16="http://schemas.microsoft.com/office/drawing/2014/main" id="{F7FD68E4-DE35-43AA-8C17-C1637070AD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1935D1C9-FA83-4922-9CF6-A4EC14B9A7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22111" y="2206488"/>
            <a:ext cx="737235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b="1" dirty="0">
                <a:solidFill>
                  <a:schemeClr val="hlink"/>
                </a:solidFill>
              </a:rPr>
              <a:t>Non-Institutional Data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C2F924-FC2C-48D1-ABD5-6D9F59452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25</a:t>
            </a:fld>
            <a:endParaRPr lang="en-US"/>
          </a:p>
        </p:txBody>
      </p:sp>
      <p:pic>
        <p:nvPicPr>
          <p:cNvPr id="60421" name="Picture 5" descr="j0436141">
            <a:extLst>
              <a:ext uri="{FF2B5EF4-FFF2-40B4-BE49-F238E27FC236}">
                <a16:creationId xmlns:a16="http://schemas.microsoft.com/office/drawing/2014/main" id="{4F77BF7E-A76E-46E0-9AE7-30A262BBA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741" y="3071191"/>
            <a:ext cx="2663825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613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>
            <a:extLst>
              <a:ext uri="{FF2B5EF4-FFF2-40B4-BE49-F238E27FC236}">
                <a16:creationId xmlns:a16="http://schemas.microsoft.com/office/drawing/2014/main" id="{0B9FAD7C-BE66-4C31-BFD1-9CF62AC6E6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chemeClr val="hlink"/>
                </a:solidFill>
              </a:rPr>
              <a:t>Non-Institutional Data</a:t>
            </a:r>
          </a:p>
        </p:txBody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F0F7BA80-64E8-4117-B9DE-14152E8607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27238" y="2168525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Each record is a billed procedure code (line item)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Includes: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Professional Services (provider bills), both inpatient and outpatient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Pharmacy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Durable Medical Equipment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Services (like ambulance)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ER and other ambulatory, or outpatient, facility bills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Laboratory and Radiology (outpatient)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C976EE-4057-49C5-B147-8C3F9436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317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>
            <a:extLst>
              <a:ext uri="{FF2B5EF4-FFF2-40B4-BE49-F238E27FC236}">
                <a16:creationId xmlns:a16="http://schemas.microsoft.com/office/drawing/2014/main" id="{7F324587-6F35-4833-B363-BE19147154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hlink"/>
                </a:solidFill>
              </a:rPr>
              <a:t>Non-Institutional Data</a:t>
            </a:r>
            <a:br>
              <a:rPr lang="en-US" altLang="en-US" sz="3600" b="1">
                <a:solidFill>
                  <a:schemeClr val="hlink"/>
                </a:solidFill>
              </a:rPr>
            </a:br>
            <a:r>
              <a:rPr lang="en-US" altLang="en-US" sz="3200" b="1">
                <a:solidFill>
                  <a:schemeClr val="hlink"/>
                </a:solidFill>
              </a:rPr>
              <a:t>Pharmacy Claims</a:t>
            </a:r>
          </a:p>
        </p:txBody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71A2DB53-0BAA-42A6-A41A-691FCE6521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Pharmacy claims are in two locations in M2:</a:t>
            </a:r>
          </a:p>
          <a:p>
            <a:pPr lvl="1" eaLnBrk="1" hangingPunct="1"/>
            <a:r>
              <a:rPr lang="en-US" altLang="en-US"/>
              <a:t>Purchased Care Non-Institutional</a:t>
            </a:r>
          </a:p>
          <a:p>
            <a:pPr lvl="1" eaLnBrk="1" hangingPunct="1"/>
            <a:r>
              <a:rPr lang="en-US" altLang="en-US"/>
              <a:t>PDTS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74F2BD-8B0E-4975-AE8C-FAC7D3450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27</a:t>
            </a:fld>
            <a:endParaRPr lang="en-US"/>
          </a:p>
        </p:txBody>
      </p:sp>
      <p:sp>
        <p:nvSpPr>
          <p:cNvPr id="63493" name="Text Box 4">
            <a:extLst>
              <a:ext uri="{FF2B5EF4-FFF2-40B4-BE49-F238E27FC236}">
                <a16:creationId xmlns:a16="http://schemas.microsoft.com/office/drawing/2014/main" id="{4ED98859-D191-45EE-9855-F3B0969BA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1" y="3697288"/>
            <a:ext cx="70564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/>
              <a:t>Usually better to use PDTS for analyses of prescription usage</a:t>
            </a:r>
          </a:p>
        </p:txBody>
      </p:sp>
      <p:sp>
        <p:nvSpPr>
          <p:cNvPr id="63494" name="Rectangle 5">
            <a:extLst>
              <a:ext uri="{FF2B5EF4-FFF2-40B4-BE49-F238E27FC236}">
                <a16:creationId xmlns:a16="http://schemas.microsoft.com/office/drawing/2014/main" id="{51CA3C17-A2CC-47D7-9F1D-1F8F7A33E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6164" y="5624513"/>
            <a:ext cx="5673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Note: foreign Rx in TED-NI only</a:t>
            </a:r>
          </a:p>
        </p:txBody>
      </p:sp>
      <p:pic>
        <p:nvPicPr>
          <p:cNvPr id="63495" name="Picture 8" descr="MC900030383[1]">
            <a:extLst>
              <a:ext uri="{FF2B5EF4-FFF2-40B4-BE49-F238E27FC236}">
                <a16:creationId xmlns:a16="http://schemas.microsoft.com/office/drawing/2014/main" id="{08014949-A7A0-485D-9B2D-90C2634F5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3163" y="4643438"/>
            <a:ext cx="1566862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9971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>
            <a:extLst>
              <a:ext uri="{FF2B5EF4-FFF2-40B4-BE49-F238E27FC236}">
                <a16:creationId xmlns:a16="http://schemas.microsoft.com/office/drawing/2014/main" id="{31BB137E-F025-4408-8C3F-C197FD1CC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8675" y="296864"/>
            <a:ext cx="8001000" cy="1216025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hlink"/>
                </a:solidFill>
              </a:rPr>
              <a:t>Non-Institutional Data</a:t>
            </a:r>
            <a:br>
              <a:rPr lang="en-US" altLang="en-US" sz="3600" b="1">
                <a:solidFill>
                  <a:schemeClr val="hlink"/>
                </a:solidFill>
              </a:rPr>
            </a:br>
            <a:r>
              <a:rPr lang="en-US" altLang="en-US" sz="3200" b="1">
                <a:solidFill>
                  <a:schemeClr val="hlink"/>
                </a:solidFill>
              </a:rPr>
              <a:t>Pharmacy Claims</a:t>
            </a:r>
          </a:p>
        </p:txBody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40D4DA58-3EAF-4326-AA2B-0A19A64FF4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 exclude pharmacy claims from non-institutional analyses use Program </a:t>
            </a:r>
            <a:r>
              <a:rPr lang="en-US" altLang="en-US" dirty="0" err="1"/>
              <a:t>Ind</a:t>
            </a:r>
            <a:r>
              <a:rPr lang="en-US" altLang="en-US" dirty="0"/>
              <a:t> Code (PIC) Not Equal to ‘D’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A60597-849E-403E-97E1-784821633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28</a:t>
            </a:fld>
            <a:endParaRPr lang="en-US"/>
          </a:p>
        </p:txBody>
      </p:sp>
      <p:pic>
        <p:nvPicPr>
          <p:cNvPr id="64517" name="Picture 6">
            <a:extLst>
              <a:ext uri="{FF2B5EF4-FFF2-40B4-BE49-F238E27FC236}">
                <a16:creationId xmlns:a16="http://schemas.microsoft.com/office/drawing/2014/main" id="{B2D24490-3696-44FC-8521-5EC8E0528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3286126"/>
            <a:ext cx="720090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05359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>
            <a:extLst>
              <a:ext uri="{FF2B5EF4-FFF2-40B4-BE49-F238E27FC236}">
                <a16:creationId xmlns:a16="http://schemas.microsoft.com/office/drawing/2014/main" id="{BB2DDD49-4245-445B-9EEA-0EE4AF3034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7238" y="333375"/>
            <a:ext cx="8145462" cy="1150938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hlink"/>
                </a:solidFill>
              </a:rPr>
              <a:t>Non-Institutional Data</a:t>
            </a:r>
            <a:br>
              <a:rPr lang="en-US" altLang="en-US">
                <a:solidFill>
                  <a:schemeClr val="hlink"/>
                </a:solidFill>
              </a:rPr>
            </a:br>
            <a:r>
              <a:rPr lang="en-US" altLang="en-US" sz="3200" b="1">
                <a:solidFill>
                  <a:schemeClr val="hlink"/>
                </a:solidFill>
              </a:rPr>
              <a:t>Service Type Code</a:t>
            </a:r>
          </a:p>
        </p:txBody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44CCF425-C321-4884-9B1D-5C945208FC2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351088" y="1844675"/>
            <a:ext cx="7453312" cy="43561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/>
              <a:t>For inpatient professional care, select Service Type Code I (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contains some outpatient with global codes pre-op and post-op)</a:t>
            </a:r>
            <a:b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Can also use PLACE OF SERVICE (PLACE) = 21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6B3F60-A0D2-432A-B50B-F20C501B9C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C98D6-AEFB-4422-BA69-8601D878EF19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14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2D40952-4D29-4AF4-8F6F-F6E09C2C91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7280" y="286603"/>
            <a:ext cx="10058400" cy="919345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chemeClr val="accent1"/>
                </a:solidFill>
              </a:rPr>
              <a:t>Purchased Care Synonyms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43EA896-3EC1-4A34-B295-661A98BDAA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90738" y="1752601"/>
            <a:ext cx="8001000" cy="4448175"/>
          </a:xfrm>
        </p:spPr>
        <p:txBody>
          <a:bodyPr/>
          <a:lstStyle/>
          <a:p>
            <a:pPr eaLnBrk="1" hangingPunct="1"/>
            <a:r>
              <a:rPr lang="en-US" altLang="en-US" sz="2400"/>
              <a:t>Purchased Care is referred to in a variety of ways:</a:t>
            </a:r>
            <a:endParaRPr lang="en-US" altLang="en-US" sz="1400"/>
          </a:p>
          <a:p>
            <a:pPr lvl="1" eaLnBrk="1" hangingPunct="1"/>
            <a:r>
              <a:rPr lang="en-US" altLang="en-US" sz="2000"/>
              <a:t>Claims Data</a:t>
            </a:r>
          </a:p>
          <a:p>
            <a:pPr lvl="1" eaLnBrk="1" hangingPunct="1"/>
            <a:r>
              <a:rPr lang="en-US" altLang="en-US" sz="2000"/>
              <a:t>Downtown</a:t>
            </a:r>
          </a:p>
          <a:p>
            <a:pPr lvl="1" eaLnBrk="1" hangingPunct="1"/>
            <a:r>
              <a:rPr lang="en-US" altLang="en-US" sz="2000"/>
              <a:t>Private Sector or PSC</a:t>
            </a:r>
          </a:p>
          <a:p>
            <a:pPr lvl="1" eaLnBrk="1" hangingPunct="1"/>
            <a:r>
              <a:rPr lang="en-US" altLang="en-US" sz="2000"/>
              <a:t>Network </a:t>
            </a:r>
          </a:p>
          <a:p>
            <a:pPr lvl="1" eaLnBrk="1" hangingPunct="1"/>
            <a:r>
              <a:rPr lang="en-US" altLang="en-US" sz="2000"/>
              <a:t>Managed Care </a:t>
            </a:r>
          </a:p>
          <a:p>
            <a:pPr lvl="1" eaLnBrk="1" hangingPunct="1"/>
            <a:r>
              <a:rPr lang="en-US" altLang="en-US" sz="2000"/>
              <a:t>Leakage</a:t>
            </a:r>
          </a:p>
          <a:p>
            <a:pPr lvl="1" eaLnBrk="1" hangingPunct="1"/>
            <a:r>
              <a:rPr lang="en-US" altLang="en-US" sz="2000"/>
              <a:t>TED Data (TED-NI, TED-I, TED-PR)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AB7078-3394-45C1-B493-E2AA0F78D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579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>
            <a:extLst>
              <a:ext uri="{FF2B5EF4-FFF2-40B4-BE49-F238E27FC236}">
                <a16:creationId xmlns:a16="http://schemas.microsoft.com/office/drawing/2014/main" id="{828D53F0-3324-4356-BE7F-26D0C49E31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00263" y="225426"/>
            <a:ext cx="8001000" cy="1216025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hlink"/>
                </a:solidFill>
              </a:rPr>
              <a:t>Non-Institutional Data</a:t>
            </a:r>
            <a:br>
              <a:rPr lang="en-US" altLang="en-US">
                <a:solidFill>
                  <a:schemeClr val="hlink"/>
                </a:solidFill>
              </a:rPr>
            </a:br>
            <a:r>
              <a:rPr lang="en-US" altLang="en-US" sz="3200" b="1">
                <a:solidFill>
                  <a:schemeClr val="hlink"/>
                </a:solidFill>
              </a:rPr>
              <a:t>Place of Service Code</a:t>
            </a:r>
          </a:p>
        </p:txBody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2D4F1E5C-FAF7-4340-9700-386A42E7C5B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18566" y="2078866"/>
            <a:ext cx="7453312" cy="4643437"/>
          </a:xfrm>
        </p:spPr>
        <p:txBody>
          <a:bodyPr/>
          <a:lstStyle/>
          <a:p>
            <a:pPr eaLnBrk="1" hangingPunct="1"/>
            <a:r>
              <a:rPr lang="en-US" altLang="en-US" dirty="0"/>
              <a:t>Where care was rendered</a:t>
            </a:r>
          </a:p>
          <a:p>
            <a:pPr eaLnBrk="1" hangingPunct="1"/>
            <a:r>
              <a:rPr lang="en-US" altLang="en-US" dirty="0"/>
              <a:t>Place of Service (PLACE)</a:t>
            </a:r>
          </a:p>
          <a:p>
            <a:pPr eaLnBrk="1" hangingPunct="1"/>
            <a:r>
              <a:rPr lang="en-US" altLang="en-US" dirty="0"/>
              <a:t>Examples:</a:t>
            </a:r>
          </a:p>
          <a:p>
            <a:pPr lvl="1" eaLnBrk="1" hangingPunct="1"/>
            <a:r>
              <a:rPr lang="en-US" altLang="en-US" dirty="0"/>
              <a:t>Urgent Care = 20 </a:t>
            </a:r>
            <a:r>
              <a:rPr lang="en-US" altLang="en-US" sz="1800" dirty="0"/>
              <a:t>(does not include all UC)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Inpatient Hospital = 21</a:t>
            </a:r>
          </a:p>
          <a:p>
            <a:pPr lvl="1" eaLnBrk="1" hangingPunct="1"/>
            <a:r>
              <a:rPr lang="en-US" altLang="en-US" dirty="0" err="1"/>
              <a:t>Outpat</a:t>
            </a:r>
            <a:r>
              <a:rPr lang="en-US" altLang="en-US" dirty="0"/>
              <a:t> Hosp = 22 </a:t>
            </a:r>
            <a:r>
              <a:rPr lang="en-US" altLang="en-US" sz="1800" dirty="0"/>
              <a:t>(and 19 starting 1/1/2016)</a:t>
            </a:r>
            <a:endParaRPr lang="en-US" altLang="en-US" sz="2800" dirty="0"/>
          </a:p>
          <a:p>
            <a:pPr lvl="1" eaLnBrk="1" hangingPunct="1"/>
            <a:r>
              <a:rPr lang="en-US" altLang="en-US" dirty="0"/>
              <a:t>Emergency Room = 23</a:t>
            </a:r>
          </a:p>
          <a:p>
            <a:pPr lvl="1" eaLnBrk="1" hangingPunct="1"/>
            <a:r>
              <a:rPr lang="en-US" altLang="en-US" dirty="0"/>
              <a:t>Office = 11</a:t>
            </a:r>
          </a:p>
          <a:p>
            <a:pPr lvl="1" eaLnBrk="1" hangingPunct="1"/>
            <a:r>
              <a:rPr lang="en-US" altLang="en-US" dirty="0"/>
              <a:t>MTF = 26</a:t>
            </a:r>
          </a:p>
          <a:p>
            <a:pPr lvl="1" eaLnBrk="1" hangingPunct="1"/>
            <a:r>
              <a:rPr lang="en-US" altLang="en-US" dirty="0"/>
              <a:t>Pharmacy = 01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2941E3-27D1-4C85-B657-77EEF7E60A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C98D6-AEFB-4422-BA69-8601D878EF19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15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39" name="Rectangle 54">
            <a:extLst>
              <a:ext uri="{FF2B5EF4-FFF2-40B4-BE49-F238E27FC236}">
                <a16:creationId xmlns:a16="http://schemas.microsoft.com/office/drawing/2014/main" id="{17CC946E-7535-4147-A6C0-ECDE6601F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4826" y="304801"/>
            <a:ext cx="8893175" cy="1216025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hlink"/>
                </a:solidFill>
              </a:rPr>
              <a:t>Non-Institutional Data</a:t>
            </a:r>
            <a:br>
              <a:rPr lang="en-US" altLang="en-US" dirty="0">
                <a:solidFill>
                  <a:schemeClr val="hlink"/>
                </a:solidFill>
              </a:rPr>
            </a:br>
            <a:r>
              <a:rPr lang="en-US" altLang="en-US" sz="3200" b="1" dirty="0">
                <a:solidFill>
                  <a:schemeClr val="hlink"/>
                </a:solidFill>
              </a:rPr>
              <a:t>Place of Service Code FY 2016</a:t>
            </a:r>
          </a:p>
        </p:txBody>
      </p:sp>
      <p:graphicFrame>
        <p:nvGraphicFramePr>
          <p:cNvPr id="532482" name="Group 2">
            <a:extLst>
              <a:ext uri="{FF2B5EF4-FFF2-40B4-BE49-F238E27FC236}">
                <a16:creationId xmlns:a16="http://schemas.microsoft.com/office/drawing/2014/main" id="{A96BD2C0-A5F3-4BDD-8845-4AEBA55B3754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76647838"/>
              </p:ext>
            </p:extLst>
          </p:nvPr>
        </p:nvGraphicFramePr>
        <p:xfrm>
          <a:off x="2135188" y="1752600"/>
          <a:ext cx="7956550" cy="4267203"/>
        </p:xfrm>
        <a:graphic>
          <a:graphicData uri="http://schemas.openxmlformats.org/drawingml/2006/table">
            <a:tbl>
              <a:tblPr/>
              <a:tblGrid>
                <a:gridCol w="928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7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82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Code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Place of Service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Records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% Total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Office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86,547,023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34%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01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Pharmacy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79,024,572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31%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Hospital Outpatient Department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35,085,791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14%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Home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12,296,265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5%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Emergency Room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12,247,680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5%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Inpatient Hospital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10,751,385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Outpatient Lab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9,680,906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All Others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8,692,824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</a:p>
                  </a:txBody>
                  <a:tcPr marL="91444" marR="914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31D680-E64D-426F-A7C2-42DE85842C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889AE9-4FB5-4AA2-AA92-6B97A8688804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67640" name="Text Box 55">
            <a:extLst>
              <a:ext uri="{FF2B5EF4-FFF2-40B4-BE49-F238E27FC236}">
                <a16:creationId xmlns:a16="http://schemas.microsoft.com/office/drawing/2014/main" id="{5AE5D6D1-0ADB-4D4B-81FA-E3DB4F365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4988" y="6273800"/>
            <a:ext cx="12493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100">
                <a:latin typeface="Arial" panose="020B0604020202020204" pitchFamily="34" charset="0"/>
              </a:rPr>
              <a:t>As of 10/25/2017</a:t>
            </a:r>
          </a:p>
        </p:txBody>
      </p:sp>
    </p:spTree>
    <p:extLst>
      <p:ext uri="{BB962C8B-B14F-4D97-AF65-F5344CB8AC3E}">
        <p14:creationId xmlns:p14="http://schemas.microsoft.com/office/powerpoint/2010/main" val="42637918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>
            <a:extLst>
              <a:ext uri="{FF2B5EF4-FFF2-40B4-BE49-F238E27FC236}">
                <a16:creationId xmlns:a16="http://schemas.microsoft.com/office/drawing/2014/main" id="{DA47A330-3C97-4856-8D1D-05EF7AA031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1700" y="1"/>
            <a:ext cx="8001000" cy="1412875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hlink"/>
                </a:solidFill>
              </a:rPr>
              <a:t>Non-Institutional Data</a:t>
            </a:r>
            <a:br>
              <a:rPr lang="en-US" altLang="en-US">
                <a:solidFill>
                  <a:schemeClr val="hlink"/>
                </a:solidFill>
              </a:rPr>
            </a:br>
            <a:r>
              <a:rPr lang="en-US" altLang="en-US" sz="3200" b="1">
                <a:solidFill>
                  <a:schemeClr val="hlink"/>
                </a:solidFill>
              </a:rPr>
              <a:t>Service Nature</a:t>
            </a:r>
          </a:p>
        </p:txBody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5CE0FDB8-ED68-439F-A746-1D94619F64C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351088" y="1844676"/>
            <a:ext cx="7453312" cy="4392613"/>
          </a:xfrm>
        </p:spPr>
        <p:txBody>
          <a:bodyPr/>
          <a:lstStyle/>
          <a:p>
            <a:pPr eaLnBrk="1" hangingPunct="1"/>
            <a:r>
              <a:rPr lang="en-US" altLang="en-US" sz="2600" dirty="0"/>
              <a:t>Service Nature</a:t>
            </a:r>
          </a:p>
          <a:p>
            <a:pPr lvl="1" eaLnBrk="1" hangingPunct="1"/>
            <a:r>
              <a:rPr lang="en-US" altLang="en-US" dirty="0"/>
              <a:t>Indicates the clinical nature of care reported on the claim</a:t>
            </a:r>
          </a:p>
          <a:p>
            <a:pPr lvl="1" eaLnBrk="1" hangingPunct="1"/>
            <a:r>
              <a:rPr lang="en-US" altLang="en-US" sz="2200" dirty="0"/>
              <a:t>e.g. medical care (1), radiology (4), lab (5),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200" dirty="0"/>
              <a:t>    and mental health (H)</a:t>
            </a:r>
          </a:p>
          <a:p>
            <a:pPr lvl="1" eaLnBrk="1" hangingPunct="1"/>
            <a:r>
              <a:rPr lang="en-US" altLang="en-US" sz="2200" dirty="0"/>
              <a:t>Used to distinguish between TRICARE Mail Order Pharmacy (M) and Retail Pharmacy (B)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200" dirty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200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200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E367B7-1DD6-41D2-86B7-BFE3860A66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C98D6-AEFB-4422-BA69-8601D878EF19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3675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>
            <a:extLst>
              <a:ext uri="{FF2B5EF4-FFF2-40B4-BE49-F238E27FC236}">
                <a16:creationId xmlns:a16="http://schemas.microsoft.com/office/drawing/2014/main" id="{E2B88E22-C3AD-404E-B1CA-3FE7A34501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1700" y="1"/>
            <a:ext cx="8001000" cy="1412875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hlink"/>
                </a:solidFill>
              </a:rPr>
              <a:t>Non-Institutional Data</a:t>
            </a:r>
            <a:br>
              <a:rPr lang="en-US" altLang="en-US">
                <a:solidFill>
                  <a:schemeClr val="hlink"/>
                </a:solidFill>
              </a:rPr>
            </a:br>
            <a:r>
              <a:rPr lang="en-US" altLang="en-US" sz="3200" b="1">
                <a:solidFill>
                  <a:schemeClr val="hlink"/>
                </a:solidFill>
              </a:rPr>
              <a:t>Visits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69D19E-F361-4869-983D-EA72293D06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C98D6-AEFB-4422-BA69-8601D878EF19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CF7433-5551-4963-B94A-E5892E6616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828393"/>
              </p:ext>
            </p:extLst>
          </p:nvPr>
        </p:nvGraphicFramePr>
        <p:xfrm>
          <a:off x="2171700" y="1785869"/>
          <a:ext cx="7273925" cy="4537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7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9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7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8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Visits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Evaluative Visits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Definition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Mixed definition - 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Evaluative, care management and assessments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Treatment services</a:t>
                      </a:r>
                    </a:p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 Examples: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100" dirty="0">
                          <a:effectLst/>
                        </a:rPr>
                        <a:t>Physical therapy 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100" dirty="0">
                          <a:effectLst/>
                        </a:rPr>
                        <a:t>Immunizations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100" dirty="0">
                          <a:effectLst/>
                        </a:rPr>
                        <a:t>Allergen therapy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Evaluative, care management and assessments only.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Limited to encounters involving history, exam or decision making which is not included in a separately coded procedure.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1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Visit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Evaluative Visit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More appropriately reflects the type of care captured and minimizes misuse or confusion.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0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FY2014 Count of Visits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104,889,552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46,129,655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0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#HCPCS/CPT Included in Algorithm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Approximately 900 – static list.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Approximately 300 – updated each year to accommodate code additions and deletions.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8143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>
            <a:extLst>
              <a:ext uri="{FF2B5EF4-FFF2-40B4-BE49-F238E27FC236}">
                <a16:creationId xmlns:a16="http://schemas.microsoft.com/office/drawing/2014/main" id="{DA47A330-3C97-4856-8D1D-05EF7AA031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1700" y="1"/>
            <a:ext cx="8001000" cy="1412875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hlink"/>
                </a:solidFill>
              </a:rPr>
              <a:t>Non-Institutional Data</a:t>
            </a:r>
            <a:br>
              <a:rPr lang="en-US" altLang="en-US" dirty="0">
                <a:solidFill>
                  <a:schemeClr val="hlink"/>
                </a:solidFill>
              </a:rPr>
            </a:br>
            <a:r>
              <a:rPr lang="en-US" altLang="en-US" sz="3200" b="1" dirty="0">
                <a:solidFill>
                  <a:schemeClr val="hlink"/>
                </a:solidFill>
              </a:rPr>
              <a:t>Building Episodes</a:t>
            </a:r>
          </a:p>
        </p:txBody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5CE0FDB8-ED68-439F-A746-1D94619F64C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46922" y="1844676"/>
            <a:ext cx="8757478" cy="4392613"/>
          </a:xfrm>
        </p:spPr>
        <p:txBody>
          <a:bodyPr/>
          <a:lstStyle/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200" dirty="0"/>
              <a:t>No good way to discern ‘encounters’.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200" dirty="0"/>
              <a:t>Depending on the type of care, can apply logic: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/>
              <a:t>Per person per provider per day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1800" dirty="0"/>
              <a:t>(e.g. office visits – dermatologist, PCM, etc.)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/>
              <a:t>Per person per day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1800" dirty="0"/>
              <a:t>(e.g. Same day surgeries)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200" dirty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200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200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E367B7-1DD6-41D2-86B7-BFE3860A66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C98D6-AEFB-4422-BA69-8601D878EF19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454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>
            <a:extLst>
              <a:ext uri="{FF2B5EF4-FFF2-40B4-BE49-F238E27FC236}">
                <a16:creationId xmlns:a16="http://schemas.microsoft.com/office/drawing/2014/main" id="{919E118C-8181-49D2-AF62-5333D13B2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1700" y="1"/>
            <a:ext cx="8001000" cy="1412875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hlink"/>
                </a:solidFill>
              </a:rPr>
              <a:t>Non-Institutional Data</a:t>
            </a:r>
            <a:br>
              <a:rPr lang="en-US" altLang="en-US" dirty="0">
                <a:solidFill>
                  <a:schemeClr val="hlink"/>
                </a:solidFill>
              </a:rPr>
            </a:br>
            <a:r>
              <a:rPr lang="en-US" altLang="en-US" sz="3200" b="1" dirty="0">
                <a:solidFill>
                  <a:schemeClr val="hlink"/>
                </a:solidFill>
              </a:rPr>
              <a:t>Linked Referral and Claims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A40AA69C-D3A9-449B-A00A-48FFD6A8D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288" y="1951038"/>
            <a:ext cx="8018463" cy="521335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Referral File </a:t>
            </a:r>
            <a:endParaRPr lang="en-US" sz="1800" dirty="0">
              <a:latin typeface="Calibri" panose="020F0502020204030204" pitchFamily="34" charset="0"/>
            </a:endParaRPr>
          </a:p>
          <a:p>
            <a:pPr lvl="1">
              <a:defRPr/>
            </a:pPr>
            <a:r>
              <a:rPr lang="en-US" sz="1800" u="sng" dirty="0">
                <a:latin typeface="Calibri" panose="020F0502020204030204" pitchFamily="34" charset="0"/>
              </a:rPr>
              <a:t>Added Network Referral Indicator</a:t>
            </a:r>
            <a:r>
              <a:rPr lang="en-US" sz="1800" dirty="0">
                <a:latin typeface="Calibri" panose="020F0502020204030204" pitchFamily="34" charset="0"/>
              </a:rPr>
              <a:t>:  0/1 flag.  1 means that the referral was used in a claims adjudication process (US only).  0 means it was not.</a:t>
            </a:r>
          </a:p>
          <a:p>
            <a:pPr lvl="1">
              <a:defRPr/>
            </a:pPr>
            <a:r>
              <a:rPr lang="en-US" sz="1800" dirty="0">
                <a:latin typeface="Calibri" panose="020F0502020204030204" pitchFamily="34" charset="0"/>
              </a:rPr>
              <a:t>0s could be MTF referrals, unused network referrals or unnecessary referrals.</a:t>
            </a:r>
          </a:p>
          <a:p>
            <a:pPr lvl="1">
              <a:defRPr/>
            </a:pPr>
            <a:r>
              <a:rPr lang="en-US" sz="1800" dirty="0">
                <a:latin typeface="Calibri" panose="020F0502020204030204" pitchFamily="34" charset="0"/>
              </a:rPr>
              <a:t>Derived by matching to a claims adjudication file from the MCSCs.  This information is not available in CHCS alone.</a:t>
            </a:r>
          </a:p>
          <a:p>
            <a:pPr lvl="1">
              <a:defRPr/>
            </a:pPr>
            <a:r>
              <a:rPr lang="en-US" sz="1800" dirty="0">
                <a:latin typeface="Calibri" panose="020F0502020204030204" pitchFamily="34" charset="0"/>
              </a:rPr>
              <a:t>Jan 15+</a:t>
            </a:r>
          </a:p>
          <a:p>
            <a:pPr marL="914400" lvl="2" indent="0">
              <a:buNone/>
              <a:defRPr/>
            </a:pPr>
            <a:endParaRPr lang="en-US" sz="1400" dirty="0">
              <a:latin typeface="Calibri" panose="020F0502020204030204" pitchFamily="34" charset="0"/>
            </a:endParaRPr>
          </a:p>
          <a:p>
            <a:pPr marL="457200" lvl="1" indent="0">
              <a:buNone/>
              <a:defRPr/>
            </a:pPr>
            <a:endParaRPr lang="en-US" sz="1800" dirty="0">
              <a:latin typeface="Calibri" panose="020F0502020204030204" pitchFamily="34" charset="0"/>
            </a:endParaRPr>
          </a:p>
          <a:p>
            <a:pPr marL="457200" lvl="1" indent="0">
              <a:buNone/>
              <a:defRPr/>
            </a:pPr>
            <a:endParaRPr lang="en-US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A005D8-C45C-40EA-B21C-E720D41C2E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C98D6-AEFB-4422-BA69-8601D878EF19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  <p:sp>
        <p:nvSpPr>
          <p:cNvPr id="74758" name="TextBox 7">
            <a:extLst>
              <a:ext uri="{FF2B5EF4-FFF2-40B4-BE49-F238E27FC236}">
                <a16:creationId xmlns:a16="http://schemas.microsoft.com/office/drawing/2014/main" id="{DD7F0EAF-B600-42B5-A585-6900AC9B8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1" y="4557713"/>
            <a:ext cx="4537075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i="1"/>
              <a:t>MHS-wide Referrals for FY2016</a:t>
            </a:r>
          </a:p>
          <a:p>
            <a:pPr algn="ctr"/>
            <a:r>
              <a:rPr lang="en-US" altLang="en-US" i="1"/>
              <a:t>FM 1 – FM 10</a:t>
            </a:r>
          </a:p>
        </p:txBody>
      </p:sp>
      <p:pic>
        <p:nvPicPr>
          <p:cNvPr id="74759" name="Picture 8">
            <a:extLst>
              <a:ext uri="{FF2B5EF4-FFF2-40B4-BE49-F238E27FC236}">
                <a16:creationId xmlns:a16="http://schemas.microsoft.com/office/drawing/2014/main" id="{A4F351BB-47EB-48F3-A230-3B33F90046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5203825"/>
            <a:ext cx="3395662" cy="1341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7562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>
            <a:extLst>
              <a:ext uri="{FF2B5EF4-FFF2-40B4-BE49-F238E27FC236}">
                <a16:creationId xmlns:a16="http://schemas.microsoft.com/office/drawing/2014/main" id="{7D5F9F39-6597-45F9-AF84-2F9421FFD6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1700" y="1"/>
            <a:ext cx="8001000" cy="1412875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hlink"/>
                </a:solidFill>
              </a:rPr>
              <a:t>Non-Institutional Data</a:t>
            </a:r>
            <a:br>
              <a:rPr lang="en-US" altLang="en-US">
                <a:solidFill>
                  <a:schemeClr val="hlink"/>
                </a:solidFill>
              </a:rPr>
            </a:br>
            <a:r>
              <a:rPr lang="en-US" altLang="en-US" sz="3200" b="1">
                <a:solidFill>
                  <a:schemeClr val="hlink"/>
                </a:solidFill>
              </a:rPr>
              <a:t>Linked Referral and Claims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4E2E105-6B9D-4C45-A5EA-9BAF554B4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62200" y="1825626"/>
            <a:ext cx="3517900" cy="38719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u="sng" dirty="0"/>
              <a:t>Referral objects</a:t>
            </a:r>
          </a:p>
          <a:p>
            <a:pPr marL="0" indent="0">
              <a:buNone/>
              <a:defRPr/>
            </a:pPr>
            <a:endParaRPr lang="en-US" u="sng" dirty="0"/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/>
              <a:t>MTF-MCSC Referral Flag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/>
              <a:t>Referring MTF and Hierarchy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/>
              <a:t>UIN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/>
              <a:t>Referral Begin Date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/>
              <a:t>Referral End Date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/>
              <a:t>Referral FY/FM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9E317B-7A38-4BD2-9E37-593213285D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C98D6-AEFB-4422-BA69-8601D878EF19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  <p:sp>
        <p:nvSpPr>
          <p:cNvPr id="75782" name="Content Placeholder 2">
            <a:extLst>
              <a:ext uri="{FF2B5EF4-FFF2-40B4-BE49-F238E27FC236}">
                <a16:creationId xmlns:a16="http://schemas.microsoft.com/office/drawing/2014/main" id="{4F152BBF-0680-4F9D-94BD-43B2093B93F7}"/>
              </a:ext>
            </a:extLst>
          </p:cNvPr>
          <p:cNvSpPr txBox="1">
            <a:spLocks/>
          </p:cNvSpPr>
          <p:nvPr/>
        </p:nvSpPr>
        <p:spPr bwMode="auto">
          <a:xfrm>
            <a:off x="5735638" y="2457451"/>
            <a:ext cx="4311650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908050" indent="-436563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>
              <a:lnSpc>
                <a:spcPct val="80000"/>
              </a:lnSpc>
              <a:spcAft>
                <a:spcPts val="1200"/>
              </a:spcAft>
            </a:pPr>
            <a:r>
              <a:rPr lang="en-US" altLang="en-US" sz="2200"/>
              <a:t>Referring Provider ID/EDIPN/NPI</a:t>
            </a:r>
          </a:p>
          <a:p>
            <a:pPr lvl="1">
              <a:lnSpc>
                <a:spcPct val="80000"/>
              </a:lnSpc>
              <a:spcAft>
                <a:spcPts val="1200"/>
              </a:spcAft>
            </a:pPr>
            <a:r>
              <a:rPr lang="en-US" altLang="en-US" sz="2200"/>
              <a:t>Referring MTF MEPRS Code</a:t>
            </a:r>
          </a:p>
          <a:p>
            <a:pPr lvl="1">
              <a:lnSpc>
                <a:spcPct val="80000"/>
              </a:lnSpc>
              <a:spcAft>
                <a:spcPts val="1200"/>
              </a:spcAft>
            </a:pPr>
            <a:r>
              <a:rPr lang="en-US" altLang="en-US" sz="2200"/>
              <a:t>MTF Referral Access to Care Category</a:t>
            </a:r>
          </a:p>
          <a:p>
            <a:pPr lvl="1">
              <a:lnSpc>
                <a:spcPct val="80000"/>
              </a:lnSpc>
              <a:spcAft>
                <a:spcPts val="1200"/>
              </a:spcAft>
            </a:pPr>
            <a:r>
              <a:rPr lang="en-US" altLang="en-US" sz="2200"/>
              <a:t>Initial MTF Referred Visit Flag</a:t>
            </a:r>
          </a:p>
          <a:p>
            <a:pPr lvl="1">
              <a:lnSpc>
                <a:spcPct val="80000"/>
              </a:lnSpc>
              <a:spcAft>
                <a:spcPts val="1200"/>
              </a:spcAft>
            </a:pPr>
            <a:endParaRPr lang="en-US" altLang="en-US" sz="220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en-US" altLang="en-US" sz="280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4723005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>
            <a:extLst>
              <a:ext uri="{FF2B5EF4-FFF2-40B4-BE49-F238E27FC236}">
                <a16:creationId xmlns:a16="http://schemas.microsoft.com/office/drawing/2014/main" id="{06C2057A-D1C7-4089-A7AC-C4EF65534F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1700" y="1"/>
            <a:ext cx="8001000" cy="1412875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hlink"/>
                </a:solidFill>
              </a:rPr>
              <a:t>Non-Institutional Data</a:t>
            </a:r>
            <a:br>
              <a:rPr lang="en-US" altLang="en-US">
                <a:solidFill>
                  <a:schemeClr val="hlink"/>
                </a:solidFill>
              </a:rPr>
            </a:br>
            <a:r>
              <a:rPr lang="en-US" altLang="en-US" sz="3200" b="1">
                <a:solidFill>
                  <a:schemeClr val="hlink"/>
                </a:solidFill>
              </a:rPr>
              <a:t>Linked Referral and Claims</a:t>
            </a:r>
          </a:p>
        </p:txBody>
      </p:sp>
      <p:sp>
        <p:nvSpPr>
          <p:cNvPr id="76805" name="Content Placeholder 1">
            <a:extLst>
              <a:ext uri="{FF2B5EF4-FFF2-40B4-BE49-F238E27FC236}">
                <a16:creationId xmlns:a16="http://schemas.microsoft.com/office/drawing/2014/main" id="{5BF8B31B-5478-4F35-B741-97891C0E2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87526" y="2316163"/>
            <a:ext cx="3444875" cy="3992562"/>
          </a:xfrm>
        </p:spPr>
        <p:txBody>
          <a:bodyPr>
            <a:normAutofit/>
          </a:bodyPr>
          <a:lstStyle/>
          <a:p>
            <a:r>
              <a:rPr lang="en-US" altLang="en-US" sz="1600" dirty="0">
                <a:latin typeface="Calibri" panose="020F0502020204030204" pitchFamily="34" charset="0"/>
              </a:rPr>
              <a:t>Note the </a:t>
            </a:r>
            <a:r>
              <a:rPr lang="en-US" altLang="en-US" sz="1600" u="sng" dirty="0">
                <a:latin typeface="Calibri" panose="020F0502020204030204" pitchFamily="34" charset="0"/>
              </a:rPr>
              <a:t>matching UINs</a:t>
            </a:r>
            <a:r>
              <a:rPr lang="en-US" altLang="en-US" sz="1600" dirty="0">
                <a:latin typeface="Calibri" panose="020F0502020204030204" pitchFamily="34" charset="0"/>
              </a:rPr>
              <a:t>.</a:t>
            </a:r>
          </a:p>
          <a:p>
            <a:r>
              <a:rPr lang="en-US" altLang="en-US" sz="1600" dirty="0">
                <a:latin typeface="Calibri" panose="020F0502020204030204" pitchFamily="34" charset="0"/>
              </a:rPr>
              <a:t>This referral generated 5 office visit anesthesiologist encounters, for $547.  </a:t>
            </a:r>
          </a:p>
          <a:p>
            <a:r>
              <a:rPr lang="en-US" altLang="en-US" sz="1600" dirty="0">
                <a:latin typeface="Calibri" panose="020F0502020204030204" pitchFamily="34" charset="0"/>
              </a:rPr>
              <a:t>Referred from Family Practice Medical Home.</a:t>
            </a:r>
          </a:p>
          <a:p>
            <a:r>
              <a:rPr lang="en-US" altLang="en-US" sz="1600" dirty="0">
                <a:latin typeface="Calibri" panose="020F0502020204030204" pitchFamily="34" charset="0"/>
              </a:rPr>
              <a:t>MEPRS Code FCC = CHAMPUS Beneficiary Support (caution, not always used with network referrals)</a:t>
            </a:r>
          </a:p>
          <a:p>
            <a:r>
              <a:rPr lang="en-US" altLang="en-US" sz="1600" dirty="0">
                <a:latin typeface="Calibri" panose="020F0502020204030204" pitchFamily="34" charset="0"/>
              </a:rPr>
              <a:t>Access to Care Category = Specialty.</a:t>
            </a:r>
          </a:p>
          <a:p>
            <a:r>
              <a:rPr lang="en-US" altLang="en-US" sz="1600" dirty="0">
                <a:latin typeface="Calibri" panose="020F0502020204030204" pitchFamily="34" charset="0"/>
              </a:rPr>
              <a:t>Access Standard (&lt;28 days) was met.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3A0854-2579-422B-804F-DBD8C8C638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C98D6-AEFB-4422-BA69-8601D878EF19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657797-F27A-4CFC-AA43-FB9F743C8CAF}"/>
              </a:ext>
            </a:extLst>
          </p:cNvPr>
          <p:cNvSpPr txBox="1"/>
          <p:nvPr/>
        </p:nvSpPr>
        <p:spPr>
          <a:xfrm>
            <a:off x="5375275" y="4743451"/>
            <a:ext cx="4891088" cy="1477963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Arial" charset="0"/>
                <a:cs typeface="Arial" charset="0"/>
              </a:rPr>
              <a:t>Note:  United (MCSC) only links the earliest line item associated with a referral with the UIN.  Using rules coordinated with the Referral Management Workgroup, the MDR linking logic incorporates additional line items.</a:t>
            </a:r>
          </a:p>
        </p:txBody>
      </p:sp>
      <p:pic>
        <p:nvPicPr>
          <p:cNvPr id="76807" name="Picture 9">
            <a:extLst>
              <a:ext uri="{FF2B5EF4-FFF2-40B4-BE49-F238E27FC236}">
                <a16:creationId xmlns:a16="http://schemas.microsoft.com/office/drawing/2014/main" id="{7F5FDC7E-D492-4C9C-A5DE-0224C709FF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6" y="2543176"/>
            <a:ext cx="547687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B0FEECC-7A29-40AF-9879-91103E8CA1FE}"/>
              </a:ext>
            </a:extLst>
          </p:cNvPr>
          <p:cNvCxnSpPr/>
          <p:nvPr/>
        </p:nvCxnSpPr>
        <p:spPr>
          <a:xfrm flipH="1">
            <a:off x="5735639" y="2276475"/>
            <a:ext cx="1692275" cy="2159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809" name="Picture 11">
            <a:extLst>
              <a:ext uri="{FF2B5EF4-FFF2-40B4-BE49-F238E27FC236}">
                <a16:creationId xmlns:a16="http://schemas.microsoft.com/office/drawing/2014/main" id="{9CEEBAF2-13A2-435F-84A8-D580302A3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1495426"/>
            <a:ext cx="5953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41961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>
            <a:extLst>
              <a:ext uri="{FF2B5EF4-FFF2-40B4-BE49-F238E27FC236}">
                <a16:creationId xmlns:a16="http://schemas.microsoft.com/office/drawing/2014/main" id="{DA47A330-3C97-4856-8D1D-05EF7AA031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1700" y="1"/>
            <a:ext cx="8001000" cy="1412875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hlink"/>
                </a:solidFill>
              </a:rPr>
              <a:t>Non-Institutional Data</a:t>
            </a:r>
            <a:br>
              <a:rPr lang="en-US" altLang="en-US" dirty="0">
                <a:solidFill>
                  <a:schemeClr val="hlink"/>
                </a:solidFill>
              </a:rPr>
            </a:br>
            <a:r>
              <a:rPr lang="en-US" altLang="en-US" sz="3200" b="1" dirty="0">
                <a:solidFill>
                  <a:schemeClr val="hlink"/>
                </a:solidFill>
              </a:rPr>
              <a:t>Key Fields</a:t>
            </a:r>
          </a:p>
        </p:txBody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5CE0FDB8-ED68-439F-A746-1D94619F64C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46922" y="1844676"/>
            <a:ext cx="8757478" cy="4392613"/>
          </a:xfrm>
        </p:spPr>
        <p:txBody>
          <a:bodyPr/>
          <a:lstStyle/>
          <a:p>
            <a:pPr lvl="1"/>
            <a:r>
              <a:rPr lang="en-US" altLang="en-US" sz="2200" dirty="0"/>
              <a:t>Demographic Patient Information</a:t>
            </a:r>
          </a:p>
          <a:p>
            <a:pPr lvl="1"/>
            <a:r>
              <a:rPr lang="en-US" altLang="en-US" sz="2200" dirty="0"/>
              <a:t>Patient Enrollment Information (PCM, Enrollment Site, etc.)</a:t>
            </a:r>
          </a:p>
          <a:p>
            <a:pPr lvl="1"/>
            <a:r>
              <a:rPr lang="en-US" altLang="en-US" sz="2200" dirty="0"/>
              <a:t>MDC</a:t>
            </a:r>
          </a:p>
          <a:p>
            <a:pPr lvl="1"/>
            <a:r>
              <a:rPr lang="en-US" altLang="en-US" sz="2200" dirty="0"/>
              <a:t>1 Procedure (CPT) + 2 Modifiers + Units of Service (SVCS)</a:t>
            </a:r>
          </a:p>
          <a:p>
            <a:pPr lvl="1"/>
            <a:r>
              <a:rPr lang="en-US" altLang="en-US" sz="2200" dirty="0"/>
              <a:t>5 Diagnoses</a:t>
            </a:r>
          </a:p>
          <a:p>
            <a:pPr lvl="1"/>
            <a:r>
              <a:rPr lang="en-US" altLang="en-US" sz="2200" dirty="0"/>
              <a:t>Facility Claims/Charges</a:t>
            </a:r>
          </a:p>
          <a:p>
            <a:pPr lvl="2"/>
            <a:r>
              <a:rPr lang="en-US" altLang="en-US" sz="1800" dirty="0"/>
              <a:t>Provider Specialty = 99</a:t>
            </a:r>
          </a:p>
          <a:p>
            <a:pPr lvl="1"/>
            <a:r>
              <a:rPr lang="en-US" altLang="en-US" sz="2200" dirty="0"/>
              <a:t>Provider Information (NPI, Specialty, location)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200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200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E367B7-1DD6-41D2-86B7-BFE3860A66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C98D6-AEFB-4422-BA69-8601D878EF19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4140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>
            <a:extLst>
              <a:ext uri="{FF2B5EF4-FFF2-40B4-BE49-F238E27FC236}">
                <a16:creationId xmlns:a16="http://schemas.microsoft.com/office/drawing/2014/main" id="{D7AC1DB4-72F4-4541-816F-FB000E84F6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774F218A-0F79-43A0-92C8-88BF793527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99923" y="1936852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b="1" dirty="0">
                <a:solidFill>
                  <a:schemeClr val="hlink"/>
                </a:solidFill>
              </a:rPr>
              <a:t>Institutional Data</a:t>
            </a:r>
          </a:p>
        </p:txBody>
      </p:sp>
      <p:sp>
        <p:nvSpPr>
          <p:cNvPr id="79874" name="Slide Number Placeholder 4">
            <a:extLst>
              <a:ext uri="{FF2B5EF4-FFF2-40B4-BE49-F238E27FC236}">
                <a16:creationId xmlns:a16="http://schemas.microsoft.com/office/drawing/2014/main" id="{F8C5D8F3-98FA-45CE-A8EF-8B5C8F311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C73D5A5-EADA-4185-98A3-BC1F2C8D3409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pic>
        <p:nvPicPr>
          <p:cNvPr id="79877" name="Picture 5" descr="CG515">
            <a:extLst>
              <a:ext uri="{FF2B5EF4-FFF2-40B4-BE49-F238E27FC236}">
                <a16:creationId xmlns:a16="http://schemas.microsoft.com/office/drawing/2014/main" id="{4C50A2A4-6D58-42A7-A619-416F448CD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89" y="3261520"/>
            <a:ext cx="34194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454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:a16="http://schemas.microsoft.com/office/drawing/2014/main" id="{86104E11-A454-412C-A19E-8CB3CE9C3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24050" y="152401"/>
            <a:ext cx="6705600" cy="639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/>
              <a:t>Common Terms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C0ED45-D813-40D8-9D8D-CB5FAC05E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4</a:t>
            </a:fld>
            <a:endParaRPr 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402765C-B584-4395-9D03-DBFD8A4F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0839" y="1770883"/>
            <a:ext cx="8353425" cy="4787900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Times" pitchFamily="18" charset="0"/>
              <a:buNone/>
              <a:defRPr/>
            </a:pPr>
            <a:endParaRPr lang="en-US" sz="1900" kern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734ECF-FEA3-4AFD-B4C2-3A480A12C5BD}"/>
              </a:ext>
            </a:extLst>
          </p:cNvPr>
          <p:cNvSpPr/>
          <p:nvPr/>
        </p:nvSpPr>
        <p:spPr>
          <a:xfrm>
            <a:off x="2027736" y="1821125"/>
            <a:ext cx="8352928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dirty="0">
                <a:latin typeface="Arial" charset="0"/>
                <a:cs typeface="Arial" charset="0"/>
              </a:rPr>
              <a:t>National Provider ID			</a:t>
            </a:r>
            <a:r>
              <a:rPr lang="en-US" sz="2000" b="1" i="1" strike="sngStrike" dirty="0" err="1">
                <a:latin typeface="Arial" charset="0"/>
                <a:cs typeface="Arial" charset="0"/>
              </a:rPr>
              <a:t>Tmt</a:t>
            </a:r>
            <a:r>
              <a:rPr lang="en-US" sz="2000" b="1" i="1" strike="sngStrike" dirty="0">
                <a:latin typeface="Arial" charset="0"/>
                <a:cs typeface="Arial" charset="0"/>
              </a:rPr>
              <a:t> DMIS ID</a:t>
            </a:r>
            <a:endParaRPr lang="en-US" sz="2000" b="1" i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2000" dirty="0">
                <a:latin typeface="Arial" charset="0"/>
                <a:cs typeface="Arial" charset="0"/>
              </a:rPr>
              <a:t>HIPAA Taxonomy Code 		</a:t>
            </a:r>
            <a:r>
              <a:rPr lang="en-US" sz="2000" b="1" i="1" strike="sngStrike" dirty="0">
                <a:latin typeface="Arial" charset="0"/>
                <a:cs typeface="Arial" charset="0"/>
              </a:rPr>
              <a:t>MEPRS Code</a:t>
            </a:r>
            <a:endParaRPr lang="en-US" sz="2000" b="1" i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2000" dirty="0">
                <a:latin typeface="Arial" charset="0"/>
                <a:cs typeface="Arial" charset="0"/>
              </a:rPr>
              <a:t>ICD Dx Code				ICD Px Code</a:t>
            </a:r>
          </a:p>
          <a:p>
            <a:pPr eaLnBrk="1" hangingPunct="1">
              <a:defRPr/>
            </a:pPr>
            <a:r>
              <a:rPr lang="en-US" sz="2000" dirty="0">
                <a:latin typeface="Arial" charset="0"/>
                <a:cs typeface="Arial" charset="0"/>
              </a:rPr>
              <a:t>CPT/HCPCS Code			CCS Category			</a:t>
            </a:r>
          </a:p>
          <a:p>
            <a:pPr eaLnBrk="1" hangingPunct="1">
              <a:defRPr/>
            </a:pPr>
            <a:r>
              <a:rPr lang="en-US" sz="2000" dirty="0">
                <a:latin typeface="Arial" charset="0"/>
                <a:cs typeface="Arial" charset="0"/>
              </a:rPr>
              <a:t>MDC						MS-DRG			</a:t>
            </a:r>
          </a:p>
          <a:p>
            <a:pPr eaLnBrk="1" hangingPunct="1">
              <a:defRPr/>
            </a:pPr>
            <a:r>
              <a:rPr lang="en-US" sz="2000" dirty="0">
                <a:latin typeface="Arial" charset="0"/>
                <a:cs typeface="Arial" charset="0"/>
              </a:rPr>
              <a:t>APC						Service Dates</a:t>
            </a:r>
          </a:p>
          <a:p>
            <a:pPr eaLnBrk="1" hangingPunct="1">
              <a:defRPr/>
            </a:pPr>
            <a:r>
              <a:rPr lang="en-US" sz="2000" dirty="0">
                <a:latin typeface="Arial" charset="0"/>
                <a:cs typeface="Arial" charset="0"/>
              </a:rPr>
              <a:t>Basic Workload				Weighted Workload</a:t>
            </a:r>
          </a:p>
          <a:p>
            <a:pPr eaLnBrk="1" hangingPunct="1">
              <a:defRPr/>
            </a:pPr>
            <a:r>
              <a:rPr lang="en-US" sz="2000" dirty="0">
                <a:latin typeface="Arial" charset="0"/>
                <a:cs typeface="Arial" charset="0"/>
              </a:rPr>
              <a:t>Person IDs					Demographics</a:t>
            </a:r>
          </a:p>
          <a:p>
            <a:pPr eaLnBrk="1" hangingPunct="1">
              <a:defRPr/>
            </a:pPr>
            <a:r>
              <a:rPr lang="en-US" sz="2000" dirty="0">
                <a:latin typeface="Arial" charset="0"/>
                <a:cs typeface="Arial" charset="0"/>
              </a:rPr>
              <a:t>Bencat &amp; Bencat Common	HCDPs, Enrollment Group</a:t>
            </a:r>
          </a:p>
          <a:p>
            <a:pPr eaLnBrk="1" hangingPunct="1">
              <a:defRPr/>
            </a:pPr>
            <a:r>
              <a:rPr lang="en-US" sz="2000" dirty="0">
                <a:latin typeface="Arial" charset="0"/>
                <a:cs typeface="Arial" charset="0"/>
              </a:rPr>
              <a:t>PCM ID						Enrollment Site</a:t>
            </a:r>
          </a:p>
          <a:p>
            <a:pPr eaLnBrk="1" hangingPunct="1">
              <a:defRPr/>
            </a:pPr>
            <a:r>
              <a:rPr lang="en-US" sz="2000" dirty="0">
                <a:latin typeface="Arial" charset="0"/>
                <a:cs typeface="Arial" charset="0"/>
              </a:rPr>
              <a:t>Enrollment MEPRS Code	Eligibility Group</a:t>
            </a:r>
          </a:p>
          <a:p>
            <a:pPr eaLnBrk="1" hangingPunct="1">
              <a:defRPr/>
            </a:pPr>
            <a:r>
              <a:rPr lang="en-US" sz="2000" dirty="0">
                <a:latin typeface="Arial" charset="0"/>
                <a:cs typeface="Arial" charset="0"/>
              </a:rPr>
              <a:t>Deployment Information		Raw vs Total		</a:t>
            </a:r>
          </a:p>
          <a:p>
            <a:pPr eaLnBrk="1" hangingPunct="1">
              <a:defRPr/>
            </a:pPr>
            <a:r>
              <a:rPr lang="en-US" sz="2000" dirty="0">
                <a:latin typeface="Arial" charset="0"/>
                <a:cs typeface="Arial" charset="0"/>
              </a:rPr>
              <a:t>Geography					Record ID</a:t>
            </a:r>
          </a:p>
          <a:p>
            <a:pPr eaLnBrk="1" hangingPunct="1">
              <a:defRPr/>
            </a:pPr>
            <a:r>
              <a:rPr lang="en-US" sz="2000" dirty="0">
                <a:latin typeface="Arial" charset="0"/>
                <a:cs typeface="Arial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5455654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>
            <a:extLst>
              <a:ext uri="{FF2B5EF4-FFF2-40B4-BE49-F238E27FC236}">
                <a16:creationId xmlns:a16="http://schemas.microsoft.com/office/drawing/2014/main" id="{39DB7E3F-6336-4858-B0F0-A10236745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7280" y="286603"/>
            <a:ext cx="10058400" cy="1065119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hlink"/>
                </a:solidFill>
              </a:rPr>
              <a:t>Institutional Claims</a:t>
            </a:r>
          </a:p>
        </p:txBody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9ECFC8E2-6919-4267-AA8E-9AE6A56523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97280" y="2089398"/>
            <a:ext cx="8001000" cy="47355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000" dirty="0"/>
              <a:t>Includes institutional bills for</a:t>
            </a:r>
          </a:p>
          <a:p>
            <a:pPr lvl="1" eaLnBrk="1" hangingPunct="1"/>
            <a:r>
              <a:rPr lang="en-US" altLang="en-US" sz="1800" dirty="0"/>
              <a:t>Inpatient Care</a:t>
            </a:r>
          </a:p>
          <a:p>
            <a:pPr lvl="2" eaLnBrk="1" hangingPunct="1"/>
            <a:r>
              <a:rPr lang="en-US" altLang="en-US" sz="1700" dirty="0"/>
              <a:t>Acute Care: Hospitals</a:t>
            </a:r>
          </a:p>
          <a:p>
            <a:pPr lvl="2" eaLnBrk="1" hangingPunct="1"/>
            <a:r>
              <a:rPr lang="en-US" altLang="en-US" sz="1700" dirty="0"/>
              <a:t>Non-Acute: SNF, RTC, Rehab, Hospice</a:t>
            </a:r>
          </a:p>
          <a:p>
            <a:pPr lvl="1" eaLnBrk="1" hangingPunct="1"/>
            <a:r>
              <a:rPr lang="en-US" altLang="en-US" sz="1800" dirty="0"/>
              <a:t>Home Health Care</a:t>
            </a:r>
          </a:p>
          <a:p>
            <a:pPr lvl="1" eaLnBrk="1" hangingPunct="1"/>
            <a:r>
              <a:rPr lang="en-US" altLang="en-US" sz="1800" dirty="0"/>
              <a:t>Outpatient Hospice</a:t>
            </a:r>
          </a:p>
          <a:p>
            <a:pPr eaLnBrk="1" hangingPunct="1"/>
            <a:r>
              <a:rPr lang="en-US" altLang="en-US" sz="2000" dirty="0"/>
              <a:t>Some records represent parts of a stay</a:t>
            </a:r>
          </a:p>
          <a:p>
            <a:pPr lvl="1" eaLnBrk="1" hangingPunct="1"/>
            <a:r>
              <a:rPr lang="en-US" altLang="en-US" sz="1800" dirty="0"/>
              <a:t>Called Interim Bills</a:t>
            </a:r>
          </a:p>
          <a:p>
            <a:pPr lvl="1" eaLnBrk="1" hangingPunct="1"/>
            <a:r>
              <a:rPr lang="en-US" altLang="en-US" sz="1800" dirty="0"/>
              <a:t>Allows providers to get paid for care, prior to patient discharge</a:t>
            </a:r>
          </a:p>
          <a:p>
            <a:pPr lvl="1" eaLnBrk="1" hangingPunct="1"/>
            <a:r>
              <a:rPr lang="en-US" altLang="en-US" sz="1800" dirty="0"/>
              <a:t>Can adjust initial TED </a:t>
            </a:r>
            <a:r>
              <a:rPr lang="en-US" altLang="en-US" sz="1800" u="sng" dirty="0"/>
              <a:t>or be separate TED record</a:t>
            </a:r>
            <a:r>
              <a:rPr lang="en-US" altLang="en-US" sz="1800" dirty="0"/>
              <a:t> (</a:t>
            </a:r>
            <a:r>
              <a:rPr lang="en-US" altLang="en-US" sz="1800" i="1" dirty="0"/>
              <a:t>sequential dates and same Person ID</a:t>
            </a:r>
            <a:r>
              <a:rPr lang="en-US" altLang="en-US" sz="1800" dirty="0"/>
              <a:t>)</a:t>
            </a:r>
          </a:p>
          <a:p>
            <a:pPr eaLnBrk="1" hangingPunct="1"/>
            <a:r>
              <a:rPr lang="en-US" altLang="en-US" sz="2200" dirty="0"/>
              <a:t>Admitting TED Number available in M2/MDR, for Acute Care only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947DEC-2773-4959-ACC5-4A9C2CE9C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40</a:t>
            </a:fld>
            <a:endParaRPr lang="en-US"/>
          </a:p>
        </p:txBody>
      </p:sp>
      <p:pic>
        <p:nvPicPr>
          <p:cNvPr id="81925" name="Picture 4" descr="j0235319">
            <a:extLst>
              <a:ext uri="{FF2B5EF4-FFF2-40B4-BE49-F238E27FC236}">
                <a16:creationId xmlns:a16="http://schemas.microsoft.com/office/drawing/2014/main" id="{0F9935DA-5796-4F14-812C-0A7D54181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3" y="1881188"/>
            <a:ext cx="1784350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3009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>
            <a:extLst>
              <a:ext uri="{FF2B5EF4-FFF2-40B4-BE49-F238E27FC236}">
                <a16:creationId xmlns:a16="http://schemas.microsoft.com/office/drawing/2014/main" id="{285E6E1C-1760-42C8-A026-94D4F0CAFE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0" y="512764"/>
            <a:ext cx="8001000" cy="828675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chemeClr val="hlink"/>
                </a:solidFill>
              </a:rPr>
              <a:t>Additional Records for a Claim</a:t>
            </a:r>
          </a:p>
        </p:txBody>
      </p:sp>
      <p:pic>
        <p:nvPicPr>
          <p:cNvPr id="82948" name="Picture 3" descr="zec_w3nk[1]">
            <a:extLst>
              <a:ext uri="{FF2B5EF4-FFF2-40B4-BE49-F238E27FC236}">
                <a16:creationId xmlns:a16="http://schemas.microsoft.com/office/drawing/2014/main" id="{8DE70591-B2D5-4629-BE3E-1FEEACF1FD8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51876" y="1520826"/>
            <a:ext cx="1368425" cy="1128713"/>
          </a:xfrm>
        </p:spPr>
      </p:pic>
      <p:graphicFrame>
        <p:nvGraphicFramePr>
          <p:cNvPr id="808120" name="Group 184">
            <a:extLst>
              <a:ext uri="{FF2B5EF4-FFF2-40B4-BE49-F238E27FC236}">
                <a16:creationId xmlns:a16="http://schemas.microsoft.com/office/drawing/2014/main" id="{DB240C3A-A2D1-4D79-B196-6356BEBD9D5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38745054"/>
              </p:ext>
            </p:extLst>
          </p:nvPr>
        </p:nvGraphicFramePr>
        <p:xfrm>
          <a:off x="1847851" y="4670423"/>
          <a:ext cx="8172450" cy="1674813"/>
        </p:xfrm>
        <a:graphic>
          <a:graphicData uri="http://schemas.openxmlformats.org/drawingml/2006/table">
            <a:tbl>
              <a:tblPr/>
              <a:tblGrid>
                <a:gridCol w="1296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2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28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578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Record ID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 ID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Admission Date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Begin Date Of Care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 Date Of Care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Discharge Status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111111111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AAA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10/31/2016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10/31/2016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11/30/2016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222222222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AAA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10/31/2016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12/1/2016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12/31/2016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333333333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AAA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10/31/2017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1/1/2017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1/31/2017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52841D-2B2D-42AF-872A-4505ACDE6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41</a:t>
            </a:fld>
            <a:endParaRPr lang="en-US"/>
          </a:p>
        </p:txBody>
      </p:sp>
      <p:sp>
        <p:nvSpPr>
          <p:cNvPr id="82949" name="Rectangle 4">
            <a:extLst>
              <a:ext uri="{FF2B5EF4-FFF2-40B4-BE49-F238E27FC236}">
                <a16:creationId xmlns:a16="http://schemas.microsoft.com/office/drawing/2014/main" id="{E2C0990A-2768-4633-9BBB-49550A86A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970" y="1520826"/>
            <a:ext cx="8218488" cy="412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908050" indent="-436563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 sz="2000" dirty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000" dirty="0">
                <a:latin typeface="Tahoma" panose="020B0604030504040204" pitchFamily="34" charset="0"/>
              </a:rPr>
              <a:t>Institutional Claims in sequence for same patient for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Tahoma" panose="020B0604030504040204" pitchFamily="34" charset="0"/>
              </a:rPr>
              <a:t>	same hospital stay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</a:rPr>
              <a:t>Payments occur over many month</a:t>
            </a: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</a:rPr>
              <a:t>New record created each month</a:t>
            </a: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</a:rPr>
              <a:t>Discharge status = 30, Still a Patient</a:t>
            </a: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</a:rPr>
              <a:t>Admitting TED Number will be the same but TED Number (TEDNO) will be different</a:t>
            </a:r>
          </a:p>
        </p:txBody>
      </p:sp>
      <p:pic>
        <p:nvPicPr>
          <p:cNvPr id="82987" name="Picture 185" descr="zec_w3nk[1]">
            <a:extLst>
              <a:ext uri="{FF2B5EF4-FFF2-40B4-BE49-F238E27FC236}">
                <a16:creationId xmlns:a16="http://schemas.microsoft.com/office/drawing/2014/main" id="{157AD0DA-B12D-40E8-9487-669952A51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726" y="1808163"/>
            <a:ext cx="1368425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70832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>
            <a:extLst>
              <a:ext uri="{FF2B5EF4-FFF2-40B4-BE49-F238E27FC236}">
                <a16:creationId xmlns:a16="http://schemas.microsoft.com/office/drawing/2014/main" id="{DD78F47E-7956-441E-B656-077342F0B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00263" y="368301"/>
            <a:ext cx="8001000" cy="1044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>
                <a:solidFill>
                  <a:schemeClr val="hlink"/>
                </a:solidFill>
              </a:rPr>
              <a:t>Institutional Claims</a:t>
            </a:r>
            <a:br>
              <a:rPr lang="en-US" altLang="en-US" b="1">
                <a:solidFill>
                  <a:schemeClr val="hlink"/>
                </a:solidFill>
              </a:rPr>
            </a:br>
            <a:r>
              <a:rPr lang="en-US" altLang="en-US" sz="2800" b="1">
                <a:solidFill>
                  <a:schemeClr val="hlink"/>
                </a:solidFill>
              </a:rPr>
              <a:t>Acute Care Hospital Indicator</a:t>
            </a:r>
          </a:p>
        </p:txBody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0FDB7979-5F10-4AFC-9BE6-A822E018D6D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882775" y="1844675"/>
            <a:ext cx="8426450" cy="4267200"/>
          </a:xfrm>
        </p:spPr>
        <p:txBody>
          <a:bodyPr/>
          <a:lstStyle/>
          <a:p>
            <a:pPr lvl="1" eaLnBrk="1" hangingPunct="1"/>
            <a:r>
              <a:rPr lang="en-US" altLang="en-US" sz="2800" dirty="0"/>
              <a:t>Indicates whether care is delivered in an acute care facility</a:t>
            </a:r>
          </a:p>
          <a:p>
            <a:pPr lvl="1" eaLnBrk="1" hangingPunct="1"/>
            <a:r>
              <a:rPr lang="en-US" altLang="en-US" sz="2900" dirty="0"/>
              <a:t>1 = Acute Care, 0 = Not Acute Care</a:t>
            </a:r>
          </a:p>
          <a:p>
            <a:pPr lvl="1" eaLnBrk="1" hangingPunct="1"/>
            <a:r>
              <a:rPr lang="en-US" altLang="en-US" sz="2900" dirty="0"/>
              <a:t>All Direct Care MTFs are Acute Care</a:t>
            </a:r>
          </a:p>
          <a:p>
            <a:pPr lvl="1" eaLnBrk="1" hangingPunct="1"/>
            <a:r>
              <a:rPr lang="en-US" altLang="en-US" sz="2900" dirty="0"/>
              <a:t>Non Acute Care cannot be done by the MTF</a:t>
            </a:r>
          </a:p>
          <a:p>
            <a:pPr lvl="2"/>
            <a:r>
              <a:rPr lang="en-US" altLang="en-US" sz="2500" dirty="0"/>
              <a:t>Not ‘recapturable’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B7F17A-6A54-44CE-9F61-3B5FC66D66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C98D6-AEFB-4422-BA69-8601D878EF19}" type="slidenum">
              <a:rPr lang="en-US" altLang="en-US" smtClean="0"/>
              <a:pPr>
                <a:defRPr/>
              </a:pPr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96947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>
            <a:extLst>
              <a:ext uri="{FF2B5EF4-FFF2-40B4-BE49-F238E27FC236}">
                <a16:creationId xmlns:a16="http://schemas.microsoft.com/office/drawing/2014/main" id="{6083A13D-9B4D-476B-80ED-9C33F9DA3D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hlink"/>
                </a:solidFill>
              </a:rPr>
              <a:t>Admitting TED Number (ADMTEDNO)</a:t>
            </a:r>
          </a:p>
        </p:txBody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3B0D6CA3-FFF7-4F03-A23D-D728143588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Used to group Inst and Non-Inst records into episodes of care</a:t>
            </a:r>
          </a:p>
          <a:p>
            <a:pPr lvl="1" eaLnBrk="1" hangingPunct="1"/>
            <a:r>
              <a:rPr lang="en-US" altLang="en-US" sz="2400" dirty="0"/>
              <a:t>Only available for acute care claims </a:t>
            </a:r>
          </a:p>
          <a:p>
            <a:pPr lvl="1" eaLnBrk="1" hangingPunct="1"/>
            <a:r>
              <a:rPr lang="en-US" altLang="en-US" sz="2400" dirty="0"/>
              <a:t>Added to both Inst and Non-Inst records during MDR/M2 processing</a:t>
            </a:r>
          </a:p>
          <a:p>
            <a:pPr lvl="1" eaLnBrk="1" hangingPunct="1"/>
            <a:r>
              <a:rPr lang="en-US" altLang="en-US" sz="2400" dirty="0"/>
              <a:t>Collects all records associated with an acute care institutional stay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CE8A95-1AF7-4616-BA51-5F4485DF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198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>
            <a:extLst>
              <a:ext uri="{FF2B5EF4-FFF2-40B4-BE49-F238E27FC236}">
                <a16:creationId xmlns:a16="http://schemas.microsoft.com/office/drawing/2014/main" id="{D8A35D8D-255C-44AD-B9C7-551DC14865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of Inpatient Episode</a:t>
            </a:r>
          </a:p>
        </p:txBody>
      </p:sp>
      <p:graphicFrame>
        <p:nvGraphicFramePr>
          <p:cNvPr id="770099" name="Group 51">
            <a:extLst>
              <a:ext uri="{FF2B5EF4-FFF2-40B4-BE49-F238E27FC236}">
                <a16:creationId xmlns:a16="http://schemas.microsoft.com/office/drawing/2014/main" id="{1F511742-81E6-4007-9598-E7164F6980EC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7233650"/>
              </p:ext>
            </p:extLst>
          </p:nvPr>
        </p:nvGraphicFramePr>
        <p:xfrm>
          <a:off x="2101850" y="2390776"/>
          <a:ext cx="7778750" cy="3459164"/>
        </p:xfrm>
        <a:graphic>
          <a:graphicData uri="http://schemas.openxmlformats.org/drawingml/2006/table">
            <a:tbl>
              <a:tblPr/>
              <a:tblGrid>
                <a:gridCol w="294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Data Element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Value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48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Person ID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------849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MS-DRG (Description)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C / Section w no complications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Admission Date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2/27/2016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Begin Date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2/27/2016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48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End Date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3/1/2016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Record ID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2016072CA 96736  1905065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Admitting TED Number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2016072CA 96736  1905065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Amount Paid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4,546.96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Bed Days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683A68-46D9-4FD7-871B-7D4EBED236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889AE9-4FB5-4AA2-AA92-6B97A8688804}" type="slidenum">
              <a:rPr lang="en-US" altLang="en-US" smtClean="0"/>
              <a:pPr>
                <a:defRPr/>
              </a:pPr>
              <a:t>44</a:t>
            </a:fld>
            <a:endParaRPr lang="en-US" altLang="en-US"/>
          </a:p>
        </p:txBody>
      </p:sp>
      <p:sp>
        <p:nvSpPr>
          <p:cNvPr id="87079" name="Text Box 41">
            <a:extLst>
              <a:ext uri="{FF2B5EF4-FFF2-40B4-BE49-F238E27FC236}">
                <a16:creationId xmlns:a16="http://schemas.microsoft.com/office/drawing/2014/main" id="{D878B061-8C65-465B-A300-35DABA687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1" y="1808163"/>
            <a:ext cx="61198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i="1"/>
              <a:t>From TED-I.  Note admitting TED Number</a:t>
            </a:r>
          </a:p>
        </p:txBody>
      </p:sp>
    </p:spTree>
    <p:extLst>
      <p:ext uri="{BB962C8B-B14F-4D97-AF65-F5344CB8AC3E}">
        <p14:creationId xmlns:p14="http://schemas.microsoft.com/office/powerpoint/2010/main" val="4056082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19" name="Rectangle 54">
            <a:extLst>
              <a:ext uri="{FF2B5EF4-FFF2-40B4-BE49-F238E27FC236}">
                <a16:creationId xmlns:a16="http://schemas.microsoft.com/office/drawing/2014/main" id="{4B4624FA-F443-4CB2-8DE7-6F6093116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6233" y="304802"/>
            <a:ext cx="10668000" cy="834886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of Inpatient Episode</a:t>
            </a:r>
          </a:p>
        </p:txBody>
      </p:sp>
      <p:graphicFrame>
        <p:nvGraphicFramePr>
          <p:cNvPr id="771138" name="Group 66">
            <a:extLst>
              <a:ext uri="{FF2B5EF4-FFF2-40B4-BE49-F238E27FC236}">
                <a16:creationId xmlns:a16="http://schemas.microsoft.com/office/drawing/2014/main" id="{66157BDF-5A87-4FEF-8BD4-F9BDFAF13AD4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58970576"/>
              </p:ext>
            </p:extLst>
          </p:nvPr>
        </p:nvGraphicFramePr>
        <p:xfrm>
          <a:off x="1801033" y="2060801"/>
          <a:ext cx="8099425" cy="4267202"/>
        </p:xfrm>
        <a:graphic>
          <a:graphicData uri="http://schemas.openxmlformats.org/drawingml/2006/table">
            <a:tbl>
              <a:tblPr/>
              <a:tblGrid>
                <a:gridCol w="2471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6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2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charset="0"/>
                        </a:rPr>
                        <a:t>Data Element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Claim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Claim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Claim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charset="0"/>
                        </a:rPr>
                        <a:t>Person ID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------849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------849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------849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charset="0"/>
                        </a:rPr>
                        <a:t>Begin Date Of Care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2/28/2016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2/28/2016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2/28/2016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charset="0"/>
                        </a:rPr>
                        <a:t>End Date Of Care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2/28/2016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2/28/2016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2/28/2016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charset="0"/>
                        </a:rPr>
                        <a:t>Place Of Service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21 - Inpatient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21 - Inpatient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21 - Inpatient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724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charset="0"/>
                        </a:rPr>
                        <a:t>Provider Specialty Code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05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Anesthesiology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Obstetrics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Pathology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charset="0"/>
                        </a:rPr>
                        <a:t>Amount Paid, Raw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$255.36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$1,123.20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$38.37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charset="0"/>
                        </a:rPr>
                        <a:t>Overall RVU, Raw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21.27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1.01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Procedure Code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01961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59514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88305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2468DB-7393-4E76-85B1-EDD211F691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889AE9-4FB5-4AA2-AA92-6B97A8688804}" type="slidenum">
              <a:rPr lang="en-US" altLang="en-US" smtClean="0"/>
              <a:pPr>
                <a:defRPr/>
              </a:pPr>
              <a:t>45</a:t>
            </a:fld>
            <a:endParaRPr lang="en-US" altLang="en-US"/>
          </a:p>
        </p:txBody>
      </p:sp>
      <p:sp>
        <p:nvSpPr>
          <p:cNvPr id="88120" name="Text Box 55">
            <a:extLst>
              <a:ext uri="{FF2B5EF4-FFF2-40B4-BE49-F238E27FC236}">
                <a16:creationId xmlns:a16="http://schemas.microsoft.com/office/drawing/2014/main" id="{8D0EBE39-0600-47BF-987F-8499A199D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375569"/>
            <a:ext cx="817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dirty="0"/>
              <a:t>Use Admitting TED Number to get matching records from TED-N</a:t>
            </a:r>
          </a:p>
        </p:txBody>
      </p:sp>
    </p:spTree>
    <p:extLst>
      <p:ext uri="{BB962C8B-B14F-4D97-AF65-F5344CB8AC3E}">
        <p14:creationId xmlns:p14="http://schemas.microsoft.com/office/powerpoint/2010/main" val="29322003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>
            <a:extLst>
              <a:ext uri="{FF2B5EF4-FFF2-40B4-BE49-F238E27FC236}">
                <a16:creationId xmlns:a16="http://schemas.microsoft.com/office/drawing/2014/main" id="{8F97B10A-4E6E-4088-AB5A-ABC7F51AB4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hlink"/>
                </a:solidFill>
              </a:rPr>
              <a:t>Institutional Claims</a:t>
            </a:r>
            <a:br>
              <a:rPr lang="en-US" altLang="en-US" sz="4200" b="1">
                <a:solidFill>
                  <a:schemeClr val="hlink"/>
                </a:solidFill>
              </a:rPr>
            </a:br>
            <a:r>
              <a:rPr lang="en-US" altLang="en-US" sz="2800" b="1">
                <a:solidFill>
                  <a:schemeClr val="hlink"/>
                </a:solidFill>
              </a:rPr>
              <a:t>Institution Type for FY 2015</a:t>
            </a:r>
            <a:r>
              <a:rPr lang="en-US" altLang="en-US" sz="2800">
                <a:solidFill>
                  <a:schemeClr val="hlink"/>
                </a:solidFill>
              </a:rPr>
              <a:t> </a:t>
            </a:r>
          </a:p>
        </p:txBody>
      </p:sp>
      <p:graphicFrame>
        <p:nvGraphicFramePr>
          <p:cNvPr id="513083" name="Group 59">
            <a:extLst>
              <a:ext uri="{FF2B5EF4-FFF2-40B4-BE49-F238E27FC236}">
                <a16:creationId xmlns:a16="http://schemas.microsoft.com/office/drawing/2014/main" id="{08053605-C6A9-4ECB-B7C9-0370530C8AA7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279650" y="1844676"/>
          <a:ext cx="7956550" cy="4213226"/>
        </p:xfrm>
        <a:graphic>
          <a:graphicData uri="http://schemas.openxmlformats.org/drawingml/2006/table">
            <a:tbl>
              <a:tblPr/>
              <a:tblGrid>
                <a:gridCol w="95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975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Acute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Care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Inst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Type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Description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FY 2015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% Total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General medical and surgical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586,665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67%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76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Skilled Nursing Facility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126,669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Sole community/Critical Access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53,490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Psychiatric hospital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42,433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Home Health Care Agency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or unit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20,540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All Others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51,191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DC9D60-4ABD-45A2-BDFF-DDF1E37C31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889AE9-4FB5-4AA2-AA92-6B97A8688804}" type="slidenum">
              <a:rPr lang="en-US" altLang="en-US" smtClean="0"/>
              <a:pPr>
                <a:defRPr/>
              </a:pPr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14904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>
            <a:extLst>
              <a:ext uri="{FF2B5EF4-FFF2-40B4-BE49-F238E27FC236}">
                <a16:creationId xmlns:a16="http://schemas.microsoft.com/office/drawing/2014/main" id="{BC2995CA-E584-4EA4-8598-1F08F7386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hlink"/>
                </a:solidFill>
              </a:rPr>
              <a:t>Institutional Claims</a:t>
            </a:r>
            <a:br>
              <a:rPr lang="en-US" altLang="en-US" sz="3600" b="1">
                <a:solidFill>
                  <a:schemeClr val="hlink"/>
                </a:solidFill>
              </a:rPr>
            </a:br>
            <a:r>
              <a:rPr lang="en-US" altLang="en-US" sz="3200" b="1">
                <a:solidFill>
                  <a:schemeClr val="hlink"/>
                </a:solidFill>
              </a:rPr>
              <a:t>Discharge Status</a:t>
            </a:r>
          </a:p>
        </p:txBody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C82A437A-2255-4F03-BA7C-1602A23C41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Indicates how patient left the institution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Values for routine discharge, death, transfer, </a:t>
            </a:r>
            <a:r>
              <a:rPr lang="en-US" altLang="en-US" sz="2400" dirty="0" err="1"/>
              <a:t>etc</a:t>
            </a:r>
            <a:endParaRPr lang="en-US" alt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Value of “still a patient” (30) indicates more bills are to follow to cover remainder of stay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10.0% of records overall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0.15% for acute care*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Remove “still a patient” when doing average LOS, average cost, case mix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E57F59-487B-401A-83E8-89C89E10C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47</a:t>
            </a:fld>
            <a:endParaRPr lang="en-US"/>
          </a:p>
        </p:txBody>
      </p:sp>
      <p:sp>
        <p:nvSpPr>
          <p:cNvPr id="90117" name="Text Box 4">
            <a:extLst>
              <a:ext uri="{FF2B5EF4-FFF2-40B4-BE49-F238E27FC236}">
                <a16:creationId xmlns:a16="http://schemas.microsoft.com/office/drawing/2014/main" id="{FF68AB19-A83C-4B02-BDC2-3F4BF36E0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996" y="6118640"/>
            <a:ext cx="57610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600" dirty="0"/>
              <a:t>* </a:t>
            </a:r>
            <a:r>
              <a:rPr lang="en-US" altLang="en-US" sz="1400" dirty="0"/>
              <a:t>Many of these are low birth weight newborns</a:t>
            </a:r>
          </a:p>
        </p:txBody>
      </p:sp>
    </p:spTree>
    <p:extLst>
      <p:ext uri="{BB962C8B-B14F-4D97-AF65-F5344CB8AC3E}">
        <p14:creationId xmlns:p14="http://schemas.microsoft.com/office/powerpoint/2010/main" val="14064301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>
            <a:extLst>
              <a:ext uri="{FF2B5EF4-FFF2-40B4-BE49-F238E27FC236}">
                <a16:creationId xmlns:a16="http://schemas.microsoft.com/office/drawing/2014/main" id="{BC2995CA-E584-4EA4-8598-1F08F7386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hlink"/>
                </a:solidFill>
              </a:rPr>
              <a:t>Institutional Claims</a:t>
            </a:r>
            <a:br>
              <a:rPr lang="en-US" altLang="en-US" sz="3600" b="1" dirty="0">
                <a:solidFill>
                  <a:schemeClr val="hlink"/>
                </a:solidFill>
              </a:rPr>
            </a:br>
            <a:r>
              <a:rPr lang="en-US" altLang="en-US" sz="3600" b="1" dirty="0">
                <a:solidFill>
                  <a:schemeClr val="hlink"/>
                </a:solidFill>
              </a:rPr>
              <a:t>Key Fields</a:t>
            </a:r>
            <a:endParaRPr lang="en-US" altLang="en-US" sz="3200" b="1" dirty="0">
              <a:solidFill>
                <a:schemeClr val="hlink"/>
              </a:solidFill>
            </a:endParaRPr>
          </a:p>
        </p:txBody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C82A437A-2255-4F03-BA7C-1602A23C41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97280" y="1845733"/>
            <a:ext cx="10058400" cy="4614051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Patient Demographic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Patient Enrollment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Referral Information (if the stay was a result of a referral from the MTF)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MDC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MS-DRG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12 Diagnoses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6 Procedures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Admission Source / Discharge Status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ICU flag</a:t>
            </a:r>
          </a:p>
          <a:p>
            <a:pPr lvl="2"/>
            <a:r>
              <a:rPr lang="en-US" altLang="en-US" sz="2000" dirty="0"/>
              <a:t>Indicates if patient stayed in an ICU for at least some of the stay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OR Flag</a:t>
            </a:r>
          </a:p>
          <a:p>
            <a:pPr lvl="2"/>
            <a:r>
              <a:rPr lang="en-US" altLang="en-US" sz="2000" dirty="0"/>
              <a:t>Indicates if patient used the operating room during the stay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E57F59-487B-401A-83E8-89C89E10C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231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>
            <a:extLst>
              <a:ext uri="{FF2B5EF4-FFF2-40B4-BE49-F238E27FC236}">
                <a16:creationId xmlns:a16="http://schemas.microsoft.com/office/drawing/2014/main" id="{80C60A47-4868-499D-930B-43D9D99BF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hlink"/>
                </a:solidFill>
              </a:rPr>
              <a:t>Institutional Claims</a:t>
            </a:r>
            <a:br>
              <a:rPr lang="en-US" altLang="en-US" sz="3600" b="1">
                <a:solidFill>
                  <a:schemeClr val="hlink"/>
                </a:solidFill>
              </a:rPr>
            </a:br>
            <a:r>
              <a:rPr lang="en-US" altLang="en-US" sz="3400" b="1">
                <a:solidFill>
                  <a:schemeClr val="hlink"/>
                </a:solidFill>
              </a:rPr>
              <a:t>Measures</a:t>
            </a:r>
          </a:p>
        </p:txBody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36961591-00AA-4E59-925D-9C8038BCD6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1916113"/>
            <a:ext cx="8001000" cy="4267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1800" b="1"/>
              <a:t>Number of Claims</a:t>
            </a:r>
            <a:r>
              <a:rPr lang="en-US" altLang="en-US" sz="1800"/>
              <a:t> </a:t>
            </a:r>
          </a:p>
          <a:p>
            <a:pPr lvl="1" eaLnBrk="1" hangingPunct="1"/>
            <a:r>
              <a:rPr lang="en-US" altLang="en-US" sz="1800"/>
              <a:t>Set to 1 for all records</a:t>
            </a:r>
          </a:p>
          <a:p>
            <a:pPr eaLnBrk="1" hangingPunct="1"/>
            <a:r>
              <a:rPr lang="en-US" altLang="en-US" sz="1800" b="1"/>
              <a:t>Number of Admissions</a:t>
            </a:r>
          </a:p>
          <a:p>
            <a:pPr lvl="1" eaLnBrk="1" hangingPunct="1"/>
            <a:r>
              <a:rPr lang="en-US" altLang="en-US" sz="1800"/>
              <a:t>Admission credit only given to admitting record, in case of interim claims</a:t>
            </a:r>
          </a:p>
          <a:p>
            <a:pPr eaLnBrk="1" hangingPunct="1"/>
            <a:r>
              <a:rPr lang="en-US" altLang="en-US" sz="1800" b="1"/>
              <a:t>Bed Days / Authorized Days</a:t>
            </a:r>
          </a:p>
          <a:p>
            <a:pPr lvl="1" eaLnBrk="1" hangingPunct="1"/>
            <a:r>
              <a:rPr lang="en-US" altLang="en-US" sz="1800"/>
              <a:t>Number of days in hospital / Number of days for which TRICARE will pay</a:t>
            </a:r>
          </a:p>
          <a:p>
            <a:pPr lvl="1" eaLnBrk="1" hangingPunct="1"/>
            <a:r>
              <a:rPr lang="en-US" altLang="en-US" sz="1800"/>
              <a:t>Note that Home Health Agencies (Inst Type 70) are reporting bed days, so take care to remove them</a:t>
            </a:r>
          </a:p>
          <a:p>
            <a:pPr eaLnBrk="1" hangingPunct="1"/>
            <a:r>
              <a:rPr lang="en-US" altLang="en-US" sz="1800" b="1"/>
              <a:t>Relative Weighted Product (MS-DRG RWP)</a:t>
            </a:r>
          </a:p>
          <a:p>
            <a:pPr lvl="1" eaLnBrk="1" hangingPunct="1"/>
            <a:r>
              <a:rPr lang="en-US" altLang="en-US" sz="1800"/>
              <a:t>Only for acute care hospitals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81C70B-ED4A-4F83-B2CB-F0E1DE679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41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5">
            <a:extLst>
              <a:ext uri="{FF2B5EF4-FFF2-40B4-BE49-F238E27FC236}">
                <a16:creationId xmlns:a16="http://schemas.microsoft.com/office/drawing/2014/main" id="{58457EE8-D412-42F6-972A-71245B4A3429}"/>
              </a:ext>
            </a:extLst>
          </p:cNvPr>
          <p:cNvSpPr>
            <a:spLocks noGrp="1" noChangeArrowheads="1"/>
          </p:cNvSpPr>
          <p:nvPr>
            <p:ph/>
          </p:nvPr>
        </p:nvSpPr>
        <p:spPr>
          <a:xfrm>
            <a:off x="2090739" y="2168526"/>
            <a:ext cx="8008937" cy="3851275"/>
          </a:xfrm>
        </p:spPr>
        <p:txBody>
          <a:bodyPr/>
          <a:lstStyle/>
          <a:p>
            <a:pPr lvl="1" eaLnBrk="1" hangingPunct="1"/>
            <a:r>
              <a:rPr lang="en-US" altLang="en-US" sz="2400" dirty="0"/>
              <a:t>MCSCs are required to establish networks of providers who have agreed to take TRICARE patients and who are paid under negotiated agreements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F56313-9540-4025-97D7-BC7D5E129B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729C3-4F94-40B1-AF71-59D6D2B1ACF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E9FD5591-3BA7-4B53-95A9-B95A6556219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659188" y="304800"/>
            <a:ext cx="8532812" cy="1216025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chemeClr val="accent1"/>
                </a:solidFill>
              </a:rPr>
              <a:t>Purchased Care Contracts</a:t>
            </a:r>
            <a:br>
              <a:rPr lang="en-US" altLang="en-US" sz="3200" b="1" dirty="0">
                <a:solidFill>
                  <a:schemeClr val="accent1"/>
                </a:solidFill>
              </a:rPr>
            </a:br>
            <a:r>
              <a:rPr lang="en-US" altLang="en-US" sz="2400" b="1" dirty="0">
                <a:solidFill>
                  <a:schemeClr val="accent1"/>
                </a:solidFill>
              </a:rPr>
              <a:t>Managed Care Support Contractors (MCSC)</a:t>
            </a:r>
          </a:p>
        </p:txBody>
      </p:sp>
    </p:spTree>
    <p:extLst>
      <p:ext uri="{BB962C8B-B14F-4D97-AF65-F5344CB8AC3E}">
        <p14:creationId xmlns:p14="http://schemas.microsoft.com/office/powerpoint/2010/main" val="21871034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C0D63E-C585-4ADC-815A-98AA579A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50</a:t>
            </a:fld>
            <a:endParaRPr lang="en-US"/>
          </a:p>
        </p:txBody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7F96992E-13F9-4D15-88CE-06B16AF1AAC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62539" y="1978025"/>
            <a:ext cx="10058400" cy="1450975"/>
          </a:xfrm>
        </p:spPr>
        <p:txBody>
          <a:bodyPr anchor="ctr"/>
          <a:lstStyle/>
          <a:p>
            <a:pPr eaLnBrk="1" hangingPunct="1"/>
            <a:r>
              <a:rPr lang="en-US" altLang="en-US" sz="3200" b="1" dirty="0">
                <a:solidFill>
                  <a:schemeClr val="hlink"/>
                </a:solidFill>
                <a:latin typeface="Tahoma" panose="020B0604030504040204" pitchFamily="34" charset="0"/>
              </a:rPr>
              <a:t>Purchased Care Providers Table</a:t>
            </a:r>
          </a:p>
        </p:txBody>
      </p:sp>
      <p:pic>
        <p:nvPicPr>
          <p:cNvPr id="95237" name="Picture 4" descr="j0416026">
            <a:extLst>
              <a:ext uri="{FF2B5EF4-FFF2-40B4-BE49-F238E27FC236}">
                <a16:creationId xmlns:a16="http://schemas.microsoft.com/office/drawing/2014/main" id="{EE45F9F2-D837-4075-AB3B-10E22EB9F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7101" y="2703512"/>
            <a:ext cx="571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62885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3">
            <a:extLst>
              <a:ext uri="{FF2B5EF4-FFF2-40B4-BE49-F238E27FC236}">
                <a16:creationId xmlns:a16="http://schemas.microsoft.com/office/drawing/2014/main" id="{7F96992E-13F9-4D15-88CE-06B16AF1AA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41525" y="441325"/>
            <a:ext cx="6934200" cy="1143000"/>
          </a:xfrm>
        </p:spPr>
        <p:txBody>
          <a:bodyPr anchor="ctr"/>
          <a:lstStyle/>
          <a:p>
            <a:pPr eaLnBrk="1" hangingPunct="1"/>
            <a:r>
              <a:rPr lang="en-US" altLang="en-US" sz="3200" b="1">
                <a:solidFill>
                  <a:schemeClr val="hlink"/>
                </a:solidFill>
                <a:latin typeface="Tahoma" panose="020B0604030504040204" pitchFamily="34" charset="0"/>
              </a:rPr>
              <a:t>Purchased Care Providers Table</a:t>
            </a:r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3EBE7422-8469-4EEE-B5B8-635DD1FEAF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50" y="1881188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n-US"/>
              <a:t>Contains a record for anyone who may bill TRICARE</a:t>
            </a:r>
          </a:p>
          <a:p>
            <a:pPr lvl="1" eaLnBrk="1" hangingPunct="1"/>
            <a:r>
              <a:rPr lang="en-US" altLang="en-US"/>
              <a:t>Exception:  Provider record not required for TDEFIC claims</a:t>
            </a:r>
          </a:p>
          <a:p>
            <a:pPr lvl="1" eaLnBrk="1" hangingPunct="1"/>
            <a:r>
              <a:rPr lang="en-US" altLang="en-US"/>
              <a:t>This is where you would find a provider’s name, city and state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C0D63E-C585-4ADC-815A-98AA579A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51</a:t>
            </a:fld>
            <a:endParaRPr lang="en-US"/>
          </a:p>
        </p:txBody>
      </p:sp>
      <p:pic>
        <p:nvPicPr>
          <p:cNvPr id="95237" name="Picture 4" descr="j0416026">
            <a:extLst>
              <a:ext uri="{FF2B5EF4-FFF2-40B4-BE49-F238E27FC236}">
                <a16:creationId xmlns:a16="http://schemas.microsoft.com/office/drawing/2014/main" id="{EE45F9F2-D837-4075-AB3B-10E22EB9F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1988" y="4113213"/>
            <a:ext cx="571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6759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4" name="Picture 6">
            <a:extLst>
              <a:ext uri="{FF2B5EF4-FFF2-40B4-BE49-F238E27FC236}">
                <a16:creationId xmlns:a16="http://schemas.microsoft.com/office/drawing/2014/main" id="{B2763F61-DA46-4314-99B2-853ADB356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414" y="939801"/>
            <a:ext cx="453707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11151EC4-99A1-4C73-B2AA-188E9B33A2D5}"/>
              </a:ext>
            </a:extLst>
          </p:cNvPr>
          <p:cNvSpPr txBox="1">
            <a:spLocks noChangeArrowheads="1"/>
          </p:cNvSpPr>
          <p:nvPr/>
        </p:nvSpPr>
        <p:spPr>
          <a:xfrm>
            <a:off x="1919288" y="225425"/>
            <a:ext cx="7042150" cy="67945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3200" b="1" kern="0" dirty="0">
                <a:solidFill>
                  <a:schemeClr val="hlink"/>
                </a:solidFill>
                <a:latin typeface="Tahoma" pitchFamily="34" charset="0"/>
              </a:rPr>
              <a:t>Purchased Care Providers Table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E789AF-2755-4A00-B943-1FF933384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16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2">
            <a:extLst>
              <a:ext uri="{FF2B5EF4-FFF2-40B4-BE49-F238E27FC236}">
                <a16:creationId xmlns:a16="http://schemas.microsoft.com/office/drawing/2014/main" id="{02B31493-C44D-4A3C-B726-E5E089C4D4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hlink"/>
                </a:solidFill>
                <a:latin typeface="Tahoma" panose="020B0604030504040204" pitchFamily="34" charset="0"/>
              </a:rPr>
              <a:t>Purchased Care Provider Table</a:t>
            </a:r>
            <a:br>
              <a:rPr lang="en-US" altLang="en-US" sz="3600" b="1">
                <a:solidFill>
                  <a:schemeClr val="hlink"/>
                </a:solidFill>
                <a:latin typeface="Tahoma" panose="020B0604030504040204" pitchFamily="34" charset="0"/>
              </a:rPr>
            </a:br>
            <a:r>
              <a:rPr lang="en-US" altLang="en-US" sz="3600" b="1">
                <a:solidFill>
                  <a:schemeClr val="hlink"/>
                </a:solidFill>
                <a:latin typeface="Tahoma" panose="020B0604030504040204" pitchFamily="34" charset="0"/>
              </a:rPr>
              <a:t>Provider Identifier Key</a:t>
            </a:r>
          </a:p>
        </p:txBody>
      </p:sp>
      <p:sp>
        <p:nvSpPr>
          <p:cNvPr id="99334" name="Rectangle 3">
            <a:extLst>
              <a:ext uri="{FF2B5EF4-FFF2-40B4-BE49-F238E27FC236}">
                <a16:creationId xmlns:a16="http://schemas.microsoft.com/office/drawing/2014/main" id="{A6BC0EDF-BBE3-479A-B18F-B9BFD1A436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90738" y="1752600"/>
            <a:ext cx="8001000" cy="3729038"/>
          </a:xfrm>
        </p:spPr>
        <p:txBody>
          <a:bodyPr/>
          <a:lstStyle/>
          <a:p>
            <a:pPr eaLnBrk="1" hangingPunct="1"/>
            <a:r>
              <a:rPr lang="en-US" altLang="en-US" sz="2400"/>
              <a:t>Provider Tax ID</a:t>
            </a:r>
          </a:p>
          <a:p>
            <a:pPr eaLnBrk="1" hangingPunct="1"/>
            <a:r>
              <a:rPr lang="en-US" altLang="en-US" sz="2400"/>
              <a:t>Multiple Provider ID</a:t>
            </a:r>
          </a:p>
          <a:p>
            <a:pPr eaLnBrk="1" hangingPunct="1"/>
            <a:r>
              <a:rPr lang="en-US" altLang="en-US" sz="2400"/>
              <a:t>Provider Zip</a:t>
            </a:r>
          </a:p>
          <a:p>
            <a:pPr lvl="1" eaLnBrk="1" hangingPunct="1"/>
            <a:r>
              <a:rPr lang="en-US" altLang="en-US"/>
              <a:t>Five digit ZIP code</a:t>
            </a:r>
          </a:p>
          <a:p>
            <a:pPr eaLnBrk="1" hangingPunct="1"/>
            <a:r>
              <a:rPr lang="en-US" altLang="en-US" sz="2400"/>
              <a:t>Provider Specialty/Institution Type</a:t>
            </a:r>
          </a:p>
          <a:p>
            <a:pPr eaLnBrk="1" hangingPunct="1"/>
            <a:r>
              <a:rPr lang="en-US" altLang="en-US" i="1"/>
              <a:t>(same fields as on Provider table)</a:t>
            </a:r>
          </a:p>
          <a:p>
            <a:pPr eaLnBrk="1" hangingPunct="1"/>
            <a:r>
              <a:rPr lang="en-US" altLang="en-US" b="1" i="1">
                <a:solidFill>
                  <a:srgbClr val="FF0000"/>
                </a:solidFill>
              </a:rPr>
              <a:t>Use concatenated field:</a:t>
            </a:r>
          </a:p>
          <a:p>
            <a:pPr lvl="1" eaLnBrk="1" hangingPunct="1"/>
            <a:r>
              <a:rPr lang="en-US" altLang="en-US" i="1">
                <a:solidFill>
                  <a:srgbClr val="FF0000"/>
                </a:solidFill>
              </a:rPr>
              <a:t>“Prov Tax ID/ZIP/Multi ID/Specialty”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900" i="1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900" i="1"/>
          </a:p>
        </p:txBody>
      </p:sp>
      <p:sp>
        <p:nvSpPr>
          <p:cNvPr id="99330" name="Slide Number Placeholder 4">
            <a:extLst>
              <a:ext uri="{FF2B5EF4-FFF2-40B4-BE49-F238E27FC236}">
                <a16:creationId xmlns:a16="http://schemas.microsoft.com/office/drawing/2014/main" id="{8FA453C8-A364-44AC-AEB2-398FB1CB6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C91D4C4-CA63-4098-8EE7-ECBEC06BDB61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53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99332" name="Text Box 4">
            <a:extLst>
              <a:ext uri="{FF2B5EF4-FFF2-40B4-BE49-F238E27FC236}">
                <a16:creationId xmlns:a16="http://schemas.microsoft.com/office/drawing/2014/main" id="{3C780B1A-9851-43FD-8383-B5A839A5B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6163" y="5624514"/>
            <a:ext cx="7200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000" b="1"/>
              <a:t>Note: One provider may have several records</a:t>
            </a:r>
          </a:p>
        </p:txBody>
      </p:sp>
    </p:spTree>
    <p:extLst>
      <p:ext uri="{BB962C8B-B14F-4D97-AF65-F5344CB8AC3E}">
        <p14:creationId xmlns:p14="http://schemas.microsoft.com/office/powerpoint/2010/main" val="112387967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4">
            <a:extLst>
              <a:ext uri="{FF2B5EF4-FFF2-40B4-BE49-F238E27FC236}">
                <a16:creationId xmlns:a16="http://schemas.microsoft.com/office/drawing/2014/main" id="{DC8964E4-D174-4E4F-8A22-8E2453334A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chemeClr val="hlink"/>
                </a:solidFill>
                <a:latin typeface="Tahoma" panose="020B0604030504040204" pitchFamily="34" charset="0"/>
              </a:rPr>
              <a:t>Purchased Care Provider Table</a:t>
            </a:r>
            <a:br>
              <a:rPr lang="en-US" altLang="en-US" sz="3200" b="1" dirty="0">
                <a:solidFill>
                  <a:schemeClr val="hlink"/>
                </a:solidFill>
                <a:latin typeface="Tahoma" panose="020B0604030504040204" pitchFamily="34" charset="0"/>
              </a:rPr>
            </a:br>
            <a:r>
              <a:rPr lang="en-US" altLang="en-US" sz="3200" b="1" dirty="0">
                <a:solidFill>
                  <a:schemeClr val="hlink"/>
                </a:solidFill>
                <a:latin typeface="Tahoma" panose="020B0604030504040204" pitchFamily="34" charset="0"/>
              </a:rPr>
              <a:t>Provider Identifier Key</a:t>
            </a:r>
          </a:p>
        </p:txBody>
      </p:sp>
      <p:graphicFrame>
        <p:nvGraphicFramePr>
          <p:cNvPr id="744520" name="Group 72">
            <a:extLst>
              <a:ext uri="{FF2B5EF4-FFF2-40B4-BE49-F238E27FC236}">
                <a16:creationId xmlns:a16="http://schemas.microsoft.com/office/drawing/2014/main" id="{11BCE532-BFBF-4109-B5A9-52283311FA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522877"/>
              </p:ext>
            </p:extLst>
          </p:nvPr>
        </p:nvGraphicFramePr>
        <p:xfrm>
          <a:off x="1841708" y="1925884"/>
          <a:ext cx="8245475" cy="4716463"/>
        </p:xfrm>
        <a:graphic>
          <a:graphicData uri="http://schemas.openxmlformats.org/drawingml/2006/table">
            <a:tbl>
              <a:tblPr/>
              <a:tblGrid>
                <a:gridCol w="204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1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6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Prov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Prov 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Prov 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Prov Tax 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Multi Prov 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Prov Zip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HUBER,JAMES,D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CONYERS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GA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AAAAAAAAA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A006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30012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HUBER,JAMES,D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CONYERS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GA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AAAAAAAAA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A007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30207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HUBER,JAMES,D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CONYERS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GA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AAAAAAAAA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B012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30012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HUBER,JAMES,D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LITHONIA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GA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BBBBBBBBB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30058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1378" name="Slide Number Placeholder 4">
            <a:extLst>
              <a:ext uri="{FF2B5EF4-FFF2-40B4-BE49-F238E27FC236}">
                <a16:creationId xmlns:a16="http://schemas.microsoft.com/office/drawing/2014/main" id="{6586B3DC-08A9-4AD9-B7A8-DFF43C607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745B2E2-95FE-4E81-B843-410AC397F244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54</a:t>
            </a:fld>
            <a:endParaRPr lang="en-US" altLang="en-US" sz="1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3957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3">
            <a:extLst>
              <a:ext uri="{FF2B5EF4-FFF2-40B4-BE49-F238E27FC236}">
                <a16:creationId xmlns:a16="http://schemas.microsoft.com/office/drawing/2014/main" id="{B664F07D-F7E3-43B7-8992-245679F0BF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7238" y="728663"/>
            <a:ext cx="7308850" cy="755650"/>
          </a:xfrm>
        </p:spPr>
        <p:txBody>
          <a:bodyPr anchor="ctr"/>
          <a:lstStyle/>
          <a:p>
            <a:pPr eaLnBrk="1" hangingPunct="1"/>
            <a:r>
              <a:rPr lang="en-US" altLang="en-US" sz="2800" b="1">
                <a:solidFill>
                  <a:schemeClr val="hlink"/>
                </a:solidFill>
                <a:latin typeface="Tahoma" panose="020B0604030504040204" pitchFamily="34" charset="0"/>
              </a:rPr>
              <a:t>Institution Type / Provider Specialty</a:t>
            </a:r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74ACE359-376C-45BC-B64D-B79EBE0655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50" y="1952625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n-US" sz="2400" b="1"/>
              <a:t>Institution Type</a:t>
            </a:r>
          </a:p>
          <a:p>
            <a:pPr lvl="1" eaLnBrk="1" hangingPunct="1"/>
            <a:r>
              <a:rPr lang="en-US" altLang="en-US"/>
              <a:t>Type of institution (e.g. 91 = Sole Community/Critical Access)</a:t>
            </a:r>
          </a:p>
          <a:p>
            <a:pPr lvl="1" eaLnBrk="1" hangingPunct="1"/>
            <a:r>
              <a:rPr lang="en-US" altLang="en-US"/>
              <a:t>Blank for non-institutional providers</a:t>
            </a:r>
          </a:p>
          <a:p>
            <a:pPr eaLnBrk="1" hangingPunct="1"/>
            <a:r>
              <a:rPr lang="en-US" altLang="en-US" sz="2400" b="1"/>
              <a:t>Provider Specialty</a:t>
            </a:r>
          </a:p>
          <a:p>
            <a:pPr lvl="1" eaLnBrk="1" hangingPunct="1"/>
            <a:r>
              <a:rPr lang="en-US" altLang="en-US"/>
              <a:t>Two character provider major specialty group (e.g. 26 = Psychiatry)</a:t>
            </a:r>
          </a:p>
          <a:p>
            <a:pPr lvl="1" eaLnBrk="1" hangingPunct="1"/>
            <a:r>
              <a:rPr lang="en-US" altLang="en-US"/>
              <a:t>Blank for institutional providers</a:t>
            </a:r>
          </a:p>
          <a:p>
            <a:pPr eaLnBrk="1" hangingPunct="1"/>
            <a:r>
              <a:rPr lang="en-US" altLang="en-US" sz="2400"/>
              <a:t>Provider records are de-duped on Institution Type/Provider Specialty</a:t>
            </a:r>
            <a:endParaRPr lang="en-US" altLang="en-US"/>
          </a:p>
        </p:txBody>
      </p:sp>
      <p:sp>
        <p:nvSpPr>
          <p:cNvPr id="103426" name="Slide Number Placeholder 4">
            <a:extLst>
              <a:ext uri="{FF2B5EF4-FFF2-40B4-BE49-F238E27FC236}">
                <a16:creationId xmlns:a16="http://schemas.microsoft.com/office/drawing/2014/main" id="{6C1F70CD-25A8-48D4-9E7C-7FBF8B9A8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E250B2-D98D-4324-8A9F-E271990F08CA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55</a:t>
            </a:fld>
            <a:endParaRPr lang="en-US" altLang="en-US" sz="1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6307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3">
            <a:extLst>
              <a:ext uri="{FF2B5EF4-FFF2-40B4-BE49-F238E27FC236}">
                <a16:creationId xmlns:a16="http://schemas.microsoft.com/office/drawing/2014/main" id="{FC56B8AD-E0AE-43D5-BDBD-F4ED7ED28E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7238" y="441325"/>
            <a:ext cx="7308850" cy="1143000"/>
          </a:xfrm>
        </p:spPr>
        <p:txBody>
          <a:bodyPr anchor="ctr"/>
          <a:lstStyle/>
          <a:p>
            <a:pPr eaLnBrk="1" hangingPunct="1"/>
            <a:r>
              <a:rPr lang="en-US" altLang="en-US" sz="3600" b="1">
                <a:solidFill>
                  <a:schemeClr val="hlink"/>
                </a:solidFill>
                <a:latin typeface="Tahoma" panose="020B0604030504040204" pitchFamily="34" charset="0"/>
              </a:rPr>
              <a:t>Other Provider Fields</a:t>
            </a:r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C460A7CF-178C-4B91-BE14-E421AE22CE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50" y="1952625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n-US"/>
              <a:t>Provider Name</a:t>
            </a:r>
          </a:p>
          <a:p>
            <a:pPr eaLnBrk="1" hangingPunct="1"/>
            <a:r>
              <a:rPr lang="en-US" altLang="en-US"/>
              <a:t>Provider City</a:t>
            </a:r>
          </a:p>
          <a:p>
            <a:pPr eaLnBrk="1" hangingPunct="1"/>
            <a:r>
              <a:rPr lang="en-US" altLang="en-US"/>
              <a:t>Provider State or Country</a:t>
            </a:r>
          </a:p>
          <a:p>
            <a:pPr lvl="1" eaLnBrk="1" hangingPunct="1"/>
            <a:r>
              <a:rPr lang="en-US" altLang="en-US"/>
              <a:t>Two character state code, or </a:t>
            </a:r>
          </a:p>
          <a:p>
            <a:pPr lvl="1" eaLnBrk="1" hangingPunct="1"/>
            <a:r>
              <a:rPr lang="en-US" altLang="en-US"/>
              <a:t>Three character country code if foreign</a:t>
            </a:r>
          </a:p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D4E8F8-39E1-47BD-AAFE-1DDDE131A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377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>
            <a:extLst>
              <a:ext uri="{FF2B5EF4-FFF2-40B4-BE49-F238E27FC236}">
                <a16:creationId xmlns:a16="http://schemas.microsoft.com/office/drawing/2014/main" id="{656167CC-05E3-4EC6-9333-3A9738C8A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Purchased Care</a:t>
            </a:r>
            <a:b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sp>
        <p:nvSpPr>
          <p:cNvPr id="107524" name="Rectangle 3">
            <a:extLst>
              <a:ext uri="{FF2B5EF4-FFF2-40B4-BE49-F238E27FC236}">
                <a16:creationId xmlns:a16="http://schemas.microsoft.com/office/drawing/2014/main" id="{E56966F8-58AB-4760-B2B5-C3AA8A06823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90739" y="1916114"/>
            <a:ext cx="7750175" cy="4249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Purchased Care uses Managed Care Support Contractors (MCSC) to create networks of civilian providers and to process claims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MCSC send TED records to TRICARE: Institutional (buildings), Non-Institutional (professionals, services, supplies, facilities, drugs), Provider (name and city)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Institutional records are either acute care or non-acute, usually categorized by MS-DRG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Non-Institutional records are based on the Procedure Code (CPT/HCPCS), they are individual line items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Non-Institutional inpatient professional (Service Type Code I) is care provided to a patient admitted to an institution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CD3EAA-2578-4704-8EE9-EA3D260AB9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C98D6-AEFB-4422-BA69-8601D878EF19}" type="slidenum">
              <a:rPr lang="en-US" altLang="en-US" smtClean="0"/>
              <a:pPr>
                <a:defRPr/>
              </a:pPr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58735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>
            <a:extLst>
              <a:ext uri="{FF2B5EF4-FFF2-40B4-BE49-F238E27FC236}">
                <a16:creationId xmlns:a16="http://schemas.microsoft.com/office/drawing/2014/main" id="{CE612911-5130-4C0C-A078-F740C8BBA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61214" y="516836"/>
            <a:ext cx="3997325" cy="11080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Questions?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F5033D-EB3C-4729-8BD0-662AF7950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58</a:t>
            </a:fld>
            <a:endParaRPr lang="en-US"/>
          </a:p>
        </p:txBody>
      </p:sp>
      <p:pic>
        <p:nvPicPr>
          <p:cNvPr id="110596" name="Picture 4" descr="CGB7">
            <a:extLst>
              <a:ext uri="{FF2B5EF4-FFF2-40B4-BE49-F238E27FC236}">
                <a16:creationId xmlns:a16="http://schemas.microsoft.com/office/drawing/2014/main" id="{0B066E0C-0846-4042-A451-FB7466AF9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843" y="2071893"/>
            <a:ext cx="2897809" cy="3260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07C5850-416B-457C-B8D1-F08D50B77435}"/>
              </a:ext>
            </a:extLst>
          </p:cNvPr>
          <p:cNvSpPr txBox="1"/>
          <p:nvPr/>
        </p:nvSpPr>
        <p:spPr>
          <a:xfrm>
            <a:off x="3861214" y="5724939"/>
            <a:ext cx="3162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vpav@kennellinc.com</a:t>
            </a:r>
          </a:p>
        </p:txBody>
      </p:sp>
    </p:spTree>
    <p:extLst>
      <p:ext uri="{BB962C8B-B14F-4D97-AF65-F5344CB8AC3E}">
        <p14:creationId xmlns:p14="http://schemas.microsoft.com/office/powerpoint/2010/main" val="42777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2573" name="Group 29">
            <a:extLst>
              <a:ext uri="{FF2B5EF4-FFF2-40B4-BE49-F238E27FC236}">
                <a16:creationId xmlns:a16="http://schemas.microsoft.com/office/drawing/2014/main" id="{3B4BFF7B-2897-4AEE-AD0D-1FF920DB2094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2206626" y="2120900"/>
          <a:ext cx="7681913" cy="3232182"/>
        </p:xfrm>
        <a:graphic>
          <a:graphicData uri="http://schemas.openxmlformats.org/drawingml/2006/table">
            <a:tbl>
              <a:tblPr/>
              <a:tblGrid>
                <a:gridCol w="2562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9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0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80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Verdana" pitchFamily="34" charset="0"/>
                        </a:rPr>
                        <a:t>Region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Verdana" pitchFamily="34" charset="0"/>
                        </a:rPr>
                        <a:t>Contractor Name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Verdana" pitchFamily="34" charset="0"/>
                        </a:rPr>
                        <a:t>Contractor Number (T17)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East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Humana 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West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Health Net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F63CBC-8B25-478A-BC6D-CB7DA08CD1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729C3-4F94-40B1-AF71-59D6D2B1ACF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9751F32D-7722-4B5E-B3DF-3F835DC0EF9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659188" y="304800"/>
            <a:ext cx="8532812" cy="1216025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chemeClr val="accent1"/>
                </a:solidFill>
              </a:rPr>
              <a:t>Purchased Care Contracts</a:t>
            </a:r>
            <a:br>
              <a:rPr lang="en-US" altLang="en-US" sz="3200" b="1" dirty="0">
                <a:solidFill>
                  <a:schemeClr val="accent1"/>
                </a:solidFill>
              </a:rPr>
            </a:br>
            <a:r>
              <a:rPr lang="en-US" altLang="en-US" sz="2400" b="1" dirty="0">
                <a:solidFill>
                  <a:schemeClr val="accent1"/>
                </a:solidFill>
              </a:rPr>
              <a:t>Managed Care Support Contractors (MCSC)</a:t>
            </a:r>
          </a:p>
        </p:txBody>
      </p:sp>
    </p:spTree>
    <p:extLst>
      <p:ext uri="{BB962C8B-B14F-4D97-AF65-F5344CB8AC3E}">
        <p14:creationId xmlns:p14="http://schemas.microsoft.com/office/powerpoint/2010/main" val="3318784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2573" name="Group 29">
            <a:extLst>
              <a:ext uri="{FF2B5EF4-FFF2-40B4-BE49-F238E27FC236}">
                <a16:creationId xmlns:a16="http://schemas.microsoft.com/office/drawing/2014/main" id="{521378EF-4959-464F-8C91-E564C0A840CA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2136776" y="1722438"/>
          <a:ext cx="7681913" cy="4330699"/>
        </p:xfrm>
        <a:graphic>
          <a:graphicData uri="http://schemas.openxmlformats.org/drawingml/2006/table">
            <a:tbl>
              <a:tblPr/>
              <a:tblGrid>
                <a:gridCol w="2562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9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0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03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Verdana" pitchFamily="34" charset="0"/>
                        </a:rPr>
                        <a:t>Region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Verdana" pitchFamily="34" charset="0"/>
                        </a:rPr>
                        <a:t>Contractor Name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Verdana" pitchFamily="34" charset="0"/>
                        </a:rPr>
                        <a:t>Contractor Number (</a:t>
                      </a:r>
                      <a:r>
                        <a:rPr kumimoji="0" 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Verdana" pitchFamily="34" charset="0"/>
                        </a:rPr>
                        <a:t>Tnex</a:t>
                      </a: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Verdana" pitchFamily="34" charset="0"/>
                        </a:rPr>
                        <a:t>/T3)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West</a:t>
                      </a: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TriWest/United 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62/08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South</a:t>
                      </a: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Humana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63/05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4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North</a:t>
                      </a: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Health Net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64/04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644FA5-CA5A-4699-B3B6-66E8FE3AAF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729C3-4F94-40B1-AF71-59D6D2B1ACF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BC506918-AA18-4705-AC31-F44CC184CDE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659188" y="304800"/>
            <a:ext cx="8532812" cy="1216025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chemeClr val="accent1"/>
                </a:solidFill>
              </a:rPr>
              <a:t>Purchased Care Contracts</a:t>
            </a:r>
            <a:br>
              <a:rPr lang="en-US" altLang="en-US" sz="3200" b="1" dirty="0">
                <a:solidFill>
                  <a:schemeClr val="accent1"/>
                </a:solidFill>
              </a:rPr>
            </a:br>
            <a:r>
              <a:rPr lang="en-US" altLang="en-US" sz="2400" b="1" dirty="0">
                <a:solidFill>
                  <a:schemeClr val="accent1"/>
                </a:solidFill>
              </a:rPr>
              <a:t>Managed Care Support Contractors (MCSC)</a:t>
            </a:r>
          </a:p>
        </p:txBody>
      </p:sp>
    </p:spTree>
    <p:extLst>
      <p:ext uri="{BB962C8B-B14F-4D97-AF65-F5344CB8AC3E}">
        <p14:creationId xmlns:p14="http://schemas.microsoft.com/office/powerpoint/2010/main" val="2764429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>
            <a:extLst>
              <a:ext uri="{FF2B5EF4-FFF2-40B4-BE49-F238E27FC236}">
                <a16:creationId xmlns:a16="http://schemas.microsoft.com/office/drawing/2014/main" id="{88107A12-153F-475F-BB55-363F15E98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chemeClr val="accent1"/>
                </a:solidFill>
              </a:rPr>
              <a:t>Other Purchased Care Contractors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5AEA121-CB02-4640-9AD7-0BB0033E749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6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600"/>
          </a:p>
        </p:txBody>
      </p:sp>
      <p:graphicFrame>
        <p:nvGraphicFramePr>
          <p:cNvPr id="495678" name="Group 62">
            <a:extLst>
              <a:ext uri="{FF2B5EF4-FFF2-40B4-BE49-F238E27FC236}">
                <a16:creationId xmlns:a16="http://schemas.microsoft.com/office/drawing/2014/main" id="{1669B682-CE8E-46A3-B561-44759477F78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513013" y="2081213"/>
          <a:ext cx="7281862" cy="3384550"/>
        </p:xfrm>
        <a:graphic>
          <a:graphicData uri="http://schemas.openxmlformats.org/drawingml/2006/table">
            <a:tbl>
              <a:tblPr/>
              <a:tblGrid>
                <a:gridCol w="2427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7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7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Verdana" pitchFamily="34" charset="0"/>
                        </a:rPr>
                        <a:t>Acronym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Verdana" pitchFamily="34" charset="0"/>
                        </a:rPr>
                        <a:t>Contract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Verdana" pitchFamily="34" charset="0"/>
                        </a:rPr>
                        <a:t>Contractor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TOP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TRICARE Overseas Program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15/10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TPharm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TRICARE Pharmacy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70/73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TDEFIC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TRICARE Dual Eligible Fiscal Intermediary Contract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71/74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FB362E-9795-4E86-A1DC-FD3735F8E1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C98D6-AEFB-4422-BA69-8601D878EF19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96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5F4AFB0E-B3C7-4C06-AAEB-7136F5DCD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800" b="1" dirty="0">
                <a:solidFill>
                  <a:schemeClr val="accent1"/>
                </a:solidFill>
              </a:rPr>
              <a:t>Claims Payment Process</a:t>
            </a:r>
          </a:p>
        </p:txBody>
      </p:sp>
      <p:sp>
        <p:nvSpPr>
          <p:cNvPr id="20484" name="Rectangle 13">
            <a:extLst>
              <a:ext uri="{FF2B5EF4-FFF2-40B4-BE49-F238E27FC236}">
                <a16:creationId xmlns:a16="http://schemas.microsoft.com/office/drawing/2014/main" id="{F6061789-30A2-4414-9151-8DCDAAA93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389" y="4437063"/>
            <a:ext cx="1476375" cy="1079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0485" name="Text Box 17">
            <a:extLst>
              <a:ext uri="{FF2B5EF4-FFF2-40B4-BE49-F238E27FC236}">
                <a16:creationId xmlns:a16="http://schemas.microsoft.com/office/drawing/2014/main" id="{3EF398A3-5CD3-4479-8FD3-61B1C3F09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075" y="2060575"/>
            <a:ext cx="1252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Claim</a:t>
            </a:r>
          </a:p>
        </p:txBody>
      </p:sp>
      <p:sp>
        <p:nvSpPr>
          <p:cNvPr id="20486" name="Line 19">
            <a:extLst>
              <a:ext uri="{FF2B5EF4-FFF2-40B4-BE49-F238E27FC236}">
                <a16:creationId xmlns:a16="http://schemas.microsoft.com/office/drawing/2014/main" id="{FBD70C1A-D8B4-4ACA-99B5-A129A5C2225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1828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487" name="Group 26">
            <a:extLst>
              <a:ext uri="{FF2B5EF4-FFF2-40B4-BE49-F238E27FC236}">
                <a16:creationId xmlns:a16="http://schemas.microsoft.com/office/drawing/2014/main" id="{6E830CE6-C714-48C3-8861-B165D31A06F0}"/>
              </a:ext>
            </a:extLst>
          </p:cNvPr>
          <p:cNvGrpSpPr>
            <a:grpSpLocks/>
          </p:cNvGrpSpPr>
          <p:nvPr/>
        </p:nvGrpSpPr>
        <p:grpSpPr bwMode="auto">
          <a:xfrm>
            <a:off x="1803400" y="1412875"/>
            <a:ext cx="8331200" cy="4683860"/>
            <a:chOff x="279400" y="1412875"/>
            <a:chExt cx="8331200" cy="4683860"/>
          </a:xfrm>
        </p:grpSpPr>
        <p:graphicFrame>
          <p:nvGraphicFramePr>
            <p:cNvPr id="20489" name="Object 3">
              <a:hlinkClick r:id="" action="ppaction://ole?verb=0"/>
              <a:extLst>
                <a:ext uri="{FF2B5EF4-FFF2-40B4-BE49-F238E27FC236}">
                  <a16:creationId xmlns:a16="http://schemas.microsoft.com/office/drawing/2014/main" id="{B1660BD7-F87E-4725-8929-86335BEFD518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79400" y="3535363"/>
            <a:ext cx="2125663" cy="1585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Microsoft ClipArt Gallery" r:id="rId4" imgW="4076700" imgH="3376613" progId="">
                    <p:embed/>
                  </p:oleObj>
                </mc:Choice>
                <mc:Fallback>
                  <p:oleObj name="Microsoft ClipArt Gallery" r:id="rId4" imgW="4076700" imgH="3376613" progId="">
                    <p:embed/>
                    <p:pic>
                      <p:nvPicPr>
                        <p:cNvPr id="20489" name="Object 3">
                          <a:hlinkClick r:id="" action="ppaction://ole?verb=0"/>
                          <a:extLst>
                            <a:ext uri="{FF2B5EF4-FFF2-40B4-BE49-F238E27FC236}">
                              <a16:creationId xmlns:a16="http://schemas.microsoft.com/office/drawing/2014/main" id="{B1660BD7-F87E-4725-8929-86335BEFD518}"/>
                            </a:ext>
                          </a:extLst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400" y="3535363"/>
                          <a:ext cx="2125663" cy="1585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0" name="Text Box 4">
              <a:extLst>
                <a:ext uri="{FF2B5EF4-FFF2-40B4-BE49-F238E27FC236}">
                  <a16:creationId xmlns:a16="http://schemas.microsoft.com/office/drawing/2014/main" id="{AEBC02B1-7EE9-45C6-B1CA-51D9B540A7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288" y="5265738"/>
              <a:ext cx="208756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</a:rPr>
                <a:t>Health Care Event</a:t>
              </a:r>
            </a:p>
          </p:txBody>
        </p:sp>
        <p:sp>
          <p:nvSpPr>
            <p:cNvPr id="20491" name="AutoShape 5">
              <a:extLst>
                <a:ext uri="{FF2B5EF4-FFF2-40B4-BE49-F238E27FC236}">
                  <a16:creationId xmlns:a16="http://schemas.microsoft.com/office/drawing/2014/main" id="{A051BF08-B73D-4834-8589-4CAF47440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3463" y="2565400"/>
              <a:ext cx="649287" cy="481013"/>
            </a:xfrm>
            <a:prstGeom prst="flowChartMultidocument">
              <a:avLst/>
            </a:prstGeom>
            <a:solidFill>
              <a:srgbClr val="FFD86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0492" name="Text Box 6">
              <a:extLst>
                <a:ext uri="{FF2B5EF4-FFF2-40B4-BE49-F238E27FC236}">
                  <a16:creationId xmlns:a16="http://schemas.microsoft.com/office/drawing/2014/main" id="{55800D6A-C6E4-4E96-8A61-61DA2B01F0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1888" y="2097088"/>
              <a:ext cx="2278062" cy="46990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/>
                <a:t>MCSC</a:t>
              </a:r>
            </a:p>
          </p:txBody>
        </p:sp>
        <p:pic>
          <p:nvPicPr>
            <p:cNvPr id="20493" name="Picture 7" descr="j0223562">
              <a:extLst>
                <a:ext uri="{FF2B5EF4-FFF2-40B4-BE49-F238E27FC236}">
                  <a16:creationId xmlns:a16="http://schemas.microsoft.com/office/drawing/2014/main" id="{B6A4B7C3-E8B7-4A3F-9523-31FE7E3857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5363" y="4033838"/>
              <a:ext cx="955675" cy="107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4" name="Line 8">
              <a:extLst>
                <a:ext uri="{FF2B5EF4-FFF2-40B4-BE49-F238E27FC236}">
                  <a16:creationId xmlns:a16="http://schemas.microsoft.com/office/drawing/2014/main" id="{715415E6-54EF-42A2-AA5D-5267F3CE73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5725" y="3292475"/>
              <a:ext cx="0" cy="6397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Text Box 10">
              <a:extLst>
                <a:ext uri="{FF2B5EF4-FFF2-40B4-BE49-F238E27FC236}">
                  <a16:creationId xmlns:a16="http://schemas.microsoft.com/office/drawing/2014/main" id="{6B834CAA-4648-49C4-BF12-53E4D390C1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6350" y="5192713"/>
              <a:ext cx="28448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</a:rPr>
                <a:t>DEERS Eligibility Check</a:t>
              </a:r>
            </a:p>
          </p:txBody>
        </p:sp>
        <p:pic>
          <p:nvPicPr>
            <p:cNvPr id="20496" name="Picture 11" descr="j0230340">
              <a:extLst>
                <a:ext uri="{FF2B5EF4-FFF2-40B4-BE49-F238E27FC236}">
                  <a16:creationId xmlns:a16="http://schemas.microsoft.com/office/drawing/2014/main" id="{D9323729-8FA3-405C-B467-A9816526FA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1525" y="3500438"/>
              <a:ext cx="828675" cy="566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7" name="Text Box 12">
              <a:extLst>
                <a:ext uri="{FF2B5EF4-FFF2-40B4-BE49-F238E27FC236}">
                  <a16:creationId xmlns:a16="http://schemas.microsoft.com/office/drawing/2014/main" id="{F634C5B9-F8BF-4C5D-AEE6-4A8AE9391F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675" y="4149725"/>
              <a:ext cx="1547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</a:rPr>
                <a:t>Payment</a:t>
              </a:r>
            </a:p>
          </p:txBody>
        </p:sp>
        <p:sp>
          <p:nvSpPr>
            <p:cNvPr id="20498" name="Line 14">
              <a:extLst>
                <a:ext uri="{FF2B5EF4-FFF2-40B4-BE49-F238E27FC236}">
                  <a16:creationId xmlns:a16="http://schemas.microsoft.com/office/drawing/2014/main" id="{A30406F8-B97E-4503-AD1C-87DAF1C495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5163" y="3260725"/>
              <a:ext cx="1477962" cy="10064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Text Box 15">
              <a:extLst>
                <a:ext uri="{FF2B5EF4-FFF2-40B4-BE49-F238E27FC236}">
                  <a16:creationId xmlns:a16="http://schemas.microsoft.com/office/drawing/2014/main" id="{5425C492-9C5D-42A4-A7F8-605058179E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35825" y="4473575"/>
              <a:ext cx="1374775" cy="1008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/>
                <a:t>DHA</a:t>
              </a:r>
            </a:p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600"/>
                <a:t>TED database</a:t>
              </a:r>
            </a:p>
          </p:txBody>
        </p:sp>
        <p:sp>
          <p:nvSpPr>
            <p:cNvPr id="20500" name="AutoShape 16">
              <a:extLst>
                <a:ext uri="{FF2B5EF4-FFF2-40B4-BE49-F238E27FC236}">
                  <a16:creationId xmlns:a16="http://schemas.microsoft.com/office/drawing/2014/main" id="{C6E670D7-5B65-4A51-B567-5052FF0C0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5825" y="3608388"/>
              <a:ext cx="649288" cy="481012"/>
            </a:xfrm>
            <a:prstGeom prst="flowChartMultidocument">
              <a:avLst/>
            </a:prstGeom>
            <a:solidFill>
              <a:srgbClr val="FFD86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0501" name="Text Box 18">
              <a:extLst>
                <a:ext uri="{FF2B5EF4-FFF2-40B4-BE49-F238E27FC236}">
                  <a16:creationId xmlns:a16="http://schemas.microsoft.com/office/drawing/2014/main" id="{515B9CBE-AEF5-42BA-AACF-7F826303DC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7763" y="2708275"/>
              <a:ext cx="1150937" cy="100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accent2"/>
                  </a:solidFill>
                  <a:latin typeface="Tahoma" panose="020B0604030504040204" pitchFamily="34" charset="0"/>
                </a:rPr>
                <a:t>TED-I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accent2"/>
                  </a:solidFill>
                  <a:latin typeface="Tahoma" panose="020B0604030504040204" pitchFamily="34" charset="0"/>
                </a:rPr>
                <a:t>TED-NI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accent2"/>
                  </a:solidFill>
                  <a:latin typeface="Tahoma" panose="020B0604030504040204" pitchFamily="34" charset="0"/>
                </a:rPr>
                <a:t>TED-PR</a:t>
              </a:r>
            </a:p>
          </p:txBody>
        </p:sp>
        <p:sp>
          <p:nvSpPr>
            <p:cNvPr id="20502" name="Line 20">
              <a:extLst>
                <a:ext uri="{FF2B5EF4-FFF2-40B4-BE49-F238E27FC236}">
                  <a16:creationId xmlns:a16="http://schemas.microsoft.com/office/drawing/2014/main" id="{A40618CA-98F9-4778-A7F3-5B56141386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86000" y="2819400"/>
              <a:ext cx="1371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21">
              <a:extLst>
                <a:ext uri="{FF2B5EF4-FFF2-40B4-BE49-F238E27FC236}">
                  <a16:creationId xmlns:a16="http://schemas.microsoft.com/office/drawing/2014/main" id="{53D72D6F-5B7C-4588-A70B-9C9BA584AF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84438" y="2960688"/>
              <a:ext cx="1187450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504" name="Picture 22" descr="j0089228">
              <a:extLst>
                <a:ext uri="{FF2B5EF4-FFF2-40B4-BE49-F238E27FC236}">
                  <a16:creationId xmlns:a16="http://schemas.microsoft.com/office/drawing/2014/main" id="{F0AB222F-8C31-4E93-B4EA-47456786BE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5825" y="1412875"/>
              <a:ext cx="1081088" cy="965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05" name="Line 23">
              <a:extLst>
                <a:ext uri="{FF2B5EF4-FFF2-40B4-BE49-F238E27FC236}">
                  <a16:creationId xmlns:a16="http://schemas.microsoft.com/office/drawing/2014/main" id="{C882A45B-2EA6-4826-A459-95411220D7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84888" y="1952625"/>
              <a:ext cx="1042987" cy="323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24">
              <a:extLst>
                <a:ext uri="{FF2B5EF4-FFF2-40B4-BE49-F238E27FC236}">
                  <a16:creationId xmlns:a16="http://schemas.microsoft.com/office/drawing/2014/main" id="{DFF96B7E-AB58-40F3-8109-302FC96047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208963" y="2492375"/>
              <a:ext cx="287337" cy="1728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E3EDB1-122C-4FB9-B1BA-FC212E347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8917-C6B0-43C3-BF0E-A478084250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127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1EB745CF89B4EB1E23179B14FF6D3" ma:contentTypeVersion="2" ma:contentTypeDescription="Create a new document." ma:contentTypeScope="" ma:versionID="ccab89a865dbb63e12e21133979ca291">
  <xsd:schema xmlns:xsd="http://www.w3.org/2001/XMLSchema" xmlns:xs="http://www.w3.org/2001/XMLSchema" xmlns:p="http://schemas.microsoft.com/office/2006/metadata/properties" xmlns:ns2="8d223693-a444-41f7-80b4-d2e3985df692" targetNamespace="http://schemas.microsoft.com/office/2006/metadata/properties" ma:root="true" ma:fieldsID="c46070d0b0fff04ffe27834ffe2aeac5" ns2:_="">
    <xsd:import namespace="8d223693-a444-41f7-80b4-d2e3985df69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223693-a444-41f7-80b4-d2e3985df69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51AA93-9C91-40A7-8722-8DE1EAF6C9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5DE5C7-19AE-4DC7-B2BE-27255F5B49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223693-a444-41f7-80b4-d2e3985df6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0BE7E3-593B-4636-BDF5-CAA771E8FF6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d223693-a444-41f7-80b4-d2e3985df692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131</TotalTime>
  <Words>3393</Words>
  <Application>Microsoft Office PowerPoint</Application>
  <PresentationFormat>Widescreen</PresentationFormat>
  <Paragraphs>748</Paragraphs>
  <Slides>58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9" baseType="lpstr">
      <vt:lpstr>Arial</vt:lpstr>
      <vt:lpstr>Calibri</vt:lpstr>
      <vt:lpstr>Calibri Light</vt:lpstr>
      <vt:lpstr>Courier New</vt:lpstr>
      <vt:lpstr>Symbol</vt:lpstr>
      <vt:lpstr>Tahoma</vt:lpstr>
      <vt:lpstr>Times</vt:lpstr>
      <vt:lpstr>Verdana</vt:lpstr>
      <vt:lpstr>Wingdings</vt:lpstr>
      <vt:lpstr>Retrospect</vt:lpstr>
      <vt:lpstr>Microsoft ClipArt Gallery</vt:lpstr>
      <vt:lpstr>Purchased Care Data  (TED-I &amp; TED-NI) </vt:lpstr>
      <vt:lpstr>Objectives</vt:lpstr>
      <vt:lpstr>Purchased Care Synonyms</vt:lpstr>
      <vt:lpstr>Common Terms</vt:lpstr>
      <vt:lpstr>Purchased Care Contracts Managed Care Support Contractors (MCSC)</vt:lpstr>
      <vt:lpstr>Purchased Care Contracts Managed Care Support Contractors (MCSC)</vt:lpstr>
      <vt:lpstr>Purchased Care Contracts Managed Care Support Contractors (MCSC)</vt:lpstr>
      <vt:lpstr>Other Purchased Care Contractors</vt:lpstr>
      <vt:lpstr>PowerPoint Presentation</vt:lpstr>
      <vt:lpstr>Two Different Claim Types &amp;  One Provider Record</vt:lpstr>
      <vt:lpstr>MERHCF Flag</vt:lpstr>
      <vt:lpstr>MERHCF Flag</vt:lpstr>
      <vt:lpstr>Institutional &amp; Non-Institutional at Record Level</vt:lpstr>
      <vt:lpstr>Record IDs</vt:lpstr>
      <vt:lpstr>Non-Institutional Use Line Item Number</vt:lpstr>
      <vt:lpstr>Geography Related Data Elements on TEDs</vt:lpstr>
      <vt:lpstr>Geography Related Data Elements on TEDs</vt:lpstr>
      <vt:lpstr>DEERS Data in TEDs</vt:lpstr>
      <vt:lpstr>Enrollment Related Data</vt:lpstr>
      <vt:lpstr>Enrollment Status – TEDI and TEDNI       FY 2017 - Number of Records </vt:lpstr>
      <vt:lpstr>Relative Weighted Data in TEDs</vt:lpstr>
      <vt:lpstr>Completeness of Data</vt:lpstr>
      <vt:lpstr>PowerPoint Presentation</vt:lpstr>
      <vt:lpstr>Provider Information on Inst and Non-Inst Records</vt:lpstr>
      <vt:lpstr> </vt:lpstr>
      <vt:lpstr>Non-Institutional Data</vt:lpstr>
      <vt:lpstr>Non-Institutional Data Pharmacy Claims</vt:lpstr>
      <vt:lpstr>Non-Institutional Data Pharmacy Claims</vt:lpstr>
      <vt:lpstr>Non-Institutional Data Service Type Code</vt:lpstr>
      <vt:lpstr>Non-Institutional Data Place of Service Code</vt:lpstr>
      <vt:lpstr>Non-Institutional Data Place of Service Code FY 2016</vt:lpstr>
      <vt:lpstr>Non-Institutional Data Service Nature</vt:lpstr>
      <vt:lpstr>Non-Institutional Data Visits</vt:lpstr>
      <vt:lpstr>Non-Institutional Data Building Episodes</vt:lpstr>
      <vt:lpstr>Non-Institutional Data Linked Referral and Claims</vt:lpstr>
      <vt:lpstr>Non-Institutional Data Linked Referral and Claims</vt:lpstr>
      <vt:lpstr>Non-Institutional Data Linked Referral and Claims</vt:lpstr>
      <vt:lpstr>Non-Institutional Data Key Fields</vt:lpstr>
      <vt:lpstr> </vt:lpstr>
      <vt:lpstr>Institutional Claims</vt:lpstr>
      <vt:lpstr>Additional Records for a Claim</vt:lpstr>
      <vt:lpstr>Institutional Claims Acute Care Hospital Indicator</vt:lpstr>
      <vt:lpstr>Admitting TED Number (ADMTEDNO)</vt:lpstr>
      <vt:lpstr>Example of Inpatient Episode</vt:lpstr>
      <vt:lpstr>Example of Inpatient Episode</vt:lpstr>
      <vt:lpstr>Institutional Claims Institution Type for FY 2015 </vt:lpstr>
      <vt:lpstr>Institutional Claims Discharge Status</vt:lpstr>
      <vt:lpstr>Institutional Claims Key Fields</vt:lpstr>
      <vt:lpstr>Institutional Claims Measures</vt:lpstr>
      <vt:lpstr>Purchased Care Providers Table</vt:lpstr>
      <vt:lpstr>Purchased Care Providers Table</vt:lpstr>
      <vt:lpstr>PowerPoint Presentation</vt:lpstr>
      <vt:lpstr>Purchased Care Provider Table Provider Identifier Key</vt:lpstr>
      <vt:lpstr>Purchased Care Provider Table Provider Identifier Key</vt:lpstr>
      <vt:lpstr>Institution Type / Provider Specialty</vt:lpstr>
      <vt:lpstr>Other Provider Fields</vt:lpstr>
      <vt:lpstr>Purchased Care Summary</vt:lpstr>
      <vt:lpstr> 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Purchased Care Data  (TED-I &amp; TED-NI)</dc:title>
  <dc:subject>Purchased Care Data  (TED-I &amp; TED-NI)	</dc:subject>
  <dc:creator>Owner</dc:creator>
  <cp:keywords>Purchased Care Data  (TED-I &amp; TED-NI)</cp:keywords>
  <cp:lastModifiedBy>Rivera, Portia T</cp:lastModifiedBy>
  <cp:revision>15</cp:revision>
  <dcterms:created xsi:type="dcterms:W3CDTF">2018-09-27T00:16:47Z</dcterms:created>
  <dcterms:modified xsi:type="dcterms:W3CDTF">2022-08-19T17:34:22Z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0x0101004251EB745CF89B4EB1E23179B14FF6D3</vt:lpwstr>
  </property>
</Properties>
</file>