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91"/>
  </p:notesMasterIdLst>
  <p:handoutMasterIdLst>
    <p:handoutMasterId r:id="rId92"/>
  </p:handoutMasterIdLst>
  <p:sldIdLst>
    <p:sldId id="295" r:id="rId5"/>
    <p:sldId id="302" r:id="rId6"/>
    <p:sldId id="303" r:id="rId7"/>
    <p:sldId id="304" r:id="rId8"/>
    <p:sldId id="305" r:id="rId9"/>
    <p:sldId id="640" r:id="rId10"/>
    <p:sldId id="306" r:id="rId11"/>
    <p:sldId id="308" r:id="rId12"/>
    <p:sldId id="309" r:id="rId13"/>
    <p:sldId id="310" r:id="rId14"/>
    <p:sldId id="629" r:id="rId15"/>
    <p:sldId id="638" r:id="rId16"/>
    <p:sldId id="544" r:id="rId17"/>
    <p:sldId id="637" r:id="rId18"/>
    <p:sldId id="641" r:id="rId19"/>
    <p:sldId id="642" r:id="rId20"/>
    <p:sldId id="643" r:id="rId21"/>
    <p:sldId id="644" r:id="rId22"/>
    <p:sldId id="645" r:id="rId23"/>
    <p:sldId id="646" r:id="rId24"/>
    <p:sldId id="647" r:id="rId25"/>
    <p:sldId id="648" r:id="rId26"/>
    <p:sldId id="538" r:id="rId27"/>
    <p:sldId id="312" r:id="rId28"/>
    <p:sldId id="313" r:id="rId29"/>
    <p:sldId id="314" r:id="rId30"/>
    <p:sldId id="540" r:id="rId31"/>
    <p:sldId id="315" r:id="rId32"/>
    <p:sldId id="316" r:id="rId33"/>
    <p:sldId id="649" r:id="rId34"/>
    <p:sldId id="651" r:id="rId35"/>
    <p:sldId id="639" r:id="rId36"/>
    <p:sldId id="318" r:id="rId37"/>
    <p:sldId id="317" r:id="rId38"/>
    <p:sldId id="319" r:id="rId39"/>
    <p:sldId id="320" r:id="rId40"/>
    <p:sldId id="652" r:id="rId41"/>
    <p:sldId id="323" r:id="rId42"/>
    <p:sldId id="653" r:id="rId43"/>
    <p:sldId id="576" r:id="rId44"/>
    <p:sldId id="324" r:id="rId45"/>
    <p:sldId id="321" r:id="rId46"/>
    <p:sldId id="325" r:id="rId47"/>
    <p:sldId id="326" r:id="rId48"/>
    <p:sldId id="327" r:id="rId49"/>
    <p:sldId id="328" r:id="rId50"/>
    <p:sldId id="329" r:id="rId51"/>
    <p:sldId id="258" r:id="rId52"/>
    <p:sldId id="260" r:id="rId53"/>
    <p:sldId id="727" r:id="rId54"/>
    <p:sldId id="654" r:id="rId55"/>
    <p:sldId id="728" r:id="rId56"/>
    <p:sldId id="729" r:id="rId57"/>
    <p:sldId id="542" r:id="rId58"/>
    <p:sldId id="627" r:id="rId59"/>
    <p:sldId id="330" r:id="rId60"/>
    <p:sldId id="331" r:id="rId61"/>
    <p:sldId id="332" r:id="rId62"/>
    <p:sldId id="334" r:id="rId63"/>
    <p:sldId id="335" r:id="rId64"/>
    <p:sldId id="730" r:id="rId65"/>
    <p:sldId id="543" r:id="rId66"/>
    <p:sldId id="337" r:id="rId67"/>
    <p:sldId id="340" r:id="rId68"/>
    <p:sldId id="341" r:id="rId69"/>
    <p:sldId id="568" r:id="rId70"/>
    <p:sldId id="342" r:id="rId71"/>
    <p:sldId id="344" r:id="rId72"/>
    <p:sldId id="553" r:id="rId73"/>
    <p:sldId id="554" r:id="rId74"/>
    <p:sldId id="349" r:id="rId75"/>
    <p:sldId id="350" r:id="rId76"/>
    <p:sldId id="351" r:id="rId77"/>
    <p:sldId id="352" r:id="rId78"/>
    <p:sldId id="353" r:id="rId79"/>
    <p:sldId id="731" r:id="rId80"/>
    <p:sldId id="354" r:id="rId81"/>
    <p:sldId id="561" r:id="rId82"/>
    <p:sldId id="551" r:id="rId83"/>
    <p:sldId id="599" r:id="rId84"/>
    <p:sldId id="604" r:id="rId85"/>
    <p:sldId id="600" r:id="rId86"/>
    <p:sldId id="732" r:id="rId87"/>
    <p:sldId id="733" r:id="rId88"/>
    <p:sldId id="636" r:id="rId89"/>
    <p:sldId id="536" r:id="rId9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00"/>
    <a:srgbClr val="FF66FF"/>
    <a:srgbClr val="996633"/>
    <a:srgbClr val="FF0000"/>
    <a:srgbClr val="66FFFF"/>
    <a:srgbClr val="6600FF"/>
    <a:srgbClr val="9966FF"/>
    <a:srgbClr val="FF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6625" autoAdjust="0"/>
  </p:normalViewPr>
  <p:slideViewPr>
    <p:cSldViewPr>
      <p:cViewPr varScale="1">
        <p:scale>
          <a:sx n="110" d="100"/>
          <a:sy n="110" d="100"/>
        </p:scale>
        <p:origin x="18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0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89443"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189444"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89445"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626EEC9C-C976-4B0B-A7ED-3A19EB1B9F8F}" type="slidenum">
              <a:rPr lang="en-US"/>
              <a:pPr>
                <a:defRPr/>
              </a:pPr>
              <a:t>‹#›</a:t>
            </a:fld>
            <a:endParaRPr lang="en-US"/>
          </a:p>
        </p:txBody>
      </p:sp>
    </p:spTree>
    <p:extLst>
      <p:ext uri="{BB962C8B-B14F-4D97-AF65-F5344CB8AC3E}">
        <p14:creationId xmlns:p14="http://schemas.microsoft.com/office/powerpoint/2010/main" val="349353259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474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134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7461"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74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474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7AE5DB03-631A-40A1-AFB7-A7C760835C7D}" type="slidenum">
              <a:rPr lang="en-US"/>
              <a:pPr>
                <a:defRPr/>
              </a:pPr>
              <a:t>‹#›</a:t>
            </a:fld>
            <a:endParaRPr lang="en-US"/>
          </a:p>
        </p:txBody>
      </p:sp>
    </p:spTree>
    <p:extLst>
      <p:ext uri="{BB962C8B-B14F-4D97-AF65-F5344CB8AC3E}">
        <p14:creationId xmlns:p14="http://schemas.microsoft.com/office/powerpoint/2010/main" val="85021706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025B3A-72D4-4268-9176-F853697D10DD}" type="slidenum">
              <a:rPr lang="en-US" altLang="en-US" smtClean="0"/>
              <a:pPr>
                <a:defRPr/>
              </a:pPr>
              <a:t>1</a:t>
            </a:fld>
            <a:endParaRPr lang="en-US" altLang="en-US" dirty="0"/>
          </a:p>
        </p:txBody>
      </p:sp>
    </p:spTree>
    <p:extLst>
      <p:ext uri="{BB962C8B-B14F-4D97-AF65-F5344CB8AC3E}">
        <p14:creationId xmlns:p14="http://schemas.microsoft.com/office/powerpoint/2010/main" val="611067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3816A-14C5-4067-9867-867E92713198}" type="slidenum">
              <a:rPr lang="en-US" smtClean="0"/>
              <a:pPr>
                <a:defRPr/>
              </a:pPr>
              <a:t>28</a:t>
            </a:fld>
            <a:endParaRPr lang="en-US"/>
          </a:p>
        </p:txBody>
      </p:sp>
    </p:spTree>
    <p:extLst>
      <p:ext uri="{BB962C8B-B14F-4D97-AF65-F5344CB8AC3E}">
        <p14:creationId xmlns:p14="http://schemas.microsoft.com/office/powerpoint/2010/main" val="12759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images are here to sort of show what is collected in each system and whether or not they communicate.  We’ll build on this as we go along.</a:t>
            </a:r>
          </a:p>
        </p:txBody>
      </p:sp>
      <p:sp>
        <p:nvSpPr>
          <p:cNvPr id="4" name="Slide Number Placeholder 3"/>
          <p:cNvSpPr>
            <a:spLocks noGrp="1"/>
          </p:cNvSpPr>
          <p:nvPr>
            <p:ph type="sldNum" sz="quarter" idx="10"/>
          </p:nvPr>
        </p:nvSpPr>
        <p:spPr/>
        <p:txBody>
          <a:bodyPr/>
          <a:lstStyle/>
          <a:p>
            <a:fld id="{6BBC1370-751A-460E-97FA-5489DD9781F8}" type="slidenum">
              <a:rPr lang="en-US" smtClean="0"/>
              <a:t>33</a:t>
            </a:fld>
            <a:endParaRPr lang="en-US"/>
          </a:p>
        </p:txBody>
      </p:sp>
    </p:spTree>
    <p:extLst>
      <p:ext uri="{BB962C8B-B14F-4D97-AF65-F5344CB8AC3E}">
        <p14:creationId xmlns:p14="http://schemas.microsoft.com/office/powerpoint/2010/main" val="51970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directionality of the arrows.</a:t>
            </a:r>
          </a:p>
        </p:txBody>
      </p:sp>
      <p:sp>
        <p:nvSpPr>
          <p:cNvPr id="4" name="Slide Number Placeholder 3"/>
          <p:cNvSpPr>
            <a:spLocks noGrp="1"/>
          </p:cNvSpPr>
          <p:nvPr>
            <p:ph type="sldNum" sz="quarter" idx="10"/>
          </p:nvPr>
        </p:nvSpPr>
        <p:spPr/>
        <p:txBody>
          <a:bodyPr/>
          <a:lstStyle/>
          <a:p>
            <a:fld id="{6BBC1370-751A-460E-97FA-5489DD9781F8}" type="slidenum">
              <a:rPr lang="en-US" smtClean="0"/>
              <a:t>38</a:t>
            </a:fld>
            <a:endParaRPr lang="en-US"/>
          </a:p>
        </p:txBody>
      </p:sp>
    </p:spTree>
    <p:extLst>
      <p:ext uri="{BB962C8B-B14F-4D97-AF65-F5344CB8AC3E}">
        <p14:creationId xmlns:p14="http://schemas.microsoft.com/office/powerpoint/2010/main" val="226569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directionality of the arrows.</a:t>
            </a:r>
          </a:p>
        </p:txBody>
      </p:sp>
      <p:sp>
        <p:nvSpPr>
          <p:cNvPr id="4" name="Slide Number Placeholder 3"/>
          <p:cNvSpPr>
            <a:spLocks noGrp="1"/>
          </p:cNvSpPr>
          <p:nvPr>
            <p:ph type="sldNum" sz="quarter" idx="10"/>
          </p:nvPr>
        </p:nvSpPr>
        <p:spPr/>
        <p:txBody>
          <a:bodyPr/>
          <a:lstStyle/>
          <a:p>
            <a:fld id="{6BBC1370-751A-460E-97FA-5489DD9781F8}" type="slidenum">
              <a:rPr lang="en-US" smtClean="0"/>
              <a:t>39</a:t>
            </a:fld>
            <a:endParaRPr lang="en-US"/>
          </a:p>
        </p:txBody>
      </p:sp>
    </p:spTree>
    <p:extLst>
      <p:ext uri="{BB962C8B-B14F-4D97-AF65-F5344CB8AC3E}">
        <p14:creationId xmlns:p14="http://schemas.microsoft.com/office/powerpoint/2010/main" val="2726789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3816A-14C5-4067-9867-867E92713198}" type="slidenum">
              <a:rPr lang="en-US" smtClean="0"/>
              <a:pPr>
                <a:defRPr/>
              </a:pPr>
              <a:t>41</a:t>
            </a:fld>
            <a:endParaRPr lang="en-US"/>
          </a:p>
        </p:txBody>
      </p:sp>
    </p:spTree>
    <p:extLst>
      <p:ext uri="{BB962C8B-B14F-4D97-AF65-F5344CB8AC3E}">
        <p14:creationId xmlns:p14="http://schemas.microsoft.com/office/powerpoint/2010/main" val="3333993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3816A-14C5-4067-9867-867E92713198}" type="slidenum">
              <a:rPr lang="en-US" smtClean="0"/>
              <a:pPr>
                <a:defRPr/>
              </a:pPr>
              <a:t>43</a:t>
            </a:fld>
            <a:endParaRPr lang="en-US"/>
          </a:p>
        </p:txBody>
      </p:sp>
    </p:spTree>
    <p:extLst>
      <p:ext uri="{BB962C8B-B14F-4D97-AF65-F5344CB8AC3E}">
        <p14:creationId xmlns:p14="http://schemas.microsoft.com/office/powerpoint/2010/main" val="246799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important because it explains why inpatient professional services data are not complete and really makes the point as to how important Genesis is to make work.</a:t>
            </a:r>
          </a:p>
        </p:txBody>
      </p:sp>
      <p:sp>
        <p:nvSpPr>
          <p:cNvPr id="4" name="Slide Number Placeholder 3"/>
          <p:cNvSpPr>
            <a:spLocks noGrp="1"/>
          </p:cNvSpPr>
          <p:nvPr>
            <p:ph type="sldNum" sz="quarter" idx="10"/>
          </p:nvPr>
        </p:nvSpPr>
        <p:spPr/>
        <p:txBody>
          <a:bodyPr/>
          <a:lstStyle/>
          <a:p>
            <a:fld id="{6BBC1370-751A-460E-97FA-5489DD9781F8}" type="slidenum">
              <a:rPr lang="en-US" smtClean="0"/>
              <a:t>45</a:t>
            </a:fld>
            <a:endParaRPr lang="en-US"/>
          </a:p>
        </p:txBody>
      </p:sp>
    </p:spTree>
    <p:extLst>
      <p:ext uri="{BB962C8B-B14F-4D97-AF65-F5344CB8AC3E}">
        <p14:creationId xmlns:p14="http://schemas.microsoft.com/office/powerpoint/2010/main" val="1236463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3816A-14C5-4067-9867-867E92713198}" type="slidenum">
              <a:rPr lang="en-US" smtClean="0"/>
              <a:pPr>
                <a:defRPr/>
              </a:pPr>
              <a:t>46</a:t>
            </a:fld>
            <a:endParaRPr lang="en-US"/>
          </a:p>
        </p:txBody>
      </p:sp>
    </p:spTree>
    <p:extLst>
      <p:ext uri="{BB962C8B-B14F-4D97-AF65-F5344CB8AC3E}">
        <p14:creationId xmlns:p14="http://schemas.microsoft.com/office/powerpoint/2010/main" val="317561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pick out a few areas and note that the data are there.</a:t>
            </a:r>
          </a:p>
        </p:txBody>
      </p:sp>
      <p:sp>
        <p:nvSpPr>
          <p:cNvPr id="4" name="Slide Number Placeholder 3"/>
          <p:cNvSpPr>
            <a:spLocks noGrp="1"/>
          </p:cNvSpPr>
          <p:nvPr>
            <p:ph type="sldNum" sz="quarter" idx="10"/>
          </p:nvPr>
        </p:nvSpPr>
        <p:spPr/>
        <p:txBody>
          <a:bodyPr/>
          <a:lstStyle/>
          <a:p>
            <a:pPr>
              <a:defRPr/>
            </a:pPr>
            <a:fld id="{0723816A-14C5-4067-9867-867E92713198}" type="slidenum">
              <a:rPr lang="en-US" smtClean="0"/>
              <a:pPr>
                <a:defRPr/>
              </a:pPr>
              <a:t>47</a:t>
            </a:fld>
            <a:endParaRPr lang="en-US"/>
          </a:p>
        </p:txBody>
      </p:sp>
    </p:spTree>
    <p:extLst>
      <p:ext uri="{BB962C8B-B14F-4D97-AF65-F5344CB8AC3E}">
        <p14:creationId xmlns:p14="http://schemas.microsoft.com/office/powerpoint/2010/main" val="776230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3816A-14C5-4067-9867-867E92713198}" type="slidenum">
              <a:rPr lang="en-US" smtClean="0"/>
              <a:pPr>
                <a:defRPr/>
              </a:pPr>
              <a:t>54</a:t>
            </a:fld>
            <a:endParaRPr lang="en-US"/>
          </a:p>
        </p:txBody>
      </p:sp>
    </p:spTree>
    <p:extLst>
      <p:ext uri="{BB962C8B-B14F-4D97-AF65-F5344CB8AC3E}">
        <p14:creationId xmlns:p14="http://schemas.microsoft.com/office/powerpoint/2010/main" val="294172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atin typeface="Arial" pitchFamily="34" charset="0"/>
            </a:endParaRPr>
          </a:p>
        </p:txBody>
      </p:sp>
      <p:sp>
        <p:nvSpPr>
          <p:cNvPr id="136196"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5933" indent="-286897" eaLnBrk="0" hangingPunct="0">
              <a:defRPr>
                <a:solidFill>
                  <a:schemeClr val="tx1"/>
                </a:solidFill>
                <a:latin typeface="Arial" pitchFamily="34" charset="0"/>
              </a:defRPr>
            </a:lvl2pPr>
            <a:lvl3pPr marL="1147589" indent="-229517" eaLnBrk="0" hangingPunct="0">
              <a:defRPr>
                <a:solidFill>
                  <a:schemeClr val="tx1"/>
                </a:solidFill>
                <a:latin typeface="Arial" pitchFamily="34" charset="0"/>
              </a:defRPr>
            </a:lvl3pPr>
            <a:lvl4pPr marL="1606625" indent="-229517" eaLnBrk="0" hangingPunct="0">
              <a:defRPr>
                <a:solidFill>
                  <a:schemeClr val="tx1"/>
                </a:solidFill>
                <a:latin typeface="Arial" pitchFamily="34" charset="0"/>
              </a:defRPr>
            </a:lvl4pPr>
            <a:lvl5pPr marL="2065660" indent="-229517" eaLnBrk="0" hangingPunct="0">
              <a:defRPr>
                <a:solidFill>
                  <a:schemeClr val="tx1"/>
                </a:solidFill>
                <a:latin typeface="Arial" pitchFamily="34" charset="0"/>
              </a:defRPr>
            </a:lvl5pPr>
            <a:lvl6pPr marL="2524696" indent="-229517" eaLnBrk="0" fontAlgn="base" hangingPunct="0">
              <a:spcBef>
                <a:spcPct val="0"/>
              </a:spcBef>
              <a:spcAft>
                <a:spcPct val="0"/>
              </a:spcAft>
              <a:defRPr>
                <a:solidFill>
                  <a:schemeClr val="tx1"/>
                </a:solidFill>
                <a:latin typeface="Arial" pitchFamily="34" charset="0"/>
              </a:defRPr>
            </a:lvl6pPr>
            <a:lvl7pPr marL="2983732" indent="-229517" eaLnBrk="0" fontAlgn="base" hangingPunct="0">
              <a:spcBef>
                <a:spcPct val="0"/>
              </a:spcBef>
              <a:spcAft>
                <a:spcPct val="0"/>
              </a:spcAft>
              <a:defRPr>
                <a:solidFill>
                  <a:schemeClr val="tx1"/>
                </a:solidFill>
                <a:latin typeface="Arial" pitchFamily="34" charset="0"/>
              </a:defRPr>
            </a:lvl7pPr>
            <a:lvl8pPr marL="3442767" indent="-229517" eaLnBrk="0" fontAlgn="base" hangingPunct="0">
              <a:spcBef>
                <a:spcPct val="0"/>
              </a:spcBef>
              <a:spcAft>
                <a:spcPct val="0"/>
              </a:spcAft>
              <a:defRPr>
                <a:solidFill>
                  <a:schemeClr val="tx1"/>
                </a:solidFill>
                <a:latin typeface="Arial" pitchFamily="34" charset="0"/>
              </a:defRPr>
            </a:lvl8pPr>
            <a:lvl9pPr marL="3901803" indent="-229517" eaLnBrk="0" fontAlgn="base" hangingPunct="0">
              <a:spcBef>
                <a:spcPct val="0"/>
              </a:spcBef>
              <a:spcAft>
                <a:spcPct val="0"/>
              </a:spcAft>
              <a:defRPr>
                <a:solidFill>
                  <a:schemeClr val="tx1"/>
                </a:solidFill>
                <a:latin typeface="Arial" pitchFamily="34" charset="0"/>
              </a:defRPr>
            </a:lvl9pPr>
          </a:lstStyle>
          <a:p>
            <a:pPr eaLnBrk="1" hangingPunct="1">
              <a:defRPr/>
            </a:pPr>
            <a:fld id="{19F5935C-5FB9-4A22-A096-2F2367B46783}" type="slidenum">
              <a:rPr lang="en-US" smtClean="0"/>
              <a:pPr eaLnBrk="1" hangingPunct="1">
                <a:defRPr/>
              </a:pPr>
              <a:t>2</a:t>
            </a:fld>
            <a:endParaRPr lang="en-US"/>
          </a:p>
        </p:txBody>
      </p:sp>
    </p:spTree>
    <p:extLst>
      <p:ext uri="{BB962C8B-B14F-4D97-AF65-F5344CB8AC3E}">
        <p14:creationId xmlns:p14="http://schemas.microsoft.com/office/powerpoint/2010/main" val="308781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3816A-14C5-4067-9867-867E92713198}" type="slidenum">
              <a:rPr lang="en-US" smtClean="0"/>
              <a:pPr>
                <a:defRPr/>
              </a:pPr>
              <a:t>55</a:t>
            </a:fld>
            <a:endParaRPr lang="en-US"/>
          </a:p>
        </p:txBody>
      </p:sp>
    </p:spTree>
    <p:extLst>
      <p:ext uri="{BB962C8B-B14F-4D97-AF65-F5344CB8AC3E}">
        <p14:creationId xmlns:p14="http://schemas.microsoft.com/office/powerpoint/2010/main" val="1038715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MDR was built after that.  A functional office (what is not Decision Support Division) developed replacement files for legacy systems so that business could go on.   That system became the MDR, built in 90 days with no new funding, and it still operates today, 19 years later.  </a:t>
            </a:r>
          </a:p>
          <a:p>
            <a:endParaRPr lang="en-US" dirty="0"/>
          </a:p>
          <a:p>
            <a:r>
              <a:rPr lang="en-US" dirty="0"/>
              <a:t>Send data to one location, process it once and push it out….</a:t>
            </a:r>
          </a:p>
        </p:txBody>
      </p:sp>
      <p:sp>
        <p:nvSpPr>
          <p:cNvPr id="4" name="Slide Number Placeholder 3"/>
          <p:cNvSpPr>
            <a:spLocks noGrp="1"/>
          </p:cNvSpPr>
          <p:nvPr>
            <p:ph type="sldNum" sz="quarter" idx="10"/>
          </p:nvPr>
        </p:nvSpPr>
        <p:spPr/>
        <p:txBody>
          <a:bodyPr/>
          <a:lstStyle/>
          <a:p>
            <a:fld id="{6BBC1370-751A-460E-97FA-5489DD9781F8}" type="slidenum">
              <a:rPr lang="en-US" smtClean="0"/>
              <a:t>66</a:t>
            </a:fld>
            <a:endParaRPr lang="en-US"/>
          </a:p>
        </p:txBody>
      </p:sp>
    </p:spTree>
    <p:extLst>
      <p:ext uri="{BB962C8B-B14F-4D97-AF65-F5344CB8AC3E}">
        <p14:creationId xmlns:p14="http://schemas.microsoft.com/office/powerpoint/2010/main" val="409678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1A6D9-B785-4063-A15F-B746E716185F}" type="slidenum">
              <a:rPr lang="en-US" smtClean="0"/>
              <a:t>67</a:t>
            </a:fld>
            <a:endParaRPr lang="en-US"/>
          </a:p>
        </p:txBody>
      </p:sp>
    </p:spTree>
    <p:extLst>
      <p:ext uri="{BB962C8B-B14F-4D97-AF65-F5344CB8AC3E}">
        <p14:creationId xmlns:p14="http://schemas.microsoft.com/office/powerpoint/2010/main" val="63838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retroactive corrections, ask the audience to consider what was said about DEERS data not being complete.  Updates of DEERS data are crucial to knowing your population.</a:t>
            </a:r>
          </a:p>
        </p:txBody>
      </p:sp>
      <p:sp>
        <p:nvSpPr>
          <p:cNvPr id="4" name="Slide Number Placeholder 3"/>
          <p:cNvSpPr>
            <a:spLocks noGrp="1"/>
          </p:cNvSpPr>
          <p:nvPr>
            <p:ph type="sldNum" sz="quarter" idx="10"/>
          </p:nvPr>
        </p:nvSpPr>
        <p:spPr/>
        <p:txBody>
          <a:bodyPr/>
          <a:lstStyle/>
          <a:p>
            <a:pPr>
              <a:defRPr/>
            </a:pPr>
            <a:fld id="{0723816A-14C5-4067-9867-867E92713198}" type="slidenum">
              <a:rPr lang="en-US" smtClean="0"/>
              <a:pPr>
                <a:defRPr/>
              </a:pPr>
              <a:t>68</a:t>
            </a:fld>
            <a:endParaRPr lang="en-US"/>
          </a:p>
        </p:txBody>
      </p:sp>
    </p:spTree>
    <p:extLst>
      <p:ext uri="{BB962C8B-B14F-4D97-AF65-F5344CB8AC3E}">
        <p14:creationId xmlns:p14="http://schemas.microsoft.com/office/powerpoint/2010/main" val="1514441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3816A-14C5-4067-9867-867E92713198}" type="slidenum">
              <a:rPr lang="en-US" smtClean="0"/>
              <a:pPr>
                <a:defRPr/>
              </a:pPr>
              <a:t>69</a:t>
            </a:fld>
            <a:endParaRPr lang="en-US"/>
          </a:p>
        </p:txBody>
      </p:sp>
    </p:spTree>
    <p:extLst>
      <p:ext uri="{BB962C8B-B14F-4D97-AF65-F5344CB8AC3E}">
        <p14:creationId xmlns:p14="http://schemas.microsoft.com/office/powerpoint/2010/main" val="2208169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3816A-14C5-4067-9867-867E92713198}" type="slidenum">
              <a:rPr lang="en-US" smtClean="0"/>
              <a:pPr>
                <a:defRPr/>
              </a:pPr>
              <a:t>70</a:t>
            </a:fld>
            <a:endParaRPr lang="en-US"/>
          </a:p>
        </p:txBody>
      </p:sp>
    </p:spTree>
    <p:extLst>
      <p:ext uri="{BB962C8B-B14F-4D97-AF65-F5344CB8AC3E}">
        <p14:creationId xmlns:p14="http://schemas.microsoft.com/office/powerpoint/2010/main" val="4062025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p:spPr>
        <p:txBody>
          <a:bodyPr/>
          <a:lstStyle/>
          <a:p>
            <a:r>
              <a:rPr lang="en-US" dirty="0">
                <a:latin typeface="Arial" pitchFamily="34" charset="0"/>
              </a:rPr>
              <a:t>High level depiction of the data flow.</a:t>
            </a:r>
          </a:p>
        </p:txBody>
      </p:sp>
    </p:spTree>
    <p:extLst>
      <p:ext uri="{BB962C8B-B14F-4D97-AF65-F5344CB8AC3E}">
        <p14:creationId xmlns:p14="http://schemas.microsoft.com/office/powerpoint/2010/main" val="1921208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r>
              <a:rPr lang="en-US" dirty="0">
                <a:latin typeface="Arial" pitchFamily="34" charset="0"/>
              </a:rPr>
              <a:t>I don’t tend to spend a lot of time on these slides.  Just a sentence of two about what the files are..</a:t>
            </a:r>
          </a:p>
        </p:txBody>
      </p:sp>
      <p:sp>
        <p:nvSpPr>
          <p:cNvPr id="153604"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5933" indent="-286897" eaLnBrk="0" hangingPunct="0">
              <a:defRPr>
                <a:solidFill>
                  <a:schemeClr val="tx1"/>
                </a:solidFill>
                <a:latin typeface="Arial" pitchFamily="34" charset="0"/>
              </a:defRPr>
            </a:lvl2pPr>
            <a:lvl3pPr marL="1147589" indent="-229517" eaLnBrk="0" hangingPunct="0">
              <a:defRPr>
                <a:solidFill>
                  <a:schemeClr val="tx1"/>
                </a:solidFill>
                <a:latin typeface="Arial" pitchFamily="34" charset="0"/>
              </a:defRPr>
            </a:lvl3pPr>
            <a:lvl4pPr marL="1606625" indent="-229517" eaLnBrk="0" hangingPunct="0">
              <a:defRPr>
                <a:solidFill>
                  <a:schemeClr val="tx1"/>
                </a:solidFill>
                <a:latin typeface="Arial" pitchFamily="34" charset="0"/>
              </a:defRPr>
            </a:lvl4pPr>
            <a:lvl5pPr marL="2065660" indent="-229517" eaLnBrk="0" hangingPunct="0">
              <a:defRPr>
                <a:solidFill>
                  <a:schemeClr val="tx1"/>
                </a:solidFill>
                <a:latin typeface="Arial" pitchFamily="34" charset="0"/>
              </a:defRPr>
            </a:lvl5pPr>
            <a:lvl6pPr marL="2524696" indent="-229517" eaLnBrk="0" fontAlgn="base" hangingPunct="0">
              <a:spcBef>
                <a:spcPct val="0"/>
              </a:spcBef>
              <a:spcAft>
                <a:spcPct val="0"/>
              </a:spcAft>
              <a:defRPr>
                <a:solidFill>
                  <a:schemeClr val="tx1"/>
                </a:solidFill>
                <a:latin typeface="Arial" pitchFamily="34" charset="0"/>
              </a:defRPr>
            </a:lvl6pPr>
            <a:lvl7pPr marL="2983732" indent="-229517" eaLnBrk="0" fontAlgn="base" hangingPunct="0">
              <a:spcBef>
                <a:spcPct val="0"/>
              </a:spcBef>
              <a:spcAft>
                <a:spcPct val="0"/>
              </a:spcAft>
              <a:defRPr>
                <a:solidFill>
                  <a:schemeClr val="tx1"/>
                </a:solidFill>
                <a:latin typeface="Arial" pitchFamily="34" charset="0"/>
              </a:defRPr>
            </a:lvl7pPr>
            <a:lvl8pPr marL="3442767" indent="-229517" eaLnBrk="0" fontAlgn="base" hangingPunct="0">
              <a:spcBef>
                <a:spcPct val="0"/>
              </a:spcBef>
              <a:spcAft>
                <a:spcPct val="0"/>
              </a:spcAft>
              <a:defRPr>
                <a:solidFill>
                  <a:schemeClr val="tx1"/>
                </a:solidFill>
                <a:latin typeface="Arial" pitchFamily="34" charset="0"/>
              </a:defRPr>
            </a:lvl8pPr>
            <a:lvl9pPr marL="3901803" indent="-229517" eaLnBrk="0" fontAlgn="base" hangingPunct="0">
              <a:spcBef>
                <a:spcPct val="0"/>
              </a:spcBef>
              <a:spcAft>
                <a:spcPct val="0"/>
              </a:spcAft>
              <a:defRPr>
                <a:solidFill>
                  <a:schemeClr val="tx1"/>
                </a:solidFill>
                <a:latin typeface="Arial" pitchFamily="34" charset="0"/>
              </a:defRPr>
            </a:lvl9pPr>
          </a:lstStyle>
          <a:p>
            <a:pPr eaLnBrk="1" hangingPunct="1">
              <a:defRPr/>
            </a:pPr>
            <a:fld id="{EFCF6C60-6C5D-41F1-93BA-7197253DD1B7}" type="slidenum">
              <a:rPr lang="en-US" smtClean="0"/>
              <a:pPr eaLnBrk="1" hangingPunct="1">
                <a:defRPr/>
              </a:pPr>
              <a:t>75</a:t>
            </a:fld>
            <a:endParaRPr lang="en-US"/>
          </a:p>
        </p:txBody>
      </p:sp>
    </p:spTree>
    <p:extLst>
      <p:ext uri="{BB962C8B-B14F-4D97-AF65-F5344CB8AC3E}">
        <p14:creationId xmlns:p14="http://schemas.microsoft.com/office/powerpoint/2010/main" val="510657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r>
              <a:rPr lang="en-US" dirty="0">
                <a:latin typeface="Arial" pitchFamily="34" charset="0"/>
              </a:rPr>
              <a:t>Usually just tell people we’ll go over all of this in subsequent slides.</a:t>
            </a:r>
          </a:p>
        </p:txBody>
      </p:sp>
      <p:sp>
        <p:nvSpPr>
          <p:cNvPr id="153604"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5933" indent="-286897" eaLnBrk="0" hangingPunct="0">
              <a:defRPr>
                <a:solidFill>
                  <a:schemeClr val="tx1"/>
                </a:solidFill>
                <a:latin typeface="Arial" pitchFamily="34" charset="0"/>
              </a:defRPr>
            </a:lvl2pPr>
            <a:lvl3pPr marL="1147589" indent="-229517" eaLnBrk="0" hangingPunct="0">
              <a:defRPr>
                <a:solidFill>
                  <a:schemeClr val="tx1"/>
                </a:solidFill>
                <a:latin typeface="Arial" pitchFamily="34" charset="0"/>
              </a:defRPr>
            </a:lvl3pPr>
            <a:lvl4pPr marL="1606625" indent="-229517" eaLnBrk="0" hangingPunct="0">
              <a:defRPr>
                <a:solidFill>
                  <a:schemeClr val="tx1"/>
                </a:solidFill>
                <a:latin typeface="Arial" pitchFamily="34" charset="0"/>
              </a:defRPr>
            </a:lvl4pPr>
            <a:lvl5pPr marL="2065660" indent="-229517" eaLnBrk="0" hangingPunct="0">
              <a:defRPr>
                <a:solidFill>
                  <a:schemeClr val="tx1"/>
                </a:solidFill>
                <a:latin typeface="Arial" pitchFamily="34" charset="0"/>
              </a:defRPr>
            </a:lvl5pPr>
            <a:lvl6pPr marL="2524696" indent="-229517" eaLnBrk="0" fontAlgn="base" hangingPunct="0">
              <a:spcBef>
                <a:spcPct val="0"/>
              </a:spcBef>
              <a:spcAft>
                <a:spcPct val="0"/>
              </a:spcAft>
              <a:defRPr>
                <a:solidFill>
                  <a:schemeClr val="tx1"/>
                </a:solidFill>
                <a:latin typeface="Arial" pitchFamily="34" charset="0"/>
              </a:defRPr>
            </a:lvl6pPr>
            <a:lvl7pPr marL="2983732" indent="-229517" eaLnBrk="0" fontAlgn="base" hangingPunct="0">
              <a:spcBef>
                <a:spcPct val="0"/>
              </a:spcBef>
              <a:spcAft>
                <a:spcPct val="0"/>
              </a:spcAft>
              <a:defRPr>
                <a:solidFill>
                  <a:schemeClr val="tx1"/>
                </a:solidFill>
                <a:latin typeface="Arial" pitchFamily="34" charset="0"/>
              </a:defRPr>
            </a:lvl7pPr>
            <a:lvl8pPr marL="3442767" indent="-229517" eaLnBrk="0" fontAlgn="base" hangingPunct="0">
              <a:spcBef>
                <a:spcPct val="0"/>
              </a:spcBef>
              <a:spcAft>
                <a:spcPct val="0"/>
              </a:spcAft>
              <a:defRPr>
                <a:solidFill>
                  <a:schemeClr val="tx1"/>
                </a:solidFill>
                <a:latin typeface="Arial" pitchFamily="34" charset="0"/>
              </a:defRPr>
            </a:lvl8pPr>
            <a:lvl9pPr marL="3901803" indent="-229517" eaLnBrk="0" fontAlgn="base" hangingPunct="0">
              <a:spcBef>
                <a:spcPct val="0"/>
              </a:spcBef>
              <a:spcAft>
                <a:spcPct val="0"/>
              </a:spcAft>
              <a:defRPr>
                <a:solidFill>
                  <a:schemeClr val="tx1"/>
                </a:solidFill>
                <a:latin typeface="Arial" pitchFamily="34" charset="0"/>
              </a:defRPr>
            </a:lvl9pPr>
          </a:lstStyle>
          <a:p>
            <a:pPr eaLnBrk="1" hangingPunct="1">
              <a:defRPr/>
            </a:pPr>
            <a:fld id="{EFCF6C60-6C5D-41F1-93BA-7197253DD1B7}" type="slidenum">
              <a:rPr lang="en-US" smtClean="0"/>
              <a:pPr eaLnBrk="1" hangingPunct="1">
                <a:defRPr/>
              </a:pPr>
              <a:t>77</a:t>
            </a:fld>
            <a:endParaRPr lang="en-US"/>
          </a:p>
        </p:txBody>
      </p:sp>
    </p:spTree>
    <p:extLst>
      <p:ext uri="{BB962C8B-B14F-4D97-AF65-F5344CB8AC3E}">
        <p14:creationId xmlns:p14="http://schemas.microsoft.com/office/powerpoint/2010/main" val="3051227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p:spPr>
        <p:txBody>
          <a:bodyPr/>
          <a:lstStyle/>
          <a:p>
            <a:r>
              <a:rPr lang="en-US" dirty="0">
                <a:latin typeface="Arial" pitchFamily="34" charset="0"/>
              </a:rPr>
              <a:t>High level depiction of the data flow.</a:t>
            </a:r>
          </a:p>
        </p:txBody>
      </p:sp>
    </p:spTree>
    <p:extLst>
      <p:ext uri="{BB962C8B-B14F-4D97-AF65-F5344CB8AC3E}">
        <p14:creationId xmlns:p14="http://schemas.microsoft.com/office/powerpoint/2010/main" val="204742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here that DEERS is always legally correct, even when inaccurate. It’s important that DEERS be right.</a:t>
            </a:r>
          </a:p>
        </p:txBody>
      </p:sp>
      <p:sp>
        <p:nvSpPr>
          <p:cNvPr id="4" name="Slide Number Placeholder 3"/>
          <p:cNvSpPr>
            <a:spLocks noGrp="1"/>
          </p:cNvSpPr>
          <p:nvPr>
            <p:ph type="sldNum" sz="quarter" idx="10"/>
          </p:nvPr>
        </p:nvSpPr>
        <p:spPr/>
        <p:txBody>
          <a:bodyPr/>
          <a:lstStyle/>
          <a:p>
            <a:fld id="{6BBC1370-751A-460E-97FA-5489DD9781F8}" type="slidenum">
              <a:rPr lang="en-US" smtClean="0"/>
              <a:t>7</a:t>
            </a:fld>
            <a:endParaRPr lang="en-US"/>
          </a:p>
        </p:txBody>
      </p:sp>
    </p:spTree>
    <p:extLst>
      <p:ext uri="{BB962C8B-B14F-4D97-AF65-F5344CB8AC3E}">
        <p14:creationId xmlns:p14="http://schemas.microsoft.com/office/powerpoint/2010/main" val="2408301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p:spPr>
        <p:txBody>
          <a:bodyPr/>
          <a:lstStyle/>
          <a:p>
            <a:r>
              <a:rPr lang="en-US" dirty="0">
                <a:latin typeface="Arial" pitchFamily="34" charset="0"/>
              </a:rPr>
              <a:t>High level depiction of the data flow.</a:t>
            </a:r>
          </a:p>
        </p:txBody>
      </p:sp>
    </p:spTree>
    <p:extLst>
      <p:ext uri="{BB962C8B-B14F-4D97-AF65-F5344CB8AC3E}">
        <p14:creationId xmlns:p14="http://schemas.microsoft.com/office/powerpoint/2010/main" val="851807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Time-permitting, questions can be answered and other discussion pursued.</a:t>
            </a:r>
          </a:p>
        </p:txBody>
      </p:sp>
      <p:sp>
        <p:nvSpPr>
          <p:cNvPr id="4" name="Slide Number Placeholder 3"/>
          <p:cNvSpPr>
            <a:spLocks noGrp="1"/>
          </p:cNvSpPr>
          <p:nvPr>
            <p:ph type="sldNum" sz="quarter" idx="10"/>
          </p:nvPr>
        </p:nvSpPr>
        <p:spPr/>
        <p:txBody>
          <a:bodyPr/>
          <a:lstStyle/>
          <a:p>
            <a:fld id="{A1C174DA-F2F0-4955-857E-36E91D1C969F}" type="slidenum">
              <a:rPr lang="en-US" smtClean="0"/>
              <a:pPr/>
              <a:t>86</a:t>
            </a:fld>
            <a:endParaRPr lang="en-US" dirty="0"/>
          </a:p>
        </p:txBody>
      </p:sp>
    </p:spTree>
    <p:extLst>
      <p:ext uri="{BB962C8B-B14F-4D97-AF65-F5344CB8AC3E}">
        <p14:creationId xmlns:p14="http://schemas.microsoft.com/office/powerpoint/2010/main" val="211868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the example of someone who moves across town but doesn’t let DEERS know of the move.  People aren’t always motivated to tell DEERS things unless there is a reason, such as having a child…</a:t>
            </a:r>
          </a:p>
        </p:txBody>
      </p:sp>
      <p:sp>
        <p:nvSpPr>
          <p:cNvPr id="4" name="Slide Number Placeholder 3"/>
          <p:cNvSpPr>
            <a:spLocks noGrp="1"/>
          </p:cNvSpPr>
          <p:nvPr>
            <p:ph type="sldNum" sz="quarter" idx="10"/>
          </p:nvPr>
        </p:nvSpPr>
        <p:spPr/>
        <p:txBody>
          <a:bodyPr/>
          <a:lstStyle/>
          <a:p>
            <a:fld id="{6BBC1370-751A-460E-97FA-5489DD9781F8}" type="slidenum">
              <a:rPr lang="en-US" smtClean="0"/>
              <a:t>8</a:t>
            </a:fld>
            <a:endParaRPr lang="en-US"/>
          </a:p>
        </p:txBody>
      </p:sp>
    </p:spTree>
    <p:extLst>
      <p:ext uri="{BB962C8B-B14F-4D97-AF65-F5344CB8AC3E}">
        <p14:creationId xmlns:p14="http://schemas.microsoft.com/office/powerpoint/2010/main" val="80890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very briefly describe the programs.  Note that the URL describes changes associated with the replacement of Standard with Select.</a:t>
            </a:r>
          </a:p>
        </p:txBody>
      </p:sp>
      <p:sp>
        <p:nvSpPr>
          <p:cNvPr id="4" name="Slide Number Placeholder 3"/>
          <p:cNvSpPr>
            <a:spLocks noGrp="1"/>
          </p:cNvSpPr>
          <p:nvPr>
            <p:ph type="sldNum" sz="quarter" idx="10"/>
          </p:nvPr>
        </p:nvSpPr>
        <p:spPr/>
        <p:txBody>
          <a:bodyPr/>
          <a:lstStyle/>
          <a:p>
            <a:fld id="{6BBC1370-751A-460E-97FA-5489DD9781F8}" type="slidenum">
              <a:rPr lang="en-US" smtClean="0"/>
              <a:t>9</a:t>
            </a:fld>
            <a:endParaRPr lang="en-US"/>
          </a:p>
        </p:txBody>
      </p:sp>
    </p:spTree>
    <p:extLst>
      <p:ext uri="{BB962C8B-B14F-4D97-AF65-F5344CB8AC3E}">
        <p14:creationId xmlns:p14="http://schemas.microsoft.com/office/powerpoint/2010/main" val="183605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it’s important for DEERS to be right – it determines the coverage for a beneficiary.</a:t>
            </a:r>
          </a:p>
          <a:p>
            <a:endParaRPr lang="en-US" dirty="0"/>
          </a:p>
          <a:p>
            <a:endParaRPr lang="en-US" dirty="0"/>
          </a:p>
        </p:txBody>
      </p:sp>
      <p:sp>
        <p:nvSpPr>
          <p:cNvPr id="4" name="Slide Number Placeholder 3"/>
          <p:cNvSpPr>
            <a:spLocks noGrp="1"/>
          </p:cNvSpPr>
          <p:nvPr>
            <p:ph type="sldNum" sz="quarter" idx="10"/>
          </p:nvPr>
        </p:nvSpPr>
        <p:spPr/>
        <p:txBody>
          <a:bodyPr/>
          <a:lstStyle/>
          <a:p>
            <a:fld id="{6BBC1370-751A-460E-97FA-5489DD9781F8}" type="slidenum">
              <a:rPr lang="en-US" smtClean="0"/>
              <a:t>10</a:t>
            </a:fld>
            <a:endParaRPr lang="en-US"/>
          </a:p>
        </p:txBody>
      </p:sp>
    </p:spTree>
    <p:extLst>
      <p:ext uri="{BB962C8B-B14F-4D97-AF65-F5344CB8AC3E}">
        <p14:creationId xmlns:p14="http://schemas.microsoft.com/office/powerpoint/2010/main" val="202945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stress the lateness of the data, that it should not be considered ‘accurate’ for 3 months.  This is a big problem with the user community, people always wanting the freshest data, not realizing it’s not as accurate as it could be.</a:t>
            </a:r>
          </a:p>
        </p:txBody>
      </p:sp>
      <p:sp>
        <p:nvSpPr>
          <p:cNvPr id="4" name="Slide Number Placeholder 3"/>
          <p:cNvSpPr>
            <a:spLocks noGrp="1"/>
          </p:cNvSpPr>
          <p:nvPr>
            <p:ph type="sldNum" sz="quarter" idx="10"/>
          </p:nvPr>
        </p:nvSpPr>
        <p:spPr/>
        <p:txBody>
          <a:bodyPr/>
          <a:lstStyle/>
          <a:p>
            <a:fld id="{6BBC1370-751A-460E-97FA-5489DD9781F8}" type="slidenum">
              <a:rPr lang="en-US" smtClean="0"/>
              <a:t>13</a:t>
            </a:fld>
            <a:endParaRPr lang="en-US"/>
          </a:p>
        </p:txBody>
      </p:sp>
    </p:spTree>
    <p:extLst>
      <p:ext uri="{BB962C8B-B14F-4D97-AF65-F5344CB8AC3E}">
        <p14:creationId xmlns:p14="http://schemas.microsoft.com/office/powerpoint/2010/main" val="244171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C1370-751A-460E-97FA-5489DD9781F8}" type="slidenum">
              <a:rPr lang="en-US" smtClean="0"/>
              <a:t>24</a:t>
            </a:fld>
            <a:endParaRPr lang="en-US"/>
          </a:p>
        </p:txBody>
      </p:sp>
    </p:spTree>
    <p:extLst>
      <p:ext uri="{BB962C8B-B14F-4D97-AF65-F5344CB8AC3E}">
        <p14:creationId xmlns:p14="http://schemas.microsoft.com/office/powerpoint/2010/main" val="2481502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r>
              <a:rPr lang="en-US" dirty="0">
                <a:latin typeface="Arial" pitchFamily="34" charset="0"/>
              </a:rPr>
              <a:t>The patchwork quilt represents how providers have to piece information together in legacy systems to come up with a patient’s health history.  Imagine trying to pull Service health history for a VA disability exam.</a:t>
            </a:r>
          </a:p>
        </p:txBody>
      </p:sp>
      <p:sp>
        <p:nvSpPr>
          <p:cNvPr id="136196"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5933" indent="-286897" eaLnBrk="0" hangingPunct="0">
              <a:defRPr>
                <a:solidFill>
                  <a:schemeClr val="tx1"/>
                </a:solidFill>
                <a:latin typeface="Arial" pitchFamily="34" charset="0"/>
              </a:defRPr>
            </a:lvl2pPr>
            <a:lvl3pPr marL="1147589" indent="-229517" eaLnBrk="0" hangingPunct="0">
              <a:defRPr>
                <a:solidFill>
                  <a:schemeClr val="tx1"/>
                </a:solidFill>
                <a:latin typeface="Arial" pitchFamily="34" charset="0"/>
              </a:defRPr>
            </a:lvl3pPr>
            <a:lvl4pPr marL="1606625" indent="-229517" eaLnBrk="0" hangingPunct="0">
              <a:defRPr>
                <a:solidFill>
                  <a:schemeClr val="tx1"/>
                </a:solidFill>
                <a:latin typeface="Arial" pitchFamily="34" charset="0"/>
              </a:defRPr>
            </a:lvl4pPr>
            <a:lvl5pPr marL="2065660" indent="-229517" eaLnBrk="0" hangingPunct="0">
              <a:defRPr>
                <a:solidFill>
                  <a:schemeClr val="tx1"/>
                </a:solidFill>
                <a:latin typeface="Arial" pitchFamily="34" charset="0"/>
              </a:defRPr>
            </a:lvl5pPr>
            <a:lvl6pPr marL="2524696" indent="-229517" eaLnBrk="0" fontAlgn="base" hangingPunct="0">
              <a:spcBef>
                <a:spcPct val="0"/>
              </a:spcBef>
              <a:spcAft>
                <a:spcPct val="0"/>
              </a:spcAft>
              <a:defRPr>
                <a:solidFill>
                  <a:schemeClr val="tx1"/>
                </a:solidFill>
                <a:latin typeface="Arial" pitchFamily="34" charset="0"/>
              </a:defRPr>
            </a:lvl6pPr>
            <a:lvl7pPr marL="2983732" indent="-229517" eaLnBrk="0" fontAlgn="base" hangingPunct="0">
              <a:spcBef>
                <a:spcPct val="0"/>
              </a:spcBef>
              <a:spcAft>
                <a:spcPct val="0"/>
              </a:spcAft>
              <a:defRPr>
                <a:solidFill>
                  <a:schemeClr val="tx1"/>
                </a:solidFill>
                <a:latin typeface="Arial" pitchFamily="34" charset="0"/>
              </a:defRPr>
            </a:lvl7pPr>
            <a:lvl8pPr marL="3442767" indent="-229517" eaLnBrk="0" fontAlgn="base" hangingPunct="0">
              <a:spcBef>
                <a:spcPct val="0"/>
              </a:spcBef>
              <a:spcAft>
                <a:spcPct val="0"/>
              </a:spcAft>
              <a:defRPr>
                <a:solidFill>
                  <a:schemeClr val="tx1"/>
                </a:solidFill>
                <a:latin typeface="Arial" pitchFamily="34" charset="0"/>
              </a:defRPr>
            </a:lvl8pPr>
            <a:lvl9pPr marL="3901803" indent="-229517" eaLnBrk="0" fontAlgn="base" hangingPunct="0">
              <a:spcBef>
                <a:spcPct val="0"/>
              </a:spcBef>
              <a:spcAft>
                <a:spcPct val="0"/>
              </a:spcAft>
              <a:defRPr>
                <a:solidFill>
                  <a:schemeClr val="tx1"/>
                </a:solidFill>
                <a:latin typeface="Arial" pitchFamily="34" charset="0"/>
              </a:defRPr>
            </a:lvl9pPr>
          </a:lstStyle>
          <a:p>
            <a:pPr eaLnBrk="1" hangingPunct="1">
              <a:defRPr/>
            </a:pPr>
            <a:fld id="{19F5935C-5FB9-4A22-A096-2F2367B46783}" type="slidenum">
              <a:rPr lang="en-US" smtClean="0"/>
              <a:pPr eaLnBrk="1" hangingPunct="1">
                <a:defRPr/>
              </a:pPr>
              <a:t>26</a:t>
            </a:fld>
            <a:endParaRPr lang="en-US"/>
          </a:p>
        </p:txBody>
      </p:sp>
    </p:spTree>
    <p:extLst>
      <p:ext uri="{BB962C8B-B14F-4D97-AF65-F5344CB8AC3E}">
        <p14:creationId xmlns:p14="http://schemas.microsoft.com/office/powerpoint/2010/main" val="45081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sz="1000"/>
            </a:lvl1pPr>
          </a:lstStyle>
          <a:p>
            <a:pPr>
              <a:defRPr/>
            </a:pPr>
            <a:fld id="{1ED47A34-EB99-4470-8867-D85738480364}" type="slidenum">
              <a:rPr lang="en-US" smtClean="0"/>
              <a:pPr>
                <a:defRPr/>
              </a:pPr>
              <a:t>‹#›</a:t>
            </a:fld>
            <a:endParaRPr lang="en-US" dirty="0"/>
          </a:p>
        </p:txBody>
      </p:sp>
    </p:spTree>
    <p:extLst>
      <p:ext uri="{BB962C8B-B14F-4D97-AF65-F5344CB8AC3E}">
        <p14:creationId xmlns:p14="http://schemas.microsoft.com/office/powerpoint/2010/main" val="393531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fld id="{D19A83E9-D23A-4F8A-9DE6-CEDCE664E07A}" type="slidenum">
              <a:rPr lang="en-US"/>
              <a:pPr>
                <a:defRPr/>
              </a:pPr>
              <a:t>‹#›</a:t>
            </a:fld>
            <a:endParaRPr lang="en-US"/>
          </a:p>
        </p:txBody>
      </p:sp>
    </p:spTree>
    <p:extLst>
      <p:ext uri="{BB962C8B-B14F-4D97-AF65-F5344CB8AC3E}">
        <p14:creationId xmlns:p14="http://schemas.microsoft.com/office/powerpoint/2010/main" val="245767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E22CEC-380B-4B46-AE77-E47B86D20C96}" type="slidenum">
              <a:rPr lang="en-US"/>
              <a:pPr>
                <a:defRPr/>
              </a:pPr>
              <a:t>‹#›</a:t>
            </a:fld>
            <a:endParaRPr lang="en-US"/>
          </a:p>
        </p:txBody>
      </p:sp>
    </p:spTree>
    <p:extLst>
      <p:ext uri="{BB962C8B-B14F-4D97-AF65-F5344CB8AC3E}">
        <p14:creationId xmlns:p14="http://schemas.microsoft.com/office/powerpoint/2010/main" val="2177090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705600" cy="639763"/>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fld id="{05506700-03CB-4D78-879E-F95C9178AA5E}" type="slidenum">
              <a:rPr lang="en-US"/>
              <a:pPr>
                <a:defRPr/>
              </a:pPr>
              <a:t>‹#›</a:t>
            </a:fld>
            <a:endParaRPr lang="en-US"/>
          </a:p>
        </p:txBody>
      </p:sp>
    </p:spTree>
    <p:extLst>
      <p:ext uri="{BB962C8B-B14F-4D97-AF65-F5344CB8AC3E}">
        <p14:creationId xmlns:p14="http://schemas.microsoft.com/office/powerpoint/2010/main" val="280402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705600" cy="63976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771477D-29E4-4435-A632-29CA5F898429}" type="slidenum">
              <a:rPr lang="en-US"/>
              <a:pPr>
                <a:defRPr/>
              </a:pPr>
              <a:t>‹#›</a:t>
            </a:fld>
            <a:endParaRPr lang="en-US"/>
          </a:p>
        </p:txBody>
      </p:sp>
    </p:spTree>
    <p:extLst>
      <p:ext uri="{BB962C8B-B14F-4D97-AF65-F5344CB8AC3E}">
        <p14:creationId xmlns:p14="http://schemas.microsoft.com/office/powerpoint/2010/main" val="277768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705600" cy="639763"/>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12"/>
          </p:nvPr>
        </p:nvSpPr>
        <p:spPr>
          <a:ln/>
        </p:spPr>
        <p:txBody>
          <a:bodyPr/>
          <a:lstStyle>
            <a:lvl1pPr>
              <a:defRPr/>
            </a:lvl1pPr>
          </a:lstStyle>
          <a:p>
            <a:pPr>
              <a:defRPr/>
            </a:pPr>
            <a:fld id="{2DCFD4AB-9F6D-4EFF-B083-B07750B81CDE}" type="slidenum">
              <a:rPr lang="en-US"/>
              <a:pPr>
                <a:defRPr/>
              </a:pPr>
              <a:t>‹#›</a:t>
            </a:fld>
            <a:endParaRPr lang="en-US"/>
          </a:p>
        </p:txBody>
      </p:sp>
    </p:spTree>
    <p:extLst>
      <p:ext uri="{BB962C8B-B14F-4D97-AF65-F5344CB8AC3E}">
        <p14:creationId xmlns:p14="http://schemas.microsoft.com/office/powerpoint/2010/main" val="2963095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2"/>
          </p:nvPr>
        </p:nvSpPr>
        <p:spPr>
          <a:ln/>
        </p:spPr>
        <p:txBody>
          <a:bodyPr/>
          <a:lstStyle>
            <a:lvl1pPr>
              <a:defRPr/>
            </a:lvl1pPr>
          </a:lstStyle>
          <a:p>
            <a:pPr>
              <a:defRPr/>
            </a:pPr>
            <a:fld id="{74D58D0C-D084-44E9-8DE1-D794B2731E54}" type="slidenum">
              <a:rPr lang="en-US"/>
              <a:pPr>
                <a:defRPr/>
              </a:pPr>
              <a:t>‹#›</a:t>
            </a:fld>
            <a:endParaRPr lang="en-US"/>
          </a:p>
        </p:txBody>
      </p:sp>
    </p:spTree>
    <p:extLst>
      <p:ext uri="{BB962C8B-B14F-4D97-AF65-F5344CB8AC3E}">
        <p14:creationId xmlns:p14="http://schemas.microsoft.com/office/powerpoint/2010/main" val="381997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sz="1000"/>
            </a:lvl1pPr>
          </a:lstStyle>
          <a:p>
            <a:pPr>
              <a:defRPr/>
            </a:pPr>
            <a:fld id="{72DC2F5A-4F79-4A62-987C-EAEB7B0418A8}" type="slidenum">
              <a:rPr lang="en-US" smtClean="0"/>
              <a:pPr>
                <a:defRPr/>
              </a:pPr>
              <a:t>‹#›</a:t>
            </a:fld>
            <a:endParaRPr lang="en-US" dirty="0"/>
          </a:p>
        </p:txBody>
      </p:sp>
    </p:spTree>
    <p:extLst>
      <p:ext uri="{BB962C8B-B14F-4D97-AF65-F5344CB8AC3E}">
        <p14:creationId xmlns:p14="http://schemas.microsoft.com/office/powerpoint/2010/main" val="174047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5BCE6B12-CBFE-4573-A60E-BA67D0914B69}" type="slidenum">
              <a:rPr lang="en-US"/>
              <a:pPr>
                <a:defRPr/>
              </a:pPr>
              <a:t>‹#›</a:t>
            </a:fld>
            <a:endParaRPr lang="en-US"/>
          </a:p>
        </p:txBody>
      </p:sp>
    </p:spTree>
    <p:extLst>
      <p:ext uri="{BB962C8B-B14F-4D97-AF65-F5344CB8AC3E}">
        <p14:creationId xmlns:p14="http://schemas.microsoft.com/office/powerpoint/2010/main" val="9401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fld id="{36BCD4A4-6CEF-4076-AAC1-845E273EF853}" type="slidenum">
              <a:rPr lang="en-US"/>
              <a:pPr>
                <a:defRPr/>
              </a:pPr>
              <a:t>‹#›</a:t>
            </a:fld>
            <a:endParaRPr lang="en-US"/>
          </a:p>
        </p:txBody>
      </p:sp>
    </p:spTree>
    <p:extLst>
      <p:ext uri="{BB962C8B-B14F-4D97-AF65-F5344CB8AC3E}">
        <p14:creationId xmlns:p14="http://schemas.microsoft.com/office/powerpoint/2010/main" val="35563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ln/>
        </p:spPr>
        <p:txBody>
          <a:bodyPr/>
          <a:lstStyle>
            <a:lvl1pPr>
              <a:defRPr/>
            </a:lvl1pPr>
          </a:lstStyle>
          <a:p>
            <a:pPr>
              <a:defRPr/>
            </a:pPr>
            <a:fld id="{82568C2F-BA06-4C3C-BE40-C7AAC4F114C7}" type="slidenum">
              <a:rPr lang="en-US"/>
              <a:pPr>
                <a:defRPr/>
              </a:pPr>
              <a:t>‹#›</a:t>
            </a:fld>
            <a:endParaRPr lang="en-US"/>
          </a:p>
        </p:txBody>
      </p:sp>
    </p:spTree>
    <p:extLst>
      <p:ext uri="{BB962C8B-B14F-4D97-AF65-F5344CB8AC3E}">
        <p14:creationId xmlns:p14="http://schemas.microsoft.com/office/powerpoint/2010/main" val="186939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8B1967-3468-4BB4-A236-22C58BB0741E}" type="slidenum">
              <a:rPr lang="en-US"/>
              <a:pPr>
                <a:defRPr/>
              </a:pPr>
              <a:t>‹#›</a:t>
            </a:fld>
            <a:endParaRPr lang="en-US"/>
          </a:p>
        </p:txBody>
      </p:sp>
    </p:spTree>
    <p:extLst>
      <p:ext uri="{BB962C8B-B14F-4D97-AF65-F5344CB8AC3E}">
        <p14:creationId xmlns:p14="http://schemas.microsoft.com/office/powerpoint/2010/main" val="361292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D87436-8EF5-4D9C-A1DC-7336C7484230}" type="slidenum">
              <a:rPr lang="en-US"/>
              <a:pPr>
                <a:defRPr/>
              </a:pPr>
              <a:t>‹#›</a:t>
            </a:fld>
            <a:endParaRPr lang="en-US"/>
          </a:p>
        </p:txBody>
      </p:sp>
    </p:spTree>
    <p:extLst>
      <p:ext uri="{BB962C8B-B14F-4D97-AF65-F5344CB8AC3E}">
        <p14:creationId xmlns:p14="http://schemas.microsoft.com/office/powerpoint/2010/main" val="276463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F96CDEB5-357C-4272-8A62-9EE117DFB177}" type="slidenum">
              <a:rPr lang="en-US"/>
              <a:pPr>
                <a:defRPr/>
              </a:pPr>
              <a:t>‹#›</a:t>
            </a:fld>
            <a:endParaRPr lang="en-US"/>
          </a:p>
        </p:txBody>
      </p:sp>
    </p:spTree>
    <p:extLst>
      <p:ext uri="{BB962C8B-B14F-4D97-AF65-F5344CB8AC3E}">
        <p14:creationId xmlns:p14="http://schemas.microsoft.com/office/powerpoint/2010/main" val="132175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39B29812-1991-45D8-9541-81F8C659CEBD}" type="slidenum">
              <a:rPr lang="en-US"/>
              <a:pPr>
                <a:defRPr/>
              </a:pPr>
              <a:t>‹#›</a:t>
            </a:fld>
            <a:endParaRPr lang="en-US"/>
          </a:p>
        </p:txBody>
      </p:sp>
    </p:spTree>
    <p:extLst>
      <p:ext uri="{BB962C8B-B14F-4D97-AF65-F5344CB8AC3E}">
        <p14:creationId xmlns:p14="http://schemas.microsoft.com/office/powerpoint/2010/main" val="417537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228600"/>
            <a:ext cx="6705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A43EF7F6-0421-47D7-8D7E-44D21691DD4A}" type="slidenum">
              <a:rPr lang="en-US" smtClean="0"/>
              <a:pPr>
                <a:defRPr/>
              </a:pPr>
              <a:t>‹#›</a:t>
            </a:fld>
            <a:endParaRPr lang="en-US" dirty="0"/>
          </a:p>
        </p:txBody>
      </p:sp>
      <p:sp>
        <p:nvSpPr>
          <p:cNvPr id="1031" name="Line 9"/>
          <p:cNvSpPr>
            <a:spLocks noChangeShapeType="1"/>
          </p:cNvSpPr>
          <p:nvPr/>
        </p:nvSpPr>
        <p:spPr bwMode="auto">
          <a:xfrm>
            <a:off x="366713" y="1143000"/>
            <a:ext cx="8777287" cy="0"/>
          </a:xfrm>
          <a:prstGeom prst="line">
            <a:avLst/>
          </a:prstGeom>
          <a:noFill/>
          <a:ln w="1270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10"/>
          <p:cNvSpPr>
            <a:spLocks noChangeShapeType="1"/>
          </p:cNvSpPr>
          <p:nvPr/>
        </p:nvSpPr>
        <p:spPr bwMode="auto">
          <a:xfrm>
            <a:off x="361950" y="990600"/>
            <a:ext cx="0" cy="5870575"/>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11"/>
          <p:cNvSpPr>
            <a:spLocks noChangeArrowheads="1"/>
          </p:cNvSpPr>
          <p:nvPr/>
        </p:nvSpPr>
        <p:spPr bwMode="auto">
          <a:xfrm>
            <a:off x="838200" y="304800"/>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lang="en-US" sz="3200" b="1">
              <a:solidFill>
                <a:schemeClr val="tx2"/>
              </a:solidFill>
              <a:cs typeface="Times New Roman" pitchFamily="18" charset="0"/>
            </a:endParaRPr>
          </a:p>
        </p:txBody>
      </p:sp>
      <p:sp>
        <p:nvSpPr>
          <p:cNvPr id="1034" name="Rectangle 12"/>
          <p:cNvSpPr>
            <a:spLocks noChangeArrowheads="1"/>
          </p:cNvSpPr>
          <p:nvPr/>
        </p:nvSpPr>
        <p:spPr bwMode="auto">
          <a:xfrm>
            <a:off x="685800" y="12954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2000">
              <a:latin typeface="Times New Roman" pitchFamily="18" charset="0"/>
              <a:cs typeface="Times New Roman" pitchFamily="18" charset="0"/>
            </a:endParaRPr>
          </a:p>
        </p:txBody>
      </p:sp>
      <p:sp>
        <p:nvSpPr>
          <p:cNvPr id="1035" name="Rectangle 13"/>
          <p:cNvSpPr>
            <a:spLocks noChangeArrowheads="1"/>
          </p:cNvSpPr>
          <p:nvPr/>
        </p:nvSpPr>
        <p:spPr bwMode="auto">
          <a:xfrm>
            <a:off x="6248400" y="66341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hangingPunct="0"/>
            <a:endParaRPr lang="en-US" sz="1100">
              <a:cs typeface="Times New Roman" pitchFamily="18" charset="0"/>
            </a:endParaRPr>
          </a:p>
        </p:txBody>
      </p:sp>
      <p:sp>
        <p:nvSpPr>
          <p:cNvPr id="1036" name="Line 14"/>
          <p:cNvSpPr>
            <a:spLocks noChangeShapeType="1"/>
          </p:cNvSpPr>
          <p:nvPr/>
        </p:nvSpPr>
        <p:spPr bwMode="auto">
          <a:xfrm>
            <a:off x="0" y="990600"/>
            <a:ext cx="9144000" cy="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15"/>
          <p:cNvSpPr>
            <a:spLocks noChangeArrowheads="1"/>
          </p:cNvSpPr>
          <p:nvPr/>
        </p:nvSpPr>
        <p:spPr bwMode="auto">
          <a:xfrm>
            <a:off x="0" y="0"/>
            <a:ext cx="238125" cy="6858000"/>
          </a:xfrm>
          <a:prstGeom prst="rect">
            <a:avLst/>
          </a:prstGeom>
          <a:gradFill rotWithShape="0">
            <a:gsLst>
              <a:gs pos="0">
                <a:srgbClr val="14293D"/>
              </a:gs>
              <a:gs pos="100000">
                <a:srgbClr val="3366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hf hdr="0" ft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Times New Roman" pitchFamily="18" charset="0"/>
        </a:defRPr>
      </a:lvl2pPr>
      <a:lvl3pPr algn="ctr" rtl="0" eaLnBrk="0" fontAlgn="base" hangingPunct="0">
        <a:spcBef>
          <a:spcPct val="0"/>
        </a:spcBef>
        <a:spcAft>
          <a:spcPct val="0"/>
        </a:spcAft>
        <a:defRPr sz="4000">
          <a:solidFill>
            <a:schemeClr val="accent2"/>
          </a:solidFill>
          <a:latin typeface="Times New Roman" pitchFamily="18" charset="0"/>
        </a:defRPr>
      </a:lvl3pPr>
      <a:lvl4pPr algn="ctr" rtl="0" eaLnBrk="0" fontAlgn="base" hangingPunct="0">
        <a:spcBef>
          <a:spcPct val="0"/>
        </a:spcBef>
        <a:spcAft>
          <a:spcPct val="0"/>
        </a:spcAft>
        <a:defRPr sz="4000">
          <a:solidFill>
            <a:schemeClr val="accent2"/>
          </a:solidFill>
          <a:latin typeface="Times New Roman" pitchFamily="18" charset="0"/>
        </a:defRPr>
      </a:lvl4pPr>
      <a:lvl5pPr algn="ctr" rtl="0" eaLnBrk="0" fontAlgn="base" hangingPunct="0">
        <a:spcBef>
          <a:spcPct val="0"/>
        </a:spcBef>
        <a:spcAft>
          <a:spcPct val="0"/>
        </a:spcAft>
        <a:defRPr sz="4000">
          <a:solidFill>
            <a:schemeClr val="accent2"/>
          </a:solidFill>
          <a:latin typeface="Times New Roman" pitchFamily="18" charset="0"/>
        </a:defRPr>
      </a:lvl5pPr>
      <a:lvl6pPr marL="457200" algn="ctr" rtl="0" fontAlgn="base">
        <a:spcBef>
          <a:spcPct val="0"/>
        </a:spcBef>
        <a:spcAft>
          <a:spcPct val="0"/>
        </a:spcAft>
        <a:defRPr sz="4000">
          <a:solidFill>
            <a:schemeClr val="accent2"/>
          </a:solidFill>
          <a:latin typeface="Times New Roman" pitchFamily="18" charset="0"/>
        </a:defRPr>
      </a:lvl6pPr>
      <a:lvl7pPr marL="914400" algn="ctr" rtl="0" fontAlgn="base">
        <a:spcBef>
          <a:spcPct val="0"/>
        </a:spcBef>
        <a:spcAft>
          <a:spcPct val="0"/>
        </a:spcAft>
        <a:defRPr sz="4000">
          <a:solidFill>
            <a:schemeClr val="accent2"/>
          </a:solidFill>
          <a:latin typeface="Times New Roman" pitchFamily="18" charset="0"/>
        </a:defRPr>
      </a:lvl7pPr>
      <a:lvl8pPr marL="1371600" algn="ctr" rtl="0" fontAlgn="base">
        <a:spcBef>
          <a:spcPct val="0"/>
        </a:spcBef>
        <a:spcAft>
          <a:spcPct val="0"/>
        </a:spcAft>
        <a:defRPr sz="4000">
          <a:solidFill>
            <a:schemeClr val="accent2"/>
          </a:solidFill>
          <a:latin typeface="Times New Roman" pitchFamily="18" charset="0"/>
        </a:defRPr>
      </a:lvl8pPr>
      <a:lvl9pPr marL="1828800" algn="ctr" rtl="0" fontAlgn="base">
        <a:spcBef>
          <a:spcPct val="0"/>
        </a:spcBef>
        <a:spcAft>
          <a:spcPct val="0"/>
        </a:spcAft>
        <a:defRPr sz="40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1.wmf"/></Relationships>
</file>

<file path=ppt/slides/_rels/slide8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1.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348343" y="1386840"/>
            <a:ext cx="8365127" cy="2209800"/>
          </a:xfrm>
        </p:spPr>
        <p:txBody>
          <a:bodyPr/>
          <a:lstStyle/>
          <a:p>
            <a:r>
              <a:rPr lang="en-US" sz="3600" dirty="0">
                <a:latin typeface="Calibri" panose="020F0502020204030204" pitchFamily="34" charset="0"/>
                <a:cs typeface="Calibri" panose="020F0502020204030204" pitchFamily="34" charset="0"/>
              </a:rPr>
              <a:t>MHS Data Overview</a:t>
            </a:r>
            <a:endParaRPr lang="en-US" altLang="en-US" sz="3600" b="1" dirty="0">
              <a:latin typeface="Calibri" panose="020F0502020204030204" pitchFamily="34" charset="0"/>
              <a:cs typeface="Calibri" panose="020F0502020204030204" pitchFamily="34" charset="0"/>
            </a:endParaRPr>
          </a:p>
        </p:txBody>
      </p:sp>
      <p:sp>
        <p:nvSpPr>
          <p:cNvPr id="6148" name="Subtitle 2"/>
          <p:cNvSpPr>
            <a:spLocks noGrp="1"/>
          </p:cNvSpPr>
          <p:nvPr>
            <p:ph type="subTitle" idx="1"/>
          </p:nvPr>
        </p:nvSpPr>
        <p:spPr>
          <a:xfrm>
            <a:off x="483870" y="3741419"/>
            <a:ext cx="8229600" cy="1596699"/>
          </a:xfrm>
        </p:spPr>
        <p:txBody>
          <a:bodyPr>
            <a:normAutofit fontScale="92500" lnSpcReduction="20000"/>
          </a:bodyPr>
          <a:lstStyle/>
          <a:p>
            <a:pPr eaLnBrk="1" hangingPunct="1"/>
            <a:r>
              <a:rPr lang="en-US" altLang="en-US" sz="2800" dirty="0">
                <a:solidFill>
                  <a:srgbClr val="000099"/>
                </a:solidFill>
                <a:latin typeface="Calibri" panose="020F0502020204030204" pitchFamily="34" charset="0"/>
                <a:cs typeface="Calibri" panose="020F0502020204030204" pitchFamily="34" charset="0"/>
              </a:rPr>
              <a:t>Wendy Funk</a:t>
            </a:r>
          </a:p>
          <a:p>
            <a:pPr eaLnBrk="1" hangingPunct="1"/>
            <a:endParaRPr lang="en-US" altLang="en-US" sz="2800" dirty="0">
              <a:solidFill>
                <a:srgbClr val="000099"/>
              </a:solidFill>
              <a:latin typeface="Calibri" panose="020F0502020204030204" pitchFamily="34" charset="0"/>
              <a:cs typeface="Calibri" panose="020F0502020204030204" pitchFamily="34" charset="0"/>
            </a:endParaRPr>
          </a:p>
          <a:p>
            <a:pPr eaLnBrk="1" hangingPunct="1"/>
            <a:r>
              <a:rPr lang="en-US" altLang="en-US" sz="2400" dirty="0">
                <a:solidFill>
                  <a:srgbClr val="000099"/>
                </a:solidFill>
                <a:latin typeface="Calibri" panose="020F0502020204030204" pitchFamily="34" charset="0"/>
                <a:cs typeface="Calibri" panose="020F0502020204030204" pitchFamily="34" charset="0"/>
              </a:rPr>
              <a:t>Kennell and Associates</a:t>
            </a:r>
          </a:p>
          <a:p>
            <a:pPr eaLnBrk="1" hangingPunct="1"/>
            <a:r>
              <a:rPr lang="en-US" altLang="en-US" sz="2400" dirty="0">
                <a:solidFill>
                  <a:srgbClr val="000099"/>
                </a:solidFill>
                <a:latin typeface="Calibri" panose="020F0502020204030204" pitchFamily="34" charset="0"/>
                <a:cs typeface="Calibri" panose="020F0502020204030204" pitchFamily="34" charset="0"/>
              </a:rPr>
              <a:t>October 2018</a:t>
            </a:r>
          </a:p>
        </p:txBody>
      </p:sp>
    </p:spTree>
    <p:extLst>
      <p:ext uri="{BB962C8B-B14F-4D97-AF65-F5344CB8AC3E}">
        <p14:creationId xmlns:p14="http://schemas.microsoft.com/office/powerpoint/2010/main" val="26450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dirty="0">
                <a:ea typeface="Calibri" pitchFamily="34" charset="0"/>
              </a:rPr>
              <a:t>DMDC/DEERS</a:t>
            </a:r>
          </a:p>
        </p:txBody>
      </p:sp>
      <p:sp>
        <p:nvSpPr>
          <p:cNvPr id="30723" name="Content Placeholder 2"/>
          <p:cNvSpPr>
            <a:spLocks noGrp="1"/>
          </p:cNvSpPr>
          <p:nvPr>
            <p:ph idx="1"/>
          </p:nvPr>
        </p:nvSpPr>
        <p:spPr/>
        <p:txBody>
          <a:bodyPr>
            <a:normAutofit/>
          </a:bodyPr>
          <a:lstStyle/>
          <a:p>
            <a:pPr marL="0" indent="0">
              <a:buNone/>
            </a:pPr>
            <a:r>
              <a:rPr lang="en-US" sz="1800" b="0" dirty="0">
                <a:ea typeface="Calibri" pitchFamily="34" charset="0"/>
              </a:rPr>
              <a:t>DEERS Checks</a:t>
            </a:r>
          </a:p>
          <a:p>
            <a:r>
              <a:rPr lang="en-US" sz="1800" b="0" dirty="0">
                <a:ea typeface="Calibri" pitchFamily="34" charset="0"/>
              </a:rPr>
              <a:t>When an MHS Beneficiary needs to access care, DEERS is checked to assess eligibility and priority and to determine coverage for “purchased care” </a:t>
            </a:r>
          </a:p>
          <a:p>
            <a:r>
              <a:rPr lang="en-US" sz="1800" b="0" dirty="0">
                <a:ea typeface="Calibri" pitchFamily="34" charset="0"/>
              </a:rPr>
              <a:t>Requestors ask DEERS for healthcare coverage information, and DEERS sends that back, along with an update of DEERS data for the requesting system.</a:t>
            </a:r>
          </a:p>
          <a:p>
            <a:r>
              <a:rPr lang="en-US" sz="1800" b="0" dirty="0">
                <a:ea typeface="Calibri" pitchFamily="34" charset="0"/>
              </a:rPr>
              <a:t>Sometimes the transactions break, so that local data in the requesting systems is not as high of quality as that which comes directly from DEERS.</a:t>
            </a:r>
          </a:p>
          <a:p>
            <a:pPr lvl="1"/>
            <a:r>
              <a:rPr lang="en-US" sz="1600" b="0" dirty="0">
                <a:ea typeface="Calibri" pitchFamily="34" charset="0"/>
              </a:rPr>
              <a:t>This is mitigated in data processed in the MHS Data Repository</a:t>
            </a:r>
          </a:p>
        </p:txBody>
      </p:sp>
      <p:sp>
        <p:nvSpPr>
          <p:cNvPr id="2" name="Slide Number Placeholder 1">
            <a:extLst>
              <a:ext uri="{FF2B5EF4-FFF2-40B4-BE49-F238E27FC236}">
                <a16:creationId xmlns:a16="http://schemas.microsoft.com/office/drawing/2014/main" id="{62540592-A21A-4124-944F-F13D3B482925}"/>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54263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dirty="0">
                <a:ea typeface="Calibri" pitchFamily="34" charset="0"/>
              </a:rPr>
              <a:t>DMDC/DEERS</a:t>
            </a:r>
          </a:p>
        </p:txBody>
      </p:sp>
      <p:sp>
        <p:nvSpPr>
          <p:cNvPr id="30723" name="Content Placeholder 2"/>
          <p:cNvSpPr>
            <a:spLocks noGrp="1"/>
          </p:cNvSpPr>
          <p:nvPr>
            <p:ph idx="1"/>
          </p:nvPr>
        </p:nvSpPr>
        <p:spPr/>
        <p:txBody>
          <a:bodyPr>
            <a:normAutofit/>
          </a:bodyPr>
          <a:lstStyle/>
          <a:p>
            <a:pPr marL="0" indent="0">
              <a:buNone/>
            </a:pPr>
            <a:r>
              <a:rPr lang="en-US" sz="2100" b="0" dirty="0">
                <a:ea typeface="Calibri" pitchFamily="34" charset="0"/>
              </a:rPr>
              <a:t>Consider the types of data needed to manage health benefits</a:t>
            </a:r>
          </a:p>
          <a:p>
            <a:r>
              <a:rPr lang="en-US" sz="2100" b="0" dirty="0">
                <a:ea typeface="Calibri" pitchFamily="34" charset="0"/>
              </a:rPr>
              <a:t>Employer Information (Service) &amp; Status (Active, Retired, </a:t>
            </a:r>
            <a:r>
              <a:rPr lang="en-US" sz="2100" b="0" dirty="0" err="1">
                <a:ea typeface="Calibri" pitchFamily="34" charset="0"/>
              </a:rPr>
              <a:t>etc</a:t>
            </a:r>
            <a:r>
              <a:rPr lang="en-US" sz="2100" b="0" dirty="0">
                <a:ea typeface="Calibri" pitchFamily="34" charset="0"/>
              </a:rPr>
              <a:t>)</a:t>
            </a:r>
          </a:p>
          <a:p>
            <a:r>
              <a:rPr lang="en-US" sz="2000" b="0" dirty="0">
                <a:ea typeface="Calibri" pitchFamily="34" charset="0"/>
              </a:rPr>
              <a:t>Who is covered?  Sponsor and family members</a:t>
            </a:r>
          </a:p>
          <a:p>
            <a:r>
              <a:rPr lang="en-US" sz="2000" b="0" dirty="0">
                <a:ea typeface="Calibri" pitchFamily="34" charset="0"/>
              </a:rPr>
              <a:t>Why is the beneficiary covered?</a:t>
            </a:r>
          </a:p>
          <a:p>
            <a:r>
              <a:rPr lang="en-US" sz="2000" b="0" dirty="0">
                <a:ea typeface="Calibri" pitchFamily="34" charset="0"/>
              </a:rPr>
              <a:t>Demographics </a:t>
            </a:r>
          </a:p>
          <a:p>
            <a:r>
              <a:rPr lang="en-US" sz="2000" b="0" dirty="0">
                <a:ea typeface="Calibri" pitchFamily="34" charset="0"/>
              </a:rPr>
              <a:t>Contact information and residence location</a:t>
            </a:r>
          </a:p>
          <a:p>
            <a:r>
              <a:rPr lang="en-US" sz="2000" b="0" dirty="0">
                <a:ea typeface="Calibri" pitchFamily="34" charset="0"/>
              </a:rPr>
              <a:t>Health Plan Information (Start/Stop Dates, PCM, Plan, </a:t>
            </a:r>
            <a:r>
              <a:rPr lang="en-US" sz="2000" b="0" dirty="0" err="1">
                <a:ea typeface="Calibri" pitchFamily="34" charset="0"/>
              </a:rPr>
              <a:t>etc</a:t>
            </a:r>
            <a:r>
              <a:rPr lang="en-US" sz="2000" b="0" dirty="0">
                <a:ea typeface="Calibri" pitchFamily="34" charset="0"/>
              </a:rPr>
              <a:t>)</a:t>
            </a:r>
          </a:p>
          <a:p>
            <a:r>
              <a:rPr lang="en-US" sz="2000" b="0" dirty="0">
                <a:ea typeface="Calibri" pitchFamily="34" charset="0"/>
              </a:rPr>
              <a:t>Other Health Insurance / Coverage (no VA information)</a:t>
            </a:r>
          </a:p>
          <a:p>
            <a:r>
              <a:rPr lang="en-US" sz="2000" b="0" dirty="0">
                <a:ea typeface="Calibri" pitchFamily="34" charset="0"/>
              </a:rPr>
              <a:t>Catastrophic Cap</a:t>
            </a:r>
          </a:p>
          <a:p>
            <a:r>
              <a:rPr lang="en-US" sz="2000" b="0" dirty="0" err="1">
                <a:ea typeface="Calibri" pitchFamily="34" charset="0"/>
              </a:rPr>
              <a:t>Etc</a:t>
            </a:r>
            <a:r>
              <a:rPr lang="en-US" sz="2000" b="0" dirty="0">
                <a:ea typeface="Calibri" pitchFamily="34" charset="0"/>
              </a:rPr>
              <a:t>…</a:t>
            </a:r>
          </a:p>
          <a:p>
            <a:pPr marL="0" indent="0">
              <a:buNone/>
            </a:pPr>
            <a:endParaRPr lang="en-US" sz="2000" dirty="0">
              <a:ea typeface="Calibri" pitchFamily="34" charset="0"/>
            </a:endParaRPr>
          </a:p>
        </p:txBody>
      </p:sp>
      <p:sp>
        <p:nvSpPr>
          <p:cNvPr id="2" name="Slide Number Placeholder 1">
            <a:extLst>
              <a:ext uri="{FF2B5EF4-FFF2-40B4-BE49-F238E27FC236}">
                <a16:creationId xmlns:a16="http://schemas.microsoft.com/office/drawing/2014/main" id="{85C4FA6C-C1A1-40C7-8049-90F10CED6B04}"/>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91933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4754-FF9A-4493-8225-F154DCB9BF36}"/>
              </a:ext>
            </a:extLst>
          </p:cNvPr>
          <p:cNvSpPr>
            <a:spLocks noGrp="1"/>
          </p:cNvSpPr>
          <p:nvPr>
            <p:ph type="title"/>
          </p:nvPr>
        </p:nvSpPr>
        <p:spPr/>
        <p:txBody>
          <a:bodyPr/>
          <a:lstStyle/>
          <a:p>
            <a:r>
              <a:rPr lang="en-US" dirty="0"/>
              <a:t>DMDC/DEERS</a:t>
            </a:r>
          </a:p>
        </p:txBody>
      </p:sp>
      <p:sp>
        <p:nvSpPr>
          <p:cNvPr id="3" name="Content Placeholder 2">
            <a:extLst>
              <a:ext uri="{FF2B5EF4-FFF2-40B4-BE49-F238E27FC236}">
                <a16:creationId xmlns:a16="http://schemas.microsoft.com/office/drawing/2014/main" id="{0E156305-D374-4AC8-8280-FDB787AA2BD5}"/>
              </a:ext>
            </a:extLst>
          </p:cNvPr>
          <p:cNvSpPr>
            <a:spLocks noGrp="1"/>
          </p:cNvSpPr>
          <p:nvPr>
            <p:ph idx="1"/>
          </p:nvPr>
        </p:nvSpPr>
        <p:spPr>
          <a:xfrm>
            <a:off x="457200" y="1293812"/>
            <a:ext cx="3914775" cy="4525963"/>
          </a:xfrm>
        </p:spPr>
        <p:txBody>
          <a:bodyPr/>
          <a:lstStyle/>
          <a:p>
            <a:r>
              <a:rPr lang="en-US" sz="2000" b="0" dirty="0"/>
              <a:t>Some beneficiaries have more than one reason for eligibility</a:t>
            </a:r>
          </a:p>
          <a:p>
            <a:pPr lvl="1"/>
            <a:r>
              <a:rPr lang="en-US" sz="1800" b="0" dirty="0"/>
              <a:t>Two-sponsor families (retiree married to active duty, children of two AD, children of an AD and retiree, </a:t>
            </a:r>
            <a:r>
              <a:rPr lang="en-US" sz="1800" b="0" dirty="0" err="1"/>
              <a:t>etc</a:t>
            </a:r>
            <a:r>
              <a:rPr lang="en-US" sz="1800" b="0" dirty="0"/>
              <a:t>…)</a:t>
            </a:r>
          </a:p>
          <a:p>
            <a:pPr lvl="1"/>
            <a:r>
              <a:rPr lang="en-US" sz="1800" b="0" dirty="0"/>
              <a:t>Guard/Reserve Members married to Active Duty Service Members</a:t>
            </a:r>
          </a:p>
          <a:p>
            <a:pPr marL="457200" lvl="1" indent="0">
              <a:buNone/>
            </a:pPr>
            <a:endParaRPr lang="en-US" sz="1800" b="0" dirty="0"/>
          </a:p>
          <a:p>
            <a:r>
              <a:rPr lang="en-US" sz="2000" b="0" dirty="0"/>
              <a:t>The DEERS Person ID (EDIPN) will stay the same for the person, even when other data  changes.</a:t>
            </a:r>
          </a:p>
        </p:txBody>
      </p:sp>
      <p:sp>
        <p:nvSpPr>
          <p:cNvPr id="4" name="Slide Number Placeholder 3">
            <a:extLst>
              <a:ext uri="{FF2B5EF4-FFF2-40B4-BE49-F238E27FC236}">
                <a16:creationId xmlns:a16="http://schemas.microsoft.com/office/drawing/2014/main" id="{9E4D8A70-F78A-4284-AF19-3AA320840729}"/>
              </a:ext>
            </a:extLst>
          </p:cNvPr>
          <p:cNvSpPr>
            <a:spLocks noGrp="1"/>
          </p:cNvSpPr>
          <p:nvPr>
            <p:ph type="sldNum" sz="quarter" idx="12"/>
          </p:nvPr>
        </p:nvSpPr>
        <p:spPr/>
        <p:txBody>
          <a:bodyPr/>
          <a:lstStyle/>
          <a:p>
            <a:pPr>
              <a:defRPr/>
            </a:pPr>
            <a:fld id="{72DC2F5A-4F79-4A62-987C-EAEB7B0418A8}" type="slidenum">
              <a:rPr lang="en-US" smtClean="0"/>
              <a:pPr>
                <a:defRPr/>
              </a:pPr>
              <a:t>12</a:t>
            </a:fld>
            <a:endParaRPr lang="en-US" dirty="0"/>
          </a:p>
        </p:txBody>
      </p:sp>
      <p:pic>
        <p:nvPicPr>
          <p:cNvPr id="5" name="Picture 4">
            <a:extLst>
              <a:ext uri="{FF2B5EF4-FFF2-40B4-BE49-F238E27FC236}">
                <a16:creationId xmlns:a16="http://schemas.microsoft.com/office/drawing/2014/main" id="{0E824F7C-563D-48AA-B85A-BFFFA7FA1A93}"/>
              </a:ext>
            </a:extLst>
          </p:cNvPr>
          <p:cNvPicPr>
            <a:picLocks noChangeAspect="1"/>
          </p:cNvPicPr>
          <p:nvPr/>
        </p:nvPicPr>
        <p:blipFill>
          <a:blip r:embed="rId2"/>
          <a:stretch>
            <a:fillRect/>
          </a:stretch>
        </p:blipFill>
        <p:spPr>
          <a:xfrm>
            <a:off x="4648200" y="2286000"/>
            <a:ext cx="3914775" cy="3409950"/>
          </a:xfrm>
          <a:prstGeom prst="rect">
            <a:avLst/>
          </a:prstGeom>
        </p:spPr>
      </p:pic>
      <p:sp>
        <p:nvSpPr>
          <p:cNvPr id="6" name="TextBox 5">
            <a:extLst>
              <a:ext uri="{FF2B5EF4-FFF2-40B4-BE49-F238E27FC236}">
                <a16:creationId xmlns:a16="http://schemas.microsoft.com/office/drawing/2014/main" id="{3466FB25-153C-4E65-A3AE-9CAF73AE26D6}"/>
              </a:ext>
            </a:extLst>
          </p:cNvPr>
          <p:cNvSpPr txBox="1"/>
          <p:nvPr/>
        </p:nvSpPr>
        <p:spPr>
          <a:xfrm>
            <a:off x="4724400" y="1293812"/>
            <a:ext cx="3962400" cy="830997"/>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One individual in DEERS reported over 12 fiscal months -- a Guard member who is married to an active duty service member</a:t>
            </a:r>
          </a:p>
        </p:txBody>
      </p:sp>
    </p:spTree>
    <p:extLst>
      <p:ext uri="{BB962C8B-B14F-4D97-AF65-F5344CB8AC3E}">
        <p14:creationId xmlns:p14="http://schemas.microsoft.com/office/powerpoint/2010/main" val="115379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dirty="0">
                <a:ea typeface="Calibri" pitchFamily="34" charset="0"/>
              </a:rPr>
              <a:t>DMDC/DEERS</a:t>
            </a:r>
          </a:p>
        </p:txBody>
      </p:sp>
      <p:sp>
        <p:nvSpPr>
          <p:cNvPr id="30723" name="Content Placeholder 2"/>
          <p:cNvSpPr>
            <a:spLocks noGrp="1"/>
          </p:cNvSpPr>
          <p:nvPr>
            <p:ph idx="1"/>
          </p:nvPr>
        </p:nvSpPr>
        <p:spPr>
          <a:xfrm>
            <a:off x="441434" y="1600200"/>
            <a:ext cx="8229600" cy="4525963"/>
          </a:xfrm>
        </p:spPr>
        <p:txBody>
          <a:bodyPr>
            <a:normAutofit/>
          </a:bodyPr>
          <a:lstStyle/>
          <a:p>
            <a:r>
              <a:rPr lang="en-US" sz="2100" b="0" dirty="0">
                <a:ea typeface="Calibri" pitchFamily="34" charset="0"/>
              </a:rPr>
              <a:t>Strengths and Weaknesses of the Operational Data in DEERS</a:t>
            </a:r>
          </a:p>
          <a:p>
            <a:pPr lvl="1"/>
            <a:r>
              <a:rPr lang="en-US" sz="1700" b="0" dirty="0">
                <a:ea typeface="Calibri" pitchFamily="34" charset="0"/>
              </a:rPr>
              <a:t>The MHS can see DEERS data operationally through a variety of tools, such as through a General Inquiry to DEERS or when real time DEERS data are passed to other MHS Systems when checking eligibility or doing an enrollment.</a:t>
            </a:r>
          </a:p>
          <a:p>
            <a:pPr lvl="1"/>
            <a:r>
              <a:rPr lang="en-US" sz="1700" b="0" dirty="0">
                <a:ea typeface="Calibri" pitchFamily="34" charset="0"/>
              </a:rPr>
              <a:t>The raw operational data is not available to the MHS for analysis purposes in real time.</a:t>
            </a:r>
          </a:p>
          <a:p>
            <a:pPr lvl="1"/>
            <a:r>
              <a:rPr lang="en-US" sz="1700" b="0" dirty="0">
                <a:ea typeface="Calibri" pitchFamily="34" charset="0"/>
              </a:rPr>
              <a:t>DEERS data is always in a state of incompleteness, by the nature of the data.</a:t>
            </a:r>
          </a:p>
          <a:p>
            <a:pPr lvl="1"/>
            <a:r>
              <a:rPr lang="en-US" sz="1700" b="0" dirty="0">
                <a:ea typeface="Calibri" pitchFamily="34" charset="0"/>
              </a:rPr>
              <a:t>Parents have 60 days to register newborns.</a:t>
            </a:r>
          </a:p>
          <a:p>
            <a:pPr lvl="1"/>
            <a:r>
              <a:rPr lang="en-US" sz="1700" b="0" dirty="0">
                <a:ea typeface="Calibri" pitchFamily="34" charset="0"/>
              </a:rPr>
              <a:t>Patients die and DEERS won’t learn of the deaths until later and sometimes not at all.</a:t>
            </a:r>
          </a:p>
          <a:p>
            <a:pPr lvl="1"/>
            <a:r>
              <a:rPr lang="en-US" sz="1700" b="0" dirty="0">
                <a:ea typeface="Calibri" pitchFamily="34" charset="0"/>
              </a:rPr>
              <a:t>Patients get married and divorce and DEERS learns of it retroactively.</a:t>
            </a:r>
          </a:p>
          <a:p>
            <a:pPr lvl="1"/>
            <a:r>
              <a:rPr lang="en-US" sz="1700" b="0" dirty="0">
                <a:ea typeface="Calibri" pitchFamily="34" charset="0"/>
              </a:rPr>
              <a:t>Patients are allowed 90 days to change enrollments and those changes can be retroactive.</a:t>
            </a:r>
          </a:p>
          <a:p>
            <a:pPr lvl="1"/>
            <a:r>
              <a:rPr lang="en-US" sz="1700" b="0" dirty="0">
                <a:ea typeface="Calibri" pitchFamily="34" charset="0"/>
              </a:rPr>
              <a:t>Using DEERS data operationally is important for the “here and now”, but will understate the actual membership until about 3 months have passed.</a:t>
            </a:r>
          </a:p>
        </p:txBody>
      </p:sp>
      <p:sp>
        <p:nvSpPr>
          <p:cNvPr id="2" name="Slide Number Placeholder 1">
            <a:extLst>
              <a:ext uri="{FF2B5EF4-FFF2-40B4-BE49-F238E27FC236}">
                <a16:creationId xmlns:a16="http://schemas.microsoft.com/office/drawing/2014/main" id="{C50AFD7F-BFA8-4C09-8661-61496B7CB86F}"/>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85484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A17F-CA6F-475F-99CE-C514C16A923C}"/>
              </a:ext>
            </a:extLst>
          </p:cNvPr>
          <p:cNvSpPr>
            <a:spLocks noGrp="1"/>
          </p:cNvSpPr>
          <p:nvPr>
            <p:ph type="title"/>
          </p:nvPr>
        </p:nvSpPr>
        <p:spPr/>
        <p:txBody>
          <a:bodyPr/>
          <a:lstStyle/>
          <a:p>
            <a:r>
              <a:rPr lang="en-US" dirty="0"/>
              <a:t>DEERS Eligible Beneficiaries</a:t>
            </a:r>
          </a:p>
        </p:txBody>
      </p:sp>
      <p:sp>
        <p:nvSpPr>
          <p:cNvPr id="4" name="Slide Number Placeholder 3">
            <a:extLst>
              <a:ext uri="{FF2B5EF4-FFF2-40B4-BE49-F238E27FC236}">
                <a16:creationId xmlns:a16="http://schemas.microsoft.com/office/drawing/2014/main" id="{8FBDF308-E939-4765-9A42-30D7399887DB}"/>
              </a:ext>
            </a:extLst>
          </p:cNvPr>
          <p:cNvSpPr>
            <a:spLocks noGrp="1"/>
          </p:cNvSpPr>
          <p:nvPr>
            <p:ph type="sldNum" sz="quarter" idx="12"/>
          </p:nvPr>
        </p:nvSpPr>
        <p:spPr/>
        <p:txBody>
          <a:bodyPr/>
          <a:lstStyle/>
          <a:p>
            <a:pPr>
              <a:defRPr/>
            </a:pPr>
            <a:fld id="{72DC2F5A-4F79-4A62-987C-EAEB7B0418A8}" type="slidenum">
              <a:rPr lang="en-US" smtClean="0"/>
              <a:pPr>
                <a:defRPr/>
              </a:pPr>
              <a:t>14</a:t>
            </a:fld>
            <a:endParaRPr lang="en-US" dirty="0"/>
          </a:p>
        </p:txBody>
      </p:sp>
      <p:sp>
        <p:nvSpPr>
          <p:cNvPr id="8" name="TextBox 7">
            <a:extLst>
              <a:ext uri="{FF2B5EF4-FFF2-40B4-BE49-F238E27FC236}">
                <a16:creationId xmlns:a16="http://schemas.microsoft.com/office/drawing/2014/main" id="{A8E7E133-FF15-4E61-AEF9-D7CBDB965320}"/>
              </a:ext>
            </a:extLst>
          </p:cNvPr>
          <p:cNvSpPr txBox="1"/>
          <p:nvPr/>
        </p:nvSpPr>
        <p:spPr>
          <a:xfrm>
            <a:off x="762001" y="1307068"/>
            <a:ext cx="3200400" cy="369332"/>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Measured in January</a:t>
            </a:r>
          </a:p>
        </p:txBody>
      </p:sp>
      <p:sp>
        <p:nvSpPr>
          <p:cNvPr id="9" name="TextBox 8">
            <a:extLst>
              <a:ext uri="{FF2B5EF4-FFF2-40B4-BE49-F238E27FC236}">
                <a16:creationId xmlns:a16="http://schemas.microsoft.com/office/drawing/2014/main" id="{E18EDBBB-2CA0-4FBA-9037-832B40DC2E4A}"/>
              </a:ext>
            </a:extLst>
          </p:cNvPr>
          <p:cNvSpPr txBox="1"/>
          <p:nvPr/>
        </p:nvSpPr>
        <p:spPr>
          <a:xfrm>
            <a:off x="5010912" y="1307068"/>
            <a:ext cx="3200400" cy="369332"/>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Measured in September</a:t>
            </a:r>
          </a:p>
        </p:txBody>
      </p:sp>
      <p:pic>
        <p:nvPicPr>
          <p:cNvPr id="10" name="Picture 9">
            <a:extLst>
              <a:ext uri="{FF2B5EF4-FFF2-40B4-BE49-F238E27FC236}">
                <a16:creationId xmlns:a16="http://schemas.microsoft.com/office/drawing/2014/main" id="{B359B4FE-0953-432B-94F2-B0559666B062}"/>
              </a:ext>
            </a:extLst>
          </p:cNvPr>
          <p:cNvPicPr>
            <a:picLocks noChangeAspect="1"/>
          </p:cNvPicPr>
          <p:nvPr/>
        </p:nvPicPr>
        <p:blipFill>
          <a:blip r:embed="rId2"/>
          <a:stretch>
            <a:fillRect/>
          </a:stretch>
        </p:blipFill>
        <p:spPr>
          <a:xfrm>
            <a:off x="685800" y="1676400"/>
            <a:ext cx="2543175" cy="1181100"/>
          </a:xfrm>
          <a:prstGeom prst="rect">
            <a:avLst/>
          </a:prstGeom>
        </p:spPr>
      </p:pic>
      <p:sp>
        <p:nvSpPr>
          <p:cNvPr id="11" name="Content Placeholder 2">
            <a:extLst>
              <a:ext uri="{FF2B5EF4-FFF2-40B4-BE49-F238E27FC236}">
                <a16:creationId xmlns:a16="http://schemas.microsoft.com/office/drawing/2014/main" id="{7305720C-692E-4E22-A453-AB8DE5FDD3A6}"/>
              </a:ext>
            </a:extLst>
          </p:cNvPr>
          <p:cNvSpPr>
            <a:spLocks noGrp="1"/>
          </p:cNvSpPr>
          <p:nvPr>
            <p:ph idx="1"/>
          </p:nvPr>
        </p:nvSpPr>
        <p:spPr>
          <a:xfrm>
            <a:off x="914400" y="3505200"/>
            <a:ext cx="8229600" cy="4525963"/>
          </a:xfrm>
        </p:spPr>
        <p:txBody>
          <a:bodyPr>
            <a:normAutofit/>
          </a:bodyPr>
          <a:lstStyle/>
          <a:p>
            <a:r>
              <a:rPr lang="en-US" sz="2100" b="0" dirty="0">
                <a:ea typeface="Calibri" pitchFamily="34" charset="0"/>
              </a:rPr>
              <a:t>Newborns added, deaths removed.</a:t>
            </a:r>
          </a:p>
          <a:p>
            <a:r>
              <a:rPr lang="en-US" sz="2100" b="0" dirty="0">
                <a:ea typeface="Calibri" pitchFamily="34" charset="0"/>
              </a:rPr>
              <a:t>For the </a:t>
            </a:r>
            <a:r>
              <a:rPr lang="en-US" sz="2100" b="0" dirty="0" err="1">
                <a:ea typeface="Calibri" pitchFamily="34" charset="0"/>
              </a:rPr>
              <a:t>DaVINCI</a:t>
            </a:r>
            <a:r>
              <a:rPr lang="en-US" sz="2100" b="0" dirty="0">
                <a:ea typeface="Calibri" pitchFamily="34" charset="0"/>
              </a:rPr>
              <a:t> cohort, the newborns are not relevant.</a:t>
            </a:r>
          </a:p>
          <a:p>
            <a:r>
              <a:rPr lang="en-US" sz="2100" b="0" dirty="0">
                <a:ea typeface="Calibri" pitchFamily="34" charset="0"/>
              </a:rPr>
              <a:t>However, need to ensure enough time has passed when using DEERS data so that deaths can be reported.</a:t>
            </a:r>
          </a:p>
          <a:p>
            <a:pPr lvl="1"/>
            <a:endParaRPr lang="en-US" sz="1700" b="0" dirty="0">
              <a:ea typeface="Calibri" pitchFamily="34" charset="0"/>
            </a:endParaRPr>
          </a:p>
        </p:txBody>
      </p:sp>
      <p:pic>
        <p:nvPicPr>
          <p:cNvPr id="13" name="Picture 12">
            <a:extLst>
              <a:ext uri="{FF2B5EF4-FFF2-40B4-BE49-F238E27FC236}">
                <a16:creationId xmlns:a16="http://schemas.microsoft.com/office/drawing/2014/main" id="{145080DE-CEA2-4AC6-B625-B2365C274244}"/>
              </a:ext>
            </a:extLst>
          </p:cNvPr>
          <p:cNvPicPr>
            <a:picLocks noChangeAspect="1"/>
          </p:cNvPicPr>
          <p:nvPr/>
        </p:nvPicPr>
        <p:blipFill>
          <a:blip r:embed="rId3"/>
          <a:stretch>
            <a:fillRect/>
          </a:stretch>
        </p:blipFill>
        <p:spPr>
          <a:xfrm>
            <a:off x="5065776" y="1676400"/>
            <a:ext cx="2428875" cy="1181100"/>
          </a:xfrm>
          <a:prstGeom prst="rect">
            <a:avLst/>
          </a:prstGeom>
        </p:spPr>
      </p:pic>
    </p:spTree>
    <p:extLst>
      <p:ext uri="{BB962C8B-B14F-4D97-AF65-F5344CB8AC3E}">
        <p14:creationId xmlns:p14="http://schemas.microsoft.com/office/powerpoint/2010/main" val="4044979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pPr algn="ctr"/>
            <a:r>
              <a:rPr lang="en-US" dirty="0"/>
              <a:t>Deployment Data</a:t>
            </a:r>
          </a:p>
        </p:txBody>
      </p:sp>
      <p:sp>
        <p:nvSpPr>
          <p:cNvPr id="3" name="Slide Number Placeholder 2">
            <a:extLst>
              <a:ext uri="{FF2B5EF4-FFF2-40B4-BE49-F238E27FC236}">
                <a16:creationId xmlns:a16="http://schemas.microsoft.com/office/drawing/2014/main" id="{739D7728-0F8A-4AD7-9521-0D62AA02D16C}"/>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9937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30A6-7708-4AD4-BE24-D45180C1BD1D}"/>
              </a:ext>
            </a:extLst>
          </p:cNvPr>
          <p:cNvSpPr>
            <a:spLocks noGrp="1"/>
          </p:cNvSpPr>
          <p:nvPr>
            <p:ph type="title"/>
          </p:nvPr>
        </p:nvSpPr>
        <p:spPr/>
        <p:txBody>
          <a:bodyPr/>
          <a:lstStyle/>
          <a:p>
            <a:r>
              <a:rPr lang="en-US" dirty="0"/>
              <a:t>Deployment Data</a:t>
            </a:r>
          </a:p>
        </p:txBody>
      </p:sp>
      <p:sp>
        <p:nvSpPr>
          <p:cNvPr id="3" name="Content Placeholder 2">
            <a:extLst>
              <a:ext uri="{FF2B5EF4-FFF2-40B4-BE49-F238E27FC236}">
                <a16:creationId xmlns:a16="http://schemas.microsoft.com/office/drawing/2014/main" id="{F31C5E4D-E654-4908-9F58-8AC8E8F4612D}"/>
              </a:ext>
            </a:extLst>
          </p:cNvPr>
          <p:cNvSpPr>
            <a:spLocks noGrp="1"/>
          </p:cNvSpPr>
          <p:nvPr>
            <p:ph idx="1"/>
          </p:nvPr>
        </p:nvSpPr>
        <p:spPr/>
        <p:txBody>
          <a:bodyPr/>
          <a:lstStyle/>
          <a:p>
            <a:r>
              <a:rPr lang="en-US" sz="2400" b="0" dirty="0"/>
              <a:t>DMDC sends the MHS a deployment file each month</a:t>
            </a:r>
          </a:p>
          <a:p>
            <a:pPr lvl="1"/>
            <a:r>
              <a:rPr lang="en-US" sz="2000" b="0" dirty="0"/>
              <a:t>Comes from the Contingency Tracking System (CTS)</a:t>
            </a:r>
          </a:p>
          <a:p>
            <a:pPr lvl="1"/>
            <a:r>
              <a:rPr lang="en-US" sz="2000" b="0" dirty="0"/>
              <a:t>DMDC collects this information from the Services (orders) and from the Defense Finance and Accounting Service (DFAS)</a:t>
            </a:r>
          </a:p>
          <a:p>
            <a:r>
              <a:rPr lang="en-US" sz="2400" b="0" dirty="0"/>
              <a:t>Includes deployments for overseas contingency operations only.</a:t>
            </a:r>
          </a:p>
          <a:p>
            <a:pPr lvl="1"/>
            <a:r>
              <a:rPr lang="en-US" sz="2000" b="0" dirty="0"/>
              <a:t>Since 9/11/2001</a:t>
            </a:r>
          </a:p>
          <a:p>
            <a:r>
              <a:rPr lang="en-US" sz="2400" b="0" dirty="0"/>
              <a:t>Includes DEERS Person ID, Start Date, Stop Date</a:t>
            </a:r>
          </a:p>
          <a:p>
            <a:pPr lvl="1"/>
            <a:r>
              <a:rPr lang="en-US" sz="2000" b="0" dirty="0"/>
              <a:t>No location of deployment is available.</a:t>
            </a:r>
          </a:p>
        </p:txBody>
      </p:sp>
      <p:sp>
        <p:nvSpPr>
          <p:cNvPr id="4" name="Slide Number Placeholder 3">
            <a:extLst>
              <a:ext uri="{FF2B5EF4-FFF2-40B4-BE49-F238E27FC236}">
                <a16:creationId xmlns:a16="http://schemas.microsoft.com/office/drawing/2014/main" id="{A056D20F-5545-4C5E-BA1C-833602061A3A}"/>
              </a:ext>
            </a:extLst>
          </p:cNvPr>
          <p:cNvSpPr>
            <a:spLocks noGrp="1"/>
          </p:cNvSpPr>
          <p:nvPr>
            <p:ph type="sldNum" sz="quarter" idx="12"/>
          </p:nvPr>
        </p:nvSpPr>
        <p:spPr/>
        <p:txBody>
          <a:bodyPr/>
          <a:lstStyle/>
          <a:p>
            <a:pPr>
              <a:defRPr/>
            </a:pPr>
            <a:fld id="{72DC2F5A-4F79-4A62-987C-EAEB7B0418A8}" type="slidenum">
              <a:rPr lang="en-US" smtClean="0"/>
              <a:pPr>
                <a:defRPr/>
              </a:pPr>
              <a:t>16</a:t>
            </a:fld>
            <a:endParaRPr lang="en-US" dirty="0"/>
          </a:p>
        </p:txBody>
      </p:sp>
    </p:spTree>
    <p:extLst>
      <p:ext uri="{BB962C8B-B14F-4D97-AF65-F5344CB8AC3E}">
        <p14:creationId xmlns:p14="http://schemas.microsoft.com/office/powerpoint/2010/main" val="3321429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CA21-303E-45DA-88C7-C6B238042DEF}"/>
              </a:ext>
            </a:extLst>
          </p:cNvPr>
          <p:cNvSpPr>
            <a:spLocks noGrp="1"/>
          </p:cNvSpPr>
          <p:nvPr>
            <p:ph type="title"/>
          </p:nvPr>
        </p:nvSpPr>
        <p:spPr/>
        <p:txBody>
          <a:bodyPr/>
          <a:lstStyle/>
          <a:p>
            <a:r>
              <a:rPr lang="en-US" dirty="0"/>
              <a:t>Deployment Data	</a:t>
            </a:r>
          </a:p>
        </p:txBody>
      </p:sp>
      <p:sp>
        <p:nvSpPr>
          <p:cNvPr id="4" name="Slide Number Placeholder 3">
            <a:extLst>
              <a:ext uri="{FF2B5EF4-FFF2-40B4-BE49-F238E27FC236}">
                <a16:creationId xmlns:a16="http://schemas.microsoft.com/office/drawing/2014/main" id="{A6F486B7-335B-4669-A4CA-689E60AD214D}"/>
              </a:ext>
            </a:extLst>
          </p:cNvPr>
          <p:cNvSpPr>
            <a:spLocks noGrp="1"/>
          </p:cNvSpPr>
          <p:nvPr>
            <p:ph type="sldNum" sz="quarter" idx="12"/>
          </p:nvPr>
        </p:nvSpPr>
        <p:spPr/>
        <p:txBody>
          <a:bodyPr/>
          <a:lstStyle/>
          <a:p>
            <a:pPr>
              <a:defRPr/>
            </a:pPr>
            <a:fld id="{72DC2F5A-4F79-4A62-987C-EAEB7B0418A8}" type="slidenum">
              <a:rPr lang="en-US" smtClean="0"/>
              <a:pPr>
                <a:defRPr/>
              </a:pPr>
              <a:t>17</a:t>
            </a:fld>
            <a:endParaRPr lang="en-US" dirty="0"/>
          </a:p>
        </p:txBody>
      </p:sp>
      <p:sp>
        <p:nvSpPr>
          <p:cNvPr id="5" name="Content Placeholder 2">
            <a:extLst>
              <a:ext uri="{FF2B5EF4-FFF2-40B4-BE49-F238E27FC236}">
                <a16:creationId xmlns:a16="http://schemas.microsoft.com/office/drawing/2014/main" id="{07559F05-8F17-4063-B48A-C5F2F1D4C6A0}"/>
              </a:ext>
            </a:extLst>
          </p:cNvPr>
          <p:cNvSpPr>
            <a:spLocks noGrp="1"/>
          </p:cNvSpPr>
          <p:nvPr>
            <p:ph idx="1"/>
          </p:nvPr>
        </p:nvSpPr>
        <p:spPr>
          <a:xfrm>
            <a:off x="486103" y="1293812"/>
            <a:ext cx="7743497" cy="4525963"/>
          </a:xfrm>
        </p:spPr>
        <p:txBody>
          <a:bodyPr/>
          <a:lstStyle/>
          <a:p>
            <a:r>
              <a:rPr lang="en-US" sz="2400" b="0" dirty="0"/>
              <a:t>Deployment history is very important for understanding what type of data would be available for a beneficiary.</a:t>
            </a:r>
          </a:p>
          <a:p>
            <a:r>
              <a:rPr lang="en-US" sz="2400" b="0" dirty="0"/>
              <a:t>When deployed, healthcare data will typically shows up in the Theater Medical Data Store (TMDS) files.  Except:</a:t>
            </a:r>
          </a:p>
          <a:p>
            <a:pPr lvl="1"/>
            <a:r>
              <a:rPr lang="en-US" sz="1800" b="0" dirty="0"/>
              <a:t>R &amp; R</a:t>
            </a:r>
          </a:p>
          <a:p>
            <a:pPr lvl="1"/>
            <a:r>
              <a:rPr lang="en-US" sz="1800" b="0" dirty="0"/>
              <a:t>Short excursions to medical facilities outside of the theater zone (i.e. transfer to Landstuhl for medical care)</a:t>
            </a:r>
          </a:p>
          <a:p>
            <a:r>
              <a:rPr lang="en-US" sz="2200" b="0" dirty="0"/>
              <a:t>If deployed Service members are included in a study, then TMDS data  must also be included or the results will be severely censored.</a:t>
            </a:r>
          </a:p>
        </p:txBody>
      </p:sp>
    </p:spTree>
    <p:extLst>
      <p:ext uri="{BB962C8B-B14F-4D97-AF65-F5344CB8AC3E}">
        <p14:creationId xmlns:p14="http://schemas.microsoft.com/office/powerpoint/2010/main" val="297991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CA21-303E-45DA-88C7-C6B238042DEF}"/>
              </a:ext>
            </a:extLst>
          </p:cNvPr>
          <p:cNvSpPr>
            <a:spLocks noGrp="1"/>
          </p:cNvSpPr>
          <p:nvPr>
            <p:ph type="title"/>
          </p:nvPr>
        </p:nvSpPr>
        <p:spPr/>
        <p:txBody>
          <a:bodyPr/>
          <a:lstStyle/>
          <a:p>
            <a:r>
              <a:rPr lang="en-US" dirty="0"/>
              <a:t>Deployment Data	</a:t>
            </a:r>
          </a:p>
        </p:txBody>
      </p:sp>
      <p:sp>
        <p:nvSpPr>
          <p:cNvPr id="4" name="Slide Number Placeholder 3">
            <a:extLst>
              <a:ext uri="{FF2B5EF4-FFF2-40B4-BE49-F238E27FC236}">
                <a16:creationId xmlns:a16="http://schemas.microsoft.com/office/drawing/2014/main" id="{A6F486B7-335B-4669-A4CA-689E60AD214D}"/>
              </a:ext>
            </a:extLst>
          </p:cNvPr>
          <p:cNvSpPr>
            <a:spLocks noGrp="1"/>
          </p:cNvSpPr>
          <p:nvPr>
            <p:ph type="sldNum" sz="quarter" idx="12"/>
          </p:nvPr>
        </p:nvSpPr>
        <p:spPr/>
        <p:txBody>
          <a:bodyPr/>
          <a:lstStyle/>
          <a:p>
            <a:pPr>
              <a:defRPr/>
            </a:pPr>
            <a:fld id="{72DC2F5A-4F79-4A62-987C-EAEB7B0418A8}" type="slidenum">
              <a:rPr lang="en-US" smtClean="0"/>
              <a:pPr>
                <a:defRPr/>
              </a:pPr>
              <a:t>18</a:t>
            </a:fld>
            <a:endParaRPr lang="en-US" dirty="0"/>
          </a:p>
        </p:txBody>
      </p:sp>
      <p:sp>
        <p:nvSpPr>
          <p:cNvPr id="5" name="Content Placeholder 2">
            <a:extLst>
              <a:ext uri="{FF2B5EF4-FFF2-40B4-BE49-F238E27FC236}">
                <a16:creationId xmlns:a16="http://schemas.microsoft.com/office/drawing/2014/main" id="{07559F05-8F17-4063-B48A-C5F2F1D4C6A0}"/>
              </a:ext>
            </a:extLst>
          </p:cNvPr>
          <p:cNvSpPr>
            <a:spLocks noGrp="1"/>
          </p:cNvSpPr>
          <p:nvPr>
            <p:ph idx="1"/>
          </p:nvPr>
        </p:nvSpPr>
        <p:spPr>
          <a:xfrm>
            <a:off x="486103" y="1293812"/>
            <a:ext cx="4619297" cy="4525963"/>
          </a:xfrm>
        </p:spPr>
        <p:txBody>
          <a:bodyPr/>
          <a:lstStyle/>
          <a:p>
            <a:r>
              <a:rPr lang="en-US" sz="2000" b="0" dirty="0"/>
              <a:t>Deployment data is important for cohort development</a:t>
            </a:r>
          </a:p>
          <a:p>
            <a:r>
              <a:rPr lang="en-US" sz="2000" b="0" dirty="0"/>
              <a:t>Can be used to identify who went to war</a:t>
            </a:r>
          </a:p>
          <a:p>
            <a:r>
              <a:rPr lang="en-US" sz="2000" b="0" dirty="0"/>
              <a:t>But is also important for understanding geographic patterns of healthcare utilization.</a:t>
            </a:r>
          </a:p>
          <a:p>
            <a:pPr lvl="1"/>
            <a:r>
              <a:rPr lang="en-US" sz="1600" b="0" dirty="0"/>
              <a:t>DEERS does not change the address of a service member when deployed.</a:t>
            </a:r>
          </a:p>
          <a:p>
            <a:pPr lvl="1"/>
            <a:r>
              <a:rPr lang="en-US" sz="1600" b="0" dirty="0"/>
              <a:t>These beneficiaries still show up as living near their home MTF.</a:t>
            </a:r>
          </a:p>
        </p:txBody>
      </p:sp>
      <p:sp>
        <p:nvSpPr>
          <p:cNvPr id="8" name="TextBox 7">
            <a:extLst>
              <a:ext uri="{FF2B5EF4-FFF2-40B4-BE49-F238E27FC236}">
                <a16:creationId xmlns:a16="http://schemas.microsoft.com/office/drawing/2014/main" id="{84C506F7-AC57-4234-B78C-AEA9AF254EA6}"/>
              </a:ext>
            </a:extLst>
          </p:cNvPr>
          <p:cNvSpPr txBox="1"/>
          <p:nvPr/>
        </p:nvSpPr>
        <p:spPr>
          <a:xfrm>
            <a:off x="5638800" y="1392647"/>
            <a:ext cx="3505200" cy="923330"/>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Active Duty/Guard by Deployment Status and fiscal month; listed as living near San Diego</a:t>
            </a:r>
          </a:p>
        </p:txBody>
      </p:sp>
      <p:pic>
        <p:nvPicPr>
          <p:cNvPr id="9" name="Picture 8">
            <a:extLst>
              <a:ext uri="{FF2B5EF4-FFF2-40B4-BE49-F238E27FC236}">
                <a16:creationId xmlns:a16="http://schemas.microsoft.com/office/drawing/2014/main" id="{0D35A622-9A33-4865-B856-121717570A6D}"/>
              </a:ext>
            </a:extLst>
          </p:cNvPr>
          <p:cNvPicPr>
            <a:picLocks noChangeAspect="1"/>
          </p:cNvPicPr>
          <p:nvPr/>
        </p:nvPicPr>
        <p:blipFill>
          <a:blip r:embed="rId2"/>
          <a:stretch>
            <a:fillRect/>
          </a:stretch>
        </p:blipFill>
        <p:spPr>
          <a:xfrm>
            <a:off x="5892034" y="2438400"/>
            <a:ext cx="2295525" cy="3276600"/>
          </a:xfrm>
          <a:prstGeom prst="rect">
            <a:avLst/>
          </a:prstGeom>
        </p:spPr>
      </p:pic>
    </p:spTree>
    <p:extLst>
      <p:ext uri="{BB962C8B-B14F-4D97-AF65-F5344CB8AC3E}">
        <p14:creationId xmlns:p14="http://schemas.microsoft.com/office/powerpoint/2010/main" val="171873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pPr algn="ctr"/>
            <a:r>
              <a:rPr lang="en-US" dirty="0"/>
              <a:t>Separation Data</a:t>
            </a:r>
          </a:p>
        </p:txBody>
      </p:sp>
      <p:sp>
        <p:nvSpPr>
          <p:cNvPr id="3" name="Slide Number Placeholder 2">
            <a:extLst>
              <a:ext uri="{FF2B5EF4-FFF2-40B4-BE49-F238E27FC236}">
                <a16:creationId xmlns:a16="http://schemas.microsoft.com/office/drawing/2014/main" id="{739D7728-0F8A-4AD7-9521-0D62AA02D16C}"/>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00406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223018"/>
            <a:ext cx="6705600" cy="639763"/>
          </a:xfrm>
        </p:spPr>
        <p:txBody>
          <a:bodyPr>
            <a:normAutofit/>
          </a:bodyPr>
          <a:lstStyle/>
          <a:p>
            <a:pPr eaLnBrk="1" hangingPunct="1"/>
            <a:r>
              <a:rPr lang="en-US" sz="2800" b="1" dirty="0">
                <a:latin typeface="Tahoma" pitchFamily="34" charset="0"/>
                <a:ea typeface="Calibri" pitchFamily="34" charset="0"/>
              </a:rPr>
              <a:t>Objectives</a:t>
            </a:r>
          </a:p>
        </p:txBody>
      </p:sp>
      <p:sp>
        <p:nvSpPr>
          <p:cNvPr id="3075" name="Rectangle 3"/>
          <p:cNvSpPr>
            <a:spLocks noGrp="1" noChangeArrowheads="1"/>
          </p:cNvSpPr>
          <p:nvPr>
            <p:ph type="body" idx="1"/>
          </p:nvPr>
        </p:nvSpPr>
        <p:spPr>
          <a:xfrm>
            <a:off x="457200" y="1295400"/>
            <a:ext cx="8229600" cy="4699819"/>
          </a:xfrm>
        </p:spPr>
        <p:txBody>
          <a:bodyPr>
            <a:normAutofit/>
          </a:bodyPr>
          <a:lstStyle/>
          <a:p>
            <a:pPr marL="0" indent="0" eaLnBrk="1" hangingPunct="1">
              <a:buFontTx/>
              <a:buNone/>
              <a:defRPr/>
            </a:pPr>
            <a:r>
              <a:rPr lang="en-US" b="0" u="sng" dirty="0"/>
              <a:t>Attendees can</a:t>
            </a:r>
            <a:r>
              <a:rPr lang="en-US" b="0" dirty="0"/>
              <a:t>:</a:t>
            </a:r>
          </a:p>
          <a:p>
            <a:pPr eaLnBrk="1" hangingPunct="1">
              <a:defRPr/>
            </a:pPr>
            <a:endParaRPr lang="en-US" sz="2400" b="0" dirty="0"/>
          </a:p>
          <a:p>
            <a:pPr eaLnBrk="1" hangingPunct="1">
              <a:defRPr/>
            </a:pPr>
            <a:r>
              <a:rPr lang="en-US" sz="2200" b="0" dirty="0"/>
              <a:t>Describe the major operational systems used by the MHS.</a:t>
            </a:r>
          </a:p>
          <a:p>
            <a:pPr lvl="1">
              <a:defRPr/>
            </a:pPr>
            <a:r>
              <a:rPr lang="en-US" sz="1900" b="0" dirty="0"/>
              <a:t>Legacy vs. MHS Genesis</a:t>
            </a:r>
          </a:p>
          <a:p>
            <a:pPr lvl="1">
              <a:defRPr/>
            </a:pPr>
            <a:r>
              <a:rPr lang="en-US" sz="1900" b="0" dirty="0"/>
              <a:t>Identify key strengths and weaknesses of operational data.</a:t>
            </a:r>
          </a:p>
          <a:p>
            <a:pPr lvl="1">
              <a:defRPr/>
            </a:pPr>
            <a:r>
              <a:rPr lang="en-US" sz="1900" b="0" dirty="0"/>
              <a:t>Discuss data feeds coming from MHS Operational Systems</a:t>
            </a:r>
          </a:p>
          <a:p>
            <a:pPr eaLnBrk="1" hangingPunct="1">
              <a:defRPr/>
            </a:pPr>
            <a:r>
              <a:rPr lang="en-US" sz="2200" b="0" dirty="0"/>
              <a:t>Discuss the MHS Data Repository</a:t>
            </a:r>
          </a:p>
          <a:p>
            <a:pPr lvl="1" eaLnBrk="1" hangingPunct="1">
              <a:defRPr/>
            </a:pPr>
            <a:r>
              <a:rPr lang="en-US" sz="1800" b="0" dirty="0"/>
              <a:t>Describe the available data in the MDR</a:t>
            </a:r>
          </a:p>
          <a:p>
            <a:pPr lvl="1" eaLnBrk="1" hangingPunct="1">
              <a:defRPr/>
            </a:pPr>
            <a:r>
              <a:rPr lang="en-US" sz="1800" b="0" dirty="0"/>
              <a:t>Identify major enhancements to MHS data in the MDR </a:t>
            </a:r>
          </a:p>
          <a:p>
            <a:pPr eaLnBrk="1" hangingPunct="1">
              <a:defRPr/>
            </a:pPr>
            <a:r>
              <a:rPr lang="en-US" sz="2200" b="0" dirty="0"/>
              <a:t>Describe the data flow to </a:t>
            </a:r>
            <a:r>
              <a:rPr lang="en-US" sz="2200" b="0" dirty="0" err="1"/>
              <a:t>DaVINCI</a:t>
            </a:r>
            <a:r>
              <a:rPr lang="en-US" sz="2200" b="0" dirty="0"/>
              <a:t> from “Cradle to Grave”</a:t>
            </a:r>
          </a:p>
          <a:p>
            <a:pPr marL="0" indent="0">
              <a:buNone/>
              <a:defRPr/>
            </a:pPr>
            <a:endParaRPr lang="en-US" sz="2200" dirty="0"/>
          </a:p>
        </p:txBody>
      </p:sp>
      <p:sp>
        <p:nvSpPr>
          <p:cNvPr id="2" name="Slide Number Placeholder 1">
            <a:extLst>
              <a:ext uri="{FF2B5EF4-FFF2-40B4-BE49-F238E27FC236}">
                <a16:creationId xmlns:a16="http://schemas.microsoft.com/office/drawing/2014/main" id="{0C39DBC3-62FC-4BB2-A106-C07D95C1E491}"/>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575190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CA21-303E-45DA-88C7-C6B238042DEF}"/>
              </a:ext>
            </a:extLst>
          </p:cNvPr>
          <p:cNvSpPr>
            <a:spLocks noGrp="1"/>
          </p:cNvSpPr>
          <p:nvPr>
            <p:ph type="title"/>
          </p:nvPr>
        </p:nvSpPr>
        <p:spPr/>
        <p:txBody>
          <a:bodyPr/>
          <a:lstStyle/>
          <a:p>
            <a:r>
              <a:rPr lang="en-US" dirty="0"/>
              <a:t>Separation Data	</a:t>
            </a:r>
          </a:p>
        </p:txBody>
      </p:sp>
      <p:sp>
        <p:nvSpPr>
          <p:cNvPr id="4" name="Slide Number Placeholder 3">
            <a:extLst>
              <a:ext uri="{FF2B5EF4-FFF2-40B4-BE49-F238E27FC236}">
                <a16:creationId xmlns:a16="http://schemas.microsoft.com/office/drawing/2014/main" id="{A6F486B7-335B-4669-A4CA-689E60AD214D}"/>
              </a:ext>
            </a:extLst>
          </p:cNvPr>
          <p:cNvSpPr>
            <a:spLocks noGrp="1"/>
          </p:cNvSpPr>
          <p:nvPr>
            <p:ph type="sldNum" sz="quarter" idx="12"/>
          </p:nvPr>
        </p:nvSpPr>
        <p:spPr/>
        <p:txBody>
          <a:bodyPr/>
          <a:lstStyle/>
          <a:p>
            <a:pPr>
              <a:defRPr/>
            </a:pPr>
            <a:fld id="{72DC2F5A-4F79-4A62-987C-EAEB7B0418A8}" type="slidenum">
              <a:rPr lang="en-US" smtClean="0"/>
              <a:pPr>
                <a:defRPr/>
              </a:pPr>
              <a:t>20</a:t>
            </a:fld>
            <a:endParaRPr lang="en-US" dirty="0"/>
          </a:p>
        </p:txBody>
      </p:sp>
      <p:sp>
        <p:nvSpPr>
          <p:cNvPr id="5" name="Content Placeholder 2">
            <a:extLst>
              <a:ext uri="{FF2B5EF4-FFF2-40B4-BE49-F238E27FC236}">
                <a16:creationId xmlns:a16="http://schemas.microsoft.com/office/drawing/2014/main" id="{07559F05-8F17-4063-B48A-C5F2F1D4C6A0}"/>
              </a:ext>
            </a:extLst>
          </p:cNvPr>
          <p:cNvSpPr>
            <a:spLocks noGrp="1"/>
          </p:cNvSpPr>
          <p:nvPr>
            <p:ph idx="1"/>
          </p:nvPr>
        </p:nvSpPr>
        <p:spPr>
          <a:xfrm>
            <a:off x="486103" y="1293812"/>
            <a:ext cx="7743497" cy="4525963"/>
          </a:xfrm>
        </p:spPr>
        <p:txBody>
          <a:bodyPr/>
          <a:lstStyle/>
          <a:p>
            <a:r>
              <a:rPr lang="en-US" sz="2200" b="0" dirty="0"/>
              <a:t>DMDC provides the MHS a separation file on a monthly basis.</a:t>
            </a:r>
          </a:p>
          <a:p>
            <a:r>
              <a:rPr lang="en-US" sz="2200" b="0" dirty="0"/>
              <a:t>Each record represents a:</a:t>
            </a:r>
          </a:p>
          <a:p>
            <a:pPr lvl="1"/>
            <a:r>
              <a:rPr lang="en-US" sz="1800" b="0" dirty="0"/>
              <a:t>Change in pay grade (officer vs enlisted vs warrant)</a:t>
            </a:r>
          </a:p>
          <a:p>
            <a:pPr lvl="1"/>
            <a:r>
              <a:rPr lang="en-US" sz="1800" b="0" dirty="0"/>
              <a:t>A separation of an Active Duty Service Member from active service, or</a:t>
            </a:r>
          </a:p>
          <a:p>
            <a:pPr lvl="1"/>
            <a:r>
              <a:rPr lang="en-US" sz="1800" b="0" dirty="0"/>
              <a:t>A separation from a Guard/Reserve Member from the Guard or Reserve.</a:t>
            </a:r>
          </a:p>
          <a:p>
            <a:r>
              <a:rPr lang="en-US" sz="2200" b="0" dirty="0"/>
              <a:t>This file does not contain information about Guard or Reserve who go off of active duty.</a:t>
            </a:r>
          </a:p>
          <a:p>
            <a:pPr lvl="1"/>
            <a:r>
              <a:rPr lang="en-US" sz="1800" b="0" dirty="0"/>
              <a:t>Information about that cohort can be obtained from the DEERS Personnel Entitlement Condition Code, but that data was not provided to </a:t>
            </a:r>
            <a:r>
              <a:rPr lang="en-US" sz="1800" b="0" dirty="0" err="1"/>
              <a:t>DaVINCI</a:t>
            </a:r>
            <a:r>
              <a:rPr lang="en-US" sz="1800" b="0" dirty="0"/>
              <a:t>.</a:t>
            </a:r>
          </a:p>
        </p:txBody>
      </p:sp>
    </p:spTree>
    <p:extLst>
      <p:ext uri="{BB962C8B-B14F-4D97-AF65-F5344CB8AC3E}">
        <p14:creationId xmlns:p14="http://schemas.microsoft.com/office/powerpoint/2010/main" val="2394508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7F8F-AD6A-49CF-8B57-5573958C10E5}"/>
              </a:ext>
            </a:extLst>
          </p:cNvPr>
          <p:cNvSpPr>
            <a:spLocks noGrp="1"/>
          </p:cNvSpPr>
          <p:nvPr>
            <p:ph type="title"/>
          </p:nvPr>
        </p:nvSpPr>
        <p:spPr/>
        <p:txBody>
          <a:bodyPr/>
          <a:lstStyle/>
          <a:p>
            <a:r>
              <a:rPr lang="en-US" dirty="0"/>
              <a:t>Separation Data</a:t>
            </a:r>
          </a:p>
        </p:txBody>
      </p:sp>
      <p:sp>
        <p:nvSpPr>
          <p:cNvPr id="3" name="Content Placeholder 2">
            <a:extLst>
              <a:ext uri="{FF2B5EF4-FFF2-40B4-BE49-F238E27FC236}">
                <a16:creationId xmlns:a16="http://schemas.microsoft.com/office/drawing/2014/main" id="{F1409E53-760E-4139-8314-211DCF6E288E}"/>
              </a:ext>
            </a:extLst>
          </p:cNvPr>
          <p:cNvSpPr>
            <a:spLocks noGrp="1"/>
          </p:cNvSpPr>
          <p:nvPr>
            <p:ph idx="1"/>
          </p:nvPr>
        </p:nvSpPr>
        <p:spPr/>
        <p:txBody>
          <a:bodyPr/>
          <a:lstStyle/>
          <a:p>
            <a:r>
              <a:rPr lang="en-US" sz="2400" b="0" dirty="0"/>
              <a:t>This is a very important file for understanding who transitions from the DoD to the VA.</a:t>
            </a:r>
          </a:p>
          <a:p>
            <a:r>
              <a:rPr lang="en-US" sz="2400" b="0" dirty="0"/>
              <a:t>File content includes:</a:t>
            </a:r>
          </a:p>
          <a:p>
            <a:pPr lvl="1"/>
            <a:r>
              <a:rPr lang="en-US" sz="2000" b="0" dirty="0"/>
              <a:t>Person Identifiers</a:t>
            </a:r>
          </a:p>
          <a:p>
            <a:pPr lvl="1"/>
            <a:r>
              <a:rPr lang="en-US" sz="2000" b="0" dirty="0"/>
              <a:t>Component / Service Branch</a:t>
            </a:r>
          </a:p>
          <a:p>
            <a:pPr lvl="1"/>
            <a:r>
              <a:rPr lang="en-US" sz="2000" b="0" dirty="0"/>
              <a:t>Separation Date</a:t>
            </a:r>
          </a:p>
          <a:p>
            <a:pPr lvl="1"/>
            <a:r>
              <a:rPr lang="en-US" sz="2000" b="0" dirty="0"/>
              <a:t>Death Flag</a:t>
            </a:r>
          </a:p>
          <a:p>
            <a:pPr lvl="1"/>
            <a:r>
              <a:rPr lang="en-US" sz="2000" b="0" dirty="0"/>
              <a:t>Pay Grade</a:t>
            </a:r>
          </a:p>
          <a:p>
            <a:pPr lvl="1"/>
            <a:r>
              <a:rPr lang="en-US" sz="2000" b="0" dirty="0"/>
              <a:t>Separation Code – reason for separation</a:t>
            </a:r>
          </a:p>
          <a:p>
            <a:pPr lvl="1"/>
            <a:r>
              <a:rPr lang="en-US" sz="2000" b="0" dirty="0"/>
              <a:t>Death Flag</a:t>
            </a:r>
          </a:p>
        </p:txBody>
      </p:sp>
      <p:sp>
        <p:nvSpPr>
          <p:cNvPr id="4" name="Slide Number Placeholder 3">
            <a:extLst>
              <a:ext uri="{FF2B5EF4-FFF2-40B4-BE49-F238E27FC236}">
                <a16:creationId xmlns:a16="http://schemas.microsoft.com/office/drawing/2014/main" id="{CE22E588-BFA5-4E67-BB5C-F348CF67E2C8}"/>
              </a:ext>
            </a:extLst>
          </p:cNvPr>
          <p:cNvSpPr>
            <a:spLocks noGrp="1"/>
          </p:cNvSpPr>
          <p:nvPr>
            <p:ph type="sldNum" sz="quarter" idx="12"/>
          </p:nvPr>
        </p:nvSpPr>
        <p:spPr/>
        <p:txBody>
          <a:bodyPr/>
          <a:lstStyle/>
          <a:p>
            <a:pPr>
              <a:defRPr/>
            </a:pPr>
            <a:fld id="{72DC2F5A-4F79-4A62-987C-EAEB7B0418A8}" type="slidenum">
              <a:rPr lang="en-US" smtClean="0"/>
              <a:pPr>
                <a:defRPr/>
              </a:pPr>
              <a:t>21</a:t>
            </a:fld>
            <a:endParaRPr lang="en-US" dirty="0"/>
          </a:p>
        </p:txBody>
      </p:sp>
    </p:spTree>
    <p:extLst>
      <p:ext uri="{BB962C8B-B14F-4D97-AF65-F5344CB8AC3E}">
        <p14:creationId xmlns:p14="http://schemas.microsoft.com/office/powerpoint/2010/main" val="30265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91B1-0142-4E3F-A63D-F2728F41249B}"/>
              </a:ext>
            </a:extLst>
          </p:cNvPr>
          <p:cNvSpPr>
            <a:spLocks noGrp="1"/>
          </p:cNvSpPr>
          <p:nvPr>
            <p:ph type="title"/>
          </p:nvPr>
        </p:nvSpPr>
        <p:spPr/>
        <p:txBody>
          <a:bodyPr/>
          <a:lstStyle/>
          <a:p>
            <a:r>
              <a:rPr lang="en-US" dirty="0"/>
              <a:t>Separation Data</a:t>
            </a:r>
          </a:p>
        </p:txBody>
      </p:sp>
      <p:sp>
        <p:nvSpPr>
          <p:cNvPr id="3" name="Content Placeholder 2">
            <a:extLst>
              <a:ext uri="{FF2B5EF4-FFF2-40B4-BE49-F238E27FC236}">
                <a16:creationId xmlns:a16="http://schemas.microsoft.com/office/drawing/2014/main" id="{AABE3399-CBBC-4E0E-9D25-9D88D97ADC75}"/>
              </a:ext>
            </a:extLst>
          </p:cNvPr>
          <p:cNvSpPr>
            <a:spLocks noGrp="1"/>
          </p:cNvSpPr>
          <p:nvPr>
            <p:ph idx="1"/>
          </p:nvPr>
        </p:nvSpPr>
        <p:spPr/>
        <p:txBody>
          <a:bodyPr/>
          <a:lstStyle/>
          <a:p>
            <a:pPr marL="0" indent="0">
              <a:buNone/>
            </a:pPr>
            <a:r>
              <a:rPr lang="en-US" sz="2800" b="0" dirty="0"/>
              <a:t>Top Separation Reasons for 2018</a:t>
            </a:r>
          </a:p>
        </p:txBody>
      </p:sp>
      <p:sp>
        <p:nvSpPr>
          <p:cNvPr id="4" name="Slide Number Placeholder 3">
            <a:extLst>
              <a:ext uri="{FF2B5EF4-FFF2-40B4-BE49-F238E27FC236}">
                <a16:creationId xmlns:a16="http://schemas.microsoft.com/office/drawing/2014/main" id="{B04FC9B4-37B2-4B85-BB0B-DCC602CA6209}"/>
              </a:ext>
            </a:extLst>
          </p:cNvPr>
          <p:cNvSpPr>
            <a:spLocks noGrp="1"/>
          </p:cNvSpPr>
          <p:nvPr>
            <p:ph type="sldNum" sz="quarter" idx="12"/>
          </p:nvPr>
        </p:nvSpPr>
        <p:spPr/>
        <p:txBody>
          <a:bodyPr/>
          <a:lstStyle/>
          <a:p>
            <a:pPr>
              <a:defRPr/>
            </a:pPr>
            <a:fld id="{72DC2F5A-4F79-4A62-987C-EAEB7B0418A8}" type="slidenum">
              <a:rPr lang="en-US" smtClean="0"/>
              <a:pPr>
                <a:defRPr/>
              </a:pPr>
              <a:t>22</a:t>
            </a:fld>
            <a:endParaRPr lang="en-US" dirty="0"/>
          </a:p>
        </p:txBody>
      </p:sp>
      <p:pic>
        <p:nvPicPr>
          <p:cNvPr id="5" name="Picture 4">
            <a:extLst>
              <a:ext uri="{FF2B5EF4-FFF2-40B4-BE49-F238E27FC236}">
                <a16:creationId xmlns:a16="http://schemas.microsoft.com/office/drawing/2014/main" id="{39FD9133-BCF0-4474-8691-A3FBD740DACF}"/>
              </a:ext>
            </a:extLst>
          </p:cNvPr>
          <p:cNvPicPr>
            <a:picLocks noChangeAspect="1"/>
          </p:cNvPicPr>
          <p:nvPr/>
        </p:nvPicPr>
        <p:blipFill>
          <a:blip r:embed="rId2"/>
          <a:stretch>
            <a:fillRect/>
          </a:stretch>
        </p:blipFill>
        <p:spPr>
          <a:xfrm>
            <a:off x="914400" y="2286000"/>
            <a:ext cx="7391400" cy="3073902"/>
          </a:xfrm>
          <a:prstGeom prst="rect">
            <a:avLst/>
          </a:prstGeom>
        </p:spPr>
      </p:pic>
    </p:spTree>
    <p:extLst>
      <p:ext uri="{BB962C8B-B14F-4D97-AF65-F5344CB8AC3E}">
        <p14:creationId xmlns:p14="http://schemas.microsoft.com/office/powerpoint/2010/main" val="361385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pPr algn="ctr"/>
            <a:r>
              <a:rPr lang="en-US" dirty="0"/>
              <a:t>DMHRS</a:t>
            </a:r>
          </a:p>
        </p:txBody>
      </p:sp>
      <p:sp>
        <p:nvSpPr>
          <p:cNvPr id="3" name="Slide Number Placeholder 2">
            <a:extLst>
              <a:ext uri="{FF2B5EF4-FFF2-40B4-BE49-F238E27FC236}">
                <a16:creationId xmlns:a16="http://schemas.microsoft.com/office/drawing/2014/main" id="{739D7728-0F8A-4AD7-9521-0D62AA02D16C}"/>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38337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sz="3200" b="1" dirty="0">
                <a:ea typeface="Calibri" pitchFamily="34" charset="0"/>
              </a:rPr>
              <a:t>Defense Medical Human Resource System</a:t>
            </a:r>
          </a:p>
        </p:txBody>
      </p:sp>
      <p:sp>
        <p:nvSpPr>
          <p:cNvPr id="30723" name="Content Placeholder 2"/>
          <p:cNvSpPr>
            <a:spLocks noGrp="1"/>
          </p:cNvSpPr>
          <p:nvPr>
            <p:ph idx="1"/>
          </p:nvPr>
        </p:nvSpPr>
        <p:spPr>
          <a:xfrm>
            <a:off x="664842" y="1731763"/>
            <a:ext cx="6826417" cy="4130721"/>
          </a:xfrm>
        </p:spPr>
        <p:txBody>
          <a:bodyPr>
            <a:normAutofit/>
          </a:bodyPr>
          <a:lstStyle/>
          <a:p>
            <a:r>
              <a:rPr lang="en-US" sz="2000" b="0" dirty="0">
                <a:ea typeface="Calibri" pitchFamily="34" charset="0"/>
              </a:rPr>
              <a:t>DMHRS:</a:t>
            </a:r>
          </a:p>
          <a:p>
            <a:pPr lvl="1"/>
            <a:r>
              <a:rPr lang="en-US" sz="1800" b="0" dirty="0">
                <a:ea typeface="Calibri" pitchFamily="34" charset="0"/>
              </a:rPr>
              <a:t>Defense Medical Human Resources System (DMHRS)</a:t>
            </a:r>
          </a:p>
          <a:p>
            <a:pPr lvl="1"/>
            <a:r>
              <a:rPr lang="en-US" sz="1800" b="0" dirty="0">
                <a:ea typeface="Calibri" pitchFamily="34" charset="0"/>
              </a:rPr>
              <a:t>Timekeeping:  Used to collect timesheet information from staff working at MTFs.</a:t>
            </a:r>
          </a:p>
          <a:p>
            <a:pPr lvl="2"/>
            <a:r>
              <a:rPr lang="en-US" sz="1500" b="0" dirty="0">
                <a:ea typeface="Calibri" pitchFamily="34" charset="0"/>
              </a:rPr>
              <a:t>Includes doctors, other professionals, nurses, technicians and administrative staff</a:t>
            </a:r>
          </a:p>
          <a:p>
            <a:pPr lvl="2"/>
            <a:r>
              <a:rPr lang="en-US" sz="1500" b="0" dirty="0">
                <a:ea typeface="Calibri" pitchFamily="34" charset="0"/>
              </a:rPr>
              <a:t>Military, civilians, contractors, volunteers, etc.</a:t>
            </a:r>
          </a:p>
          <a:p>
            <a:pPr lvl="2"/>
            <a:r>
              <a:rPr lang="en-US" sz="1500" b="0" dirty="0">
                <a:ea typeface="Calibri" pitchFamily="34" charset="0"/>
              </a:rPr>
              <a:t>Loaned and borrowed labor</a:t>
            </a:r>
          </a:p>
          <a:p>
            <a:pPr lvl="1"/>
            <a:r>
              <a:rPr lang="en-US" sz="1800" b="0" dirty="0">
                <a:ea typeface="Calibri" pitchFamily="34" charset="0"/>
              </a:rPr>
              <a:t>Staffing information:  MTF, Clinic or Ward</a:t>
            </a:r>
          </a:p>
          <a:p>
            <a:pPr lvl="1"/>
            <a:r>
              <a:rPr lang="en-US" sz="1800" b="0" dirty="0">
                <a:ea typeface="Calibri" pitchFamily="34" charset="0"/>
              </a:rPr>
              <a:t>Important to understand staffing, provider/support staff ratios, productivity, where people are assigned and work, etc.</a:t>
            </a:r>
          </a:p>
          <a:p>
            <a:pPr lvl="1"/>
            <a:r>
              <a:rPr lang="en-US" sz="1800" b="0" dirty="0">
                <a:ea typeface="Calibri" pitchFamily="34" charset="0"/>
              </a:rPr>
              <a:t>Some issues with the quality of timesheet reporting, especially for military personnel</a:t>
            </a:r>
          </a:p>
        </p:txBody>
      </p:sp>
      <p:pic>
        <p:nvPicPr>
          <p:cNvPr id="1026" name="Picture 2" descr="See the source image">
            <a:extLst>
              <a:ext uri="{FF2B5EF4-FFF2-40B4-BE49-F238E27FC236}">
                <a16:creationId xmlns:a16="http://schemas.microsoft.com/office/drawing/2014/main" id="{62301AE0-4FF4-461B-99AC-7FC32C191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330" y="1994949"/>
            <a:ext cx="1551960" cy="180217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4B2E87D-DC64-4F1A-8C09-B3754F43614C}"/>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3985542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00351"/>
            <a:ext cx="5029200" cy="479822"/>
          </a:xfrm>
        </p:spPr>
        <p:txBody>
          <a:bodyPr>
            <a:noAutofit/>
          </a:bodyPr>
          <a:lstStyle/>
          <a:p>
            <a:pPr algn="ctr"/>
            <a:r>
              <a:rPr lang="en-US" sz="3200" dirty="0"/>
              <a:t>Clinical and Administrative Systems at Military Treatment Facilities</a:t>
            </a:r>
          </a:p>
        </p:txBody>
      </p:sp>
      <p:sp>
        <p:nvSpPr>
          <p:cNvPr id="3" name="Slide Number Placeholder 2">
            <a:extLst>
              <a:ext uri="{FF2B5EF4-FFF2-40B4-BE49-F238E27FC236}">
                <a16:creationId xmlns:a16="http://schemas.microsoft.com/office/drawing/2014/main" id="{4F5CB26C-AC7D-4921-855F-03C234501213}"/>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38430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228600"/>
            <a:ext cx="6629574" cy="479822"/>
          </a:xfrm>
        </p:spPr>
        <p:txBody>
          <a:bodyPr>
            <a:normAutofit fontScale="90000"/>
          </a:bodyPr>
          <a:lstStyle/>
          <a:p>
            <a:pPr eaLnBrk="1" hangingPunct="1"/>
            <a:br>
              <a:rPr lang="en-US" sz="2700" dirty="0">
                <a:latin typeface="Gill Sans MT" panose="020B0502020104020203" pitchFamily="34" charset="0"/>
                <a:ea typeface="Calibri" pitchFamily="34" charset="0"/>
              </a:rPr>
            </a:br>
            <a:r>
              <a:rPr lang="en-US" sz="3100" dirty="0">
                <a:latin typeface="Calibri" panose="020F0502020204030204" pitchFamily="34" charset="0"/>
                <a:ea typeface="Calibri" panose="020F0502020204030204" pitchFamily="34" charset="0"/>
                <a:cs typeface="Calibri" panose="020F0502020204030204" pitchFamily="34" charset="0"/>
              </a:rPr>
              <a:t>Clinical and Administrative Systems</a:t>
            </a:r>
            <a:endParaRPr lang="en-US" sz="2700" dirty="0">
              <a:latin typeface="Calibri" panose="020F0502020204030204" pitchFamily="34" charset="0"/>
              <a:ea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55C0A601-C98A-4F72-89C7-42A6BD178E5F}"/>
              </a:ext>
            </a:extLst>
          </p:cNvPr>
          <p:cNvSpPr>
            <a:spLocks noGrp="1"/>
          </p:cNvSpPr>
          <p:nvPr>
            <p:ph idx="1"/>
          </p:nvPr>
        </p:nvSpPr>
        <p:spPr>
          <a:xfrm>
            <a:off x="533400" y="1295400"/>
            <a:ext cx="7742495" cy="4137708"/>
          </a:xfrm>
        </p:spPr>
        <p:txBody>
          <a:bodyPr>
            <a:normAutofit/>
          </a:bodyPr>
          <a:lstStyle/>
          <a:p>
            <a:r>
              <a:rPr lang="en-US" sz="2000" b="0" dirty="0"/>
              <a:t>The MHS is in transition with respect to clinical and administrative information systems.</a:t>
            </a:r>
          </a:p>
          <a:p>
            <a:r>
              <a:rPr lang="en-US" sz="2000" b="0" dirty="0"/>
              <a:t>Historical legacy systems are being replaced by MHS Genesis.</a:t>
            </a:r>
          </a:p>
          <a:p>
            <a:pPr lvl="1"/>
            <a:r>
              <a:rPr lang="en-US" sz="1800" b="0" dirty="0"/>
              <a:t>All MTFs are still on legacy systems except for the Puget Sound area.</a:t>
            </a:r>
          </a:p>
          <a:p>
            <a:r>
              <a:rPr lang="en-US" sz="2000" b="0" dirty="0"/>
              <a:t>Legacy systems being replaced by MHS Genesis include:</a:t>
            </a:r>
          </a:p>
          <a:p>
            <a:pPr lvl="1"/>
            <a:r>
              <a:rPr lang="en-US" sz="1800" b="0" dirty="0"/>
              <a:t>Administrative operational system (Composite Healthcare System, or CHCS)</a:t>
            </a:r>
          </a:p>
          <a:p>
            <a:pPr lvl="1"/>
            <a:r>
              <a:rPr lang="en-US" sz="1800" b="0" dirty="0"/>
              <a:t>Electronic Health Record systems (AHLTA and </a:t>
            </a:r>
            <a:r>
              <a:rPr lang="en-US" sz="1800" b="0" dirty="0" err="1"/>
              <a:t>Essentris</a:t>
            </a:r>
            <a:r>
              <a:rPr lang="en-US" sz="1800" b="0" dirty="0"/>
              <a:t>)</a:t>
            </a:r>
          </a:p>
          <a:p>
            <a:pPr lvl="1"/>
            <a:r>
              <a:rPr lang="en-US" sz="1800" b="0" dirty="0"/>
              <a:t>Dental System (CDA)</a:t>
            </a:r>
          </a:p>
          <a:p>
            <a:r>
              <a:rPr lang="en-US" sz="2000" b="0" dirty="0"/>
              <a:t>Significant, multi-billion dollar undertaking that will take many years</a:t>
            </a:r>
          </a:p>
          <a:p>
            <a:pPr lvl="1"/>
            <a:r>
              <a:rPr lang="en-US" sz="1600" b="0" dirty="0"/>
              <a:t>Initial schedule has been delayed while problems with the Initial Operating Capability (IOC) Sites are resolved.</a:t>
            </a:r>
          </a:p>
          <a:p>
            <a:pPr marL="342900" lvl="1" indent="0">
              <a:buNone/>
            </a:pPr>
            <a:endParaRPr lang="en-US" b="0" dirty="0"/>
          </a:p>
          <a:p>
            <a:pPr marL="342900" lvl="1" indent="0">
              <a:buNone/>
            </a:pPr>
            <a:endParaRPr lang="en-US" dirty="0"/>
          </a:p>
        </p:txBody>
      </p:sp>
      <p:pic>
        <p:nvPicPr>
          <p:cNvPr id="3" name="Picture 2">
            <a:extLst>
              <a:ext uri="{FF2B5EF4-FFF2-40B4-BE49-F238E27FC236}">
                <a16:creationId xmlns:a16="http://schemas.microsoft.com/office/drawing/2014/main" id="{EE35D0F2-6401-4AA8-8052-6FCABCFDFCB3}"/>
              </a:ext>
            </a:extLst>
          </p:cNvPr>
          <p:cNvPicPr>
            <a:picLocks noChangeAspect="1"/>
          </p:cNvPicPr>
          <p:nvPr/>
        </p:nvPicPr>
        <p:blipFill>
          <a:blip r:embed="rId3"/>
          <a:stretch>
            <a:fillRect/>
          </a:stretch>
        </p:blipFill>
        <p:spPr>
          <a:xfrm>
            <a:off x="5943600" y="5183790"/>
            <a:ext cx="1737511" cy="1310754"/>
          </a:xfrm>
          <a:prstGeom prst="rect">
            <a:avLst/>
          </a:prstGeom>
        </p:spPr>
      </p:pic>
      <p:sp>
        <p:nvSpPr>
          <p:cNvPr id="4" name="Slide Number Placeholder 3">
            <a:extLst>
              <a:ext uri="{FF2B5EF4-FFF2-40B4-BE49-F238E27FC236}">
                <a16:creationId xmlns:a16="http://schemas.microsoft.com/office/drawing/2014/main" id="{F5B2AEAC-F862-4CC6-A5D0-5A9CE3E0C0A0}"/>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35830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pPr algn="ctr"/>
            <a:r>
              <a:rPr lang="en-US" dirty="0"/>
              <a:t>CHCS</a:t>
            </a:r>
          </a:p>
        </p:txBody>
      </p:sp>
      <p:pic>
        <p:nvPicPr>
          <p:cNvPr id="2050" name="Picture 2" descr="Image result for hospital">
            <a:extLst>
              <a:ext uri="{FF2B5EF4-FFF2-40B4-BE49-F238E27FC236}">
                <a16:creationId xmlns:a16="http://schemas.microsoft.com/office/drawing/2014/main" id="{E519DF92-B329-4570-99FB-73923FB7F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25" y="3577828"/>
            <a:ext cx="1733550" cy="16954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A0725F8-8729-4B69-8BF7-B173CD19EEC8}"/>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740903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b="1">
                <a:ea typeface="Calibri" pitchFamily="34" charset="0"/>
              </a:rPr>
              <a:t>Composite Health Care System</a:t>
            </a:r>
          </a:p>
        </p:txBody>
      </p:sp>
      <p:sp>
        <p:nvSpPr>
          <p:cNvPr id="53251" name="Content Placeholder 2"/>
          <p:cNvSpPr>
            <a:spLocks noGrp="1"/>
          </p:cNvSpPr>
          <p:nvPr>
            <p:ph idx="1"/>
          </p:nvPr>
        </p:nvSpPr>
        <p:spPr/>
        <p:txBody>
          <a:bodyPr/>
          <a:lstStyle/>
          <a:p>
            <a:r>
              <a:rPr lang="en-US" sz="2000" b="0" dirty="0">
                <a:ea typeface="Calibri" pitchFamily="34" charset="0"/>
              </a:rPr>
              <a:t>The Composite Health Care System (CHCS):</a:t>
            </a:r>
          </a:p>
          <a:p>
            <a:pPr lvl="1"/>
            <a:r>
              <a:rPr lang="en-US" sz="1800" b="0" dirty="0">
                <a:ea typeface="Calibri" pitchFamily="34" charset="0"/>
              </a:rPr>
              <a:t>Primary system used at each MTF to conduct operational and many clinical activities.</a:t>
            </a:r>
          </a:p>
          <a:p>
            <a:pPr lvl="1"/>
            <a:r>
              <a:rPr lang="en-US" sz="1800" b="0" dirty="0">
                <a:ea typeface="Calibri" pitchFamily="34" charset="0"/>
              </a:rPr>
              <a:t>Appointing, registration, scheduling, ordering, results reviewing, etc…</a:t>
            </a:r>
          </a:p>
          <a:p>
            <a:pPr lvl="1"/>
            <a:r>
              <a:rPr lang="en-US" sz="1800" b="0" dirty="0">
                <a:ea typeface="Calibri" pitchFamily="34" charset="0"/>
              </a:rPr>
              <a:t>CHCS is the only local system that communicates with DEERS</a:t>
            </a:r>
          </a:p>
          <a:p>
            <a:pPr lvl="1"/>
            <a:r>
              <a:rPr lang="en-US" sz="1800" b="0" dirty="0">
                <a:ea typeface="Calibri" pitchFamily="34" charset="0"/>
              </a:rPr>
              <a:t>100</a:t>
            </a:r>
            <a:r>
              <a:rPr lang="en-US" sz="1800" b="0" dirty="0">
                <a:solidFill>
                  <a:srgbClr val="FF0000"/>
                </a:solidFill>
                <a:ea typeface="Calibri" pitchFamily="34" charset="0"/>
              </a:rPr>
              <a:t>+ CHCS Host </a:t>
            </a:r>
            <a:r>
              <a:rPr lang="en-US" sz="1800" b="0" dirty="0">
                <a:ea typeface="Calibri" pitchFamily="34" charset="0"/>
              </a:rPr>
              <a:t>Servers house local CHCS data.</a:t>
            </a:r>
          </a:p>
          <a:p>
            <a:pPr lvl="1"/>
            <a:r>
              <a:rPr lang="en-US" sz="1800" b="0" dirty="0">
                <a:ea typeface="Calibri" pitchFamily="34" charset="0"/>
              </a:rPr>
              <a:t>Local CHCS Hosts only have visibility of data collected within the host itself.</a:t>
            </a:r>
          </a:p>
          <a:p>
            <a:pPr lvl="1"/>
            <a:r>
              <a:rPr lang="en-US" sz="1800" b="0" dirty="0">
                <a:ea typeface="Calibri" pitchFamily="34" charset="0"/>
              </a:rPr>
              <a:t>Data quality problems occur because of the lack of connectivity across CHCS servers</a:t>
            </a:r>
          </a:p>
          <a:p>
            <a:pPr lvl="1"/>
            <a:r>
              <a:rPr lang="en-US" sz="1800" b="0" dirty="0">
                <a:ea typeface="Calibri" pitchFamily="34" charset="0"/>
              </a:rPr>
              <a:t>CHCS is not an electronic health record system. </a:t>
            </a:r>
          </a:p>
        </p:txBody>
      </p:sp>
      <p:pic>
        <p:nvPicPr>
          <p:cNvPr id="3074" name="Picture 2" descr="Image result for computer server">
            <a:extLst>
              <a:ext uri="{FF2B5EF4-FFF2-40B4-BE49-F238E27FC236}">
                <a16:creationId xmlns:a16="http://schemas.microsoft.com/office/drawing/2014/main" id="{1F6AF1C0-5CBD-43F0-95FC-F9027B159B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583" y="5100482"/>
            <a:ext cx="763007" cy="857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omputer server">
            <a:extLst>
              <a:ext uri="{FF2B5EF4-FFF2-40B4-BE49-F238E27FC236}">
                <a16:creationId xmlns:a16="http://schemas.microsoft.com/office/drawing/2014/main" id="{79E67047-5A83-48F1-A483-6C2E9A3563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469" y="5100481"/>
            <a:ext cx="763007" cy="8578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omputer server">
            <a:extLst>
              <a:ext uri="{FF2B5EF4-FFF2-40B4-BE49-F238E27FC236}">
                <a16:creationId xmlns:a16="http://schemas.microsoft.com/office/drawing/2014/main" id="{F9F4E4C5-3B2A-4CD8-B4DA-202A2D494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3276" y="5100480"/>
            <a:ext cx="763007" cy="8578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omputer server">
            <a:extLst>
              <a:ext uri="{FF2B5EF4-FFF2-40B4-BE49-F238E27FC236}">
                <a16:creationId xmlns:a16="http://schemas.microsoft.com/office/drawing/2014/main" id="{E7729699-B090-4E72-878D-D3E2579E33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146" y="5100480"/>
            <a:ext cx="763007" cy="8578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omputer server">
            <a:extLst>
              <a:ext uri="{FF2B5EF4-FFF2-40B4-BE49-F238E27FC236}">
                <a16:creationId xmlns:a16="http://schemas.microsoft.com/office/drawing/2014/main" id="{905B5CEB-DDD7-4F7B-9B31-D953D67DC3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032" y="5100479"/>
            <a:ext cx="763007" cy="857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computer server">
            <a:extLst>
              <a:ext uri="{FF2B5EF4-FFF2-40B4-BE49-F238E27FC236}">
                <a16:creationId xmlns:a16="http://schemas.microsoft.com/office/drawing/2014/main" id="{7500B876-2967-423D-BBCF-895E9AF610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9839" y="5100478"/>
            <a:ext cx="763007" cy="8578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98AB64C-8CB3-4D7A-B431-4ECD2A6E478C}"/>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635740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z="2700" b="1">
                <a:ea typeface="Calibri" pitchFamily="34" charset="0"/>
              </a:rPr>
              <a:t>CHCS</a:t>
            </a:r>
          </a:p>
        </p:txBody>
      </p:sp>
      <p:sp>
        <p:nvSpPr>
          <p:cNvPr id="56323" name="Content Placeholder 2"/>
          <p:cNvSpPr>
            <a:spLocks noGrp="1"/>
          </p:cNvSpPr>
          <p:nvPr>
            <p:ph idx="1"/>
          </p:nvPr>
        </p:nvSpPr>
        <p:spPr>
          <a:xfrm>
            <a:off x="704623" y="1483087"/>
            <a:ext cx="6204995" cy="3698513"/>
          </a:xfrm>
        </p:spPr>
        <p:txBody>
          <a:bodyPr>
            <a:normAutofit fontScale="77500" lnSpcReduction="20000"/>
          </a:bodyPr>
          <a:lstStyle/>
          <a:p>
            <a:r>
              <a:rPr lang="en-US" sz="2800" b="0" dirty="0">
                <a:ea typeface="Calibri" pitchFamily="34" charset="0"/>
              </a:rPr>
              <a:t>CHCS contains many important data files that can be queried locally using “</a:t>
            </a:r>
            <a:r>
              <a:rPr lang="en-US" sz="2800" b="0" dirty="0" err="1">
                <a:ea typeface="Calibri" pitchFamily="34" charset="0"/>
              </a:rPr>
              <a:t>Fileman</a:t>
            </a:r>
            <a:r>
              <a:rPr lang="en-US" sz="2800" b="0" dirty="0">
                <a:ea typeface="Calibri" pitchFamily="34" charset="0"/>
              </a:rPr>
              <a:t>”</a:t>
            </a:r>
          </a:p>
          <a:p>
            <a:pPr lvl="1"/>
            <a:r>
              <a:rPr lang="en-US" sz="2300" b="0" dirty="0">
                <a:ea typeface="Calibri" pitchFamily="34" charset="0"/>
              </a:rPr>
              <a:t>Patient File</a:t>
            </a:r>
          </a:p>
          <a:p>
            <a:pPr lvl="1"/>
            <a:r>
              <a:rPr lang="en-US" sz="2300" b="0" dirty="0">
                <a:ea typeface="Calibri" pitchFamily="34" charset="0"/>
              </a:rPr>
              <a:t>National Enrollment Database</a:t>
            </a:r>
          </a:p>
          <a:p>
            <a:pPr lvl="1"/>
            <a:r>
              <a:rPr lang="en-US" sz="2300" b="0" dirty="0">
                <a:ea typeface="Calibri" pitchFamily="34" charset="0"/>
              </a:rPr>
              <a:t>Ambulatory Data Module </a:t>
            </a:r>
          </a:p>
          <a:p>
            <a:pPr lvl="1"/>
            <a:r>
              <a:rPr lang="en-US" sz="2300" b="0" dirty="0">
                <a:ea typeface="Calibri" pitchFamily="34" charset="0"/>
              </a:rPr>
              <a:t>Admit, Discharge and Transfer Files </a:t>
            </a:r>
          </a:p>
          <a:p>
            <a:pPr lvl="1"/>
            <a:r>
              <a:rPr lang="en-US" sz="2300" b="0" dirty="0">
                <a:ea typeface="Calibri" pitchFamily="34" charset="0"/>
              </a:rPr>
              <a:t>Lab, Rad Orders and Results</a:t>
            </a:r>
          </a:p>
          <a:p>
            <a:pPr lvl="1"/>
            <a:r>
              <a:rPr lang="en-US" sz="2300" b="0" dirty="0">
                <a:ea typeface="Calibri" pitchFamily="34" charset="0"/>
              </a:rPr>
              <a:t>Pharmacy Files</a:t>
            </a:r>
          </a:p>
          <a:p>
            <a:pPr lvl="1"/>
            <a:r>
              <a:rPr lang="en-US" sz="2300" b="0" dirty="0">
                <a:ea typeface="Calibri" pitchFamily="34" charset="0"/>
              </a:rPr>
              <a:t>Provider File </a:t>
            </a:r>
          </a:p>
          <a:p>
            <a:pPr lvl="1"/>
            <a:r>
              <a:rPr lang="en-US" sz="2300" b="0" dirty="0">
                <a:ea typeface="Calibri" pitchFamily="34" charset="0"/>
              </a:rPr>
              <a:t>Provider Schedules </a:t>
            </a:r>
          </a:p>
          <a:p>
            <a:pPr lvl="1"/>
            <a:r>
              <a:rPr lang="en-US" sz="2300" b="0" dirty="0">
                <a:ea typeface="Calibri" pitchFamily="34" charset="0"/>
              </a:rPr>
              <a:t>Appointment File</a:t>
            </a:r>
          </a:p>
          <a:p>
            <a:pPr lvl="1"/>
            <a:r>
              <a:rPr lang="en-US" sz="2300" b="0" dirty="0">
                <a:ea typeface="Calibri" pitchFamily="34" charset="0"/>
              </a:rPr>
              <a:t>Referral File</a:t>
            </a:r>
          </a:p>
          <a:p>
            <a:pPr lvl="1"/>
            <a:r>
              <a:rPr lang="en-US" sz="2300" b="0" dirty="0">
                <a:ea typeface="Calibri" pitchFamily="34" charset="0"/>
              </a:rPr>
              <a:t>Consult File,   </a:t>
            </a:r>
            <a:r>
              <a:rPr lang="en-US" sz="2300" b="0" dirty="0" err="1">
                <a:ea typeface="Calibri" pitchFamily="34" charset="0"/>
              </a:rPr>
              <a:t>Etc</a:t>
            </a:r>
            <a:r>
              <a:rPr lang="en-US" sz="2300" b="0" dirty="0">
                <a:ea typeface="Calibri" pitchFamily="34" charset="0"/>
              </a:rPr>
              <a:t>….</a:t>
            </a:r>
            <a:endParaRPr lang="en-US" sz="1800" b="0" dirty="0">
              <a:ea typeface="Calibri" pitchFamily="34" charset="0"/>
            </a:endParaRPr>
          </a:p>
        </p:txBody>
      </p:sp>
      <p:sp>
        <p:nvSpPr>
          <p:cNvPr id="2" name="Slide Number Placeholder 1">
            <a:extLst>
              <a:ext uri="{FF2B5EF4-FFF2-40B4-BE49-F238E27FC236}">
                <a16:creationId xmlns:a16="http://schemas.microsoft.com/office/drawing/2014/main" id="{288487AC-8BDC-4B81-92B5-B71F7DE55570}"/>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29</a:t>
            </a:fld>
            <a:endParaRPr lang="en-US">
              <a:solidFill>
                <a:prstClr val="black">
                  <a:tint val="75000"/>
                </a:prstClr>
              </a:solidFill>
            </a:endParaRPr>
          </a:p>
        </p:txBody>
      </p:sp>
      <p:sp>
        <p:nvSpPr>
          <p:cNvPr id="4" name="TextBox 3">
            <a:extLst>
              <a:ext uri="{FF2B5EF4-FFF2-40B4-BE49-F238E27FC236}">
                <a16:creationId xmlns:a16="http://schemas.microsoft.com/office/drawing/2014/main" id="{065BB1A6-E870-445D-99DC-F4E36B1163C4}"/>
              </a:ext>
            </a:extLst>
          </p:cNvPr>
          <p:cNvSpPr txBox="1"/>
          <p:nvPr/>
        </p:nvSpPr>
        <p:spPr>
          <a:xfrm>
            <a:off x="5791200" y="3810000"/>
            <a:ext cx="2438400" cy="923330"/>
          </a:xfrm>
          <a:prstGeom prst="rect">
            <a:avLst/>
          </a:prstGeom>
          <a:solidFill>
            <a:schemeClr val="bg1">
              <a:lumMod val="95000"/>
            </a:schemeClr>
          </a:solidFill>
        </p:spPr>
        <p:txBody>
          <a:bodyPr wrap="square" rtlCol="0">
            <a:spAutoFit/>
          </a:bodyPr>
          <a:lstStyle/>
          <a:p>
            <a:r>
              <a:rPr lang="en-US" dirty="0">
                <a:latin typeface="Calibri" panose="020F0502020204030204" pitchFamily="34" charset="0"/>
                <a:cs typeface="Calibri" panose="020F0502020204030204" pitchFamily="34" charset="0"/>
              </a:rPr>
              <a:t>Much of this data will be stored in the Joint Legacy Viewer</a:t>
            </a:r>
          </a:p>
        </p:txBody>
      </p:sp>
    </p:spTree>
    <p:extLst>
      <p:ext uri="{BB962C8B-B14F-4D97-AF65-F5344CB8AC3E}">
        <p14:creationId xmlns:p14="http://schemas.microsoft.com/office/powerpoint/2010/main" val="418082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pPr algn="ctr"/>
            <a:r>
              <a:rPr lang="en-US" dirty="0"/>
              <a:t>Operational Systems Used by the MHS</a:t>
            </a:r>
          </a:p>
        </p:txBody>
      </p:sp>
      <p:pic>
        <p:nvPicPr>
          <p:cNvPr id="1026" name="Picture 2" descr="Image result for mainframe">
            <a:extLst>
              <a:ext uri="{FF2B5EF4-FFF2-40B4-BE49-F238E27FC236}">
                <a16:creationId xmlns:a16="http://schemas.microsoft.com/office/drawing/2014/main" id="{915BFE71-0081-46CC-AFAE-74CA6C44C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962" y="3776663"/>
            <a:ext cx="13620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8EC947E-366D-49EB-A072-B33B9DDBF6DB}"/>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172811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z="2700" b="1">
                <a:ea typeface="Calibri" pitchFamily="34" charset="0"/>
              </a:rPr>
              <a:t>CHCS</a:t>
            </a:r>
          </a:p>
        </p:txBody>
      </p:sp>
      <p:sp>
        <p:nvSpPr>
          <p:cNvPr id="56323" name="Content Placeholder 2"/>
          <p:cNvSpPr>
            <a:spLocks noGrp="1"/>
          </p:cNvSpPr>
          <p:nvPr>
            <p:ph idx="1"/>
          </p:nvPr>
        </p:nvSpPr>
        <p:spPr>
          <a:xfrm>
            <a:off x="704623" y="1483087"/>
            <a:ext cx="7753577" cy="4101284"/>
          </a:xfrm>
        </p:spPr>
        <p:txBody>
          <a:bodyPr>
            <a:normAutofit lnSpcReduction="10000"/>
          </a:bodyPr>
          <a:lstStyle/>
          <a:p>
            <a:r>
              <a:rPr lang="en-US" sz="2000" b="0" dirty="0">
                <a:ea typeface="Calibri" pitchFamily="34" charset="0"/>
              </a:rPr>
              <a:t>Most of the data in CHCS is updated in an operational manner.  That is, when the system is used to automate an activity, the system is automatically updated.</a:t>
            </a:r>
          </a:p>
          <a:p>
            <a:pPr lvl="1"/>
            <a:r>
              <a:rPr lang="en-US" sz="1800" b="0" dirty="0">
                <a:ea typeface="Calibri" pitchFamily="34" charset="0"/>
              </a:rPr>
              <a:t>Use the system to book an appointment, the appointment file is updated.  Use the system to order a lab, the lab system is updated, etc..</a:t>
            </a:r>
          </a:p>
          <a:p>
            <a:r>
              <a:rPr lang="en-US" sz="2200" b="0" dirty="0">
                <a:ea typeface="Calibri" pitchFamily="34" charset="0"/>
              </a:rPr>
              <a:t>Some updates occur outside of operational activities.</a:t>
            </a:r>
          </a:p>
          <a:p>
            <a:pPr lvl="1"/>
            <a:r>
              <a:rPr lang="en-US" sz="1800" b="0" dirty="0">
                <a:ea typeface="Calibri" pitchFamily="34" charset="0"/>
              </a:rPr>
              <a:t>Updates to “close out” activities.  Such as updating an appointment status code with what happened, or reporting that results have been received from referrals to outside providers.</a:t>
            </a:r>
          </a:p>
          <a:p>
            <a:r>
              <a:rPr lang="en-US" sz="2200" b="0" dirty="0">
                <a:ea typeface="Calibri" pitchFamily="34" charset="0"/>
              </a:rPr>
              <a:t>Some updates come directly from DEERS.</a:t>
            </a:r>
          </a:p>
          <a:p>
            <a:pPr lvl="1"/>
            <a:r>
              <a:rPr lang="en-US" sz="1800" b="0" dirty="0">
                <a:ea typeface="Calibri" pitchFamily="34" charset="0"/>
              </a:rPr>
              <a:t>Update of patient and enrollment files</a:t>
            </a:r>
          </a:p>
          <a:p>
            <a:pPr lvl="1"/>
            <a:r>
              <a:rPr lang="en-US" sz="1800" b="0" dirty="0">
                <a:ea typeface="Calibri" pitchFamily="34" charset="0"/>
              </a:rPr>
              <a:t>Occurs when a DEERS check is done, and only updates the site doing the DEERS check.</a:t>
            </a:r>
          </a:p>
        </p:txBody>
      </p:sp>
      <p:sp>
        <p:nvSpPr>
          <p:cNvPr id="2" name="Slide Number Placeholder 1">
            <a:extLst>
              <a:ext uri="{FF2B5EF4-FFF2-40B4-BE49-F238E27FC236}">
                <a16:creationId xmlns:a16="http://schemas.microsoft.com/office/drawing/2014/main" id="{288487AC-8BDC-4B81-92B5-B71F7DE55570}"/>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1613109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z="2700" b="1" dirty="0">
                <a:ea typeface="Calibri" pitchFamily="34" charset="0"/>
              </a:rPr>
              <a:t>Record Keys</a:t>
            </a:r>
          </a:p>
        </p:txBody>
      </p:sp>
      <p:sp>
        <p:nvSpPr>
          <p:cNvPr id="56323" name="Content Placeholder 2"/>
          <p:cNvSpPr>
            <a:spLocks noGrp="1"/>
          </p:cNvSpPr>
          <p:nvPr>
            <p:ph idx="1"/>
          </p:nvPr>
        </p:nvSpPr>
        <p:spPr>
          <a:xfrm>
            <a:off x="704623" y="1483086"/>
            <a:ext cx="7753577" cy="4536713"/>
          </a:xfrm>
        </p:spPr>
        <p:txBody>
          <a:bodyPr>
            <a:normAutofit fontScale="92500"/>
          </a:bodyPr>
          <a:lstStyle/>
          <a:p>
            <a:r>
              <a:rPr lang="en-US" sz="2200" b="0" dirty="0">
                <a:ea typeface="Calibri" pitchFamily="34" charset="0"/>
              </a:rPr>
              <a:t>CHCS uses a series of “internal entry numbers” to identify records.</a:t>
            </a:r>
          </a:p>
          <a:p>
            <a:pPr lvl="1"/>
            <a:r>
              <a:rPr lang="en-US" sz="1800" b="0" dirty="0">
                <a:ea typeface="Calibri" pitchFamily="34" charset="0"/>
              </a:rPr>
              <a:t>These IENs work well to tie records together that are associated with the same event.</a:t>
            </a:r>
          </a:p>
          <a:p>
            <a:pPr lvl="1"/>
            <a:r>
              <a:rPr lang="en-US" sz="1800" b="0" dirty="0">
                <a:ea typeface="Calibri" pitchFamily="34" charset="0"/>
              </a:rPr>
              <a:t>There is a session later to discuss the way that CHCS data links.</a:t>
            </a:r>
          </a:p>
          <a:p>
            <a:r>
              <a:rPr lang="en-US" sz="2200" b="0" dirty="0">
                <a:ea typeface="Calibri" pitchFamily="34" charset="0"/>
              </a:rPr>
              <a:t>These IENs tend to play a role in updating data files.</a:t>
            </a:r>
          </a:p>
          <a:p>
            <a:r>
              <a:rPr lang="en-US" sz="2200" b="0" dirty="0">
                <a:ea typeface="Calibri" pitchFamily="34" charset="0"/>
              </a:rPr>
              <a:t>Internal entry numbers are also created for patients and providers.</a:t>
            </a:r>
          </a:p>
          <a:p>
            <a:pPr lvl="1"/>
            <a:r>
              <a:rPr lang="en-US" sz="1800" b="0" dirty="0">
                <a:ea typeface="Calibri" pitchFamily="34" charset="0"/>
              </a:rPr>
              <a:t>These IENs are unique to each CHCS host.  Cannot use these variables to combine data across CHCS.</a:t>
            </a:r>
          </a:p>
          <a:p>
            <a:pPr lvl="1"/>
            <a:r>
              <a:rPr lang="en-US" sz="1800" b="0" dirty="0">
                <a:ea typeface="Calibri" pitchFamily="34" charset="0"/>
              </a:rPr>
              <a:t>Not all patients have DEERS Person IDs or SSNs.</a:t>
            </a:r>
          </a:p>
          <a:p>
            <a:pPr lvl="1"/>
            <a:r>
              <a:rPr lang="en-US" sz="1800" b="0" dirty="0">
                <a:ea typeface="Calibri" pitchFamily="34" charset="0"/>
              </a:rPr>
              <a:t>Not all providers have NPIs.</a:t>
            </a:r>
          </a:p>
          <a:p>
            <a:pPr lvl="1"/>
            <a:r>
              <a:rPr lang="en-US" sz="1800" b="0" dirty="0">
                <a:ea typeface="Calibri" pitchFamily="34" charset="0"/>
              </a:rPr>
              <a:t>Identifying patients and providers can be tricky.</a:t>
            </a:r>
          </a:p>
          <a:p>
            <a:pPr lvl="1"/>
            <a:r>
              <a:rPr lang="en-US" sz="1800" b="0" dirty="0">
                <a:ea typeface="Calibri" pitchFamily="34" charset="0"/>
              </a:rPr>
              <a:t>The identification of providers has been somewhat of a problem on the </a:t>
            </a:r>
            <a:r>
              <a:rPr lang="en-US" sz="1800" b="0" dirty="0" err="1">
                <a:ea typeface="Calibri" pitchFamily="34" charset="0"/>
              </a:rPr>
              <a:t>DaVINCI</a:t>
            </a:r>
            <a:r>
              <a:rPr lang="en-US" sz="1800" b="0" dirty="0">
                <a:ea typeface="Calibri" pitchFamily="34" charset="0"/>
              </a:rPr>
              <a:t> project.</a:t>
            </a:r>
          </a:p>
          <a:p>
            <a:pPr lvl="1"/>
            <a:endParaRPr lang="en-US" sz="1800" b="0" dirty="0">
              <a:ea typeface="Calibri" pitchFamily="34" charset="0"/>
            </a:endParaRPr>
          </a:p>
        </p:txBody>
      </p:sp>
      <p:sp>
        <p:nvSpPr>
          <p:cNvPr id="2" name="Slide Number Placeholder 1">
            <a:extLst>
              <a:ext uri="{FF2B5EF4-FFF2-40B4-BE49-F238E27FC236}">
                <a16:creationId xmlns:a16="http://schemas.microsoft.com/office/drawing/2014/main" id="{288487AC-8BDC-4B81-92B5-B71F7DE55570}"/>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3243943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0C4A-781E-460D-A115-6DC3C25833E6}"/>
              </a:ext>
            </a:extLst>
          </p:cNvPr>
          <p:cNvSpPr>
            <a:spLocks noGrp="1"/>
          </p:cNvSpPr>
          <p:nvPr>
            <p:ph type="title"/>
          </p:nvPr>
        </p:nvSpPr>
        <p:spPr/>
        <p:txBody>
          <a:bodyPr/>
          <a:lstStyle/>
          <a:p>
            <a:r>
              <a:rPr lang="en-US" sz="2400" dirty="0"/>
              <a:t>Example of Data Quality Problem Caused by Lack of Connectivity in CHCS</a:t>
            </a:r>
          </a:p>
        </p:txBody>
      </p:sp>
      <p:sp>
        <p:nvSpPr>
          <p:cNvPr id="3" name="Content Placeholder 2">
            <a:extLst>
              <a:ext uri="{FF2B5EF4-FFF2-40B4-BE49-F238E27FC236}">
                <a16:creationId xmlns:a16="http://schemas.microsoft.com/office/drawing/2014/main" id="{75C9613A-73FF-4275-A9F8-4785319C5779}"/>
              </a:ext>
            </a:extLst>
          </p:cNvPr>
          <p:cNvSpPr>
            <a:spLocks noGrp="1"/>
          </p:cNvSpPr>
          <p:nvPr>
            <p:ph idx="1"/>
          </p:nvPr>
        </p:nvSpPr>
        <p:spPr>
          <a:xfrm>
            <a:off x="609600" y="1295400"/>
            <a:ext cx="5334000" cy="3394472"/>
          </a:xfrm>
        </p:spPr>
        <p:txBody>
          <a:bodyPr/>
          <a:lstStyle/>
          <a:p>
            <a:r>
              <a:rPr lang="en-US" sz="1600" b="0" dirty="0"/>
              <a:t>Family Member Prefix is a CHCS-unique data field and is important to CHCS.</a:t>
            </a:r>
          </a:p>
          <a:p>
            <a:r>
              <a:rPr lang="en-US" sz="1600" b="0" dirty="0"/>
              <a:t>Sponsor SSN/FMP are used to store medical records at military treatment facilities.</a:t>
            </a:r>
          </a:p>
          <a:p>
            <a:r>
              <a:rPr lang="en-US" sz="1600" b="0" dirty="0"/>
              <a:t>Some users use these fields to identify a person in studies, but this is not a unique identifier.</a:t>
            </a:r>
          </a:p>
          <a:p>
            <a:r>
              <a:rPr lang="en-US" sz="1600" b="0" dirty="0"/>
              <a:t>FMP values include sponsor, 1</a:t>
            </a:r>
            <a:r>
              <a:rPr lang="en-US" sz="1600" b="0" baseline="30000" dirty="0"/>
              <a:t>st</a:t>
            </a:r>
            <a:r>
              <a:rPr lang="en-US" sz="1600" b="0" dirty="0"/>
              <a:t> spouse, 2</a:t>
            </a:r>
            <a:r>
              <a:rPr lang="en-US" sz="1600" b="0" baseline="30000" dirty="0"/>
              <a:t>nd</a:t>
            </a:r>
            <a:r>
              <a:rPr lang="en-US" sz="1600" b="0" dirty="0"/>
              <a:t> spouse, 3</a:t>
            </a:r>
            <a:r>
              <a:rPr lang="en-US" sz="1600" b="0" baseline="30000" dirty="0"/>
              <a:t>rd</a:t>
            </a:r>
            <a:r>
              <a:rPr lang="en-US" sz="1600" b="0" dirty="0"/>
              <a:t> spouse (etc.), 1</a:t>
            </a:r>
            <a:r>
              <a:rPr lang="en-US" sz="1600" b="0" baseline="30000" dirty="0"/>
              <a:t>st</a:t>
            </a:r>
            <a:r>
              <a:rPr lang="en-US" sz="1600" b="0" dirty="0"/>
              <a:t> child, 2</a:t>
            </a:r>
            <a:r>
              <a:rPr lang="en-US" sz="1600" b="0" baseline="30000" dirty="0"/>
              <a:t>nd</a:t>
            </a:r>
            <a:r>
              <a:rPr lang="en-US" sz="1600" b="0" dirty="0"/>
              <a:t> child, </a:t>
            </a:r>
            <a:r>
              <a:rPr lang="en-US" sz="1600" b="0" dirty="0" err="1"/>
              <a:t>etc</a:t>
            </a:r>
            <a:r>
              <a:rPr lang="en-US" sz="1600" b="0" dirty="0"/>
              <a:t>…</a:t>
            </a:r>
          </a:p>
          <a:p>
            <a:r>
              <a:rPr lang="en-US" sz="1600" b="0" dirty="0"/>
              <a:t>MTFs cannot see how other MTFs have assigned FMP values unless the MTFs are on the same CHCS Server.</a:t>
            </a:r>
          </a:p>
          <a:p>
            <a:r>
              <a:rPr lang="en-US" sz="1600" b="0" dirty="0"/>
              <a:t>1</a:t>
            </a:r>
            <a:r>
              <a:rPr lang="en-US" sz="1600" b="0" baseline="30000" dirty="0"/>
              <a:t>st</a:t>
            </a:r>
            <a:r>
              <a:rPr lang="en-US" sz="1600" b="0" dirty="0"/>
              <a:t> child?  Or the order in which the children show up at the MTF? </a:t>
            </a:r>
          </a:p>
          <a:p>
            <a:r>
              <a:rPr lang="en-US" sz="1600" b="0" dirty="0"/>
              <a:t>What happens when families like the Brady’s get married?</a:t>
            </a:r>
          </a:p>
          <a:p>
            <a:pPr marL="0" indent="0">
              <a:buNone/>
            </a:pPr>
            <a:endParaRPr lang="en-US" sz="1600" b="0" dirty="0"/>
          </a:p>
          <a:p>
            <a:pPr marL="0" indent="0">
              <a:buNone/>
            </a:pPr>
            <a:endParaRPr lang="en-US" sz="1800" b="0" dirty="0"/>
          </a:p>
        </p:txBody>
      </p:sp>
      <p:sp>
        <p:nvSpPr>
          <p:cNvPr id="4" name="Slide Number Placeholder 3">
            <a:extLst>
              <a:ext uri="{FF2B5EF4-FFF2-40B4-BE49-F238E27FC236}">
                <a16:creationId xmlns:a16="http://schemas.microsoft.com/office/drawing/2014/main" id="{107285C0-C71B-432A-B7FF-4CCE1A87EECA}"/>
              </a:ext>
            </a:extLst>
          </p:cNvPr>
          <p:cNvSpPr>
            <a:spLocks noGrp="1"/>
          </p:cNvSpPr>
          <p:nvPr>
            <p:ph type="sldNum" sz="quarter" idx="12"/>
          </p:nvPr>
        </p:nvSpPr>
        <p:spPr/>
        <p:txBody>
          <a:bodyPr/>
          <a:lstStyle/>
          <a:p>
            <a:pPr>
              <a:defRPr/>
            </a:pPr>
            <a:fld id="{72DC2F5A-4F79-4A62-987C-EAEB7B0418A8}" type="slidenum">
              <a:rPr lang="en-US" smtClean="0"/>
              <a:pPr>
                <a:defRPr/>
              </a:pPr>
              <a:t>32</a:t>
            </a:fld>
            <a:endParaRPr lang="en-US" dirty="0"/>
          </a:p>
        </p:txBody>
      </p:sp>
      <p:pic>
        <p:nvPicPr>
          <p:cNvPr id="6" name="Picture 5">
            <a:extLst>
              <a:ext uri="{FF2B5EF4-FFF2-40B4-BE49-F238E27FC236}">
                <a16:creationId xmlns:a16="http://schemas.microsoft.com/office/drawing/2014/main" id="{BCB348B9-0DAE-4BEE-92D9-5DBE7775D05F}"/>
              </a:ext>
            </a:extLst>
          </p:cNvPr>
          <p:cNvPicPr>
            <a:picLocks noChangeAspect="1"/>
          </p:cNvPicPr>
          <p:nvPr/>
        </p:nvPicPr>
        <p:blipFill>
          <a:blip r:embed="rId2"/>
          <a:stretch>
            <a:fillRect/>
          </a:stretch>
        </p:blipFill>
        <p:spPr>
          <a:xfrm>
            <a:off x="6172200" y="1389993"/>
            <a:ext cx="2589868" cy="1940243"/>
          </a:xfrm>
          <a:prstGeom prst="rect">
            <a:avLst/>
          </a:prstGeom>
        </p:spPr>
      </p:pic>
    </p:spTree>
    <p:extLst>
      <p:ext uri="{BB962C8B-B14F-4D97-AF65-F5344CB8AC3E}">
        <p14:creationId xmlns:p14="http://schemas.microsoft.com/office/powerpoint/2010/main" val="3731726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05D9-8F5B-4F9A-BB9C-430C2DFA066B}"/>
              </a:ext>
            </a:extLst>
          </p:cNvPr>
          <p:cNvSpPr>
            <a:spLocks noGrp="1"/>
          </p:cNvSpPr>
          <p:nvPr>
            <p:ph type="title"/>
          </p:nvPr>
        </p:nvSpPr>
        <p:spPr/>
        <p:txBody>
          <a:bodyPr/>
          <a:lstStyle/>
          <a:p>
            <a:r>
              <a:rPr lang="en-US" dirty="0"/>
              <a:t>Native Data Capture</a:t>
            </a:r>
          </a:p>
        </p:txBody>
      </p:sp>
      <p:pic>
        <p:nvPicPr>
          <p:cNvPr id="5" name="Picture 4">
            <a:extLst>
              <a:ext uri="{FF2B5EF4-FFF2-40B4-BE49-F238E27FC236}">
                <a16:creationId xmlns:a16="http://schemas.microsoft.com/office/drawing/2014/main" id="{A45440B1-C171-4392-BDEA-5B72A0EA0258}"/>
              </a:ext>
            </a:extLst>
          </p:cNvPr>
          <p:cNvPicPr>
            <a:picLocks noChangeAspect="1"/>
          </p:cNvPicPr>
          <p:nvPr/>
        </p:nvPicPr>
        <p:blipFill>
          <a:blip r:embed="rId3"/>
          <a:stretch>
            <a:fillRect/>
          </a:stretch>
        </p:blipFill>
        <p:spPr>
          <a:xfrm>
            <a:off x="841082" y="2308891"/>
            <a:ext cx="637397" cy="772020"/>
          </a:xfrm>
          <a:prstGeom prst="rect">
            <a:avLst/>
          </a:prstGeom>
        </p:spPr>
      </p:pic>
      <p:pic>
        <p:nvPicPr>
          <p:cNvPr id="6" name="Content Placeholder 5">
            <a:extLst>
              <a:ext uri="{FF2B5EF4-FFF2-40B4-BE49-F238E27FC236}">
                <a16:creationId xmlns:a16="http://schemas.microsoft.com/office/drawing/2014/main" id="{CA1540CC-0E14-4011-8D1C-49171E02302D}"/>
              </a:ext>
            </a:extLst>
          </p:cNvPr>
          <p:cNvPicPr>
            <a:picLocks noGrp="1" noChangeAspect="1"/>
          </p:cNvPicPr>
          <p:nvPr>
            <p:ph idx="1"/>
          </p:nvPr>
        </p:nvPicPr>
        <p:blipFill>
          <a:blip r:embed="rId3"/>
          <a:stretch>
            <a:fillRect/>
          </a:stretch>
        </p:blipFill>
        <p:spPr>
          <a:xfrm>
            <a:off x="3366138" y="2535107"/>
            <a:ext cx="717360" cy="689262"/>
          </a:xfrm>
          <a:prstGeom prst="rect">
            <a:avLst/>
          </a:prstGeom>
        </p:spPr>
      </p:pic>
      <p:sp>
        <p:nvSpPr>
          <p:cNvPr id="10" name="TextBox 9">
            <a:extLst>
              <a:ext uri="{FF2B5EF4-FFF2-40B4-BE49-F238E27FC236}">
                <a16:creationId xmlns:a16="http://schemas.microsoft.com/office/drawing/2014/main" id="{269369D0-9B52-4329-926E-DF810D72C66C}"/>
              </a:ext>
            </a:extLst>
          </p:cNvPr>
          <p:cNvSpPr txBox="1"/>
          <p:nvPr/>
        </p:nvSpPr>
        <p:spPr>
          <a:xfrm>
            <a:off x="715425" y="3216223"/>
            <a:ext cx="1752242" cy="1131079"/>
          </a:xfrm>
          <a:prstGeom prst="rect">
            <a:avLst/>
          </a:prstGeom>
          <a:noFill/>
        </p:spPr>
        <p:txBody>
          <a:bodyPr wrap="square" rtlCol="0">
            <a:spAutoFit/>
          </a:bodyPr>
          <a:lstStyle/>
          <a:p>
            <a:r>
              <a:rPr lang="en-US" sz="1350" dirty="0"/>
              <a:t>Eligibility</a:t>
            </a:r>
          </a:p>
          <a:p>
            <a:r>
              <a:rPr lang="en-US" sz="1350" dirty="0"/>
              <a:t>Enrollment</a:t>
            </a:r>
          </a:p>
          <a:p>
            <a:r>
              <a:rPr lang="en-US" sz="1350" dirty="0"/>
              <a:t>Service Information</a:t>
            </a:r>
          </a:p>
          <a:p>
            <a:r>
              <a:rPr lang="en-US" sz="1350" dirty="0"/>
              <a:t>Family Members</a:t>
            </a:r>
          </a:p>
          <a:p>
            <a:r>
              <a:rPr lang="en-US" sz="1350" dirty="0"/>
              <a:t>Demographics</a:t>
            </a:r>
          </a:p>
        </p:txBody>
      </p:sp>
      <p:sp>
        <p:nvSpPr>
          <p:cNvPr id="11" name="TextBox 10">
            <a:extLst>
              <a:ext uri="{FF2B5EF4-FFF2-40B4-BE49-F238E27FC236}">
                <a16:creationId xmlns:a16="http://schemas.microsoft.com/office/drawing/2014/main" id="{FCD9C6A1-1F25-46DA-84BE-F06ABF48D4EF}"/>
              </a:ext>
            </a:extLst>
          </p:cNvPr>
          <p:cNvSpPr txBox="1"/>
          <p:nvPr/>
        </p:nvSpPr>
        <p:spPr>
          <a:xfrm>
            <a:off x="731288" y="2021210"/>
            <a:ext cx="860258" cy="300082"/>
          </a:xfrm>
          <a:prstGeom prst="rect">
            <a:avLst/>
          </a:prstGeom>
          <a:noFill/>
        </p:spPr>
        <p:txBody>
          <a:bodyPr wrap="square" rtlCol="0">
            <a:spAutoFit/>
          </a:bodyPr>
          <a:lstStyle/>
          <a:p>
            <a:r>
              <a:rPr lang="en-US" sz="1350" dirty="0"/>
              <a:t>DEERS</a:t>
            </a:r>
          </a:p>
        </p:txBody>
      </p:sp>
      <p:sp>
        <p:nvSpPr>
          <p:cNvPr id="12" name="TextBox 11">
            <a:extLst>
              <a:ext uri="{FF2B5EF4-FFF2-40B4-BE49-F238E27FC236}">
                <a16:creationId xmlns:a16="http://schemas.microsoft.com/office/drawing/2014/main" id="{F1959F09-3889-428A-93A9-8908B000B73C}"/>
              </a:ext>
            </a:extLst>
          </p:cNvPr>
          <p:cNvSpPr txBox="1"/>
          <p:nvPr/>
        </p:nvSpPr>
        <p:spPr>
          <a:xfrm>
            <a:off x="3429000" y="2258107"/>
            <a:ext cx="753346" cy="300082"/>
          </a:xfrm>
          <a:prstGeom prst="rect">
            <a:avLst/>
          </a:prstGeom>
          <a:noFill/>
        </p:spPr>
        <p:txBody>
          <a:bodyPr wrap="square" rtlCol="0">
            <a:spAutoFit/>
          </a:bodyPr>
          <a:lstStyle/>
          <a:p>
            <a:r>
              <a:rPr lang="en-US" sz="1350" dirty="0"/>
              <a:t>CHCS</a:t>
            </a:r>
          </a:p>
        </p:txBody>
      </p:sp>
      <p:sp>
        <p:nvSpPr>
          <p:cNvPr id="17" name="TextBox 16">
            <a:extLst>
              <a:ext uri="{FF2B5EF4-FFF2-40B4-BE49-F238E27FC236}">
                <a16:creationId xmlns:a16="http://schemas.microsoft.com/office/drawing/2014/main" id="{CBEBB8B7-5C05-4EDB-A3C7-DFAF93C1414C}"/>
              </a:ext>
            </a:extLst>
          </p:cNvPr>
          <p:cNvSpPr txBox="1"/>
          <p:nvPr/>
        </p:nvSpPr>
        <p:spPr>
          <a:xfrm>
            <a:off x="3200400" y="3394841"/>
            <a:ext cx="2514600" cy="1962076"/>
          </a:xfrm>
          <a:prstGeom prst="rect">
            <a:avLst/>
          </a:prstGeom>
          <a:noFill/>
        </p:spPr>
        <p:txBody>
          <a:bodyPr wrap="square" rtlCol="0">
            <a:spAutoFit/>
          </a:bodyPr>
          <a:lstStyle/>
          <a:p>
            <a:r>
              <a:rPr lang="en-US" sz="1350" dirty="0"/>
              <a:t>Registration</a:t>
            </a:r>
          </a:p>
          <a:p>
            <a:r>
              <a:rPr lang="en-US" sz="1350" dirty="0"/>
              <a:t>Providers</a:t>
            </a:r>
          </a:p>
          <a:p>
            <a:r>
              <a:rPr lang="en-US" sz="1350" dirty="0"/>
              <a:t>Schedules</a:t>
            </a:r>
          </a:p>
          <a:p>
            <a:r>
              <a:rPr lang="en-US" sz="1350" dirty="0"/>
              <a:t>Inpatient </a:t>
            </a:r>
            <a:r>
              <a:rPr lang="en-US" sz="1350" dirty="0" err="1"/>
              <a:t>Dx</a:t>
            </a:r>
            <a:r>
              <a:rPr lang="en-US" sz="1350" dirty="0"/>
              <a:t> and </a:t>
            </a:r>
            <a:r>
              <a:rPr lang="en-US" sz="1350" dirty="0" err="1"/>
              <a:t>Px</a:t>
            </a:r>
            <a:endParaRPr lang="en-US" sz="1350" dirty="0"/>
          </a:p>
          <a:p>
            <a:r>
              <a:rPr lang="en-US" sz="1350" dirty="0"/>
              <a:t>Some ambulatory </a:t>
            </a:r>
            <a:r>
              <a:rPr lang="en-US" sz="1350" dirty="0" err="1"/>
              <a:t>Dx</a:t>
            </a:r>
            <a:r>
              <a:rPr lang="en-US" sz="1350" dirty="0"/>
              <a:t> and </a:t>
            </a:r>
            <a:r>
              <a:rPr lang="en-US" sz="1350" dirty="0" err="1"/>
              <a:t>Px</a:t>
            </a:r>
            <a:endParaRPr lang="en-US" sz="1350" dirty="0"/>
          </a:p>
          <a:p>
            <a:r>
              <a:rPr lang="en-US" sz="1350" dirty="0"/>
              <a:t>Lab</a:t>
            </a:r>
          </a:p>
          <a:p>
            <a:r>
              <a:rPr lang="en-US" sz="1350" dirty="0"/>
              <a:t>Rad</a:t>
            </a:r>
          </a:p>
          <a:p>
            <a:r>
              <a:rPr lang="en-US" sz="1350" dirty="0"/>
              <a:t>Pharmacy</a:t>
            </a:r>
          </a:p>
          <a:p>
            <a:r>
              <a:rPr lang="en-US" sz="1350" dirty="0" err="1"/>
              <a:t>Etc</a:t>
            </a:r>
            <a:r>
              <a:rPr lang="en-US" sz="1350" dirty="0"/>
              <a:t>…</a:t>
            </a:r>
          </a:p>
        </p:txBody>
      </p:sp>
      <p:cxnSp>
        <p:nvCxnSpPr>
          <p:cNvPr id="4" name="Straight Arrow Connector 3">
            <a:extLst>
              <a:ext uri="{FF2B5EF4-FFF2-40B4-BE49-F238E27FC236}">
                <a16:creationId xmlns:a16="http://schemas.microsoft.com/office/drawing/2014/main" id="{DB832C61-1C34-45C6-9FD9-D72E59B7A1E9}"/>
              </a:ext>
            </a:extLst>
          </p:cNvPr>
          <p:cNvCxnSpPr/>
          <p:nvPr/>
        </p:nvCxnSpPr>
        <p:spPr>
          <a:xfrm>
            <a:off x="1775901" y="2894373"/>
            <a:ext cx="133472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37ED527-B9B6-488F-B12D-272F901664BF}"/>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19613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z="2700" b="1">
                <a:ea typeface="Calibri" pitchFamily="34" charset="0"/>
              </a:rPr>
              <a:t>CHCS</a:t>
            </a:r>
          </a:p>
        </p:txBody>
      </p:sp>
      <p:sp>
        <p:nvSpPr>
          <p:cNvPr id="56323" name="Content Placeholder 2"/>
          <p:cNvSpPr>
            <a:spLocks noGrp="1"/>
          </p:cNvSpPr>
          <p:nvPr>
            <p:ph idx="1"/>
          </p:nvPr>
        </p:nvSpPr>
        <p:spPr>
          <a:xfrm>
            <a:off x="714327" y="1609612"/>
            <a:ext cx="6948237" cy="3394472"/>
          </a:xfrm>
        </p:spPr>
        <p:txBody>
          <a:bodyPr>
            <a:normAutofit lnSpcReduction="10000"/>
          </a:bodyPr>
          <a:lstStyle/>
          <a:p>
            <a:r>
              <a:rPr lang="en-US" sz="2000" b="0" dirty="0">
                <a:ea typeface="Calibri" pitchFamily="34" charset="0"/>
              </a:rPr>
              <a:t>Real-time, raw nature of CHCS data is a significant advantage.</a:t>
            </a:r>
          </a:p>
          <a:p>
            <a:pPr lvl="1"/>
            <a:r>
              <a:rPr lang="en-US" sz="1800" b="0" dirty="0">
                <a:ea typeface="Calibri" pitchFamily="34" charset="0"/>
              </a:rPr>
              <a:t>Data are available here and now, when needed at MTF Level.</a:t>
            </a:r>
          </a:p>
          <a:p>
            <a:r>
              <a:rPr lang="en-US" sz="2000" b="0" dirty="0">
                <a:ea typeface="Calibri" pitchFamily="34" charset="0"/>
              </a:rPr>
              <a:t>Some limitations in CHCS:</a:t>
            </a:r>
          </a:p>
          <a:p>
            <a:pPr lvl="1"/>
            <a:r>
              <a:rPr lang="en-US" sz="1800" b="0" dirty="0">
                <a:ea typeface="Calibri" pitchFamily="34" charset="0"/>
              </a:rPr>
              <a:t>No central access.  Local data only.  Users who need global data must maintain 100+ separate accounts to retrieve worldwide data.</a:t>
            </a:r>
          </a:p>
          <a:p>
            <a:pPr lvl="1"/>
            <a:r>
              <a:rPr lang="en-US" sz="1800" b="0" dirty="0">
                <a:ea typeface="Calibri" pitchFamily="34" charset="0"/>
              </a:rPr>
              <a:t>Demographic and enrollment update processes are not fail-safe.</a:t>
            </a:r>
          </a:p>
          <a:p>
            <a:pPr lvl="1"/>
            <a:r>
              <a:rPr lang="en-US" sz="1800" b="0" dirty="0">
                <a:ea typeface="Calibri" pitchFamily="34" charset="0"/>
              </a:rPr>
              <a:t>Inconsistent data across CHCS servers </a:t>
            </a:r>
          </a:p>
          <a:p>
            <a:pPr lvl="1"/>
            <a:r>
              <a:rPr lang="en-US" sz="1800" b="0" dirty="0">
                <a:ea typeface="Calibri" pitchFamily="34" charset="0"/>
              </a:rPr>
              <a:t>Difficult to query</a:t>
            </a:r>
          </a:p>
          <a:p>
            <a:pPr lvl="1"/>
            <a:r>
              <a:rPr lang="en-US" sz="1800" b="0" dirty="0">
                <a:ea typeface="Calibri" pitchFamily="34" charset="0"/>
              </a:rPr>
              <a:t>Built in the 1980s – missing many important features that modern healthcare systems rely upon.</a:t>
            </a:r>
          </a:p>
        </p:txBody>
      </p:sp>
      <p:sp>
        <p:nvSpPr>
          <p:cNvPr id="2" name="Slide Number Placeholder 1">
            <a:extLst>
              <a:ext uri="{FF2B5EF4-FFF2-40B4-BE49-F238E27FC236}">
                <a16:creationId xmlns:a16="http://schemas.microsoft.com/office/drawing/2014/main" id="{72399003-B7BC-4C8B-8B62-BD669A807DEC}"/>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2158162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b="1">
                <a:ea typeface="Calibri" pitchFamily="34" charset="0"/>
              </a:rPr>
              <a:t>AHLTA</a:t>
            </a:r>
          </a:p>
        </p:txBody>
      </p:sp>
      <p:sp>
        <p:nvSpPr>
          <p:cNvPr id="57347" name="Content Placeholder 2"/>
          <p:cNvSpPr>
            <a:spLocks noGrp="1"/>
          </p:cNvSpPr>
          <p:nvPr>
            <p:ph idx="1"/>
          </p:nvPr>
        </p:nvSpPr>
        <p:spPr>
          <a:xfrm>
            <a:off x="893345" y="1545671"/>
            <a:ext cx="7357310" cy="3394472"/>
          </a:xfrm>
        </p:spPr>
        <p:txBody>
          <a:bodyPr>
            <a:normAutofit/>
          </a:bodyPr>
          <a:lstStyle/>
          <a:p>
            <a:r>
              <a:rPr lang="en-US" sz="2000" b="0" dirty="0">
                <a:ea typeface="Calibri" pitchFamily="34" charset="0"/>
              </a:rPr>
              <a:t>MHS Unique, office-based electronic health record system.</a:t>
            </a:r>
          </a:p>
          <a:p>
            <a:r>
              <a:rPr lang="en-US" sz="2000" b="0" dirty="0">
                <a:ea typeface="Calibri" pitchFamily="34" charset="0"/>
              </a:rPr>
              <a:t>AHLTA contains many of the features of commercial EHRs.</a:t>
            </a:r>
          </a:p>
          <a:p>
            <a:r>
              <a:rPr lang="en-US" sz="2000" b="0" dirty="0">
                <a:ea typeface="Calibri" pitchFamily="34" charset="0"/>
              </a:rPr>
              <a:t>Only used in offices; other types of care are not generally in AHLTA.</a:t>
            </a:r>
          </a:p>
          <a:p>
            <a:pPr lvl="1"/>
            <a:r>
              <a:rPr lang="en-US" sz="1800" b="0" dirty="0">
                <a:ea typeface="Calibri" pitchFamily="34" charset="0"/>
              </a:rPr>
              <a:t>This is a significant limitation resulting in incomplete healthcare data when querying AHLTA.  Must use with other sources for most studies.</a:t>
            </a:r>
          </a:p>
          <a:p>
            <a:r>
              <a:rPr lang="en-US" sz="2000" b="0" dirty="0">
                <a:ea typeface="Calibri" pitchFamily="34" charset="0"/>
              </a:rPr>
              <a:t>AHLTA stores data in the Clinical Data Repository.</a:t>
            </a:r>
          </a:p>
          <a:p>
            <a:pPr marL="342900" lvl="1" indent="0">
              <a:buNone/>
            </a:pPr>
            <a:endParaRPr lang="en-US" sz="1800" dirty="0">
              <a:ea typeface="Calibri" pitchFamily="34" charset="0"/>
            </a:endParaRPr>
          </a:p>
        </p:txBody>
      </p:sp>
      <p:pic>
        <p:nvPicPr>
          <p:cNvPr id="4098" name="Picture 2" descr="See the source image">
            <a:extLst>
              <a:ext uri="{FF2B5EF4-FFF2-40B4-BE49-F238E27FC236}">
                <a16:creationId xmlns:a16="http://schemas.microsoft.com/office/drawing/2014/main" id="{6D5C67E4-0443-4CD3-B54F-764F43BDA7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9770" y="4940143"/>
            <a:ext cx="1244460" cy="1155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E50914B-2ECA-4886-93A5-F2370FF29695}"/>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3184961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z="2700" b="1" dirty="0">
                <a:ea typeface="Calibri" pitchFamily="34" charset="0"/>
              </a:rPr>
              <a:t>AHLTA</a:t>
            </a:r>
          </a:p>
        </p:txBody>
      </p:sp>
      <p:sp>
        <p:nvSpPr>
          <p:cNvPr id="56323" name="Content Placeholder 2"/>
          <p:cNvSpPr>
            <a:spLocks noGrp="1"/>
          </p:cNvSpPr>
          <p:nvPr>
            <p:ph idx="1"/>
          </p:nvPr>
        </p:nvSpPr>
        <p:spPr>
          <a:xfrm>
            <a:off x="630882" y="1615822"/>
            <a:ext cx="6172200" cy="4403977"/>
          </a:xfrm>
        </p:spPr>
        <p:txBody>
          <a:bodyPr>
            <a:normAutofit/>
          </a:bodyPr>
          <a:lstStyle/>
          <a:p>
            <a:r>
              <a:rPr lang="en-US" sz="2200" b="0" dirty="0">
                <a:ea typeface="Calibri" pitchFamily="34" charset="0"/>
              </a:rPr>
              <a:t>Much of the data in AHLTA originates in CHCS</a:t>
            </a:r>
          </a:p>
          <a:p>
            <a:pPr lvl="1"/>
            <a:r>
              <a:rPr lang="en-US" sz="1900" b="0" dirty="0">
                <a:ea typeface="Calibri" pitchFamily="34" charset="0"/>
              </a:rPr>
              <a:t>Patient File</a:t>
            </a:r>
          </a:p>
          <a:p>
            <a:pPr lvl="1"/>
            <a:r>
              <a:rPr lang="en-US" sz="1900" b="0" dirty="0">
                <a:ea typeface="Calibri" pitchFamily="34" charset="0"/>
              </a:rPr>
              <a:t>Appointment File </a:t>
            </a:r>
          </a:p>
          <a:p>
            <a:pPr lvl="1"/>
            <a:r>
              <a:rPr lang="en-US" sz="1900" b="0" dirty="0">
                <a:ea typeface="Calibri" pitchFamily="34" charset="0"/>
              </a:rPr>
              <a:t>Lab, Rad, and Pharmacy Files </a:t>
            </a:r>
          </a:p>
          <a:p>
            <a:pPr lvl="1"/>
            <a:r>
              <a:rPr lang="en-US" sz="1900" b="0" dirty="0">
                <a:ea typeface="Calibri" pitchFamily="34" charset="0"/>
              </a:rPr>
              <a:t>Provider File</a:t>
            </a:r>
          </a:p>
          <a:p>
            <a:pPr lvl="1"/>
            <a:r>
              <a:rPr lang="en-US" sz="1900" b="0" dirty="0">
                <a:ea typeface="Calibri" pitchFamily="34" charset="0"/>
              </a:rPr>
              <a:t>Consults</a:t>
            </a:r>
          </a:p>
          <a:p>
            <a:r>
              <a:rPr lang="en-US" sz="2300" b="0" dirty="0">
                <a:ea typeface="Calibri" pitchFamily="34" charset="0"/>
              </a:rPr>
              <a:t>Additional clinical data captured in AHLTA</a:t>
            </a:r>
          </a:p>
          <a:p>
            <a:pPr lvl="1"/>
            <a:r>
              <a:rPr lang="en-US" sz="1900" b="0" dirty="0">
                <a:ea typeface="Calibri" pitchFamily="34" charset="0"/>
              </a:rPr>
              <a:t>SO/AP Notes</a:t>
            </a:r>
          </a:p>
          <a:p>
            <a:pPr lvl="1"/>
            <a:r>
              <a:rPr lang="en-US" sz="1900" b="0" dirty="0">
                <a:ea typeface="Calibri" pitchFamily="34" charset="0"/>
              </a:rPr>
              <a:t>Immunizations</a:t>
            </a:r>
          </a:p>
          <a:p>
            <a:pPr lvl="1"/>
            <a:r>
              <a:rPr lang="en-US" sz="1900" b="0" dirty="0">
                <a:ea typeface="Calibri" pitchFamily="34" charset="0"/>
              </a:rPr>
              <a:t>Historical Procedures</a:t>
            </a:r>
          </a:p>
          <a:p>
            <a:pPr lvl="1"/>
            <a:r>
              <a:rPr lang="en-US" sz="1900" b="0" dirty="0">
                <a:ea typeface="Calibri" pitchFamily="34" charset="0"/>
              </a:rPr>
              <a:t>Vital Signs</a:t>
            </a:r>
          </a:p>
          <a:p>
            <a:pPr lvl="1"/>
            <a:r>
              <a:rPr lang="en-US" sz="1900" b="0" dirty="0">
                <a:ea typeface="Calibri" pitchFamily="34" charset="0"/>
              </a:rPr>
              <a:t>Questionnaires</a:t>
            </a:r>
          </a:p>
        </p:txBody>
      </p:sp>
      <p:sp>
        <p:nvSpPr>
          <p:cNvPr id="2" name="Slide Number Placeholder 1">
            <a:extLst>
              <a:ext uri="{FF2B5EF4-FFF2-40B4-BE49-F238E27FC236}">
                <a16:creationId xmlns:a16="http://schemas.microsoft.com/office/drawing/2014/main" id="{FE891BBA-3C60-4F82-AAD2-37C391A06CAB}"/>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276505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z="2700" b="1" dirty="0">
                <a:ea typeface="Calibri" pitchFamily="34" charset="0"/>
              </a:rPr>
              <a:t>AHLTA</a:t>
            </a:r>
          </a:p>
        </p:txBody>
      </p:sp>
      <p:sp>
        <p:nvSpPr>
          <p:cNvPr id="56323" name="Content Placeholder 2"/>
          <p:cNvSpPr>
            <a:spLocks noGrp="1"/>
          </p:cNvSpPr>
          <p:nvPr>
            <p:ph idx="1"/>
          </p:nvPr>
        </p:nvSpPr>
        <p:spPr>
          <a:xfrm>
            <a:off x="630882" y="1615822"/>
            <a:ext cx="7446318" cy="4403977"/>
          </a:xfrm>
        </p:spPr>
        <p:txBody>
          <a:bodyPr>
            <a:normAutofit/>
          </a:bodyPr>
          <a:lstStyle/>
          <a:p>
            <a:r>
              <a:rPr lang="en-US" sz="2000" b="0" dirty="0">
                <a:ea typeface="Calibri" pitchFamily="34" charset="0"/>
              </a:rPr>
              <a:t>Providers use AHLTA to electronically document healthcare.</a:t>
            </a:r>
          </a:p>
          <a:p>
            <a:r>
              <a:rPr lang="en-US" sz="2000" b="0" dirty="0">
                <a:ea typeface="Calibri" pitchFamily="34" charset="0"/>
              </a:rPr>
              <a:t>Ability to use structured notes for easier readability.  Called Tri-Service Work Flow forms.</a:t>
            </a:r>
          </a:p>
          <a:p>
            <a:endParaRPr lang="en-US" sz="2000" b="0" dirty="0">
              <a:ea typeface="Calibri" pitchFamily="34" charset="0"/>
            </a:endParaRPr>
          </a:p>
          <a:p>
            <a:r>
              <a:rPr lang="en-US" sz="2000" b="0" dirty="0">
                <a:ea typeface="Calibri" pitchFamily="34" charset="0"/>
              </a:rPr>
              <a:t>Data are received or coded in AHLTA and normalized into a third order normal database.</a:t>
            </a:r>
          </a:p>
          <a:p>
            <a:r>
              <a:rPr lang="en-US" sz="2000" b="0" dirty="0">
                <a:ea typeface="Calibri" pitchFamily="34" charset="0"/>
              </a:rPr>
              <a:t>Everything is stored in codes, and a hierarchical data dictionary is used to decode data prior to display or when extracted.</a:t>
            </a:r>
          </a:p>
          <a:p>
            <a:r>
              <a:rPr lang="en-US" sz="2000" b="0" dirty="0">
                <a:ea typeface="Calibri" pitchFamily="34" charset="0"/>
              </a:rPr>
              <a:t>(Similar to OMOP)</a:t>
            </a:r>
          </a:p>
          <a:p>
            <a:pPr marL="0" indent="0">
              <a:buNone/>
            </a:pPr>
            <a:endParaRPr lang="en-US" sz="2000" b="0" dirty="0">
              <a:ea typeface="Calibri" pitchFamily="34" charset="0"/>
            </a:endParaRPr>
          </a:p>
        </p:txBody>
      </p:sp>
      <p:sp>
        <p:nvSpPr>
          <p:cNvPr id="2" name="Slide Number Placeholder 1">
            <a:extLst>
              <a:ext uri="{FF2B5EF4-FFF2-40B4-BE49-F238E27FC236}">
                <a16:creationId xmlns:a16="http://schemas.microsoft.com/office/drawing/2014/main" id="{FE891BBA-3C60-4F82-AAD2-37C391A06CAB}"/>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4145118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05D9-8F5B-4F9A-BB9C-430C2DFA066B}"/>
              </a:ext>
            </a:extLst>
          </p:cNvPr>
          <p:cNvSpPr>
            <a:spLocks noGrp="1"/>
          </p:cNvSpPr>
          <p:nvPr>
            <p:ph type="title"/>
          </p:nvPr>
        </p:nvSpPr>
        <p:spPr>
          <a:xfrm>
            <a:off x="385368" y="188612"/>
            <a:ext cx="8453831" cy="639763"/>
          </a:xfrm>
        </p:spPr>
        <p:txBody>
          <a:bodyPr>
            <a:noAutofit/>
          </a:bodyPr>
          <a:lstStyle/>
          <a:p>
            <a:r>
              <a:rPr lang="en-US" sz="3200" dirty="0"/>
              <a:t>Data Flows between CHCS, AHLTA and DEERS</a:t>
            </a:r>
          </a:p>
        </p:txBody>
      </p:sp>
      <p:pic>
        <p:nvPicPr>
          <p:cNvPr id="5" name="Picture 4">
            <a:extLst>
              <a:ext uri="{FF2B5EF4-FFF2-40B4-BE49-F238E27FC236}">
                <a16:creationId xmlns:a16="http://schemas.microsoft.com/office/drawing/2014/main" id="{A45440B1-C171-4392-BDEA-5B72A0EA0258}"/>
              </a:ext>
            </a:extLst>
          </p:cNvPr>
          <p:cNvPicPr>
            <a:picLocks noChangeAspect="1"/>
          </p:cNvPicPr>
          <p:nvPr/>
        </p:nvPicPr>
        <p:blipFill>
          <a:blip r:embed="rId3"/>
          <a:stretch>
            <a:fillRect/>
          </a:stretch>
        </p:blipFill>
        <p:spPr>
          <a:xfrm>
            <a:off x="444528" y="2306545"/>
            <a:ext cx="637397" cy="772020"/>
          </a:xfrm>
          <a:prstGeom prst="rect">
            <a:avLst/>
          </a:prstGeom>
        </p:spPr>
      </p:pic>
      <p:pic>
        <p:nvPicPr>
          <p:cNvPr id="6" name="Content Placeholder 5">
            <a:extLst>
              <a:ext uri="{FF2B5EF4-FFF2-40B4-BE49-F238E27FC236}">
                <a16:creationId xmlns:a16="http://schemas.microsoft.com/office/drawing/2014/main" id="{CA1540CC-0E14-4011-8D1C-49171E02302D}"/>
              </a:ext>
            </a:extLst>
          </p:cNvPr>
          <p:cNvPicPr>
            <a:picLocks noGrp="1" noChangeAspect="1"/>
          </p:cNvPicPr>
          <p:nvPr>
            <p:ph idx="1"/>
          </p:nvPr>
        </p:nvPicPr>
        <p:blipFill>
          <a:blip r:embed="rId3"/>
          <a:stretch>
            <a:fillRect/>
          </a:stretch>
        </p:blipFill>
        <p:spPr>
          <a:xfrm>
            <a:off x="2783511" y="2568288"/>
            <a:ext cx="1031285" cy="1249100"/>
          </a:xfrm>
          <a:prstGeom prst="rect">
            <a:avLst/>
          </a:prstGeom>
        </p:spPr>
      </p:pic>
      <p:pic>
        <p:nvPicPr>
          <p:cNvPr id="7" name="Content Placeholder 5">
            <a:extLst>
              <a:ext uri="{FF2B5EF4-FFF2-40B4-BE49-F238E27FC236}">
                <a16:creationId xmlns:a16="http://schemas.microsoft.com/office/drawing/2014/main" id="{559FD618-9EB5-4FDF-82F1-40B11EEF80B0}"/>
              </a:ext>
            </a:extLst>
          </p:cNvPr>
          <p:cNvPicPr>
            <a:picLocks noChangeAspect="1"/>
          </p:cNvPicPr>
          <p:nvPr/>
        </p:nvPicPr>
        <p:blipFill>
          <a:blip r:embed="rId3"/>
          <a:stretch>
            <a:fillRect/>
          </a:stretch>
        </p:blipFill>
        <p:spPr>
          <a:xfrm>
            <a:off x="6226409" y="2781927"/>
            <a:ext cx="1217163" cy="1474237"/>
          </a:xfrm>
          <a:prstGeom prst="rect">
            <a:avLst/>
          </a:prstGeom>
        </p:spPr>
      </p:pic>
      <p:cxnSp>
        <p:nvCxnSpPr>
          <p:cNvPr id="9" name="Straight Arrow Connector 8">
            <a:extLst>
              <a:ext uri="{FF2B5EF4-FFF2-40B4-BE49-F238E27FC236}">
                <a16:creationId xmlns:a16="http://schemas.microsoft.com/office/drawing/2014/main" id="{8D6FE794-F16F-40D3-B74B-4C1F3C2C5DDF}"/>
              </a:ext>
            </a:extLst>
          </p:cNvPr>
          <p:cNvCxnSpPr/>
          <p:nvPr/>
        </p:nvCxnSpPr>
        <p:spPr>
          <a:xfrm>
            <a:off x="1088684" y="2634733"/>
            <a:ext cx="1598532" cy="28691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9369D0-9B52-4329-926E-DF810D72C66C}"/>
              </a:ext>
            </a:extLst>
          </p:cNvPr>
          <p:cNvSpPr txBox="1"/>
          <p:nvPr/>
        </p:nvSpPr>
        <p:spPr>
          <a:xfrm>
            <a:off x="1075167" y="2921649"/>
            <a:ext cx="1752242" cy="715581"/>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Eligibility Checks</a:t>
            </a:r>
          </a:p>
          <a:p>
            <a:r>
              <a:rPr lang="en-US" sz="1350" dirty="0">
                <a:latin typeface="Calibri" panose="020F0502020204030204" pitchFamily="34" charset="0"/>
                <a:cs typeface="Calibri" panose="020F0502020204030204" pitchFamily="34" charset="0"/>
              </a:rPr>
              <a:t>Demographic Updates</a:t>
            </a:r>
          </a:p>
          <a:p>
            <a:r>
              <a:rPr lang="en-US" sz="1350" dirty="0">
                <a:latin typeface="Calibri" panose="020F0502020204030204" pitchFamily="34" charset="0"/>
                <a:cs typeface="Calibri" panose="020F0502020204030204" pitchFamily="34" charset="0"/>
              </a:rPr>
              <a:t>PCM Assignments</a:t>
            </a:r>
          </a:p>
        </p:txBody>
      </p:sp>
      <p:sp>
        <p:nvSpPr>
          <p:cNvPr id="11" name="TextBox 10">
            <a:extLst>
              <a:ext uri="{FF2B5EF4-FFF2-40B4-BE49-F238E27FC236}">
                <a16:creationId xmlns:a16="http://schemas.microsoft.com/office/drawing/2014/main" id="{FCD9C6A1-1F25-46DA-84BE-F06ABF48D4EF}"/>
              </a:ext>
            </a:extLst>
          </p:cNvPr>
          <p:cNvSpPr txBox="1"/>
          <p:nvPr/>
        </p:nvSpPr>
        <p:spPr>
          <a:xfrm>
            <a:off x="412110" y="2023412"/>
            <a:ext cx="805942" cy="300082"/>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DEERS</a:t>
            </a:r>
          </a:p>
        </p:txBody>
      </p:sp>
      <p:sp>
        <p:nvSpPr>
          <p:cNvPr id="12" name="TextBox 11">
            <a:extLst>
              <a:ext uri="{FF2B5EF4-FFF2-40B4-BE49-F238E27FC236}">
                <a16:creationId xmlns:a16="http://schemas.microsoft.com/office/drawing/2014/main" id="{F1959F09-3889-428A-93A9-8908B000B73C}"/>
              </a:ext>
            </a:extLst>
          </p:cNvPr>
          <p:cNvSpPr txBox="1"/>
          <p:nvPr/>
        </p:nvSpPr>
        <p:spPr>
          <a:xfrm>
            <a:off x="2980454" y="2291289"/>
            <a:ext cx="805942" cy="300082"/>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CHCS</a:t>
            </a:r>
          </a:p>
        </p:txBody>
      </p:sp>
      <p:sp>
        <p:nvSpPr>
          <p:cNvPr id="13" name="TextBox 12">
            <a:extLst>
              <a:ext uri="{FF2B5EF4-FFF2-40B4-BE49-F238E27FC236}">
                <a16:creationId xmlns:a16="http://schemas.microsoft.com/office/drawing/2014/main" id="{3DFD6484-8500-4D6C-A927-84F901F3419B}"/>
              </a:ext>
            </a:extLst>
          </p:cNvPr>
          <p:cNvSpPr txBox="1"/>
          <p:nvPr/>
        </p:nvSpPr>
        <p:spPr>
          <a:xfrm>
            <a:off x="6256831" y="2496232"/>
            <a:ext cx="717360" cy="300082"/>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AHLTA</a:t>
            </a:r>
          </a:p>
        </p:txBody>
      </p:sp>
      <p:cxnSp>
        <p:nvCxnSpPr>
          <p:cNvPr id="15" name="Straight Arrow Connector 14">
            <a:extLst>
              <a:ext uri="{FF2B5EF4-FFF2-40B4-BE49-F238E27FC236}">
                <a16:creationId xmlns:a16="http://schemas.microsoft.com/office/drawing/2014/main" id="{3BF66D18-34A8-4831-BE68-6C5ED29311EE}"/>
              </a:ext>
            </a:extLst>
          </p:cNvPr>
          <p:cNvCxnSpPr/>
          <p:nvPr/>
        </p:nvCxnSpPr>
        <p:spPr>
          <a:xfrm>
            <a:off x="3904247" y="2921648"/>
            <a:ext cx="19671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A19585-B996-46F8-912E-16A74E447765}"/>
              </a:ext>
            </a:extLst>
          </p:cNvPr>
          <p:cNvSpPr txBox="1"/>
          <p:nvPr/>
        </p:nvSpPr>
        <p:spPr>
          <a:xfrm>
            <a:off x="4061220" y="1676783"/>
            <a:ext cx="1752242" cy="1131079"/>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Patient/Provider</a:t>
            </a:r>
          </a:p>
          <a:p>
            <a:r>
              <a:rPr lang="en-US" sz="1350" dirty="0">
                <a:latin typeface="Calibri" panose="020F0502020204030204" pitchFamily="34" charset="0"/>
                <a:cs typeface="Calibri" panose="020F0502020204030204" pitchFamily="34" charset="0"/>
              </a:rPr>
              <a:t>Appointments</a:t>
            </a:r>
          </a:p>
          <a:p>
            <a:r>
              <a:rPr lang="en-US" sz="1350" dirty="0">
                <a:latin typeface="Calibri" panose="020F0502020204030204" pitchFamily="34" charset="0"/>
                <a:cs typeface="Calibri" panose="020F0502020204030204" pitchFamily="34" charset="0"/>
              </a:rPr>
              <a:t>Ancillary Services</a:t>
            </a:r>
          </a:p>
          <a:p>
            <a:r>
              <a:rPr lang="en-US" sz="1350" dirty="0">
                <a:latin typeface="Calibri" panose="020F0502020204030204" pitchFamily="34" charset="0"/>
                <a:cs typeface="Calibri" panose="020F0502020204030204" pitchFamily="34" charset="0"/>
              </a:rPr>
              <a:t>Consults, Ambulatory Data Module, </a:t>
            </a:r>
            <a:r>
              <a:rPr lang="en-US" sz="1350" dirty="0" err="1">
                <a:latin typeface="Calibri" panose="020F0502020204030204" pitchFamily="34" charset="0"/>
                <a:cs typeface="Calibri" panose="020F0502020204030204" pitchFamily="34" charset="0"/>
              </a:rPr>
              <a:t>etc</a:t>
            </a:r>
            <a:endParaRPr lang="en-US" sz="1350" dirty="0">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AB57934B-B190-4630-AB76-7959EE14CDFF}"/>
              </a:ext>
            </a:extLst>
          </p:cNvPr>
          <p:cNvCxnSpPr>
            <a:cxnSpLocks/>
          </p:cNvCxnSpPr>
          <p:nvPr/>
        </p:nvCxnSpPr>
        <p:spPr>
          <a:xfrm flipH="1" flipV="1">
            <a:off x="4011707" y="3782588"/>
            <a:ext cx="2082288" cy="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D654D2B-DCB2-49A3-A803-3E70CE8DF357}"/>
              </a:ext>
            </a:extLst>
          </p:cNvPr>
          <p:cNvSpPr txBox="1"/>
          <p:nvPr/>
        </p:nvSpPr>
        <p:spPr>
          <a:xfrm>
            <a:off x="4119169" y="3909916"/>
            <a:ext cx="1752242" cy="507831"/>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Coded Professional Encounter Records</a:t>
            </a:r>
          </a:p>
        </p:txBody>
      </p:sp>
      <p:sp>
        <p:nvSpPr>
          <p:cNvPr id="3" name="Slide Number Placeholder 2">
            <a:extLst>
              <a:ext uri="{FF2B5EF4-FFF2-40B4-BE49-F238E27FC236}">
                <a16:creationId xmlns:a16="http://schemas.microsoft.com/office/drawing/2014/main" id="{47678DCC-52E6-480B-97E3-852FE4EB137D}"/>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792663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05D9-8F5B-4F9A-BB9C-430C2DFA066B}"/>
              </a:ext>
            </a:extLst>
          </p:cNvPr>
          <p:cNvSpPr>
            <a:spLocks noGrp="1"/>
          </p:cNvSpPr>
          <p:nvPr>
            <p:ph type="title"/>
          </p:nvPr>
        </p:nvSpPr>
        <p:spPr>
          <a:xfrm>
            <a:off x="385368" y="188612"/>
            <a:ext cx="8453831" cy="639763"/>
          </a:xfrm>
        </p:spPr>
        <p:txBody>
          <a:bodyPr>
            <a:noAutofit/>
          </a:bodyPr>
          <a:lstStyle/>
          <a:p>
            <a:r>
              <a:rPr lang="en-US" sz="3200" dirty="0"/>
              <a:t>Data Flows between CHCS, AHLTA and DEERS</a:t>
            </a:r>
          </a:p>
        </p:txBody>
      </p:sp>
      <p:pic>
        <p:nvPicPr>
          <p:cNvPr id="5" name="Picture 4">
            <a:extLst>
              <a:ext uri="{FF2B5EF4-FFF2-40B4-BE49-F238E27FC236}">
                <a16:creationId xmlns:a16="http://schemas.microsoft.com/office/drawing/2014/main" id="{A45440B1-C171-4392-BDEA-5B72A0EA0258}"/>
              </a:ext>
            </a:extLst>
          </p:cNvPr>
          <p:cNvPicPr>
            <a:picLocks noChangeAspect="1"/>
          </p:cNvPicPr>
          <p:nvPr/>
        </p:nvPicPr>
        <p:blipFill>
          <a:blip r:embed="rId3"/>
          <a:stretch>
            <a:fillRect/>
          </a:stretch>
        </p:blipFill>
        <p:spPr>
          <a:xfrm>
            <a:off x="444528" y="2306545"/>
            <a:ext cx="637397" cy="772020"/>
          </a:xfrm>
          <a:prstGeom prst="rect">
            <a:avLst/>
          </a:prstGeom>
        </p:spPr>
      </p:pic>
      <p:pic>
        <p:nvPicPr>
          <p:cNvPr id="6" name="Content Placeholder 5">
            <a:extLst>
              <a:ext uri="{FF2B5EF4-FFF2-40B4-BE49-F238E27FC236}">
                <a16:creationId xmlns:a16="http://schemas.microsoft.com/office/drawing/2014/main" id="{CA1540CC-0E14-4011-8D1C-49171E02302D}"/>
              </a:ext>
            </a:extLst>
          </p:cNvPr>
          <p:cNvPicPr>
            <a:picLocks noGrp="1" noChangeAspect="1"/>
          </p:cNvPicPr>
          <p:nvPr>
            <p:ph idx="1"/>
          </p:nvPr>
        </p:nvPicPr>
        <p:blipFill>
          <a:blip r:embed="rId3"/>
          <a:stretch>
            <a:fillRect/>
          </a:stretch>
        </p:blipFill>
        <p:spPr>
          <a:xfrm>
            <a:off x="2783511" y="2568288"/>
            <a:ext cx="1031285" cy="1249100"/>
          </a:xfrm>
          <a:prstGeom prst="rect">
            <a:avLst/>
          </a:prstGeom>
        </p:spPr>
      </p:pic>
      <p:pic>
        <p:nvPicPr>
          <p:cNvPr id="7" name="Content Placeholder 5">
            <a:extLst>
              <a:ext uri="{FF2B5EF4-FFF2-40B4-BE49-F238E27FC236}">
                <a16:creationId xmlns:a16="http://schemas.microsoft.com/office/drawing/2014/main" id="{559FD618-9EB5-4FDF-82F1-40B11EEF80B0}"/>
              </a:ext>
            </a:extLst>
          </p:cNvPr>
          <p:cNvPicPr>
            <a:picLocks noChangeAspect="1"/>
          </p:cNvPicPr>
          <p:nvPr/>
        </p:nvPicPr>
        <p:blipFill>
          <a:blip r:embed="rId3"/>
          <a:stretch>
            <a:fillRect/>
          </a:stretch>
        </p:blipFill>
        <p:spPr>
          <a:xfrm>
            <a:off x="6226409" y="2781927"/>
            <a:ext cx="1217163" cy="1474237"/>
          </a:xfrm>
          <a:prstGeom prst="rect">
            <a:avLst/>
          </a:prstGeom>
        </p:spPr>
      </p:pic>
      <p:cxnSp>
        <p:nvCxnSpPr>
          <p:cNvPr id="9" name="Straight Arrow Connector 8">
            <a:extLst>
              <a:ext uri="{FF2B5EF4-FFF2-40B4-BE49-F238E27FC236}">
                <a16:creationId xmlns:a16="http://schemas.microsoft.com/office/drawing/2014/main" id="{8D6FE794-F16F-40D3-B74B-4C1F3C2C5DDF}"/>
              </a:ext>
            </a:extLst>
          </p:cNvPr>
          <p:cNvCxnSpPr/>
          <p:nvPr/>
        </p:nvCxnSpPr>
        <p:spPr>
          <a:xfrm>
            <a:off x="1088684" y="2634733"/>
            <a:ext cx="1598532" cy="28691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9369D0-9B52-4329-926E-DF810D72C66C}"/>
              </a:ext>
            </a:extLst>
          </p:cNvPr>
          <p:cNvSpPr txBox="1"/>
          <p:nvPr/>
        </p:nvSpPr>
        <p:spPr>
          <a:xfrm>
            <a:off x="1075167" y="2921649"/>
            <a:ext cx="1752242" cy="715581"/>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Eligibility Checks</a:t>
            </a:r>
          </a:p>
          <a:p>
            <a:r>
              <a:rPr lang="en-US" sz="1350" dirty="0">
                <a:latin typeface="Calibri" panose="020F0502020204030204" pitchFamily="34" charset="0"/>
                <a:cs typeface="Calibri" panose="020F0502020204030204" pitchFamily="34" charset="0"/>
              </a:rPr>
              <a:t>Demographic Updates</a:t>
            </a:r>
          </a:p>
          <a:p>
            <a:r>
              <a:rPr lang="en-US" sz="1350" dirty="0">
                <a:latin typeface="Calibri" panose="020F0502020204030204" pitchFamily="34" charset="0"/>
                <a:cs typeface="Calibri" panose="020F0502020204030204" pitchFamily="34" charset="0"/>
              </a:rPr>
              <a:t>PCM Assignments</a:t>
            </a:r>
          </a:p>
        </p:txBody>
      </p:sp>
      <p:sp>
        <p:nvSpPr>
          <p:cNvPr id="11" name="TextBox 10">
            <a:extLst>
              <a:ext uri="{FF2B5EF4-FFF2-40B4-BE49-F238E27FC236}">
                <a16:creationId xmlns:a16="http://schemas.microsoft.com/office/drawing/2014/main" id="{FCD9C6A1-1F25-46DA-84BE-F06ABF48D4EF}"/>
              </a:ext>
            </a:extLst>
          </p:cNvPr>
          <p:cNvSpPr txBox="1"/>
          <p:nvPr/>
        </p:nvSpPr>
        <p:spPr>
          <a:xfrm>
            <a:off x="412110" y="2023412"/>
            <a:ext cx="805942" cy="300082"/>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DEERS</a:t>
            </a:r>
          </a:p>
        </p:txBody>
      </p:sp>
      <p:sp>
        <p:nvSpPr>
          <p:cNvPr id="12" name="TextBox 11">
            <a:extLst>
              <a:ext uri="{FF2B5EF4-FFF2-40B4-BE49-F238E27FC236}">
                <a16:creationId xmlns:a16="http://schemas.microsoft.com/office/drawing/2014/main" id="{F1959F09-3889-428A-93A9-8908B000B73C}"/>
              </a:ext>
            </a:extLst>
          </p:cNvPr>
          <p:cNvSpPr txBox="1"/>
          <p:nvPr/>
        </p:nvSpPr>
        <p:spPr>
          <a:xfrm>
            <a:off x="2980454" y="2291289"/>
            <a:ext cx="805942" cy="300082"/>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CHCS</a:t>
            </a:r>
          </a:p>
        </p:txBody>
      </p:sp>
      <p:sp>
        <p:nvSpPr>
          <p:cNvPr id="13" name="TextBox 12">
            <a:extLst>
              <a:ext uri="{FF2B5EF4-FFF2-40B4-BE49-F238E27FC236}">
                <a16:creationId xmlns:a16="http://schemas.microsoft.com/office/drawing/2014/main" id="{3DFD6484-8500-4D6C-A927-84F901F3419B}"/>
              </a:ext>
            </a:extLst>
          </p:cNvPr>
          <p:cNvSpPr txBox="1"/>
          <p:nvPr/>
        </p:nvSpPr>
        <p:spPr>
          <a:xfrm>
            <a:off x="6256831" y="2496232"/>
            <a:ext cx="717360" cy="300082"/>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AHLTA</a:t>
            </a:r>
          </a:p>
        </p:txBody>
      </p:sp>
      <p:cxnSp>
        <p:nvCxnSpPr>
          <p:cNvPr id="15" name="Straight Arrow Connector 14">
            <a:extLst>
              <a:ext uri="{FF2B5EF4-FFF2-40B4-BE49-F238E27FC236}">
                <a16:creationId xmlns:a16="http://schemas.microsoft.com/office/drawing/2014/main" id="{3BF66D18-34A8-4831-BE68-6C5ED29311EE}"/>
              </a:ext>
            </a:extLst>
          </p:cNvPr>
          <p:cNvCxnSpPr/>
          <p:nvPr/>
        </p:nvCxnSpPr>
        <p:spPr>
          <a:xfrm>
            <a:off x="3904247" y="2921648"/>
            <a:ext cx="19671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A19585-B996-46F8-912E-16A74E447765}"/>
              </a:ext>
            </a:extLst>
          </p:cNvPr>
          <p:cNvSpPr txBox="1"/>
          <p:nvPr/>
        </p:nvSpPr>
        <p:spPr>
          <a:xfrm>
            <a:off x="4061220" y="1676783"/>
            <a:ext cx="1752242" cy="1131079"/>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Patient/Provider</a:t>
            </a:r>
          </a:p>
          <a:p>
            <a:r>
              <a:rPr lang="en-US" sz="1350" dirty="0">
                <a:latin typeface="Calibri" panose="020F0502020204030204" pitchFamily="34" charset="0"/>
                <a:cs typeface="Calibri" panose="020F0502020204030204" pitchFamily="34" charset="0"/>
              </a:rPr>
              <a:t>Appointments</a:t>
            </a:r>
          </a:p>
          <a:p>
            <a:r>
              <a:rPr lang="en-US" sz="1350" dirty="0">
                <a:latin typeface="Calibri" panose="020F0502020204030204" pitchFamily="34" charset="0"/>
                <a:cs typeface="Calibri" panose="020F0502020204030204" pitchFamily="34" charset="0"/>
              </a:rPr>
              <a:t>Ancillary Services</a:t>
            </a:r>
          </a:p>
          <a:p>
            <a:r>
              <a:rPr lang="en-US" sz="1350" dirty="0">
                <a:latin typeface="Calibri" panose="020F0502020204030204" pitchFamily="34" charset="0"/>
                <a:cs typeface="Calibri" panose="020F0502020204030204" pitchFamily="34" charset="0"/>
              </a:rPr>
              <a:t>Consults, Ambulatory Data Module, </a:t>
            </a:r>
            <a:r>
              <a:rPr lang="en-US" sz="1350" dirty="0" err="1">
                <a:latin typeface="Calibri" panose="020F0502020204030204" pitchFamily="34" charset="0"/>
                <a:cs typeface="Calibri" panose="020F0502020204030204" pitchFamily="34" charset="0"/>
              </a:rPr>
              <a:t>etc</a:t>
            </a:r>
            <a:endParaRPr lang="en-US" sz="1350" dirty="0">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AB57934B-B190-4630-AB76-7959EE14CDFF}"/>
              </a:ext>
            </a:extLst>
          </p:cNvPr>
          <p:cNvCxnSpPr>
            <a:cxnSpLocks/>
          </p:cNvCxnSpPr>
          <p:nvPr/>
        </p:nvCxnSpPr>
        <p:spPr>
          <a:xfrm flipH="1" flipV="1">
            <a:off x="4011707" y="3782588"/>
            <a:ext cx="2082288" cy="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D654D2B-DCB2-49A3-A803-3E70CE8DF357}"/>
              </a:ext>
            </a:extLst>
          </p:cNvPr>
          <p:cNvSpPr txBox="1"/>
          <p:nvPr/>
        </p:nvSpPr>
        <p:spPr>
          <a:xfrm>
            <a:off x="4119169" y="3909916"/>
            <a:ext cx="1752242" cy="507831"/>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Coded Professional Encounter Records</a:t>
            </a:r>
          </a:p>
        </p:txBody>
      </p:sp>
      <p:sp>
        <p:nvSpPr>
          <p:cNvPr id="3" name="Slide Number Placeholder 2">
            <a:extLst>
              <a:ext uri="{FF2B5EF4-FFF2-40B4-BE49-F238E27FC236}">
                <a16:creationId xmlns:a16="http://schemas.microsoft.com/office/drawing/2014/main" id="{47678DCC-52E6-480B-97E3-852FE4EB137D}"/>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39</a:t>
            </a:fld>
            <a:endParaRPr lang="en-US">
              <a:solidFill>
                <a:prstClr val="black">
                  <a:tint val="75000"/>
                </a:prstClr>
              </a:solidFill>
            </a:endParaRPr>
          </a:p>
        </p:txBody>
      </p:sp>
      <p:sp>
        <p:nvSpPr>
          <p:cNvPr id="17" name="TextBox 16">
            <a:extLst>
              <a:ext uri="{FF2B5EF4-FFF2-40B4-BE49-F238E27FC236}">
                <a16:creationId xmlns:a16="http://schemas.microsoft.com/office/drawing/2014/main" id="{A1790642-BA6E-45B3-9395-D82F23C5FAF0}"/>
              </a:ext>
            </a:extLst>
          </p:cNvPr>
          <p:cNvSpPr txBox="1"/>
          <p:nvPr/>
        </p:nvSpPr>
        <p:spPr>
          <a:xfrm>
            <a:off x="851586" y="4256164"/>
            <a:ext cx="2199404" cy="646331"/>
          </a:xfrm>
          <a:prstGeom prst="rect">
            <a:avLst/>
          </a:prstGeom>
          <a:solidFill>
            <a:schemeClr val="tx2">
              <a:lumMod val="20000"/>
              <a:lumOff val="80000"/>
            </a:schemeClr>
          </a:solidFill>
          <a:ln>
            <a:solidFill>
              <a:schemeClr val="tx2"/>
            </a:solidFill>
          </a:ln>
        </p:spPr>
        <p:txBody>
          <a:bodyPr wrap="square" rtlCol="0">
            <a:spAutoFit/>
          </a:bodyPr>
          <a:lstStyle/>
          <a:p>
            <a:pPr algn="ctr"/>
            <a:r>
              <a:rPr lang="en-US" dirty="0">
                <a:latin typeface="Calibri" panose="020F0502020204030204" pitchFamily="34" charset="0"/>
                <a:cs typeface="Calibri" panose="020F0502020204030204" pitchFamily="34" charset="0"/>
              </a:rPr>
              <a:t>Patient Information Transfer Errors</a:t>
            </a:r>
          </a:p>
        </p:txBody>
      </p:sp>
      <p:sp>
        <p:nvSpPr>
          <p:cNvPr id="19" name="TextBox 18">
            <a:extLst>
              <a:ext uri="{FF2B5EF4-FFF2-40B4-BE49-F238E27FC236}">
                <a16:creationId xmlns:a16="http://schemas.microsoft.com/office/drawing/2014/main" id="{FB13C8AE-ECE1-4F58-A27B-6E9AE07A2229}"/>
              </a:ext>
            </a:extLst>
          </p:cNvPr>
          <p:cNvSpPr txBox="1"/>
          <p:nvPr/>
        </p:nvSpPr>
        <p:spPr>
          <a:xfrm>
            <a:off x="4011707" y="5064867"/>
            <a:ext cx="2199404" cy="369332"/>
          </a:xfrm>
          <a:prstGeom prst="rect">
            <a:avLst/>
          </a:prstGeom>
          <a:solidFill>
            <a:schemeClr val="tx2">
              <a:lumMod val="20000"/>
              <a:lumOff val="80000"/>
            </a:schemeClr>
          </a:solidFill>
          <a:ln>
            <a:solidFill>
              <a:schemeClr val="tx2"/>
            </a:solidFill>
          </a:ln>
        </p:spPr>
        <p:txBody>
          <a:bodyPr wrap="square" rtlCol="0">
            <a:spAutoFit/>
          </a:bodyPr>
          <a:lstStyle/>
          <a:p>
            <a:pPr algn="ctr"/>
            <a:r>
              <a:rPr lang="en-US" dirty="0">
                <a:latin typeface="Calibri" panose="020F0502020204030204" pitchFamily="34" charset="0"/>
                <a:cs typeface="Calibri" panose="020F0502020204030204" pitchFamily="34" charset="0"/>
              </a:rPr>
              <a:t>Write Back Errors</a:t>
            </a:r>
          </a:p>
        </p:txBody>
      </p:sp>
      <p:sp>
        <p:nvSpPr>
          <p:cNvPr id="4" name="Arrow: Up 3">
            <a:extLst>
              <a:ext uri="{FF2B5EF4-FFF2-40B4-BE49-F238E27FC236}">
                <a16:creationId xmlns:a16="http://schemas.microsoft.com/office/drawing/2014/main" id="{726284F6-0142-4BA8-BC07-58BACFC93B0E}"/>
              </a:ext>
            </a:extLst>
          </p:cNvPr>
          <p:cNvSpPr/>
          <p:nvPr/>
        </p:nvSpPr>
        <p:spPr>
          <a:xfrm>
            <a:off x="1600200" y="3637230"/>
            <a:ext cx="304800" cy="4775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993E594E-E1F6-411F-9586-4FC89D81AEA5}"/>
              </a:ext>
            </a:extLst>
          </p:cNvPr>
          <p:cNvSpPr/>
          <p:nvPr/>
        </p:nvSpPr>
        <p:spPr>
          <a:xfrm>
            <a:off x="4735428" y="4464344"/>
            <a:ext cx="304800" cy="4775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44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C7F4-C3FE-46B7-8606-5F66BC61BB7B}"/>
              </a:ext>
            </a:extLst>
          </p:cNvPr>
          <p:cNvSpPr>
            <a:spLocks noGrp="1"/>
          </p:cNvSpPr>
          <p:nvPr>
            <p:ph type="title"/>
          </p:nvPr>
        </p:nvSpPr>
        <p:spPr/>
        <p:txBody>
          <a:bodyPr/>
          <a:lstStyle/>
          <a:p>
            <a:r>
              <a:rPr lang="en-US" dirty="0"/>
              <a:t>Operational Systems</a:t>
            </a:r>
          </a:p>
        </p:txBody>
      </p:sp>
      <p:sp>
        <p:nvSpPr>
          <p:cNvPr id="3" name="Content Placeholder 2">
            <a:extLst>
              <a:ext uri="{FF2B5EF4-FFF2-40B4-BE49-F238E27FC236}">
                <a16:creationId xmlns:a16="http://schemas.microsoft.com/office/drawing/2014/main" id="{09F4A9F9-92C5-40F7-9435-6A04B8B5C715}"/>
              </a:ext>
            </a:extLst>
          </p:cNvPr>
          <p:cNvSpPr>
            <a:spLocks noGrp="1"/>
          </p:cNvSpPr>
          <p:nvPr>
            <p:ph idx="1"/>
          </p:nvPr>
        </p:nvSpPr>
        <p:spPr>
          <a:xfrm>
            <a:off x="457200" y="1600203"/>
            <a:ext cx="8229600" cy="3124197"/>
          </a:xfrm>
        </p:spPr>
        <p:txBody>
          <a:bodyPr>
            <a:normAutofit fontScale="77500" lnSpcReduction="20000"/>
          </a:bodyPr>
          <a:lstStyle/>
          <a:p>
            <a:r>
              <a:rPr lang="en-US" sz="3100" b="0" dirty="0"/>
              <a:t>The MHS has relied and/or does rely upon many operational systems</a:t>
            </a:r>
          </a:p>
          <a:p>
            <a:pPr lvl="1"/>
            <a:r>
              <a:rPr lang="en-US" sz="2600" b="0" dirty="0"/>
              <a:t>A Benefits System to keep track of who is eligible for care and why</a:t>
            </a:r>
          </a:p>
          <a:p>
            <a:pPr lvl="1"/>
            <a:r>
              <a:rPr lang="en-US" sz="2600" b="0" dirty="0"/>
              <a:t>A Human Resources System, to keep track of staff assignments and  hours worked at MTFs </a:t>
            </a:r>
          </a:p>
          <a:p>
            <a:pPr lvl="1"/>
            <a:r>
              <a:rPr lang="en-US" sz="2600" b="0" dirty="0"/>
              <a:t>Several separate Clinical and Administrative systems</a:t>
            </a:r>
            <a:r>
              <a:rPr lang="en-US" sz="2600" b="0" dirty="0">
                <a:sym typeface="Wingdings" panose="05000000000000000000" pitchFamily="2" charset="2"/>
              </a:rPr>
              <a:t> being replaced by MHS Genesis</a:t>
            </a:r>
          </a:p>
          <a:p>
            <a:pPr lvl="1"/>
            <a:r>
              <a:rPr lang="en-US" sz="2600" b="0" dirty="0">
                <a:sym typeface="Wingdings" panose="05000000000000000000" pitchFamily="2" charset="2"/>
              </a:rPr>
              <a:t>A Claims Processing System</a:t>
            </a:r>
          </a:p>
          <a:p>
            <a:pPr lvl="1"/>
            <a:r>
              <a:rPr lang="en-US" sz="2600" b="0" dirty="0">
                <a:sym typeface="Wingdings" panose="05000000000000000000" pitchFamily="2" charset="2"/>
              </a:rPr>
              <a:t>Pharmacy Drug Utilization Review System</a:t>
            </a:r>
          </a:p>
          <a:p>
            <a:pPr lvl="1"/>
            <a:r>
              <a:rPr lang="en-US" sz="2600" b="0" dirty="0">
                <a:sym typeface="Wingdings" panose="05000000000000000000" pitchFamily="2" charset="2"/>
              </a:rPr>
              <a:t>Others</a:t>
            </a:r>
          </a:p>
          <a:p>
            <a:pPr lvl="1"/>
            <a:endParaRPr lang="en-US" dirty="0"/>
          </a:p>
        </p:txBody>
      </p:sp>
      <p:sp>
        <p:nvSpPr>
          <p:cNvPr id="4" name="Slide Number Placeholder 3">
            <a:extLst>
              <a:ext uri="{FF2B5EF4-FFF2-40B4-BE49-F238E27FC236}">
                <a16:creationId xmlns:a16="http://schemas.microsoft.com/office/drawing/2014/main" id="{4246DC12-4D23-49E7-BBC1-4BEC5BDD3735}"/>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201054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b="1" dirty="0">
                <a:ea typeface="Calibri" pitchFamily="34" charset="0"/>
              </a:rPr>
              <a:t>Communication Errors</a:t>
            </a:r>
          </a:p>
        </p:txBody>
      </p:sp>
      <p:sp>
        <p:nvSpPr>
          <p:cNvPr id="57347" name="Content Placeholder 2"/>
          <p:cNvSpPr>
            <a:spLocks noGrp="1"/>
          </p:cNvSpPr>
          <p:nvPr>
            <p:ph idx="1"/>
          </p:nvPr>
        </p:nvSpPr>
        <p:spPr>
          <a:xfrm>
            <a:off x="838199" y="1604665"/>
            <a:ext cx="7524135" cy="4213574"/>
          </a:xfrm>
        </p:spPr>
        <p:txBody>
          <a:bodyPr>
            <a:normAutofit fontScale="92500" lnSpcReduction="10000"/>
          </a:bodyPr>
          <a:lstStyle/>
          <a:p>
            <a:r>
              <a:rPr lang="en-US" sz="2000" b="0" dirty="0">
                <a:ea typeface="Calibri" pitchFamily="34" charset="0"/>
              </a:rPr>
              <a:t>Writeback Errors:</a:t>
            </a:r>
          </a:p>
          <a:p>
            <a:pPr lvl="1"/>
            <a:r>
              <a:rPr lang="en-US" sz="1700" b="0" dirty="0">
                <a:ea typeface="Calibri" pitchFamily="34" charset="0"/>
              </a:rPr>
              <a:t>Most encounters are documented in AHLTA.</a:t>
            </a:r>
          </a:p>
          <a:p>
            <a:pPr lvl="1"/>
            <a:r>
              <a:rPr lang="en-US" sz="1700" b="0" dirty="0">
                <a:ea typeface="Calibri" pitchFamily="34" charset="0"/>
              </a:rPr>
              <a:t>Some are coded in the CHCS Ambulatory Data Module (ADM)</a:t>
            </a:r>
          </a:p>
          <a:p>
            <a:pPr lvl="1"/>
            <a:r>
              <a:rPr lang="en-US" sz="1700" b="0" dirty="0">
                <a:ea typeface="Calibri" pitchFamily="34" charset="0"/>
              </a:rPr>
              <a:t>AHLTA sends coded records to ADM.</a:t>
            </a:r>
          </a:p>
          <a:p>
            <a:pPr lvl="1"/>
            <a:r>
              <a:rPr lang="en-US" sz="1700" b="0" dirty="0">
                <a:ea typeface="Calibri" pitchFamily="34" charset="0"/>
              </a:rPr>
              <a:t>ADM = CHCS coded + AHLTA coded, unless the “writeback” from AHLTA to CHCS fails.</a:t>
            </a:r>
          </a:p>
          <a:p>
            <a:r>
              <a:rPr lang="en-US" sz="2000" b="0" dirty="0">
                <a:ea typeface="Calibri" pitchFamily="34" charset="0"/>
              </a:rPr>
              <a:t>Patient Information Transfer Errors (PIT):</a:t>
            </a:r>
          </a:p>
          <a:p>
            <a:pPr lvl="1"/>
            <a:r>
              <a:rPr lang="en-US" sz="1700" b="0" dirty="0">
                <a:ea typeface="Calibri" pitchFamily="34" charset="0"/>
              </a:rPr>
              <a:t>DEERS adds and updates patient information during DEERS checks.</a:t>
            </a:r>
          </a:p>
          <a:p>
            <a:pPr lvl="1"/>
            <a:r>
              <a:rPr lang="en-US" sz="1700" b="0" dirty="0">
                <a:ea typeface="Calibri" pitchFamily="34" charset="0"/>
              </a:rPr>
              <a:t>PIT errors occur when CHCS fails to accept a DEERS transmission.</a:t>
            </a:r>
          </a:p>
          <a:p>
            <a:pPr lvl="1"/>
            <a:r>
              <a:rPr lang="en-US" sz="1700" b="0" dirty="0">
                <a:ea typeface="Calibri" pitchFamily="34" charset="0"/>
              </a:rPr>
              <a:t>Results in incorrect demographic and enrollment data locally.</a:t>
            </a:r>
          </a:p>
          <a:p>
            <a:r>
              <a:rPr lang="en-US" sz="2000" b="0" dirty="0">
                <a:ea typeface="Calibri" pitchFamily="34" charset="0"/>
              </a:rPr>
              <a:t>Both are caused by mismatches between sending and receiving systems</a:t>
            </a:r>
          </a:p>
          <a:p>
            <a:r>
              <a:rPr lang="en-US" sz="2000" b="0" dirty="0">
                <a:ea typeface="Calibri" pitchFamily="34" charset="0"/>
              </a:rPr>
              <a:t>Both are big data quality problems.</a:t>
            </a:r>
          </a:p>
          <a:p>
            <a:r>
              <a:rPr lang="en-US" sz="2000" b="0" dirty="0">
                <a:ea typeface="Calibri" pitchFamily="34" charset="0"/>
              </a:rPr>
              <a:t>Both are actively managed by MTFs.</a:t>
            </a:r>
          </a:p>
          <a:p>
            <a:endParaRPr lang="en-US" sz="2000" b="0" dirty="0">
              <a:ea typeface="Calibri" pitchFamily="34" charset="0"/>
            </a:endParaRPr>
          </a:p>
        </p:txBody>
      </p:sp>
      <p:pic>
        <p:nvPicPr>
          <p:cNvPr id="7172" name="Picture 4" descr="Image result for angry man">
            <a:extLst>
              <a:ext uri="{FF2B5EF4-FFF2-40B4-BE49-F238E27FC236}">
                <a16:creationId xmlns:a16="http://schemas.microsoft.com/office/drawing/2014/main" id="{39C02E3F-30CC-44B1-B764-F2B7C458F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330" y="5253335"/>
            <a:ext cx="1271389" cy="119472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EA27D25-B153-49BC-AB00-31AB0346DA91}"/>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4038448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b="1">
                <a:ea typeface="Calibri" pitchFamily="34" charset="0"/>
              </a:rPr>
              <a:t>AHLTA</a:t>
            </a:r>
            <a:endParaRPr lang="en-US">
              <a:ea typeface="Calibri" pitchFamily="34" charset="0"/>
            </a:endParaRPr>
          </a:p>
        </p:txBody>
      </p:sp>
      <p:sp>
        <p:nvSpPr>
          <p:cNvPr id="59395" name="Content Placeholder 2"/>
          <p:cNvSpPr>
            <a:spLocks noGrp="1"/>
          </p:cNvSpPr>
          <p:nvPr>
            <p:ph idx="1"/>
          </p:nvPr>
        </p:nvSpPr>
        <p:spPr>
          <a:xfrm>
            <a:off x="457201" y="1417638"/>
            <a:ext cx="4876800" cy="5303837"/>
          </a:xfrm>
        </p:spPr>
        <p:txBody>
          <a:bodyPr>
            <a:normAutofit fontScale="70000" lnSpcReduction="20000"/>
          </a:bodyPr>
          <a:lstStyle/>
          <a:p>
            <a:pPr>
              <a:defRPr/>
            </a:pPr>
            <a:r>
              <a:rPr lang="en-US" sz="2600" b="0" dirty="0">
                <a:ea typeface="Calibri" pitchFamily="34" charset="0"/>
              </a:rPr>
              <a:t>Fundamental flaw in design related to identification of a person.</a:t>
            </a:r>
          </a:p>
          <a:p>
            <a:pPr>
              <a:defRPr/>
            </a:pPr>
            <a:r>
              <a:rPr lang="en-US" sz="2600" b="0" dirty="0">
                <a:ea typeface="Calibri" pitchFamily="34" charset="0"/>
              </a:rPr>
              <a:t>CDR concatenates the CHCS Patient Files (organized by sponsor social and FMP) across all hosts and assigns a CDR Unit ID to each row.</a:t>
            </a:r>
          </a:p>
          <a:p>
            <a:pPr>
              <a:defRPr/>
            </a:pPr>
            <a:r>
              <a:rPr lang="en-US" sz="2600" b="0" dirty="0">
                <a:ea typeface="Calibri" pitchFamily="34" charset="0"/>
              </a:rPr>
              <a:t>Since there is more than one sponsor social and FMP for each person, there is also more than one CDR Unit ID for each person.</a:t>
            </a:r>
          </a:p>
          <a:p>
            <a:pPr>
              <a:defRPr/>
            </a:pPr>
            <a:r>
              <a:rPr lang="en-US" sz="2600" b="0" dirty="0">
                <a:ea typeface="Calibri" pitchFamily="34" charset="0"/>
              </a:rPr>
              <a:t>The DEERS Person ID is also corrupt in that only one of a person’s multiple records get the EDIPN.</a:t>
            </a:r>
          </a:p>
          <a:p>
            <a:pPr>
              <a:defRPr/>
            </a:pPr>
            <a:r>
              <a:rPr lang="en-US" sz="2600" b="0" dirty="0">
                <a:ea typeface="Calibri" pitchFamily="34" charset="0"/>
              </a:rPr>
              <a:t>While the CDR Patient file does contain the SSN, when the database is normalized the only patient identifier available in the data files is the CDR Unit ID.</a:t>
            </a:r>
          </a:p>
          <a:p>
            <a:pPr>
              <a:defRPr/>
            </a:pPr>
            <a:r>
              <a:rPr lang="en-US" sz="2600" b="0" dirty="0">
                <a:ea typeface="Calibri" pitchFamily="34" charset="0"/>
              </a:rPr>
              <a:t>Makes the data very difficult to use properly.</a:t>
            </a:r>
          </a:p>
          <a:p>
            <a:pPr>
              <a:defRPr/>
            </a:pPr>
            <a:r>
              <a:rPr lang="en-US" sz="2600" b="0" dirty="0">
                <a:ea typeface="Calibri" pitchFamily="34" charset="0"/>
              </a:rPr>
              <a:t>Impacts a very large number of beneficiaries</a:t>
            </a:r>
            <a:r>
              <a:rPr lang="en-US" sz="2900" b="0" dirty="0">
                <a:ea typeface="Calibri" pitchFamily="34" charset="0"/>
              </a:rPr>
              <a:t>.</a:t>
            </a:r>
          </a:p>
          <a:p>
            <a:pPr>
              <a:defRPr/>
            </a:pPr>
            <a:r>
              <a:rPr lang="en-US" sz="2600" b="0" dirty="0">
                <a:ea typeface="Calibri" pitchFamily="34" charset="0"/>
              </a:rPr>
              <a:t>Raw data from AHLTA/CDR must be cleaned prior to use.</a:t>
            </a:r>
          </a:p>
          <a:p>
            <a:pPr marL="342900" lvl="1" indent="0">
              <a:buNone/>
              <a:defRPr/>
            </a:pPr>
            <a:endParaRPr lang="en-US" sz="1800" dirty="0">
              <a:ea typeface="Calibri" pitchFamily="34" charset="0"/>
            </a:endParaRPr>
          </a:p>
        </p:txBody>
      </p:sp>
      <p:sp>
        <p:nvSpPr>
          <p:cNvPr id="2" name="Slide Number Placeholder 1">
            <a:extLst>
              <a:ext uri="{FF2B5EF4-FFF2-40B4-BE49-F238E27FC236}">
                <a16:creationId xmlns:a16="http://schemas.microsoft.com/office/drawing/2014/main" id="{73DF5576-237A-453E-BDC4-94405368E407}"/>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41</a:t>
            </a:fld>
            <a:endParaRPr lang="en-US">
              <a:solidFill>
                <a:prstClr val="black">
                  <a:tint val="75000"/>
                </a:prstClr>
              </a:solidFill>
            </a:endParaRPr>
          </a:p>
        </p:txBody>
      </p:sp>
      <p:pic>
        <p:nvPicPr>
          <p:cNvPr id="3" name="Picture 2">
            <a:extLst>
              <a:ext uri="{FF2B5EF4-FFF2-40B4-BE49-F238E27FC236}">
                <a16:creationId xmlns:a16="http://schemas.microsoft.com/office/drawing/2014/main" id="{6EFABD36-FBAF-4111-B477-1BBEE2EE61E4}"/>
              </a:ext>
            </a:extLst>
          </p:cNvPr>
          <p:cNvPicPr>
            <a:picLocks noChangeAspect="1"/>
          </p:cNvPicPr>
          <p:nvPr/>
        </p:nvPicPr>
        <p:blipFill>
          <a:blip r:embed="rId3"/>
          <a:stretch>
            <a:fillRect/>
          </a:stretch>
        </p:blipFill>
        <p:spPr>
          <a:xfrm>
            <a:off x="5486400" y="2209504"/>
            <a:ext cx="3094670" cy="2694580"/>
          </a:xfrm>
          <a:prstGeom prst="rect">
            <a:avLst/>
          </a:prstGeom>
        </p:spPr>
      </p:pic>
      <p:sp>
        <p:nvSpPr>
          <p:cNvPr id="4" name="TextBox 3">
            <a:extLst>
              <a:ext uri="{FF2B5EF4-FFF2-40B4-BE49-F238E27FC236}">
                <a16:creationId xmlns:a16="http://schemas.microsoft.com/office/drawing/2014/main" id="{F1E40AE3-D1E0-491A-B6E5-770A0D44A73D}"/>
              </a:ext>
            </a:extLst>
          </p:cNvPr>
          <p:cNvSpPr txBox="1"/>
          <p:nvPr/>
        </p:nvSpPr>
        <p:spPr>
          <a:xfrm>
            <a:off x="5562600" y="1727059"/>
            <a:ext cx="26670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Remember this chart?</a:t>
            </a:r>
          </a:p>
        </p:txBody>
      </p:sp>
    </p:spTree>
    <p:extLst>
      <p:ext uri="{BB962C8B-B14F-4D97-AF65-F5344CB8AC3E}">
        <p14:creationId xmlns:p14="http://schemas.microsoft.com/office/powerpoint/2010/main" val="363024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05D9-8F5B-4F9A-BB9C-430C2DFA066B}"/>
              </a:ext>
            </a:extLst>
          </p:cNvPr>
          <p:cNvSpPr>
            <a:spLocks noGrp="1"/>
          </p:cNvSpPr>
          <p:nvPr>
            <p:ph type="title"/>
          </p:nvPr>
        </p:nvSpPr>
        <p:spPr/>
        <p:txBody>
          <a:bodyPr/>
          <a:lstStyle/>
          <a:p>
            <a:r>
              <a:rPr lang="en-US" dirty="0"/>
              <a:t>Native data capture</a:t>
            </a:r>
          </a:p>
        </p:txBody>
      </p:sp>
      <p:pic>
        <p:nvPicPr>
          <p:cNvPr id="5" name="Picture 4">
            <a:extLst>
              <a:ext uri="{FF2B5EF4-FFF2-40B4-BE49-F238E27FC236}">
                <a16:creationId xmlns:a16="http://schemas.microsoft.com/office/drawing/2014/main" id="{A45440B1-C171-4392-BDEA-5B72A0EA0258}"/>
              </a:ext>
            </a:extLst>
          </p:cNvPr>
          <p:cNvPicPr>
            <a:picLocks noChangeAspect="1"/>
          </p:cNvPicPr>
          <p:nvPr/>
        </p:nvPicPr>
        <p:blipFill>
          <a:blip r:embed="rId2"/>
          <a:stretch>
            <a:fillRect/>
          </a:stretch>
        </p:blipFill>
        <p:spPr>
          <a:xfrm>
            <a:off x="685800" y="2420818"/>
            <a:ext cx="637397" cy="772020"/>
          </a:xfrm>
          <a:prstGeom prst="rect">
            <a:avLst/>
          </a:prstGeom>
        </p:spPr>
      </p:pic>
      <p:pic>
        <p:nvPicPr>
          <p:cNvPr id="6" name="Content Placeholder 5">
            <a:extLst>
              <a:ext uri="{FF2B5EF4-FFF2-40B4-BE49-F238E27FC236}">
                <a16:creationId xmlns:a16="http://schemas.microsoft.com/office/drawing/2014/main" id="{CA1540CC-0E14-4011-8D1C-49171E02302D}"/>
              </a:ext>
            </a:extLst>
          </p:cNvPr>
          <p:cNvPicPr>
            <a:picLocks noGrp="1" noChangeAspect="1"/>
          </p:cNvPicPr>
          <p:nvPr>
            <p:ph idx="1"/>
          </p:nvPr>
        </p:nvPicPr>
        <p:blipFill>
          <a:blip r:embed="rId2"/>
          <a:stretch>
            <a:fillRect/>
          </a:stretch>
        </p:blipFill>
        <p:spPr>
          <a:xfrm>
            <a:off x="2917592" y="2568289"/>
            <a:ext cx="717360" cy="689262"/>
          </a:xfrm>
          <a:prstGeom prst="rect">
            <a:avLst/>
          </a:prstGeom>
        </p:spPr>
      </p:pic>
      <p:pic>
        <p:nvPicPr>
          <p:cNvPr id="7" name="Content Placeholder 5">
            <a:extLst>
              <a:ext uri="{FF2B5EF4-FFF2-40B4-BE49-F238E27FC236}">
                <a16:creationId xmlns:a16="http://schemas.microsoft.com/office/drawing/2014/main" id="{559FD618-9EB5-4FDF-82F1-40B11EEF80B0}"/>
              </a:ext>
            </a:extLst>
          </p:cNvPr>
          <p:cNvPicPr>
            <a:picLocks noChangeAspect="1"/>
          </p:cNvPicPr>
          <p:nvPr/>
        </p:nvPicPr>
        <p:blipFill>
          <a:blip r:embed="rId2"/>
          <a:stretch>
            <a:fillRect/>
          </a:stretch>
        </p:blipFill>
        <p:spPr>
          <a:xfrm>
            <a:off x="6147430" y="2581934"/>
            <a:ext cx="559401" cy="677551"/>
          </a:xfrm>
          <a:prstGeom prst="rect">
            <a:avLst/>
          </a:prstGeom>
        </p:spPr>
      </p:pic>
      <p:sp>
        <p:nvSpPr>
          <p:cNvPr id="10" name="TextBox 9">
            <a:extLst>
              <a:ext uri="{FF2B5EF4-FFF2-40B4-BE49-F238E27FC236}">
                <a16:creationId xmlns:a16="http://schemas.microsoft.com/office/drawing/2014/main" id="{269369D0-9B52-4329-926E-DF810D72C66C}"/>
              </a:ext>
            </a:extLst>
          </p:cNvPr>
          <p:cNvSpPr txBox="1"/>
          <p:nvPr/>
        </p:nvSpPr>
        <p:spPr>
          <a:xfrm>
            <a:off x="539832" y="3242106"/>
            <a:ext cx="1752242" cy="1131079"/>
          </a:xfrm>
          <a:prstGeom prst="rect">
            <a:avLst/>
          </a:prstGeom>
          <a:noFill/>
        </p:spPr>
        <p:txBody>
          <a:bodyPr wrap="square" rtlCol="0">
            <a:spAutoFit/>
          </a:bodyPr>
          <a:lstStyle/>
          <a:p>
            <a:r>
              <a:rPr lang="en-US" sz="1350" dirty="0"/>
              <a:t>Eligibility</a:t>
            </a:r>
          </a:p>
          <a:p>
            <a:r>
              <a:rPr lang="en-US" sz="1350" dirty="0"/>
              <a:t>Enrollment</a:t>
            </a:r>
          </a:p>
          <a:p>
            <a:r>
              <a:rPr lang="en-US" sz="1350" dirty="0"/>
              <a:t>Service Information</a:t>
            </a:r>
          </a:p>
          <a:p>
            <a:r>
              <a:rPr lang="en-US" sz="1350" dirty="0"/>
              <a:t>Family Members</a:t>
            </a:r>
          </a:p>
          <a:p>
            <a:r>
              <a:rPr lang="en-US" sz="1350" dirty="0"/>
              <a:t>Demographics</a:t>
            </a:r>
          </a:p>
        </p:txBody>
      </p:sp>
      <p:sp>
        <p:nvSpPr>
          <p:cNvPr id="11" name="TextBox 10">
            <a:extLst>
              <a:ext uri="{FF2B5EF4-FFF2-40B4-BE49-F238E27FC236}">
                <a16:creationId xmlns:a16="http://schemas.microsoft.com/office/drawing/2014/main" id="{FCD9C6A1-1F25-46DA-84BE-F06ABF48D4EF}"/>
              </a:ext>
            </a:extLst>
          </p:cNvPr>
          <p:cNvSpPr txBox="1"/>
          <p:nvPr/>
        </p:nvSpPr>
        <p:spPr>
          <a:xfrm>
            <a:off x="667080" y="2136145"/>
            <a:ext cx="930437" cy="300082"/>
          </a:xfrm>
          <a:prstGeom prst="rect">
            <a:avLst/>
          </a:prstGeom>
          <a:noFill/>
        </p:spPr>
        <p:txBody>
          <a:bodyPr wrap="square" rtlCol="0">
            <a:spAutoFit/>
          </a:bodyPr>
          <a:lstStyle/>
          <a:p>
            <a:r>
              <a:rPr lang="en-US" sz="1350" dirty="0"/>
              <a:t>DEERS</a:t>
            </a:r>
          </a:p>
        </p:txBody>
      </p:sp>
      <p:sp>
        <p:nvSpPr>
          <p:cNvPr id="12" name="TextBox 11">
            <a:extLst>
              <a:ext uri="{FF2B5EF4-FFF2-40B4-BE49-F238E27FC236}">
                <a16:creationId xmlns:a16="http://schemas.microsoft.com/office/drawing/2014/main" id="{F1959F09-3889-428A-93A9-8908B000B73C}"/>
              </a:ext>
            </a:extLst>
          </p:cNvPr>
          <p:cNvSpPr txBox="1"/>
          <p:nvPr/>
        </p:nvSpPr>
        <p:spPr>
          <a:xfrm>
            <a:off x="2928714" y="2268207"/>
            <a:ext cx="785217" cy="300082"/>
          </a:xfrm>
          <a:prstGeom prst="rect">
            <a:avLst/>
          </a:prstGeom>
          <a:noFill/>
        </p:spPr>
        <p:txBody>
          <a:bodyPr wrap="square" rtlCol="0">
            <a:spAutoFit/>
          </a:bodyPr>
          <a:lstStyle/>
          <a:p>
            <a:r>
              <a:rPr lang="en-US" sz="1350" dirty="0"/>
              <a:t>CHCS</a:t>
            </a:r>
          </a:p>
        </p:txBody>
      </p:sp>
      <p:sp>
        <p:nvSpPr>
          <p:cNvPr id="13" name="TextBox 12">
            <a:extLst>
              <a:ext uri="{FF2B5EF4-FFF2-40B4-BE49-F238E27FC236}">
                <a16:creationId xmlns:a16="http://schemas.microsoft.com/office/drawing/2014/main" id="{3DFD6484-8500-4D6C-A927-84F901F3419B}"/>
              </a:ext>
            </a:extLst>
          </p:cNvPr>
          <p:cNvSpPr txBox="1"/>
          <p:nvPr/>
        </p:nvSpPr>
        <p:spPr>
          <a:xfrm>
            <a:off x="6147430" y="2291289"/>
            <a:ext cx="717360" cy="300082"/>
          </a:xfrm>
          <a:prstGeom prst="rect">
            <a:avLst/>
          </a:prstGeom>
          <a:noFill/>
        </p:spPr>
        <p:txBody>
          <a:bodyPr wrap="square" rtlCol="0">
            <a:spAutoFit/>
          </a:bodyPr>
          <a:lstStyle/>
          <a:p>
            <a:r>
              <a:rPr lang="en-US" sz="1350" dirty="0"/>
              <a:t>AHLTA</a:t>
            </a:r>
          </a:p>
        </p:txBody>
      </p:sp>
      <p:sp>
        <p:nvSpPr>
          <p:cNvPr id="16" name="TextBox 15">
            <a:extLst>
              <a:ext uri="{FF2B5EF4-FFF2-40B4-BE49-F238E27FC236}">
                <a16:creationId xmlns:a16="http://schemas.microsoft.com/office/drawing/2014/main" id="{0EA19585-B996-46F8-912E-16A74E447765}"/>
              </a:ext>
            </a:extLst>
          </p:cNvPr>
          <p:cNvSpPr txBox="1"/>
          <p:nvPr/>
        </p:nvSpPr>
        <p:spPr>
          <a:xfrm>
            <a:off x="5988668" y="3429000"/>
            <a:ext cx="2487579" cy="1754326"/>
          </a:xfrm>
          <a:prstGeom prst="rect">
            <a:avLst/>
          </a:prstGeom>
          <a:noFill/>
        </p:spPr>
        <p:txBody>
          <a:bodyPr wrap="square" rtlCol="0">
            <a:spAutoFit/>
          </a:bodyPr>
          <a:lstStyle/>
          <a:p>
            <a:r>
              <a:rPr lang="en-US" sz="1350" dirty="0"/>
              <a:t>Electronic Notes</a:t>
            </a:r>
          </a:p>
          <a:p>
            <a:r>
              <a:rPr lang="en-US" sz="1350" dirty="0"/>
              <a:t>Vital Signs</a:t>
            </a:r>
          </a:p>
          <a:p>
            <a:r>
              <a:rPr lang="en-US" sz="1350" dirty="0"/>
              <a:t>Historical Procedures</a:t>
            </a:r>
          </a:p>
          <a:p>
            <a:r>
              <a:rPr lang="en-US" sz="1350" dirty="0"/>
              <a:t>Most ambulatory CPT and DX</a:t>
            </a:r>
          </a:p>
          <a:p>
            <a:r>
              <a:rPr lang="en-US" sz="1350" dirty="0"/>
              <a:t>Tri Service Work Flow Forms</a:t>
            </a:r>
          </a:p>
          <a:p>
            <a:r>
              <a:rPr lang="en-US" sz="1350" dirty="0"/>
              <a:t>Tobacco/Alcohol History</a:t>
            </a:r>
          </a:p>
          <a:p>
            <a:r>
              <a:rPr lang="en-US" sz="1350" dirty="0"/>
              <a:t>Immunization History</a:t>
            </a:r>
          </a:p>
          <a:p>
            <a:r>
              <a:rPr lang="en-US" sz="1350" dirty="0"/>
              <a:t>Etc.</a:t>
            </a:r>
          </a:p>
        </p:txBody>
      </p:sp>
      <p:sp>
        <p:nvSpPr>
          <p:cNvPr id="17" name="TextBox 16">
            <a:extLst>
              <a:ext uri="{FF2B5EF4-FFF2-40B4-BE49-F238E27FC236}">
                <a16:creationId xmlns:a16="http://schemas.microsoft.com/office/drawing/2014/main" id="{CBEBB8B7-5C05-4EDB-A3C7-DFAF93C1414C}"/>
              </a:ext>
            </a:extLst>
          </p:cNvPr>
          <p:cNvSpPr txBox="1"/>
          <p:nvPr/>
        </p:nvSpPr>
        <p:spPr>
          <a:xfrm>
            <a:off x="2741729" y="3355917"/>
            <a:ext cx="2347629" cy="1962076"/>
          </a:xfrm>
          <a:prstGeom prst="rect">
            <a:avLst/>
          </a:prstGeom>
          <a:noFill/>
        </p:spPr>
        <p:txBody>
          <a:bodyPr wrap="square" rtlCol="0">
            <a:spAutoFit/>
          </a:bodyPr>
          <a:lstStyle/>
          <a:p>
            <a:r>
              <a:rPr lang="en-US" sz="1350" dirty="0"/>
              <a:t>Registration</a:t>
            </a:r>
          </a:p>
          <a:p>
            <a:r>
              <a:rPr lang="en-US" sz="1350" dirty="0"/>
              <a:t>Providers</a:t>
            </a:r>
          </a:p>
          <a:p>
            <a:r>
              <a:rPr lang="en-US" sz="1350" dirty="0"/>
              <a:t>Schedules</a:t>
            </a:r>
          </a:p>
          <a:p>
            <a:r>
              <a:rPr lang="en-US" sz="1350" dirty="0"/>
              <a:t>Inpatient </a:t>
            </a:r>
            <a:r>
              <a:rPr lang="en-US" sz="1350" dirty="0" err="1"/>
              <a:t>Dx</a:t>
            </a:r>
            <a:r>
              <a:rPr lang="en-US" sz="1350" dirty="0"/>
              <a:t> and </a:t>
            </a:r>
            <a:r>
              <a:rPr lang="en-US" sz="1350" dirty="0" err="1"/>
              <a:t>Px</a:t>
            </a:r>
            <a:endParaRPr lang="en-US" sz="1350" dirty="0"/>
          </a:p>
          <a:p>
            <a:r>
              <a:rPr lang="en-US" sz="1350" dirty="0"/>
              <a:t>Some ambulatory </a:t>
            </a:r>
            <a:r>
              <a:rPr lang="en-US" sz="1350" dirty="0" err="1"/>
              <a:t>Dx</a:t>
            </a:r>
            <a:r>
              <a:rPr lang="en-US" sz="1350" dirty="0"/>
              <a:t> and </a:t>
            </a:r>
            <a:r>
              <a:rPr lang="en-US" sz="1350" dirty="0" err="1"/>
              <a:t>Px</a:t>
            </a:r>
            <a:endParaRPr lang="en-US" sz="1350" dirty="0"/>
          </a:p>
          <a:p>
            <a:r>
              <a:rPr lang="en-US" sz="1350" dirty="0"/>
              <a:t>Lab</a:t>
            </a:r>
          </a:p>
          <a:p>
            <a:r>
              <a:rPr lang="en-US" sz="1350" dirty="0"/>
              <a:t>Rad</a:t>
            </a:r>
          </a:p>
          <a:p>
            <a:r>
              <a:rPr lang="en-US" sz="1350" dirty="0"/>
              <a:t>Pharmacy</a:t>
            </a:r>
          </a:p>
          <a:p>
            <a:r>
              <a:rPr lang="en-US" sz="1350" dirty="0" err="1"/>
              <a:t>Etc</a:t>
            </a:r>
            <a:r>
              <a:rPr lang="en-US" sz="1350" dirty="0"/>
              <a:t>…</a:t>
            </a:r>
          </a:p>
        </p:txBody>
      </p:sp>
      <p:sp>
        <p:nvSpPr>
          <p:cNvPr id="3" name="Slide Number Placeholder 2">
            <a:extLst>
              <a:ext uri="{FF2B5EF4-FFF2-40B4-BE49-F238E27FC236}">
                <a16:creationId xmlns:a16="http://schemas.microsoft.com/office/drawing/2014/main" id="{96084941-9E77-43E4-A67D-91B9FBE8CC84}"/>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2617557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ea typeface="Calibri" pitchFamily="34" charset="0"/>
              </a:rPr>
              <a:t>AHLTA/CDR and </a:t>
            </a:r>
            <a:r>
              <a:rPr lang="en-US" dirty="0" err="1">
                <a:ea typeface="Calibri" pitchFamily="34" charset="0"/>
              </a:rPr>
              <a:t>Essentris</a:t>
            </a:r>
            <a:endParaRPr lang="en-US" dirty="0">
              <a:ea typeface="Calibri" pitchFamily="34" charset="0"/>
            </a:endParaRPr>
          </a:p>
        </p:txBody>
      </p:sp>
      <p:sp>
        <p:nvSpPr>
          <p:cNvPr id="60419" name="Content Placeholder 2"/>
          <p:cNvSpPr>
            <a:spLocks noGrp="1"/>
          </p:cNvSpPr>
          <p:nvPr>
            <p:ph idx="1"/>
          </p:nvPr>
        </p:nvSpPr>
        <p:spPr>
          <a:xfrm>
            <a:off x="616737" y="1646378"/>
            <a:ext cx="7202456" cy="4503699"/>
          </a:xfrm>
        </p:spPr>
        <p:txBody>
          <a:bodyPr>
            <a:normAutofit fontScale="92500" lnSpcReduction="10000"/>
          </a:bodyPr>
          <a:lstStyle/>
          <a:p>
            <a:r>
              <a:rPr lang="en-US" sz="2200" b="0" dirty="0">
                <a:ea typeface="Calibri" pitchFamily="34" charset="0"/>
              </a:rPr>
              <a:t>Since AHLTA doesn’t work outside of office-settings, MTFs also run a second Electronic Health Record system to capture clinical notes:  </a:t>
            </a:r>
            <a:r>
              <a:rPr lang="en-US" sz="2200" b="0" dirty="0" err="1">
                <a:ea typeface="Calibri" pitchFamily="34" charset="0"/>
              </a:rPr>
              <a:t>Essentris</a:t>
            </a:r>
            <a:endParaRPr lang="en-US" sz="2200" b="0" dirty="0">
              <a:ea typeface="Calibri" pitchFamily="34" charset="0"/>
            </a:endParaRPr>
          </a:p>
          <a:p>
            <a:pPr lvl="1"/>
            <a:r>
              <a:rPr lang="en-US" sz="1900" b="0" dirty="0">
                <a:ea typeface="Calibri" pitchFamily="34" charset="0"/>
              </a:rPr>
              <a:t>Inpatient, SDS, etc.</a:t>
            </a:r>
          </a:p>
          <a:p>
            <a:r>
              <a:rPr lang="en-US" sz="2200" b="0" dirty="0" err="1">
                <a:ea typeface="Calibri" pitchFamily="34" charset="0"/>
              </a:rPr>
              <a:t>Essentris</a:t>
            </a:r>
            <a:r>
              <a:rPr lang="en-US" sz="2200" b="0" dirty="0">
                <a:ea typeface="Calibri" pitchFamily="34" charset="0"/>
              </a:rPr>
              <a:t> was not initially implemented centrally and is not connected to DEERS, CHCS or AHLTA/CDR</a:t>
            </a:r>
            <a:r>
              <a:rPr lang="en-US" sz="2000" b="0" dirty="0">
                <a:ea typeface="Calibri" pitchFamily="34" charset="0"/>
              </a:rPr>
              <a:t>.</a:t>
            </a:r>
          </a:p>
          <a:p>
            <a:r>
              <a:rPr lang="en-US" sz="2000" b="0" dirty="0">
                <a:ea typeface="Calibri" pitchFamily="34" charset="0"/>
              </a:rPr>
              <a:t>No central </a:t>
            </a:r>
            <a:r>
              <a:rPr lang="en-US" sz="2000" b="0" dirty="0" err="1">
                <a:ea typeface="Calibri" pitchFamily="34" charset="0"/>
              </a:rPr>
              <a:t>Essentris</a:t>
            </a:r>
            <a:r>
              <a:rPr lang="en-US" sz="2000" b="0" dirty="0">
                <a:ea typeface="Calibri" pitchFamily="34" charset="0"/>
              </a:rPr>
              <a:t> data stores, must access locally</a:t>
            </a:r>
          </a:p>
          <a:p>
            <a:r>
              <a:rPr lang="en-US" sz="2200" b="0" dirty="0">
                <a:ea typeface="Calibri" pitchFamily="34" charset="0"/>
              </a:rPr>
              <a:t>Providers document care in </a:t>
            </a:r>
            <a:r>
              <a:rPr lang="en-US" sz="2200" b="0" dirty="0" err="1">
                <a:ea typeface="Calibri" pitchFamily="34" charset="0"/>
              </a:rPr>
              <a:t>Essentris</a:t>
            </a:r>
            <a:r>
              <a:rPr lang="en-US" sz="2200" b="0" dirty="0">
                <a:ea typeface="Calibri" pitchFamily="34" charset="0"/>
              </a:rPr>
              <a:t> but the MTF still must also record in CHCS in order for data to flow centrally.</a:t>
            </a:r>
          </a:p>
          <a:p>
            <a:pPr lvl="1"/>
            <a:r>
              <a:rPr lang="en-US" sz="1900" b="0" dirty="0">
                <a:ea typeface="Calibri" pitchFamily="34" charset="0"/>
              </a:rPr>
              <a:t>Professional services information does not consistently flow from </a:t>
            </a:r>
            <a:r>
              <a:rPr lang="en-US" sz="1900" b="0" dirty="0" err="1">
                <a:ea typeface="Calibri" pitchFamily="34" charset="0"/>
              </a:rPr>
              <a:t>Essentris</a:t>
            </a:r>
            <a:r>
              <a:rPr lang="en-US" sz="1900" b="0" dirty="0">
                <a:ea typeface="Calibri" pitchFamily="34" charset="0"/>
              </a:rPr>
              <a:t> to other systems.</a:t>
            </a:r>
          </a:p>
          <a:p>
            <a:pPr lvl="1"/>
            <a:r>
              <a:rPr lang="en-US" sz="1900" b="0" dirty="0">
                <a:ea typeface="Calibri" pitchFamily="34" charset="0"/>
              </a:rPr>
              <a:t>Outpatient, ER and SDS are usually well captured, but inpatient professional services data are incomplete.  This is a large “hole” in MHS data</a:t>
            </a:r>
          </a:p>
          <a:p>
            <a:pPr marL="342900" lvl="1" indent="0">
              <a:buNone/>
            </a:pPr>
            <a:endParaRPr lang="en-US" dirty="0">
              <a:ea typeface="Calibri" pitchFamily="34" charset="0"/>
            </a:endParaRPr>
          </a:p>
          <a:p>
            <a:pPr lvl="1"/>
            <a:endParaRPr lang="en-US" sz="1500" dirty="0">
              <a:ea typeface="Calibri" pitchFamily="34" charset="0"/>
            </a:endParaRPr>
          </a:p>
        </p:txBody>
      </p:sp>
      <p:sp>
        <p:nvSpPr>
          <p:cNvPr id="2" name="Slide Number Placeholder 1">
            <a:extLst>
              <a:ext uri="{FF2B5EF4-FFF2-40B4-BE49-F238E27FC236}">
                <a16:creationId xmlns:a16="http://schemas.microsoft.com/office/drawing/2014/main" id="{2CDFD8EF-A64D-443F-9759-254540FFA40B}"/>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130434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05D9-8F5B-4F9A-BB9C-430C2DFA066B}"/>
              </a:ext>
            </a:extLst>
          </p:cNvPr>
          <p:cNvSpPr>
            <a:spLocks noGrp="1"/>
          </p:cNvSpPr>
          <p:nvPr>
            <p:ph type="title"/>
          </p:nvPr>
        </p:nvSpPr>
        <p:spPr>
          <a:xfrm>
            <a:off x="906047" y="89568"/>
            <a:ext cx="7202456" cy="786926"/>
          </a:xfrm>
        </p:spPr>
        <p:txBody>
          <a:bodyPr/>
          <a:lstStyle/>
          <a:p>
            <a:r>
              <a:rPr lang="en-US" dirty="0"/>
              <a:t>Native data capture </a:t>
            </a:r>
          </a:p>
        </p:txBody>
      </p:sp>
      <p:pic>
        <p:nvPicPr>
          <p:cNvPr id="5" name="Picture 4">
            <a:extLst>
              <a:ext uri="{FF2B5EF4-FFF2-40B4-BE49-F238E27FC236}">
                <a16:creationId xmlns:a16="http://schemas.microsoft.com/office/drawing/2014/main" id="{A45440B1-C171-4392-BDEA-5B72A0EA0258}"/>
              </a:ext>
            </a:extLst>
          </p:cNvPr>
          <p:cNvPicPr>
            <a:picLocks noChangeAspect="1"/>
          </p:cNvPicPr>
          <p:nvPr/>
        </p:nvPicPr>
        <p:blipFill>
          <a:blip r:embed="rId2"/>
          <a:stretch>
            <a:fillRect/>
          </a:stretch>
        </p:blipFill>
        <p:spPr>
          <a:xfrm>
            <a:off x="341476" y="2342072"/>
            <a:ext cx="637397" cy="772020"/>
          </a:xfrm>
          <a:prstGeom prst="rect">
            <a:avLst/>
          </a:prstGeom>
        </p:spPr>
      </p:pic>
      <p:pic>
        <p:nvPicPr>
          <p:cNvPr id="6" name="Content Placeholder 5">
            <a:extLst>
              <a:ext uri="{FF2B5EF4-FFF2-40B4-BE49-F238E27FC236}">
                <a16:creationId xmlns:a16="http://schemas.microsoft.com/office/drawing/2014/main" id="{CA1540CC-0E14-4011-8D1C-49171E02302D}"/>
              </a:ext>
            </a:extLst>
          </p:cNvPr>
          <p:cNvPicPr>
            <a:picLocks noGrp="1" noChangeAspect="1"/>
          </p:cNvPicPr>
          <p:nvPr>
            <p:ph idx="1"/>
          </p:nvPr>
        </p:nvPicPr>
        <p:blipFill>
          <a:blip r:embed="rId2"/>
          <a:stretch>
            <a:fillRect/>
          </a:stretch>
        </p:blipFill>
        <p:spPr>
          <a:xfrm>
            <a:off x="2102663" y="2562941"/>
            <a:ext cx="717360" cy="689262"/>
          </a:xfrm>
          <a:prstGeom prst="rect">
            <a:avLst/>
          </a:prstGeom>
        </p:spPr>
      </p:pic>
      <p:pic>
        <p:nvPicPr>
          <p:cNvPr id="7" name="Content Placeholder 5">
            <a:extLst>
              <a:ext uri="{FF2B5EF4-FFF2-40B4-BE49-F238E27FC236}">
                <a16:creationId xmlns:a16="http://schemas.microsoft.com/office/drawing/2014/main" id="{559FD618-9EB5-4FDF-82F1-40B11EEF80B0}"/>
              </a:ext>
            </a:extLst>
          </p:cNvPr>
          <p:cNvPicPr>
            <a:picLocks noChangeAspect="1"/>
          </p:cNvPicPr>
          <p:nvPr/>
        </p:nvPicPr>
        <p:blipFill>
          <a:blip r:embed="rId2"/>
          <a:stretch>
            <a:fillRect/>
          </a:stretch>
        </p:blipFill>
        <p:spPr>
          <a:xfrm>
            <a:off x="4421597" y="2576586"/>
            <a:ext cx="559401" cy="677551"/>
          </a:xfrm>
          <a:prstGeom prst="rect">
            <a:avLst/>
          </a:prstGeom>
        </p:spPr>
      </p:pic>
      <p:sp>
        <p:nvSpPr>
          <p:cNvPr id="10" name="TextBox 9">
            <a:extLst>
              <a:ext uri="{FF2B5EF4-FFF2-40B4-BE49-F238E27FC236}">
                <a16:creationId xmlns:a16="http://schemas.microsoft.com/office/drawing/2014/main" id="{269369D0-9B52-4329-926E-DF810D72C66C}"/>
              </a:ext>
            </a:extLst>
          </p:cNvPr>
          <p:cNvSpPr txBox="1"/>
          <p:nvPr/>
        </p:nvSpPr>
        <p:spPr>
          <a:xfrm>
            <a:off x="212563" y="3192838"/>
            <a:ext cx="1752242" cy="923330"/>
          </a:xfrm>
          <a:prstGeom prst="rect">
            <a:avLst/>
          </a:prstGeom>
          <a:noFill/>
        </p:spPr>
        <p:txBody>
          <a:bodyPr wrap="square" rtlCol="0">
            <a:spAutoFit/>
          </a:bodyPr>
          <a:lstStyle/>
          <a:p>
            <a:r>
              <a:rPr lang="en-US" sz="1350" dirty="0"/>
              <a:t>Eligibility</a:t>
            </a:r>
          </a:p>
          <a:p>
            <a:r>
              <a:rPr lang="en-US" sz="1350" dirty="0"/>
              <a:t>Enrollment</a:t>
            </a:r>
          </a:p>
          <a:p>
            <a:r>
              <a:rPr lang="en-US" sz="1350" dirty="0"/>
              <a:t>Service Information</a:t>
            </a:r>
          </a:p>
          <a:p>
            <a:r>
              <a:rPr lang="en-US" sz="1350" dirty="0"/>
              <a:t>Family Members</a:t>
            </a:r>
          </a:p>
        </p:txBody>
      </p:sp>
      <p:sp>
        <p:nvSpPr>
          <p:cNvPr id="11" name="TextBox 10">
            <a:extLst>
              <a:ext uri="{FF2B5EF4-FFF2-40B4-BE49-F238E27FC236}">
                <a16:creationId xmlns:a16="http://schemas.microsoft.com/office/drawing/2014/main" id="{FCD9C6A1-1F25-46DA-84BE-F06ABF48D4EF}"/>
              </a:ext>
            </a:extLst>
          </p:cNvPr>
          <p:cNvSpPr txBox="1"/>
          <p:nvPr/>
        </p:nvSpPr>
        <p:spPr>
          <a:xfrm>
            <a:off x="282742" y="2054392"/>
            <a:ext cx="953564" cy="300082"/>
          </a:xfrm>
          <a:prstGeom prst="rect">
            <a:avLst/>
          </a:prstGeom>
          <a:noFill/>
        </p:spPr>
        <p:txBody>
          <a:bodyPr wrap="square" rtlCol="0">
            <a:spAutoFit/>
          </a:bodyPr>
          <a:lstStyle/>
          <a:p>
            <a:r>
              <a:rPr lang="en-US" sz="1350" dirty="0"/>
              <a:t>DEERS</a:t>
            </a:r>
          </a:p>
        </p:txBody>
      </p:sp>
      <p:sp>
        <p:nvSpPr>
          <p:cNvPr id="12" name="TextBox 11">
            <a:extLst>
              <a:ext uri="{FF2B5EF4-FFF2-40B4-BE49-F238E27FC236}">
                <a16:creationId xmlns:a16="http://schemas.microsoft.com/office/drawing/2014/main" id="{F1959F09-3889-428A-93A9-8908B000B73C}"/>
              </a:ext>
            </a:extLst>
          </p:cNvPr>
          <p:cNvSpPr txBox="1"/>
          <p:nvPr/>
        </p:nvSpPr>
        <p:spPr>
          <a:xfrm>
            <a:off x="2102663" y="2276504"/>
            <a:ext cx="938088" cy="300082"/>
          </a:xfrm>
          <a:prstGeom prst="rect">
            <a:avLst/>
          </a:prstGeom>
          <a:noFill/>
        </p:spPr>
        <p:txBody>
          <a:bodyPr wrap="square" rtlCol="0">
            <a:spAutoFit/>
          </a:bodyPr>
          <a:lstStyle/>
          <a:p>
            <a:r>
              <a:rPr lang="en-US" sz="1350" dirty="0"/>
              <a:t>CHCS</a:t>
            </a:r>
          </a:p>
        </p:txBody>
      </p:sp>
      <p:sp>
        <p:nvSpPr>
          <p:cNvPr id="13" name="TextBox 12">
            <a:extLst>
              <a:ext uri="{FF2B5EF4-FFF2-40B4-BE49-F238E27FC236}">
                <a16:creationId xmlns:a16="http://schemas.microsoft.com/office/drawing/2014/main" id="{3DFD6484-8500-4D6C-A927-84F901F3419B}"/>
              </a:ext>
            </a:extLst>
          </p:cNvPr>
          <p:cNvSpPr txBox="1"/>
          <p:nvPr/>
        </p:nvSpPr>
        <p:spPr>
          <a:xfrm>
            <a:off x="4421597" y="2285941"/>
            <a:ext cx="717360" cy="300082"/>
          </a:xfrm>
          <a:prstGeom prst="rect">
            <a:avLst/>
          </a:prstGeom>
          <a:noFill/>
        </p:spPr>
        <p:txBody>
          <a:bodyPr wrap="square" rtlCol="0">
            <a:spAutoFit/>
          </a:bodyPr>
          <a:lstStyle/>
          <a:p>
            <a:r>
              <a:rPr lang="en-US" sz="1350" dirty="0"/>
              <a:t>AHLTA</a:t>
            </a:r>
          </a:p>
        </p:txBody>
      </p:sp>
      <p:sp>
        <p:nvSpPr>
          <p:cNvPr id="16" name="TextBox 15">
            <a:extLst>
              <a:ext uri="{FF2B5EF4-FFF2-40B4-BE49-F238E27FC236}">
                <a16:creationId xmlns:a16="http://schemas.microsoft.com/office/drawing/2014/main" id="{0EA19585-B996-46F8-912E-16A74E447765}"/>
              </a:ext>
            </a:extLst>
          </p:cNvPr>
          <p:cNvSpPr txBox="1"/>
          <p:nvPr/>
        </p:nvSpPr>
        <p:spPr>
          <a:xfrm>
            <a:off x="6864714" y="3363528"/>
            <a:ext cx="2487579" cy="715581"/>
          </a:xfrm>
          <a:prstGeom prst="rect">
            <a:avLst/>
          </a:prstGeom>
          <a:noFill/>
        </p:spPr>
        <p:txBody>
          <a:bodyPr wrap="square" rtlCol="0">
            <a:spAutoFit/>
          </a:bodyPr>
          <a:lstStyle/>
          <a:p>
            <a:r>
              <a:rPr lang="en-US" sz="1350" dirty="0"/>
              <a:t>IP Electronic Notes</a:t>
            </a:r>
          </a:p>
          <a:p>
            <a:r>
              <a:rPr lang="en-US" sz="1350" dirty="0"/>
              <a:t>IP Vital Signs</a:t>
            </a:r>
          </a:p>
          <a:p>
            <a:r>
              <a:rPr lang="en-US" sz="1350" dirty="0"/>
              <a:t>Etc.</a:t>
            </a:r>
          </a:p>
        </p:txBody>
      </p:sp>
      <p:sp>
        <p:nvSpPr>
          <p:cNvPr id="17" name="TextBox 16">
            <a:extLst>
              <a:ext uri="{FF2B5EF4-FFF2-40B4-BE49-F238E27FC236}">
                <a16:creationId xmlns:a16="http://schemas.microsoft.com/office/drawing/2014/main" id="{CBEBB8B7-5C05-4EDB-A3C7-DFAF93C1414C}"/>
              </a:ext>
            </a:extLst>
          </p:cNvPr>
          <p:cNvSpPr txBox="1"/>
          <p:nvPr/>
        </p:nvSpPr>
        <p:spPr>
          <a:xfrm>
            <a:off x="1926800" y="3350570"/>
            <a:ext cx="2347629" cy="1962076"/>
          </a:xfrm>
          <a:prstGeom prst="rect">
            <a:avLst/>
          </a:prstGeom>
          <a:noFill/>
        </p:spPr>
        <p:txBody>
          <a:bodyPr wrap="square" rtlCol="0">
            <a:spAutoFit/>
          </a:bodyPr>
          <a:lstStyle/>
          <a:p>
            <a:r>
              <a:rPr lang="en-US" sz="1350" dirty="0"/>
              <a:t>Registration</a:t>
            </a:r>
          </a:p>
          <a:p>
            <a:r>
              <a:rPr lang="en-US" sz="1350" dirty="0"/>
              <a:t>Providers</a:t>
            </a:r>
          </a:p>
          <a:p>
            <a:r>
              <a:rPr lang="en-US" sz="1350" dirty="0"/>
              <a:t>Schedules</a:t>
            </a:r>
          </a:p>
          <a:p>
            <a:r>
              <a:rPr lang="en-US" sz="1350" dirty="0"/>
              <a:t>Inpatient </a:t>
            </a:r>
            <a:r>
              <a:rPr lang="en-US" sz="1350" dirty="0" err="1"/>
              <a:t>Dx</a:t>
            </a:r>
            <a:r>
              <a:rPr lang="en-US" sz="1350" dirty="0"/>
              <a:t> and </a:t>
            </a:r>
            <a:r>
              <a:rPr lang="en-US" sz="1350" dirty="0" err="1"/>
              <a:t>Px</a:t>
            </a:r>
            <a:endParaRPr lang="en-US" sz="1350" dirty="0"/>
          </a:p>
          <a:p>
            <a:r>
              <a:rPr lang="en-US" sz="1350" dirty="0"/>
              <a:t>Some ambulatory </a:t>
            </a:r>
            <a:r>
              <a:rPr lang="en-US" sz="1350" dirty="0" err="1"/>
              <a:t>Dx</a:t>
            </a:r>
            <a:r>
              <a:rPr lang="en-US" sz="1350" dirty="0"/>
              <a:t> and </a:t>
            </a:r>
            <a:r>
              <a:rPr lang="en-US" sz="1350" dirty="0" err="1"/>
              <a:t>Px</a:t>
            </a:r>
            <a:endParaRPr lang="en-US" sz="1350" dirty="0"/>
          </a:p>
          <a:p>
            <a:r>
              <a:rPr lang="en-US" sz="1350" dirty="0"/>
              <a:t>Lab</a:t>
            </a:r>
          </a:p>
          <a:p>
            <a:r>
              <a:rPr lang="en-US" sz="1350" dirty="0"/>
              <a:t>Rad</a:t>
            </a:r>
          </a:p>
          <a:p>
            <a:r>
              <a:rPr lang="en-US" sz="1350" dirty="0"/>
              <a:t>Pharmacy</a:t>
            </a:r>
          </a:p>
          <a:p>
            <a:r>
              <a:rPr lang="en-US" sz="1350" dirty="0" err="1"/>
              <a:t>Etc</a:t>
            </a:r>
            <a:r>
              <a:rPr lang="en-US" sz="1350" dirty="0"/>
              <a:t>…</a:t>
            </a:r>
          </a:p>
        </p:txBody>
      </p:sp>
      <p:pic>
        <p:nvPicPr>
          <p:cNvPr id="14" name="Content Placeholder 5">
            <a:extLst>
              <a:ext uri="{FF2B5EF4-FFF2-40B4-BE49-F238E27FC236}">
                <a16:creationId xmlns:a16="http://schemas.microsoft.com/office/drawing/2014/main" id="{C4235F15-C862-45F2-B338-4E348FD05AAC}"/>
              </a:ext>
            </a:extLst>
          </p:cNvPr>
          <p:cNvPicPr>
            <a:picLocks noChangeAspect="1"/>
          </p:cNvPicPr>
          <p:nvPr/>
        </p:nvPicPr>
        <p:blipFill>
          <a:blip r:embed="rId2"/>
          <a:stretch>
            <a:fillRect/>
          </a:stretch>
        </p:blipFill>
        <p:spPr>
          <a:xfrm>
            <a:off x="7216115" y="2576586"/>
            <a:ext cx="559401" cy="677551"/>
          </a:xfrm>
          <a:prstGeom prst="rect">
            <a:avLst/>
          </a:prstGeom>
        </p:spPr>
      </p:pic>
      <p:sp>
        <p:nvSpPr>
          <p:cNvPr id="15" name="TextBox 14">
            <a:extLst>
              <a:ext uri="{FF2B5EF4-FFF2-40B4-BE49-F238E27FC236}">
                <a16:creationId xmlns:a16="http://schemas.microsoft.com/office/drawing/2014/main" id="{64464389-E185-43B0-ACAA-3202D5478DBA}"/>
              </a:ext>
            </a:extLst>
          </p:cNvPr>
          <p:cNvSpPr txBox="1"/>
          <p:nvPr/>
        </p:nvSpPr>
        <p:spPr>
          <a:xfrm>
            <a:off x="7105737" y="2285941"/>
            <a:ext cx="1060551" cy="300082"/>
          </a:xfrm>
          <a:prstGeom prst="rect">
            <a:avLst/>
          </a:prstGeom>
          <a:noFill/>
        </p:spPr>
        <p:txBody>
          <a:bodyPr wrap="square" rtlCol="0">
            <a:spAutoFit/>
          </a:bodyPr>
          <a:lstStyle/>
          <a:p>
            <a:r>
              <a:rPr lang="en-US" sz="1350" dirty="0" err="1"/>
              <a:t>Essentris</a:t>
            </a:r>
            <a:endParaRPr lang="en-US" sz="1350" dirty="0"/>
          </a:p>
        </p:txBody>
      </p:sp>
      <p:sp>
        <p:nvSpPr>
          <p:cNvPr id="18" name="TextBox 17">
            <a:extLst>
              <a:ext uri="{FF2B5EF4-FFF2-40B4-BE49-F238E27FC236}">
                <a16:creationId xmlns:a16="http://schemas.microsoft.com/office/drawing/2014/main" id="{D74AC7A1-E403-4757-AA5E-BF5AE97516B3}"/>
              </a:ext>
            </a:extLst>
          </p:cNvPr>
          <p:cNvSpPr txBox="1"/>
          <p:nvPr/>
        </p:nvSpPr>
        <p:spPr>
          <a:xfrm>
            <a:off x="4377135" y="3537952"/>
            <a:ext cx="2487579" cy="1754326"/>
          </a:xfrm>
          <a:prstGeom prst="rect">
            <a:avLst/>
          </a:prstGeom>
          <a:noFill/>
        </p:spPr>
        <p:txBody>
          <a:bodyPr wrap="square" rtlCol="0">
            <a:spAutoFit/>
          </a:bodyPr>
          <a:lstStyle/>
          <a:p>
            <a:r>
              <a:rPr lang="en-US" sz="1350" dirty="0"/>
              <a:t>Electronic Notes</a:t>
            </a:r>
          </a:p>
          <a:p>
            <a:r>
              <a:rPr lang="en-US" sz="1350" dirty="0"/>
              <a:t>Vital Signs</a:t>
            </a:r>
          </a:p>
          <a:p>
            <a:r>
              <a:rPr lang="en-US" sz="1350" dirty="0"/>
              <a:t>Historical Procedures</a:t>
            </a:r>
          </a:p>
          <a:p>
            <a:r>
              <a:rPr lang="en-US" sz="1350" dirty="0"/>
              <a:t>Most ambulatory CPT and DX</a:t>
            </a:r>
          </a:p>
          <a:p>
            <a:r>
              <a:rPr lang="en-US" sz="1350" dirty="0"/>
              <a:t>Tri Service Work Flow Forms</a:t>
            </a:r>
          </a:p>
          <a:p>
            <a:r>
              <a:rPr lang="en-US" sz="1350" dirty="0"/>
              <a:t>Tobacco/Alcohol History</a:t>
            </a:r>
          </a:p>
          <a:p>
            <a:r>
              <a:rPr lang="en-US" sz="1350" dirty="0"/>
              <a:t>Immunization History</a:t>
            </a:r>
          </a:p>
          <a:p>
            <a:r>
              <a:rPr lang="en-US" sz="1350" dirty="0"/>
              <a:t>Etc.</a:t>
            </a:r>
          </a:p>
        </p:txBody>
      </p:sp>
      <p:sp>
        <p:nvSpPr>
          <p:cNvPr id="3" name="Slide Number Placeholder 2">
            <a:extLst>
              <a:ext uri="{FF2B5EF4-FFF2-40B4-BE49-F238E27FC236}">
                <a16:creationId xmlns:a16="http://schemas.microsoft.com/office/drawing/2014/main" id="{1484DCAD-B9C1-4703-9BCF-611474CFD7D6}"/>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101674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05D9-8F5B-4F9A-BB9C-430C2DFA066B}"/>
              </a:ext>
            </a:extLst>
          </p:cNvPr>
          <p:cNvSpPr>
            <a:spLocks noGrp="1"/>
          </p:cNvSpPr>
          <p:nvPr>
            <p:ph type="title"/>
          </p:nvPr>
        </p:nvSpPr>
        <p:spPr/>
        <p:txBody>
          <a:bodyPr>
            <a:normAutofit fontScale="90000"/>
          </a:bodyPr>
          <a:lstStyle/>
          <a:p>
            <a:r>
              <a:rPr lang="en-US" dirty="0"/>
              <a:t>Data flows between CHCS, AHLTA, DEERS and </a:t>
            </a:r>
            <a:r>
              <a:rPr lang="en-US" dirty="0" err="1"/>
              <a:t>Essentris</a:t>
            </a:r>
            <a:endParaRPr lang="en-US" dirty="0"/>
          </a:p>
        </p:txBody>
      </p:sp>
      <p:pic>
        <p:nvPicPr>
          <p:cNvPr id="5" name="Picture 4">
            <a:extLst>
              <a:ext uri="{FF2B5EF4-FFF2-40B4-BE49-F238E27FC236}">
                <a16:creationId xmlns:a16="http://schemas.microsoft.com/office/drawing/2014/main" id="{A45440B1-C171-4392-BDEA-5B72A0EA0258}"/>
              </a:ext>
            </a:extLst>
          </p:cNvPr>
          <p:cNvPicPr>
            <a:picLocks noChangeAspect="1"/>
          </p:cNvPicPr>
          <p:nvPr/>
        </p:nvPicPr>
        <p:blipFill>
          <a:blip r:embed="rId3"/>
          <a:stretch>
            <a:fillRect/>
          </a:stretch>
        </p:blipFill>
        <p:spPr>
          <a:xfrm>
            <a:off x="341476" y="2342072"/>
            <a:ext cx="637397" cy="772020"/>
          </a:xfrm>
          <a:prstGeom prst="rect">
            <a:avLst/>
          </a:prstGeom>
        </p:spPr>
      </p:pic>
      <p:pic>
        <p:nvPicPr>
          <p:cNvPr id="6" name="Content Placeholder 5">
            <a:extLst>
              <a:ext uri="{FF2B5EF4-FFF2-40B4-BE49-F238E27FC236}">
                <a16:creationId xmlns:a16="http://schemas.microsoft.com/office/drawing/2014/main" id="{CA1540CC-0E14-4011-8D1C-49171E02302D}"/>
              </a:ext>
            </a:extLst>
          </p:cNvPr>
          <p:cNvPicPr>
            <a:picLocks noGrp="1" noChangeAspect="1"/>
          </p:cNvPicPr>
          <p:nvPr>
            <p:ph idx="1"/>
          </p:nvPr>
        </p:nvPicPr>
        <p:blipFill>
          <a:blip r:embed="rId3"/>
          <a:stretch>
            <a:fillRect/>
          </a:stretch>
        </p:blipFill>
        <p:spPr>
          <a:xfrm>
            <a:off x="2783511" y="2568288"/>
            <a:ext cx="1031285" cy="1249100"/>
          </a:xfrm>
          <a:prstGeom prst="rect">
            <a:avLst/>
          </a:prstGeom>
        </p:spPr>
      </p:pic>
      <p:pic>
        <p:nvPicPr>
          <p:cNvPr id="7" name="Content Placeholder 5">
            <a:extLst>
              <a:ext uri="{FF2B5EF4-FFF2-40B4-BE49-F238E27FC236}">
                <a16:creationId xmlns:a16="http://schemas.microsoft.com/office/drawing/2014/main" id="{559FD618-9EB5-4FDF-82F1-40B11EEF80B0}"/>
              </a:ext>
            </a:extLst>
          </p:cNvPr>
          <p:cNvPicPr>
            <a:picLocks noChangeAspect="1"/>
          </p:cNvPicPr>
          <p:nvPr/>
        </p:nvPicPr>
        <p:blipFill>
          <a:blip r:embed="rId3"/>
          <a:stretch>
            <a:fillRect/>
          </a:stretch>
        </p:blipFill>
        <p:spPr>
          <a:xfrm>
            <a:off x="6226409" y="2781927"/>
            <a:ext cx="1217163" cy="1474237"/>
          </a:xfrm>
          <a:prstGeom prst="rect">
            <a:avLst/>
          </a:prstGeom>
        </p:spPr>
      </p:pic>
      <p:cxnSp>
        <p:nvCxnSpPr>
          <p:cNvPr id="9" name="Straight Arrow Connector 8">
            <a:extLst>
              <a:ext uri="{FF2B5EF4-FFF2-40B4-BE49-F238E27FC236}">
                <a16:creationId xmlns:a16="http://schemas.microsoft.com/office/drawing/2014/main" id="{8D6FE794-F16F-40D3-B74B-4C1F3C2C5DDF}"/>
              </a:ext>
            </a:extLst>
          </p:cNvPr>
          <p:cNvCxnSpPr/>
          <p:nvPr/>
        </p:nvCxnSpPr>
        <p:spPr>
          <a:xfrm>
            <a:off x="1088684" y="2634733"/>
            <a:ext cx="1598532" cy="28691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9369D0-9B52-4329-926E-DF810D72C66C}"/>
              </a:ext>
            </a:extLst>
          </p:cNvPr>
          <p:cNvSpPr txBox="1"/>
          <p:nvPr/>
        </p:nvSpPr>
        <p:spPr>
          <a:xfrm>
            <a:off x="1075167" y="2921649"/>
            <a:ext cx="1752242" cy="715581"/>
          </a:xfrm>
          <a:prstGeom prst="rect">
            <a:avLst/>
          </a:prstGeom>
          <a:noFill/>
        </p:spPr>
        <p:txBody>
          <a:bodyPr wrap="square" rtlCol="0">
            <a:spAutoFit/>
          </a:bodyPr>
          <a:lstStyle/>
          <a:p>
            <a:r>
              <a:rPr lang="en-US" sz="1350" dirty="0"/>
              <a:t>Eligibility Checks</a:t>
            </a:r>
          </a:p>
          <a:p>
            <a:r>
              <a:rPr lang="en-US" sz="1350" dirty="0"/>
              <a:t>Demographic Updates</a:t>
            </a:r>
          </a:p>
          <a:p>
            <a:r>
              <a:rPr lang="en-US" sz="1350" dirty="0"/>
              <a:t>PCM Assignments</a:t>
            </a:r>
          </a:p>
        </p:txBody>
      </p:sp>
      <p:sp>
        <p:nvSpPr>
          <p:cNvPr id="11" name="TextBox 10">
            <a:extLst>
              <a:ext uri="{FF2B5EF4-FFF2-40B4-BE49-F238E27FC236}">
                <a16:creationId xmlns:a16="http://schemas.microsoft.com/office/drawing/2014/main" id="{FCD9C6A1-1F25-46DA-84BE-F06ABF48D4EF}"/>
              </a:ext>
            </a:extLst>
          </p:cNvPr>
          <p:cNvSpPr txBox="1"/>
          <p:nvPr/>
        </p:nvSpPr>
        <p:spPr>
          <a:xfrm>
            <a:off x="282742" y="2054392"/>
            <a:ext cx="792425" cy="300082"/>
          </a:xfrm>
          <a:prstGeom prst="rect">
            <a:avLst/>
          </a:prstGeom>
          <a:noFill/>
        </p:spPr>
        <p:txBody>
          <a:bodyPr wrap="square" rtlCol="0">
            <a:spAutoFit/>
          </a:bodyPr>
          <a:lstStyle/>
          <a:p>
            <a:r>
              <a:rPr lang="en-US" sz="1350" dirty="0"/>
              <a:t>DEERS</a:t>
            </a:r>
          </a:p>
        </p:txBody>
      </p:sp>
      <p:sp>
        <p:nvSpPr>
          <p:cNvPr id="12" name="TextBox 11">
            <a:extLst>
              <a:ext uri="{FF2B5EF4-FFF2-40B4-BE49-F238E27FC236}">
                <a16:creationId xmlns:a16="http://schemas.microsoft.com/office/drawing/2014/main" id="{F1959F09-3889-428A-93A9-8908B000B73C}"/>
              </a:ext>
            </a:extLst>
          </p:cNvPr>
          <p:cNvSpPr txBox="1"/>
          <p:nvPr/>
        </p:nvSpPr>
        <p:spPr>
          <a:xfrm>
            <a:off x="2980454" y="2248549"/>
            <a:ext cx="792425" cy="300082"/>
          </a:xfrm>
          <a:prstGeom prst="rect">
            <a:avLst/>
          </a:prstGeom>
          <a:noFill/>
        </p:spPr>
        <p:txBody>
          <a:bodyPr wrap="square" rtlCol="0">
            <a:spAutoFit/>
          </a:bodyPr>
          <a:lstStyle/>
          <a:p>
            <a:r>
              <a:rPr lang="en-US" sz="1350" dirty="0"/>
              <a:t>CHCS</a:t>
            </a:r>
          </a:p>
        </p:txBody>
      </p:sp>
      <p:sp>
        <p:nvSpPr>
          <p:cNvPr id="13" name="TextBox 12">
            <a:extLst>
              <a:ext uri="{FF2B5EF4-FFF2-40B4-BE49-F238E27FC236}">
                <a16:creationId xmlns:a16="http://schemas.microsoft.com/office/drawing/2014/main" id="{3DFD6484-8500-4D6C-A927-84F901F3419B}"/>
              </a:ext>
            </a:extLst>
          </p:cNvPr>
          <p:cNvSpPr txBox="1"/>
          <p:nvPr/>
        </p:nvSpPr>
        <p:spPr>
          <a:xfrm>
            <a:off x="6256831" y="2496232"/>
            <a:ext cx="717360" cy="300082"/>
          </a:xfrm>
          <a:prstGeom prst="rect">
            <a:avLst/>
          </a:prstGeom>
          <a:noFill/>
        </p:spPr>
        <p:txBody>
          <a:bodyPr wrap="square" rtlCol="0">
            <a:spAutoFit/>
          </a:bodyPr>
          <a:lstStyle/>
          <a:p>
            <a:r>
              <a:rPr lang="en-US" sz="1350" dirty="0"/>
              <a:t>AHLTA</a:t>
            </a:r>
          </a:p>
        </p:txBody>
      </p:sp>
      <p:cxnSp>
        <p:nvCxnSpPr>
          <p:cNvPr id="15" name="Straight Arrow Connector 14">
            <a:extLst>
              <a:ext uri="{FF2B5EF4-FFF2-40B4-BE49-F238E27FC236}">
                <a16:creationId xmlns:a16="http://schemas.microsoft.com/office/drawing/2014/main" id="{3BF66D18-34A8-4831-BE68-6C5ED29311EE}"/>
              </a:ext>
            </a:extLst>
          </p:cNvPr>
          <p:cNvCxnSpPr/>
          <p:nvPr/>
        </p:nvCxnSpPr>
        <p:spPr>
          <a:xfrm>
            <a:off x="3904247" y="2921648"/>
            <a:ext cx="19671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A19585-B996-46F8-912E-16A74E447765}"/>
              </a:ext>
            </a:extLst>
          </p:cNvPr>
          <p:cNvSpPr txBox="1"/>
          <p:nvPr/>
        </p:nvSpPr>
        <p:spPr>
          <a:xfrm>
            <a:off x="4017571" y="2248549"/>
            <a:ext cx="1752242" cy="715581"/>
          </a:xfrm>
          <a:prstGeom prst="rect">
            <a:avLst/>
          </a:prstGeom>
          <a:noFill/>
        </p:spPr>
        <p:txBody>
          <a:bodyPr wrap="square" rtlCol="0">
            <a:spAutoFit/>
          </a:bodyPr>
          <a:lstStyle/>
          <a:p>
            <a:r>
              <a:rPr lang="en-US" sz="1350" dirty="0"/>
              <a:t>Patient/Provider</a:t>
            </a:r>
          </a:p>
          <a:p>
            <a:r>
              <a:rPr lang="en-US" sz="1350" dirty="0"/>
              <a:t>Appointments</a:t>
            </a:r>
          </a:p>
          <a:p>
            <a:r>
              <a:rPr lang="en-US" sz="1350" dirty="0"/>
              <a:t>Ancillary Services</a:t>
            </a:r>
          </a:p>
        </p:txBody>
      </p:sp>
      <p:cxnSp>
        <p:nvCxnSpPr>
          <p:cNvPr id="18" name="Straight Arrow Connector 17">
            <a:extLst>
              <a:ext uri="{FF2B5EF4-FFF2-40B4-BE49-F238E27FC236}">
                <a16:creationId xmlns:a16="http://schemas.microsoft.com/office/drawing/2014/main" id="{AB57934B-B190-4630-AB76-7959EE14CDFF}"/>
              </a:ext>
            </a:extLst>
          </p:cNvPr>
          <p:cNvCxnSpPr>
            <a:cxnSpLocks/>
          </p:cNvCxnSpPr>
          <p:nvPr/>
        </p:nvCxnSpPr>
        <p:spPr>
          <a:xfrm flipH="1" flipV="1">
            <a:off x="4011707" y="3782588"/>
            <a:ext cx="2082288" cy="3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D654D2B-DCB2-49A3-A803-3E70CE8DF357}"/>
              </a:ext>
            </a:extLst>
          </p:cNvPr>
          <p:cNvSpPr txBox="1"/>
          <p:nvPr/>
        </p:nvSpPr>
        <p:spPr>
          <a:xfrm>
            <a:off x="4119169" y="3909916"/>
            <a:ext cx="1752242" cy="507831"/>
          </a:xfrm>
          <a:prstGeom prst="rect">
            <a:avLst/>
          </a:prstGeom>
          <a:noFill/>
        </p:spPr>
        <p:txBody>
          <a:bodyPr wrap="square" rtlCol="0">
            <a:spAutoFit/>
          </a:bodyPr>
          <a:lstStyle/>
          <a:p>
            <a:r>
              <a:rPr lang="en-US" sz="1350" dirty="0"/>
              <a:t>Coded Professional Encounter Records</a:t>
            </a:r>
          </a:p>
        </p:txBody>
      </p:sp>
      <p:pic>
        <p:nvPicPr>
          <p:cNvPr id="17" name="Content Placeholder 5">
            <a:extLst>
              <a:ext uri="{FF2B5EF4-FFF2-40B4-BE49-F238E27FC236}">
                <a16:creationId xmlns:a16="http://schemas.microsoft.com/office/drawing/2014/main" id="{B61B3410-D5E4-40A0-B121-C5A4CAC80D14}"/>
              </a:ext>
            </a:extLst>
          </p:cNvPr>
          <p:cNvPicPr>
            <a:picLocks noChangeAspect="1"/>
          </p:cNvPicPr>
          <p:nvPr/>
        </p:nvPicPr>
        <p:blipFill>
          <a:blip r:embed="rId3"/>
          <a:stretch>
            <a:fillRect/>
          </a:stretch>
        </p:blipFill>
        <p:spPr>
          <a:xfrm>
            <a:off x="7798572" y="3817388"/>
            <a:ext cx="985859" cy="1194080"/>
          </a:xfrm>
          <a:prstGeom prst="rect">
            <a:avLst/>
          </a:prstGeom>
        </p:spPr>
      </p:pic>
      <p:sp>
        <p:nvSpPr>
          <p:cNvPr id="19" name="TextBox 18">
            <a:extLst>
              <a:ext uri="{FF2B5EF4-FFF2-40B4-BE49-F238E27FC236}">
                <a16:creationId xmlns:a16="http://schemas.microsoft.com/office/drawing/2014/main" id="{8ACDE46D-42E5-4E49-A8BF-C5EDE565A234}"/>
              </a:ext>
            </a:extLst>
          </p:cNvPr>
          <p:cNvSpPr txBox="1"/>
          <p:nvPr/>
        </p:nvSpPr>
        <p:spPr>
          <a:xfrm>
            <a:off x="7932461" y="3429000"/>
            <a:ext cx="985858" cy="300082"/>
          </a:xfrm>
          <a:prstGeom prst="rect">
            <a:avLst/>
          </a:prstGeom>
          <a:noFill/>
        </p:spPr>
        <p:txBody>
          <a:bodyPr wrap="square" rtlCol="0">
            <a:spAutoFit/>
          </a:bodyPr>
          <a:lstStyle/>
          <a:p>
            <a:r>
              <a:rPr lang="en-US" sz="1350" dirty="0" err="1"/>
              <a:t>Essentris</a:t>
            </a:r>
            <a:endParaRPr lang="en-US" sz="1350" dirty="0"/>
          </a:p>
        </p:txBody>
      </p:sp>
      <p:sp>
        <p:nvSpPr>
          <p:cNvPr id="3" name="Oval 2">
            <a:extLst>
              <a:ext uri="{FF2B5EF4-FFF2-40B4-BE49-F238E27FC236}">
                <a16:creationId xmlns:a16="http://schemas.microsoft.com/office/drawing/2014/main" id="{474F64DD-741A-4128-BC45-71A5A1DF3497}"/>
              </a:ext>
            </a:extLst>
          </p:cNvPr>
          <p:cNvSpPr/>
          <p:nvPr/>
        </p:nvSpPr>
        <p:spPr>
          <a:xfrm>
            <a:off x="7440758" y="3475647"/>
            <a:ext cx="1684532" cy="1680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a:extLst>
              <a:ext uri="{FF2B5EF4-FFF2-40B4-BE49-F238E27FC236}">
                <a16:creationId xmlns:a16="http://schemas.microsoft.com/office/drawing/2014/main" id="{0FBE9CC9-D766-4316-8AAC-CB0C8405AC27}"/>
              </a:ext>
            </a:extLst>
          </p:cNvPr>
          <p:cNvSpPr txBox="1"/>
          <p:nvPr/>
        </p:nvSpPr>
        <p:spPr>
          <a:xfrm>
            <a:off x="6226409" y="5156531"/>
            <a:ext cx="1509120" cy="923330"/>
          </a:xfrm>
          <a:prstGeom prst="rect">
            <a:avLst/>
          </a:prstGeom>
          <a:solidFill>
            <a:schemeClr val="tx2">
              <a:lumMod val="20000"/>
              <a:lumOff val="80000"/>
            </a:schemeClr>
          </a:solidFill>
          <a:ln>
            <a:solidFill>
              <a:schemeClr val="accent1"/>
            </a:solidFill>
          </a:ln>
        </p:spPr>
        <p:txBody>
          <a:bodyPr wrap="square" rtlCol="0">
            <a:spAutoFit/>
          </a:bodyPr>
          <a:lstStyle/>
          <a:p>
            <a:r>
              <a:rPr lang="en-US" dirty="0"/>
              <a:t>No connectivity to anything!</a:t>
            </a:r>
          </a:p>
        </p:txBody>
      </p:sp>
      <p:cxnSp>
        <p:nvCxnSpPr>
          <p:cNvPr id="14" name="Straight Arrow Connector 13">
            <a:extLst>
              <a:ext uri="{FF2B5EF4-FFF2-40B4-BE49-F238E27FC236}">
                <a16:creationId xmlns:a16="http://schemas.microsoft.com/office/drawing/2014/main" id="{8B87107F-A54C-4143-91DC-30941F31DCE4}"/>
              </a:ext>
            </a:extLst>
          </p:cNvPr>
          <p:cNvCxnSpPr/>
          <p:nvPr/>
        </p:nvCxnSpPr>
        <p:spPr>
          <a:xfrm flipV="1">
            <a:off x="7263581" y="5011468"/>
            <a:ext cx="471948" cy="371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9C4BC639-2521-4BFE-9948-516CF77856FE}"/>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3203031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ea typeface="Calibri" pitchFamily="34" charset="0"/>
              </a:rPr>
              <a:t>MHS Genesis</a:t>
            </a:r>
          </a:p>
        </p:txBody>
      </p:sp>
      <p:sp>
        <p:nvSpPr>
          <p:cNvPr id="59395" name="Content Placeholder 2"/>
          <p:cNvSpPr>
            <a:spLocks noGrp="1"/>
          </p:cNvSpPr>
          <p:nvPr>
            <p:ph idx="1"/>
          </p:nvPr>
        </p:nvSpPr>
        <p:spPr>
          <a:xfrm>
            <a:off x="355124" y="1483669"/>
            <a:ext cx="7579895" cy="4334569"/>
          </a:xfrm>
        </p:spPr>
        <p:txBody>
          <a:bodyPr>
            <a:normAutofit fontScale="92500" lnSpcReduction="10000"/>
          </a:bodyPr>
          <a:lstStyle/>
          <a:p>
            <a:pPr lvl="1">
              <a:defRPr/>
            </a:pPr>
            <a:r>
              <a:rPr lang="en-US" sz="2000" b="0" dirty="0">
                <a:ea typeface="Calibri" pitchFamily="34" charset="0"/>
              </a:rPr>
              <a:t>The need for MHS Genesis is obvious, with partial data in three different locations and communication problems between them.</a:t>
            </a:r>
          </a:p>
          <a:p>
            <a:pPr lvl="1">
              <a:defRPr/>
            </a:pPr>
            <a:r>
              <a:rPr lang="en-US" sz="2000" b="0" dirty="0">
                <a:ea typeface="Calibri" pitchFamily="34" charset="0"/>
              </a:rPr>
              <a:t>MHS Genesis will replace CHCS, AHLTA and </a:t>
            </a:r>
            <a:r>
              <a:rPr lang="en-US" sz="2000" b="0" dirty="0" err="1">
                <a:ea typeface="Calibri" pitchFamily="34" charset="0"/>
              </a:rPr>
              <a:t>Essentris</a:t>
            </a:r>
            <a:r>
              <a:rPr lang="en-US" sz="2000" b="0" dirty="0">
                <a:ea typeface="Calibri" pitchFamily="34" charset="0"/>
              </a:rPr>
              <a:t>.</a:t>
            </a:r>
          </a:p>
          <a:p>
            <a:pPr lvl="1">
              <a:defRPr/>
            </a:pPr>
            <a:r>
              <a:rPr lang="en-US" sz="2000" b="0" dirty="0">
                <a:ea typeface="Calibri" pitchFamily="34" charset="0"/>
              </a:rPr>
              <a:t>Data collection will occur on one system (dental will be separate from medical, still)</a:t>
            </a:r>
          </a:p>
          <a:p>
            <a:pPr lvl="2">
              <a:defRPr/>
            </a:pPr>
            <a:r>
              <a:rPr lang="en-US" sz="1700" b="0" dirty="0">
                <a:ea typeface="Calibri" pitchFamily="34" charset="0"/>
              </a:rPr>
              <a:t>Less of a chance for inconsistencies.</a:t>
            </a:r>
          </a:p>
          <a:p>
            <a:pPr lvl="2">
              <a:defRPr/>
            </a:pPr>
            <a:r>
              <a:rPr lang="en-US" sz="1700" b="0" dirty="0">
                <a:ea typeface="Calibri" pitchFamily="34" charset="0"/>
              </a:rPr>
              <a:t>Better patient safety with full direct care health information available.</a:t>
            </a:r>
          </a:p>
          <a:p>
            <a:pPr lvl="2">
              <a:defRPr/>
            </a:pPr>
            <a:r>
              <a:rPr lang="en-US" sz="1700" b="0" dirty="0">
                <a:ea typeface="Calibri" pitchFamily="34" charset="0"/>
              </a:rPr>
              <a:t>Cleaner person identification</a:t>
            </a:r>
          </a:p>
          <a:p>
            <a:pPr lvl="1">
              <a:defRPr/>
            </a:pPr>
            <a:r>
              <a:rPr lang="en-US" sz="2000" b="0" dirty="0">
                <a:ea typeface="Calibri" pitchFamily="34" charset="0"/>
              </a:rPr>
              <a:t>Has proven to be a major paradigm shift in daily operations.</a:t>
            </a:r>
          </a:p>
          <a:p>
            <a:pPr lvl="1">
              <a:defRPr/>
            </a:pPr>
            <a:r>
              <a:rPr lang="en-US" sz="2000" b="0" dirty="0">
                <a:ea typeface="Calibri" pitchFamily="34" charset="0"/>
              </a:rPr>
              <a:t>Go Live Dates:</a:t>
            </a:r>
          </a:p>
          <a:p>
            <a:pPr lvl="2">
              <a:defRPr/>
            </a:pPr>
            <a:r>
              <a:rPr lang="en-US" sz="1700" b="0" dirty="0">
                <a:ea typeface="Calibri" pitchFamily="34" charset="0"/>
              </a:rPr>
              <a:t>Fairchild AFB:  2/8/2017</a:t>
            </a:r>
            <a:endParaRPr lang="en-US" sz="1700" b="0" dirty="0">
              <a:solidFill>
                <a:srgbClr val="FF0000"/>
              </a:solidFill>
              <a:ea typeface="Calibri" pitchFamily="34" charset="0"/>
            </a:endParaRPr>
          </a:p>
          <a:p>
            <a:pPr lvl="2">
              <a:defRPr/>
            </a:pPr>
            <a:r>
              <a:rPr lang="en-US" sz="1700" b="0" dirty="0">
                <a:ea typeface="Calibri" pitchFamily="34" charset="0"/>
              </a:rPr>
              <a:t>NH Oak Harbor:  7/14/2017</a:t>
            </a:r>
          </a:p>
          <a:p>
            <a:pPr lvl="2">
              <a:defRPr/>
            </a:pPr>
            <a:r>
              <a:rPr lang="en-US" sz="1700" b="0" dirty="0">
                <a:ea typeface="Calibri" pitchFamily="34" charset="0"/>
              </a:rPr>
              <a:t>NH Bremerton:  9/23/2017</a:t>
            </a:r>
          </a:p>
          <a:p>
            <a:pPr lvl="2">
              <a:defRPr/>
            </a:pPr>
            <a:r>
              <a:rPr lang="en-US" sz="1700" b="0" dirty="0">
                <a:ea typeface="Calibri" pitchFamily="34" charset="0"/>
              </a:rPr>
              <a:t>Madigan AMC:  10/21/2017</a:t>
            </a:r>
          </a:p>
          <a:p>
            <a:pPr marL="342900" lvl="1" indent="0">
              <a:buNone/>
              <a:defRPr/>
            </a:pPr>
            <a:endParaRPr lang="en-US" sz="1800" dirty="0">
              <a:ea typeface="Calibri" pitchFamily="34" charset="0"/>
            </a:endParaRPr>
          </a:p>
        </p:txBody>
      </p:sp>
      <p:sp>
        <p:nvSpPr>
          <p:cNvPr id="2" name="Slide Number Placeholder 1">
            <a:extLst>
              <a:ext uri="{FF2B5EF4-FFF2-40B4-BE49-F238E27FC236}">
                <a16:creationId xmlns:a16="http://schemas.microsoft.com/office/drawing/2014/main" id="{192202EA-15D1-461E-89C1-66CC1E6655F4}"/>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2336559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ea typeface="Calibri" pitchFamily="34" charset="0"/>
              </a:rPr>
              <a:t>MHS Genesis Data Domains</a:t>
            </a:r>
          </a:p>
        </p:txBody>
      </p:sp>
      <p:sp>
        <p:nvSpPr>
          <p:cNvPr id="59395" name="Content Placeholder 2"/>
          <p:cNvSpPr>
            <a:spLocks noGrp="1"/>
          </p:cNvSpPr>
          <p:nvPr>
            <p:ph idx="1"/>
          </p:nvPr>
        </p:nvSpPr>
        <p:spPr>
          <a:xfrm>
            <a:off x="416754" y="2361199"/>
            <a:ext cx="3033087" cy="3394472"/>
          </a:xfrm>
        </p:spPr>
        <p:txBody>
          <a:bodyPr>
            <a:normAutofit/>
          </a:bodyPr>
          <a:lstStyle/>
          <a:p>
            <a:pPr marL="342900" lvl="1" indent="0">
              <a:buNone/>
              <a:defRPr/>
            </a:pPr>
            <a:r>
              <a:rPr lang="en-US" sz="1800" dirty="0">
                <a:solidFill>
                  <a:schemeClr val="tx1"/>
                </a:solidFill>
                <a:ea typeface="Calibri" pitchFamily="34" charset="0"/>
              </a:rPr>
              <a:t>Anatomical Pathology</a:t>
            </a:r>
          </a:p>
          <a:p>
            <a:pPr marL="342900" lvl="1" indent="0">
              <a:buNone/>
              <a:defRPr/>
            </a:pPr>
            <a:r>
              <a:rPr lang="en-US" sz="1800" b="0" dirty="0">
                <a:solidFill>
                  <a:schemeClr val="tx1"/>
                </a:solidFill>
                <a:ea typeface="Calibri" pitchFamily="34" charset="0"/>
              </a:rPr>
              <a:t>Blood Bank</a:t>
            </a:r>
          </a:p>
          <a:p>
            <a:pPr marL="342900" lvl="1" indent="0">
              <a:buNone/>
              <a:defRPr/>
            </a:pPr>
            <a:r>
              <a:rPr lang="en-US" sz="1800" dirty="0">
                <a:solidFill>
                  <a:schemeClr val="tx1"/>
                </a:solidFill>
                <a:ea typeface="Calibri" pitchFamily="34" charset="0"/>
              </a:rPr>
              <a:t>Clinical Events</a:t>
            </a:r>
          </a:p>
          <a:p>
            <a:pPr marL="342900" lvl="1" indent="0">
              <a:buNone/>
              <a:defRPr/>
            </a:pPr>
            <a:r>
              <a:rPr lang="en-US" sz="1800" b="0" dirty="0">
                <a:solidFill>
                  <a:schemeClr val="tx1"/>
                </a:solidFill>
                <a:ea typeface="Calibri" pitchFamily="34" charset="0"/>
              </a:rPr>
              <a:t>Documentation</a:t>
            </a:r>
          </a:p>
          <a:p>
            <a:pPr marL="342900" lvl="1" indent="0">
              <a:buNone/>
              <a:defRPr/>
            </a:pPr>
            <a:r>
              <a:rPr lang="en-US" sz="1800" dirty="0">
                <a:solidFill>
                  <a:schemeClr val="tx1"/>
                </a:solidFill>
                <a:ea typeface="Calibri" pitchFamily="34" charset="0"/>
              </a:rPr>
              <a:t>Encounters</a:t>
            </a:r>
          </a:p>
          <a:p>
            <a:pPr marL="342900" lvl="1" indent="0">
              <a:buNone/>
              <a:defRPr/>
            </a:pPr>
            <a:r>
              <a:rPr lang="en-US" sz="1800" dirty="0">
                <a:solidFill>
                  <a:schemeClr val="tx1"/>
                </a:solidFill>
                <a:ea typeface="Calibri" pitchFamily="34" charset="0"/>
              </a:rPr>
              <a:t>General Laboratory</a:t>
            </a:r>
          </a:p>
          <a:p>
            <a:pPr marL="342900" lvl="1" indent="0">
              <a:buNone/>
              <a:defRPr/>
            </a:pPr>
            <a:r>
              <a:rPr lang="en-US" sz="1800" dirty="0">
                <a:solidFill>
                  <a:schemeClr val="tx1"/>
                </a:solidFill>
                <a:ea typeface="Calibri" pitchFamily="34" charset="0"/>
              </a:rPr>
              <a:t>Maternity</a:t>
            </a:r>
          </a:p>
        </p:txBody>
      </p:sp>
      <p:sp>
        <p:nvSpPr>
          <p:cNvPr id="4" name="Content Placeholder 2">
            <a:extLst>
              <a:ext uri="{FF2B5EF4-FFF2-40B4-BE49-F238E27FC236}">
                <a16:creationId xmlns:a16="http://schemas.microsoft.com/office/drawing/2014/main" id="{3B7D19B2-467C-4416-9D44-B022B2BD9424}"/>
              </a:ext>
            </a:extLst>
          </p:cNvPr>
          <p:cNvSpPr txBox="1">
            <a:spLocks/>
          </p:cNvSpPr>
          <p:nvPr/>
        </p:nvSpPr>
        <p:spPr>
          <a:xfrm>
            <a:off x="3173369" y="2361199"/>
            <a:ext cx="3033087" cy="3394472"/>
          </a:xfrm>
          <a:prstGeom prst="rect">
            <a:avLst/>
          </a:prstGeom>
        </p:spPr>
        <p:txBody>
          <a:bodyPr vert="horz" lIns="68580" tIns="34290" rIns="68580" bIns="3429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lvl="1" indent="0">
              <a:buNone/>
              <a:defRPr/>
            </a:pPr>
            <a:r>
              <a:rPr lang="en-US" b="1" dirty="0">
                <a:latin typeface="Calibri" panose="020F0502020204030204" pitchFamily="34" charset="0"/>
                <a:ea typeface="Calibri" panose="020F0502020204030204" pitchFamily="34" charset="0"/>
                <a:cs typeface="Calibri" panose="020F0502020204030204" pitchFamily="34" charset="0"/>
              </a:rPr>
              <a:t>Pharmacy</a:t>
            </a:r>
          </a:p>
          <a:p>
            <a:pPr marL="342900" lvl="1" indent="0">
              <a:buNone/>
              <a:defRPr/>
            </a:pPr>
            <a:r>
              <a:rPr lang="en-US" b="1" dirty="0">
                <a:latin typeface="Calibri" panose="020F0502020204030204" pitchFamily="34" charset="0"/>
                <a:ea typeface="Calibri" panose="020F0502020204030204" pitchFamily="34" charset="0"/>
                <a:cs typeface="Calibri" panose="020F0502020204030204" pitchFamily="34" charset="0"/>
              </a:rPr>
              <a:t>Procedure/Diagnosis</a:t>
            </a:r>
          </a:p>
          <a:p>
            <a:pPr marL="342900" lvl="1" indent="0">
              <a:buNone/>
              <a:defRPr/>
            </a:pPr>
            <a:r>
              <a:rPr lang="en-US" b="1" dirty="0">
                <a:latin typeface="Calibri" panose="020F0502020204030204" pitchFamily="34" charset="0"/>
                <a:ea typeface="Calibri" panose="020F0502020204030204" pitchFamily="34" charset="0"/>
                <a:cs typeface="Calibri" panose="020F0502020204030204" pitchFamily="34" charset="0"/>
              </a:rPr>
              <a:t>Schedules</a:t>
            </a:r>
          </a:p>
          <a:p>
            <a:pPr marL="342900" lvl="1" indent="0">
              <a:buNone/>
              <a:defRPr/>
            </a:pPr>
            <a:r>
              <a:rPr lang="en-US" dirty="0">
                <a:latin typeface="Calibri" panose="020F0502020204030204" pitchFamily="34" charset="0"/>
                <a:ea typeface="Calibri" panose="020F0502020204030204" pitchFamily="34" charset="0"/>
                <a:cs typeface="Calibri" panose="020F0502020204030204" pitchFamily="34" charset="0"/>
              </a:rPr>
              <a:t>Social History</a:t>
            </a:r>
          </a:p>
          <a:p>
            <a:pPr marL="342900" lvl="1" indent="0">
              <a:buNone/>
              <a:defRPr/>
            </a:pPr>
            <a:r>
              <a:rPr lang="en-US" dirty="0">
                <a:latin typeface="Calibri" panose="020F0502020204030204" pitchFamily="34" charset="0"/>
                <a:ea typeface="Calibri" panose="020F0502020204030204" pitchFamily="34" charset="0"/>
                <a:cs typeface="Calibri" panose="020F0502020204030204" pitchFamily="34" charset="0"/>
              </a:rPr>
              <a:t>Surgery</a:t>
            </a:r>
          </a:p>
          <a:p>
            <a:pPr marL="342900" lvl="1" indent="0">
              <a:buNone/>
              <a:defRPr/>
            </a:pPr>
            <a:r>
              <a:rPr lang="en-US" dirty="0">
                <a:latin typeface="Calibri" panose="020F0502020204030204" pitchFamily="34" charset="0"/>
                <a:ea typeface="Calibri" panose="020F0502020204030204" pitchFamily="34" charset="0"/>
                <a:cs typeface="Calibri" panose="020F0502020204030204" pitchFamily="34" charset="0"/>
              </a:rPr>
              <a:t>Anesthesia</a:t>
            </a:r>
          </a:p>
          <a:p>
            <a:pPr marL="342900" lvl="1" indent="0">
              <a:buNone/>
              <a:defRPr/>
            </a:pPr>
            <a:r>
              <a:rPr lang="en-US" dirty="0">
                <a:latin typeface="Calibri" panose="020F0502020204030204" pitchFamily="34" charset="0"/>
                <a:ea typeface="Calibri" panose="020F0502020204030204" pitchFamily="34" charset="0"/>
                <a:cs typeface="Calibri" panose="020F0502020204030204" pitchFamily="34" charset="0"/>
              </a:rPr>
              <a:t>Care </a:t>
            </a:r>
            <a:r>
              <a:rPr lang="en-US" dirty="0" err="1">
                <a:latin typeface="Calibri" panose="020F0502020204030204" pitchFamily="34" charset="0"/>
                <a:ea typeface="Calibri" panose="020F0502020204030204" pitchFamily="34" charset="0"/>
                <a:cs typeface="Calibri" panose="020F0502020204030204" pitchFamily="34" charset="0"/>
              </a:rPr>
              <a:t>Mgmt</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F3A13605-C696-4079-823F-02EB06BF2E65}"/>
              </a:ext>
            </a:extLst>
          </p:cNvPr>
          <p:cNvSpPr txBox="1">
            <a:spLocks/>
          </p:cNvSpPr>
          <p:nvPr/>
        </p:nvSpPr>
        <p:spPr>
          <a:xfrm>
            <a:off x="5709400" y="2361199"/>
            <a:ext cx="3033087" cy="3394472"/>
          </a:xfrm>
          <a:prstGeom prst="rect">
            <a:avLst/>
          </a:prstGeom>
        </p:spPr>
        <p:txBody>
          <a:bodyPr vert="horz" lIns="68580" tIns="34290" rIns="68580" bIns="3429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lvl="1" indent="0">
              <a:buNone/>
              <a:defRPr/>
            </a:pPr>
            <a:r>
              <a:rPr lang="en-US" dirty="0">
                <a:latin typeface="Calibri" panose="020F0502020204030204" pitchFamily="34" charset="0"/>
                <a:ea typeface="Calibri" panose="020F0502020204030204" pitchFamily="34" charset="0"/>
                <a:cs typeface="Calibri" panose="020F0502020204030204" pitchFamily="34" charset="0"/>
              </a:rPr>
              <a:t>Case Notes</a:t>
            </a:r>
          </a:p>
          <a:p>
            <a:pPr marL="342900" lvl="1" indent="0">
              <a:buNone/>
              <a:defRPr/>
            </a:pPr>
            <a:r>
              <a:rPr lang="en-US" dirty="0">
                <a:latin typeface="Calibri" panose="020F0502020204030204" pitchFamily="34" charset="0"/>
                <a:ea typeface="Calibri" panose="020F0502020204030204" pitchFamily="34" charset="0"/>
                <a:cs typeface="Calibri" panose="020F0502020204030204" pitchFamily="34" charset="0"/>
              </a:rPr>
              <a:t>Family History</a:t>
            </a:r>
          </a:p>
          <a:p>
            <a:pPr marL="342900" lvl="1" indent="0">
              <a:buNone/>
              <a:defRPr/>
            </a:pPr>
            <a:r>
              <a:rPr lang="en-US" dirty="0">
                <a:latin typeface="Calibri" panose="020F0502020204030204" pitchFamily="34" charset="0"/>
                <a:ea typeface="Calibri" panose="020F0502020204030204" pitchFamily="34" charset="0"/>
                <a:cs typeface="Calibri" panose="020F0502020204030204" pitchFamily="34" charset="0"/>
              </a:rPr>
              <a:t>Question</a:t>
            </a:r>
          </a:p>
          <a:p>
            <a:pPr marL="342900" lvl="1" indent="0">
              <a:buNone/>
              <a:defRPr/>
            </a:pPr>
            <a:r>
              <a:rPr lang="en-US" b="1" dirty="0">
                <a:latin typeface="Calibri" panose="020F0502020204030204" pitchFamily="34" charset="0"/>
                <a:ea typeface="Calibri" panose="020F0502020204030204" pitchFamily="34" charset="0"/>
                <a:cs typeface="Calibri" panose="020F0502020204030204" pitchFamily="34" charset="0"/>
              </a:rPr>
              <a:t>Power Note</a:t>
            </a:r>
          </a:p>
          <a:p>
            <a:pPr marL="342900" lvl="1" indent="0">
              <a:buNone/>
              <a:defRPr/>
            </a:pPr>
            <a:r>
              <a:rPr lang="en-US" b="1" dirty="0">
                <a:latin typeface="Calibri" panose="020F0502020204030204" pitchFamily="34" charset="0"/>
                <a:ea typeface="Calibri" panose="020F0502020204030204" pitchFamily="34" charset="0"/>
                <a:cs typeface="Calibri" panose="020F0502020204030204" pitchFamily="34" charset="0"/>
              </a:rPr>
              <a:t>Health Plan</a:t>
            </a:r>
          </a:p>
          <a:p>
            <a:pPr marL="342900" lvl="1" indent="0">
              <a:buNone/>
              <a:defRPr/>
            </a:pPr>
            <a:r>
              <a:rPr lang="en-US" b="1" dirty="0">
                <a:latin typeface="Calibri" panose="020F0502020204030204" pitchFamily="34" charset="0"/>
                <a:ea typeface="Calibri" panose="020F0502020204030204" pitchFamily="34" charset="0"/>
                <a:cs typeface="Calibri" panose="020F0502020204030204" pitchFamily="34" charset="0"/>
              </a:rPr>
              <a:t>Radiology</a:t>
            </a:r>
          </a:p>
          <a:p>
            <a:pPr marL="342900" lvl="1" indent="0">
              <a:buNone/>
              <a:defRPr/>
            </a:pPr>
            <a:r>
              <a:rPr lang="en-US" b="1" dirty="0">
                <a:latin typeface="Calibri" panose="020F0502020204030204" pitchFamily="34" charset="0"/>
                <a:ea typeface="Calibri" panose="020F0502020204030204" pitchFamily="34" charset="0"/>
                <a:cs typeface="Calibri" panose="020F0502020204030204" pitchFamily="34" charset="0"/>
              </a:rPr>
              <a:t>Micro</a:t>
            </a:r>
          </a:p>
          <a:p>
            <a:pPr marL="342900" lvl="1" indent="0">
              <a:buNone/>
              <a:defRPr/>
            </a:pPr>
            <a:r>
              <a:rPr lang="en-US" b="1" dirty="0">
                <a:latin typeface="Calibri" panose="020F0502020204030204" pitchFamily="34" charset="0"/>
                <a:ea typeface="Calibri" panose="020F0502020204030204" pitchFamily="34" charset="0"/>
                <a:cs typeface="Calibri" panose="020F0502020204030204" pitchFamily="34" charset="0"/>
              </a:rPr>
              <a:t>Orders</a:t>
            </a:r>
          </a:p>
        </p:txBody>
      </p:sp>
      <p:sp>
        <p:nvSpPr>
          <p:cNvPr id="2" name="Slide Number Placeholder 1">
            <a:extLst>
              <a:ext uri="{FF2B5EF4-FFF2-40B4-BE49-F238E27FC236}">
                <a16:creationId xmlns:a16="http://schemas.microsoft.com/office/drawing/2014/main" id="{14016034-6872-4E07-938C-5B943589C701}"/>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3782001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39C9-E282-4874-9804-D13756AC891C}"/>
              </a:ext>
            </a:extLst>
          </p:cNvPr>
          <p:cNvSpPr>
            <a:spLocks noGrp="1"/>
          </p:cNvSpPr>
          <p:nvPr>
            <p:ph type="title"/>
          </p:nvPr>
        </p:nvSpPr>
        <p:spPr/>
        <p:txBody>
          <a:bodyPr/>
          <a:lstStyle/>
          <a:p>
            <a:r>
              <a:rPr lang="en-US" dirty="0"/>
              <a:t>MHS Genesis Data in the MDR</a:t>
            </a:r>
          </a:p>
        </p:txBody>
      </p:sp>
      <p:sp>
        <p:nvSpPr>
          <p:cNvPr id="3" name="Content Placeholder 2">
            <a:extLst>
              <a:ext uri="{FF2B5EF4-FFF2-40B4-BE49-F238E27FC236}">
                <a16:creationId xmlns:a16="http://schemas.microsoft.com/office/drawing/2014/main" id="{F8415718-6C3E-441B-BFDE-FC2104A0BB7D}"/>
              </a:ext>
            </a:extLst>
          </p:cNvPr>
          <p:cNvSpPr>
            <a:spLocks noGrp="1"/>
          </p:cNvSpPr>
          <p:nvPr>
            <p:ph idx="1"/>
          </p:nvPr>
        </p:nvSpPr>
        <p:spPr>
          <a:xfrm>
            <a:off x="628650" y="1284129"/>
            <a:ext cx="7886700" cy="3263504"/>
          </a:xfrm>
        </p:spPr>
        <p:txBody>
          <a:bodyPr>
            <a:normAutofit/>
          </a:bodyPr>
          <a:lstStyle/>
          <a:p>
            <a:r>
              <a:rPr lang="en-US" sz="1800" b="0" dirty="0"/>
              <a:t>The MHS Genesis database is similar in construct to CDR.</a:t>
            </a:r>
          </a:p>
          <a:p>
            <a:r>
              <a:rPr lang="en-US" sz="1800" b="0" dirty="0"/>
              <a:t>Relies upon “concept codes” except for dates, numeric values and natural language text.</a:t>
            </a:r>
          </a:p>
          <a:p>
            <a:r>
              <a:rPr lang="en-US" sz="1800" b="0" dirty="0"/>
              <a:t>That is, the system makes up a new code set for nearly every variable in Genesis.</a:t>
            </a:r>
          </a:p>
          <a:p>
            <a:r>
              <a:rPr lang="en-US" sz="1800" b="0" dirty="0"/>
              <a:t>The example below shows beneficiary category in Genesis.</a:t>
            </a:r>
          </a:p>
          <a:p>
            <a:pPr lvl="1"/>
            <a:r>
              <a:rPr lang="en-US" sz="1800" b="0" dirty="0"/>
              <a:t>Genesis users (and PI EDW users) would actually see “Active Duty” but 109900757 is how the data coming from Genesis looks.</a:t>
            </a:r>
            <a:endParaRPr lang="en-US" sz="1600" b="0" dirty="0"/>
          </a:p>
          <a:p>
            <a:pPr marL="0" indent="0">
              <a:buNone/>
            </a:pPr>
            <a:endParaRPr lang="en-US" sz="1800" b="0" dirty="0"/>
          </a:p>
          <a:p>
            <a:endParaRPr lang="en-US" sz="1650" dirty="0"/>
          </a:p>
        </p:txBody>
      </p:sp>
      <p:pic>
        <p:nvPicPr>
          <p:cNvPr id="5" name="Picture 4">
            <a:extLst>
              <a:ext uri="{FF2B5EF4-FFF2-40B4-BE49-F238E27FC236}">
                <a16:creationId xmlns:a16="http://schemas.microsoft.com/office/drawing/2014/main" id="{512D1AA6-FDBC-4BA0-ABDA-2CFAD2012A7F}"/>
              </a:ext>
            </a:extLst>
          </p:cNvPr>
          <p:cNvPicPr>
            <a:picLocks noChangeAspect="1"/>
          </p:cNvPicPr>
          <p:nvPr/>
        </p:nvPicPr>
        <p:blipFill>
          <a:blip r:embed="rId2"/>
          <a:stretch>
            <a:fillRect/>
          </a:stretch>
        </p:blipFill>
        <p:spPr>
          <a:xfrm>
            <a:off x="3051279" y="4533205"/>
            <a:ext cx="5112045" cy="1855382"/>
          </a:xfrm>
          <a:prstGeom prst="rect">
            <a:avLst/>
          </a:prstGeom>
        </p:spPr>
      </p:pic>
      <p:sp>
        <p:nvSpPr>
          <p:cNvPr id="4" name="TextBox 3">
            <a:extLst>
              <a:ext uri="{FF2B5EF4-FFF2-40B4-BE49-F238E27FC236}">
                <a16:creationId xmlns:a16="http://schemas.microsoft.com/office/drawing/2014/main" id="{4927233D-6838-45FC-B213-54811FB2A769}"/>
              </a:ext>
            </a:extLst>
          </p:cNvPr>
          <p:cNvSpPr txBox="1"/>
          <p:nvPr/>
        </p:nvSpPr>
        <p:spPr>
          <a:xfrm>
            <a:off x="3886200" y="4191000"/>
            <a:ext cx="2667000" cy="369332"/>
          </a:xfrm>
          <a:prstGeom prst="rect">
            <a:avLst/>
          </a:prstGeom>
          <a:noFill/>
        </p:spPr>
        <p:txBody>
          <a:bodyPr wrap="square" rtlCol="0">
            <a:spAutoFit/>
          </a:bodyPr>
          <a:lstStyle/>
          <a:p>
            <a:r>
              <a:rPr lang="en-US" dirty="0"/>
              <a:t>Beneficiary Category</a:t>
            </a:r>
          </a:p>
        </p:txBody>
      </p:sp>
    </p:spTree>
    <p:extLst>
      <p:ext uri="{BB962C8B-B14F-4D97-AF65-F5344CB8AC3E}">
        <p14:creationId xmlns:p14="http://schemas.microsoft.com/office/powerpoint/2010/main" val="596462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6C71-AB6B-4D84-A1A1-82642A3A5579}"/>
              </a:ext>
            </a:extLst>
          </p:cNvPr>
          <p:cNvSpPr>
            <a:spLocks noGrp="1"/>
          </p:cNvSpPr>
          <p:nvPr>
            <p:ph type="title"/>
          </p:nvPr>
        </p:nvSpPr>
        <p:spPr/>
        <p:txBody>
          <a:bodyPr/>
          <a:lstStyle/>
          <a:p>
            <a:r>
              <a:rPr lang="en-US" dirty="0"/>
              <a:t>MHS Genesis Data</a:t>
            </a:r>
          </a:p>
        </p:txBody>
      </p:sp>
      <p:sp>
        <p:nvSpPr>
          <p:cNvPr id="3" name="Content Placeholder 2">
            <a:extLst>
              <a:ext uri="{FF2B5EF4-FFF2-40B4-BE49-F238E27FC236}">
                <a16:creationId xmlns:a16="http://schemas.microsoft.com/office/drawing/2014/main" id="{10B84853-71F8-4931-B2DA-C450D4D5D590}"/>
              </a:ext>
            </a:extLst>
          </p:cNvPr>
          <p:cNvSpPr>
            <a:spLocks noGrp="1"/>
          </p:cNvSpPr>
          <p:nvPr>
            <p:ph idx="1"/>
          </p:nvPr>
        </p:nvSpPr>
        <p:spPr/>
        <p:txBody>
          <a:bodyPr>
            <a:normAutofit/>
          </a:bodyPr>
          <a:lstStyle/>
          <a:p>
            <a:r>
              <a:rPr lang="en-US" sz="1800" b="0" dirty="0"/>
              <a:t>Sample data fields in MHS Genesis feeds from the Scheduling data</a:t>
            </a:r>
          </a:p>
          <a:p>
            <a:r>
              <a:rPr lang="en-US" sz="1800" b="0" dirty="0"/>
              <a:t>Scheduled Loc contains the “Nurse Unit Location Code”; kind of like DMIS ID / MEPRS Code (or a clinic stop for VA)</a:t>
            </a:r>
          </a:p>
          <a:p>
            <a:r>
              <a:rPr lang="en-US" sz="1800" b="0" dirty="0"/>
              <a:t>Dates are stored in UTC format and need to be converted</a:t>
            </a:r>
          </a:p>
          <a:p>
            <a:r>
              <a:rPr lang="en-US" sz="1800" b="0" dirty="0"/>
              <a:t>Appointment state is like appointment status from CHCS</a:t>
            </a:r>
          </a:p>
          <a:p>
            <a:r>
              <a:rPr lang="en-US" sz="1800" b="0" dirty="0"/>
              <a:t>Even diagnosis and procedure codes are assigned “concept codes”.</a:t>
            </a:r>
          </a:p>
          <a:p>
            <a:pPr marL="0" indent="0">
              <a:buNone/>
            </a:pPr>
            <a:endParaRPr lang="en-US" sz="1800" b="0" dirty="0"/>
          </a:p>
        </p:txBody>
      </p:sp>
      <p:pic>
        <p:nvPicPr>
          <p:cNvPr id="5" name="Picture 4">
            <a:extLst>
              <a:ext uri="{FF2B5EF4-FFF2-40B4-BE49-F238E27FC236}">
                <a16:creationId xmlns:a16="http://schemas.microsoft.com/office/drawing/2014/main" id="{0374A217-C12D-400E-AFA1-DBD50F52E129}"/>
              </a:ext>
            </a:extLst>
          </p:cNvPr>
          <p:cNvPicPr>
            <a:picLocks noChangeAspect="1"/>
          </p:cNvPicPr>
          <p:nvPr/>
        </p:nvPicPr>
        <p:blipFill>
          <a:blip r:embed="rId2"/>
          <a:stretch>
            <a:fillRect/>
          </a:stretch>
        </p:blipFill>
        <p:spPr>
          <a:xfrm>
            <a:off x="1681373" y="3886200"/>
            <a:ext cx="5781254" cy="1166019"/>
          </a:xfrm>
          <a:prstGeom prst="rect">
            <a:avLst/>
          </a:prstGeom>
        </p:spPr>
      </p:pic>
    </p:spTree>
    <p:extLst>
      <p:ext uri="{BB962C8B-B14F-4D97-AF65-F5344CB8AC3E}">
        <p14:creationId xmlns:p14="http://schemas.microsoft.com/office/powerpoint/2010/main" val="374406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pPr algn="ctr"/>
            <a:r>
              <a:rPr lang="en-US" dirty="0"/>
              <a:t>DMDC/DEERS</a:t>
            </a:r>
          </a:p>
        </p:txBody>
      </p:sp>
      <p:pic>
        <p:nvPicPr>
          <p:cNvPr id="3" name="Picture 2">
            <a:extLst>
              <a:ext uri="{FF2B5EF4-FFF2-40B4-BE49-F238E27FC236}">
                <a16:creationId xmlns:a16="http://schemas.microsoft.com/office/drawing/2014/main" id="{C1DDD987-2014-4BD9-ADB6-39FB9EC1F87F}"/>
              </a:ext>
            </a:extLst>
          </p:cNvPr>
          <p:cNvPicPr>
            <a:picLocks noChangeAspect="1"/>
          </p:cNvPicPr>
          <p:nvPr/>
        </p:nvPicPr>
        <p:blipFill>
          <a:blip r:embed="rId2"/>
          <a:stretch>
            <a:fillRect/>
          </a:stretch>
        </p:blipFill>
        <p:spPr>
          <a:xfrm>
            <a:off x="3448050" y="3828097"/>
            <a:ext cx="2247900" cy="1609725"/>
          </a:xfrm>
          <a:prstGeom prst="rect">
            <a:avLst/>
          </a:prstGeom>
        </p:spPr>
      </p:pic>
      <p:sp>
        <p:nvSpPr>
          <p:cNvPr id="4" name="Slide Number Placeholder 3">
            <a:extLst>
              <a:ext uri="{FF2B5EF4-FFF2-40B4-BE49-F238E27FC236}">
                <a16:creationId xmlns:a16="http://schemas.microsoft.com/office/drawing/2014/main" id="{518CA94F-0053-43A9-BF68-3164F47C160E}"/>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977656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6C71-AB6B-4D84-A1A1-82642A3A5579}"/>
              </a:ext>
            </a:extLst>
          </p:cNvPr>
          <p:cNvSpPr>
            <a:spLocks noGrp="1"/>
          </p:cNvSpPr>
          <p:nvPr>
            <p:ph type="title"/>
          </p:nvPr>
        </p:nvSpPr>
        <p:spPr/>
        <p:txBody>
          <a:bodyPr/>
          <a:lstStyle/>
          <a:p>
            <a:r>
              <a:rPr lang="en-US" dirty="0"/>
              <a:t>MHS Genesis Data</a:t>
            </a:r>
          </a:p>
        </p:txBody>
      </p:sp>
      <p:sp>
        <p:nvSpPr>
          <p:cNvPr id="3" name="Content Placeholder 2">
            <a:extLst>
              <a:ext uri="{FF2B5EF4-FFF2-40B4-BE49-F238E27FC236}">
                <a16:creationId xmlns:a16="http://schemas.microsoft.com/office/drawing/2014/main" id="{10B84853-71F8-4931-B2DA-C450D4D5D590}"/>
              </a:ext>
            </a:extLst>
          </p:cNvPr>
          <p:cNvSpPr>
            <a:spLocks noGrp="1"/>
          </p:cNvSpPr>
          <p:nvPr>
            <p:ph idx="1"/>
          </p:nvPr>
        </p:nvSpPr>
        <p:spPr/>
        <p:txBody>
          <a:bodyPr>
            <a:normAutofit/>
          </a:bodyPr>
          <a:lstStyle/>
          <a:p>
            <a:r>
              <a:rPr lang="en-US" sz="2400" b="0" dirty="0"/>
              <a:t>The MDR:</a:t>
            </a:r>
          </a:p>
          <a:p>
            <a:pPr lvl="1"/>
            <a:r>
              <a:rPr lang="en-US" sz="1800" b="0" dirty="0"/>
              <a:t>Applies reference code sets to convert the concept codes to meaningful values.</a:t>
            </a:r>
          </a:p>
          <a:p>
            <a:pPr lvl="1"/>
            <a:r>
              <a:rPr lang="en-US" sz="1800" b="0" dirty="0"/>
              <a:t>Converts to local time zones</a:t>
            </a:r>
          </a:p>
          <a:p>
            <a:endParaRPr lang="en-US" sz="1800" b="0" dirty="0"/>
          </a:p>
        </p:txBody>
      </p:sp>
      <p:sp>
        <p:nvSpPr>
          <p:cNvPr id="4" name="TextBox 3">
            <a:extLst>
              <a:ext uri="{FF2B5EF4-FFF2-40B4-BE49-F238E27FC236}">
                <a16:creationId xmlns:a16="http://schemas.microsoft.com/office/drawing/2014/main" id="{90F64A5F-9D7B-4BCD-A949-EBF63683F4C6}"/>
              </a:ext>
            </a:extLst>
          </p:cNvPr>
          <p:cNvSpPr txBox="1"/>
          <p:nvPr/>
        </p:nvSpPr>
        <p:spPr>
          <a:xfrm>
            <a:off x="609600" y="2895600"/>
            <a:ext cx="2895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Feed Data</a:t>
            </a:r>
          </a:p>
        </p:txBody>
      </p:sp>
      <p:sp>
        <p:nvSpPr>
          <p:cNvPr id="7" name="TextBox 6">
            <a:extLst>
              <a:ext uri="{FF2B5EF4-FFF2-40B4-BE49-F238E27FC236}">
                <a16:creationId xmlns:a16="http://schemas.microsoft.com/office/drawing/2014/main" id="{6BCD7672-D3FF-489A-9A5F-0113DC15089D}"/>
              </a:ext>
            </a:extLst>
          </p:cNvPr>
          <p:cNvSpPr txBox="1"/>
          <p:nvPr/>
        </p:nvSpPr>
        <p:spPr>
          <a:xfrm>
            <a:off x="457200" y="4495800"/>
            <a:ext cx="2895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After processing</a:t>
            </a:r>
          </a:p>
        </p:txBody>
      </p:sp>
      <p:pic>
        <p:nvPicPr>
          <p:cNvPr id="10" name="Picture 9">
            <a:extLst>
              <a:ext uri="{FF2B5EF4-FFF2-40B4-BE49-F238E27FC236}">
                <a16:creationId xmlns:a16="http://schemas.microsoft.com/office/drawing/2014/main" id="{CF5DE65E-FBF3-4123-B826-9E1896A21390}"/>
              </a:ext>
            </a:extLst>
          </p:cNvPr>
          <p:cNvPicPr>
            <a:picLocks noChangeAspect="1"/>
          </p:cNvPicPr>
          <p:nvPr/>
        </p:nvPicPr>
        <p:blipFill>
          <a:blip r:embed="rId2"/>
          <a:stretch>
            <a:fillRect/>
          </a:stretch>
        </p:blipFill>
        <p:spPr>
          <a:xfrm>
            <a:off x="2438400" y="4750630"/>
            <a:ext cx="5794172" cy="1168625"/>
          </a:xfrm>
          <a:prstGeom prst="rect">
            <a:avLst/>
          </a:prstGeom>
        </p:spPr>
      </p:pic>
      <p:pic>
        <p:nvPicPr>
          <p:cNvPr id="5" name="Picture 4">
            <a:extLst>
              <a:ext uri="{FF2B5EF4-FFF2-40B4-BE49-F238E27FC236}">
                <a16:creationId xmlns:a16="http://schemas.microsoft.com/office/drawing/2014/main" id="{D6D0168F-E477-4CD0-B78E-6A5B59B3CBCF}"/>
              </a:ext>
            </a:extLst>
          </p:cNvPr>
          <p:cNvPicPr>
            <a:picLocks noChangeAspect="1"/>
          </p:cNvPicPr>
          <p:nvPr/>
        </p:nvPicPr>
        <p:blipFill>
          <a:blip r:embed="rId3"/>
          <a:stretch>
            <a:fillRect/>
          </a:stretch>
        </p:blipFill>
        <p:spPr>
          <a:xfrm>
            <a:off x="2438400" y="3150443"/>
            <a:ext cx="5644558" cy="1138449"/>
          </a:xfrm>
          <a:prstGeom prst="rect">
            <a:avLst/>
          </a:prstGeom>
        </p:spPr>
      </p:pic>
    </p:spTree>
    <p:extLst>
      <p:ext uri="{BB962C8B-B14F-4D97-AF65-F5344CB8AC3E}">
        <p14:creationId xmlns:p14="http://schemas.microsoft.com/office/powerpoint/2010/main" val="1263331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3B4B-0E33-451C-B048-29D0924903DE}"/>
              </a:ext>
            </a:extLst>
          </p:cNvPr>
          <p:cNvSpPr>
            <a:spLocks noGrp="1"/>
          </p:cNvSpPr>
          <p:nvPr>
            <p:ph type="title"/>
          </p:nvPr>
        </p:nvSpPr>
        <p:spPr/>
        <p:txBody>
          <a:bodyPr/>
          <a:lstStyle/>
          <a:p>
            <a:r>
              <a:rPr lang="en-US" dirty="0"/>
              <a:t>MHS Genesis Data</a:t>
            </a:r>
          </a:p>
        </p:txBody>
      </p:sp>
      <p:sp>
        <p:nvSpPr>
          <p:cNvPr id="3" name="Content Placeholder 2">
            <a:extLst>
              <a:ext uri="{FF2B5EF4-FFF2-40B4-BE49-F238E27FC236}">
                <a16:creationId xmlns:a16="http://schemas.microsoft.com/office/drawing/2014/main" id="{40A83BAA-5AE1-458D-A1CE-5BF67304FFDF}"/>
              </a:ext>
            </a:extLst>
          </p:cNvPr>
          <p:cNvSpPr>
            <a:spLocks noGrp="1"/>
          </p:cNvSpPr>
          <p:nvPr>
            <p:ph idx="1"/>
          </p:nvPr>
        </p:nvSpPr>
        <p:spPr>
          <a:xfrm>
            <a:off x="457200" y="1272791"/>
            <a:ext cx="8229600" cy="4525963"/>
          </a:xfrm>
        </p:spPr>
        <p:txBody>
          <a:bodyPr/>
          <a:lstStyle/>
          <a:p>
            <a:r>
              <a:rPr lang="en-US" sz="2400" b="0" dirty="0"/>
              <a:t>The Location File in MHS Genesis is very important.</a:t>
            </a:r>
          </a:p>
          <a:p>
            <a:pPr lvl="1"/>
            <a:r>
              <a:rPr lang="en-US" sz="1800" b="0" dirty="0"/>
              <a:t>It is one of the first things that need to be addressed to get the system running.</a:t>
            </a:r>
          </a:p>
          <a:p>
            <a:pPr lvl="1"/>
            <a:r>
              <a:rPr lang="en-US" sz="1800" b="0" dirty="0"/>
              <a:t>Legacy CHCS Location files were reviewed carefully and modified to “fit” with Genesis.</a:t>
            </a:r>
          </a:p>
          <a:p>
            <a:pPr lvl="1"/>
            <a:r>
              <a:rPr lang="en-US" sz="1800" b="0" dirty="0"/>
              <a:t>Nurse Unit Location Codes were assigned to the locations that remained.</a:t>
            </a:r>
          </a:p>
          <a:p>
            <a:pPr lvl="1"/>
            <a:r>
              <a:rPr lang="en-US" sz="1800" b="0" dirty="0"/>
              <a:t>The Cerner team maps those codes to MEPRS Codes, so that the financial accounting and personnel systems can compare costs with workload and staff.</a:t>
            </a:r>
          </a:p>
          <a:p>
            <a:pPr lvl="1"/>
            <a:r>
              <a:rPr lang="en-US" sz="1800" b="0" dirty="0"/>
              <a:t>Cerner has resisted using the mappings in MHS Genesis so that clinicians are not seeing the same code sets that the business people are.</a:t>
            </a:r>
          </a:p>
          <a:p>
            <a:pPr lvl="1"/>
            <a:r>
              <a:rPr lang="en-US" sz="1800" b="0" dirty="0"/>
              <a:t>Mappings are applied by other systems after the data leaves Genesis.</a:t>
            </a:r>
          </a:p>
          <a:p>
            <a:pPr lvl="1"/>
            <a:r>
              <a:rPr lang="en-US" sz="1800" b="0" dirty="0"/>
              <a:t>Some of the uses of Nurse Unit Locations are inconsistent with the way the DoD has used MEPRS Codes, causing some problems with interfaces.</a:t>
            </a:r>
          </a:p>
          <a:p>
            <a:pPr lvl="1"/>
            <a:endParaRPr lang="en-US" sz="2000" b="0" dirty="0"/>
          </a:p>
        </p:txBody>
      </p:sp>
      <p:sp>
        <p:nvSpPr>
          <p:cNvPr id="4" name="Slide Number Placeholder 3">
            <a:extLst>
              <a:ext uri="{FF2B5EF4-FFF2-40B4-BE49-F238E27FC236}">
                <a16:creationId xmlns:a16="http://schemas.microsoft.com/office/drawing/2014/main" id="{0FB7966A-B885-41B8-B087-221E8E9084C9}"/>
              </a:ext>
            </a:extLst>
          </p:cNvPr>
          <p:cNvSpPr>
            <a:spLocks noGrp="1"/>
          </p:cNvSpPr>
          <p:nvPr>
            <p:ph type="sldNum" sz="quarter" idx="12"/>
          </p:nvPr>
        </p:nvSpPr>
        <p:spPr/>
        <p:txBody>
          <a:bodyPr/>
          <a:lstStyle/>
          <a:p>
            <a:pPr>
              <a:defRPr/>
            </a:pPr>
            <a:fld id="{72DC2F5A-4F79-4A62-987C-EAEB7B0418A8}" type="slidenum">
              <a:rPr lang="en-US" smtClean="0"/>
              <a:pPr>
                <a:defRPr/>
              </a:pPr>
              <a:t>51</a:t>
            </a:fld>
            <a:endParaRPr lang="en-US" dirty="0"/>
          </a:p>
        </p:txBody>
      </p:sp>
    </p:spTree>
    <p:extLst>
      <p:ext uri="{BB962C8B-B14F-4D97-AF65-F5344CB8AC3E}">
        <p14:creationId xmlns:p14="http://schemas.microsoft.com/office/powerpoint/2010/main" val="874407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59E7-4B5C-4768-B2B2-904EF6ACF637}"/>
              </a:ext>
            </a:extLst>
          </p:cNvPr>
          <p:cNvSpPr>
            <a:spLocks noGrp="1"/>
          </p:cNvSpPr>
          <p:nvPr>
            <p:ph type="title"/>
          </p:nvPr>
        </p:nvSpPr>
        <p:spPr/>
        <p:txBody>
          <a:bodyPr/>
          <a:lstStyle/>
          <a:p>
            <a:r>
              <a:rPr lang="en-US" dirty="0"/>
              <a:t>MHS Genesis Data Marts</a:t>
            </a:r>
          </a:p>
        </p:txBody>
      </p:sp>
      <p:sp>
        <p:nvSpPr>
          <p:cNvPr id="4" name="Slide Number Placeholder 3">
            <a:extLst>
              <a:ext uri="{FF2B5EF4-FFF2-40B4-BE49-F238E27FC236}">
                <a16:creationId xmlns:a16="http://schemas.microsoft.com/office/drawing/2014/main" id="{CD706C7D-8548-4963-B305-82E0B680FB41}"/>
              </a:ext>
            </a:extLst>
          </p:cNvPr>
          <p:cNvSpPr>
            <a:spLocks noGrp="1"/>
          </p:cNvSpPr>
          <p:nvPr>
            <p:ph type="sldNum" sz="quarter" idx="12"/>
          </p:nvPr>
        </p:nvSpPr>
        <p:spPr/>
        <p:txBody>
          <a:bodyPr/>
          <a:lstStyle/>
          <a:p>
            <a:pPr>
              <a:defRPr/>
            </a:pPr>
            <a:fld id="{72DC2F5A-4F79-4A62-987C-EAEB7B0418A8}" type="slidenum">
              <a:rPr lang="en-US" smtClean="0"/>
              <a:pPr>
                <a:defRPr/>
              </a:pPr>
              <a:t>52</a:t>
            </a:fld>
            <a:endParaRPr lang="en-US" dirty="0"/>
          </a:p>
        </p:txBody>
      </p:sp>
      <p:sp>
        <p:nvSpPr>
          <p:cNvPr id="5" name="Flowchart: Magnetic Disk 4">
            <a:extLst>
              <a:ext uri="{FF2B5EF4-FFF2-40B4-BE49-F238E27FC236}">
                <a16:creationId xmlns:a16="http://schemas.microsoft.com/office/drawing/2014/main" id="{3A81A262-F762-449A-9A8B-D70C09933B3F}"/>
              </a:ext>
            </a:extLst>
          </p:cNvPr>
          <p:cNvSpPr/>
          <p:nvPr/>
        </p:nvSpPr>
        <p:spPr>
          <a:xfrm>
            <a:off x="3886200" y="1348291"/>
            <a:ext cx="1981200" cy="13716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F16975-CAC7-43CA-80DB-372A69D24DB6}"/>
              </a:ext>
            </a:extLst>
          </p:cNvPr>
          <p:cNvSpPr txBox="1"/>
          <p:nvPr/>
        </p:nvSpPr>
        <p:spPr>
          <a:xfrm>
            <a:off x="1295400" y="1818969"/>
            <a:ext cx="1371600"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MHS Genesis</a:t>
            </a:r>
          </a:p>
        </p:txBody>
      </p:sp>
      <p:sp>
        <p:nvSpPr>
          <p:cNvPr id="7" name="Flowchart: Magnetic Disk 6">
            <a:extLst>
              <a:ext uri="{FF2B5EF4-FFF2-40B4-BE49-F238E27FC236}">
                <a16:creationId xmlns:a16="http://schemas.microsoft.com/office/drawing/2014/main" id="{DFE6D4B9-F3D1-4D29-9D27-1887BB42E7D3}"/>
              </a:ext>
            </a:extLst>
          </p:cNvPr>
          <p:cNvSpPr/>
          <p:nvPr/>
        </p:nvSpPr>
        <p:spPr>
          <a:xfrm>
            <a:off x="990600" y="1361769"/>
            <a:ext cx="1981200" cy="13716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BD0801-28DD-4848-A2DE-77570559A8FF}"/>
              </a:ext>
            </a:extLst>
          </p:cNvPr>
          <p:cNvSpPr txBox="1"/>
          <p:nvPr/>
        </p:nvSpPr>
        <p:spPr>
          <a:xfrm>
            <a:off x="4038600" y="1818969"/>
            <a:ext cx="17526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Power Insight EDW</a:t>
            </a:r>
          </a:p>
        </p:txBody>
      </p:sp>
      <p:cxnSp>
        <p:nvCxnSpPr>
          <p:cNvPr id="11" name="Straight Arrow Connector 10">
            <a:extLst>
              <a:ext uri="{FF2B5EF4-FFF2-40B4-BE49-F238E27FC236}">
                <a16:creationId xmlns:a16="http://schemas.microsoft.com/office/drawing/2014/main" id="{287B1AA9-551C-4871-B396-EB9C1BA29243}"/>
              </a:ext>
            </a:extLst>
          </p:cNvPr>
          <p:cNvCxnSpPr>
            <a:stCxn id="7" idx="4"/>
            <a:endCxn id="5" idx="2"/>
          </p:cNvCxnSpPr>
          <p:nvPr/>
        </p:nvCxnSpPr>
        <p:spPr>
          <a:xfrm flipV="1">
            <a:off x="2971800" y="2034091"/>
            <a:ext cx="914400" cy="1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235EA06-C6DD-4F2D-9C3D-831F5D9A4266}"/>
              </a:ext>
            </a:extLst>
          </p:cNvPr>
          <p:cNvPicPr>
            <a:picLocks noChangeAspect="1"/>
          </p:cNvPicPr>
          <p:nvPr/>
        </p:nvPicPr>
        <p:blipFill>
          <a:blip r:embed="rId2"/>
          <a:stretch>
            <a:fillRect/>
          </a:stretch>
        </p:blipFill>
        <p:spPr>
          <a:xfrm>
            <a:off x="3285606" y="2777125"/>
            <a:ext cx="3182388" cy="3962743"/>
          </a:xfrm>
          <a:prstGeom prst="rect">
            <a:avLst/>
          </a:prstGeom>
        </p:spPr>
      </p:pic>
      <p:sp>
        <p:nvSpPr>
          <p:cNvPr id="13" name="TextBox 12">
            <a:extLst>
              <a:ext uri="{FF2B5EF4-FFF2-40B4-BE49-F238E27FC236}">
                <a16:creationId xmlns:a16="http://schemas.microsoft.com/office/drawing/2014/main" id="{82C2BFF8-566D-4CF9-BFFA-1EDDC56FB03B}"/>
              </a:ext>
            </a:extLst>
          </p:cNvPr>
          <p:cNvSpPr txBox="1"/>
          <p:nvPr/>
        </p:nvSpPr>
        <p:spPr>
          <a:xfrm>
            <a:off x="3503543" y="3190569"/>
            <a:ext cx="2822713" cy="3600986"/>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Data to PI EDW:</a:t>
            </a:r>
          </a:p>
          <a:p>
            <a:pPr marL="214313" indent="-214313">
              <a:buFont typeface="Arial" panose="020B0604020202020204" pitchFamily="34" charset="0"/>
              <a:buChar char="•"/>
            </a:pPr>
            <a:r>
              <a:rPr lang="en-US" sz="1400" dirty="0">
                <a:latin typeface="Calibri" panose="020F0502020204030204" pitchFamily="34" charset="0"/>
                <a:cs typeface="Calibri" panose="020F0502020204030204" pitchFamily="34" charset="0"/>
              </a:rPr>
              <a:t>33 subject areas consisting of:</a:t>
            </a:r>
          </a:p>
          <a:p>
            <a:pPr marL="214313" indent="-214313">
              <a:buFont typeface="Arial" panose="020B0604020202020204" pitchFamily="34" charset="0"/>
              <a:buChar char="•"/>
            </a:pPr>
            <a:r>
              <a:rPr lang="en-US" sz="1400" dirty="0">
                <a:latin typeface="Calibri" panose="020F0502020204030204" pitchFamily="34" charset="0"/>
                <a:cs typeface="Calibri" panose="020F0502020204030204" pitchFamily="34" charset="0"/>
              </a:rPr>
              <a:t>187 Data Files</a:t>
            </a:r>
          </a:p>
          <a:p>
            <a:pPr marL="214313" indent="-214313">
              <a:buFont typeface="Arial" panose="020B0604020202020204" pitchFamily="34" charset="0"/>
              <a:buChar char="•"/>
            </a:pPr>
            <a:r>
              <a:rPr lang="en-US" sz="1400" dirty="0">
                <a:latin typeface="Calibri" panose="020F0502020204030204" pitchFamily="34" charset="0"/>
                <a:cs typeface="Calibri" panose="020F0502020204030204" pitchFamily="34" charset="0"/>
              </a:rPr>
              <a:t>100 Reference Files</a:t>
            </a:r>
          </a:p>
          <a:p>
            <a:pPr marL="214313" indent="-214313">
              <a:buFont typeface="Arial" panose="020B0604020202020204" pitchFamily="34" charset="0"/>
              <a:buChar char="•"/>
            </a:pPr>
            <a:r>
              <a:rPr lang="en-US" sz="1400" dirty="0">
                <a:latin typeface="Calibri" panose="020F0502020204030204" pitchFamily="34" charset="0"/>
                <a:cs typeface="Calibri" panose="020F0502020204030204" pitchFamily="34" charset="0"/>
              </a:rPr>
              <a:t>3,500+ Code Sets</a:t>
            </a:r>
          </a:p>
          <a:p>
            <a:pPr marL="214313" indent="-214313">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400" dirty="0">
                <a:latin typeface="Calibri" panose="020F0502020204030204" pitchFamily="34" charset="0"/>
                <a:cs typeface="Calibri" panose="020F0502020204030204" pitchFamily="34" charset="0"/>
              </a:rPr>
              <a:t>Millenium Wire Diagram</a:t>
            </a:r>
          </a:p>
          <a:p>
            <a:pPr marL="214313" indent="-214313">
              <a:buFont typeface="Arial" panose="020B0604020202020204" pitchFamily="34" charset="0"/>
              <a:buChar char="•"/>
            </a:pPr>
            <a:r>
              <a:rPr lang="en-US" sz="1400" dirty="0">
                <a:latin typeface="Calibri" panose="020F0502020204030204" pitchFamily="34" charset="0"/>
                <a:cs typeface="Calibri" panose="020F0502020204030204" pitchFamily="34" charset="0"/>
              </a:rPr>
              <a:t>Millenium </a:t>
            </a:r>
            <a:r>
              <a:rPr lang="en-US" sz="1400" dirty="0">
                <a:latin typeface="Calibri" panose="020F0502020204030204" pitchFamily="34" charset="0"/>
                <a:cs typeface="Calibri" panose="020F0502020204030204" pitchFamily="34" charset="0"/>
                <a:sym typeface="Wingdings" panose="05000000000000000000" pitchFamily="2" charset="2"/>
              </a:rPr>
              <a:t> PI-EDW Mapping</a:t>
            </a:r>
          </a:p>
          <a:p>
            <a:pPr marL="214313" indent="-214313">
              <a:buFont typeface="Arial" panose="020B0604020202020204" pitchFamily="34" charset="0"/>
              <a:buChar char="•"/>
            </a:pPr>
            <a:endParaRPr lang="en-US" sz="1400" dirty="0">
              <a:latin typeface="Calibri" panose="020F0502020204030204" pitchFamily="34" charset="0"/>
              <a:cs typeface="Calibri" panose="020F0502020204030204" pitchFamily="34" charset="0"/>
              <a:sym typeface="Wingdings" panose="05000000000000000000" pitchFamily="2" charset="2"/>
            </a:endParaRPr>
          </a:p>
          <a:p>
            <a:r>
              <a:rPr lang="en-US" sz="1400" dirty="0">
                <a:latin typeface="Calibri" panose="020F0502020204030204" pitchFamily="34" charset="0"/>
                <a:cs typeface="Calibri" panose="020F0502020204030204" pitchFamily="34" charset="0"/>
              </a:rPr>
              <a:t>(wire diagram and mapping tables not unique to MHS.  Includes the superset of all fields/files that Cerner uses for any customer.</a:t>
            </a:r>
          </a:p>
          <a:p>
            <a:endParaRPr lang="en-US" sz="1400" dirty="0"/>
          </a:p>
          <a:p>
            <a:pPr marL="214313" indent="-214313">
              <a:buFont typeface="Arial" panose="020B0604020202020204" pitchFamily="34" charset="0"/>
              <a:buChar char="•"/>
            </a:pPr>
            <a:endParaRPr lang="en-US" sz="1400" dirty="0"/>
          </a:p>
          <a:p>
            <a:endParaRPr lang="en-US" dirty="0"/>
          </a:p>
        </p:txBody>
      </p:sp>
      <p:pic>
        <p:nvPicPr>
          <p:cNvPr id="1026" name="Picture 2" descr="Image result for computer user">
            <a:extLst>
              <a:ext uri="{FF2B5EF4-FFF2-40B4-BE49-F238E27FC236}">
                <a16:creationId xmlns:a16="http://schemas.microsoft.com/office/drawing/2014/main" id="{FADC79D3-044E-4CF6-81BC-0D303770E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207" y="1905000"/>
            <a:ext cx="1769758" cy="93519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F4BEF481-626E-4408-8CD8-EBA575F81C01}"/>
              </a:ext>
            </a:extLst>
          </p:cNvPr>
          <p:cNvCxnSpPr/>
          <p:nvPr/>
        </p:nvCxnSpPr>
        <p:spPr>
          <a:xfrm flipH="1" flipV="1">
            <a:off x="6019800" y="2172912"/>
            <a:ext cx="1066800" cy="1130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1F88DD-059E-4B31-B82C-16F1F2EE91C9}"/>
              </a:ext>
            </a:extLst>
          </p:cNvPr>
          <p:cNvSpPr txBox="1"/>
          <p:nvPr/>
        </p:nvSpPr>
        <p:spPr>
          <a:xfrm>
            <a:off x="685800" y="2971800"/>
            <a:ext cx="22860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PI EDW is a Business Objects based data mart containing data from Genesis alone.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There are very few users of PI EDW due to lack of available training.</a:t>
            </a:r>
          </a:p>
        </p:txBody>
      </p:sp>
    </p:spTree>
    <p:extLst>
      <p:ext uri="{BB962C8B-B14F-4D97-AF65-F5344CB8AC3E}">
        <p14:creationId xmlns:p14="http://schemas.microsoft.com/office/powerpoint/2010/main" val="561357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3B4B-0E33-451C-B048-29D0924903DE}"/>
              </a:ext>
            </a:extLst>
          </p:cNvPr>
          <p:cNvSpPr>
            <a:spLocks noGrp="1"/>
          </p:cNvSpPr>
          <p:nvPr>
            <p:ph type="title"/>
          </p:nvPr>
        </p:nvSpPr>
        <p:spPr/>
        <p:txBody>
          <a:bodyPr/>
          <a:lstStyle/>
          <a:p>
            <a:r>
              <a:rPr lang="en-US" dirty="0"/>
              <a:t>MHS Genesis Data Marts</a:t>
            </a:r>
          </a:p>
        </p:txBody>
      </p:sp>
      <p:sp>
        <p:nvSpPr>
          <p:cNvPr id="3" name="Content Placeholder 2">
            <a:extLst>
              <a:ext uri="{FF2B5EF4-FFF2-40B4-BE49-F238E27FC236}">
                <a16:creationId xmlns:a16="http://schemas.microsoft.com/office/drawing/2014/main" id="{40A83BAA-5AE1-458D-A1CE-5BF67304FFDF}"/>
              </a:ext>
            </a:extLst>
          </p:cNvPr>
          <p:cNvSpPr>
            <a:spLocks noGrp="1"/>
          </p:cNvSpPr>
          <p:nvPr>
            <p:ph idx="1"/>
          </p:nvPr>
        </p:nvSpPr>
        <p:spPr>
          <a:xfrm>
            <a:off x="457200" y="1272791"/>
            <a:ext cx="8229600" cy="4525963"/>
          </a:xfrm>
        </p:spPr>
        <p:txBody>
          <a:bodyPr/>
          <a:lstStyle/>
          <a:p>
            <a:r>
              <a:rPr lang="en-US" sz="2400" b="0" dirty="0"/>
              <a:t>The MHS has also purchased “</a:t>
            </a:r>
            <a:r>
              <a:rPr lang="en-US" sz="2400" b="0" dirty="0" err="1"/>
              <a:t>Healthe</a:t>
            </a:r>
            <a:r>
              <a:rPr lang="en-US" sz="2400" b="0" dirty="0"/>
              <a:t> Intent”</a:t>
            </a:r>
          </a:p>
          <a:p>
            <a:pPr lvl="1"/>
            <a:r>
              <a:rPr lang="en-US" sz="1800" b="0" dirty="0"/>
              <a:t>Intended for local users who need to access near real-time Genesis data.  Will also replace much of what is contained in “Carepoint” – a HEDIS reporting and Metrics display system.</a:t>
            </a:r>
          </a:p>
          <a:p>
            <a:pPr lvl="1"/>
            <a:r>
              <a:rPr lang="en-US" sz="1800" b="0" dirty="0"/>
              <a:t>Is said to enable inclusion of data other than Genesis.</a:t>
            </a:r>
          </a:p>
          <a:p>
            <a:pPr lvl="1"/>
            <a:r>
              <a:rPr lang="en-US" sz="1800" b="0" dirty="0"/>
              <a:t>Data in </a:t>
            </a:r>
            <a:r>
              <a:rPr lang="en-US" sz="1800" b="0" dirty="0" err="1"/>
              <a:t>Healthe</a:t>
            </a:r>
            <a:r>
              <a:rPr lang="en-US" sz="1800" b="0" dirty="0"/>
              <a:t> Intent is transformed, not raw.  </a:t>
            </a:r>
          </a:p>
          <a:p>
            <a:pPr lvl="1"/>
            <a:r>
              <a:rPr lang="en-US" sz="1800" b="0" dirty="0"/>
              <a:t>“Tool Light”.  SQL, Tableau and Business Objects are available.</a:t>
            </a:r>
          </a:p>
          <a:p>
            <a:pPr lvl="1"/>
            <a:r>
              <a:rPr lang="en-US" sz="1800" b="0" dirty="0"/>
              <a:t>The MHS did not purchase any statistical packages for users.</a:t>
            </a:r>
          </a:p>
          <a:p>
            <a:pPr lvl="1"/>
            <a:r>
              <a:rPr lang="en-US" sz="1800" b="0" dirty="0"/>
              <a:t>Requirements for the system have yet to be finalized.</a:t>
            </a:r>
            <a:endParaRPr lang="en-US" sz="1600" b="0" dirty="0"/>
          </a:p>
        </p:txBody>
      </p:sp>
      <p:sp>
        <p:nvSpPr>
          <p:cNvPr id="4" name="Slide Number Placeholder 3">
            <a:extLst>
              <a:ext uri="{FF2B5EF4-FFF2-40B4-BE49-F238E27FC236}">
                <a16:creationId xmlns:a16="http://schemas.microsoft.com/office/drawing/2014/main" id="{0FB7966A-B885-41B8-B087-221E8E9084C9}"/>
              </a:ext>
            </a:extLst>
          </p:cNvPr>
          <p:cNvSpPr>
            <a:spLocks noGrp="1"/>
          </p:cNvSpPr>
          <p:nvPr>
            <p:ph type="sldNum" sz="quarter" idx="12"/>
          </p:nvPr>
        </p:nvSpPr>
        <p:spPr/>
        <p:txBody>
          <a:bodyPr/>
          <a:lstStyle/>
          <a:p>
            <a:pPr>
              <a:defRPr/>
            </a:pPr>
            <a:fld id="{72DC2F5A-4F79-4A62-987C-EAEB7B0418A8}" type="slidenum">
              <a:rPr lang="en-US" smtClean="0"/>
              <a:pPr>
                <a:defRPr/>
              </a:pPr>
              <a:t>53</a:t>
            </a:fld>
            <a:endParaRPr lang="en-US" dirty="0"/>
          </a:p>
        </p:txBody>
      </p:sp>
    </p:spTree>
    <p:extLst>
      <p:ext uri="{BB962C8B-B14F-4D97-AF65-F5344CB8AC3E}">
        <p14:creationId xmlns:p14="http://schemas.microsoft.com/office/powerpoint/2010/main" val="3775375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ea typeface="Calibri" pitchFamily="34" charset="0"/>
              </a:rPr>
              <a:t>MHS Genesis</a:t>
            </a:r>
          </a:p>
        </p:txBody>
      </p:sp>
      <p:sp>
        <p:nvSpPr>
          <p:cNvPr id="59395" name="Content Placeholder 2"/>
          <p:cNvSpPr>
            <a:spLocks noGrp="1"/>
          </p:cNvSpPr>
          <p:nvPr>
            <p:ph idx="1"/>
          </p:nvPr>
        </p:nvSpPr>
        <p:spPr>
          <a:xfrm>
            <a:off x="355124" y="1483669"/>
            <a:ext cx="7848600" cy="4334569"/>
          </a:xfrm>
        </p:spPr>
        <p:txBody>
          <a:bodyPr>
            <a:normAutofit/>
          </a:bodyPr>
          <a:lstStyle/>
          <a:p>
            <a:pPr>
              <a:defRPr/>
            </a:pPr>
            <a:r>
              <a:rPr lang="en-US" sz="2000" dirty="0">
                <a:ea typeface="Calibri" pitchFamily="34" charset="0"/>
              </a:rPr>
              <a:t>Data Gains with Genesis</a:t>
            </a:r>
          </a:p>
          <a:p>
            <a:pPr lvl="1">
              <a:defRPr/>
            </a:pPr>
            <a:r>
              <a:rPr lang="en-US" sz="1700" b="0" dirty="0">
                <a:ea typeface="Calibri" pitchFamily="34" charset="0"/>
              </a:rPr>
              <a:t>All of the Electronic Health Record data in one location.</a:t>
            </a:r>
          </a:p>
          <a:p>
            <a:pPr lvl="1">
              <a:defRPr/>
            </a:pPr>
            <a:r>
              <a:rPr lang="en-US" sz="1700" b="0" dirty="0">
                <a:ea typeface="Calibri" pitchFamily="34" charset="0"/>
              </a:rPr>
              <a:t>Better provider identification.  MHS Genesis has a unique identifier for every provider that documents care.  </a:t>
            </a:r>
          </a:p>
          <a:p>
            <a:pPr lvl="1">
              <a:defRPr/>
            </a:pPr>
            <a:r>
              <a:rPr lang="en-US" sz="1700" b="0" dirty="0">
                <a:ea typeface="Calibri" pitchFamily="34" charset="0"/>
              </a:rPr>
              <a:t>Easier to manage DEERS interface, since it is only with one database, rather than 100.</a:t>
            </a:r>
          </a:p>
          <a:p>
            <a:pPr lvl="1">
              <a:defRPr/>
            </a:pPr>
            <a:r>
              <a:rPr lang="en-US" sz="1700" b="0" dirty="0">
                <a:ea typeface="Calibri" pitchFamily="34" charset="0"/>
              </a:rPr>
              <a:t>Every patient will receive a DEERS Person ID, regardless of whether the patient is eligible for care.</a:t>
            </a:r>
          </a:p>
          <a:p>
            <a:pPr lvl="1">
              <a:defRPr/>
            </a:pPr>
            <a:r>
              <a:rPr lang="en-US" sz="1700" b="0" dirty="0">
                <a:ea typeface="Calibri" pitchFamily="34" charset="0"/>
              </a:rPr>
              <a:t>Solid process for discerning the identities of same gender multiples.</a:t>
            </a:r>
          </a:p>
          <a:p>
            <a:pPr lvl="1">
              <a:defRPr/>
            </a:pPr>
            <a:r>
              <a:rPr lang="en-US" sz="1700" b="0" dirty="0">
                <a:ea typeface="Calibri" pitchFamily="34" charset="0"/>
              </a:rPr>
              <a:t>Better obstetrics data collection.</a:t>
            </a:r>
          </a:p>
          <a:p>
            <a:pPr lvl="1">
              <a:defRPr/>
            </a:pPr>
            <a:r>
              <a:rPr lang="en-US" sz="1700" b="0" dirty="0">
                <a:ea typeface="Calibri" pitchFamily="34" charset="0"/>
              </a:rPr>
              <a:t>Better surgical data collection</a:t>
            </a:r>
          </a:p>
          <a:p>
            <a:pPr lvl="1">
              <a:defRPr/>
            </a:pPr>
            <a:r>
              <a:rPr lang="en-US" sz="1700" b="0" dirty="0">
                <a:ea typeface="Calibri" pitchFamily="34" charset="0"/>
              </a:rPr>
              <a:t>More process oriented data, with date/time stamps on many types of activities</a:t>
            </a:r>
          </a:p>
          <a:p>
            <a:pPr lvl="1">
              <a:defRPr/>
            </a:pPr>
            <a:r>
              <a:rPr lang="en-US" sz="1700" b="0" dirty="0">
                <a:ea typeface="Calibri" pitchFamily="34" charset="0"/>
              </a:rPr>
              <a:t>Better episode of care (event) tracking than CHCS or AHLTA.</a:t>
            </a:r>
          </a:p>
        </p:txBody>
      </p:sp>
      <p:sp>
        <p:nvSpPr>
          <p:cNvPr id="2" name="Slide Number Placeholder 1">
            <a:extLst>
              <a:ext uri="{FF2B5EF4-FFF2-40B4-BE49-F238E27FC236}">
                <a16:creationId xmlns:a16="http://schemas.microsoft.com/office/drawing/2014/main" id="{FA0548DF-DCB2-47D2-8A5D-00087DE1F0A3}"/>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635238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ea typeface="Calibri" pitchFamily="34" charset="0"/>
              </a:rPr>
              <a:t>MHS Genesis</a:t>
            </a:r>
          </a:p>
        </p:txBody>
      </p:sp>
      <p:sp>
        <p:nvSpPr>
          <p:cNvPr id="59395" name="Content Placeholder 2"/>
          <p:cNvSpPr>
            <a:spLocks noGrp="1"/>
          </p:cNvSpPr>
          <p:nvPr>
            <p:ph idx="1"/>
          </p:nvPr>
        </p:nvSpPr>
        <p:spPr>
          <a:xfrm>
            <a:off x="355124" y="1483668"/>
            <a:ext cx="7848600" cy="5099693"/>
          </a:xfrm>
        </p:spPr>
        <p:txBody>
          <a:bodyPr>
            <a:normAutofit/>
          </a:bodyPr>
          <a:lstStyle/>
          <a:p>
            <a:pPr>
              <a:defRPr/>
            </a:pPr>
            <a:r>
              <a:rPr lang="en-US" sz="2000" dirty="0">
                <a:ea typeface="Calibri" pitchFamily="34" charset="0"/>
              </a:rPr>
              <a:t>While there will be many gains with MHS Genesis, there are also some information losses</a:t>
            </a:r>
          </a:p>
          <a:p>
            <a:pPr lvl="1">
              <a:defRPr/>
            </a:pPr>
            <a:r>
              <a:rPr lang="en-US" sz="1700" b="0" dirty="0">
                <a:ea typeface="Calibri" pitchFamily="34" charset="0"/>
              </a:rPr>
              <a:t>The system does not support provider assignment information</a:t>
            </a:r>
          </a:p>
          <a:p>
            <a:pPr lvl="1">
              <a:defRPr/>
            </a:pPr>
            <a:r>
              <a:rPr lang="en-US" sz="1700" b="0" dirty="0">
                <a:ea typeface="Calibri" pitchFamily="34" charset="0"/>
              </a:rPr>
              <a:t>Some CHCS unique fields are no longer available, such as family member prefix or countable visit flag.  Other systems have to be modified to accommodate.</a:t>
            </a:r>
          </a:p>
          <a:p>
            <a:pPr lvl="1">
              <a:defRPr/>
            </a:pPr>
            <a:r>
              <a:rPr lang="en-US" sz="1700" b="0" dirty="0">
                <a:ea typeface="Calibri" pitchFamily="34" charset="0"/>
              </a:rPr>
              <a:t>Workload capture for inpatient care is only supported at a very high level (OB, Med, Surg, Psych, </a:t>
            </a:r>
            <a:r>
              <a:rPr lang="en-US" sz="1700" b="0" dirty="0" err="1">
                <a:ea typeface="Calibri" pitchFamily="34" charset="0"/>
              </a:rPr>
              <a:t>etc</a:t>
            </a:r>
            <a:r>
              <a:rPr lang="en-US" sz="1700" b="0" dirty="0">
                <a:ea typeface="Calibri" pitchFamily="34" charset="0"/>
              </a:rPr>
              <a:t>).</a:t>
            </a:r>
          </a:p>
          <a:p>
            <a:pPr lvl="1">
              <a:defRPr/>
            </a:pPr>
            <a:r>
              <a:rPr lang="en-US" sz="1700" b="0" dirty="0">
                <a:ea typeface="Calibri" pitchFamily="34" charset="0"/>
              </a:rPr>
              <a:t>Identification of special items not ordinarily found in commercial EHRs is not straightforward and hasn’t always worked as well as it should.</a:t>
            </a:r>
          </a:p>
          <a:p>
            <a:pPr lvl="1">
              <a:defRPr/>
            </a:pPr>
            <a:r>
              <a:rPr lang="en-US" sz="1700" b="0" dirty="0">
                <a:ea typeface="Calibri" pitchFamily="34" charset="0"/>
              </a:rPr>
              <a:t>Test records are intermingled in the production system and not marked as such.</a:t>
            </a:r>
            <a:endParaRPr lang="en-US" sz="1500" b="0" dirty="0">
              <a:ea typeface="Calibri" pitchFamily="34" charset="0"/>
            </a:endParaRPr>
          </a:p>
        </p:txBody>
      </p:sp>
      <p:sp>
        <p:nvSpPr>
          <p:cNvPr id="2" name="Slide Number Placeholder 1">
            <a:extLst>
              <a:ext uri="{FF2B5EF4-FFF2-40B4-BE49-F238E27FC236}">
                <a16:creationId xmlns:a16="http://schemas.microsoft.com/office/drawing/2014/main" id="{4B75E93F-0863-4230-9599-7A86520F2A6B}"/>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183238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pPr algn="ctr"/>
            <a:r>
              <a:rPr lang="en-US" dirty="0"/>
              <a:t>Purchased Care</a:t>
            </a:r>
          </a:p>
        </p:txBody>
      </p:sp>
      <p:pic>
        <p:nvPicPr>
          <p:cNvPr id="5122" name="Picture 2" descr="See the source image">
            <a:extLst>
              <a:ext uri="{FF2B5EF4-FFF2-40B4-BE49-F238E27FC236}">
                <a16:creationId xmlns:a16="http://schemas.microsoft.com/office/drawing/2014/main" id="{969213AA-6C1E-492E-B37A-60A35C08C5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3906" y="3797249"/>
            <a:ext cx="2636187" cy="18366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E002269-C4D4-44C7-BF5F-57E26301F957}"/>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2543535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idx="4294967295"/>
          </p:nvPr>
        </p:nvSpPr>
        <p:spPr/>
        <p:txBody>
          <a:bodyPr>
            <a:normAutofit/>
          </a:bodyPr>
          <a:lstStyle/>
          <a:p>
            <a:r>
              <a:rPr lang="en-US" sz="2800" dirty="0">
                <a:latin typeface="Calibri" panose="020F0502020204030204" pitchFamily="34" charset="0"/>
                <a:ea typeface="Verdana" pitchFamily="34" charset="0"/>
                <a:cs typeface="Calibri" panose="020F0502020204030204" pitchFamily="34" charset="0"/>
              </a:rPr>
              <a:t>TRICARE Purchased Care Data</a:t>
            </a:r>
          </a:p>
        </p:txBody>
      </p:sp>
      <p:sp>
        <p:nvSpPr>
          <p:cNvPr id="105475" name="Rectangle 3"/>
          <p:cNvSpPr>
            <a:spLocks noGrp="1"/>
          </p:cNvSpPr>
          <p:nvPr>
            <p:ph type="body" sz="half" idx="4294967295"/>
          </p:nvPr>
        </p:nvSpPr>
        <p:spPr>
          <a:xfrm>
            <a:off x="532786" y="1483846"/>
            <a:ext cx="7564079" cy="3991241"/>
          </a:xfrm>
        </p:spPr>
        <p:txBody>
          <a:bodyPr>
            <a:normAutofit lnSpcReduction="10000"/>
          </a:bodyPr>
          <a:lstStyle/>
          <a:p>
            <a:pPr>
              <a:lnSpc>
                <a:spcPct val="90000"/>
              </a:lnSpc>
            </a:pPr>
            <a:r>
              <a:rPr lang="en-US" sz="2200" b="0" dirty="0">
                <a:latin typeface="Calibri" pitchFamily="34" charset="0"/>
                <a:ea typeface="Verdana" pitchFamily="34" charset="0"/>
                <a:cs typeface="Calibri" pitchFamily="34" charset="0"/>
              </a:rPr>
              <a:t>TRICARE Claims represent more than </a:t>
            </a:r>
            <a:r>
              <a:rPr lang="en-US" sz="2200" b="0" u="sng" dirty="0">
                <a:latin typeface="Calibri" pitchFamily="34" charset="0"/>
                <a:ea typeface="Verdana" pitchFamily="34" charset="0"/>
                <a:cs typeface="Calibri" pitchFamily="34" charset="0"/>
              </a:rPr>
              <a:t>half</a:t>
            </a:r>
            <a:r>
              <a:rPr lang="en-US" sz="2200" b="0" dirty="0">
                <a:latin typeface="Calibri" pitchFamily="34" charset="0"/>
                <a:ea typeface="Verdana" pitchFamily="34" charset="0"/>
                <a:cs typeface="Calibri" pitchFamily="34" charset="0"/>
              </a:rPr>
              <a:t> of the care provided to MHS beneficiaries.  </a:t>
            </a:r>
          </a:p>
          <a:p>
            <a:pPr>
              <a:lnSpc>
                <a:spcPct val="90000"/>
              </a:lnSpc>
            </a:pPr>
            <a:r>
              <a:rPr lang="en-US" sz="2200" b="0" dirty="0">
                <a:latin typeface="Calibri" pitchFamily="34" charset="0"/>
                <a:ea typeface="Verdana" pitchFamily="34" charset="0"/>
                <a:cs typeface="Calibri" pitchFamily="34" charset="0"/>
              </a:rPr>
              <a:t>Particularly important for those who live near small MTFs and for those who don’t have priority at MTFs, such as retirees or Medicare </a:t>
            </a:r>
            <a:r>
              <a:rPr lang="en-US" sz="2200" b="0" dirty="0" err="1">
                <a:latin typeface="Calibri" pitchFamily="34" charset="0"/>
                <a:ea typeface="Verdana" pitchFamily="34" charset="0"/>
                <a:cs typeface="Calibri" pitchFamily="34" charset="0"/>
              </a:rPr>
              <a:t>eligibles</a:t>
            </a:r>
            <a:r>
              <a:rPr lang="en-US" sz="2200" b="0" dirty="0">
                <a:latin typeface="Calibri" pitchFamily="34" charset="0"/>
                <a:ea typeface="Verdana" pitchFamily="34" charset="0"/>
                <a:cs typeface="Calibri" pitchFamily="34" charset="0"/>
              </a:rPr>
              <a:t>.</a:t>
            </a:r>
          </a:p>
          <a:p>
            <a:pPr>
              <a:lnSpc>
                <a:spcPct val="90000"/>
              </a:lnSpc>
            </a:pPr>
            <a:r>
              <a:rPr lang="en-US" sz="2200" b="0" dirty="0">
                <a:latin typeface="Calibri" pitchFamily="34" charset="0"/>
                <a:ea typeface="Verdana" pitchFamily="34" charset="0"/>
                <a:cs typeface="Calibri" pitchFamily="34" charset="0"/>
              </a:rPr>
              <a:t>When TRICARE services are used in the private sector, claims are filed with a fiscal intermediary.</a:t>
            </a:r>
          </a:p>
          <a:p>
            <a:pPr lvl="1">
              <a:lnSpc>
                <a:spcPct val="90000"/>
              </a:lnSpc>
            </a:pPr>
            <a:r>
              <a:rPr lang="en-US" sz="2200" b="0" dirty="0">
                <a:latin typeface="Calibri" pitchFamily="34" charset="0"/>
                <a:ea typeface="Verdana" pitchFamily="34" charset="0"/>
                <a:cs typeface="Calibri" pitchFamily="34" charset="0"/>
              </a:rPr>
              <a:t>The FI sends an extract of claims, called “TRICARE Encounter Data” to DHA.</a:t>
            </a:r>
          </a:p>
          <a:p>
            <a:pPr lvl="1">
              <a:lnSpc>
                <a:spcPct val="90000"/>
              </a:lnSpc>
            </a:pPr>
            <a:r>
              <a:rPr lang="en-US" sz="2200" b="0" dirty="0">
                <a:latin typeface="Calibri" pitchFamily="34" charset="0"/>
                <a:ea typeface="Verdana" pitchFamily="34" charset="0"/>
                <a:cs typeface="Calibri" pitchFamily="34" charset="0"/>
              </a:rPr>
              <a:t>The TRICARE Operational Data Store (ODS) system validates, accepts and processes the claims.</a:t>
            </a:r>
          </a:p>
          <a:p>
            <a:pPr>
              <a:lnSpc>
                <a:spcPct val="90000"/>
              </a:lnSpc>
            </a:pPr>
            <a:r>
              <a:rPr lang="en-US" sz="2200" b="0" dirty="0">
                <a:latin typeface="Calibri" pitchFamily="34" charset="0"/>
                <a:ea typeface="Verdana" pitchFamily="34" charset="0"/>
                <a:cs typeface="Calibri" pitchFamily="34" charset="0"/>
              </a:rPr>
              <a:t>Only administrative data is available, similar to what would be available for Medicare claims.</a:t>
            </a:r>
          </a:p>
          <a:p>
            <a:pPr marL="342900" lvl="1" indent="0">
              <a:lnSpc>
                <a:spcPct val="90000"/>
              </a:lnSpc>
              <a:buNone/>
            </a:pPr>
            <a:endParaRPr lang="en-US" sz="2200" b="0" dirty="0">
              <a:latin typeface="Calibri" pitchFamily="34" charset="0"/>
              <a:ea typeface="Verdana" pitchFamily="34" charset="0"/>
              <a:cs typeface="Calibri" pitchFamily="34" charset="0"/>
            </a:endParaRPr>
          </a:p>
          <a:p>
            <a:pPr marL="0" indent="0">
              <a:lnSpc>
                <a:spcPct val="90000"/>
              </a:lnSpc>
              <a:buNone/>
            </a:pPr>
            <a:endParaRPr lang="en-US" dirty="0">
              <a:latin typeface="Calibri" pitchFamily="34" charset="0"/>
              <a:ea typeface="Verdana" pitchFamily="34" charset="0"/>
              <a:cs typeface="Calibri" pitchFamily="34" charset="0"/>
            </a:endParaRPr>
          </a:p>
          <a:p>
            <a:pPr>
              <a:lnSpc>
                <a:spcPct val="90000"/>
              </a:lnSpc>
            </a:pPr>
            <a:endParaRPr lang="en-US" sz="1500" dirty="0">
              <a:latin typeface="Verdana" pitchFamily="34" charset="0"/>
              <a:ea typeface="Verdana" pitchFamily="34" charset="0"/>
              <a:cs typeface="Calibri" pitchFamily="34" charset="0"/>
            </a:endParaRPr>
          </a:p>
        </p:txBody>
      </p:sp>
      <p:pic>
        <p:nvPicPr>
          <p:cNvPr id="105476" name="Picture 4" descr="j02303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2240" y="5475087"/>
            <a:ext cx="1023938"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F25B367-AD24-4D22-94D0-AB19728D8748}"/>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3189690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idx="4294967295"/>
          </p:nvPr>
        </p:nvSpPr>
        <p:spPr/>
        <p:txBody>
          <a:bodyPr>
            <a:normAutofit/>
          </a:bodyPr>
          <a:lstStyle/>
          <a:p>
            <a:r>
              <a:rPr lang="en-US" sz="3200" dirty="0">
                <a:latin typeface="Calibri" panose="020F0502020204030204" pitchFamily="34" charset="0"/>
                <a:ea typeface="Verdana" pitchFamily="34" charset="0"/>
                <a:cs typeface="Calibri" panose="020F0502020204030204" pitchFamily="34" charset="0"/>
              </a:rPr>
              <a:t>TRICARE Purchased Care Data</a:t>
            </a:r>
          </a:p>
        </p:txBody>
      </p:sp>
      <p:sp>
        <p:nvSpPr>
          <p:cNvPr id="105475" name="Rectangle 3"/>
          <p:cNvSpPr>
            <a:spLocks noGrp="1"/>
          </p:cNvSpPr>
          <p:nvPr>
            <p:ph type="body" sz="half" idx="4294967295"/>
          </p:nvPr>
        </p:nvSpPr>
        <p:spPr>
          <a:xfrm>
            <a:off x="577030" y="1658540"/>
            <a:ext cx="7793831" cy="3540919"/>
          </a:xfrm>
        </p:spPr>
        <p:txBody>
          <a:bodyPr>
            <a:normAutofit/>
          </a:bodyPr>
          <a:lstStyle/>
          <a:p>
            <a:pPr>
              <a:lnSpc>
                <a:spcPct val="90000"/>
              </a:lnSpc>
            </a:pPr>
            <a:r>
              <a:rPr lang="en-US" sz="2800" b="0" dirty="0">
                <a:latin typeface="Calibri" pitchFamily="34" charset="0"/>
                <a:ea typeface="Verdana" pitchFamily="34" charset="0"/>
                <a:cs typeface="Calibri" pitchFamily="34" charset="0"/>
              </a:rPr>
              <a:t>TRICARE Claims include items such as:</a:t>
            </a:r>
          </a:p>
          <a:p>
            <a:pPr lvl="1">
              <a:lnSpc>
                <a:spcPct val="90000"/>
              </a:lnSpc>
            </a:pPr>
            <a:r>
              <a:rPr lang="en-US" sz="2000" b="0" dirty="0">
                <a:latin typeface="Calibri" pitchFamily="34" charset="0"/>
                <a:ea typeface="Verdana" pitchFamily="34" charset="0"/>
                <a:cs typeface="Calibri" pitchFamily="34" charset="0"/>
              </a:rPr>
              <a:t>Physician Services</a:t>
            </a:r>
          </a:p>
          <a:p>
            <a:pPr lvl="1">
              <a:lnSpc>
                <a:spcPct val="90000"/>
              </a:lnSpc>
            </a:pPr>
            <a:r>
              <a:rPr lang="en-US" sz="2000" b="0" dirty="0">
                <a:latin typeface="Calibri" pitchFamily="34" charset="0"/>
                <a:ea typeface="Verdana" pitchFamily="34" charset="0"/>
                <a:cs typeface="Calibri" pitchFamily="34" charset="0"/>
              </a:rPr>
              <a:t>Hospital Stays or Services</a:t>
            </a:r>
          </a:p>
          <a:p>
            <a:pPr lvl="1">
              <a:lnSpc>
                <a:spcPct val="90000"/>
              </a:lnSpc>
            </a:pPr>
            <a:r>
              <a:rPr lang="en-US" sz="2000" b="0" dirty="0">
                <a:latin typeface="Calibri" pitchFamily="34" charset="0"/>
                <a:ea typeface="Verdana" pitchFamily="34" charset="0"/>
                <a:cs typeface="Calibri" pitchFamily="34" charset="0"/>
              </a:rPr>
              <a:t>Ancillary Services</a:t>
            </a:r>
          </a:p>
          <a:p>
            <a:pPr lvl="1">
              <a:lnSpc>
                <a:spcPct val="90000"/>
              </a:lnSpc>
            </a:pPr>
            <a:r>
              <a:rPr lang="en-US" sz="2000" b="0" dirty="0">
                <a:latin typeface="Calibri" pitchFamily="34" charset="0"/>
                <a:ea typeface="Verdana" pitchFamily="34" charset="0"/>
                <a:cs typeface="Calibri" pitchFamily="34" charset="0"/>
              </a:rPr>
              <a:t>Emergency Room </a:t>
            </a:r>
          </a:p>
          <a:p>
            <a:pPr lvl="1">
              <a:lnSpc>
                <a:spcPct val="90000"/>
              </a:lnSpc>
            </a:pPr>
            <a:r>
              <a:rPr lang="en-US" sz="2000" b="0" dirty="0">
                <a:latin typeface="Calibri" pitchFamily="34" charset="0"/>
                <a:ea typeface="Verdana" pitchFamily="34" charset="0"/>
                <a:cs typeface="Calibri" pitchFamily="34" charset="0"/>
              </a:rPr>
              <a:t>Durable Medical Equipment</a:t>
            </a:r>
          </a:p>
          <a:p>
            <a:pPr lvl="1">
              <a:lnSpc>
                <a:spcPct val="90000"/>
              </a:lnSpc>
            </a:pPr>
            <a:r>
              <a:rPr lang="en-US" sz="2000" b="0" dirty="0">
                <a:latin typeface="Calibri" pitchFamily="34" charset="0"/>
                <a:ea typeface="Verdana" pitchFamily="34" charset="0"/>
                <a:cs typeface="Calibri" pitchFamily="34" charset="0"/>
              </a:rPr>
              <a:t>Pharmacy</a:t>
            </a:r>
          </a:p>
          <a:p>
            <a:pPr lvl="1">
              <a:lnSpc>
                <a:spcPct val="90000"/>
              </a:lnSpc>
            </a:pPr>
            <a:r>
              <a:rPr lang="en-US" sz="2000" b="0" dirty="0">
                <a:latin typeface="Calibri" pitchFamily="34" charset="0"/>
                <a:ea typeface="Verdana" pitchFamily="34" charset="0"/>
                <a:cs typeface="Calibri" pitchFamily="34" charset="0"/>
              </a:rPr>
              <a:t>Home Health</a:t>
            </a:r>
          </a:p>
          <a:p>
            <a:pPr lvl="1">
              <a:lnSpc>
                <a:spcPct val="90000"/>
              </a:lnSpc>
            </a:pPr>
            <a:r>
              <a:rPr lang="en-US" sz="2000" b="0" dirty="0">
                <a:latin typeface="Calibri" pitchFamily="34" charset="0"/>
                <a:ea typeface="Verdana" pitchFamily="34" charset="0"/>
                <a:cs typeface="Calibri" pitchFamily="34" charset="0"/>
              </a:rPr>
              <a:t>Hospice</a:t>
            </a:r>
          </a:p>
          <a:p>
            <a:pPr lvl="1">
              <a:lnSpc>
                <a:spcPct val="90000"/>
              </a:lnSpc>
            </a:pPr>
            <a:r>
              <a:rPr lang="en-US" sz="2000" b="0" dirty="0">
                <a:latin typeface="Calibri" pitchFamily="34" charset="0"/>
                <a:ea typeface="Verdana" pitchFamily="34" charset="0"/>
                <a:cs typeface="Calibri" pitchFamily="34" charset="0"/>
              </a:rPr>
              <a:t>Others</a:t>
            </a:r>
            <a:endParaRPr lang="en-US" sz="1500" b="0" dirty="0">
              <a:latin typeface="Verdana" pitchFamily="34" charset="0"/>
              <a:ea typeface="Verdana" pitchFamily="34" charset="0"/>
              <a:cs typeface="Calibri" pitchFamily="34" charset="0"/>
            </a:endParaRPr>
          </a:p>
        </p:txBody>
      </p:sp>
      <p:sp>
        <p:nvSpPr>
          <p:cNvPr id="2" name="Slide Number Placeholder 1">
            <a:extLst>
              <a:ext uri="{FF2B5EF4-FFF2-40B4-BE49-F238E27FC236}">
                <a16:creationId xmlns:a16="http://schemas.microsoft.com/office/drawing/2014/main" id="{07712807-A88A-40AC-9448-3501DF05E213}"/>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58</a:t>
            </a:fld>
            <a:endParaRPr lang="en-US">
              <a:solidFill>
                <a:prstClr val="black">
                  <a:tint val="75000"/>
                </a:prstClr>
              </a:solidFill>
            </a:endParaRPr>
          </a:p>
        </p:txBody>
      </p:sp>
      <p:sp>
        <p:nvSpPr>
          <p:cNvPr id="5" name="TextBox 4">
            <a:extLst>
              <a:ext uri="{FF2B5EF4-FFF2-40B4-BE49-F238E27FC236}">
                <a16:creationId xmlns:a16="http://schemas.microsoft.com/office/drawing/2014/main" id="{F6D993A4-B150-49BC-8A99-8ED4B0A42A46}"/>
              </a:ext>
            </a:extLst>
          </p:cNvPr>
          <p:cNvSpPr txBox="1"/>
          <p:nvPr/>
        </p:nvSpPr>
        <p:spPr>
          <a:xfrm>
            <a:off x="4681921" y="2667000"/>
            <a:ext cx="4004879" cy="2031325"/>
          </a:xfrm>
          <a:prstGeom prst="rect">
            <a:avLst/>
          </a:prstGeom>
          <a:solidFill>
            <a:schemeClr val="bg1">
              <a:lumMod val="95000"/>
            </a:schemeClr>
          </a:solidFill>
        </p:spPr>
        <p:txBody>
          <a:bodyPr wrap="square" rtlCol="0">
            <a:spAutoFit/>
          </a:bodyPr>
          <a:lstStyle/>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When patients have other health insurance, TRICARE pays second (except Medicaid and IHS)</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If 100% of the allowed amount is paid by another payor, TRICARE is blind to the fact that the care occurred.</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Significant issue with Medicare data </a:t>
            </a:r>
          </a:p>
        </p:txBody>
      </p:sp>
    </p:spTree>
    <p:extLst>
      <p:ext uri="{BB962C8B-B14F-4D97-AF65-F5344CB8AC3E}">
        <p14:creationId xmlns:p14="http://schemas.microsoft.com/office/powerpoint/2010/main" val="2390430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pPr algn="ctr"/>
            <a:r>
              <a:rPr lang="en-US" dirty="0"/>
              <a:t>Pharmacy Utilization Review</a:t>
            </a:r>
          </a:p>
        </p:txBody>
      </p:sp>
      <p:sp>
        <p:nvSpPr>
          <p:cNvPr id="3" name="Slide Number Placeholder 2">
            <a:extLst>
              <a:ext uri="{FF2B5EF4-FFF2-40B4-BE49-F238E27FC236}">
                <a16:creationId xmlns:a16="http://schemas.microsoft.com/office/drawing/2014/main" id="{BE45F6A9-2DAB-4A76-BD5F-4FA5B1D53630}"/>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193228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1738-9587-45F9-BEE0-4BE14219DD6D}"/>
              </a:ext>
            </a:extLst>
          </p:cNvPr>
          <p:cNvSpPr>
            <a:spLocks noGrp="1"/>
          </p:cNvSpPr>
          <p:nvPr>
            <p:ph type="title"/>
          </p:nvPr>
        </p:nvSpPr>
        <p:spPr>
          <a:xfrm>
            <a:off x="1219200" y="3109118"/>
            <a:ext cx="6705600" cy="639763"/>
          </a:xfrm>
        </p:spPr>
        <p:txBody>
          <a:bodyPr/>
          <a:lstStyle/>
          <a:p>
            <a:r>
              <a:rPr lang="en-US" dirty="0"/>
              <a:t>Eligibility and Enrollment Data</a:t>
            </a:r>
          </a:p>
        </p:txBody>
      </p:sp>
      <p:sp>
        <p:nvSpPr>
          <p:cNvPr id="4" name="Slide Number Placeholder 3">
            <a:extLst>
              <a:ext uri="{FF2B5EF4-FFF2-40B4-BE49-F238E27FC236}">
                <a16:creationId xmlns:a16="http://schemas.microsoft.com/office/drawing/2014/main" id="{132AE36E-5AF2-4384-ADB8-E79DBA8539A9}"/>
              </a:ext>
            </a:extLst>
          </p:cNvPr>
          <p:cNvSpPr>
            <a:spLocks noGrp="1"/>
          </p:cNvSpPr>
          <p:nvPr>
            <p:ph type="sldNum" sz="quarter" idx="12"/>
          </p:nvPr>
        </p:nvSpPr>
        <p:spPr/>
        <p:txBody>
          <a:bodyPr/>
          <a:lstStyle/>
          <a:p>
            <a:pPr>
              <a:defRPr/>
            </a:pPr>
            <a:fld id="{72DC2F5A-4F79-4A62-987C-EAEB7B0418A8}" type="slidenum">
              <a:rPr lang="en-US" smtClean="0"/>
              <a:pPr>
                <a:defRPr/>
              </a:pPr>
              <a:t>6</a:t>
            </a:fld>
            <a:endParaRPr lang="en-US" dirty="0"/>
          </a:p>
        </p:txBody>
      </p:sp>
    </p:spTree>
    <p:extLst>
      <p:ext uri="{BB962C8B-B14F-4D97-AF65-F5344CB8AC3E}">
        <p14:creationId xmlns:p14="http://schemas.microsoft.com/office/powerpoint/2010/main" val="4287887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295400" y="450284"/>
            <a:ext cx="5943600" cy="479822"/>
          </a:xfrm>
        </p:spPr>
        <p:txBody>
          <a:bodyPr>
            <a:noAutofit/>
          </a:bodyPr>
          <a:lstStyle/>
          <a:p>
            <a:r>
              <a:rPr lang="en-US" sz="2800" dirty="0">
                <a:ea typeface="Calibri" pitchFamily="34" charset="0"/>
              </a:rPr>
              <a:t>Pharmacy Data Transaction Service</a:t>
            </a:r>
          </a:p>
        </p:txBody>
      </p:sp>
      <p:sp>
        <p:nvSpPr>
          <p:cNvPr id="59396" name="Content Placeholder 2"/>
          <p:cNvSpPr txBox="1">
            <a:spLocks/>
          </p:cNvSpPr>
          <p:nvPr/>
        </p:nvSpPr>
        <p:spPr bwMode="auto">
          <a:xfrm>
            <a:off x="366290" y="1576005"/>
            <a:ext cx="8161735"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Wingdings" panose="05000000000000000000" pitchFamily="2" charset="2"/>
              <a:buChar char="Ø"/>
            </a:pPr>
            <a:r>
              <a:rPr lang="en-US" sz="2000" dirty="0">
                <a:latin typeface="Calibri" pitchFamily="34" charset="0"/>
              </a:rPr>
              <a:t>Real-Time Drug Utilization Review System</a:t>
            </a:r>
          </a:p>
          <a:p>
            <a:pPr>
              <a:spcBef>
                <a:spcPct val="20000"/>
              </a:spcBef>
              <a:buFont typeface="Wingdings" panose="05000000000000000000" pitchFamily="2" charset="2"/>
              <a:buChar char="Ø"/>
            </a:pPr>
            <a:r>
              <a:rPr lang="en-US" sz="2000" dirty="0">
                <a:latin typeface="Calibri" pitchFamily="34" charset="0"/>
              </a:rPr>
              <a:t>Entities filling prescriptions for MHS Beneficiaries use PDTS to see if it is safe to dispense the drug.</a:t>
            </a:r>
          </a:p>
          <a:p>
            <a:pPr>
              <a:spcBef>
                <a:spcPct val="20000"/>
              </a:spcBef>
              <a:buFont typeface="Wingdings" panose="05000000000000000000" pitchFamily="2" charset="2"/>
              <a:buChar char="Ø"/>
            </a:pPr>
            <a:r>
              <a:rPr lang="en-US" sz="2000" dirty="0">
                <a:latin typeface="Calibri" pitchFamily="34" charset="0"/>
              </a:rPr>
              <a:t>Includes programs related to </a:t>
            </a:r>
            <a:r>
              <a:rPr lang="en-US" sz="2000" dirty="0" err="1">
                <a:latin typeface="Calibri" pitchFamily="34" charset="0"/>
              </a:rPr>
              <a:t>opiod</a:t>
            </a:r>
            <a:r>
              <a:rPr lang="en-US" sz="2000" dirty="0">
                <a:latin typeface="Calibri" pitchFamily="34" charset="0"/>
              </a:rPr>
              <a:t> abuse</a:t>
            </a:r>
          </a:p>
          <a:p>
            <a:pPr>
              <a:spcBef>
                <a:spcPct val="20000"/>
              </a:spcBef>
              <a:buFont typeface="Wingdings" panose="05000000000000000000" pitchFamily="2" charset="2"/>
              <a:buChar char="Ø"/>
            </a:pPr>
            <a:r>
              <a:rPr lang="en-US" sz="2000" dirty="0">
                <a:latin typeface="Calibri" pitchFamily="34" charset="0"/>
              </a:rPr>
              <a:t>Used by MTFs, Private Sector pharmacies, the mail order program, the VA (on dual eligible patients), and “line” units (such as shipboard pharmacies).</a:t>
            </a:r>
          </a:p>
          <a:p>
            <a:pPr>
              <a:spcBef>
                <a:spcPct val="20000"/>
              </a:spcBef>
              <a:buFont typeface="Wingdings" panose="05000000000000000000" pitchFamily="2" charset="2"/>
              <a:buChar char="Ø"/>
            </a:pPr>
            <a:r>
              <a:rPr lang="en-US" sz="2000" dirty="0">
                <a:latin typeface="Calibri" pitchFamily="34" charset="0"/>
              </a:rPr>
              <a:t>Only used for outpatient prescriptions</a:t>
            </a:r>
          </a:p>
          <a:p>
            <a:pPr>
              <a:spcBef>
                <a:spcPct val="20000"/>
              </a:spcBef>
              <a:buFont typeface="Wingdings" panose="05000000000000000000" pitchFamily="2" charset="2"/>
              <a:buChar char="Ø"/>
            </a:pPr>
            <a:r>
              <a:rPr lang="en-US" sz="2000" dirty="0">
                <a:latin typeface="Calibri" pitchFamily="34" charset="0"/>
              </a:rPr>
              <a:t>Required at MTFs and if TRICARE is paying a claim.</a:t>
            </a:r>
          </a:p>
          <a:p>
            <a:pPr>
              <a:spcBef>
                <a:spcPct val="20000"/>
              </a:spcBef>
              <a:buFont typeface="Wingdings" panose="05000000000000000000" pitchFamily="2" charset="2"/>
              <a:buChar char="Ø"/>
            </a:pPr>
            <a:r>
              <a:rPr lang="en-US" sz="2000" dirty="0">
                <a:latin typeface="Calibri" pitchFamily="34" charset="0"/>
              </a:rPr>
              <a:t>Does not include overseas private sector fills (but does include overseas when operated by DoD).</a:t>
            </a:r>
          </a:p>
          <a:p>
            <a:pPr lvl="1">
              <a:spcBef>
                <a:spcPct val="20000"/>
              </a:spcBef>
              <a:buFontTx/>
              <a:buChar char="•"/>
            </a:pPr>
            <a:endParaRPr lang="en-US" dirty="0">
              <a:solidFill>
                <a:schemeClr val="accent2"/>
              </a:solidFill>
              <a:latin typeface="Calibri" pitchFamily="34" charset="0"/>
            </a:endParaRPr>
          </a:p>
        </p:txBody>
      </p:sp>
      <p:pic>
        <p:nvPicPr>
          <p:cNvPr id="6146" name="Picture 2" descr="Image result for pills">
            <a:extLst>
              <a:ext uri="{FF2B5EF4-FFF2-40B4-BE49-F238E27FC236}">
                <a16:creationId xmlns:a16="http://schemas.microsoft.com/office/drawing/2014/main" id="{5C9BAD1C-AD3F-45B2-B2E4-62A023F24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798" y="5433249"/>
            <a:ext cx="1481603" cy="9669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BB77965-6261-466E-A945-CEDE13C83447}"/>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2643638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C418-8C19-4C43-98B0-50768B571F8D}"/>
              </a:ext>
            </a:extLst>
          </p:cNvPr>
          <p:cNvSpPr>
            <a:spLocks noGrp="1"/>
          </p:cNvSpPr>
          <p:nvPr>
            <p:ph type="title"/>
          </p:nvPr>
        </p:nvSpPr>
        <p:spPr/>
        <p:txBody>
          <a:bodyPr/>
          <a:lstStyle/>
          <a:p>
            <a:r>
              <a:rPr lang="en-US" sz="3600" dirty="0"/>
              <a:t>Pharmacy Data Transaction Service</a:t>
            </a:r>
          </a:p>
        </p:txBody>
      </p:sp>
      <p:sp>
        <p:nvSpPr>
          <p:cNvPr id="4" name="Slide Number Placeholder 3">
            <a:extLst>
              <a:ext uri="{FF2B5EF4-FFF2-40B4-BE49-F238E27FC236}">
                <a16:creationId xmlns:a16="http://schemas.microsoft.com/office/drawing/2014/main" id="{14309828-DF9F-4836-94B9-510E6D7F1E82}"/>
              </a:ext>
            </a:extLst>
          </p:cNvPr>
          <p:cNvSpPr>
            <a:spLocks noGrp="1"/>
          </p:cNvSpPr>
          <p:nvPr>
            <p:ph type="sldNum" sz="quarter" idx="12"/>
          </p:nvPr>
        </p:nvSpPr>
        <p:spPr/>
        <p:txBody>
          <a:bodyPr/>
          <a:lstStyle/>
          <a:p>
            <a:pPr>
              <a:defRPr/>
            </a:pPr>
            <a:fld id="{72DC2F5A-4F79-4A62-987C-EAEB7B0418A8}" type="slidenum">
              <a:rPr lang="en-US" smtClean="0"/>
              <a:pPr>
                <a:defRPr/>
              </a:pPr>
              <a:t>61</a:t>
            </a:fld>
            <a:endParaRPr lang="en-US" dirty="0"/>
          </a:p>
        </p:txBody>
      </p:sp>
      <p:pic>
        <p:nvPicPr>
          <p:cNvPr id="7" name="Content Placeholder 6">
            <a:extLst>
              <a:ext uri="{FF2B5EF4-FFF2-40B4-BE49-F238E27FC236}">
                <a16:creationId xmlns:a16="http://schemas.microsoft.com/office/drawing/2014/main" id="{E5E99F6D-AD53-42BF-AC18-68F229D11F9F}"/>
              </a:ext>
            </a:extLst>
          </p:cNvPr>
          <p:cNvPicPr>
            <a:picLocks noGrp="1" noChangeAspect="1"/>
          </p:cNvPicPr>
          <p:nvPr>
            <p:ph idx="1"/>
          </p:nvPr>
        </p:nvPicPr>
        <p:blipFill>
          <a:blip r:embed="rId2"/>
          <a:stretch>
            <a:fillRect/>
          </a:stretch>
        </p:blipFill>
        <p:spPr>
          <a:xfrm>
            <a:off x="2276475" y="2224881"/>
            <a:ext cx="4591050" cy="3276600"/>
          </a:xfrm>
          <a:prstGeom prst="rect">
            <a:avLst/>
          </a:prstGeom>
        </p:spPr>
      </p:pic>
      <p:sp>
        <p:nvSpPr>
          <p:cNvPr id="8" name="Content Placeholder 2">
            <a:extLst>
              <a:ext uri="{FF2B5EF4-FFF2-40B4-BE49-F238E27FC236}">
                <a16:creationId xmlns:a16="http://schemas.microsoft.com/office/drawing/2014/main" id="{07136940-EDFE-4624-B10A-9A583F39B25F}"/>
              </a:ext>
            </a:extLst>
          </p:cNvPr>
          <p:cNvSpPr txBox="1">
            <a:spLocks/>
          </p:cNvSpPr>
          <p:nvPr/>
        </p:nvSpPr>
        <p:spPr bwMode="auto">
          <a:xfrm>
            <a:off x="366290" y="1576005"/>
            <a:ext cx="8161735"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Wingdings" panose="05000000000000000000" pitchFamily="2" charset="2"/>
              <a:buChar char="Ø"/>
            </a:pPr>
            <a:r>
              <a:rPr lang="en-US" sz="2000" dirty="0">
                <a:latin typeface="Calibri" pitchFamily="34" charset="0"/>
              </a:rPr>
              <a:t>FY 2018 PDTS Prescriptions </a:t>
            </a:r>
          </a:p>
          <a:p>
            <a:pPr marL="457200" lvl="1" indent="0">
              <a:spcBef>
                <a:spcPct val="20000"/>
              </a:spcBef>
            </a:pPr>
            <a:endParaRPr lang="en-US" dirty="0">
              <a:solidFill>
                <a:schemeClr val="accent2"/>
              </a:solidFill>
              <a:latin typeface="Calibri" pitchFamily="34" charset="0"/>
            </a:endParaRPr>
          </a:p>
        </p:txBody>
      </p:sp>
      <p:sp>
        <p:nvSpPr>
          <p:cNvPr id="9" name="TextBox 8">
            <a:extLst>
              <a:ext uri="{FF2B5EF4-FFF2-40B4-BE49-F238E27FC236}">
                <a16:creationId xmlns:a16="http://schemas.microsoft.com/office/drawing/2014/main" id="{852194A8-90E6-45FB-B8C4-1D5F78F8A1B2}"/>
              </a:ext>
            </a:extLst>
          </p:cNvPr>
          <p:cNvSpPr txBox="1"/>
          <p:nvPr/>
        </p:nvSpPr>
        <p:spPr>
          <a:xfrm>
            <a:off x="2743200" y="5791200"/>
            <a:ext cx="3505200"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Note that Line and VA data are more sporadic than the other sources.</a:t>
            </a:r>
          </a:p>
        </p:txBody>
      </p:sp>
    </p:spTree>
    <p:extLst>
      <p:ext uri="{BB962C8B-B14F-4D97-AF65-F5344CB8AC3E}">
        <p14:creationId xmlns:p14="http://schemas.microsoft.com/office/powerpoint/2010/main" val="4210347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79F9-FAAE-4BB7-AA47-AA39854B7F12}"/>
              </a:ext>
            </a:extLst>
          </p:cNvPr>
          <p:cNvSpPr>
            <a:spLocks noGrp="1"/>
          </p:cNvSpPr>
          <p:nvPr>
            <p:ph type="title"/>
          </p:nvPr>
        </p:nvSpPr>
        <p:spPr/>
        <p:txBody>
          <a:bodyPr/>
          <a:lstStyle/>
          <a:p>
            <a:r>
              <a:rPr lang="en-US" dirty="0"/>
              <a:t>Other Operational Systems</a:t>
            </a:r>
          </a:p>
        </p:txBody>
      </p:sp>
      <p:sp>
        <p:nvSpPr>
          <p:cNvPr id="3" name="Content Placeholder 2">
            <a:extLst>
              <a:ext uri="{FF2B5EF4-FFF2-40B4-BE49-F238E27FC236}">
                <a16:creationId xmlns:a16="http://schemas.microsoft.com/office/drawing/2014/main" id="{3A2C6A0F-6974-4DCE-A479-7969C30F5839}"/>
              </a:ext>
            </a:extLst>
          </p:cNvPr>
          <p:cNvSpPr>
            <a:spLocks noGrp="1"/>
          </p:cNvSpPr>
          <p:nvPr>
            <p:ph idx="1"/>
          </p:nvPr>
        </p:nvSpPr>
        <p:spPr>
          <a:xfrm>
            <a:off x="457200" y="1293812"/>
            <a:ext cx="8229600" cy="4525963"/>
          </a:xfrm>
        </p:spPr>
        <p:txBody>
          <a:bodyPr/>
          <a:lstStyle/>
          <a:p>
            <a:r>
              <a:rPr lang="en-US" sz="2400" b="0" dirty="0"/>
              <a:t>Selected Other Operational Systems:</a:t>
            </a:r>
          </a:p>
          <a:p>
            <a:pPr lvl="1"/>
            <a:r>
              <a:rPr lang="en-US" sz="2000" b="0" dirty="0"/>
              <a:t>Theater Medical Data Store:  Data collection for healthcare provided in line units, such as Navy Ships or combat support hospitals.</a:t>
            </a:r>
          </a:p>
          <a:p>
            <a:pPr lvl="1"/>
            <a:r>
              <a:rPr lang="en-US" sz="2000" b="0" dirty="0"/>
              <a:t>Referral Management System (RMS):  Central place for direct and purchased care referral tracking and action.</a:t>
            </a:r>
          </a:p>
          <a:p>
            <a:pPr lvl="1"/>
            <a:r>
              <a:rPr lang="en-US" sz="2000" b="0" dirty="0"/>
              <a:t>Coding and Compliance Editor:  Used to identify poorly coded direct care records and to group inpatient stays by DRG.</a:t>
            </a:r>
          </a:p>
          <a:p>
            <a:pPr lvl="1"/>
            <a:r>
              <a:rPr lang="en-US" sz="2000" b="0" dirty="0"/>
              <a:t>S3 (Surgical Scheduling System):  Used to schedule and manage the operating rooms at MTFs.</a:t>
            </a:r>
          </a:p>
        </p:txBody>
      </p:sp>
      <p:sp>
        <p:nvSpPr>
          <p:cNvPr id="5" name="Slide Number Placeholder 4">
            <a:extLst>
              <a:ext uri="{FF2B5EF4-FFF2-40B4-BE49-F238E27FC236}">
                <a16:creationId xmlns:a16="http://schemas.microsoft.com/office/drawing/2014/main" id="{4512E96F-6F08-47F8-B80D-60D6644BA306}"/>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2541166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r>
              <a:rPr lang="en-US" dirty="0"/>
              <a:t>Central Information Systems and their Role in Supporting Business</a:t>
            </a:r>
          </a:p>
        </p:txBody>
      </p:sp>
      <p:sp>
        <p:nvSpPr>
          <p:cNvPr id="3" name="Slide Number Placeholder 2">
            <a:extLst>
              <a:ext uri="{FF2B5EF4-FFF2-40B4-BE49-F238E27FC236}">
                <a16:creationId xmlns:a16="http://schemas.microsoft.com/office/drawing/2014/main" id="{0493E399-49CD-451C-8CB5-6C697822E429}"/>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3532704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pPr algn="ctr"/>
            <a:r>
              <a:rPr lang="en-US" dirty="0"/>
              <a:t>MHS Data Repository</a:t>
            </a:r>
          </a:p>
        </p:txBody>
      </p:sp>
      <p:pic>
        <p:nvPicPr>
          <p:cNvPr id="3" name="Picture 2">
            <a:extLst>
              <a:ext uri="{FF2B5EF4-FFF2-40B4-BE49-F238E27FC236}">
                <a16:creationId xmlns:a16="http://schemas.microsoft.com/office/drawing/2014/main" id="{65008457-94AE-444E-BA9B-820B126D0534}"/>
              </a:ext>
            </a:extLst>
          </p:cNvPr>
          <p:cNvPicPr>
            <a:picLocks noChangeAspect="1"/>
          </p:cNvPicPr>
          <p:nvPr/>
        </p:nvPicPr>
        <p:blipFill>
          <a:blip r:embed="rId2"/>
          <a:stretch>
            <a:fillRect/>
          </a:stretch>
        </p:blipFill>
        <p:spPr>
          <a:xfrm>
            <a:off x="3271684" y="3592077"/>
            <a:ext cx="2308682" cy="1681009"/>
          </a:xfrm>
          <a:prstGeom prst="rect">
            <a:avLst/>
          </a:prstGeom>
        </p:spPr>
      </p:pic>
      <p:sp>
        <p:nvSpPr>
          <p:cNvPr id="4" name="Slide Number Placeholder 3">
            <a:extLst>
              <a:ext uri="{FF2B5EF4-FFF2-40B4-BE49-F238E27FC236}">
                <a16:creationId xmlns:a16="http://schemas.microsoft.com/office/drawing/2014/main" id="{824A48F1-DBB2-45EE-8B70-986625FEBC47}"/>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2161599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MHS Data Repository</a:t>
            </a:r>
          </a:p>
        </p:txBody>
      </p:sp>
      <p:sp>
        <p:nvSpPr>
          <p:cNvPr id="3" name="Content Placeholder 2"/>
          <p:cNvSpPr txBox="1">
            <a:spLocks/>
          </p:cNvSpPr>
          <p:nvPr/>
        </p:nvSpPr>
        <p:spPr bwMode="auto">
          <a:xfrm>
            <a:off x="386454" y="1669334"/>
            <a:ext cx="819388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Wingdings" panose="05000000000000000000" pitchFamily="2" charset="2"/>
              <a:buChar char="Ø"/>
            </a:pPr>
            <a:r>
              <a:rPr lang="en-US" sz="2000" dirty="0">
                <a:latin typeface="Calibri" pitchFamily="34" charset="0"/>
              </a:rPr>
              <a:t>MHS Data Repository was developed in 2000 to:</a:t>
            </a:r>
          </a:p>
          <a:p>
            <a:pPr marL="800100" lvl="1">
              <a:spcBef>
                <a:spcPct val="20000"/>
              </a:spcBef>
              <a:buFont typeface="Wingdings" panose="05000000000000000000" pitchFamily="2" charset="2"/>
              <a:buChar char="Ø"/>
            </a:pPr>
            <a:r>
              <a:rPr lang="en-US" dirty="0">
                <a:latin typeface="Calibri" pitchFamily="34" charset="0"/>
              </a:rPr>
              <a:t>Put direct care data in one place</a:t>
            </a:r>
          </a:p>
          <a:p>
            <a:pPr marL="800100" lvl="1">
              <a:spcBef>
                <a:spcPct val="20000"/>
              </a:spcBef>
              <a:buFont typeface="Wingdings" panose="05000000000000000000" pitchFamily="2" charset="2"/>
              <a:buChar char="Ø"/>
            </a:pPr>
            <a:r>
              <a:rPr lang="en-US" dirty="0">
                <a:latin typeface="Calibri" pitchFamily="34" charset="0"/>
              </a:rPr>
              <a:t>Add in remaining relevant data sources from other MHS and non-MHS systems, such as claims, DEERS, deployments, etc.</a:t>
            </a:r>
          </a:p>
          <a:p>
            <a:pPr marL="800100" lvl="1">
              <a:spcBef>
                <a:spcPct val="20000"/>
              </a:spcBef>
              <a:buFont typeface="Wingdings" panose="05000000000000000000" pitchFamily="2" charset="2"/>
              <a:buChar char="Ø"/>
            </a:pPr>
            <a:r>
              <a:rPr lang="en-US" dirty="0">
                <a:latin typeface="Calibri" pitchFamily="34" charset="0"/>
              </a:rPr>
              <a:t>Append fields that standardize or add new information, such as RVUs, Beneficiary Categories, etc.</a:t>
            </a:r>
          </a:p>
          <a:p>
            <a:pPr marL="800100" lvl="1">
              <a:spcBef>
                <a:spcPct val="20000"/>
              </a:spcBef>
              <a:buFont typeface="Wingdings" panose="05000000000000000000" pitchFamily="2" charset="2"/>
              <a:buChar char="Ø"/>
            </a:pPr>
            <a:r>
              <a:rPr lang="en-US" dirty="0">
                <a:latin typeface="Calibri" pitchFamily="34" charset="0"/>
              </a:rPr>
              <a:t>Correct known errors in data, such as the AHLTA person identification problem</a:t>
            </a:r>
          </a:p>
          <a:p>
            <a:pPr marL="800100" lvl="1">
              <a:spcBef>
                <a:spcPct val="20000"/>
              </a:spcBef>
              <a:buFont typeface="Wingdings" panose="05000000000000000000" pitchFamily="2" charset="2"/>
              <a:buChar char="Ø"/>
            </a:pPr>
            <a:r>
              <a:rPr lang="en-US" dirty="0">
                <a:latin typeface="Calibri" pitchFamily="34" charset="0"/>
              </a:rPr>
              <a:t>Reduce costs of maintaining multiple systems</a:t>
            </a:r>
          </a:p>
          <a:p>
            <a:pPr marL="800100" lvl="1">
              <a:spcBef>
                <a:spcPct val="20000"/>
              </a:spcBef>
              <a:buFont typeface="Wingdings" panose="05000000000000000000" pitchFamily="2" charset="2"/>
              <a:buChar char="Ø"/>
            </a:pPr>
            <a:r>
              <a:rPr lang="en-US" dirty="0">
                <a:latin typeface="Calibri" pitchFamily="34" charset="0"/>
              </a:rPr>
              <a:t>Provide a secure processing environment with advanced programming capabilities for users</a:t>
            </a:r>
          </a:p>
          <a:p>
            <a:pPr marL="800100" lvl="1">
              <a:spcBef>
                <a:spcPct val="20000"/>
              </a:spcBef>
              <a:buFont typeface="Wingdings" panose="05000000000000000000" pitchFamily="2" charset="2"/>
              <a:buChar char="Ø"/>
            </a:pPr>
            <a:r>
              <a:rPr lang="en-US" dirty="0">
                <a:latin typeface="Calibri" pitchFamily="34" charset="0"/>
              </a:rPr>
              <a:t>Improve quality of data, and</a:t>
            </a:r>
          </a:p>
          <a:p>
            <a:pPr marL="800100" lvl="1">
              <a:spcBef>
                <a:spcPct val="20000"/>
              </a:spcBef>
              <a:buFont typeface="Wingdings" panose="05000000000000000000" pitchFamily="2" charset="2"/>
              <a:buChar char="Ø"/>
            </a:pPr>
            <a:r>
              <a:rPr lang="en-US" dirty="0">
                <a:latin typeface="Calibri" pitchFamily="34" charset="0"/>
              </a:rPr>
              <a:t>Create an environment conducive to successful audits and interactions with other civilian and federal agencies.</a:t>
            </a:r>
          </a:p>
        </p:txBody>
      </p:sp>
    </p:spTree>
    <p:extLst>
      <p:ext uri="{BB962C8B-B14F-4D97-AF65-F5344CB8AC3E}">
        <p14:creationId xmlns:p14="http://schemas.microsoft.com/office/powerpoint/2010/main" val="3867881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0"/>
            <a:ext cx="7772400" cy="1143000"/>
          </a:xfrm>
        </p:spPr>
        <p:txBody>
          <a:bodyPr/>
          <a:lstStyle/>
          <a:p>
            <a:r>
              <a:rPr lang="en-US" sz="3200" b="1" dirty="0">
                <a:latin typeface="Calibri" pitchFamily="34" charset="0"/>
                <a:ea typeface="Calibri" pitchFamily="34" charset="0"/>
                <a:cs typeface="Calibri" pitchFamily="34" charset="0"/>
              </a:rPr>
              <a:t>Inpatient Record Flow (post-MDR)</a:t>
            </a:r>
          </a:p>
        </p:txBody>
      </p:sp>
      <p:sp>
        <p:nvSpPr>
          <p:cNvPr id="11267" name="Rectangle 5"/>
          <p:cNvSpPr>
            <a:spLocks noChangeArrowheads="1"/>
          </p:cNvSpPr>
          <p:nvPr/>
        </p:nvSpPr>
        <p:spPr bwMode="auto">
          <a:xfrm>
            <a:off x="300830" y="1788799"/>
            <a:ext cx="665163" cy="4597400"/>
          </a:xfrm>
          <a:prstGeom prst="rect">
            <a:avLst/>
          </a:prstGeom>
          <a:solidFill>
            <a:srgbClr val="AF5000"/>
          </a:solidFill>
          <a:ln w="0">
            <a:solidFill>
              <a:srgbClr val="BFBFBF"/>
            </a:solidFill>
            <a:miter lim="800000"/>
            <a:headEnd/>
            <a:tailEnd/>
          </a:ln>
        </p:spPr>
        <p:txBody>
          <a:bodyPr/>
          <a:lstStyle/>
          <a:p>
            <a:endParaRPr lang="en-US"/>
          </a:p>
        </p:txBody>
      </p:sp>
      <p:sp>
        <p:nvSpPr>
          <p:cNvPr id="11268" name="Rectangle 6"/>
          <p:cNvSpPr>
            <a:spLocks noChangeArrowheads="1"/>
          </p:cNvSpPr>
          <p:nvPr/>
        </p:nvSpPr>
        <p:spPr bwMode="auto">
          <a:xfrm>
            <a:off x="504825" y="2184400"/>
            <a:ext cx="2968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solidFill>
                  <a:srgbClr val="FFFFFF"/>
                </a:solidFill>
              </a:rPr>
              <a:t>M</a:t>
            </a:r>
            <a:endParaRPr lang="en-US" sz="2400"/>
          </a:p>
        </p:txBody>
      </p:sp>
      <p:sp>
        <p:nvSpPr>
          <p:cNvPr id="11269" name="Rectangle 7"/>
          <p:cNvSpPr>
            <a:spLocks noChangeArrowheads="1"/>
          </p:cNvSpPr>
          <p:nvPr/>
        </p:nvSpPr>
        <p:spPr bwMode="auto">
          <a:xfrm>
            <a:off x="504825" y="2593975"/>
            <a:ext cx="2174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dirty="0">
                <a:solidFill>
                  <a:srgbClr val="FFFFFF"/>
                </a:solidFill>
              </a:rPr>
              <a:t>T</a:t>
            </a:r>
            <a:endParaRPr lang="en-US" sz="2400" dirty="0"/>
          </a:p>
        </p:txBody>
      </p:sp>
      <p:sp>
        <p:nvSpPr>
          <p:cNvPr id="11270" name="Rectangle 8"/>
          <p:cNvSpPr>
            <a:spLocks noChangeArrowheads="1"/>
          </p:cNvSpPr>
          <p:nvPr/>
        </p:nvSpPr>
        <p:spPr bwMode="auto">
          <a:xfrm>
            <a:off x="504825" y="3003550"/>
            <a:ext cx="2174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solidFill>
                  <a:srgbClr val="FFFFFF"/>
                </a:solidFill>
              </a:rPr>
              <a:t>F</a:t>
            </a:r>
            <a:endParaRPr lang="en-US" sz="2400"/>
          </a:p>
        </p:txBody>
      </p:sp>
      <p:sp>
        <p:nvSpPr>
          <p:cNvPr id="11271" name="Rectangle 9"/>
          <p:cNvSpPr>
            <a:spLocks noChangeArrowheads="1"/>
          </p:cNvSpPr>
          <p:nvPr/>
        </p:nvSpPr>
        <p:spPr bwMode="auto">
          <a:xfrm>
            <a:off x="504825" y="3822700"/>
            <a:ext cx="257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solidFill>
                  <a:srgbClr val="FFFFFF"/>
                </a:solidFill>
              </a:rPr>
              <a:t>C</a:t>
            </a:r>
            <a:endParaRPr lang="en-US" sz="2400"/>
          </a:p>
        </p:txBody>
      </p:sp>
      <p:sp>
        <p:nvSpPr>
          <p:cNvPr id="11272" name="Rectangle 10"/>
          <p:cNvSpPr>
            <a:spLocks noChangeArrowheads="1"/>
          </p:cNvSpPr>
          <p:nvPr/>
        </p:nvSpPr>
        <p:spPr bwMode="auto">
          <a:xfrm>
            <a:off x="504825" y="4232275"/>
            <a:ext cx="257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solidFill>
                  <a:srgbClr val="FFFFFF"/>
                </a:solidFill>
              </a:rPr>
              <a:t>H</a:t>
            </a:r>
            <a:endParaRPr lang="en-US" sz="2400"/>
          </a:p>
        </p:txBody>
      </p:sp>
      <p:sp>
        <p:nvSpPr>
          <p:cNvPr id="11273" name="Rectangle 11"/>
          <p:cNvSpPr>
            <a:spLocks noChangeArrowheads="1"/>
          </p:cNvSpPr>
          <p:nvPr/>
        </p:nvSpPr>
        <p:spPr bwMode="auto">
          <a:xfrm>
            <a:off x="504825" y="4641850"/>
            <a:ext cx="257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solidFill>
                  <a:srgbClr val="FFFFFF"/>
                </a:solidFill>
              </a:rPr>
              <a:t>C</a:t>
            </a:r>
            <a:endParaRPr lang="en-US" sz="2400"/>
          </a:p>
        </p:txBody>
      </p:sp>
      <p:sp>
        <p:nvSpPr>
          <p:cNvPr id="11274" name="Rectangle 12"/>
          <p:cNvSpPr>
            <a:spLocks noChangeArrowheads="1"/>
          </p:cNvSpPr>
          <p:nvPr/>
        </p:nvSpPr>
        <p:spPr bwMode="auto">
          <a:xfrm>
            <a:off x="504825" y="5051425"/>
            <a:ext cx="2365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a:solidFill>
                  <a:srgbClr val="FFFFFF"/>
                </a:solidFill>
              </a:rPr>
              <a:t>S</a:t>
            </a:r>
            <a:endParaRPr lang="en-US" sz="2400"/>
          </a:p>
        </p:txBody>
      </p:sp>
      <p:sp>
        <p:nvSpPr>
          <p:cNvPr id="11275" name="Line 31"/>
          <p:cNvSpPr>
            <a:spLocks noChangeShapeType="1"/>
          </p:cNvSpPr>
          <p:nvPr/>
        </p:nvSpPr>
        <p:spPr bwMode="auto">
          <a:xfrm>
            <a:off x="974725" y="3840163"/>
            <a:ext cx="1447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76" name="Group 33"/>
          <p:cNvGrpSpPr>
            <a:grpSpLocks/>
          </p:cNvGrpSpPr>
          <p:nvPr/>
        </p:nvGrpSpPr>
        <p:grpSpPr bwMode="auto">
          <a:xfrm>
            <a:off x="2424113" y="3063875"/>
            <a:ext cx="877887" cy="1752600"/>
            <a:chOff x="875" y="1267"/>
            <a:chExt cx="553" cy="1261"/>
          </a:xfrm>
        </p:grpSpPr>
        <p:sp>
          <p:nvSpPr>
            <p:cNvPr id="11291" name="Rectangle 34"/>
            <p:cNvSpPr>
              <a:spLocks noChangeArrowheads="1"/>
            </p:cNvSpPr>
            <p:nvPr/>
          </p:nvSpPr>
          <p:spPr bwMode="auto">
            <a:xfrm>
              <a:off x="875" y="1267"/>
              <a:ext cx="553" cy="1261"/>
            </a:xfrm>
            <a:prstGeom prst="rect">
              <a:avLst/>
            </a:prstGeom>
            <a:solidFill>
              <a:srgbClr val="80FFFF"/>
            </a:solidFill>
            <a:ln w="0">
              <a:solidFill>
                <a:srgbClr val="BFBFBF"/>
              </a:solidFill>
              <a:miter lim="800000"/>
              <a:headEnd/>
              <a:tailEnd/>
            </a:ln>
          </p:spPr>
          <p:txBody>
            <a:bodyPr/>
            <a:lstStyle/>
            <a:p>
              <a:endParaRPr lang="en-US"/>
            </a:p>
          </p:txBody>
        </p:sp>
        <p:sp>
          <p:nvSpPr>
            <p:cNvPr id="11292" name="Rectangle 35"/>
            <p:cNvSpPr>
              <a:spLocks noChangeArrowheads="1"/>
            </p:cNvSpPr>
            <p:nvPr/>
          </p:nvSpPr>
          <p:spPr bwMode="auto">
            <a:xfrm>
              <a:off x="912" y="1537"/>
              <a:ext cx="44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FF0000"/>
                  </a:solidFill>
                </a:rPr>
                <a:t>Feed</a:t>
              </a:r>
              <a:endParaRPr lang="en-US" sz="2400"/>
            </a:p>
          </p:txBody>
        </p:sp>
        <p:sp>
          <p:nvSpPr>
            <p:cNvPr id="11293" name="Rectangle 36"/>
            <p:cNvSpPr>
              <a:spLocks noChangeArrowheads="1"/>
            </p:cNvSpPr>
            <p:nvPr/>
          </p:nvSpPr>
          <p:spPr bwMode="auto">
            <a:xfrm>
              <a:off x="912" y="1872"/>
              <a:ext cx="480"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FF0000"/>
                  </a:solidFill>
                </a:rPr>
                <a:t>Node</a:t>
              </a:r>
              <a:endParaRPr lang="en-US" sz="2400"/>
            </a:p>
          </p:txBody>
        </p:sp>
      </p:grpSp>
      <p:sp>
        <p:nvSpPr>
          <p:cNvPr id="11277" name="Line 57"/>
          <p:cNvSpPr>
            <a:spLocks noChangeShapeType="1"/>
          </p:cNvSpPr>
          <p:nvPr/>
        </p:nvSpPr>
        <p:spPr bwMode="auto">
          <a:xfrm>
            <a:off x="3394075" y="3906838"/>
            <a:ext cx="60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78" name="Group 73"/>
          <p:cNvGrpSpPr>
            <a:grpSpLocks/>
          </p:cNvGrpSpPr>
          <p:nvPr/>
        </p:nvGrpSpPr>
        <p:grpSpPr bwMode="auto">
          <a:xfrm>
            <a:off x="6611573" y="4779962"/>
            <a:ext cx="1462002" cy="990600"/>
            <a:chOff x="3360" y="3648"/>
            <a:chExt cx="1105" cy="624"/>
          </a:xfrm>
        </p:grpSpPr>
        <p:sp>
          <p:nvSpPr>
            <p:cNvPr id="11289" name="Rectangle 74"/>
            <p:cNvSpPr>
              <a:spLocks noChangeArrowheads="1"/>
            </p:cNvSpPr>
            <p:nvPr/>
          </p:nvSpPr>
          <p:spPr bwMode="auto">
            <a:xfrm>
              <a:off x="3360" y="3648"/>
              <a:ext cx="1105" cy="624"/>
            </a:xfrm>
            <a:prstGeom prst="rect">
              <a:avLst/>
            </a:prstGeom>
            <a:solidFill>
              <a:srgbClr val="80FFFF"/>
            </a:solidFill>
            <a:ln w="0">
              <a:solidFill>
                <a:srgbClr val="BFBFBF"/>
              </a:solidFill>
              <a:miter lim="800000"/>
              <a:headEnd/>
              <a:tailEnd/>
            </a:ln>
          </p:spPr>
          <p:txBody>
            <a:bodyPr/>
            <a:lstStyle/>
            <a:p>
              <a:endParaRPr lang="en-US"/>
            </a:p>
          </p:txBody>
        </p:sp>
        <p:sp>
          <p:nvSpPr>
            <p:cNvPr id="11290" name="Rectangle 75"/>
            <p:cNvSpPr>
              <a:spLocks noChangeArrowheads="1"/>
            </p:cNvSpPr>
            <p:nvPr/>
          </p:nvSpPr>
          <p:spPr bwMode="auto">
            <a:xfrm>
              <a:off x="3440" y="3671"/>
              <a:ext cx="94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dirty="0"/>
                <a:t>Other Data</a:t>
              </a:r>
            </a:p>
            <a:p>
              <a:pPr algn="ctr"/>
              <a:r>
                <a:rPr lang="en-US" sz="2000" dirty="0"/>
                <a:t> Marts or </a:t>
              </a:r>
            </a:p>
            <a:p>
              <a:pPr algn="ctr"/>
              <a:r>
                <a:rPr lang="en-US" sz="2000" dirty="0"/>
                <a:t>Systems</a:t>
              </a:r>
              <a:endParaRPr lang="en-US" sz="2400" dirty="0"/>
            </a:p>
          </p:txBody>
        </p:sp>
      </p:grpSp>
      <p:sp>
        <p:nvSpPr>
          <p:cNvPr id="11279" name="Line 76"/>
          <p:cNvSpPr>
            <a:spLocks noChangeShapeType="1"/>
          </p:cNvSpPr>
          <p:nvPr/>
        </p:nvSpPr>
        <p:spPr bwMode="auto">
          <a:xfrm flipV="1">
            <a:off x="5867400" y="2514600"/>
            <a:ext cx="7620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280" name="Picture 77" descr="C:\WINDOWS\Application Data\Microsoft\Media Catalog\Downloaded Clips\cl59\j02235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813" y="2951163"/>
            <a:ext cx="179546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1" name="Group 78"/>
          <p:cNvGrpSpPr>
            <a:grpSpLocks/>
          </p:cNvGrpSpPr>
          <p:nvPr/>
        </p:nvGrpSpPr>
        <p:grpSpPr bwMode="auto">
          <a:xfrm>
            <a:off x="4191000" y="2336800"/>
            <a:ext cx="1279525" cy="533400"/>
            <a:chOff x="3360" y="3648"/>
            <a:chExt cx="542" cy="336"/>
          </a:xfrm>
        </p:grpSpPr>
        <p:sp>
          <p:nvSpPr>
            <p:cNvPr id="11287" name="Rectangle 79"/>
            <p:cNvSpPr>
              <a:spLocks noChangeArrowheads="1"/>
            </p:cNvSpPr>
            <p:nvPr/>
          </p:nvSpPr>
          <p:spPr bwMode="auto">
            <a:xfrm>
              <a:off x="3360" y="3648"/>
              <a:ext cx="542" cy="336"/>
            </a:xfrm>
            <a:prstGeom prst="rect">
              <a:avLst/>
            </a:prstGeom>
            <a:solidFill>
              <a:srgbClr val="80FFFF"/>
            </a:solidFill>
            <a:ln w="0">
              <a:solidFill>
                <a:srgbClr val="BFBFBF"/>
              </a:solidFill>
              <a:miter lim="800000"/>
              <a:headEnd/>
              <a:tailEnd/>
            </a:ln>
          </p:spPr>
          <p:txBody>
            <a:bodyPr/>
            <a:lstStyle/>
            <a:p>
              <a:endParaRPr lang="en-US"/>
            </a:p>
          </p:txBody>
        </p:sp>
        <p:sp>
          <p:nvSpPr>
            <p:cNvPr id="11288" name="Rectangle 80"/>
            <p:cNvSpPr>
              <a:spLocks noChangeArrowheads="1"/>
            </p:cNvSpPr>
            <p:nvPr/>
          </p:nvSpPr>
          <p:spPr bwMode="auto">
            <a:xfrm>
              <a:off x="3456" y="3744"/>
              <a:ext cx="2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solidFill>
                    <a:srgbClr val="FF0000"/>
                  </a:solidFill>
                </a:rPr>
                <a:t>MDR</a:t>
              </a:r>
            </a:p>
          </p:txBody>
        </p:sp>
      </p:grpSp>
      <p:sp>
        <p:nvSpPr>
          <p:cNvPr id="11282" name="Line 81"/>
          <p:cNvSpPr>
            <a:spLocks noChangeShapeType="1"/>
          </p:cNvSpPr>
          <p:nvPr/>
        </p:nvSpPr>
        <p:spPr bwMode="auto">
          <a:xfrm>
            <a:off x="5761038" y="4922838"/>
            <a:ext cx="762000" cy="182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3" name="Text Box 82"/>
          <p:cNvSpPr txBox="1">
            <a:spLocks noChangeArrowheads="1"/>
          </p:cNvSpPr>
          <p:nvPr/>
        </p:nvSpPr>
        <p:spPr bwMode="auto">
          <a:xfrm>
            <a:off x="1524000" y="5410200"/>
            <a:ext cx="4449763"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i="1"/>
              <a:t>Simplicity……….</a:t>
            </a:r>
          </a:p>
        </p:txBody>
      </p:sp>
      <p:grpSp>
        <p:nvGrpSpPr>
          <p:cNvPr id="11284" name="Group 73"/>
          <p:cNvGrpSpPr>
            <a:grpSpLocks/>
          </p:cNvGrpSpPr>
          <p:nvPr/>
        </p:nvGrpSpPr>
        <p:grpSpPr bwMode="auto">
          <a:xfrm>
            <a:off x="6718300" y="1981200"/>
            <a:ext cx="860425" cy="533400"/>
            <a:chOff x="3320" y="3360"/>
            <a:chExt cx="542" cy="336"/>
          </a:xfrm>
        </p:grpSpPr>
        <p:sp>
          <p:nvSpPr>
            <p:cNvPr id="11285" name="Rectangle 74"/>
            <p:cNvSpPr>
              <a:spLocks noChangeArrowheads="1"/>
            </p:cNvSpPr>
            <p:nvPr/>
          </p:nvSpPr>
          <p:spPr bwMode="auto">
            <a:xfrm>
              <a:off x="3320" y="3360"/>
              <a:ext cx="542" cy="336"/>
            </a:xfrm>
            <a:prstGeom prst="rect">
              <a:avLst/>
            </a:prstGeom>
            <a:solidFill>
              <a:srgbClr val="80FFFF"/>
            </a:solidFill>
            <a:ln w="0">
              <a:solidFill>
                <a:srgbClr val="BFBFBF"/>
              </a:solidFill>
              <a:miter lim="800000"/>
              <a:headEnd/>
              <a:tailEnd/>
            </a:ln>
          </p:spPr>
          <p:txBody>
            <a:bodyPr/>
            <a:lstStyle/>
            <a:p>
              <a:endParaRPr lang="en-US"/>
            </a:p>
          </p:txBody>
        </p:sp>
        <p:sp>
          <p:nvSpPr>
            <p:cNvPr id="11286" name="Rectangle 75"/>
            <p:cNvSpPr>
              <a:spLocks noChangeArrowheads="1"/>
            </p:cNvSpPr>
            <p:nvPr/>
          </p:nvSpPr>
          <p:spPr bwMode="auto">
            <a:xfrm>
              <a:off x="3456" y="3411"/>
              <a:ext cx="2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t>M2</a:t>
              </a:r>
            </a:p>
          </p:txBody>
        </p:sp>
      </p:grpSp>
    </p:spTree>
    <p:extLst>
      <p:ext uri="{BB962C8B-B14F-4D97-AF65-F5344CB8AC3E}">
        <p14:creationId xmlns:p14="http://schemas.microsoft.com/office/powerpoint/2010/main" val="787300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MHS Data Repository</a:t>
            </a:r>
          </a:p>
        </p:txBody>
      </p:sp>
      <p:sp>
        <p:nvSpPr>
          <p:cNvPr id="3" name="Content Placeholder 2"/>
          <p:cNvSpPr txBox="1">
            <a:spLocks/>
          </p:cNvSpPr>
          <p:nvPr/>
        </p:nvSpPr>
        <p:spPr bwMode="auto">
          <a:xfrm>
            <a:off x="625655" y="1629007"/>
            <a:ext cx="819388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Wingdings" panose="05000000000000000000" pitchFamily="2" charset="2"/>
              <a:buChar char="Ø"/>
            </a:pPr>
            <a:r>
              <a:rPr lang="en-US" sz="2000" dirty="0">
                <a:latin typeface="Calibri" pitchFamily="34" charset="0"/>
              </a:rPr>
              <a:t>What is the MDR?</a:t>
            </a:r>
          </a:p>
          <a:p>
            <a:pPr lvl="1">
              <a:spcBef>
                <a:spcPct val="20000"/>
              </a:spcBef>
              <a:buFont typeface="Wingdings" panose="05000000000000000000" pitchFamily="2" charset="2"/>
              <a:buChar char="Ø"/>
            </a:pPr>
            <a:r>
              <a:rPr lang="en-US" dirty="0">
                <a:latin typeface="Calibri" pitchFamily="34" charset="0"/>
              </a:rPr>
              <a:t>Receives data from all of the sources discussed in this brief, and more</a:t>
            </a:r>
          </a:p>
          <a:p>
            <a:pPr lvl="1">
              <a:spcBef>
                <a:spcPct val="20000"/>
              </a:spcBef>
              <a:buFont typeface="Wingdings" panose="05000000000000000000" pitchFamily="2" charset="2"/>
              <a:buChar char="Ø"/>
            </a:pPr>
            <a:r>
              <a:rPr lang="en-US" dirty="0">
                <a:latin typeface="Calibri" pitchFamily="34" charset="0"/>
              </a:rPr>
              <a:t>Direct Care, Purchased Care, DEERS, Line Data, Deployments, Separations, Behavioral Health Data Portal, and more</a:t>
            </a:r>
          </a:p>
          <a:p>
            <a:pPr lvl="1">
              <a:spcBef>
                <a:spcPct val="20000"/>
              </a:spcBef>
              <a:buFont typeface="Wingdings" panose="05000000000000000000" pitchFamily="2" charset="2"/>
              <a:buChar char="Ø"/>
            </a:pPr>
            <a:r>
              <a:rPr lang="en-US" dirty="0">
                <a:latin typeface="Calibri" pitchFamily="34" charset="0"/>
              </a:rPr>
              <a:t>Serves as a central data processing hub</a:t>
            </a:r>
          </a:p>
          <a:p>
            <a:pPr lvl="1">
              <a:spcBef>
                <a:spcPct val="20000"/>
              </a:spcBef>
              <a:buFont typeface="Wingdings" panose="05000000000000000000" pitchFamily="2" charset="2"/>
              <a:buChar char="Ø"/>
            </a:pPr>
            <a:r>
              <a:rPr lang="en-US" dirty="0">
                <a:latin typeface="Calibri" pitchFamily="34" charset="0"/>
              </a:rPr>
              <a:t>Cleans data by adding new fields with improved content from what was sent by the source where possible</a:t>
            </a:r>
          </a:p>
          <a:p>
            <a:pPr lvl="1">
              <a:spcBef>
                <a:spcPct val="20000"/>
              </a:spcBef>
              <a:buFont typeface="Wingdings" panose="05000000000000000000" pitchFamily="2" charset="2"/>
              <a:buChar char="Ø"/>
            </a:pPr>
            <a:r>
              <a:rPr lang="en-US" dirty="0">
                <a:latin typeface="Calibri" pitchFamily="34" charset="0"/>
              </a:rPr>
              <a:t>Standardizes and enhances data  </a:t>
            </a:r>
          </a:p>
          <a:p>
            <a:pPr lvl="1">
              <a:spcBef>
                <a:spcPct val="20000"/>
              </a:spcBef>
              <a:buFont typeface="Wingdings" panose="05000000000000000000" pitchFamily="2" charset="2"/>
              <a:buChar char="Ø"/>
            </a:pPr>
            <a:r>
              <a:rPr lang="en-US" dirty="0">
                <a:latin typeface="Calibri" pitchFamily="34" charset="0"/>
              </a:rPr>
              <a:t>Provides a secure analytic platform for users</a:t>
            </a:r>
          </a:p>
          <a:p>
            <a:pPr lvl="1">
              <a:spcBef>
                <a:spcPct val="20000"/>
              </a:spcBef>
              <a:buFont typeface="Wingdings" panose="05000000000000000000" pitchFamily="2" charset="2"/>
              <a:buChar char="Ø"/>
            </a:pPr>
            <a:r>
              <a:rPr lang="en-US" dirty="0">
                <a:latin typeface="Calibri" pitchFamily="34" charset="0"/>
              </a:rPr>
              <a:t>Provides data to other systems </a:t>
            </a:r>
          </a:p>
          <a:p>
            <a:pPr lvl="1">
              <a:spcBef>
                <a:spcPct val="20000"/>
              </a:spcBef>
              <a:buFont typeface="Wingdings" panose="05000000000000000000" pitchFamily="2" charset="2"/>
              <a:buChar char="Ø"/>
            </a:pPr>
            <a:r>
              <a:rPr lang="en-US" dirty="0">
                <a:latin typeface="Calibri" pitchFamily="34" charset="0"/>
              </a:rPr>
              <a:t>The MDR is the most robust source of MHS data centrally available.</a:t>
            </a:r>
            <a:endParaRPr lang="en-US" sz="1600" dirty="0">
              <a:latin typeface="Calibri" pitchFamily="34" charset="0"/>
            </a:endParaRPr>
          </a:p>
          <a:p>
            <a:pPr lvl="1">
              <a:spcBef>
                <a:spcPct val="20000"/>
              </a:spcBef>
              <a:buFont typeface="Wingdings" panose="05000000000000000000" pitchFamily="2" charset="2"/>
              <a:buChar char="Ø"/>
            </a:pPr>
            <a:endParaRPr lang="en-US" sz="1400" dirty="0">
              <a:latin typeface="Calibri" pitchFamily="34" charset="0"/>
            </a:endParaRPr>
          </a:p>
          <a:p>
            <a:pPr lvl="1">
              <a:spcBef>
                <a:spcPct val="20000"/>
              </a:spcBef>
              <a:buFontTx/>
              <a:buChar char="•"/>
            </a:pPr>
            <a:endParaRPr lang="en-US" dirty="0">
              <a:solidFill>
                <a:schemeClr val="accent2"/>
              </a:solidFill>
              <a:latin typeface="Calibri" pitchFamily="34" charset="0"/>
            </a:endParaRPr>
          </a:p>
        </p:txBody>
      </p:sp>
      <p:pic>
        <p:nvPicPr>
          <p:cNvPr id="8194" name="Picture 2" descr="Image result for extra extra read all about it">
            <a:extLst>
              <a:ext uri="{FF2B5EF4-FFF2-40B4-BE49-F238E27FC236}">
                <a16:creationId xmlns:a16="http://schemas.microsoft.com/office/drawing/2014/main" id="{B3897DAA-484D-4130-BA0E-CFED92ADF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488" y="904273"/>
            <a:ext cx="1158363" cy="102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18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905000" y="228600"/>
            <a:ext cx="51435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300" b="1" dirty="0">
                <a:latin typeface="Calibri" pitchFamily="34" charset="0"/>
              </a:rPr>
              <a:t>MHS Data Repository</a:t>
            </a:r>
          </a:p>
        </p:txBody>
      </p:sp>
      <p:sp>
        <p:nvSpPr>
          <p:cNvPr id="13315" name="Content Placeholder 2"/>
          <p:cNvSpPr>
            <a:spLocks noGrp="1"/>
          </p:cNvSpPr>
          <p:nvPr>
            <p:ph idx="1"/>
          </p:nvPr>
        </p:nvSpPr>
        <p:spPr>
          <a:xfrm>
            <a:off x="533400" y="1371600"/>
            <a:ext cx="7202456" cy="4615925"/>
          </a:xfrm>
        </p:spPr>
        <p:txBody>
          <a:bodyPr>
            <a:normAutofit lnSpcReduction="10000"/>
          </a:bodyPr>
          <a:lstStyle/>
          <a:p>
            <a:r>
              <a:rPr lang="en-US" sz="1800" b="0" dirty="0">
                <a:ea typeface="Calibri" pitchFamily="34" charset="0"/>
              </a:rPr>
              <a:t>Features of MDR Processing.</a:t>
            </a:r>
          </a:p>
          <a:p>
            <a:pPr lvl="1"/>
            <a:r>
              <a:rPr lang="en-US" sz="1800" b="0" dirty="0">
                <a:ea typeface="Calibri" pitchFamily="34" charset="0"/>
              </a:rPr>
              <a:t>Person identification enhancements.  Correct known errors, add missing information.</a:t>
            </a:r>
          </a:p>
          <a:p>
            <a:pPr lvl="2"/>
            <a:r>
              <a:rPr lang="en-US" sz="1500" b="0" dirty="0">
                <a:ea typeface="Calibri" pitchFamily="34" charset="0"/>
              </a:rPr>
              <a:t>Corrects the person identification problems with data coming from AHLTA, for example</a:t>
            </a:r>
          </a:p>
          <a:p>
            <a:pPr lvl="1"/>
            <a:r>
              <a:rPr lang="en-US" sz="1800" b="0" dirty="0">
                <a:ea typeface="Calibri" pitchFamily="34" charset="0"/>
              </a:rPr>
              <a:t>Addition of demographic attributes from DEERS, such as beneficiary category, enrollment information or sponsor branch of service.</a:t>
            </a:r>
          </a:p>
          <a:p>
            <a:pPr lvl="2"/>
            <a:r>
              <a:rPr lang="en-US" sz="1500" b="0" dirty="0">
                <a:ea typeface="Calibri" pitchFamily="34" charset="0"/>
              </a:rPr>
              <a:t>Corrects known problems with management of DEERS information, especially at MTFs where the CHCS-DEERS interface requires active management of errors</a:t>
            </a:r>
          </a:p>
          <a:p>
            <a:pPr lvl="2"/>
            <a:r>
              <a:rPr lang="en-US" sz="1500" b="0" dirty="0">
                <a:ea typeface="Calibri" pitchFamily="34" charset="0"/>
              </a:rPr>
              <a:t>Ensures that timing differences do not result in “apples and oranges”</a:t>
            </a:r>
          </a:p>
          <a:p>
            <a:pPr lvl="2"/>
            <a:r>
              <a:rPr lang="en-US" sz="1500" b="0" dirty="0">
                <a:ea typeface="Calibri" pitchFamily="34" charset="0"/>
              </a:rPr>
              <a:t>Includes retroactive corrections where indicated</a:t>
            </a:r>
          </a:p>
          <a:p>
            <a:pPr lvl="1"/>
            <a:r>
              <a:rPr lang="en-US" sz="1800" b="0" dirty="0">
                <a:ea typeface="Calibri" pitchFamily="34" charset="0"/>
              </a:rPr>
              <a:t>Addition of MTF characteristics such as multi-service market areas, command structure, service branch, etc.</a:t>
            </a:r>
          </a:p>
          <a:p>
            <a:pPr lvl="2"/>
            <a:r>
              <a:rPr lang="en-US" sz="1500" b="0" dirty="0">
                <a:ea typeface="Calibri" pitchFamily="34" charset="0"/>
              </a:rPr>
              <a:t>Enables a standardized approach to grouping of healthcare data into organizational structures</a:t>
            </a:r>
          </a:p>
        </p:txBody>
      </p:sp>
      <p:sp>
        <p:nvSpPr>
          <p:cNvPr id="2" name="Slide Number Placeholder 1">
            <a:extLst>
              <a:ext uri="{FF2B5EF4-FFF2-40B4-BE49-F238E27FC236}">
                <a16:creationId xmlns:a16="http://schemas.microsoft.com/office/drawing/2014/main" id="{8DDF94EC-56A7-41AD-84CF-112F0ABADF9E}"/>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1813075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752600" y="304800"/>
            <a:ext cx="51435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300" b="1" dirty="0">
                <a:latin typeface="Calibri" pitchFamily="34" charset="0"/>
              </a:rPr>
              <a:t>MHS Data Repository</a:t>
            </a:r>
          </a:p>
        </p:txBody>
      </p:sp>
      <p:sp>
        <p:nvSpPr>
          <p:cNvPr id="13315" name="Content Placeholder 2"/>
          <p:cNvSpPr>
            <a:spLocks noGrp="1"/>
          </p:cNvSpPr>
          <p:nvPr>
            <p:ph idx="1"/>
          </p:nvPr>
        </p:nvSpPr>
        <p:spPr>
          <a:xfrm>
            <a:off x="609600" y="1264084"/>
            <a:ext cx="7202456" cy="4615925"/>
          </a:xfrm>
        </p:spPr>
        <p:txBody>
          <a:bodyPr>
            <a:normAutofit/>
          </a:bodyPr>
          <a:lstStyle/>
          <a:p>
            <a:r>
              <a:rPr lang="en-US" sz="2000" b="0" dirty="0">
                <a:ea typeface="Calibri" pitchFamily="34" charset="0"/>
              </a:rPr>
              <a:t>Features of MDR Processing.</a:t>
            </a:r>
          </a:p>
          <a:p>
            <a:pPr lvl="1"/>
            <a:r>
              <a:rPr lang="en-US" sz="1800" b="0" dirty="0">
                <a:ea typeface="Calibri" pitchFamily="34" charset="0"/>
              </a:rPr>
              <a:t>Addition of geographic attributes to assist in narrowing down beneficiary location or in identifying healthcare services provided near or at MTFs</a:t>
            </a:r>
          </a:p>
          <a:p>
            <a:pPr lvl="2"/>
            <a:r>
              <a:rPr lang="en-US" sz="1500" b="0" dirty="0">
                <a:ea typeface="Calibri" pitchFamily="34" charset="0"/>
              </a:rPr>
              <a:t>Used for recapture questions (enrollee or purchased care)</a:t>
            </a:r>
          </a:p>
          <a:p>
            <a:pPr lvl="1"/>
            <a:r>
              <a:rPr lang="en-US" sz="1800" b="0" dirty="0">
                <a:ea typeface="Calibri" pitchFamily="34" charset="0"/>
              </a:rPr>
              <a:t>Application of TRICARE groupers (DRG, APC)</a:t>
            </a:r>
            <a:endParaRPr lang="en-US" sz="1500" b="0" dirty="0">
              <a:ea typeface="Calibri" pitchFamily="34" charset="0"/>
            </a:endParaRPr>
          </a:p>
          <a:p>
            <a:pPr lvl="1"/>
            <a:r>
              <a:rPr lang="en-US" sz="1800" b="0" dirty="0">
                <a:ea typeface="Calibri" pitchFamily="34" charset="0"/>
              </a:rPr>
              <a:t>Application of workload weights</a:t>
            </a:r>
          </a:p>
          <a:p>
            <a:pPr lvl="2"/>
            <a:r>
              <a:rPr lang="en-US" sz="1500" b="0" dirty="0">
                <a:ea typeface="Calibri" pitchFamily="34" charset="0"/>
              </a:rPr>
              <a:t>Such as Relative Value Units, used to measure provider efficiency</a:t>
            </a:r>
          </a:p>
          <a:p>
            <a:pPr lvl="1"/>
            <a:r>
              <a:rPr lang="en-US" sz="1800" b="0" dirty="0">
                <a:ea typeface="Calibri" pitchFamily="34" charset="0"/>
              </a:rPr>
              <a:t>Application of estimated direct care costs</a:t>
            </a:r>
          </a:p>
          <a:p>
            <a:pPr lvl="2"/>
            <a:r>
              <a:rPr lang="en-US" sz="1500" b="0" dirty="0">
                <a:ea typeface="Calibri" pitchFamily="34" charset="0"/>
              </a:rPr>
              <a:t>MEPRS data is only available at clinic/ward level.  This application enables each case to have an assigned cost</a:t>
            </a:r>
          </a:p>
          <a:p>
            <a:pPr lvl="1"/>
            <a:r>
              <a:rPr lang="en-US" sz="1800" b="0" dirty="0">
                <a:ea typeface="Calibri" pitchFamily="34" charset="0"/>
              </a:rPr>
              <a:t>Development of some types of episodes of care</a:t>
            </a:r>
          </a:p>
          <a:p>
            <a:pPr lvl="2"/>
            <a:r>
              <a:rPr lang="en-US" sz="1500" b="0" dirty="0">
                <a:ea typeface="Calibri" pitchFamily="34" charset="0"/>
              </a:rPr>
              <a:t>Enables grouping records together that are associated with a single event.</a:t>
            </a:r>
          </a:p>
        </p:txBody>
      </p:sp>
      <p:sp>
        <p:nvSpPr>
          <p:cNvPr id="2" name="Slide Number Placeholder 1">
            <a:extLst>
              <a:ext uri="{FF2B5EF4-FFF2-40B4-BE49-F238E27FC236}">
                <a16:creationId xmlns:a16="http://schemas.microsoft.com/office/drawing/2014/main" id="{2525C0B9-6DA3-4F30-9013-C207B00134E0}"/>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val="215695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57200" y="1731764"/>
            <a:ext cx="8153400" cy="4288036"/>
          </a:xfrm>
        </p:spPr>
        <p:txBody>
          <a:bodyPr>
            <a:normAutofit/>
          </a:bodyPr>
          <a:lstStyle/>
          <a:p>
            <a:r>
              <a:rPr lang="en-US" sz="2000" b="0" dirty="0">
                <a:ea typeface="Calibri" pitchFamily="34" charset="0"/>
              </a:rPr>
              <a:t>Defense Manpower Data Center is a DoD component that tracks personnel information.</a:t>
            </a:r>
          </a:p>
          <a:p>
            <a:pPr lvl="1"/>
            <a:r>
              <a:rPr lang="en-US" sz="1800" b="0" dirty="0">
                <a:ea typeface="Calibri" pitchFamily="34" charset="0"/>
              </a:rPr>
              <a:t>Who is on active duty, guard/reserve status, retirement information, separations, deployments, what benefits members have, sponsorship of family members, etc.</a:t>
            </a:r>
          </a:p>
          <a:p>
            <a:r>
              <a:rPr lang="en-US" sz="2000" b="0" dirty="0">
                <a:ea typeface="Calibri" pitchFamily="34" charset="0"/>
              </a:rPr>
              <a:t>The Defense Eligibility and Enrollment System (DEERS) is a very important branch of DMDC – the legal source of health benefit information for the MHS</a:t>
            </a:r>
          </a:p>
          <a:p>
            <a:pPr lvl="1"/>
            <a:r>
              <a:rPr lang="en-US" sz="1700" b="0" dirty="0">
                <a:ea typeface="Calibri" pitchFamily="34" charset="0"/>
              </a:rPr>
              <a:t>DEERS is not operated by the MHS, but rather is a personnel system.</a:t>
            </a:r>
          </a:p>
          <a:p>
            <a:pPr>
              <a:defRPr/>
            </a:pPr>
            <a:r>
              <a:rPr lang="en-US" sz="2000" b="0" dirty="0"/>
              <a:t>DEERS data are crucially important to the MHS.</a:t>
            </a:r>
          </a:p>
          <a:p>
            <a:pPr lvl="1">
              <a:defRPr/>
            </a:pPr>
            <a:r>
              <a:rPr lang="en-US" sz="2000" b="0" dirty="0"/>
              <a:t>DEERS data are proliferated throughout the MHS via interfaces such as the </a:t>
            </a:r>
            <a:r>
              <a:rPr lang="en-US" sz="2000" b="0" u="sng" dirty="0"/>
              <a:t>DEERS eligibility checks </a:t>
            </a:r>
            <a:r>
              <a:rPr lang="en-US" sz="2000" b="0" dirty="0"/>
              <a:t>and </a:t>
            </a:r>
            <a:r>
              <a:rPr lang="en-US" sz="2000" b="0" u="sng" dirty="0"/>
              <a:t>enrollment transactions</a:t>
            </a:r>
            <a:r>
              <a:rPr lang="en-US" sz="2000" b="0" dirty="0"/>
              <a:t>.</a:t>
            </a:r>
          </a:p>
          <a:p>
            <a:endParaRPr lang="en-US" sz="1600" dirty="0">
              <a:ea typeface="Calibri" pitchFamily="34" charset="0"/>
            </a:endParaRPr>
          </a:p>
        </p:txBody>
      </p:sp>
      <p:sp>
        <p:nvSpPr>
          <p:cNvPr id="3" name="Title 2">
            <a:extLst>
              <a:ext uri="{FF2B5EF4-FFF2-40B4-BE49-F238E27FC236}">
                <a16:creationId xmlns:a16="http://schemas.microsoft.com/office/drawing/2014/main" id="{E54257D4-C756-4C76-8749-29559098331C}"/>
              </a:ext>
            </a:extLst>
          </p:cNvPr>
          <p:cNvSpPr>
            <a:spLocks noGrp="1"/>
          </p:cNvSpPr>
          <p:nvPr>
            <p:ph type="title"/>
          </p:nvPr>
        </p:nvSpPr>
        <p:spPr>
          <a:xfrm>
            <a:off x="838200" y="136525"/>
            <a:ext cx="7848600" cy="1143000"/>
          </a:xfrm>
        </p:spPr>
        <p:txBody>
          <a:bodyPr>
            <a:normAutofit/>
          </a:bodyPr>
          <a:lstStyle/>
          <a:p>
            <a:r>
              <a:rPr lang="en-US" dirty="0"/>
              <a:t>DMDC/DEERS</a:t>
            </a:r>
          </a:p>
        </p:txBody>
      </p:sp>
      <p:sp>
        <p:nvSpPr>
          <p:cNvPr id="2" name="Slide Number Placeholder 1">
            <a:extLst>
              <a:ext uri="{FF2B5EF4-FFF2-40B4-BE49-F238E27FC236}">
                <a16:creationId xmlns:a16="http://schemas.microsoft.com/office/drawing/2014/main" id="{43BC026F-D623-4582-AD58-C9E914E60B8F}"/>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2290929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905000" y="304800"/>
            <a:ext cx="51435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300" b="1" dirty="0">
                <a:latin typeface="Calibri" pitchFamily="34" charset="0"/>
              </a:rPr>
              <a:t>MHS Data Repository</a:t>
            </a:r>
          </a:p>
        </p:txBody>
      </p:sp>
      <p:sp>
        <p:nvSpPr>
          <p:cNvPr id="13315" name="Content Placeholder 2"/>
          <p:cNvSpPr>
            <a:spLocks noGrp="1"/>
          </p:cNvSpPr>
          <p:nvPr>
            <p:ph idx="1"/>
          </p:nvPr>
        </p:nvSpPr>
        <p:spPr>
          <a:xfrm>
            <a:off x="533400" y="1339498"/>
            <a:ext cx="7202456" cy="4179003"/>
          </a:xfrm>
        </p:spPr>
        <p:txBody>
          <a:bodyPr>
            <a:normAutofit/>
          </a:bodyPr>
          <a:lstStyle/>
          <a:p>
            <a:r>
              <a:rPr lang="en-US" sz="2000" b="0" dirty="0">
                <a:ea typeface="Calibri" pitchFamily="34" charset="0"/>
              </a:rPr>
              <a:t>Features of MDR Processing.</a:t>
            </a:r>
          </a:p>
          <a:p>
            <a:pPr lvl="1"/>
            <a:r>
              <a:rPr lang="en-US" sz="1800" b="0" dirty="0">
                <a:ea typeface="Calibri" pitchFamily="34" charset="0"/>
              </a:rPr>
              <a:t>Application of deployment history</a:t>
            </a:r>
          </a:p>
          <a:p>
            <a:pPr lvl="1"/>
            <a:r>
              <a:rPr lang="en-US" sz="1800" b="0" dirty="0">
                <a:ea typeface="Calibri" pitchFamily="34" charset="0"/>
              </a:rPr>
              <a:t>Development of disease/condition history files</a:t>
            </a:r>
          </a:p>
          <a:p>
            <a:pPr lvl="1"/>
            <a:r>
              <a:rPr lang="en-US" sz="1800" b="0" dirty="0">
                <a:ea typeface="Calibri" pitchFamily="34" charset="0"/>
              </a:rPr>
              <a:t>Application of financial risk scores to assess costliness of beneficiaries</a:t>
            </a:r>
          </a:p>
          <a:p>
            <a:pPr lvl="1"/>
            <a:r>
              <a:rPr lang="en-US" sz="1800" b="0" dirty="0">
                <a:ea typeface="Calibri" pitchFamily="34" charset="0"/>
              </a:rPr>
              <a:t>Addition of AHRQ Prevention Quality Indicators</a:t>
            </a:r>
          </a:p>
          <a:p>
            <a:pPr lvl="1"/>
            <a:r>
              <a:rPr lang="en-US" sz="1800" b="0" dirty="0">
                <a:ea typeface="Calibri" pitchFamily="34" charset="0"/>
              </a:rPr>
              <a:t>Appending useful fields from one file to another (such as adding in provider assignment information onto encounters)</a:t>
            </a:r>
          </a:p>
          <a:p>
            <a:pPr lvl="1"/>
            <a:r>
              <a:rPr lang="en-US" sz="1800" b="0" dirty="0">
                <a:ea typeface="Calibri" pitchFamily="34" charset="0"/>
              </a:rPr>
              <a:t>Application of NYU Emergency Room to review appropriateness of ER cases. </a:t>
            </a:r>
          </a:p>
          <a:p>
            <a:pPr lvl="1"/>
            <a:r>
              <a:rPr lang="en-US" sz="1800" b="0" dirty="0">
                <a:ea typeface="Calibri" pitchFamily="34" charset="0"/>
              </a:rPr>
              <a:t>Application of updates of records from the source systems</a:t>
            </a:r>
          </a:p>
          <a:p>
            <a:pPr lvl="1"/>
            <a:r>
              <a:rPr lang="en-US" sz="1800" b="0" dirty="0">
                <a:ea typeface="Calibri" pitchFamily="34" charset="0"/>
              </a:rPr>
              <a:t>And more, and more, and more…..</a:t>
            </a:r>
          </a:p>
          <a:p>
            <a:pPr lvl="1"/>
            <a:endParaRPr lang="en-US" sz="1800" dirty="0">
              <a:ea typeface="Calibri" pitchFamily="34" charset="0"/>
            </a:endParaRPr>
          </a:p>
        </p:txBody>
      </p:sp>
      <p:sp>
        <p:nvSpPr>
          <p:cNvPr id="2" name="Slide Number Placeholder 1">
            <a:extLst>
              <a:ext uri="{FF2B5EF4-FFF2-40B4-BE49-F238E27FC236}">
                <a16:creationId xmlns:a16="http://schemas.microsoft.com/office/drawing/2014/main" id="{6B6763CC-0927-4E02-B74E-E76D4D8AEBB1}"/>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val="22517622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ea typeface="Calibri" pitchFamily="34" charset="0"/>
              </a:rPr>
              <a:t>MDR Enhancements</a:t>
            </a:r>
          </a:p>
        </p:txBody>
      </p:sp>
      <p:sp>
        <p:nvSpPr>
          <p:cNvPr id="25603" name="Content Placeholder 2"/>
          <p:cNvSpPr>
            <a:spLocks noGrp="1"/>
          </p:cNvSpPr>
          <p:nvPr>
            <p:ph idx="1"/>
          </p:nvPr>
        </p:nvSpPr>
        <p:spPr/>
        <p:txBody>
          <a:bodyPr/>
          <a:lstStyle/>
          <a:p>
            <a:r>
              <a:rPr lang="en-US" sz="2000" b="0" dirty="0">
                <a:ea typeface="Calibri" pitchFamily="34" charset="0"/>
              </a:rPr>
              <a:t>The idea behind the MDR enhancements is:</a:t>
            </a:r>
          </a:p>
          <a:p>
            <a:pPr lvl="1"/>
            <a:r>
              <a:rPr lang="en-US" sz="1800" b="0" dirty="0">
                <a:ea typeface="Calibri" pitchFamily="34" charset="0"/>
              </a:rPr>
              <a:t>Get the most accurate data available to the users</a:t>
            </a:r>
          </a:p>
          <a:p>
            <a:pPr lvl="1"/>
            <a:r>
              <a:rPr lang="en-US" sz="1800" b="0" dirty="0">
                <a:ea typeface="Calibri" pitchFamily="34" charset="0"/>
              </a:rPr>
              <a:t>Apply consistent tools/logic to the data</a:t>
            </a:r>
          </a:p>
          <a:p>
            <a:pPr lvl="1"/>
            <a:r>
              <a:rPr lang="en-US" sz="1800" b="0" dirty="0">
                <a:ea typeface="Calibri" pitchFamily="34" charset="0"/>
              </a:rPr>
              <a:t>Make the data easy to use</a:t>
            </a:r>
          </a:p>
          <a:p>
            <a:pPr lvl="1"/>
            <a:r>
              <a:rPr lang="en-US" sz="1800" b="0" dirty="0">
                <a:ea typeface="Calibri" pitchFamily="34" charset="0"/>
              </a:rPr>
              <a:t>Develop quickly and correctly</a:t>
            </a:r>
          </a:p>
          <a:p>
            <a:pPr lvl="1"/>
            <a:r>
              <a:rPr lang="en-US" sz="1800" b="0" dirty="0">
                <a:ea typeface="Calibri" pitchFamily="34" charset="0"/>
              </a:rPr>
              <a:t>Transparency, transparency, transparency</a:t>
            </a:r>
          </a:p>
          <a:p>
            <a:pPr lvl="1"/>
            <a:r>
              <a:rPr lang="en-US" sz="1800" b="0" dirty="0">
                <a:ea typeface="Calibri" pitchFamily="34" charset="0"/>
              </a:rPr>
              <a:t>All processing and business rules are documented and available at the URL below.   A data dictionary is also available.</a:t>
            </a:r>
          </a:p>
        </p:txBody>
      </p:sp>
      <p:sp>
        <p:nvSpPr>
          <p:cNvPr id="2" name="Rectangle 1">
            <a:extLst>
              <a:ext uri="{FF2B5EF4-FFF2-40B4-BE49-F238E27FC236}">
                <a16:creationId xmlns:a16="http://schemas.microsoft.com/office/drawing/2014/main" id="{E2C46E4B-1F43-4EBE-9010-CF2CB4595B2A}"/>
              </a:ext>
            </a:extLst>
          </p:cNvPr>
          <p:cNvSpPr/>
          <p:nvPr/>
        </p:nvSpPr>
        <p:spPr>
          <a:xfrm>
            <a:off x="576339" y="4533776"/>
            <a:ext cx="8815388" cy="507831"/>
          </a:xfrm>
          <a:prstGeom prst="rect">
            <a:avLst/>
          </a:prstGeom>
        </p:spPr>
        <p:txBody>
          <a:bodyPr wrap="square">
            <a:spAutoFit/>
          </a:bodyPr>
          <a:lstStyle/>
          <a:p>
            <a:r>
              <a:rPr lang="en-US" sz="1350" dirty="0"/>
              <a:t>https://health.mil/Military-Health-Topics/Technology/Support-Areas/MDR-M2-ICD-Functional-References-and-Specification-Documents</a:t>
            </a:r>
          </a:p>
        </p:txBody>
      </p:sp>
      <p:sp>
        <p:nvSpPr>
          <p:cNvPr id="3" name="Slide Number Placeholder 2">
            <a:extLst>
              <a:ext uri="{FF2B5EF4-FFF2-40B4-BE49-F238E27FC236}">
                <a16:creationId xmlns:a16="http://schemas.microsoft.com/office/drawing/2014/main" id="{9FABE051-78E1-4ACD-A709-55977BE3C9FC}"/>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val="24186476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1314450" y="1138237"/>
            <a:ext cx="6229350" cy="347663"/>
          </a:xfrm>
        </p:spPr>
        <p:txBody>
          <a:bodyPr>
            <a:noAutofit/>
          </a:bodyPr>
          <a:lstStyle/>
          <a:p>
            <a:r>
              <a:rPr lang="en-US" sz="2800" dirty="0">
                <a:latin typeface="Verdana" pitchFamily="34" charset="0"/>
                <a:ea typeface="Verdana" pitchFamily="34" charset="0"/>
                <a:cs typeface="Verdana" pitchFamily="34" charset="0"/>
              </a:rPr>
              <a:t>Basic Data Flow</a:t>
            </a:r>
          </a:p>
        </p:txBody>
      </p:sp>
      <p:pic>
        <p:nvPicPr>
          <p:cNvPr id="26627" name="Picture 3" descr="j0223562"/>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877051" y="4694635"/>
            <a:ext cx="759619" cy="857250"/>
          </a:xfrm>
        </p:spPr>
      </p:pic>
      <p:pic>
        <p:nvPicPr>
          <p:cNvPr id="26628" name="Picture 4" descr="j022356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4991100" y="2676832"/>
            <a:ext cx="1432322" cy="1653778"/>
          </a:xfrm>
        </p:spPr>
      </p:pic>
      <p:pic>
        <p:nvPicPr>
          <p:cNvPr id="26629" name="Picture 5" descr="j01974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7205" y="2632587"/>
            <a:ext cx="1042988"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6"/>
          <p:cNvSpPr>
            <a:spLocks noChangeArrowheads="1"/>
          </p:cNvSpPr>
          <p:nvPr/>
        </p:nvSpPr>
        <p:spPr bwMode="auto">
          <a:xfrm>
            <a:off x="958455" y="2461137"/>
            <a:ext cx="457200" cy="342900"/>
          </a:xfrm>
          <a:prstGeom prst="flowChartMultidocument">
            <a:avLst/>
          </a:prstGeom>
          <a:solidFill>
            <a:schemeClr val="accent1"/>
          </a:solidFill>
          <a:ln w="9525">
            <a:solidFill>
              <a:schemeClr val="tx1"/>
            </a:solidFill>
            <a:miter lim="800000"/>
            <a:headEnd/>
            <a:tailEnd/>
          </a:ln>
        </p:spPr>
        <p:txBody>
          <a:bodyPr wrap="none" anchor="ctr"/>
          <a:lstStyle/>
          <a:p>
            <a:endParaRPr lang="en-US" sz="1350">
              <a:latin typeface="Verdana" pitchFamily="34" charset="0"/>
            </a:endParaRPr>
          </a:p>
        </p:txBody>
      </p:sp>
      <p:sp>
        <p:nvSpPr>
          <p:cNvPr id="26631" name="Text Box 7"/>
          <p:cNvSpPr txBox="1">
            <a:spLocks noChangeArrowheads="1"/>
          </p:cNvSpPr>
          <p:nvPr/>
        </p:nvSpPr>
        <p:spPr bwMode="auto">
          <a:xfrm>
            <a:off x="844155" y="2175387"/>
            <a:ext cx="80010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a:latin typeface="Verdana" pitchFamily="34" charset="0"/>
              </a:rPr>
              <a:t>TED</a:t>
            </a:r>
          </a:p>
        </p:txBody>
      </p:sp>
      <p:sp>
        <p:nvSpPr>
          <p:cNvPr id="26632" name="Line 8"/>
          <p:cNvSpPr>
            <a:spLocks noChangeShapeType="1"/>
          </p:cNvSpPr>
          <p:nvPr/>
        </p:nvSpPr>
        <p:spPr bwMode="auto">
          <a:xfrm flipV="1">
            <a:off x="1529955" y="4118487"/>
            <a:ext cx="8001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6633" name="Line 9"/>
          <p:cNvSpPr>
            <a:spLocks noChangeShapeType="1"/>
          </p:cNvSpPr>
          <p:nvPr/>
        </p:nvSpPr>
        <p:spPr bwMode="auto">
          <a:xfrm flipV="1">
            <a:off x="1415655" y="3718437"/>
            <a:ext cx="85725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6634" name="Line 10"/>
          <p:cNvSpPr>
            <a:spLocks noChangeShapeType="1"/>
          </p:cNvSpPr>
          <p:nvPr/>
        </p:nvSpPr>
        <p:spPr bwMode="auto">
          <a:xfrm>
            <a:off x="1415655" y="3318387"/>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6635" name="Line 11"/>
          <p:cNvSpPr>
            <a:spLocks noChangeShapeType="1"/>
          </p:cNvSpPr>
          <p:nvPr/>
        </p:nvSpPr>
        <p:spPr bwMode="auto">
          <a:xfrm>
            <a:off x="1472805" y="2575437"/>
            <a:ext cx="85725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6636" name="Text Box 12"/>
          <p:cNvSpPr txBox="1">
            <a:spLocks noChangeArrowheads="1"/>
          </p:cNvSpPr>
          <p:nvPr/>
        </p:nvSpPr>
        <p:spPr bwMode="auto">
          <a:xfrm>
            <a:off x="2387205" y="2175387"/>
            <a:ext cx="11430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b="1">
                <a:latin typeface="Verdana" pitchFamily="34" charset="0"/>
              </a:rPr>
              <a:t>      MDR Feed Node </a:t>
            </a:r>
          </a:p>
        </p:txBody>
      </p:sp>
      <p:sp>
        <p:nvSpPr>
          <p:cNvPr id="26637" name="Text Box 13"/>
          <p:cNvSpPr txBox="1">
            <a:spLocks noChangeArrowheads="1"/>
          </p:cNvSpPr>
          <p:nvPr/>
        </p:nvSpPr>
        <p:spPr bwMode="auto">
          <a:xfrm>
            <a:off x="672705" y="1832487"/>
            <a:ext cx="1885950" cy="265457"/>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125">
                <a:latin typeface="Verdana" pitchFamily="34" charset="0"/>
              </a:rPr>
              <a:t>Data sent to MDR 24/7  </a:t>
            </a:r>
          </a:p>
        </p:txBody>
      </p:sp>
      <p:sp>
        <p:nvSpPr>
          <p:cNvPr id="26638" name="AutoShape 14"/>
          <p:cNvSpPr>
            <a:spLocks noChangeArrowheads="1"/>
          </p:cNvSpPr>
          <p:nvPr/>
        </p:nvSpPr>
        <p:spPr bwMode="auto">
          <a:xfrm>
            <a:off x="901305" y="3146937"/>
            <a:ext cx="457200" cy="342900"/>
          </a:xfrm>
          <a:prstGeom prst="flowChartMultidocument">
            <a:avLst/>
          </a:prstGeom>
          <a:solidFill>
            <a:schemeClr val="accent1"/>
          </a:solidFill>
          <a:ln w="9525">
            <a:solidFill>
              <a:schemeClr val="tx1"/>
            </a:solidFill>
            <a:miter lim="800000"/>
            <a:headEnd/>
            <a:tailEnd/>
          </a:ln>
        </p:spPr>
        <p:txBody>
          <a:bodyPr wrap="none" anchor="ctr"/>
          <a:lstStyle/>
          <a:p>
            <a:endParaRPr lang="en-US" sz="1350">
              <a:latin typeface="Verdana" pitchFamily="34" charset="0"/>
            </a:endParaRPr>
          </a:p>
        </p:txBody>
      </p:sp>
      <p:sp>
        <p:nvSpPr>
          <p:cNvPr id="26639" name="AutoShape 15"/>
          <p:cNvSpPr>
            <a:spLocks noChangeArrowheads="1"/>
          </p:cNvSpPr>
          <p:nvPr/>
        </p:nvSpPr>
        <p:spPr bwMode="auto">
          <a:xfrm>
            <a:off x="901305" y="3832737"/>
            <a:ext cx="457200" cy="342900"/>
          </a:xfrm>
          <a:prstGeom prst="flowChartMultidocument">
            <a:avLst/>
          </a:prstGeom>
          <a:solidFill>
            <a:schemeClr val="accent1"/>
          </a:solidFill>
          <a:ln w="9525">
            <a:solidFill>
              <a:schemeClr val="tx1"/>
            </a:solidFill>
            <a:miter lim="800000"/>
            <a:headEnd/>
            <a:tailEnd/>
          </a:ln>
        </p:spPr>
        <p:txBody>
          <a:bodyPr wrap="none" anchor="ctr"/>
          <a:lstStyle/>
          <a:p>
            <a:endParaRPr lang="en-US" sz="1350">
              <a:latin typeface="Verdana" pitchFamily="34" charset="0"/>
            </a:endParaRPr>
          </a:p>
        </p:txBody>
      </p:sp>
      <p:sp>
        <p:nvSpPr>
          <p:cNvPr id="26640" name="AutoShape 16"/>
          <p:cNvSpPr>
            <a:spLocks noChangeArrowheads="1"/>
          </p:cNvSpPr>
          <p:nvPr/>
        </p:nvSpPr>
        <p:spPr bwMode="auto">
          <a:xfrm>
            <a:off x="958455" y="4461387"/>
            <a:ext cx="457200" cy="342900"/>
          </a:xfrm>
          <a:prstGeom prst="flowChartMultidocument">
            <a:avLst/>
          </a:prstGeom>
          <a:solidFill>
            <a:schemeClr val="accent1"/>
          </a:solidFill>
          <a:ln w="9525">
            <a:solidFill>
              <a:schemeClr val="tx1"/>
            </a:solidFill>
            <a:miter lim="800000"/>
            <a:headEnd/>
            <a:tailEnd/>
          </a:ln>
        </p:spPr>
        <p:txBody>
          <a:bodyPr wrap="none" anchor="ctr"/>
          <a:lstStyle/>
          <a:p>
            <a:endParaRPr lang="en-US" sz="1350">
              <a:latin typeface="Verdana" pitchFamily="34" charset="0"/>
            </a:endParaRPr>
          </a:p>
        </p:txBody>
      </p:sp>
      <p:sp>
        <p:nvSpPr>
          <p:cNvPr id="26641" name="Text Box 17"/>
          <p:cNvSpPr txBox="1">
            <a:spLocks noChangeArrowheads="1"/>
          </p:cNvSpPr>
          <p:nvPr/>
        </p:nvSpPr>
        <p:spPr bwMode="auto">
          <a:xfrm>
            <a:off x="844155" y="2861187"/>
            <a:ext cx="12001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a:latin typeface="Verdana" pitchFamily="34" charset="0"/>
              </a:rPr>
              <a:t>CHCS/AHLTA</a:t>
            </a:r>
          </a:p>
        </p:txBody>
      </p:sp>
      <p:sp>
        <p:nvSpPr>
          <p:cNvPr id="26642" name="Text Box 18"/>
          <p:cNvSpPr txBox="1">
            <a:spLocks noChangeArrowheads="1"/>
          </p:cNvSpPr>
          <p:nvPr/>
        </p:nvSpPr>
        <p:spPr bwMode="auto">
          <a:xfrm>
            <a:off x="787005" y="3546987"/>
            <a:ext cx="80010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a:latin typeface="Verdana" pitchFamily="34" charset="0"/>
              </a:rPr>
              <a:t>DEERS</a:t>
            </a:r>
          </a:p>
        </p:txBody>
      </p:sp>
      <p:sp>
        <p:nvSpPr>
          <p:cNvPr id="26643" name="Text Box 19"/>
          <p:cNvSpPr txBox="1">
            <a:spLocks noChangeArrowheads="1"/>
          </p:cNvSpPr>
          <p:nvPr/>
        </p:nvSpPr>
        <p:spPr bwMode="auto">
          <a:xfrm>
            <a:off x="787005" y="4175637"/>
            <a:ext cx="9715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PDTS</a:t>
            </a:r>
          </a:p>
        </p:txBody>
      </p:sp>
      <p:sp>
        <p:nvSpPr>
          <p:cNvPr id="26644" name="Line 20"/>
          <p:cNvSpPr>
            <a:spLocks noChangeShapeType="1"/>
          </p:cNvSpPr>
          <p:nvPr/>
        </p:nvSpPr>
        <p:spPr bwMode="auto">
          <a:xfrm>
            <a:off x="4286250" y="40005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6645" name="Text Box 21"/>
          <p:cNvSpPr txBox="1">
            <a:spLocks noChangeArrowheads="1"/>
          </p:cNvSpPr>
          <p:nvPr/>
        </p:nvSpPr>
        <p:spPr bwMode="auto">
          <a:xfrm>
            <a:off x="5486400" y="2209800"/>
            <a:ext cx="1600200" cy="438582"/>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125">
                <a:latin typeface="Verdana" pitchFamily="34" charset="0"/>
              </a:rPr>
              <a:t>MDR File Storage &amp; Limited Access</a:t>
            </a:r>
          </a:p>
        </p:txBody>
      </p:sp>
      <p:sp>
        <p:nvSpPr>
          <p:cNvPr id="26646" name="Text Box 22"/>
          <p:cNvSpPr txBox="1">
            <a:spLocks noChangeArrowheads="1"/>
          </p:cNvSpPr>
          <p:nvPr/>
        </p:nvSpPr>
        <p:spPr bwMode="auto">
          <a:xfrm>
            <a:off x="7364016" y="4327923"/>
            <a:ext cx="1028699"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M2 and Other Data Systems</a:t>
            </a:r>
          </a:p>
        </p:txBody>
      </p:sp>
      <p:sp>
        <p:nvSpPr>
          <p:cNvPr id="26647" name="Text Box 23"/>
          <p:cNvSpPr txBox="1">
            <a:spLocks noChangeArrowheads="1"/>
          </p:cNvSpPr>
          <p:nvPr/>
        </p:nvSpPr>
        <p:spPr bwMode="auto">
          <a:xfrm>
            <a:off x="3752585" y="2641454"/>
            <a:ext cx="91440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125" b="1" dirty="0">
                <a:latin typeface="Verdana" pitchFamily="34" charset="0"/>
              </a:rPr>
              <a:t>Batches</a:t>
            </a:r>
          </a:p>
        </p:txBody>
      </p:sp>
      <p:sp>
        <p:nvSpPr>
          <p:cNvPr id="26648" name="AutoShape 24"/>
          <p:cNvSpPr>
            <a:spLocks noChangeArrowheads="1"/>
          </p:cNvSpPr>
          <p:nvPr/>
        </p:nvSpPr>
        <p:spPr bwMode="auto">
          <a:xfrm>
            <a:off x="958455" y="5147187"/>
            <a:ext cx="457200" cy="342900"/>
          </a:xfrm>
          <a:prstGeom prst="flowChartMultidocument">
            <a:avLst/>
          </a:prstGeom>
          <a:solidFill>
            <a:schemeClr val="accent1"/>
          </a:solidFill>
          <a:ln w="9525">
            <a:solidFill>
              <a:schemeClr val="tx1"/>
            </a:solidFill>
            <a:miter lim="800000"/>
            <a:headEnd/>
            <a:tailEnd/>
          </a:ln>
        </p:spPr>
        <p:txBody>
          <a:bodyPr wrap="none" anchor="ctr"/>
          <a:lstStyle/>
          <a:p>
            <a:endParaRPr lang="en-US" sz="1350">
              <a:latin typeface="Verdana" pitchFamily="34" charset="0"/>
            </a:endParaRPr>
          </a:p>
        </p:txBody>
      </p:sp>
      <p:sp>
        <p:nvSpPr>
          <p:cNvPr id="26649" name="Text Box 25"/>
          <p:cNvSpPr txBox="1">
            <a:spLocks noChangeArrowheads="1"/>
          </p:cNvSpPr>
          <p:nvPr/>
        </p:nvSpPr>
        <p:spPr bwMode="auto">
          <a:xfrm>
            <a:off x="1622227" y="5274881"/>
            <a:ext cx="9715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Others</a:t>
            </a:r>
          </a:p>
        </p:txBody>
      </p:sp>
      <p:sp>
        <p:nvSpPr>
          <p:cNvPr id="26650" name="Line 26"/>
          <p:cNvSpPr>
            <a:spLocks noChangeShapeType="1"/>
          </p:cNvSpPr>
          <p:nvPr/>
        </p:nvSpPr>
        <p:spPr bwMode="auto">
          <a:xfrm>
            <a:off x="6515100" y="4343400"/>
            <a:ext cx="40005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6651" name="Line 27"/>
          <p:cNvSpPr>
            <a:spLocks noChangeShapeType="1"/>
          </p:cNvSpPr>
          <p:nvPr/>
        </p:nvSpPr>
        <p:spPr bwMode="auto">
          <a:xfrm flipV="1">
            <a:off x="1529955" y="4232787"/>
            <a:ext cx="1028700" cy="1085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6652" name="Text Box 28"/>
          <p:cNvSpPr txBox="1">
            <a:spLocks noChangeArrowheads="1"/>
          </p:cNvSpPr>
          <p:nvPr/>
        </p:nvSpPr>
        <p:spPr bwMode="auto">
          <a:xfrm>
            <a:off x="4914900" y="4914900"/>
            <a:ext cx="1657350" cy="438582"/>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125">
                <a:latin typeface="Verdana" pitchFamily="34" charset="0"/>
              </a:rPr>
              <a:t>User Access in Data Marts</a:t>
            </a:r>
          </a:p>
        </p:txBody>
      </p:sp>
      <p:sp>
        <p:nvSpPr>
          <p:cNvPr id="26653" name="Text Box 29"/>
          <p:cNvSpPr txBox="1">
            <a:spLocks noChangeArrowheads="1"/>
          </p:cNvSpPr>
          <p:nvPr/>
        </p:nvSpPr>
        <p:spPr bwMode="auto">
          <a:xfrm>
            <a:off x="3801668" y="2929811"/>
            <a:ext cx="857250" cy="438582"/>
          </a:xfrm>
          <a:prstGeom prst="rect">
            <a:avLst/>
          </a:prstGeom>
          <a:solidFill>
            <a:srgbClr val="FFFFCC"/>
          </a:solidFill>
          <a:ln w="952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Weekly  Monthly</a:t>
            </a:r>
          </a:p>
        </p:txBody>
      </p:sp>
      <p:sp>
        <p:nvSpPr>
          <p:cNvPr id="26654" name="Line 30"/>
          <p:cNvSpPr>
            <a:spLocks noChangeShapeType="1"/>
          </p:cNvSpPr>
          <p:nvPr/>
        </p:nvSpPr>
        <p:spPr bwMode="auto">
          <a:xfrm>
            <a:off x="3750470" y="3546987"/>
            <a:ext cx="1085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pic>
        <p:nvPicPr>
          <p:cNvPr id="26655" name="Picture 31" descr="j0403971"/>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6966348" y="3655220"/>
            <a:ext cx="550069" cy="564356"/>
          </a:xfrm>
        </p:spPr>
      </p:pic>
      <p:sp>
        <p:nvSpPr>
          <p:cNvPr id="32" name="AutoShape 24">
            <a:extLst>
              <a:ext uri="{FF2B5EF4-FFF2-40B4-BE49-F238E27FC236}">
                <a16:creationId xmlns:a16="http://schemas.microsoft.com/office/drawing/2014/main" id="{07B0142C-7AAE-4F28-A9A2-DE748D963DC9}"/>
              </a:ext>
            </a:extLst>
          </p:cNvPr>
          <p:cNvSpPr>
            <a:spLocks noChangeArrowheads="1"/>
          </p:cNvSpPr>
          <p:nvPr/>
        </p:nvSpPr>
        <p:spPr bwMode="auto">
          <a:xfrm>
            <a:off x="1672830" y="5552964"/>
            <a:ext cx="457200" cy="342900"/>
          </a:xfrm>
          <a:prstGeom prst="flowChartMultidocument">
            <a:avLst/>
          </a:prstGeom>
          <a:solidFill>
            <a:schemeClr val="accent1"/>
          </a:solidFill>
          <a:ln w="9525">
            <a:solidFill>
              <a:schemeClr val="tx1"/>
            </a:solidFill>
            <a:miter lim="800000"/>
            <a:headEnd/>
            <a:tailEnd/>
          </a:ln>
        </p:spPr>
        <p:txBody>
          <a:bodyPr wrap="none" anchor="ctr"/>
          <a:lstStyle/>
          <a:p>
            <a:endParaRPr lang="en-US" sz="1350">
              <a:latin typeface="Verdana" pitchFamily="34" charset="0"/>
            </a:endParaRPr>
          </a:p>
        </p:txBody>
      </p:sp>
      <p:sp>
        <p:nvSpPr>
          <p:cNvPr id="33" name="Text Box 19">
            <a:extLst>
              <a:ext uri="{FF2B5EF4-FFF2-40B4-BE49-F238E27FC236}">
                <a16:creationId xmlns:a16="http://schemas.microsoft.com/office/drawing/2014/main" id="{97ABEBE0-1D67-425F-A2DD-BF63786A14BA}"/>
              </a:ext>
            </a:extLst>
          </p:cNvPr>
          <p:cNvSpPr txBox="1">
            <a:spLocks noChangeArrowheads="1"/>
          </p:cNvSpPr>
          <p:nvPr/>
        </p:nvSpPr>
        <p:spPr bwMode="auto">
          <a:xfrm>
            <a:off x="795899" y="4843198"/>
            <a:ext cx="9715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MHS-G</a:t>
            </a:r>
          </a:p>
        </p:txBody>
      </p:sp>
      <p:sp>
        <p:nvSpPr>
          <p:cNvPr id="2" name="Slide Number Placeholder 1">
            <a:extLst>
              <a:ext uri="{FF2B5EF4-FFF2-40B4-BE49-F238E27FC236}">
                <a16:creationId xmlns:a16="http://schemas.microsoft.com/office/drawing/2014/main" id="{DA37E089-939F-41C5-8E4B-5F74A3A8DE02}"/>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14845636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sz="2700" b="1" dirty="0">
                <a:latin typeface="Calibri" pitchFamily="34" charset="0"/>
                <a:ea typeface="Calibri" pitchFamily="34" charset="0"/>
                <a:cs typeface="Calibri" pitchFamily="34" charset="0"/>
              </a:rPr>
              <a:t>MHS Data Repository</a:t>
            </a:r>
          </a:p>
        </p:txBody>
      </p:sp>
      <p:sp>
        <p:nvSpPr>
          <p:cNvPr id="12291" name="Content Placeholder 2"/>
          <p:cNvSpPr txBox="1">
            <a:spLocks/>
          </p:cNvSpPr>
          <p:nvPr/>
        </p:nvSpPr>
        <p:spPr bwMode="auto">
          <a:xfrm>
            <a:off x="387146" y="1550771"/>
            <a:ext cx="8222456"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Wingdings" panose="05000000000000000000" pitchFamily="2" charset="2"/>
              <a:buChar char="Ø"/>
            </a:pPr>
            <a:r>
              <a:rPr lang="en-US" sz="2000" dirty="0">
                <a:latin typeface="Calibri" pitchFamily="34" charset="0"/>
              </a:rPr>
              <a:t>The MDR:</a:t>
            </a:r>
          </a:p>
          <a:p>
            <a:pPr lvl="1">
              <a:spcBef>
                <a:spcPct val="20000"/>
              </a:spcBef>
              <a:buFont typeface="Wingdings" panose="05000000000000000000" pitchFamily="2" charset="2"/>
              <a:buChar char="Ø"/>
            </a:pPr>
            <a:r>
              <a:rPr lang="en-US" dirty="0">
                <a:latin typeface="Calibri" pitchFamily="34" charset="0"/>
              </a:rPr>
              <a:t>Saves every version of every file visible to MDR Users.  </a:t>
            </a:r>
          </a:p>
          <a:p>
            <a:pPr lvl="1">
              <a:spcBef>
                <a:spcPct val="20000"/>
              </a:spcBef>
              <a:buFont typeface="Wingdings" panose="05000000000000000000" pitchFamily="2" charset="2"/>
              <a:buChar char="Ø"/>
            </a:pPr>
            <a:r>
              <a:rPr lang="en-US" dirty="0">
                <a:latin typeface="Calibri" pitchFamily="34" charset="0"/>
              </a:rPr>
              <a:t>Creates an environment where auditors can access the same data that DHA uses for work with major financial or policy implications</a:t>
            </a:r>
          </a:p>
          <a:p>
            <a:pPr lvl="1">
              <a:spcBef>
                <a:spcPct val="20000"/>
              </a:spcBef>
              <a:buFont typeface="Wingdings" panose="05000000000000000000" pitchFamily="2" charset="2"/>
              <a:buChar char="Ø"/>
            </a:pPr>
            <a:r>
              <a:rPr lang="en-US" dirty="0">
                <a:latin typeface="Calibri" pitchFamily="34" charset="0"/>
              </a:rPr>
              <a:t>Provides the ability to save detailed logs of every program run.  These logs trace through programs in a manner that is acceptable to auditors.</a:t>
            </a:r>
          </a:p>
          <a:p>
            <a:pPr lvl="1">
              <a:spcBef>
                <a:spcPct val="20000"/>
              </a:spcBef>
              <a:buFont typeface="Wingdings" panose="05000000000000000000" pitchFamily="2" charset="2"/>
              <a:buChar char="Ø"/>
            </a:pPr>
            <a:r>
              <a:rPr lang="en-US" dirty="0">
                <a:latin typeface="Calibri" pitchFamily="34" charset="0"/>
              </a:rPr>
              <a:t>Has thorough and detailed documentation that specifies all processing done from “cradle to grave”.</a:t>
            </a:r>
          </a:p>
          <a:p>
            <a:pPr lvl="1">
              <a:spcBef>
                <a:spcPct val="20000"/>
              </a:spcBef>
              <a:buFont typeface="Wingdings" panose="05000000000000000000" pitchFamily="2" charset="2"/>
              <a:buChar char="Ø"/>
            </a:pPr>
            <a:r>
              <a:rPr lang="en-US" dirty="0">
                <a:latin typeface="Calibri" pitchFamily="34" charset="0"/>
              </a:rPr>
              <a:t>Provides an offline environment to store important files so that older files can always be retrieved.</a:t>
            </a:r>
          </a:p>
          <a:p>
            <a:pPr lvl="1">
              <a:spcBef>
                <a:spcPct val="20000"/>
              </a:spcBef>
              <a:buFont typeface="Wingdings" panose="05000000000000000000" pitchFamily="2" charset="2"/>
              <a:buChar char="Ø"/>
            </a:pPr>
            <a:endParaRPr lang="en-US" dirty="0">
              <a:latin typeface="Calibri" pitchFamily="34" charset="0"/>
            </a:endParaRPr>
          </a:p>
          <a:p>
            <a:pPr marL="457200" lvl="1" indent="0">
              <a:spcBef>
                <a:spcPct val="20000"/>
              </a:spcBef>
            </a:pPr>
            <a:endParaRPr lang="en-US" sz="1500" dirty="0">
              <a:solidFill>
                <a:schemeClr val="accent2"/>
              </a:solidFill>
              <a:latin typeface="Calibri" pitchFamily="34" charset="0"/>
            </a:endParaRPr>
          </a:p>
        </p:txBody>
      </p:sp>
    </p:spTree>
    <p:extLst>
      <p:ext uri="{BB962C8B-B14F-4D97-AF65-F5344CB8AC3E}">
        <p14:creationId xmlns:p14="http://schemas.microsoft.com/office/powerpoint/2010/main" val="1515285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ea typeface="Calibri" pitchFamily="34" charset="0"/>
              </a:rPr>
              <a:t>Types of Data in the MDR</a:t>
            </a:r>
          </a:p>
        </p:txBody>
      </p:sp>
      <p:sp>
        <p:nvSpPr>
          <p:cNvPr id="36867" name="Content Placeholder 2"/>
          <p:cNvSpPr>
            <a:spLocks noGrp="1"/>
          </p:cNvSpPr>
          <p:nvPr>
            <p:ph idx="1"/>
          </p:nvPr>
        </p:nvSpPr>
        <p:spPr/>
        <p:txBody>
          <a:bodyPr/>
          <a:lstStyle/>
          <a:p>
            <a:r>
              <a:rPr lang="en-US" sz="1800" dirty="0">
                <a:ea typeface="Calibri" pitchFamily="34" charset="0"/>
              </a:rPr>
              <a:t>There are many types of data in the MDR.  All of the data described so far ends up in MDR.</a:t>
            </a:r>
          </a:p>
          <a:p>
            <a:r>
              <a:rPr lang="en-US" sz="1800" dirty="0">
                <a:ea typeface="Calibri" pitchFamily="34" charset="0"/>
              </a:rPr>
              <a:t>Person Data:</a:t>
            </a:r>
            <a:endParaRPr lang="en-US" dirty="0">
              <a:ea typeface="Calibri" pitchFamily="34" charset="0"/>
            </a:endParaRPr>
          </a:p>
        </p:txBody>
      </p:sp>
      <p:pic>
        <p:nvPicPr>
          <p:cNvPr id="2" name="Picture 1">
            <a:extLst>
              <a:ext uri="{FF2B5EF4-FFF2-40B4-BE49-F238E27FC236}">
                <a16:creationId xmlns:a16="http://schemas.microsoft.com/office/drawing/2014/main" id="{A7DDBBC4-48C8-4D90-AF13-E50D57F0B67A}"/>
              </a:ext>
            </a:extLst>
          </p:cNvPr>
          <p:cNvPicPr>
            <a:picLocks noChangeAspect="1"/>
          </p:cNvPicPr>
          <p:nvPr/>
        </p:nvPicPr>
        <p:blipFill>
          <a:blip r:embed="rId2"/>
          <a:stretch>
            <a:fillRect/>
          </a:stretch>
        </p:blipFill>
        <p:spPr>
          <a:xfrm>
            <a:off x="577390" y="2840907"/>
            <a:ext cx="8109410" cy="1701596"/>
          </a:xfrm>
          <a:prstGeom prst="rect">
            <a:avLst/>
          </a:prstGeom>
        </p:spPr>
      </p:pic>
      <p:sp>
        <p:nvSpPr>
          <p:cNvPr id="3" name="Slide Number Placeholder 2">
            <a:extLst>
              <a:ext uri="{FF2B5EF4-FFF2-40B4-BE49-F238E27FC236}">
                <a16:creationId xmlns:a16="http://schemas.microsoft.com/office/drawing/2014/main" id="{0FB6F62C-38F3-4FFA-9DA2-FD6A71880517}"/>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21373100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00" name="Rectangle 3"/>
          <p:cNvSpPr>
            <a:spLocks noGrp="1"/>
          </p:cNvSpPr>
          <p:nvPr>
            <p:ph type="title" idx="4294967295"/>
          </p:nvPr>
        </p:nvSpPr>
        <p:spPr>
          <a:xfrm>
            <a:off x="1447800" y="356250"/>
            <a:ext cx="6000750" cy="479822"/>
          </a:xfrm>
        </p:spPr>
        <p:txBody>
          <a:bodyPr/>
          <a:lstStyle/>
          <a:p>
            <a:r>
              <a:rPr lang="en-US" sz="2100" b="1" dirty="0">
                <a:latin typeface="Calibri" pitchFamily="34" charset="0"/>
                <a:ea typeface="Verdana" pitchFamily="34" charset="0"/>
                <a:cs typeface="Calibri" pitchFamily="34" charset="0"/>
              </a:rPr>
              <a:t>CHCS/AHLTA Data Products in the MDR </a:t>
            </a:r>
          </a:p>
        </p:txBody>
      </p:sp>
      <p:pic>
        <p:nvPicPr>
          <p:cNvPr id="3" name="Picture 2">
            <a:extLst>
              <a:ext uri="{FF2B5EF4-FFF2-40B4-BE49-F238E27FC236}">
                <a16:creationId xmlns:a16="http://schemas.microsoft.com/office/drawing/2014/main" id="{DB7AD5D5-50E3-49B0-9344-0C046D471532}"/>
              </a:ext>
            </a:extLst>
          </p:cNvPr>
          <p:cNvPicPr>
            <a:picLocks noChangeAspect="1"/>
          </p:cNvPicPr>
          <p:nvPr/>
        </p:nvPicPr>
        <p:blipFill>
          <a:blip r:embed="rId3"/>
          <a:stretch>
            <a:fillRect/>
          </a:stretch>
        </p:blipFill>
        <p:spPr>
          <a:xfrm>
            <a:off x="497914" y="1727634"/>
            <a:ext cx="8148171" cy="3626029"/>
          </a:xfrm>
          <a:prstGeom prst="rect">
            <a:avLst/>
          </a:prstGeom>
        </p:spPr>
      </p:pic>
      <p:sp>
        <p:nvSpPr>
          <p:cNvPr id="2" name="Slide Number Placeholder 1">
            <a:extLst>
              <a:ext uri="{FF2B5EF4-FFF2-40B4-BE49-F238E27FC236}">
                <a16:creationId xmlns:a16="http://schemas.microsoft.com/office/drawing/2014/main" id="{BBF83920-E1A3-4EB1-B2D8-8D1E6C7AD993}"/>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12193391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B24E-3041-44B0-82B5-9741F9CBAB6C}"/>
              </a:ext>
            </a:extLst>
          </p:cNvPr>
          <p:cNvSpPr>
            <a:spLocks noGrp="1"/>
          </p:cNvSpPr>
          <p:nvPr>
            <p:ph type="title"/>
          </p:nvPr>
        </p:nvSpPr>
        <p:spPr/>
        <p:txBody>
          <a:bodyPr/>
          <a:lstStyle/>
          <a:p>
            <a:r>
              <a:rPr lang="en-US" sz="3200" dirty="0"/>
              <a:t>MHS Genesis Data Files in MDR (so far)</a:t>
            </a:r>
          </a:p>
        </p:txBody>
      </p:sp>
      <p:sp>
        <p:nvSpPr>
          <p:cNvPr id="4" name="Slide Number Placeholder 3">
            <a:extLst>
              <a:ext uri="{FF2B5EF4-FFF2-40B4-BE49-F238E27FC236}">
                <a16:creationId xmlns:a16="http://schemas.microsoft.com/office/drawing/2014/main" id="{9A23EF06-C84A-4ED3-AEFD-C3D1DAC9B98F}"/>
              </a:ext>
            </a:extLst>
          </p:cNvPr>
          <p:cNvSpPr>
            <a:spLocks noGrp="1"/>
          </p:cNvSpPr>
          <p:nvPr>
            <p:ph type="sldNum" sz="quarter" idx="12"/>
          </p:nvPr>
        </p:nvSpPr>
        <p:spPr/>
        <p:txBody>
          <a:bodyPr/>
          <a:lstStyle/>
          <a:p>
            <a:pPr>
              <a:defRPr/>
            </a:pPr>
            <a:fld id="{72DC2F5A-4F79-4A62-987C-EAEB7B0418A8}" type="slidenum">
              <a:rPr lang="en-US" smtClean="0"/>
              <a:pPr>
                <a:defRPr/>
              </a:pPr>
              <a:t>76</a:t>
            </a:fld>
            <a:endParaRPr lang="en-US" dirty="0"/>
          </a:p>
        </p:txBody>
      </p:sp>
      <p:pic>
        <p:nvPicPr>
          <p:cNvPr id="7" name="Picture 6">
            <a:extLst>
              <a:ext uri="{FF2B5EF4-FFF2-40B4-BE49-F238E27FC236}">
                <a16:creationId xmlns:a16="http://schemas.microsoft.com/office/drawing/2014/main" id="{8C2891B3-2940-46A9-A8F9-B56BD73B0C08}"/>
              </a:ext>
            </a:extLst>
          </p:cNvPr>
          <p:cNvPicPr>
            <a:picLocks noChangeAspect="1"/>
          </p:cNvPicPr>
          <p:nvPr/>
        </p:nvPicPr>
        <p:blipFill>
          <a:blip r:embed="rId2"/>
          <a:stretch>
            <a:fillRect/>
          </a:stretch>
        </p:blipFill>
        <p:spPr>
          <a:xfrm>
            <a:off x="1121954" y="1828800"/>
            <a:ext cx="6650446" cy="2412840"/>
          </a:xfrm>
          <a:prstGeom prst="rect">
            <a:avLst/>
          </a:prstGeom>
        </p:spPr>
      </p:pic>
    </p:spTree>
    <p:extLst>
      <p:ext uri="{BB962C8B-B14F-4D97-AF65-F5344CB8AC3E}">
        <p14:creationId xmlns:p14="http://schemas.microsoft.com/office/powerpoint/2010/main" val="6438549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00" name="Rectangle 3"/>
          <p:cNvSpPr>
            <a:spLocks noGrp="1"/>
          </p:cNvSpPr>
          <p:nvPr>
            <p:ph type="title" idx="4294967295"/>
          </p:nvPr>
        </p:nvSpPr>
        <p:spPr>
          <a:xfrm>
            <a:off x="1496288" y="387430"/>
            <a:ext cx="6000750" cy="479822"/>
          </a:xfrm>
        </p:spPr>
        <p:txBody>
          <a:bodyPr/>
          <a:lstStyle/>
          <a:p>
            <a:r>
              <a:rPr lang="en-US" sz="2100" b="1" dirty="0">
                <a:latin typeface="Calibri" pitchFamily="34" charset="0"/>
                <a:ea typeface="Verdana" pitchFamily="34" charset="0"/>
                <a:cs typeface="Calibri" pitchFamily="34" charset="0"/>
              </a:rPr>
              <a:t>Other Data Products in the MDR </a:t>
            </a:r>
          </a:p>
        </p:txBody>
      </p:sp>
      <p:pic>
        <p:nvPicPr>
          <p:cNvPr id="3" name="Picture 2">
            <a:extLst>
              <a:ext uri="{FF2B5EF4-FFF2-40B4-BE49-F238E27FC236}">
                <a16:creationId xmlns:a16="http://schemas.microsoft.com/office/drawing/2014/main" id="{0F0CDF16-36AE-460F-BCDC-BB544F890B90}"/>
              </a:ext>
            </a:extLst>
          </p:cNvPr>
          <p:cNvPicPr>
            <a:picLocks noChangeAspect="1"/>
          </p:cNvPicPr>
          <p:nvPr/>
        </p:nvPicPr>
        <p:blipFill>
          <a:blip r:embed="rId3"/>
          <a:stretch>
            <a:fillRect/>
          </a:stretch>
        </p:blipFill>
        <p:spPr>
          <a:xfrm>
            <a:off x="353132" y="1828618"/>
            <a:ext cx="8287063" cy="3215330"/>
          </a:xfrm>
          <a:prstGeom prst="rect">
            <a:avLst/>
          </a:prstGeom>
        </p:spPr>
      </p:pic>
      <p:sp>
        <p:nvSpPr>
          <p:cNvPr id="2" name="Slide Number Placeholder 1">
            <a:extLst>
              <a:ext uri="{FF2B5EF4-FFF2-40B4-BE49-F238E27FC236}">
                <a16:creationId xmlns:a16="http://schemas.microsoft.com/office/drawing/2014/main" id="{A711521F-1CB3-4F36-81B0-B036D3D9902E}"/>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36668306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sz="2700" b="1" dirty="0">
                <a:latin typeface="Calibri" pitchFamily="34" charset="0"/>
                <a:ea typeface="Calibri" pitchFamily="34" charset="0"/>
                <a:cs typeface="Calibri" pitchFamily="34" charset="0"/>
              </a:rPr>
              <a:t>MHS Data Repository and M2</a:t>
            </a:r>
          </a:p>
        </p:txBody>
      </p:sp>
      <p:sp>
        <p:nvSpPr>
          <p:cNvPr id="12291" name="Content Placeholder 2"/>
          <p:cNvSpPr txBox="1">
            <a:spLocks/>
          </p:cNvSpPr>
          <p:nvPr/>
        </p:nvSpPr>
        <p:spPr bwMode="auto">
          <a:xfrm>
            <a:off x="387146" y="1550771"/>
            <a:ext cx="8222456"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Wingdings" panose="05000000000000000000" pitchFamily="2" charset="2"/>
              <a:buChar char="Ø"/>
            </a:pPr>
            <a:r>
              <a:rPr lang="en-US" sz="2000" dirty="0">
                <a:latin typeface="Calibri" pitchFamily="34" charset="0"/>
              </a:rPr>
              <a:t>What is M2?</a:t>
            </a:r>
          </a:p>
          <a:p>
            <a:pPr lvl="1">
              <a:spcBef>
                <a:spcPct val="20000"/>
              </a:spcBef>
              <a:buFont typeface="Wingdings" panose="05000000000000000000" pitchFamily="2" charset="2"/>
              <a:buChar char="Ø"/>
            </a:pPr>
            <a:r>
              <a:rPr lang="en-US" dirty="0">
                <a:latin typeface="Calibri" pitchFamily="34" charset="0"/>
              </a:rPr>
              <a:t>M2 is the “data mart” of the MDR</a:t>
            </a:r>
          </a:p>
          <a:p>
            <a:pPr lvl="1">
              <a:spcBef>
                <a:spcPct val="20000"/>
              </a:spcBef>
              <a:buFont typeface="Wingdings" panose="05000000000000000000" pitchFamily="2" charset="2"/>
              <a:buChar char="Ø"/>
            </a:pPr>
            <a:r>
              <a:rPr lang="en-US" dirty="0">
                <a:latin typeface="Calibri" pitchFamily="34" charset="0"/>
              </a:rPr>
              <a:t>Contains many of the data files from the MDR, but fewer years of data and not all of the fields.</a:t>
            </a:r>
          </a:p>
          <a:p>
            <a:pPr lvl="1">
              <a:spcBef>
                <a:spcPct val="20000"/>
              </a:spcBef>
              <a:buFont typeface="Wingdings" panose="05000000000000000000" pitchFamily="2" charset="2"/>
              <a:buChar char="Ø"/>
            </a:pPr>
            <a:r>
              <a:rPr lang="en-US" dirty="0">
                <a:latin typeface="Calibri" pitchFamily="34" charset="0"/>
              </a:rPr>
              <a:t>Primary system used by the business community in the MHS.</a:t>
            </a:r>
          </a:p>
          <a:p>
            <a:pPr lvl="1">
              <a:spcBef>
                <a:spcPct val="20000"/>
              </a:spcBef>
              <a:buFont typeface="Wingdings" panose="05000000000000000000" pitchFamily="2" charset="2"/>
              <a:buChar char="Ø"/>
            </a:pPr>
            <a:r>
              <a:rPr lang="en-US" dirty="0">
                <a:latin typeface="Calibri" pitchFamily="34" charset="0"/>
              </a:rPr>
              <a:t>Is easy to use with a Business Objects point and click interface.  The MDR requires programming expertise.</a:t>
            </a:r>
          </a:p>
          <a:p>
            <a:pPr lvl="1">
              <a:spcBef>
                <a:spcPct val="20000"/>
              </a:spcBef>
              <a:buFont typeface="Wingdings" panose="05000000000000000000" pitchFamily="2" charset="2"/>
              <a:buChar char="Ø"/>
            </a:pPr>
            <a:r>
              <a:rPr lang="en-US" dirty="0">
                <a:latin typeface="Calibri" pitchFamily="34" charset="0"/>
              </a:rPr>
              <a:t>Enables ad-hoc use of the data but also has standard reports.</a:t>
            </a:r>
          </a:p>
          <a:p>
            <a:pPr lvl="1">
              <a:spcBef>
                <a:spcPct val="20000"/>
              </a:spcBef>
              <a:buFont typeface="Wingdings" panose="05000000000000000000" pitchFamily="2" charset="2"/>
              <a:buChar char="Ø"/>
            </a:pPr>
            <a:r>
              <a:rPr lang="en-US" dirty="0">
                <a:latin typeface="Calibri" pitchFamily="34" charset="0"/>
              </a:rPr>
              <a:t>There are users of M2 at all levels of the organization.  The number of analysts with user accounts is approaching 2000 but those analysts support the entire organization</a:t>
            </a:r>
          </a:p>
          <a:p>
            <a:pPr lvl="1">
              <a:spcBef>
                <a:spcPct val="20000"/>
              </a:spcBef>
              <a:buFont typeface="Wingdings" panose="05000000000000000000" pitchFamily="2" charset="2"/>
              <a:buChar char="Ø"/>
            </a:pPr>
            <a:r>
              <a:rPr lang="en-US" dirty="0">
                <a:latin typeface="Calibri" pitchFamily="34" charset="0"/>
              </a:rPr>
              <a:t>If there is data of interest to you in the MDR, you can check your local M2 users to see if the information can be obtained from M2 for you.</a:t>
            </a:r>
          </a:p>
          <a:p>
            <a:pPr lvl="1">
              <a:spcBef>
                <a:spcPct val="20000"/>
              </a:spcBef>
              <a:buFont typeface="Wingdings" panose="05000000000000000000" pitchFamily="2" charset="2"/>
              <a:buChar char="Ø"/>
            </a:pPr>
            <a:endParaRPr lang="en-US" sz="1600" dirty="0">
              <a:latin typeface="Calibri" pitchFamily="34" charset="0"/>
            </a:endParaRPr>
          </a:p>
        </p:txBody>
      </p:sp>
    </p:spTree>
    <p:extLst>
      <p:ext uri="{BB962C8B-B14F-4D97-AF65-F5344CB8AC3E}">
        <p14:creationId xmlns:p14="http://schemas.microsoft.com/office/powerpoint/2010/main" val="28187119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1" y="2800351"/>
            <a:ext cx="5744718" cy="479822"/>
          </a:xfrm>
        </p:spPr>
        <p:txBody>
          <a:bodyPr>
            <a:normAutofit fontScale="90000"/>
          </a:bodyPr>
          <a:lstStyle/>
          <a:p>
            <a:pPr algn="ctr"/>
            <a:r>
              <a:rPr lang="en-US" dirty="0" err="1"/>
              <a:t>Carepoint</a:t>
            </a:r>
            <a:r>
              <a:rPr lang="en-US" dirty="0"/>
              <a:t>/MHS Dashboard</a:t>
            </a:r>
          </a:p>
        </p:txBody>
      </p:sp>
      <p:sp>
        <p:nvSpPr>
          <p:cNvPr id="3" name="Slide Number Placeholder 2">
            <a:extLst>
              <a:ext uri="{FF2B5EF4-FFF2-40B4-BE49-F238E27FC236}">
                <a16:creationId xmlns:a16="http://schemas.microsoft.com/office/drawing/2014/main" id="{79B1788C-11C1-499D-BF37-2B13BCFF7BFD}"/>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79</a:t>
            </a:fld>
            <a:endParaRPr lang="en-US">
              <a:solidFill>
                <a:prstClr val="black">
                  <a:tint val="75000"/>
                </a:prstClr>
              </a:solidFill>
            </a:endParaRPr>
          </a:p>
        </p:txBody>
      </p:sp>
    </p:spTree>
    <p:extLst>
      <p:ext uri="{BB962C8B-B14F-4D97-AF65-F5344CB8AC3E}">
        <p14:creationId xmlns:p14="http://schemas.microsoft.com/office/powerpoint/2010/main" val="180451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dirty="0">
                <a:ea typeface="Calibri" pitchFamily="34" charset="0"/>
              </a:rPr>
              <a:t>DMDC/DEERS</a:t>
            </a:r>
          </a:p>
        </p:txBody>
      </p:sp>
      <p:sp>
        <p:nvSpPr>
          <p:cNvPr id="30723" name="Content Placeholder 2"/>
          <p:cNvSpPr>
            <a:spLocks noGrp="1"/>
          </p:cNvSpPr>
          <p:nvPr>
            <p:ph idx="1"/>
          </p:nvPr>
        </p:nvSpPr>
        <p:spPr>
          <a:xfrm>
            <a:off x="486587" y="1509144"/>
            <a:ext cx="8170825" cy="3390906"/>
          </a:xfrm>
        </p:spPr>
        <p:txBody>
          <a:bodyPr>
            <a:normAutofit fontScale="92500" lnSpcReduction="10000"/>
          </a:bodyPr>
          <a:lstStyle/>
          <a:p>
            <a:r>
              <a:rPr lang="en-US" sz="2000" b="0" dirty="0">
                <a:ea typeface="Calibri" pitchFamily="34" charset="0"/>
              </a:rPr>
              <a:t>DEERS has offices at service installations and around the world where needed so that active duty and others can be added/updated. </a:t>
            </a:r>
          </a:p>
          <a:p>
            <a:r>
              <a:rPr lang="en-US" sz="2000" b="0" dirty="0">
                <a:ea typeface="Calibri" pitchFamily="34" charset="0"/>
              </a:rPr>
              <a:t>DEERS also provides web-interfaces for some types of updates. </a:t>
            </a:r>
          </a:p>
          <a:p>
            <a:r>
              <a:rPr lang="en-US" sz="2000" b="0" dirty="0">
                <a:ea typeface="Calibri" pitchFamily="34" charset="0"/>
              </a:rPr>
              <a:t>When information is updated in DEERS, it must come from an official source. </a:t>
            </a:r>
          </a:p>
          <a:p>
            <a:pPr lvl="1"/>
            <a:r>
              <a:rPr lang="en-US" sz="1800" b="0" dirty="0">
                <a:ea typeface="Calibri" pitchFamily="34" charset="0"/>
              </a:rPr>
              <a:t>The Services, birth certificates, death certificates, Social Security Administration, marriage certificates, Medicare, etc.</a:t>
            </a:r>
          </a:p>
          <a:p>
            <a:r>
              <a:rPr lang="en-US" sz="2000" b="0" dirty="0">
                <a:ea typeface="Calibri" pitchFamily="34" charset="0"/>
              </a:rPr>
              <a:t>Active Duty Service Member information is generally of high quality because the Services keep it up to date.</a:t>
            </a:r>
          </a:p>
          <a:p>
            <a:r>
              <a:rPr lang="en-US" sz="2000" b="0" dirty="0">
                <a:ea typeface="Calibri" pitchFamily="34" charset="0"/>
              </a:rPr>
              <a:t>Beneficiary data may not be as high of quality because much of it is self-reported.   Even though information is vetted, when something changes the beneficiaries do not always tell DEERS.  </a:t>
            </a:r>
          </a:p>
        </p:txBody>
      </p:sp>
      <p:sp>
        <p:nvSpPr>
          <p:cNvPr id="4" name="Rectangle 3">
            <a:extLst>
              <a:ext uri="{FF2B5EF4-FFF2-40B4-BE49-F238E27FC236}">
                <a16:creationId xmlns:a16="http://schemas.microsoft.com/office/drawing/2014/main" id="{F7DE1A70-6D0A-4A1D-BB3A-FFFF4613289A}"/>
              </a:ext>
            </a:extLst>
          </p:cNvPr>
          <p:cNvSpPr/>
          <p:nvPr/>
        </p:nvSpPr>
        <p:spPr>
          <a:xfrm>
            <a:off x="1140303" y="6124213"/>
            <a:ext cx="6400800" cy="276999"/>
          </a:xfrm>
          <a:prstGeom prst="rect">
            <a:avLst/>
          </a:prstGeom>
        </p:spPr>
        <p:txBody>
          <a:bodyPr wrap="square">
            <a:spAutoFit/>
          </a:bodyPr>
          <a:lstStyle/>
          <a:p>
            <a:r>
              <a:rPr lang="en-US" sz="1200" dirty="0">
                <a:latin typeface="Calibri" panose="020F0502020204030204" pitchFamily="34" charset="0"/>
                <a:cs typeface="Calibri" panose="020F0502020204030204" pitchFamily="34" charset="0"/>
              </a:rPr>
              <a:t>https://en.wikipedia.org/wiki/Real-Time_Automated_Personnel_Identification_System</a:t>
            </a:r>
          </a:p>
        </p:txBody>
      </p:sp>
      <p:sp>
        <p:nvSpPr>
          <p:cNvPr id="2" name="Slide Number Placeholder 1">
            <a:extLst>
              <a:ext uri="{FF2B5EF4-FFF2-40B4-BE49-F238E27FC236}">
                <a16:creationId xmlns:a16="http://schemas.microsoft.com/office/drawing/2014/main" id="{7B9C8BEE-7D2E-4B33-BFB6-15499AAA1910}"/>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1281455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sz="2700" b="1" dirty="0" err="1">
                <a:latin typeface="Calibri" pitchFamily="34" charset="0"/>
                <a:ea typeface="Calibri" pitchFamily="34" charset="0"/>
                <a:cs typeface="Calibri" pitchFamily="34" charset="0"/>
              </a:rPr>
              <a:t>Carepoint</a:t>
            </a:r>
            <a:r>
              <a:rPr lang="en-US" sz="2700" b="1" dirty="0">
                <a:latin typeface="Calibri" pitchFamily="34" charset="0"/>
                <a:ea typeface="Calibri" pitchFamily="34" charset="0"/>
                <a:cs typeface="Calibri" pitchFamily="34" charset="0"/>
              </a:rPr>
              <a:t> and MHS Dashboard</a:t>
            </a:r>
          </a:p>
        </p:txBody>
      </p:sp>
      <p:sp>
        <p:nvSpPr>
          <p:cNvPr id="12291" name="Content Placeholder 2"/>
          <p:cNvSpPr txBox="1">
            <a:spLocks/>
          </p:cNvSpPr>
          <p:nvPr/>
        </p:nvSpPr>
        <p:spPr bwMode="auto">
          <a:xfrm>
            <a:off x="387146" y="1550771"/>
            <a:ext cx="8222456"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Wingdings" panose="05000000000000000000" pitchFamily="2" charset="2"/>
              <a:buChar char="Ø"/>
            </a:pPr>
            <a:r>
              <a:rPr lang="en-US" sz="2000" dirty="0" err="1">
                <a:latin typeface="Calibri" pitchFamily="34" charset="0"/>
              </a:rPr>
              <a:t>Carepoint</a:t>
            </a:r>
            <a:r>
              <a:rPr lang="en-US" sz="2000" dirty="0">
                <a:latin typeface="Calibri" pitchFamily="34" charset="0"/>
              </a:rPr>
              <a:t> is a system that provides prepared reports and actionable information to MTFs.</a:t>
            </a:r>
          </a:p>
          <a:p>
            <a:pPr lvl="1">
              <a:spcBef>
                <a:spcPct val="20000"/>
              </a:spcBef>
              <a:buFont typeface="Wingdings" panose="05000000000000000000" pitchFamily="2" charset="2"/>
              <a:buChar char="Ø"/>
            </a:pPr>
            <a:r>
              <a:rPr lang="en-US" dirty="0">
                <a:latin typeface="Calibri" pitchFamily="34" charset="0"/>
              </a:rPr>
              <a:t>Includes HEDIS reports and action lists intended to assist MTFs in managing the Prime population.</a:t>
            </a:r>
          </a:p>
          <a:p>
            <a:pPr lvl="1">
              <a:spcBef>
                <a:spcPct val="20000"/>
              </a:spcBef>
              <a:buFont typeface="Wingdings" panose="05000000000000000000" pitchFamily="2" charset="2"/>
              <a:buChar char="Ø"/>
            </a:pPr>
            <a:r>
              <a:rPr lang="en-US" dirty="0">
                <a:latin typeface="Calibri" pitchFamily="34" charset="0"/>
              </a:rPr>
              <a:t>Calculation of some AHRQ measures</a:t>
            </a:r>
          </a:p>
          <a:p>
            <a:pPr lvl="1">
              <a:spcBef>
                <a:spcPct val="20000"/>
              </a:spcBef>
              <a:buFont typeface="Wingdings" panose="05000000000000000000" pitchFamily="2" charset="2"/>
              <a:buChar char="Ø"/>
            </a:pPr>
            <a:r>
              <a:rPr lang="en-US" dirty="0">
                <a:latin typeface="Calibri" pitchFamily="34" charset="0"/>
              </a:rPr>
              <a:t>Prepared metrics for performance dashboards</a:t>
            </a:r>
          </a:p>
          <a:p>
            <a:pPr lvl="1">
              <a:spcBef>
                <a:spcPct val="20000"/>
              </a:spcBef>
              <a:buFont typeface="Wingdings" panose="05000000000000000000" pitchFamily="2" charset="2"/>
              <a:buChar char="Ø"/>
            </a:pPr>
            <a:r>
              <a:rPr lang="en-US" dirty="0">
                <a:latin typeface="Calibri" pitchFamily="34" charset="0"/>
              </a:rPr>
              <a:t>Disease registries</a:t>
            </a:r>
          </a:p>
          <a:p>
            <a:pPr lvl="1">
              <a:spcBef>
                <a:spcPct val="20000"/>
              </a:spcBef>
              <a:buFont typeface="Wingdings" panose="05000000000000000000" pitchFamily="2" charset="2"/>
              <a:buChar char="Ø"/>
            </a:pPr>
            <a:r>
              <a:rPr lang="en-US" dirty="0">
                <a:latin typeface="Calibri" pitchFamily="34" charset="0"/>
              </a:rPr>
              <a:t>Others</a:t>
            </a:r>
          </a:p>
          <a:p>
            <a:pPr>
              <a:spcBef>
                <a:spcPct val="20000"/>
              </a:spcBef>
              <a:buFont typeface="Wingdings" panose="05000000000000000000" pitchFamily="2" charset="2"/>
              <a:buChar char="Ø"/>
            </a:pPr>
            <a:r>
              <a:rPr lang="en-US" sz="2000" dirty="0">
                <a:latin typeface="Calibri" pitchFamily="34" charset="0"/>
              </a:rPr>
              <a:t>Data in Carepoint primarily comes from the MDR, but there is some raw data there as well.  </a:t>
            </a:r>
          </a:p>
          <a:p>
            <a:pPr>
              <a:spcBef>
                <a:spcPct val="20000"/>
              </a:spcBef>
              <a:buFont typeface="Wingdings" panose="05000000000000000000" pitchFamily="2" charset="2"/>
              <a:buChar char="Ø"/>
            </a:pPr>
            <a:r>
              <a:rPr lang="en-US" sz="2000" dirty="0">
                <a:latin typeface="Calibri" pitchFamily="34" charset="0"/>
              </a:rPr>
              <a:t>Raw data can be useful when real-time or near real-time data are needed, but is “dirty” compared with the MDR processed data.</a:t>
            </a:r>
          </a:p>
          <a:p>
            <a:pPr>
              <a:spcBef>
                <a:spcPct val="20000"/>
              </a:spcBef>
              <a:buFont typeface="Wingdings" panose="05000000000000000000" pitchFamily="2" charset="2"/>
              <a:buChar char="Ø"/>
            </a:pPr>
            <a:endParaRPr lang="en-US" dirty="0">
              <a:latin typeface="Calibri" pitchFamily="34" charset="0"/>
            </a:endParaRPr>
          </a:p>
        </p:txBody>
      </p:sp>
    </p:spTree>
    <p:extLst>
      <p:ext uri="{BB962C8B-B14F-4D97-AF65-F5344CB8AC3E}">
        <p14:creationId xmlns:p14="http://schemas.microsoft.com/office/powerpoint/2010/main" val="4278032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7FEA-6475-482C-B1BC-EB25E374787B}"/>
              </a:ext>
            </a:extLst>
          </p:cNvPr>
          <p:cNvSpPr>
            <a:spLocks noGrp="1"/>
          </p:cNvSpPr>
          <p:nvPr>
            <p:ph type="title"/>
          </p:nvPr>
        </p:nvSpPr>
        <p:spPr/>
        <p:txBody>
          <a:bodyPr/>
          <a:lstStyle/>
          <a:p>
            <a:r>
              <a:rPr lang="en-US" dirty="0"/>
              <a:t>Example Report</a:t>
            </a:r>
          </a:p>
        </p:txBody>
      </p:sp>
      <p:pic>
        <p:nvPicPr>
          <p:cNvPr id="5" name="Content Placeholder 4">
            <a:extLst>
              <a:ext uri="{FF2B5EF4-FFF2-40B4-BE49-F238E27FC236}">
                <a16:creationId xmlns:a16="http://schemas.microsoft.com/office/drawing/2014/main" id="{7E9CB6F2-B6BB-4DA3-A43C-33342C45D9FF}"/>
              </a:ext>
            </a:extLst>
          </p:cNvPr>
          <p:cNvPicPr>
            <a:picLocks noGrp="1" noChangeAspect="1"/>
          </p:cNvPicPr>
          <p:nvPr>
            <p:ph idx="1"/>
          </p:nvPr>
        </p:nvPicPr>
        <p:blipFill>
          <a:blip r:embed="rId2"/>
          <a:stretch>
            <a:fillRect/>
          </a:stretch>
        </p:blipFill>
        <p:spPr>
          <a:xfrm>
            <a:off x="838200" y="1152527"/>
            <a:ext cx="6724650" cy="779463"/>
          </a:xfrm>
          <a:prstGeom prst="rect">
            <a:avLst/>
          </a:prstGeom>
        </p:spPr>
      </p:pic>
      <p:pic>
        <p:nvPicPr>
          <p:cNvPr id="6" name="Picture 5">
            <a:extLst>
              <a:ext uri="{FF2B5EF4-FFF2-40B4-BE49-F238E27FC236}">
                <a16:creationId xmlns:a16="http://schemas.microsoft.com/office/drawing/2014/main" id="{4CE844C8-18A1-497D-8E78-F3DECD771002}"/>
              </a:ext>
            </a:extLst>
          </p:cNvPr>
          <p:cNvPicPr>
            <a:picLocks noChangeAspect="1"/>
          </p:cNvPicPr>
          <p:nvPr/>
        </p:nvPicPr>
        <p:blipFill>
          <a:blip r:embed="rId3"/>
          <a:stretch>
            <a:fillRect/>
          </a:stretch>
        </p:blipFill>
        <p:spPr>
          <a:xfrm>
            <a:off x="676275" y="1931990"/>
            <a:ext cx="7048500" cy="4757737"/>
          </a:xfrm>
          <a:prstGeom prst="rect">
            <a:avLst/>
          </a:prstGeom>
        </p:spPr>
      </p:pic>
      <p:sp>
        <p:nvSpPr>
          <p:cNvPr id="7" name="Slide Number Placeholder 6">
            <a:extLst>
              <a:ext uri="{FF2B5EF4-FFF2-40B4-BE49-F238E27FC236}">
                <a16:creationId xmlns:a16="http://schemas.microsoft.com/office/drawing/2014/main" id="{5FF4FCDB-BC70-46F7-BA14-CFC83B9466E8}"/>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81</a:t>
            </a:fld>
            <a:endParaRPr lang="en-US">
              <a:solidFill>
                <a:prstClr val="black">
                  <a:tint val="75000"/>
                </a:prstClr>
              </a:solidFill>
            </a:endParaRPr>
          </a:p>
        </p:txBody>
      </p:sp>
    </p:spTree>
    <p:extLst>
      <p:ext uri="{BB962C8B-B14F-4D97-AF65-F5344CB8AC3E}">
        <p14:creationId xmlns:p14="http://schemas.microsoft.com/office/powerpoint/2010/main" val="784958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1283970" y="407996"/>
            <a:ext cx="6229350" cy="347663"/>
          </a:xfrm>
        </p:spPr>
        <p:txBody>
          <a:bodyPr>
            <a:normAutofit fontScale="90000"/>
          </a:bodyPr>
          <a:lstStyle/>
          <a:p>
            <a:r>
              <a:rPr lang="en-US" sz="2100" dirty="0">
                <a:latin typeface="Verdana" pitchFamily="34" charset="0"/>
                <a:ea typeface="Verdana" pitchFamily="34" charset="0"/>
                <a:cs typeface="Verdana" pitchFamily="34" charset="0"/>
              </a:rPr>
              <a:t>Basic Data Flow</a:t>
            </a:r>
          </a:p>
        </p:txBody>
      </p:sp>
      <p:pic>
        <p:nvPicPr>
          <p:cNvPr id="26627" name="Picture 3" descr="j0223562"/>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2387319" y="3891630"/>
            <a:ext cx="759619" cy="857250"/>
          </a:xfrm>
        </p:spPr>
      </p:pic>
      <p:pic>
        <p:nvPicPr>
          <p:cNvPr id="26629" name="Picture 5" descr="j01974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070" y="2848642"/>
            <a:ext cx="1042988"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12"/>
          <p:cNvSpPr txBox="1">
            <a:spLocks noChangeArrowheads="1"/>
          </p:cNvSpPr>
          <p:nvPr/>
        </p:nvSpPr>
        <p:spPr bwMode="auto">
          <a:xfrm>
            <a:off x="453256" y="2542286"/>
            <a:ext cx="114300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b="1" dirty="0">
                <a:latin typeface="Verdana" pitchFamily="34" charset="0"/>
              </a:rPr>
              <a:t>      MDR</a:t>
            </a:r>
          </a:p>
        </p:txBody>
      </p:sp>
      <p:sp>
        <p:nvSpPr>
          <p:cNvPr id="26637" name="Text Box 13"/>
          <p:cNvSpPr txBox="1">
            <a:spLocks noChangeArrowheads="1"/>
          </p:cNvSpPr>
          <p:nvPr/>
        </p:nvSpPr>
        <p:spPr bwMode="auto">
          <a:xfrm>
            <a:off x="1590494" y="2626882"/>
            <a:ext cx="2173543" cy="525144"/>
          </a:xfrm>
          <a:prstGeom prst="rect">
            <a:avLst/>
          </a:prstGeom>
          <a:solidFill>
            <a:srgbClr val="FFFFCC"/>
          </a:solidFill>
          <a:ln w="952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Designated Provider</a:t>
            </a:r>
          </a:p>
          <a:p>
            <a:pPr eaLnBrk="1" hangingPunct="1">
              <a:spcBef>
                <a:spcPct val="50000"/>
              </a:spcBef>
            </a:pPr>
            <a:r>
              <a:rPr lang="en-US" sz="1125" dirty="0">
                <a:latin typeface="Verdana" pitchFamily="34" charset="0"/>
              </a:rPr>
              <a:t>Other Data Sets as Needed</a:t>
            </a:r>
          </a:p>
        </p:txBody>
      </p:sp>
      <p:sp>
        <p:nvSpPr>
          <p:cNvPr id="26644" name="Line 20"/>
          <p:cNvSpPr>
            <a:spLocks noChangeShapeType="1"/>
          </p:cNvSpPr>
          <p:nvPr/>
        </p:nvSpPr>
        <p:spPr bwMode="auto">
          <a:xfrm>
            <a:off x="4286250" y="40005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6646" name="Text Box 22"/>
          <p:cNvSpPr txBox="1">
            <a:spLocks noChangeArrowheads="1"/>
          </p:cNvSpPr>
          <p:nvPr/>
        </p:nvSpPr>
        <p:spPr bwMode="auto">
          <a:xfrm>
            <a:off x="6515101" y="5036927"/>
            <a:ext cx="102869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err="1">
                <a:latin typeface="Verdana" pitchFamily="34" charset="0"/>
              </a:rPr>
              <a:t>Carepoint</a:t>
            </a:r>
            <a:r>
              <a:rPr lang="en-US" sz="1125" dirty="0">
                <a:latin typeface="Verdana" pitchFamily="34" charset="0"/>
              </a:rPr>
              <a:t>, Dashboard and Other Users</a:t>
            </a:r>
          </a:p>
        </p:txBody>
      </p:sp>
      <p:sp>
        <p:nvSpPr>
          <p:cNvPr id="26653" name="Text Box 29"/>
          <p:cNvSpPr txBox="1">
            <a:spLocks noChangeArrowheads="1"/>
          </p:cNvSpPr>
          <p:nvPr/>
        </p:nvSpPr>
        <p:spPr bwMode="auto">
          <a:xfrm>
            <a:off x="3296265" y="4471388"/>
            <a:ext cx="1814051" cy="871392"/>
          </a:xfrm>
          <a:prstGeom prst="rect">
            <a:avLst/>
          </a:prstGeom>
          <a:solidFill>
            <a:srgbClr val="FFFFCC"/>
          </a:solidFill>
          <a:ln w="952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eaLnBrk="1" hangingPunct="1">
              <a:spcBef>
                <a:spcPct val="50000"/>
              </a:spcBef>
              <a:buFont typeface="Arial" panose="020B0604020202020204" pitchFamily="34" charset="0"/>
              <a:buChar char="•"/>
            </a:pPr>
            <a:r>
              <a:rPr lang="en-US" sz="1125" dirty="0">
                <a:latin typeface="Verdana" pitchFamily="34" charset="0"/>
              </a:rPr>
              <a:t>Subsets of MDR files in M2</a:t>
            </a:r>
          </a:p>
          <a:p>
            <a:pPr marL="171450" indent="-171450" eaLnBrk="1" hangingPunct="1">
              <a:spcBef>
                <a:spcPct val="50000"/>
              </a:spcBef>
              <a:buFont typeface="Arial" panose="020B0604020202020204" pitchFamily="34" charset="0"/>
              <a:buChar char="•"/>
            </a:pPr>
            <a:r>
              <a:rPr lang="en-US" sz="1125" dirty="0">
                <a:latin typeface="Verdana" pitchFamily="34" charset="0"/>
              </a:rPr>
              <a:t>Prepared reports for the MHS Dashboard</a:t>
            </a:r>
          </a:p>
        </p:txBody>
      </p:sp>
      <p:sp>
        <p:nvSpPr>
          <p:cNvPr id="32" name="AutoShape 24">
            <a:extLst>
              <a:ext uri="{FF2B5EF4-FFF2-40B4-BE49-F238E27FC236}">
                <a16:creationId xmlns:a16="http://schemas.microsoft.com/office/drawing/2014/main" id="{07B0142C-7AAE-4F28-A9A2-DE748D963DC9}"/>
              </a:ext>
            </a:extLst>
          </p:cNvPr>
          <p:cNvSpPr>
            <a:spLocks noChangeArrowheads="1"/>
          </p:cNvSpPr>
          <p:nvPr/>
        </p:nvSpPr>
        <p:spPr bwMode="auto">
          <a:xfrm>
            <a:off x="4685321" y="2048384"/>
            <a:ext cx="690465" cy="525144"/>
          </a:xfrm>
          <a:prstGeom prst="flowChartMultidocument">
            <a:avLst/>
          </a:prstGeom>
          <a:solidFill>
            <a:schemeClr val="accent1"/>
          </a:solidFill>
          <a:ln w="9525">
            <a:solidFill>
              <a:schemeClr val="tx1"/>
            </a:solidFill>
            <a:miter lim="800000"/>
            <a:headEnd/>
            <a:tailEnd/>
          </a:ln>
        </p:spPr>
        <p:txBody>
          <a:bodyPr wrap="none" anchor="ctr"/>
          <a:lstStyle/>
          <a:p>
            <a:endParaRPr lang="en-US" sz="1350">
              <a:latin typeface="Verdana" pitchFamily="34" charset="0"/>
            </a:endParaRPr>
          </a:p>
        </p:txBody>
      </p:sp>
      <p:cxnSp>
        <p:nvCxnSpPr>
          <p:cNvPr id="3" name="Straight Arrow Connector 2">
            <a:extLst>
              <a:ext uri="{FF2B5EF4-FFF2-40B4-BE49-F238E27FC236}">
                <a16:creationId xmlns:a16="http://schemas.microsoft.com/office/drawing/2014/main" id="{5F8E4A9D-7344-47E4-B177-5AE1973F2DC8}"/>
              </a:ext>
            </a:extLst>
          </p:cNvPr>
          <p:cNvCxnSpPr>
            <a:cxnSpLocks/>
          </p:cNvCxnSpPr>
          <p:nvPr/>
        </p:nvCxnSpPr>
        <p:spPr>
          <a:xfrm>
            <a:off x="1683378" y="3947859"/>
            <a:ext cx="513218" cy="37239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 Box 22">
            <a:extLst>
              <a:ext uri="{FF2B5EF4-FFF2-40B4-BE49-F238E27FC236}">
                <a16:creationId xmlns:a16="http://schemas.microsoft.com/office/drawing/2014/main" id="{A6B59918-80FC-433D-8DA0-78AB4428B480}"/>
              </a:ext>
            </a:extLst>
          </p:cNvPr>
          <p:cNvSpPr txBox="1">
            <a:spLocks noChangeArrowheads="1"/>
          </p:cNvSpPr>
          <p:nvPr/>
        </p:nvSpPr>
        <p:spPr bwMode="auto">
          <a:xfrm>
            <a:off x="2525971" y="3592116"/>
            <a:ext cx="102869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M2</a:t>
            </a:r>
          </a:p>
        </p:txBody>
      </p:sp>
      <p:pic>
        <p:nvPicPr>
          <p:cNvPr id="37" name="Picture 5" descr="j0197438">
            <a:extLst>
              <a:ext uri="{FF2B5EF4-FFF2-40B4-BE49-F238E27FC236}">
                <a16:creationId xmlns:a16="http://schemas.microsoft.com/office/drawing/2014/main" id="{5D1436A4-6080-45F6-B37D-9C0EC65041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473" y="3114098"/>
            <a:ext cx="854849" cy="120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E5FE84F8-36B1-4234-9DDA-B42B337E6971}"/>
              </a:ext>
            </a:extLst>
          </p:cNvPr>
          <p:cNvCxnSpPr/>
          <p:nvPr/>
        </p:nvCxnSpPr>
        <p:spPr>
          <a:xfrm flipV="1">
            <a:off x="3296265" y="4059493"/>
            <a:ext cx="464574" cy="26076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8BC7679-077A-4976-8FD1-4E8958CAEC75}"/>
              </a:ext>
            </a:extLst>
          </p:cNvPr>
          <p:cNvCxnSpPr/>
          <p:nvPr/>
        </p:nvCxnSpPr>
        <p:spPr>
          <a:xfrm>
            <a:off x="1895401" y="3280204"/>
            <a:ext cx="1542224" cy="737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0283881-DA27-4E18-82A6-0D1A6F4FC47E}"/>
              </a:ext>
            </a:extLst>
          </p:cNvPr>
          <p:cNvSpPr txBox="1"/>
          <p:nvPr/>
        </p:nvSpPr>
        <p:spPr>
          <a:xfrm>
            <a:off x="4650957" y="2146110"/>
            <a:ext cx="854849" cy="307777"/>
          </a:xfrm>
          <a:prstGeom prst="rect">
            <a:avLst/>
          </a:prstGeom>
          <a:noFill/>
        </p:spPr>
        <p:txBody>
          <a:bodyPr wrap="square" rtlCol="0">
            <a:spAutoFit/>
          </a:bodyPr>
          <a:lstStyle/>
          <a:p>
            <a:r>
              <a:rPr lang="en-US" sz="1400" dirty="0"/>
              <a:t>Cohort</a:t>
            </a:r>
          </a:p>
        </p:txBody>
      </p:sp>
      <p:cxnSp>
        <p:nvCxnSpPr>
          <p:cNvPr id="10" name="Straight Arrow Connector 9">
            <a:extLst>
              <a:ext uri="{FF2B5EF4-FFF2-40B4-BE49-F238E27FC236}">
                <a16:creationId xmlns:a16="http://schemas.microsoft.com/office/drawing/2014/main" id="{DE314F7E-46AC-43EB-9BAA-F66938FC7523}"/>
              </a:ext>
            </a:extLst>
          </p:cNvPr>
          <p:cNvCxnSpPr/>
          <p:nvPr/>
        </p:nvCxnSpPr>
        <p:spPr>
          <a:xfrm flipH="1">
            <a:off x="4766380" y="2632734"/>
            <a:ext cx="213852" cy="44459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 Box 22">
            <a:extLst>
              <a:ext uri="{FF2B5EF4-FFF2-40B4-BE49-F238E27FC236}">
                <a16:creationId xmlns:a16="http://schemas.microsoft.com/office/drawing/2014/main" id="{C9D0F13D-6857-4FDF-9257-8DDC24B5CCFB}"/>
              </a:ext>
            </a:extLst>
          </p:cNvPr>
          <p:cNvSpPr txBox="1">
            <a:spLocks noChangeArrowheads="1"/>
          </p:cNvSpPr>
          <p:nvPr/>
        </p:nvSpPr>
        <p:spPr bwMode="auto">
          <a:xfrm>
            <a:off x="4001854" y="2808419"/>
            <a:ext cx="102869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HSDW</a:t>
            </a:r>
          </a:p>
        </p:txBody>
      </p:sp>
      <p:sp>
        <p:nvSpPr>
          <p:cNvPr id="46" name="AutoShape 24">
            <a:extLst>
              <a:ext uri="{FF2B5EF4-FFF2-40B4-BE49-F238E27FC236}">
                <a16:creationId xmlns:a16="http://schemas.microsoft.com/office/drawing/2014/main" id="{36EA6FA3-CF69-459D-9E28-893794D32BFF}"/>
              </a:ext>
            </a:extLst>
          </p:cNvPr>
          <p:cNvSpPr>
            <a:spLocks noChangeArrowheads="1"/>
          </p:cNvSpPr>
          <p:nvPr/>
        </p:nvSpPr>
        <p:spPr bwMode="auto">
          <a:xfrm>
            <a:off x="5503549" y="2741771"/>
            <a:ext cx="690465" cy="525144"/>
          </a:xfrm>
          <a:prstGeom prst="flowChartMultidocument">
            <a:avLst/>
          </a:prstGeom>
          <a:solidFill>
            <a:schemeClr val="accent1"/>
          </a:solidFill>
          <a:ln w="9525">
            <a:solidFill>
              <a:schemeClr val="tx1"/>
            </a:solidFill>
            <a:miter lim="800000"/>
            <a:headEnd/>
            <a:tailEnd/>
          </a:ln>
        </p:spPr>
        <p:txBody>
          <a:bodyPr wrap="none" anchor="ctr"/>
          <a:lstStyle/>
          <a:p>
            <a:endParaRPr lang="en-US" sz="1350">
              <a:latin typeface="Verdana" pitchFamily="34" charset="0"/>
            </a:endParaRPr>
          </a:p>
        </p:txBody>
      </p:sp>
      <p:sp>
        <p:nvSpPr>
          <p:cNvPr id="47" name="TextBox 46">
            <a:extLst>
              <a:ext uri="{FF2B5EF4-FFF2-40B4-BE49-F238E27FC236}">
                <a16:creationId xmlns:a16="http://schemas.microsoft.com/office/drawing/2014/main" id="{051ACD4F-F000-418A-9132-7B5A6E28D4AA}"/>
              </a:ext>
            </a:extLst>
          </p:cNvPr>
          <p:cNvSpPr txBox="1"/>
          <p:nvPr/>
        </p:nvSpPr>
        <p:spPr>
          <a:xfrm>
            <a:off x="5425074" y="2858456"/>
            <a:ext cx="854849" cy="307777"/>
          </a:xfrm>
          <a:prstGeom prst="rect">
            <a:avLst/>
          </a:prstGeom>
          <a:noFill/>
        </p:spPr>
        <p:txBody>
          <a:bodyPr wrap="square" rtlCol="0">
            <a:spAutoFit/>
          </a:bodyPr>
          <a:lstStyle/>
          <a:p>
            <a:r>
              <a:rPr lang="en-US" sz="1400" dirty="0"/>
              <a:t>Others</a:t>
            </a:r>
          </a:p>
        </p:txBody>
      </p:sp>
      <p:cxnSp>
        <p:nvCxnSpPr>
          <p:cNvPr id="12" name="Straight Arrow Connector 11">
            <a:extLst>
              <a:ext uri="{FF2B5EF4-FFF2-40B4-BE49-F238E27FC236}">
                <a16:creationId xmlns:a16="http://schemas.microsoft.com/office/drawing/2014/main" id="{1D1BEC0D-EB76-4DD2-89B6-78EEBE4374E0}"/>
              </a:ext>
            </a:extLst>
          </p:cNvPr>
          <p:cNvCxnSpPr/>
          <p:nvPr/>
        </p:nvCxnSpPr>
        <p:spPr>
          <a:xfrm flipH="1">
            <a:off x="4848532" y="3166233"/>
            <a:ext cx="527254" cy="15084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computer user">
            <a:extLst>
              <a:ext uri="{FF2B5EF4-FFF2-40B4-BE49-F238E27FC236}">
                <a16:creationId xmlns:a16="http://schemas.microsoft.com/office/drawing/2014/main" id="{253430B4-3F21-4F5B-B30A-4D64AB1AE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455" y="3920870"/>
            <a:ext cx="986214" cy="98621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5E786225-F487-4217-B67E-584E31754D69}"/>
              </a:ext>
            </a:extLst>
          </p:cNvPr>
          <p:cNvCxnSpPr/>
          <p:nvPr/>
        </p:nvCxnSpPr>
        <p:spPr>
          <a:xfrm>
            <a:off x="4848532" y="3782961"/>
            <a:ext cx="1485900" cy="63101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D9E4A70-EACA-4B00-82CC-EBA1F8857650}"/>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82</a:t>
            </a:fld>
            <a:endParaRPr lang="en-US">
              <a:solidFill>
                <a:prstClr val="black">
                  <a:tint val="75000"/>
                </a:prstClr>
              </a:solidFill>
            </a:endParaRPr>
          </a:p>
        </p:txBody>
      </p:sp>
    </p:spTree>
    <p:extLst>
      <p:ext uri="{BB962C8B-B14F-4D97-AF65-F5344CB8AC3E}">
        <p14:creationId xmlns:p14="http://schemas.microsoft.com/office/powerpoint/2010/main" val="3742990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1283970" y="407996"/>
            <a:ext cx="6229350" cy="347663"/>
          </a:xfrm>
        </p:spPr>
        <p:txBody>
          <a:bodyPr>
            <a:normAutofit fontScale="90000"/>
          </a:bodyPr>
          <a:lstStyle/>
          <a:p>
            <a:r>
              <a:rPr lang="en-US" sz="2100" dirty="0">
                <a:latin typeface="Verdana" pitchFamily="34" charset="0"/>
                <a:ea typeface="Verdana" pitchFamily="34" charset="0"/>
                <a:cs typeface="Verdana" pitchFamily="34" charset="0"/>
              </a:rPr>
              <a:t>Basic Data Flow</a:t>
            </a:r>
          </a:p>
        </p:txBody>
      </p:sp>
      <p:pic>
        <p:nvPicPr>
          <p:cNvPr id="26627" name="Picture 3" descr="j0223562"/>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2387319" y="3891630"/>
            <a:ext cx="759619" cy="857250"/>
          </a:xfrm>
        </p:spPr>
      </p:pic>
      <p:pic>
        <p:nvPicPr>
          <p:cNvPr id="26629" name="Picture 5" descr="j01974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070" y="2848642"/>
            <a:ext cx="1042988"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12"/>
          <p:cNvSpPr txBox="1">
            <a:spLocks noChangeArrowheads="1"/>
          </p:cNvSpPr>
          <p:nvPr/>
        </p:nvSpPr>
        <p:spPr bwMode="auto">
          <a:xfrm>
            <a:off x="453256" y="2542286"/>
            <a:ext cx="114300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b="1" dirty="0">
                <a:latin typeface="Verdana" pitchFamily="34" charset="0"/>
              </a:rPr>
              <a:t>      MDR</a:t>
            </a:r>
          </a:p>
        </p:txBody>
      </p:sp>
      <p:sp>
        <p:nvSpPr>
          <p:cNvPr id="26637" name="Text Box 13"/>
          <p:cNvSpPr txBox="1">
            <a:spLocks noChangeArrowheads="1"/>
          </p:cNvSpPr>
          <p:nvPr/>
        </p:nvSpPr>
        <p:spPr bwMode="auto">
          <a:xfrm>
            <a:off x="1590494" y="2626882"/>
            <a:ext cx="2173543" cy="525144"/>
          </a:xfrm>
          <a:prstGeom prst="rect">
            <a:avLst/>
          </a:prstGeom>
          <a:solidFill>
            <a:srgbClr val="FFFFCC"/>
          </a:solidFill>
          <a:ln w="952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Designated Provider</a:t>
            </a:r>
          </a:p>
          <a:p>
            <a:pPr eaLnBrk="1" hangingPunct="1">
              <a:spcBef>
                <a:spcPct val="50000"/>
              </a:spcBef>
            </a:pPr>
            <a:r>
              <a:rPr lang="en-US" sz="1125" dirty="0">
                <a:latin typeface="Verdana" pitchFamily="34" charset="0"/>
              </a:rPr>
              <a:t>Other Data Sets as Needed</a:t>
            </a:r>
          </a:p>
        </p:txBody>
      </p:sp>
      <p:sp>
        <p:nvSpPr>
          <p:cNvPr id="26644" name="Line 20"/>
          <p:cNvSpPr>
            <a:spLocks noChangeShapeType="1"/>
          </p:cNvSpPr>
          <p:nvPr/>
        </p:nvSpPr>
        <p:spPr bwMode="auto">
          <a:xfrm>
            <a:off x="4286250" y="40005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6646" name="Text Box 22"/>
          <p:cNvSpPr txBox="1">
            <a:spLocks noChangeArrowheads="1"/>
          </p:cNvSpPr>
          <p:nvPr/>
        </p:nvSpPr>
        <p:spPr bwMode="auto">
          <a:xfrm>
            <a:off x="6515101" y="5036927"/>
            <a:ext cx="102869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err="1">
                <a:latin typeface="Verdana" pitchFamily="34" charset="0"/>
              </a:rPr>
              <a:t>Carepoint</a:t>
            </a:r>
            <a:r>
              <a:rPr lang="en-US" sz="1125" dirty="0">
                <a:latin typeface="Verdana" pitchFamily="34" charset="0"/>
              </a:rPr>
              <a:t>, Dashboard and Other Users</a:t>
            </a:r>
          </a:p>
        </p:txBody>
      </p:sp>
      <p:sp>
        <p:nvSpPr>
          <p:cNvPr id="26653" name="Text Box 29"/>
          <p:cNvSpPr txBox="1">
            <a:spLocks noChangeArrowheads="1"/>
          </p:cNvSpPr>
          <p:nvPr/>
        </p:nvSpPr>
        <p:spPr bwMode="auto">
          <a:xfrm>
            <a:off x="3296265" y="4471388"/>
            <a:ext cx="1814051" cy="871392"/>
          </a:xfrm>
          <a:prstGeom prst="rect">
            <a:avLst/>
          </a:prstGeom>
          <a:solidFill>
            <a:srgbClr val="FFFFCC"/>
          </a:solidFill>
          <a:ln w="952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eaLnBrk="1" hangingPunct="1">
              <a:spcBef>
                <a:spcPct val="50000"/>
              </a:spcBef>
              <a:buFont typeface="Arial" panose="020B0604020202020204" pitchFamily="34" charset="0"/>
              <a:buChar char="•"/>
            </a:pPr>
            <a:r>
              <a:rPr lang="en-US" sz="1125" dirty="0">
                <a:latin typeface="Verdana" pitchFamily="34" charset="0"/>
              </a:rPr>
              <a:t>Subsets of MDR files in M2</a:t>
            </a:r>
          </a:p>
          <a:p>
            <a:pPr marL="171450" indent="-171450" eaLnBrk="1" hangingPunct="1">
              <a:spcBef>
                <a:spcPct val="50000"/>
              </a:spcBef>
              <a:buFont typeface="Arial" panose="020B0604020202020204" pitchFamily="34" charset="0"/>
              <a:buChar char="•"/>
            </a:pPr>
            <a:r>
              <a:rPr lang="en-US" sz="1125" dirty="0">
                <a:latin typeface="Verdana" pitchFamily="34" charset="0"/>
              </a:rPr>
              <a:t>Prepared reports for the MHS Dashboard</a:t>
            </a:r>
          </a:p>
        </p:txBody>
      </p:sp>
      <p:sp>
        <p:nvSpPr>
          <p:cNvPr id="32" name="AutoShape 24">
            <a:extLst>
              <a:ext uri="{FF2B5EF4-FFF2-40B4-BE49-F238E27FC236}">
                <a16:creationId xmlns:a16="http://schemas.microsoft.com/office/drawing/2014/main" id="{07B0142C-7AAE-4F28-A9A2-DE748D963DC9}"/>
              </a:ext>
            </a:extLst>
          </p:cNvPr>
          <p:cNvSpPr>
            <a:spLocks noChangeArrowheads="1"/>
          </p:cNvSpPr>
          <p:nvPr/>
        </p:nvSpPr>
        <p:spPr bwMode="auto">
          <a:xfrm>
            <a:off x="4685321" y="2048384"/>
            <a:ext cx="690465" cy="525144"/>
          </a:xfrm>
          <a:prstGeom prst="flowChartMultidocument">
            <a:avLst/>
          </a:prstGeom>
          <a:solidFill>
            <a:schemeClr val="accent1"/>
          </a:solidFill>
          <a:ln w="9525">
            <a:solidFill>
              <a:schemeClr val="tx1"/>
            </a:solidFill>
            <a:miter lim="800000"/>
            <a:headEnd/>
            <a:tailEnd/>
          </a:ln>
        </p:spPr>
        <p:txBody>
          <a:bodyPr wrap="none" anchor="ctr"/>
          <a:lstStyle/>
          <a:p>
            <a:endParaRPr lang="en-US" sz="1350">
              <a:latin typeface="Verdana" pitchFamily="34" charset="0"/>
            </a:endParaRPr>
          </a:p>
        </p:txBody>
      </p:sp>
      <p:cxnSp>
        <p:nvCxnSpPr>
          <p:cNvPr id="3" name="Straight Arrow Connector 2">
            <a:extLst>
              <a:ext uri="{FF2B5EF4-FFF2-40B4-BE49-F238E27FC236}">
                <a16:creationId xmlns:a16="http://schemas.microsoft.com/office/drawing/2014/main" id="{5F8E4A9D-7344-47E4-B177-5AE1973F2DC8}"/>
              </a:ext>
            </a:extLst>
          </p:cNvPr>
          <p:cNvCxnSpPr>
            <a:cxnSpLocks/>
          </p:cNvCxnSpPr>
          <p:nvPr/>
        </p:nvCxnSpPr>
        <p:spPr>
          <a:xfrm>
            <a:off x="1683378" y="3947859"/>
            <a:ext cx="513218" cy="3723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 Box 22">
            <a:extLst>
              <a:ext uri="{FF2B5EF4-FFF2-40B4-BE49-F238E27FC236}">
                <a16:creationId xmlns:a16="http://schemas.microsoft.com/office/drawing/2014/main" id="{A6B59918-80FC-433D-8DA0-78AB4428B480}"/>
              </a:ext>
            </a:extLst>
          </p:cNvPr>
          <p:cNvSpPr txBox="1">
            <a:spLocks noChangeArrowheads="1"/>
          </p:cNvSpPr>
          <p:nvPr/>
        </p:nvSpPr>
        <p:spPr bwMode="auto">
          <a:xfrm>
            <a:off x="2525971" y="3592116"/>
            <a:ext cx="102869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M2</a:t>
            </a:r>
          </a:p>
        </p:txBody>
      </p:sp>
      <p:pic>
        <p:nvPicPr>
          <p:cNvPr id="37" name="Picture 5" descr="j0197438">
            <a:extLst>
              <a:ext uri="{FF2B5EF4-FFF2-40B4-BE49-F238E27FC236}">
                <a16:creationId xmlns:a16="http://schemas.microsoft.com/office/drawing/2014/main" id="{5D1436A4-6080-45F6-B37D-9C0EC65041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473" y="3114098"/>
            <a:ext cx="854849" cy="120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E5FE84F8-36B1-4234-9DDA-B42B337E6971}"/>
              </a:ext>
            </a:extLst>
          </p:cNvPr>
          <p:cNvCxnSpPr/>
          <p:nvPr/>
        </p:nvCxnSpPr>
        <p:spPr>
          <a:xfrm flipV="1">
            <a:off x="3296265" y="4059493"/>
            <a:ext cx="464574" cy="26076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8BC7679-077A-4976-8FD1-4E8958CAEC75}"/>
              </a:ext>
            </a:extLst>
          </p:cNvPr>
          <p:cNvCxnSpPr/>
          <p:nvPr/>
        </p:nvCxnSpPr>
        <p:spPr>
          <a:xfrm>
            <a:off x="1895401" y="3280204"/>
            <a:ext cx="1542224" cy="737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0283881-DA27-4E18-82A6-0D1A6F4FC47E}"/>
              </a:ext>
            </a:extLst>
          </p:cNvPr>
          <p:cNvSpPr txBox="1"/>
          <p:nvPr/>
        </p:nvSpPr>
        <p:spPr>
          <a:xfrm>
            <a:off x="4650957" y="2146110"/>
            <a:ext cx="854849" cy="307777"/>
          </a:xfrm>
          <a:prstGeom prst="rect">
            <a:avLst/>
          </a:prstGeom>
          <a:noFill/>
        </p:spPr>
        <p:txBody>
          <a:bodyPr wrap="square" rtlCol="0">
            <a:spAutoFit/>
          </a:bodyPr>
          <a:lstStyle/>
          <a:p>
            <a:r>
              <a:rPr lang="en-US" sz="1400" dirty="0"/>
              <a:t>Cohort</a:t>
            </a:r>
          </a:p>
        </p:txBody>
      </p:sp>
      <p:cxnSp>
        <p:nvCxnSpPr>
          <p:cNvPr id="10" name="Straight Arrow Connector 9">
            <a:extLst>
              <a:ext uri="{FF2B5EF4-FFF2-40B4-BE49-F238E27FC236}">
                <a16:creationId xmlns:a16="http://schemas.microsoft.com/office/drawing/2014/main" id="{DE314F7E-46AC-43EB-9BAA-F66938FC7523}"/>
              </a:ext>
            </a:extLst>
          </p:cNvPr>
          <p:cNvCxnSpPr/>
          <p:nvPr/>
        </p:nvCxnSpPr>
        <p:spPr>
          <a:xfrm flipH="1">
            <a:off x="4766380" y="2632734"/>
            <a:ext cx="213852" cy="44459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 Box 22">
            <a:extLst>
              <a:ext uri="{FF2B5EF4-FFF2-40B4-BE49-F238E27FC236}">
                <a16:creationId xmlns:a16="http://schemas.microsoft.com/office/drawing/2014/main" id="{C9D0F13D-6857-4FDF-9257-8DDC24B5CCFB}"/>
              </a:ext>
            </a:extLst>
          </p:cNvPr>
          <p:cNvSpPr txBox="1">
            <a:spLocks noChangeArrowheads="1"/>
          </p:cNvSpPr>
          <p:nvPr/>
        </p:nvSpPr>
        <p:spPr bwMode="auto">
          <a:xfrm>
            <a:off x="4001854" y="2808419"/>
            <a:ext cx="102869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125" dirty="0">
                <a:latin typeface="Verdana" pitchFamily="34" charset="0"/>
              </a:rPr>
              <a:t>HSDW</a:t>
            </a:r>
          </a:p>
        </p:txBody>
      </p:sp>
      <p:sp>
        <p:nvSpPr>
          <p:cNvPr id="46" name="AutoShape 24">
            <a:extLst>
              <a:ext uri="{FF2B5EF4-FFF2-40B4-BE49-F238E27FC236}">
                <a16:creationId xmlns:a16="http://schemas.microsoft.com/office/drawing/2014/main" id="{36EA6FA3-CF69-459D-9E28-893794D32BFF}"/>
              </a:ext>
            </a:extLst>
          </p:cNvPr>
          <p:cNvSpPr>
            <a:spLocks noChangeArrowheads="1"/>
          </p:cNvSpPr>
          <p:nvPr/>
        </p:nvSpPr>
        <p:spPr bwMode="auto">
          <a:xfrm>
            <a:off x="5503549" y="2741771"/>
            <a:ext cx="690465" cy="525144"/>
          </a:xfrm>
          <a:prstGeom prst="flowChartMultidocument">
            <a:avLst/>
          </a:prstGeom>
          <a:solidFill>
            <a:schemeClr val="accent1"/>
          </a:solidFill>
          <a:ln w="9525">
            <a:solidFill>
              <a:schemeClr val="tx1"/>
            </a:solidFill>
            <a:miter lim="800000"/>
            <a:headEnd/>
            <a:tailEnd/>
          </a:ln>
        </p:spPr>
        <p:txBody>
          <a:bodyPr wrap="none" anchor="ctr"/>
          <a:lstStyle/>
          <a:p>
            <a:endParaRPr lang="en-US" sz="1350">
              <a:latin typeface="Verdana" pitchFamily="34" charset="0"/>
            </a:endParaRPr>
          </a:p>
        </p:txBody>
      </p:sp>
      <p:sp>
        <p:nvSpPr>
          <p:cNvPr id="47" name="TextBox 46">
            <a:extLst>
              <a:ext uri="{FF2B5EF4-FFF2-40B4-BE49-F238E27FC236}">
                <a16:creationId xmlns:a16="http://schemas.microsoft.com/office/drawing/2014/main" id="{051ACD4F-F000-418A-9132-7B5A6E28D4AA}"/>
              </a:ext>
            </a:extLst>
          </p:cNvPr>
          <p:cNvSpPr txBox="1"/>
          <p:nvPr/>
        </p:nvSpPr>
        <p:spPr>
          <a:xfrm>
            <a:off x="5425074" y="2858456"/>
            <a:ext cx="854849" cy="307777"/>
          </a:xfrm>
          <a:prstGeom prst="rect">
            <a:avLst/>
          </a:prstGeom>
          <a:noFill/>
        </p:spPr>
        <p:txBody>
          <a:bodyPr wrap="square" rtlCol="0">
            <a:spAutoFit/>
          </a:bodyPr>
          <a:lstStyle/>
          <a:p>
            <a:r>
              <a:rPr lang="en-US" sz="1400" dirty="0"/>
              <a:t>Others</a:t>
            </a:r>
          </a:p>
        </p:txBody>
      </p:sp>
      <p:cxnSp>
        <p:nvCxnSpPr>
          <p:cNvPr id="12" name="Straight Arrow Connector 11">
            <a:extLst>
              <a:ext uri="{FF2B5EF4-FFF2-40B4-BE49-F238E27FC236}">
                <a16:creationId xmlns:a16="http://schemas.microsoft.com/office/drawing/2014/main" id="{1D1BEC0D-EB76-4DD2-89B6-78EEBE4374E0}"/>
              </a:ext>
            </a:extLst>
          </p:cNvPr>
          <p:cNvCxnSpPr/>
          <p:nvPr/>
        </p:nvCxnSpPr>
        <p:spPr>
          <a:xfrm flipH="1">
            <a:off x="4848532" y="3166233"/>
            <a:ext cx="527254" cy="15084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Image result for computer user">
            <a:extLst>
              <a:ext uri="{FF2B5EF4-FFF2-40B4-BE49-F238E27FC236}">
                <a16:creationId xmlns:a16="http://schemas.microsoft.com/office/drawing/2014/main" id="{253430B4-3F21-4F5B-B30A-4D64AB1AE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455" y="3920870"/>
            <a:ext cx="986214" cy="98621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5E786225-F487-4217-B67E-584E31754D69}"/>
              </a:ext>
            </a:extLst>
          </p:cNvPr>
          <p:cNvCxnSpPr/>
          <p:nvPr/>
        </p:nvCxnSpPr>
        <p:spPr>
          <a:xfrm>
            <a:off x="4848532" y="3782961"/>
            <a:ext cx="1485900" cy="63101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D9E4A70-EACA-4B00-82CC-EBA1F8857650}"/>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83</a:t>
            </a:fld>
            <a:endParaRPr lang="en-US">
              <a:solidFill>
                <a:prstClr val="black">
                  <a:tint val="75000"/>
                </a:prstClr>
              </a:solidFill>
            </a:endParaRPr>
          </a:p>
        </p:txBody>
      </p:sp>
      <p:pic>
        <p:nvPicPr>
          <p:cNvPr id="25" name="Picture 3" descr="j0223562">
            <a:extLst>
              <a:ext uri="{FF2B5EF4-FFF2-40B4-BE49-F238E27FC236}">
                <a16:creationId xmlns:a16="http://schemas.microsoft.com/office/drawing/2014/main" id="{7F2B51F6-BF84-4492-AF15-5DDCBF3A51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2562" y="2426404"/>
            <a:ext cx="759619"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a:extLst>
              <a:ext uri="{FF2B5EF4-FFF2-40B4-BE49-F238E27FC236}">
                <a16:creationId xmlns:a16="http://schemas.microsoft.com/office/drawing/2014/main" id="{804CF17D-4DA1-4D0A-B9B4-CCF503FC7F2F}"/>
              </a:ext>
            </a:extLst>
          </p:cNvPr>
          <p:cNvCxnSpPr/>
          <p:nvPr/>
        </p:nvCxnSpPr>
        <p:spPr>
          <a:xfrm flipV="1">
            <a:off x="4862081" y="3073876"/>
            <a:ext cx="1890838" cy="51824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353ACFE-4C72-4409-9483-D7F5E596DD56}"/>
              </a:ext>
            </a:extLst>
          </p:cNvPr>
          <p:cNvSpPr txBox="1"/>
          <p:nvPr/>
        </p:nvSpPr>
        <p:spPr>
          <a:xfrm>
            <a:off x="6745559" y="2048384"/>
            <a:ext cx="1280220" cy="369332"/>
          </a:xfrm>
          <a:prstGeom prst="rect">
            <a:avLst/>
          </a:prstGeom>
          <a:noFill/>
        </p:spPr>
        <p:txBody>
          <a:bodyPr wrap="square" rtlCol="0">
            <a:spAutoFit/>
          </a:bodyPr>
          <a:lstStyle/>
          <a:p>
            <a:r>
              <a:rPr lang="en-US" b="1" dirty="0" err="1"/>
              <a:t>DaVINCI</a:t>
            </a:r>
            <a:endParaRPr lang="en-US" b="1" dirty="0"/>
          </a:p>
        </p:txBody>
      </p:sp>
      <p:sp>
        <p:nvSpPr>
          <p:cNvPr id="4" name="TextBox 3">
            <a:extLst>
              <a:ext uri="{FF2B5EF4-FFF2-40B4-BE49-F238E27FC236}">
                <a16:creationId xmlns:a16="http://schemas.microsoft.com/office/drawing/2014/main" id="{EF9AC754-06AD-4767-B48F-C3A99D2EBC96}"/>
              </a:ext>
            </a:extLst>
          </p:cNvPr>
          <p:cNvSpPr txBox="1"/>
          <p:nvPr/>
        </p:nvSpPr>
        <p:spPr>
          <a:xfrm>
            <a:off x="609600" y="5562600"/>
            <a:ext cx="4075721"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Data for DaVINCI comes from MDR/M2.  HSDW passes the data forward.</a:t>
            </a:r>
          </a:p>
        </p:txBody>
      </p:sp>
    </p:spTree>
    <p:extLst>
      <p:ext uri="{BB962C8B-B14F-4D97-AF65-F5344CB8AC3E}">
        <p14:creationId xmlns:p14="http://schemas.microsoft.com/office/powerpoint/2010/main" val="39258356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sz="2700" b="1" dirty="0" err="1">
                <a:latin typeface="Calibri" pitchFamily="34" charset="0"/>
                <a:ea typeface="Calibri" pitchFamily="34" charset="0"/>
                <a:cs typeface="Calibri" pitchFamily="34" charset="0"/>
              </a:rPr>
              <a:t>DaVINCI</a:t>
            </a:r>
            <a:r>
              <a:rPr lang="en-US" sz="2700" b="1" dirty="0">
                <a:latin typeface="Calibri" pitchFamily="34" charset="0"/>
                <a:ea typeface="Calibri" pitchFamily="34" charset="0"/>
                <a:cs typeface="Calibri" pitchFamily="34" charset="0"/>
              </a:rPr>
              <a:t> Data</a:t>
            </a:r>
          </a:p>
        </p:txBody>
      </p:sp>
      <p:sp>
        <p:nvSpPr>
          <p:cNvPr id="12291" name="Content Placeholder 2"/>
          <p:cNvSpPr txBox="1">
            <a:spLocks/>
          </p:cNvSpPr>
          <p:nvPr/>
        </p:nvSpPr>
        <p:spPr bwMode="auto">
          <a:xfrm>
            <a:off x="387146" y="1550771"/>
            <a:ext cx="8222456"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Wingdings" panose="05000000000000000000" pitchFamily="2" charset="2"/>
              <a:buChar char="Ø"/>
            </a:pPr>
            <a:r>
              <a:rPr lang="en-US" sz="2000" dirty="0" err="1">
                <a:latin typeface="Calibri" pitchFamily="34" charset="0"/>
              </a:rPr>
              <a:t>DaVINCI</a:t>
            </a:r>
            <a:r>
              <a:rPr lang="en-US" sz="2000" dirty="0">
                <a:latin typeface="Calibri" pitchFamily="34" charset="0"/>
              </a:rPr>
              <a:t> Data Flow</a:t>
            </a:r>
          </a:p>
          <a:p>
            <a:pPr lvl="1">
              <a:spcBef>
                <a:spcPct val="20000"/>
              </a:spcBef>
              <a:buFont typeface="Wingdings" panose="05000000000000000000" pitchFamily="2" charset="2"/>
              <a:buChar char="Ø"/>
            </a:pPr>
            <a:r>
              <a:rPr lang="en-US" dirty="0">
                <a:latin typeface="Calibri" pitchFamily="34" charset="0"/>
              </a:rPr>
              <a:t>Nearly all of the data provided to </a:t>
            </a:r>
            <a:r>
              <a:rPr lang="en-US" dirty="0" err="1">
                <a:latin typeface="Calibri" pitchFamily="34" charset="0"/>
              </a:rPr>
              <a:t>DaVINCI</a:t>
            </a:r>
            <a:r>
              <a:rPr lang="en-US" dirty="0">
                <a:latin typeface="Calibri" pitchFamily="34" charset="0"/>
              </a:rPr>
              <a:t> originates in the MDR.</a:t>
            </a:r>
          </a:p>
          <a:p>
            <a:pPr lvl="1">
              <a:spcBef>
                <a:spcPct val="20000"/>
              </a:spcBef>
              <a:buFont typeface="Wingdings" panose="05000000000000000000" pitchFamily="2" charset="2"/>
              <a:buChar char="Ø"/>
            </a:pPr>
            <a:r>
              <a:rPr lang="en-US" dirty="0">
                <a:latin typeface="Calibri" pitchFamily="34" charset="0"/>
              </a:rPr>
              <a:t>Unfortunately, DHA chose to use data from the data mart, M2, for most of </a:t>
            </a:r>
            <a:r>
              <a:rPr lang="en-US" dirty="0" err="1">
                <a:latin typeface="Calibri" pitchFamily="34" charset="0"/>
              </a:rPr>
              <a:t>DaVINCI</a:t>
            </a:r>
            <a:r>
              <a:rPr lang="en-US" dirty="0">
                <a:latin typeface="Calibri" pitchFamily="34" charset="0"/>
              </a:rPr>
              <a:t>.</a:t>
            </a:r>
          </a:p>
          <a:p>
            <a:pPr lvl="1">
              <a:spcBef>
                <a:spcPct val="20000"/>
              </a:spcBef>
              <a:buFont typeface="Wingdings" panose="05000000000000000000" pitchFamily="2" charset="2"/>
              <a:buChar char="Ø"/>
            </a:pPr>
            <a:r>
              <a:rPr lang="en-US" dirty="0">
                <a:latin typeface="Calibri" pitchFamily="34" charset="0"/>
              </a:rPr>
              <a:t>The data mart only receives a subset of fields and files so not all of the available data is going to </a:t>
            </a:r>
            <a:r>
              <a:rPr lang="en-US" dirty="0" err="1">
                <a:latin typeface="Calibri" pitchFamily="34" charset="0"/>
              </a:rPr>
              <a:t>DaVINCI</a:t>
            </a:r>
            <a:r>
              <a:rPr lang="en-US" dirty="0">
                <a:latin typeface="Calibri" pitchFamily="34" charset="0"/>
              </a:rPr>
              <a:t>.</a:t>
            </a:r>
          </a:p>
          <a:p>
            <a:pPr lvl="1">
              <a:spcBef>
                <a:spcPct val="20000"/>
              </a:spcBef>
              <a:buFont typeface="Wingdings" panose="05000000000000000000" pitchFamily="2" charset="2"/>
              <a:buChar char="Ø"/>
            </a:pPr>
            <a:r>
              <a:rPr lang="en-US" dirty="0">
                <a:latin typeface="Calibri" pitchFamily="34" charset="0"/>
              </a:rPr>
              <a:t>The HSDW team must important additional data files from MDR when needed.</a:t>
            </a:r>
          </a:p>
          <a:p>
            <a:pPr marL="457200" lvl="1" indent="0">
              <a:spcBef>
                <a:spcPct val="20000"/>
              </a:spcBef>
            </a:pPr>
            <a:endParaRPr lang="en-US" dirty="0">
              <a:latin typeface="Calibri" pitchFamily="34" charset="0"/>
            </a:endParaRPr>
          </a:p>
        </p:txBody>
      </p:sp>
    </p:spTree>
    <p:extLst>
      <p:ext uri="{BB962C8B-B14F-4D97-AF65-F5344CB8AC3E}">
        <p14:creationId xmlns:p14="http://schemas.microsoft.com/office/powerpoint/2010/main" val="31514286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821E-FE24-419E-8D39-FD7DF3FCC031}"/>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591D26BC-D784-4989-8776-2001E3B7C0C9}"/>
              </a:ext>
            </a:extLst>
          </p:cNvPr>
          <p:cNvSpPr>
            <a:spLocks noGrp="1"/>
          </p:cNvSpPr>
          <p:nvPr>
            <p:ph idx="1"/>
          </p:nvPr>
        </p:nvSpPr>
        <p:spPr>
          <a:xfrm>
            <a:off x="484632" y="1284668"/>
            <a:ext cx="8229600" cy="4525963"/>
          </a:xfrm>
        </p:spPr>
        <p:txBody>
          <a:bodyPr/>
          <a:lstStyle/>
          <a:p>
            <a:r>
              <a:rPr lang="en-US" sz="2400" b="0" dirty="0"/>
              <a:t>Operational systems are critical to a functioning business.</a:t>
            </a:r>
          </a:p>
          <a:p>
            <a:pPr lvl="1"/>
            <a:r>
              <a:rPr lang="en-US" sz="2000" b="0" dirty="0"/>
              <a:t>MHS relies heavily upon these systems</a:t>
            </a:r>
          </a:p>
          <a:p>
            <a:pPr lvl="1"/>
            <a:r>
              <a:rPr lang="en-US" sz="2000" b="0" dirty="0"/>
              <a:t>CHCS, AHLTA, MHS Genesis, DEERS, TEDs, </a:t>
            </a:r>
            <a:r>
              <a:rPr lang="en-US" sz="2000" b="0" dirty="0" err="1"/>
              <a:t>etc</a:t>
            </a:r>
            <a:endParaRPr lang="en-US" sz="2000" b="0" dirty="0"/>
          </a:p>
          <a:p>
            <a:pPr lvl="1"/>
            <a:r>
              <a:rPr lang="en-US" sz="2000" b="0" dirty="0"/>
              <a:t>Data in operational systems can be “dirty” but is extremely important for real-time activities</a:t>
            </a:r>
          </a:p>
          <a:p>
            <a:r>
              <a:rPr lang="en-US" sz="2400" b="0" dirty="0"/>
              <a:t>Central systems are also critical for large integrated healthcare organizations</a:t>
            </a:r>
          </a:p>
          <a:p>
            <a:pPr lvl="1"/>
            <a:r>
              <a:rPr lang="en-US" sz="2000" b="0" dirty="0"/>
              <a:t>MHS cleans operational data and makes it more useful in the MDR</a:t>
            </a:r>
          </a:p>
          <a:p>
            <a:pPr lvl="1"/>
            <a:r>
              <a:rPr lang="en-US" sz="2000" b="0" dirty="0"/>
              <a:t>Other central systems are also used and generally receive data from MDR.</a:t>
            </a:r>
          </a:p>
          <a:p>
            <a:pPr marL="0" indent="0">
              <a:buNone/>
            </a:pPr>
            <a:endParaRPr lang="en-US" dirty="0"/>
          </a:p>
        </p:txBody>
      </p:sp>
      <p:sp>
        <p:nvSpPr>
          <p:cNvPr id="5" name="Slide Number Placeholder 4">
            <a:extLst>
              <a:ext uri="{FF2B5EF4-FFF2-40B4-BE49-F238E27FC236}">
                <a16:creationId xmlns:a16="http://schemas.microsoft.com/office/drawing/2014/main" id="{8B4A4511-F9D0-447A-B919-1D12F1B75DC4}"/>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85</a:t>
            </a:fld>
            <a:endParaRPr lang="en-US">
              <a:solidFill>
                <a:prstClr val="black">
                  <a:tint val="75000"/>
                </a:prstClr>
              </a:solidFill>
            </a:endParaRPr>
          </a:p>
        </p:txBody>
      </p:sp>
    </p:spTree>
    <p:extLst>
      <p:ext uri="{BB962C8B-B14F-4D97-AF65-F5344CB8AC3E}">
        <p14:creationId xmlns:p14="http://schemas.microsoft.com/office/powerpoint/2010/main" val="1695066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a:p>
            <a:pPr marL="0" indent="0" algn="ctr">
              <a:buNone/>
            </a:pPr>
            <a:r>
              <a:rPr lang="en-US" b="1" dirty="0"/>
              <a:t>Discussion/Questions?</a:t>
            </a:r>
          </a:p>
        </p:txBody>
      </p:sp>
      <p:pic>
        <p:nvPicPr>
          <p:cNvPr id="12290" name="Picture 2" descr="C:\Users\Rich Business\AppData\Local\Microsoft\Windows\Temporary Internet Files\Content.IE5\30CF069J\boy_confuse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81400"/>
            <a:ext cx="929640" cy="18669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5B27CF0-3EBE-495F-9486-97CD4BEAA2E5}"/>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86</a:t>
            </a:fld>
            <a:endParaRPr lang="en-US">
              <a:solidFill>
                <a:prstClr val="black">
                  <a:tint val="75000"/>
                </a:prstClr>
              </a:solidFill>
            </a:endParaRPr>
          </a:p>
        </p:txBody>
      </p:sp>
    </p:spTree>
    <p:extLst>
      <p:ext uri="{BB962C8B-B14F-4D97-AF65-F5344CB8AC3E}">
        <p14:creationId xmlns:p14="http://schemas.microsoft.com/office/powerpoint/2010/main" val="283697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dirty="0">
                <a:ea typeface="Calibri" pitchFamily="34" charset="0"/>
              </a:rPr>
              <a:t>DMDC/DEERS</a:t>
            </a:r>
          </a:p>
        </p:txBody>
      </p:sp>
      <p:sp>
        <p:nvSpPr>
          <p:cNvPr id="30723" name="Content Placeholder 2"/>
          <p:cNvSpPr>
            <a:spLocks noGrp="1"/>
          </p:cNvSpPr>
          <p:nvPr>
            <p:ph idx="1"/>
          </p:nvPr>
        </p:nvSpPr>
        <p:spPr>
          <a:xfrm>
            <a:off x="365322" y="1624716"/>
            <a:ext cx="8012453" cy="4245142"/>
          </a:xfrm>
        </p:spPr>
        <p:txBody>
          <a:bodyPr>
            <a:normAutofit fontScale="92500" lnSpcReduction="10000"/>
          </a:bodyPr>
          <a:lstStyle/>
          <a:p>
            <a:pPr marL="0" indent="0">
              <a:buNone/>
            </a:pPr>
            <a:r>
              <a:rPr lang="en-US" sz="2100" b="0" dirty="0">
                <a:ea typeface="Calibri" pitchFamily="34" charset="0"/>
              </a:rPr>
              <a:t>Types of Health Benefits Maintained by DEERS:</a:t>
            </a:r>
          </a:p>
          <a:p>
            <a:r>
              <a:rPr lang="en-US" sz="2000" b="0" dirty="0">
                <a:ea typeface="Calibri" pitchFamily="34" charset="0"/>
              </a:rPr>
              <a:t>Direct Care Eligibility (treatment at a military hospital)</a:t>
            </a:r>
          </a:p>
          <a:p>
            <a:pPr lvl="1"/>
            <a:r>
              <a:rPr lang="en-US" sz="1800" b="0" dirty="0">
                <a:ea typeface="Calibri" pitchFamily="34" charset="0"/>
              </a:rPr>
              <a:t>TRICARE Plus Empanelment:  preferred access to space available primary care at MTFs.</a:t>
            </a:r>
          </a:p>
          <a:p>
            <a:r>
              <a:rPr lang="en-US" sz="2000" b="0" dirty="0">
                <a:ea typeface="Calibri" pitchFamily="34" charset="0"/>
              </a:rPr>
              <a:t>Health Plans:</a:t>
            </a:r>
          </a:p>
          <a:p>
            <a:pPr lvl="1"/>
            <a:r>
              <a:rPr lang="en-US" sz="1800" b="0" dirty="0">
                <a:ea typeface="Calibri" pitchFamily="34" charset="0"/>
              </a:rPr>
              <a:t>Select:  Indemnity/PPO insurance.  Replaced Standard/Extra in Jan 2018 </a:t>
            </a:r>
          </a:p>
          <a:p>
            <a:pPr lvl="1"/>
            <a:r>
              <a:rPr lang="en-US" sz="1800" b="0" dirty="0">
                <a:ea typeface="Calibri" pitchFamily="34" charset="0"/>
              </a:rPr>
              <a:t>Prime:  4.5+ million member Health Maintenance Organization</a:t>
            </a:r>
          </a:p>
          <a:p>
            <a:pPr lvl="1"/>
            <a:r>
              <a:rPr lang="en-US" sz="1700" b="0" dirty="0">
                <a:ea typeface="Calibri" pitchFamily="34" charset="0"/>
              </a:rPr>
              <a:t>Designated Provider:  A Prime program in 6 areas of the US</a:t>
            </a:r>
          </a:p>
          <a:p>
            <a:pPr lvl="1"/>
            <a:r>
              <a:rPr lang="en-US" sz="1800" b="0" dirty="0">
                <a:ea typeface="Calibri" pitchFamily="34" charset="0"/>
              </a:rPr>
              <a:t>Reserve Select/Retiree Reserve Select:  Guard/Reserve plans to purchased TRICARE Select or historically Standard/Extra.  Would not otherwise have </a:t>
            </a:r>
            <a:r>
              <a:rPr lang="en-US" sz="1800" b="0" dirty="0" err="1">
                <a:ea typeface="Calibri" pitchFamily="34" charset="0"/>
              </a:rPr>
              <a:t>eligiblity</a:t>
            </a:r>
            <a:endParaRPr lang="en-US" sz="1800" b="0" dirty="0">
              <a:ea typeface="Calibri" pitchFamily="34" charset="0"/>
            </a:endParaRPr>
          </a:p>
          <a:p>
            <a:pPr lvl="1"/>
            <a:r>
              <a:rPr lang="en-US" sz="1800" b="0" dirty="0">
                <a:ea typeface="Calibri" pitchFamily="34" charset="0"/>
              </a:rPr>
              <a:t>Young Adult:  Select/Standard/Extra or Prime coverage up to age 26 for family members.  Would not otherwise have eligibility.</a:t>
            </a:r>
          </a:p>
          <a:p>
            <a:pPr lvl="1"/>
            <a:r>
              <a:rPr lang="en-US" sz="1800" b="0" dirty="0">
                <a:ea typeface="Calibri" pitchFamily="34" charset="0"/>
              </a:rPr>
              <a:t>TRICARE for Life:  Free Medicare supplement for dual-</a:t>
            </a:r>
            <a:r>
              <a:rPr lang="en-US" sz="1800" b="0" dirty="0" err="1">
                <a:ea typeface="Calibri" pitchFamily="34" charset="0"/>
              </a:rPr>
              <a:t>eligibles</a:t>
            </a:r>
            <a:r>
              <a:rPr lang="en-US" sz="1800" b="0" dirty="0">
                <a:ea typeface="Calibri" pitchFamily="34" charset="0"/>
              </a:rPr>
              <a:t> who buy Medicare Part B.</a:t>
            </a:r>
          </a:p>
          <a:p>
            <a:pPr marL="0" indent="0">
              <a:buNone/>
            </a:pPr>
            <a:endParaRPr lang="en-US" dirty="0">
              <a:ea typeface="Calibri" pitchFamily="34" charset="0"/>
            </a:endParaRPr>
          </a:p>
        </p:txBody>
      </p:sp>
      <p:sp>
        <p:nvSpPr>
          <p:cNvPr id="3" name="Rectangle 2"/>
          <p:cNvSpPr/>
          <p:nvPr/>
        </p:nvSpPr>
        <p:spPr>
          <a:xfrm>
            <a:off x="1733550" y="6306363"/>
            <a:ext cx="6057900" cy="276999"/>
          </a:xfrm>
          <a:prstGeom prst="rect">
            <a:avLst/>
          </a:prstGeom>
        </p:spPr>
        <p:txBody>
          <a:bodyPr wrap="square">
            <a:spAutoFit/>
          </a:bodyPr>
          <a:lstStyle/>
          <a:p>
            <a:r>
              <a:rPr lang="en-US" sz="1200" dirty="0">
                <a:latin typeface="Calibri" panose="020F0502020204030204" pitchFamily="34" charset="0"/>
                <a:cs typeface="Calibri" panose="020F0502020204030204" pitchFamily="34" charset="0"/>
              </a:rPr>
              <a:t>https://www.congress.gov/bill/114th-congress/house-bill/4909/text</a:t>
            </a:r>
          </a:p>
        </p:txBody>
      </p:sp>
      <p:pic>
        <p:nvPicPr>
          <p:cNvPr id="5124" name="Picture 4" descr="See the source image">
            <a:extLst>
              <a:ext uri="{FF2B5EF4-FFF2-40B4-BE49-F238E27FC236}">
                <a16:creationId xmlns:a16="http://schemas.microsoft.com/office/drawing/2014/main" id="{E2338988-1F39-4DB5-8B8B-EB74F8F696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52" y="1264751"/>
            <a:ext cx="1007613" cy="7701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B06A6EB-523F-486E-98AE-B37193C1FEA3}"/>
              </a:ext>
            </a:extLst>
          </p:cNvPr>
          <p:cNvSpPr>
            <a:spLocks noGrp="1"/>
          </p:cNvSpPr>
          <p:nvPr>
            <p:ph type="sldNum" sz="quarter" idx="12"/>
          </p:nvPr>
        </p:nvSpPr>
        <p:spPr/>
        <p:txBody>
          <a:bodyPr/>
          <a:lstStyle/>
          <a:p>
            <a:fld id="{B1EAD1A9-26C9-46CB-A7C4-15748123C385}"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28991506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51EB745CF89B4EB1E23179B14FF6D3" ma:contentTypeVersion="2" ma:contentTypeDescription="Create a new document." ma:contentTypeScope="" ma:versionID="ccab89a865dbb63e12e21133979ca291">
  <xsd:schema xmlns:xsd="http://www.w3.org/2001/XMLSchema" xmlns:xs="http://www.w3.org/2001/XMLSchema" xmlns:p="http://schemas.microsoft.com/office/2006/metadata/properties" xmlns:ns2="8d223693-a444-41f7-80b4-d2e3985df692" targetNamespace="http://schemas.microsoft.com/office/2006/metadata/properties" ma:root="true" ma:fieldsID="c46070d0b0fff04ffe27834ffe2aeac5" ns2:_="">
    <xsd:import namespace="8d223693-a444-41f7-80b4-d2e3985df69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23693-a444-41f7-80b4-d2e3985df6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355B9B-6537-4167-B041-4499AA375BE8}">
  <ds:schemaRefs>
    <ds:schemaRef ds:uri="http://schemas.microsoft.com/sharepoint/v3/contenttype/forms"/>
  </ds:schemaRefs>
</ds:datastoreItem>
</file>

<file path=customXml/itemProps2.xml><?xml version="1.0" encoding="utf-8"?>
<ds:datastoreItem xmlns:ds="http://schemas.openxmlformats.org/officeDocument/2006/customXml" ds:itemID="{1C310212-08C6-47B3-B7E2-45D5C5D6FD6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d223693-a444-41f7-80b4-d2e3985df692"/>
    <ds:schemaRef ds:uri="http://www.w3.org/XML/1998/namespace"/>
  </ds:schemaRefs>
</ds:datastoreItem>
</file>

<file path=customXml/itemProps3.xml><?xml version="1.0" encoding="utf-8"?>
<ds:datastoreItem xmlns:ds="http://schemas.openxmlformats.org/officeDocument/2006/customXml" ds:itemID="{4B175EA5-AE71-4219-8814-99D675332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23693-a444-41f7-80b4-d2e3985df6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22786</TotalTime>
  <Words>6266</Words>
  <Application>Microsoft Office PowerPoint</Application>
  <PresentationFormat>On-screen Show (4:3)</PresentationFormat>
  <Paragraphs>825</Paragraphs>
  <Slides>86</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Arial</vt:lpstr>
      <vt:lpstr>Calibri</vt:lpstr>
      <vt:lpstr>Calibri Light</vt:lpstr>
      <vt:lpstr>Gill Sans MT</vt:lpstr>
      <vt:lpstr>Tahoma</vt:lpstr>
      <vt:lpstr>Times New Roman</vt:lpstr>
      <vt:lpstr>Verdana</vt:lpstr>
      <vt:lpstr>Wingdings</vt:lpstr>
      <vt:lpstr>Default Design</vt:lpstr>
      <vt:lpstr>MHS Data Overview</vt:lpstr>
      <vt:lpstr>Objectives</vt:lpstr>
      <vt:lpstr>Operational Systems Used by the MHS</vt:lpstr>
      <vt:lpstr>Operational Systems</vt:lpstr>
      <vt:lpstr>DMDC/DEERS</vt:lpstr>
      <vt:lpstr>Eligibility and Enrollment Data</vt:lpstr>
      <vt:lpstr>DMDC/DEERS</vt:lpstr>
      <vt:lpstr>DMDC/DEERS</vt:lpstr>
      <vt:lpstr>DMDC/DEERS</vt:lpstr>
      <vt:lpstr>DMDC/DEERS</vt:lpstr>
      <vt:lpstr>DMDC/DEERS</vt:lpstr>
      <vt:lpstr>DMDC/DEERS</vt:lpstr>
      <vt:lpstr>DMDC/DEERS</vt:lpstr>
      <vt:lpstr>DEERS Eligible Beneficiaries</vt:lpstr>
      <vt:lpstr>Deployment Data</vt:lpstr>
      <vt:lpstr>Deployment Data</vt:lpstr>
      <vt:lpstr>Deployment Data </vt:lpstr>
      <vt:lpstr>Deployment Data </vt:lpstr>
      <vt:lpstr>Separation Data</vt:lpstr>
      <vt:lpstr>Separation Data </vt:lpstr>
      <vt:lpstr>Separation Data</vt:lpstr>
      <vt:lpstr>Separation Data</vt:lpstr>
      <vt:lpstr>DMHRS</vt:lpstr>
      <vt:lpstr>Defense Medical Human Resource System</vt:lpstr>
      <vt:lpstr>Clinical and Administrative Systems at Military Treatment Facilities</vt:lpstr>
      <vt:lpstr> Clinical and Administrative Systems</vt:lpstr>
      <vt:lpstr>CHCS</vt:lpstr>
      <vt:lpstr>Composite Health Care System</vt:lpstr>
      <vt:lpstr>CHCS</vt:lpstr>
      <vt:lpstr>CHCS</vt:lpstr>
      <vt:lpstr>Record Keys</vt:lpstr>
      <vt:lpstr>Example of Data Quality Problem Caused by Lack of Connectivity in CHCS</vt:lpstr>
      <vt:lpstr>Native Data Capture</vt:lpstr>
      <vt:lpstr>CHCS</vt:lpstr>
      <vt:lpstr>AHLTA</vt:lpstr>
      <vt:lpstr>AHLTA</vt:lpstr>
      <vt:lpstr>AHLTA</vt:lpstr>
      <vt:lpstr>Data Flows between CHCS, AHLTA and DEERS</vt:lpstr>
      <vt:lpstr>Data Flows between CHCS, AHLTA and DEERS</vt:lpstr>
      <vt:lpstr>Communication Errors</vt:lpstr>
      <vt:lpstr>AHLTA</vt:lpstr>
      <vt:lpstr>Native data capture</vt:lpstr>
      <vt:lpstr>AHLTA/CDR and Essentris</vt:lpstr>
      <vt:lpstr>Native data capture </vt:lpstr>
      <vt:lpstr>Data flows between CHCS, AHLTA, DEERS and Essentris</vt:lpstr>
      <vt:lpstr>MHS Genesis</vt:lpstr>
      <vt:lpstr>MHS Genesis Data Domains</vt:lpstr>
      <vt:lpstr>MHS Genesis Data in the MDR</vt:lpstr>
      <vt:lpstr>MHS Genesis Data</vt:lpstr>
      <vt:lpstr>MHS Genesis Data</vt:lpstr>
      <vt:lpstr>MHS Genesis Data</vt:lpstr>
      <vt:lpstr>MHS Genesis Data Marts</vt:lpstr>
      <vt:lpstr>MHS Genesis Data Marts</vt:lpstr>
      <vt:lpstr>MHS Genesis</vt:lpstr>
      <vt:lpstr>MHS Genesis</vt:lpstr>
      <vt:lpstr>Purchased Care</vt:lpstr>
      <vt:lpstr>TRICARE Purchased Care Data</vt:lpstr>
      <vt:lpstr>TRICARE Purchased Care Data</vt:lpstr>
      <vt:lpstr>Pharmacy Utilization Review</vt:lpstr>
      <vt:lpstr>Pharmacy Data Transaction Service</vt:lpstr>
      <vt:lpstr>Pharmacy Data Transaction Service</vt:lpstr>
      <vt:lpstr>Other Operational Systems</vt:lpstr>
      <vt:lpstr>Central Information Systems and their Role in Supporting Business</vt:lpstr>
      <vt:lpstr>MHS Data Repository</vt:lpstr>
      <vt:lpstr>MHS Data Repository</vt:lpstr>
      <vt:lpstr>Inpatient Record Flow (post-MDR)</vt:lpstr>
      <vt:lpstr>MHS Data Repository</vt:lpstr>
      <vt:lpstr>PowerPoint Presentation</vt:lpstr>
      <vt:lpstr>PowerPoint Presentation</vt:lpstr>
      <vt:lpstr>PowerPoint Presentation</vt:lpstr>
      <vt:lpstr>MDR Enhancements</vt:lpstr>
      <vt:lpstr>Basic Data Flow</vt:lpstr>
      <vt:lpstr>MHS Data Repository</vt:lpstr>
      <vt:lpstr>Types of Data in the MDR</vt:lpstr>
      <vt:lpstr>CHCS/AHLTA Data Products in the MDR </vt:lpstr>
      <vt:lpstr>MHS Genesis Data Files in MDR (so far)</vt:lpstr>
      <vt:lpstr>Other Data Products in the MDR </vt:lpstr>
      <vt:lpstr>MHS Data Repository and M2</vt:lpstr>
      <vt:lpstr>Carepoint/MHS Dashboard</vt:lpstr>
      <vt:lpstr>Carepoint and MHS Dashboard</vt:lpstr>
      <vt:lpstr>Example Report</vt:lpstr>
      <vt:lpstr>Basic Data Flow</vt:lpstr>
      <vt:lpstr>Basic Data Flow</vt:lpstr>
      <vt:lpstr>DaVINCI Data</vt:lpstr>
      <vt:lpstr>RECAP</vt:lpstr>
      <vt:lpstr>PowerPoint Presentation</vt:lpstr>
    </vt:vector>
  </TitlesOfParts>
  <Company>Kennell and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MHS Data Overview</dc:title>
  <dc:subject>MHS Data Overview</dc:subject>
  <dc:creator>lah</dc:creator>
  <cp:keywords>MHS Data Overview</cp:keywords>
  <cp:lastModifiedBy>Rivera, Portia T</cp:lastModifiedBy>
  <cp:revision>806</cp:revision>
  <cp:lastPrinted>2014-01-02T20:15:42Z</cp:lastPrinted>
  <dcterms:created xsi:type="dcterms:W3CDTF">2003-07-08T15:43:14Z</dcterms:created>
  <dcterms:modified xsi:type="dcterms:W3CDTF">2022-08-19T17:22:24Z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ACCT04\alexany2</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true</vt:bool>
  </property>
  <property fmtid="{D5CDD505-2E9C-101B-9397-08002B2CF9AE}" pid="8" name="Allow Footer Overwrite">
    <vt:bool>true</vt:bool>
  </property>
  <property fmtid="{D5CDD505-2E9C-101B-9397-08002B2CF9AE}" pid="9" name="Multiple Selected">
    <vt:lpwstr>-1</vt:lpwstr>
  </property>
  <property fmtid="{D5CDD505-2E9C-101B-9397-08002B2CF9AE}" pid="10" name="SIPLongWording">
    <vt:lpwstr/>
  </property>
  <property fmtid="{D5CDD505-2E9C-101B-9397-08002B2CF9AE}" pid="11" name="checkedProgramsCount">
    <vt:i4>0</vt:i4>
  </property>
  <property fmtid="{D5CDD505-2E9C-101B-9397-08002B2CF9AE}" pid="12" name="ExpCountry">
    <vt:lpwstr/>
  </property>
  <property fmtid="{D5CDD505-2E9C-101B-9397-08002B2CF9AE}" pid="13" name="ContentTypeId">
    <vt:lpwstr>0x0101004251EB745CF89B4EB1E23179B14FF6D3</vt:lpwstr>
  </property>
</Properties>
</file>