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4"/>
  </p:sldMasterIdLst>
  <p:notesMasterIdLst>
    <p:notesMasterId r:id="rId100"/>
  </p:notesMasterIdLst>
  <p:handoutMasterIdLst>
    <p:handoutMasterId r:id="rId101"/>
  </p:handoutMasterIdLst>
  <p:sldIdLst>
    <p:sldId id="539" r:id="rId5"/>
    <p:sldId id="541" r:id="rId6"/>
    <p:sldId id="542" r:id="rId7"/>
    <p:sldId id="726" r:id="rId8"/>
    <p:sldId id="711" r:id="rId9"/>
    <p:sldId id="834" r:id="rId10"/>
    <p:sldId id="713" r:id="rId11"/>
    <p:sldId id="829" r:id="rId12"/>
    <p:sldId id="830" r:id="rId13"/>
    <p:sldId id="714" r:id="rId14"/>
    <p:sldId id="832" r:id="rId15"/>
    <p:sldId id="717" r:id="rId16"/>
    <p:sldId id="718" r:id="rId17"/>
    <p:sldId id="833" r:id="rId18"/>
    <p:sldId id="720" r:id="rId19"/>
    <p:sldId id="721" r:id="rId20"/>
    <p:sldId id="712" r:id="rId21"/>
    <p:sldId id="552" r:id="rId22"/>
    <p:sldId id="553" r:id="rId23"/>
    <p:sldId id="554" r:id="rId24"/>
    <p:sldId id="723" r:id="rId25"/>
    <p:sldId id="724" r:id="rId26"/>
    <p:sldId id="727" r:id="rId27"/>
    <p:sldId id="734" r:id="rId28"/>
    <p:sldId id="794" r:id="rId29"/>
    <p:sldId id="735" r:id="rId30"/>
    <p:sldId id="797" r:id="rId31"/>
    <p:sldId id="759" r:id="rId32"/>
    <p:sldId id="763" r:id="rId33"/>
    <p:sldId id="772" r:id="rId34"/>
    <p:sldId id="766" r:id="rId35"/>
    <p:sldId id="777" r:id="rId36"/>
    <p:sldId id="768" r:id="rId37"/>
    <p:sldId id="769" r:id="rId38"/>
    <p:sldId id="760" r:id="rId39"/>
    <p:sldId id="836" r:id="rId40"/>
    <p:sldId id="771" r:id="rId41"/>
    <p:sldId id="773" r:id="rId42"/>
    <p:sldId id="774" r:id="rId43"/>
    <p:sldId id="837" r:id="rId44"/>
    <p:sldId id="776" r:id="rId45"/>
    <p:sldId id="780" r:id="rId46"/>
    <p:sldId id="781" r:id="rId47"/>
    <p:sldId id="784" r:id="rId48"/>
    <p:sldId id="786" r:id="rId49"/>
    <p:sldId id="730" r:id="rId50"/>
    <p:sldId id="783" r:id="rId51"/>
    <p:sldId id="731" r:id="rId52"/>
    <p:sldId id="795" r:id="rId53"/>
    <p:sldId id="803" r:id="rId54"/>
    <p:sldId id="589" r:id="rId55"/>
    <p:sldId id="825" r:id="rId56"/>
    <p:sldId id="821" r:id="rId57"/>
    <p:sldId id="819" r:id="rId58"/>
    <p:sldId id="823" r:id="rId59"/>
    <p:sldId id="732" r:id="rId60"/>
    <p:sldId id="595" r:id="rId61"/>
    <p:sldId id="826" r:id="rId62"/>
    <p:sldId id="599" r:id="rId63"/>
    <p:sldId id="696" r:id="rId64"/>
    <p:sldId id="854" r:id="rId65"/>
    <p:sldId id="842" r:id="rId66"/>
    <p:sldId id="603" r:id="rId67"/>
    <p:sldId id="605" r:id="rId68"/>
    <p:sldId id="843" r:id="rId69"/>
    <p:sldId id="844" r:id="rId70"/>
    <p:sldId id="845" r:id="rId71"/>
    <p:sldId id="846" r:id="rId72"/>
    <p:sldId id="847" r:id="rId73"/>
    <p:sldId id="733" r:id="rId74"/>
    <p:sldId id="848" r:id="rId75"/>
    <p:sldId id="849" r:id="rId76"/>
    <p:sldId id="716" r:id="rId77"/>
    <p:sldId id="609" r:id="rId78"/>
    <p:sldId id="850" r:id="rId79"/>
    <p:sldId id="851" r:id="rId80"/>
    <p:sldId id="699" r:id="rId81"/>
    <p:sldId id="719" r:id="rId82"/>
    <p:sldId id="612" r:id="rId83"/>
    <p:sldId id="613" r:id="rId84"/>
    <p:sldId id="615" r:id="rId85"/>
    <p:sldId id="617" r:id="rId86"/>
    <p:sldId id="616" r:id="rId87"/>
    <p:sldId id="618" r:id="rId88"/>
    <p:sldId id="705" r:id="rId89"/>
    <p:sldId id="702" r:id="rId90"/>
    <p:sldId id="619" r:id="rId91"/>
    <p:sldId id="852" r:id="rId92"/>
    <p:sldId id="621" r:id="rId93"/>
    <p:sldId id="622" r:id="rId94"/>
    <p:sldId id="623" r:id="rId95"/>
    <p:sldId id="736" r:id="rId96"/>
    <p:sldId id="841" r:id="rId97"/>
    <p:sldId id="853" r:id="rId98"/>
    <p:sldId id="628" r:id="rId9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00"/>
    <a:srgbClr val="FF66FF"/>
    <a:srgbClr val="996633"/>
    <a:srgbClr val="FF0000"/>
    <a:srgbClr val="66FFFF"/>
    <a:srgbClr val="6600FF"/>
    <a:srgbClr val="9966FF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625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7.xml"/><Relationship Id="rId2" Type="http://schemas.openxmlformats.org/officeDocument/2006/relationships/slide" Target="slides/slide15.xml"/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6EEC9C-C976-4B0B-A7ED-3A19EB1B9F8F}" type="slidenum">
              <a:rPr 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32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E5DB03-631A-40A1-AFB7-A7C760835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17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0A0A46-EC60-4DA7-B692-159CF33E6309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78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595066E-98D3-43A6-9BAF-44D7F6E466A1}" type="slidenum">
              <a:rPr lang="en-US" sz="1200" smtClean="0"/>
              <a:pPr/>
              <a:t>29</a:t>
            </a:fld>
            <a:endParaRPr lang="en-US" sz="1200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AMA is responsible for creating and maintaining the code set for the types of care that doctors provide.  Other provider use CPT codes too.  </a:t>
            </a:r>
          </a:p>
          <a:p>
            <a:pPr eaLnBrk="1" hangingPunct="1"/>
            <a:r>
              <a:rPr lang="en-US" dirty="0">
                <a:latin typeface="Arial" charset="0"/>
              </a:rPr>
              <a:t>Look at amputation codes, indicating method and location.. The office visit code, and the big all-inclusive delivery code</a:t>
            </a:r>
          </a:p>
        </p:txBody>
      </p:sp>
    </p:spTree>
    <p:extLst>
      <p:ext uri="{BB962C8B-B14F-4D97-AF65-F5344CB8AC3E}">
        <p14:creationId xmlns:p14="http://schemas.microsoft.com/office/powerpoint/2010/main" val="132250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174DA-F2F0-4955-857E-36E91D1C969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6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174DA-F2F0-4955-857E-36E91D1C969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71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174DA-F2F0-4955-857E-36E91D1C969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4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27C0C28-1C10-4531-9F91-98590CFD20F1}" type="slidenum">
              <a:rPr lang="en-US" sz="1200" smtClean="0"/>
              <a:pPr/>
              <a:t>35</a:t>
            </a:fld>
            <a:endParaRPr lang="en-US" sz="1200" dirty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Not usually populated, except for rad.</a:t>
            </a:r>
          </a:p>
          <a:p>
            <a:pPr eaLnBrk="1" hangingPunct="1"/>
            <a:r>
              <a:rPr lang="en-US" dirty="0">
                <a:latin typeface="Arial" charset="0"/>
              </a:rPr>
              <a:t>Professional or technical component (32) are extremely important.  Professional:  radiologist reading x-ray, technical:  technician taking it</a:t>
            </a:r>
          </a:p>
        </p:txBody>
      </p:sp>
    </p:spTree>
    <p:extLst>
      <p:ext uri="{BB962C8B-B14F-4D97-AF65-F5344CB8AC3E}">
        <p14:creationId xmlns:p14="http://schemas.microsoft.com/office/powerpoint/2010/main" val="140643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27C0C28-1C10-4531-9F91-98590CFD20F1}" type="slidenum">
              <a:rPr lang="en-US" sz="1200" smtClean="0"/>
              <a:pPr/>
              <a:t>36</a:t>
            </a:fld>
            <a:endParaRPr lang="en-US" sz="1200" dirty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Not usually populated, except for rad.</a:t>
            </a:r>
          </a:p>
          <a:p>
            <a:pPr eaLnBrk="1" hangingPunct="1"/>
            <a:r>
              <a:rPr lang="en-US" dirty="0">
                <a:latin typeface="Arial" charset="0"/>
              </a:rPr>
              <a:t>Professional or technical component (32) are extremely important.  Professional:  radiologist reading x-ray, technical:  technician taking it</a:t>
            </a:r>
          </a:p>
        </p:txBody>
      </p:sp>
    </p:spTree>
    <p:extLst>
      <p:ext uri="{BB962C8B-B14F-4D97-AF65-F5344CB8AC3E}">
        <p14:creationId xmlns:p14="http://schemas.microsoft.com/office/powerpoint/2010/main" val="3091932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3A75A89-15DD-48BC-943C-B10D075BDBC2}" type="slidenum">
              <a:rPr lang="en-US" sz="1200" smtClean="0"/>
              <a:pPr/>
              <a:t>42</a:t>
            </a:fld>
            <a:endParaRPr lang="en-US" sz="12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After first bullet, note that CPT/HCPCS are not on inpatient data!</a:t>
            </a:r>
          </a:p>
        </p:txBody>
      </p:sp>
    </p:spTree>
    <p:extLst>
      <p:ext uri="{BB962C8B-B14F-4D97-AF65-F5344CB8AC3E}">
        <p14:creationId xmlns:p14="http://schemas.microsoft.com/office/powerpoint/2010/main" val="1670898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3A75A89-15DD-48BC-943C-B10D075BDBC2}" type="slidenum">
              <a:rPr lang="en-US" sz="1200" smtClean="0"/>
              <a:pPr/>
              <a:t>43</a:t>
            </a:fld>
            <a:endParaRPr lang="en-US" sz="12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After first bullet, note that CPT/HCPCS are not on inpatient data!</a:t>
            </a:r>
          </a:p>
        </p:txBody>
      </p:sp>
    </p:spTree>
    <p:extLst>
      <p:ext uri="{BB962C8B-B14F-4D97-AF65-F5344CB8AC3E}">
        <p14:creationId xmlns:p14="http://schemas.microsoft.com/office/powerpoint/2010/main" val="69332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8827468E-F89F-4066-B426-BC5938438628}" type="slidenum">
              <a:rPr lang="en-US" sz="1200" smtClean="0"/>
              <a:pPr/>
              <a:t>45</a:t>
            </a:fld>
            <a:endParaRPr lang="en-US" sz="1200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There are many dates available.</a:t>
            </a:r>
          </a:p>
          <a:p>
            <a:pPr eaLnBrk="1" hangingPunct="1"/>
            <a:r>
              <a:rPr lang="en-US" dirty="0">
                <a:latin typeface="Arial" charset="0"/>
              </a:rPr>
              <a:t>This table indicates the types of dates available in each data type</a:t>
            </a:r>
          </a:p>
        </p:txBody>
      </p:sp>
    </p:spTree>
    <p:extLst>
      <p:ext uri="{BB962C8B-B14F-4D97-AF65-F5344CB8AC3E}">
        <p14:creationId xmlns:p14="http://schemas.microsoft.com/office/powerpoint/2010/main" val="448985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EAA6B82-EDFF-47C0-AE39-5B9005498F8F}" type="slidenum">
              <a:rPr lang="en-US" sz="1200" smtClean="0"/>
              <a:pPr/>
              <a:t>47</a:t>
            </a:fld>
            <a:endParaRPr lang="en-US" sz="1200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Visits will be covered a bit more thoroughly in WWR and MEPRS sections.  Not too valuable a data element (not well defined) so not stressed in WISDOM</a:t>
            </a:r>
          </a:p>
        </p:txBody>
      </p:sp>
    </p:spTree>
    <p:extLst>
      <p:ext uri="{BB962C8B-B14F-4D97-AF65-F5344CB8AC3E}">
        <p14:creationId xmlns:p14="http://schemas.microsoft.com/office/powerpoint/2010/main" val="421539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2B1C716B-5E78-4988-AF4A-6FBA30A56242}" type="slidenum">
              <a:rPr lang="en-US" sz="1200" smtClean="0"/>
              <a:pPr/>
              <a:t>2</a:t>
            </a:fld>
            <a:endParaRPr lang="en-US" sz="1200" dirty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89" rIns="92578" bIns="46289" anchor="b"/>
          <a:lstStyle>
            <a:lvl1pPr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39B12DA3-CB34-4B33-8442-D1BB1CD4BDF4}" type="slidenum">
              <a:rPr lang="en-US" sz="1200">
                <a:latin typeface="Verdana" pitchFamily="34" charset="0"/>
              </a:rPr>
              <a:pPr algn="r" eaLnBrk="1" hangingPunct="1"/>
              <a:t>2</a:t>
            </a:fld>
            <a:endParaRPr lang="en-US" sz="1200" dirty="0">
              <a:latin typeface="Verdana" pitchFamily="34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 lIns="92578" tIns="46289" rIns="92578" bIns="46289"/>
          <a:lstStyle/>
          <a:p>
            <a:pPr eaLnBrk="1" hangingPunct="1"/>
            <a:r>
              <a:rPr lang="en-US" dirty="0">
                <a:latin typeface="Arial" charset="0"/>
              </a:rPr>
              <a:t>Set the context..  Present common terminology now, will re-inforce later</a:t>
            </a:r>
          </a:p>
        </p:txBody>
      </p:sp>
    </p:spTree>
    <p:extLst>
      <p:ext uri="{BB962C8B-B14F-4D97-AF65-F5344CB8AC3E}">
        <p14:creationId xmlns:p14="http://schemas.microsoft.com/office/powerpoint/2010/main" val="1423842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26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9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65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40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11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22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17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96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41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9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3876D0D-C14C-4377-8F40-AEBF82DABE23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89" rIns="92578" bIns="46289" anchor="b"/>
          <a:lstStyle>
            <a:lvl1pPr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06C43BDF-F91D-42DD-AB54-8345208E8892}" type="slidenum">
              <a:rPr lang="en-US" sz="1200">
                <a:latin typeface="Verdana" pitchFamily="34" charset="0"/>
              </a:rPr>
              <a:pPr algn="r" eaLnBrk="1" hangingPunct="1"/>
              <a:t>3</a:t>
            </a:fld>
            <a:endParaRPr lang="en-US" sz="1200" dirty="0">
              <a:latin typeface="Verdana" pitchFamily="34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 lIns="92578" tIns="46289" rIns="92578" bIns="46289"/>
          <a:lstStyle/>
          <a:p>
            <a:pPr eaLnBrk="1" hangingPunct="1"/>
            <a:r>
              <a:rPr lang="en-US" dirty="0">
                <a:latin typeface="Arial" charset="0"/>
              </a:rPr>
              <a:t>Objectives  == lots of them</a:t>
            </a:r>
          </a:p>
        </p:txBody>
      </p:sp>
    </p:spTree>
    <p:extLst>
      <p:ext uri="{BB962C8B-B14F-4D97-AF65-F5344CB8AC3E}">
        <p14:creationId xmlns:p14="http://schemas.microsoft.com/office/powerpoint/2010/main" val="3603281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59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4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39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44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38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092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32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4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9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64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698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7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</a:t>
            </a:r>
            <a:r>
              <a:rPr lang="en-US" baseline="0" dirty="0"/>
              <a:t> of the “Other” are non-catchment Southern California. Pendleton even gets some enrollees into the Yuma area.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138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491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89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2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48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414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731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1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60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55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5DB03-631A-40A1-AFB7-A7C760835C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6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FB13695-87EC-4B75-B195-03CB439FF08C}" type="slidenum">
              <a:rPr lang="en-US" sz="1200" smtClean="0"/>
              <a:pPr/>
              <a:t>18</a:t>
            </a:fld>
            <a:endParaRPr lang="en-US" sz="1200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Adding a second digit gives more detail..  Note that the A and B represent inpatient and ambulatory, while the 2</a:t>
            </a:r>
            <a:r>
              <a:rPr lang="en-US" baseline="30000" dirty="0">
                <a:latin typeface="Arial" charset="0"/>
              </a:rPr>
              <a:t>nd</a:t>
            </a:r>
            <a:r>
              <a:rPr lang="en-US" dirty="0">
                <a:latin typeface="Arial" charset="0"/>
              </a:rPr>
              <a:t> digit represents the clinical area</a:t>
            </a:r>
          </a:p>
        </p:txBody>
      </p:sp>
    </p:spTree>
    <p:extLst>
      <p:ext uri="{BB962C8B-B14F-4D97-AF65-F5344CB8AC3E}">
        <p14:creationId xmlns:p14="http://schemas.microsoft.com/office/powerpoint/2010/main" val="21031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6475DB8-2BAE-4348-828E-EA7D23C3FA2C}" type="slidenum">
              <a:rPr lang="en-US" sz="1200" smtClean="0"/>
              <a:pPr/>
              <a:t>19</a:t>
            </a:fld>
            <a:endParaRPr lang="en-US" sz="1200" dirty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And with a third digit, you can tell which ambulatory clinic!</a:t>
            </a:r>
          </a:p>
        </p:txBody>
      </p:sp>
    </p:spTree>
    <p:extLst>
      <p:ext uri="{BB962C8B-B14F-4D97-AF65-F5344CB8AC3E}">
        <p14:creationId xmlns:p14="http://schemas.microsoft.com/office/powerpoint/2010/main" val="328813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595066E-98D3-43A6-9BAF-44D7F6E466A1}" type="slidenum">
              <a:rPr lang="en-US" sz="1200" smtClean="0"/>
              <a:pPr/>
              <a:t>28</a:t>
            </a:fld>
            <a:endParaRPr lang="en-US" sz="1200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AMA is responsible for creating and maintaining the code set for the types of care that doctors provide.  Other provider use CPT codes too.  </a:t>
            </a:r>
          </a:p>
          <a:p>
            <a:pPr eaLnBrk="1" hangingPunct="1"/>
            <a:r>
              <a:rPr lang="en-US" dirty="0">
                <a:latin typeface="Arial" charset="0"/>
              </a:rPr>
              <a:t>Look at amputation codes, indicating method and location.. The office visit code, and the big all-inclusive delivery code</a:t>
            </a:r>
          </a:p>
        </p:txBody>
      </p:sp>
    </p:spTree>
    <p:extLst>
      <p:ext uri="{BB962C8B-B14F-4D97-AF65-F5344CB8AC3E}">
        <p14:creationId xmlns:p14="http://schemas.microsoft.com/office/powerpoint/2010/main" val="226285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47A34-EB99-4470-8867-D85738480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1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D19A83E9-D23A-4F8A-9DE6-CEDCE664E0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7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45E22CEC-380B-4B46-AE77-E47B86D20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9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05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5506700-03CB-4D78-879E-F95C9178AA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2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05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8771477D-29E4-4435-A632-29CA5F898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8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05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2DCFD4AB-9F6D-4EFF-B083-B07750B81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9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74D58D0C-D084-44E9-8DE1-D794B2731E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7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9E7E76E3-686A-439C-ADCB-155B91DE01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6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7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5BCE6B12-CBFE-4573-A60E-BA67D0914B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36BCD4A4-6CEF-4076-AAC1-845E273EF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82568C2F-BA06-4C3C-BE40-C7AAC4F114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898B1967-3468-4BB4-A236-22C58BB074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2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3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F96CDEB5-357C-4272-8A62-9EE117DFB1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5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39B29812-1991-45D8-9541-81F8C659CE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7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>
              <a:defRPr/>
            </a:pPr>
            <a:fld id="{A43EF7F6-0421-47D7-8D7E-44D21691DD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366713" y="1143000"/>
            <a:ext cx="8777287" cy="0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361950" y="990600"/>
            <a:ext cx="0" cy="5870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838200" y="3048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sz="3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685800" y="12954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6248400" y="6634163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endParaRPr lang="en-US" sz="1100" dirty="0">
              <a:cs typeface="Times New Roman" pitchFamily="18" charset="0"/>
            </a:endParaRPr>
          </a:p>
        </p:txBody>
      </p:sp>
      <p:sp>
        <p:nvSpPr>
          <p:cNvPr id="1036" name="Line 1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0" y="0"/>
            <a:ext cx="238125" cy="6858000"/>
          </a:xfrm>
          <a:prstGeom prst="rect">
            <a:avLst/>
          </a:prstGeom>
          <a:gradFill rotWithShape="0">
            <a:gsLst>
              <a:gs pos="0">
                <a:srgbClr val="14293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gov/Medicare/Coding/NationalCorrectCodInitEd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4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Calibri" pitchFamily="34" charset="0"/>
              </a:rPr>
              <a:t>Common Healthcare Terminology</a:t>
            </a:r>
            <a:br>
              <a:rPr lang="en-US" dirty="0">
                <a:ea typeface="Calibri" pitchFamily="34" charset="0"/>
              </a:rPr>
            </a:br>
            <a:br>
              <a:rPr lang="en-US" dirty="0">
                <a:ea typeface="Calibri" pitchFamily="34" charset="0"/>
              </a:rPr>
            </a:br>
            <a:r>
              <a:rPr lang="en-US" u="sng" dirty="0">
                <a:ea typeface="Calibri" pitchFamily="34" charset="0"/>
              </a:rPr>
              <a:t> </a:t>
            </a:r>
            <a:endParaRPr lang="en-US" sz="3600" dirty="0">
              <a:ea typeface="Calibri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078CC0A-AEB0-4A7B-8970-4FF1EFE34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Veronika Pav</a:t>
            </a:r>
          </a:p>
          <a:p>
            <a:r>
              <a:rPr lang="en-US" b="0" dirty="0" err="1"/>
              <a:t>Kennell</a:t>
            </a:r>
            <a:r>
              <a:rPr lang="en-US" b="0" dirty="0"/>
              <a:t> &amp; Associates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i="1" dirty="0">
                <a:latin typeface="Calibri" pitchFamily="34" charset="0"/>
              </a:rPr>
              <a:t>Who Provided the Care?</a:t>
            </a:r>
            <a:endParaRPr 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 bwMode="auto">
          <a:xfrm>
            <a:off x="609600" y="123444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000" kern="0" dirty="0">
                <a:latin typeface="Calibri" pitchFamily="34" charset="0"/>
              </a:rPr>
              <a:t>Treatment DMISID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Defense Medical Information System Identifier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Used for reporting of direct care data, including external resource sharing (ERSA) provider workload.  DMIS IDs are used in other contexts, more later.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Represents the facility where care is provided or where the ERSA provider is assigned.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4 character code, it is customary to keep all 4 characters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There is a DMISID reference table in M2.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Service, Command, Parent, MSMA, Region</a:t>
            </a:r>
            <a:endParaRPr lang="en-US" sz="1800" b="0" kern="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4191000"/>
            <a:ext cx="5628572" cy="231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821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Example DMISIDs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E6F2C-224F-4EE0-B962-CE60F49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0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i="1" dirty="0">
                <a:latin typeface="Calibri" pitchFamily="34" charset="0"/>
              </a:rPr>
              <a:t>Who Provided the Care?</a:t>
            </a:r>
            <a:endParaRPr 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6670"/>
              </p:ext>
            </p:extLst>
          </p:nvPr>
        </p:nvGraphicFramePr>
        <p:xfrm>
          <a:off x="609600" y="1371600"/>
          <a:ext cx="7696200" cy="35052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5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Tmt DMISID Hierarchy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Description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Comment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DHP Code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Indicates whether or not the MTF is operated using DHP funds.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Y=DHP Funded, N=Not DHP Funded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Parent DMISID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Larger MTF through which smaller MTFs may report data.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Multi-Service Market Area (MSMA)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Geographic areas with more than one MTF of different services.  eMSM definitions are in M2.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 different areas in the US, 6 of which are considered eMSMs.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Command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DMIS ID Major Command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Military Service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Service or Department that operates the MTF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Also has values for R/S and Line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HSSC Region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TRICARE Region (legacy) of MTF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T-3 Region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TRICARE Region of MTF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F1E82-2834-4ED3-88F7-4EE63361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-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br>
              <a:rPr lang="en-US" sz="36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Treatment DMISID Military Service</a:t>
            </a:r>
          </a:p>
        </p:txBody>
      </p:sp>
      <p:sp>
        <p:nvSpPr>
          <p:cNvPr id="3" name="Text Placeholder 6"/>
          <p:cNvSpPr txBox="1">
            <a:spLocks/>
          </p:cNvSpPr>
          <p:nvPr/>
        </p:nvSpPr>
        <p:spPr bwMode="auto">
          <a:xfrm>
            <a:off x="533400" y="1219200"/>
            <a:ext cx="82153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Indicates the department that operates the MTF.</a:t>
            </a:r>
          </a:p>
          <a:p>
            <a:pPr marL="469900" indent="-469900" eaLnBrk="1" hangingPunct="1"/>
            <a:endParaRPr lang="en-US" sz="2400" b="0" dirty="0">
              <a:latin typeface="Calibri" pitchFamily="34" charset="0"/>
            </a:endParaRPr>
          </a:p>
          <a:p>
            <a:pPr marL="469900" indent="-469900" eaLnBrk="1" hangingPunct="1"/>
            <a:endParaRPr lang="en-US" sz="2400" b="0" dirty="0">
              <a:latin typeface="Calibri" pitchFamily="34" charset="0"/>
            </a:endParaRPr>
          </a:p>
          <a:p>
            <a:pPr marL="469900" indent="-469900" eaLnBrk="1" hangingPunct="1"/>
            <a:endParaRPr lang="en-US" sz="2400" b="0" dirty="0">
              <a:latin typeface="Calibri" pitchFamily="34" charset="0"/>
            </a:endParaRPr>
          </a:p>
          <a:p>
            <a:pPr marL="469900" indent="-469900" eaLnBrk="1" hangingPunct="1"/>
            <a:endParaRPr lang="en-US" sz="2400" b="0" dirty="0">
              <a:latin typeface="Calibri" pitchFamily="34" charset="0"/>
            </a:endParaRPr>
          </a:p>
          <a:p>
            <a:pPr marL="469900" indent="-469900" eaLnBrk="1" hangingPunct="1"/>
            <a:endParaRPr lang="en-US" sz="2400" b="0" dirty="0">
              <a:latin typeface="Calibri" pitchFamily="34" charset="0"/>
            </a:endParaRPr>
          </a:p>
          <a:p>
            <a:pPr marL="469900" indent="-469900" eaLnBrk="1" hangingPunct="1"/>
            <a:endParaRPr lang="en-US" sz="2400" b="0" dirty="0">
              <a:latin typeface="Calibri" pitchFamily="34" charset="0"/>
            </a:endParaRP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RS = Resource Sharing.  </a:t>
            </a:r>
          </a:p>
          <a:p>
            <a:pPr marL="869950" lvl="1" indent="-469900" eaLnBrk="1" hangingPunct="1"/>
            <a:r>
              <a:rPr lang="en-US" sz="1600" b="0" dirty="0">
                <a:latin typeface="Calibri" pitchFamily="34" charset="0"/>
              </a:rPr>
              <a:t>When an MTF provider delivers care in a private sector facility or VA facility.</a:t>
            </a:r>
          </a:p>
          <a:p>
            <a:pPr marL="869950" lvl="1" indent="-469900" eaLnBrk="1" hangingPunct="1"/>
            <a:r>
              <a:rPr lang="en-US" sz="1600" b="0" dirty="0">
                <a:latin typeface="Calibri" pitchFamily="34" charset="0"/>
              </a:rPr>
              <a:t>The provider submits a direct care encounter record using a Resource Sharing DMIS ID.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There are also values for non-MTFs, such as C=Coast Guard.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I = Inactive</a:t>
            </a:r>
          </a:p>
          <a:p>
            <a:pPr marL="469900" indent="-469900" eaLnBrk="1" hangingPunct="1"/>
            <a:endParaRPr lang="en-US" sz="2400" b="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96495"/>
              </p:ext>
            </p:extLst>
          </p:nvPr>
        </p:nvGraphicFramePr>
        <p:xfrm>
          <a:off x="1219200" y="1905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DHP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Civilian 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VA 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Army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Air Force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Navy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NCR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E1018-B332-4A78-B7F0-21884A9B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3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701675" y="-3048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br>
              <a:rPr lang="en-US" sz="36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Parents and Children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269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80219" y="1219200"/>
            <a:ext cx="8215312" cy="4267200"/>
          </a:xfrm>
        </p:spPr>
        <p:txBody>
          <a:bodyPr/>
          <a:lstStyle/>
          <a:p>
            <a:pPr marL="469900" indent="-469900" eaLnBrk="1" hangingPunct="1"/>
            <a:r>
              <a:rPr lang="en-US" sz="1800" b="0" dirty="0">
                <a:latin typeface="Calibri" pitchFamily="34" charset="0"/>
              </a:rPr>
              <a:t>“Tmt Site” vs. “Tmt Site Parent”.</a:t>
            </a:r>
          </a:p>
          <a:p>
            <a:pPr marL="508000" indent="-436563" eaLnBrk="1" hangingPunct="1"/>
            <a:r>
              <a:rPr lang="en-US" sz="1800" b="0" dirty="0">
                <a:latin typeface="Calibri" pitchFamily="34" charset="0"/>
              </a:rPr>
              <a:t>Treatment Parent DMIS ID</a:t>
            </a:r>
          </a:p>
          <a:p>
            <a:pPr marL="908050" lvl="1" indent="-436563" eaLnBrk="1" hangingPunct="1"/>
            <a:r>
              <a:rPr lang="en-US" sz="1600" b="0" dirty="0">
                <a:latin typeface="Calibri" pitchFamily="34" charset="0"/>
              </a:rPr>
              <a:t>Contains DMISID of primary entity responsible for reporting data for one or more MTFs.</a:t>
            </a:r>
          </a:p>
          <a:p>
            <a:pPr marL="908050" lvl="1" indent="-436563" eaLnBrk="1" hangingPunct="1"/>
            <a:r>
              <a:rPr lang="en-US" sz="1600" b="0" dirty="0">
                <a:latin typeface="Calibri" pitchFamily="34" charset="0"/>
              </a:rPr>
              <a:t>Parent/Child relationships determined by Services.</a:t>
            </a:r>
          </a:p>
          <a:p>
            <a:pPr marL="908050" lvl="1" indent="-436563" eaLnBrk="1" hangingPunct="1"/>
            <a:r>
              <a:rPr lang="en-US" sz="1600" b="0" dirty="0">
                <a:latin typeface="Calibri" pitchFamily="34" charset="0"/>
              </a:rPr>
              <a:t>Example:  </a:t>
            </a:r>
          </a:p>
          <a:p>
            <a:pPr marL="1304925" lvl="2" indent="-395288" eaLnBrk="1" hangingPunct="1"/>
            <a:r>
              <a:rPr lang="en-US" sz="1600" b="0" dirty="0">
                <a:latin typeface="Calibri" pitchFamily="34" charset="0"/>
              </a:rPr>
              <a:t>Child DMISIDs (outlying clinics) as part of a parent.</a:t>
            </a:r>
          </a:p>
          <a:p>
            <a:pPr marL="1304925" lvl="2" indent="-395288" eaLnBrk="1" hangingPunct="1"/>
            <a:r>
              <a:rPr lang="en-US" sz="1600" b="0" dirty="0">
                <a:latin typeface="Calibri" pitchFamily="34" charset="0"/>
              </a:rPr>
              <a:t>Resource sharing DMISIDs, associated with a parent.</a:t>
            </a:r>
          </a:p>
          <a:p>
            <a:pPr marL="504825" indent="-395288" eaLnBrk="1" hangingPunct="1"/>
            <a:r>
              <a:rPr lang="en-US" sz="1800" b="0" dirty="0">
                <a:latin typeface="Calibri" pitchFamily="34" charset="0"/>
              </a:rPr>
              <a:t>The difference between parent and child level reporting can be extreme!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4322763"/>
            <a:ext cx="6800850" cy="15430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2A37B2-A707-4492-A091-2A2A2C58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4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3284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Parents and Children</a:t>
            </a:r>
            <a:endParaRPr lang="en-US" sz="2800" b="1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480219" y="1219200"/>
            <a:ext cx="82153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1600" b="0" kern="0" dirty="0">
                <a:latin typeface="Calibri" pitchFamily="34" charset="0"/>
              </a:rPr>
              <a:t>Prescriptions from PDTS for Fort Hood Parent DMIS ID, by Tmt DMIS ID for FY 2016</a:t>
            </a:r>
          </a:p>
          <a:p>
            <a:pPr marL="469900" indent="-469900" eaLnBrk="1" hangingPunct="1"/>
            <a:r>
              <a:rPr lang="en-US" sz="1600" b="0" kern="0" dirty="0">
                <a:latin typeface="Calibri" pitchFamily="34" charset="0"/>
              </a:rPr>
              <a:t>Note how the parent and Tmt DMIS ID 0110 have the same name.</a:t>
            </a:r>
          </a:p>
          <a:p>
            <a:pPr marL="469900" indent="-469900" eaLnBrk="1" hangingPunct="1"/>
            <a:r>
              <a:rPr lang="en-US" sz="1600" b="0" kern="0" dirty="0">
                <a:latin typeface="Calibri" pitchFamily="34" charset="0"/>
              </a:rPr>
              <a:t>Be sure to understand whether you are being asked to retrieve parent or “child” level data.</a:t>
            </a:r>
            <a:endParaRPr lang="en-US" sz="1800" b="0" kern="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7721237" cy="3124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54BB7-910B-4862-9D1C-C03DA9B9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4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701675" y="-3048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br>
              <a:rPr lang="en-US" sz="36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</a:rPr>
              <a:t>Multi-Service Market Areas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269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80219" y="1219200"/>
            <a:ext cx="8215312" cy="4267200"/>
          </a:xfrm>
        </p:spPr>
        <p:txBody>
          <a:bodyPr/>
          <a:lstStyle/>
          <a:p>
            <a:pPr marL="469900" indent="-469900" eaLnBrk="1" hangingPunct="1"/>
            <a:r>
              <a:rPr lang="en-US" sz="1800" b="0" dirty="0">
                <a:latin typeface="Calibri" pitchFamily="34" charset="0"/>
              </a:rPr>
              <a:t>10 US locations with numerous MTFs in the same area.</a:t>
            </a:r>
          </a:p>
          <a:p>
            <a:pPr marL="469900" indent="-469900" eaLnBrk="1" hangingPunct="1"/>
            <a:r>
              <a:rPr lang="en-US" sz="1800" b="0" dirty="0">
                <a:latin typeface="Calibri" pitchFamily="34" charset="0"/>
              </a:rPr>
              <a:t>Enhanced MSMAs have an “e” at the end of their code value.</a:t>
            </a:r>
          </a:p>
          <a:p>
            <a:pPr marL="469900" indent="-469900" eaLnBrk="1" hangingPunct="1"/>
            <a:r>
              <a:rPr lang="en-US" sz="1800" b="0" dirty="0">
                <a:latin typeface="Calibri" pitchFamily="34" charset="0"/>
              </a:rPr>
              <a:t>Examples:  San Antonio, National Capital Area, Colorado Springs, Tidewater, etc.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479779"/>
            <a:ext cx="537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Calibri" panose="020F0502020204030204" pitchFamily="34" charset="0"/>
              </a:rPr>
              <a:t>FY2016 Hawaii eMSM DMIS 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26" y="2817348"/>
            <a:ext cx="4975274" cy="393875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511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01675" y="-3048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br>
              <a:rPr lang="en-US" sz="36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</a:rPr>
              <a:t>Files containing Treatment DMISIDs and NPIs</a:t>
            </a:r>
            <a:endParaRPr lang="en-US" sz="1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38985"/>
              </p:ext>
            </p:extLst>
          </p:nvPr>
        </p:nvGraphicFramePr>
        <p:xfrm>
          <a:off x="838200" y="1447800"/>
          <a:ext cx="7315200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Org NPI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Ind NPI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Tmt DMISID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SIDR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CAPER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Up to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Ancillary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Vitals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MEPRS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Dental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Ordering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DMISID 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TED-I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TED-N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NPI Directory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26B07-EB90-41D4-9968-BA9E333E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2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i="1" dirty="0">
                <a:latin typeface="Calibri" pitchFamily="34" charset="0"/>
              </a:rPr>
              <a:t>Who Provided the Care?</a:t>
            </a:r>
            <a:endParaRPr 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7886" name="Picture 14" descr="http://www.med.navy.mil/sites/annapolis/medhome/PublishingImages/Medical_Home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762000" y="1226820"/>
            <a:ext cx="79232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1800" b="0" kern="0" dirty="0">
                <a:latin typeface="Calibri" pitchFamily="34" charset="0"/>
              </a:rPr>
              <a:t>MEPRS Codes</a:t>
            </a:r>
          </a:p>
          <a:p>
            <a:pPr marL="869950" lvl="1" indent="-469900" eaLnBrk="1" hangingPunct="1"/>
            <a:r>
              <a:rPr lang="en-US" sz="1400" b="0" kern="0" dirty="0">
                <a:latin typeface="Calibri" pitchFamily="34" charset="0"/>
              </a:rPr>
              <a:t>Represents an accounting entity at an MTF</a:t>
            </a:r>
          </a:p>
          <a:p>
            <a:pPr marL="869950" lvl="1" indent="-469900" eaLnBrk="1" hangingPunct="1"/>
            <a:r>
              <a:rPr lang="en-US" sz="1400" b="0" kern="0" dirty="0">
                <a:latin typeface="Calibri" pitchFamily="34" charset="0"/>
              </a:rPr>
              <a:t>Only applies to MTF data.  No direct equivalent in purchased care</a:t>
            </a:r>
          </a:p>
          <a:p>
            <a:pPr marL="469900" indent="-469900" eaLnBrk="1" hangingPunct="1"/>
            <a:r>
              <a:rPr lang="en-US" sz="1800" b="0" kern="0" dirty="0">
                <a:latin typeface="Calibri" pitchFamily="34" charset="0"/>
              </a:rPr>
              <a:t>Often, a place or type of care (not always)</a:t>
            </a:r>
          </a:p>
          <a:p>
            <a:pPr marL="469900" indent="-469900" eaLnBrk="1" hangingPunct="1"/>
            <a:r>
              <a:rPr lang="en-US" sz="1800" b="0" kern="0" dirty="0">
                <a:latin typeface="Calibri" pitchFamily="34" charset="0"/>
              </a:rPr>
              <a:t>4 digit hierarchical code; e.g. MEPRS1 Code= A, MEPRS2 Code =AA, MEPRS3 Code= AAA, MEPRS4 Code = AAAA</a:t>
            </a:r>
          </a:p>
          <a:p>
            <a:pPr marL="469900" indent="-469900" eaLnBrk="1" hangingPunct="1"/>
            <a:r>
              <a:rPr lang="en-US" sz="1800" b="0" kern="0" dirty="0">
                <a:latin typeface="Calibri" pitchFamily="34" charset="0"/>
              </a:rPr>
              <a:t>MEPRS1 Code – MEPRS4 Code</a:t>
            </a:r>
          </a:p>
          <a:p>
            <a:pPr marL="471487" lvl="1" indent="0" eaLnBrk="1" hangingPunct="1">
              <a:buFontTx/>
              <a:buNone/>
            </a:pPr>
            <a:r>
              <a:rPr lang="en-US" sz="1600" b="0" kern="0" dirty="0">
                <a:latin typeface="Calibri" pitchFamily="34" charset="0"/>
              </a:rPr>
              <a:t>			</a:t>
            </a:r>
            <a:r>
              <a:rPr lang="en-US" sz="1600" i="1" kern="0" dirty="0">
                <a:latin typeface="Calibri" pitchFamily="34" charset="0"/>
              </a:rPr>
              <a:t>Summary accounts:  MEPRS1 Code</a:t>
            </a:r>
          </a:p>
        </p:txBody>
      </p:sp>
      <p:graphicFrame>
        <p:nvGraphicFramePr>
          <p:cNvPr id="8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35090"/>
              </p:ext>
            </p:extLst>
          </p:nvPr>
        </p:nvGraphicFramePr>
        <p:xfrm>
          <a:off x="3379787" y="3657600"/>
          <a:ext cx="5002213" cy="2967039"/>
        </p:xfrm>
        <a:graphic>
          <a:graphicData uri="http://schemas.openxmlformats.org/drawingml/2006/table">
            <a:tbl>
              <a:tblPr/>
              <a:tblGrid>
                <a:gridCol w="142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MEPRS1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Represents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Inpatient Care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Ambulatory Care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Dental Care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Ancillary Care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Support Expenses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Special Program Expenses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Readiness Expenses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525D4-8071-4797-A27E-5FC97A5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1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027" name="Group 5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0638134"/>
              </p:ext>
            </p:extLst>
          </p:nvPr>
        </p:nvGraphicFramePr>
        <p:xfrm>
          <a:off x="585788" y="1828800"/>
          <a:ext cx="7620000" cy="30527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Clinical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Inpatient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Ambulatory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OB/GYN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Pediatrics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Orthopedics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Mental Health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Family Practice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02" name="Rectangle 2"/>
          <p:cNvSpPr txBox="1">
            <a:spLocks noChangeArrowheads="1"/>
          </p:cNvSpPr>
          <p:nvPr/>
        </p:nvSpPr>
        <p:spPr bwMode="auto">
          <a:xfrm>
            <a:off x="648494" y="-457200"/>
            <a:ext cx="77724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br>
              <a:rPr lang="en-US" sz="36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MEPRS Codes at MTFs</a:t>
            </a:r>
          </a:p>
        </p:txBody>
      </p:sp>
      <p:sp>
        <p:nvSpPr>
          <p:cNvPr id="15403" name="Content Placeholder 8"/>
          <p:cNvSpPr>
            <a:spLocks/>
          </p:cNvSpPr>
          <p:nvPr/>
        </p:nvSpPr>
        <p:spPr bwMode="auto">
          <a:xfrm>
            <a:off x="484982" y="1219200"/>
            <a:ext cx="79232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r>
              <a:rPr lang="en-US" sz="1900" dirty="0">
                <a:solidFill>
                  <a:schemeClr val="accent2"/>
                </a:solidFill>
                <a:latin typeface="Calibri" pitchFamily="34" charset="0"/>
              </a:rPr>
              <a:t>MEPRS2 Cd: More detailed than MEPRS1 Code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6472A3"/>
              </a:buClr>
              <a:buFont typeface="Arial" pitchFamily="34" charset="0"/>
              <a:buChar char="•"/>
            </a:pPr>
            <a:r>
              <a:rPr lang="en-US" sz="1900" dirty="0">
                <a:solidFill>
                  <a:schemeClr val="accent2"/>
                </a:solidFill>
                <a:latin typeface="Calibri" pitchFamily="34" charset="0"/>
              </a:rPr>
              <a:t>Example:  Retrieve records for care provided in the  OB/GYN clinic at your MTF:</a:t>
            </a:r>
          </a:p>
          <a:p>
            <a:pPr eaLnBrk="1" hangingPunct="1">
              <a:spcBef>
                <a:spcPct val="20000"/>
              </a:spcBef>
              <a:buClr>
                <a:srgbClr val="6472A3"/>
              </a:buClr>
            </a:pPr>
            <a:r>
              <a:rPr lang="en-US" sz="1900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sz="1900" i="1" dirty="0">
                <a:solidFill>
                  <a:schemeClr val="accent2"/>
                </a:solidFill>
                <a:latin typeface="Calibri" pitchFamily="34" charset="0"/>
              </a:rPr>
              <a:t>MEPRS2 Code = “BC”</a:t>
            </a:r>
            <a:endParaRPr lang="en-US" sz="19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E6A13-43A6-4642-A473-E0DDEDEF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1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1" name="Content Placeholder 8"/>
          <p:cNvSpPr>
            <a:spLocks noGrp="1"/>
          </p:cNvSpPr>
          <p:nvPr>
            <p:ph idx="4294967295"/>
          </p:nvPr>
        </p:nvSpPr>
        <p:spPr>
          <a:xfrm>
            <a:off x="588963" y="1219200"/>
            <a:ext cx="7923212" cy="4267200"/>
          </a:xfrm>
        </p:spPr>
        <p:txBody>
          <a:bodyPr/>
          <a:lstStyle/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MEPRS3 Cd 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Commonly used level of reporting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DoD Standard, across services (supposed to be)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Places of services, housekeeping, depreciation, etc.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Descriptions in DD or in reference table</a:t>
            </a:r>
          </a:p>
        </p:txBody>
      </p:sp>
      <p:sp>
        <p:nvSpPr>
          <p:cNvPr id="16412" name="Rectangle 2"/>
          <p:cNvSpPr txBox="1">
            <a:spLocks noChangeArrowheads="1"/>
          </p:cNvSpPr>
          <p:nvPr/>
        </p:nvSpPr>
        <p:spPr bwMode="auto">
          <a:xfrm>
            <a:off x="739775" y="-5334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br>
              <a:rPr lang="en-US" sz="36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MEPRS Codes in MTF Data</a:t>
            </a:r>
          </a:p>
        </p:txBody>
      </p:sp>
      <p:sp>
        <p:nvSpPr>
          <p:cNvPr id="16413" name="Text Box 27"/>
          <p:cNvSpPr txBox="1">
            <a:spLocks noChangeArrowheads="1"/>
          </p:cNvSpPr>
          <p:nvPr/>
        </p:nvSpPr>
        <p:spPr bwMode="auto">
          <a:xfrm>
            <a:off x="6048375" y="4941888"/>
            <a:ext cx="2181225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Verdana" pitchFamily="34" charset="0"/>
              </a:rPr>
              <a:t>www.meprs.info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55742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QUICK QUIZ:  What do you think MEPRS Code “ABA” means?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85741"/>
            <a:ext cx="4228572" cy="22095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AE6D71-3457-46A9-B75D-2325170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4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457200"/>
            <a:ext cx="7772400" cy="1371600"/>
          </a:xfrm>
        </p:spPr>
        <p:txBody>
          <a:bodyPr anchor="b"/>
          <a:lstStyle/>
          <a:p>
            <a:pPr algn="l" eaLnBrk="1" hangingPunct="1"/>
            <a:r>
              <a:rPr lang="en-US" sz="3800" b="1" dirty="0">
                <a:latin typeface="Calibri" pitchFamily="34" charset="0"/>
              </a:rPr>
              <a:t>Common Terminology</a:t>
            </a:r>
            <a:br>
              <a:rPr lang="en-US" sz="3800" dirty="0">
                <a:latin typeface="Calibri" pitchFamily="34" charset="0"/>
              </a:rPr>
            </a:br>
            <a:br>
              <a:rPr lang="en-US" sz="3800" dirty="0">
                <a:latin typeface="Calibri" pitchFamily="34" charset="0"/>
              </a:rPr>
            </a:br>
            <a:endParaRPr lang="en-US" sz="3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2286000"/>
            <a:ext cx="7010400" cy="16002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800" b="0" dirty="0">
                <a:latin typeface="Calibri" pitchFamily="34" charset="0"/>
              </a:rPr>
              <a:t>Introduction of terminology common to one or more M2/MDR files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800" b="0" dirty="0">
                <a:latin typeface="Calibri" pitchFamily="34" charset="0"/>
              </a:rPr>
              <a:t>Availability of data elements by file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800" b="0" dirty="0">
                <a:latin typeface="Calibri" pitchFamily="34" charset="0"/>
              </a:rPr>
              <a:t>Data Dictionaries Overview</a:t>
            </a:r>
          </a:p>
          <a:p>
            <a:pPr marL="533400" indent="-533400" eaLnBrk="1" hangingPunct="1">
              <a:lnSpc>
                <a:spcPct val="80000"/>
              </a:lnSpc>
              <a:buFont typeface="Times" pitchFamily="18" charset="0"/>
              <a:buNone/>
            </a:pPr>
            <a:endParaRPr lang="en-US" dirty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3428999" y="4158614"/>
            <a:ext cx="5257801" cy="23083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i="1" dirty="0">
                <a:latin typeface="Calibri" pitchFamily="34" charset="0"/>
              </a:rPr>
              <a:t> Will use these concepts throughout the rest of the course.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i="1" dirty="0">
                <a:latin typeface="Calibri" pitchFamily="34" charset="0"/>
              </a:rPr>
              <a:t>More detailed instruction on some topics later, as well.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i="1" dirty="0">
                <a:latin typeface="Calibri" pitchFamily="34" charset="0"/>
              </a:rPr>
              <a:t>Take notes on your Quick Guide!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199" y="8382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Calibri" pitchFamily="34" charset="0"/>
              </a:rPr>
              <a:t>Context for this session: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B1964-64E8-435D-B7FF-E5F74355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2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038975" cy="42672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Calibri" panose="020F0502020204030204" pitchFamily="34" charset="0"/>
              </a:rPr>
              <a:t>MEPRS4 Code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1</a:t>
            </a:r>
            <a:r>
              <a:rPr lang="en-US" sz="1800" b="0" baseline="30000" dirty="0">
                <a:latin typeface="Calibri" pitchFamily="34" charset="0"/>
              </a:rPr>
              <a:t>st</a:t>
            </a:r>
            <a:r>
              <a:rPr lang="en-US" sz="1800" b="0" dirty="0">
                <a:latin typeface="Calibri" pitchFamily="34" charset="0"/>
              </a:rPr>
              <a:t> three characters are standardized,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digit is unique to each MTF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Allows for tracking of special items. 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Some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digits are standardized.</a:t>
            </a:r>
          </a:p>
          <a:p>
            <a:pPr lvl="2" eaLnBrk="1" hangingPunct="1"/>
            <a:r>
              <a:rPr lang="en-US" sz="1800" b="0" dirty="0">
                <a:latin typeface="Calibri" pitchFamily="34" charset="0"/>
              </a:rPr>
              <a:t>Some Medical Homes use B*Z* but not all</a:t>
            </a:r>
          </a:p>
          <a:p>
            <a:pPr lvl="1" eaLnBrk="1" hangingPunct="1"/>
            <a:endParaRPr lang="en-US" sz="1800" b="0" dirty="0">
              <a:latin typeface="Calibri" pitchFamily="34" charset="0"/>
            </a:endParaRPr>
          </a:p>
        </p:txBody>
      </p:sp>
      <p:graphicFrame>
        <p:nvGraphicFramePr>
          <p:cNvPr id="216106" name="Group 4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4378775"/>
              </p:ext>
            </p:extLst>
          </p:nvPr>
        </p:nvGraphicFramePr>
        <p:xfrm>
          <a:off x="1276350" y="3062288"/>
          <a:ext cx="7029450" cy="3109913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MEPRS4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MEPRS4 Code Description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BFE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SRP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SOCIAL WORK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 CARE MANAGERS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BFE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SOCIAL WORK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 CLINIC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BFE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WTU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SOCIAL WORK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 CLINIC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BFE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CAPES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SOCIAL WORK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 CLINIC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BFE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SOCIAL WORK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-MARRIAGE AND FAMILY THERAPY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BFE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TBI 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SOCIAL WORK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 CLINIC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9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BFE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R &amp; R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pitchFamily="34" charset="0"/>
                        </a:rPr>
                        <a:t>SOCIAL 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42" name="Rectangle 2"/>
          <p:cNvSpPr txBox="1">
            <a:spLocks noChangeArrowheads="1"/>
          </p:cNvSpPr>
          <p:nvPr/>
        </p:nvSpPr>
        <p:spPr bwMode="auto">
          <a:xfrm>
            <a:off x="533400" y="-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br>
              <a:rPr lang="en-US" sz="36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MEPRS Codes in MTF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F09D72-700F-4705-96B1-35262513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6700-03CB-4D78-879E-F95C9178AA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0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9775" y="-5334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br>
              <a:rPr lang="en-US" sz="36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MEPRS Codes in MTF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934200" cy="386782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038975" cy="4267200"/>
          </a:xfrm>
        </p:spPr>
        <p:txBody>
          <a:bodyPr/>
          <a:lstStyle/>
          <a:p>
            <a:pPr eaLnBrk="1" hangingPunct="1"/>
            <a:r>
              <a:rPr lang="en-US" sz="1800" b="0" dirty="0">
                <a:latin typeface="Calibri" panose="020F0502020204030204" pitchFamily="34" charset="0"/>
              </a:rPr>
              <a:t>MEPRS4 Code can mean different things across different MTFs.</a:t>
            </a:r>
          </a:p>
          <a:p>
            <a:pPr eaLnBrk="1" hangingPunct="1"/>
            <a:r>
              <a:rPr lang="en-US" sz="1800" b="0" dirty="0">
                <a:latin typeface="Calibri" panose="020F0502020204030204" pitchFamily="34" charset="0"/>
              </a:rPr>
              <a:t>Example of MEPRS Code BAAB and different meanings of it.</a:t>
            </a:r>
          </a:p>
          <a:p>
            <a:pPr lvl="1" eaLnBrk="1" hangingPunct="1"/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B08909-4165-4C0E-9B47-D39A6640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6700-03CB-4D78-879E-F95C9178AA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9775" y="-5334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br>
              <a:rPr lang="en-US" sz="36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MEPRS Codes in MTF Data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7038975" cy="4267200"/>
          </a:xfrm>
        </p:spPr>
        <p:txBody>
          <a:bodyPr/>
          <a:lstStyle/>
          <a:p>
            <a:pPr eaLnBrk="1" hangingPunct="1"/>
            <a:r>
              <a:rPr lang="en-US" sz="1800" b="0" dirty="0">
                <a:latin typeface="Calibri" panose="020F0502020204030204" pitchFamily="34" charset="0"/>
              </a:rPr>
              <a:t>Some MEPRS4 codes are standardized.  B**5 represents ambulatory procedure units.</a:t>
            </a:r>
          </a:p>
          <a:p>
            <a:pPr eaLnBrk="1" hangingPunct="1"/>
            <a:r>
              <a:rPr lang="en-US" sz="1800" b="0" dirty="0">
                <a:latin typeface="Calibri" panose="020F0502020204030204" pitchFamily="34" charset="0"/>
              </a:rPr>
              <a:t>Example of MEPRS4 Code BBA5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17243"/>
            <a:ext cx="7086600" cy="39833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CFF14-B6BF-4B4D-8752-BBCA50E0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6700-03CB-4D78-879E-F95C9178AA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2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352800"/>
            <a:ext cx="6705600" cy="639763"/>
          </a:xfrm>
        </p:spPr>
        <p:txBody>
          <a:bodyPr/>
          <a:lstStyle/>
          <a:p>
            <a:r>
              <a:rPr lang="en-US" b="1" i="1" dirty="0">
                <a:latin typeface="Calibri" panose="020F0502020204030204" pitchFamily="34" charset="0"/>
              </a:rPr>
              <a:t>What Type of Care was Provided?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BE910-019A-4ADE-9FD4-9B9F7625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6700-03CB-4D78-879E-F95C9178AA5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78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latin typeface="Calibri" panose="020F0502020204030204" pitchFamily="34" charset="0"/>
              </a:rPr>
              <a:t>Diagnosis and Procedure Codes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</a:rPr>
              <a:t>Providers are taught to take “notes” to document patient care.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</a:rPr>
              <a:t>Subjective, Objective, Assessment and Plan of Care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</a:rPr>
              <a:t>Notes are usually translated into diagnosis and procedure codes</a:t>
            </a:r>
          </a:p>
          <a:p>
            <a:pPr lvl="2"/>
            <a:r>
              <a:rPr lang="en-US" sz="1800" b="0" dirty="0">
                <a:latin typeface="Calibri" panose="020F0502020204030204" pitchFamily="34" charset="0"/>
              </a:rPr>
              <a:t>Needed for billing</a:t>
            </a:r>
          </a:p>
          <a:p>
            <a:pPr lvl="2"/>
            <a:r>
              <a:rPr lang="en-US" sz="1800" b="0" dirty="0">
                <a:latin typeface="Calibri" panose="020F0502020204030204" pitchFamily="34" charset="0"/>
              </a:rPr>
              <a:t>Very useful for analytics</a:t>
            </a:r>
          </a:p>
          <a:p>
            <a:r>
              <a:rPr lang="en-US" sz="2400" b="0" dirty="0">
                <a:latin typeface="Calibri" panose="020F0502020204030204" pitchFamily="34" charset="0"/>
              </a:rPr>
              <a:t>ICD-9 CM Diagnosis and Procedure Codes (historically)</a:t>
            </a:r>
          </a:p>
          <a:p>
            <a:r>
              <a:rPr lang="en-US" sz="2400" b="0" dirty="0">
                <a:latin typeface="Calibri" panose="020F0502020204030204" pitchFamily="34" charset="0"/>
                <a:sym typeface="Wingdings" panose="05000000000000000000" pitchFamily="2" charset="2"/>
              </a:rPr>
              <a:t>ICD-10 CM Diagnosis and Procedure Codes</a:t>
            </a:r>
          </a:p>
          <a:p>
            <a:r>
              <a:rPr lang="en-US" sz="2400" b="0" dirty="0">
                <a:sym typeface="Wingdings" panose="05000000000000000000" pitchFamily="2" charset="2"/>
              </a:rPr>
              <a:t>CPT/HCPCS Procedure Codes</a:t>
            </a:r>
            <a:endParaRPr lang="en-US" sz="2400" b="0" dirty="0">
              <a:latin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Medical Documentation</a:t>
            </a:r>
          </a:p>
        </p:txBody>
      </p:sp>
      <p:pic>
        <p:nvPicPr>
          <p:cNvPr id="214018" name="Picture 2" descr="http://tse1.mm.bing.net/th?&amp;id=OIP.M656218451c89b9a3aefe0ee2b03c5858o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095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47075-E599-4780-879D-BA050DA7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65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0" dirty="0"/>
              <a:t>Primary Diagnosis (Diagnosis 1):</a:t>
            </a:r>
          </a:p>
          <a:p>
            <a:pPr lvl="1"/>
            <a:r>
              <a:rPr lang="en-US" sz="2000" b="0" dirty="0"/>
              <a:t>Provider’s view of the reason the patient came for healthcare.</a:t>
            </a:r>
          </a:p>
          <a:p>
            <a:pPr lvl="1"/>
            <a:r>
              <a:rPr lang="en-US" sz="2000" b="0" dirty="0"/>
              <a:t>Use to address “why” a patient came for care.</a:t>
            </a:r>
          </a:p>
          <a:p>
            <a:pPr lvl="1"/>
            <a:r>
              <a:rPr lang="en-US" sz="2000" b="0" dirty="0"/>
              <a:t>Secondary diagnoses (Diagnoses 2 – n) often indicate co-morbidities</a:t>
            </a:r>
          </a:p>
          <a:p>
            <a:pPr lvl="1"/>
            <a:r>
              <a:rPr lang="en-US" sz="2000" b="0" dirty="0"/>
              <a:t>Search all positions of diagnosis codes to look for people with a particular condition.</a:t>
            </a:r>
          </a:p>
          <a:p>
            <a:pPr lvl="1"/>
            <a:r>
              <a:rPr lang="en-US" sz="2000" b="0" dirty="0"/>
              <a:t>Search only the first position to determine for questions about why the patient sought medical care.</a:t>
            </a:r>
          </a:p>
          <a:p>
            <a:r>
              <a:rPr lang="en-US" sz="2400" b="0" dirty="0"/>
              <a:t>Principal Procedure (Procedure 1):</a:t>
            </a:r>
          </a:p>
          <a:p>
            <a:pPr lvl="1"/>
            <a:r>
              <a:rPr lang="en-US" sz="2000" b="0" dirty="0"/>
              <a:t>Main procedure conducted, applies only to inpatient care.  </a:t>
            </a:r>
          </a:p>
          <a:p>
            <a:pPr lvl="1"/>
            <a:r>
              <a:rPr lang="en-US" sz="2000" b="0" dirty="0"/>
              <a:t>Secondary procedures (procedures 2 – n) indicate additional services</a:t>
            </a:r>
          </a:p>
          <a:p>
            <a:pPr lvl="1"/>
            <a:r>
              <a:rPr lang="en-US" sz="2000" b="0" dirty="0"/>
              <a:t>Search all positions of procedure codes for evidence a procedure was conducted.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Medical 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8AD0D-B0B8-41EF-ACDC-B7A79FBD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27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/>
              <a:t>The US switched from using ICD-9 CM Diagnosis and Procedure Codes to</a:t>
            </a:r>
            <a:r>
              <a:rPr lang="en-US" sz="2000" b="0" dirty="0">
                <a:sym typeface="Wingdings" panose="05000000000000000000" pitchFamily="2" charset="2"/>
              </a:rPr>
              <a:t> ICD-10 CM Diagnosis and Procedure Codes at the beginning of FY2016.</a:t>
            </a:r>
          </a:p>
          <a:p>
            <a:r>
              <a:rPr lang="en-US" sz="2000" b="0" dirty="0"/>
              <a:t>The same fields are used to hold ICD-9 codes as are used to hold ICD-10 codes.</a:t>
            </a:r>
          </a:p>
          <a:p>
            <a:r>
              <a:rPr lang="en-US" sz="2000" b="0" dirty="0"/>
              <a:t>The date of service discerns the difference in the code sets (though there is almost no overlap in them).</a:t>
            </a:r>
          </a:p>
          <a:p>
            <a:r>
              <a:rPr lang="en-US" sz="2000" b="0" dirty="0"/>
              <a:t>Both ICD-9 and ICD-10 diagnosis codes have DoD Specific Codes</a:t>
            </a:r>
          </a:p>
          <a:p>
            <a:pPr lvl="1"/>
            <a:r>
              <a:rPr lang="en-US" sz="1600" b="0" dirty="0"/>
              <a:t>We’ll cover those in the later</a:t>
            </a:r>
          </a:p>
          <a:p>
            <a:pPr lvl="2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Medical Documentation</a:t>
            </a:r>
          </a:p>
        </p:txBody>
      </p:sp>
      <p:pic>
        <p:nvPicPr>
          <p:cNvPr id="220162" name="Picture 2" descr="http://blog.avella.com/hs-fs/hubfs/ICD-10_banner.png?t=1443742658279&amp;width=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14094"/>
            <a:ext cx="210175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6B5AC-B2DE-419F-B18F-7C02C26B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52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6705600" cy="639763"/>
          </a:xfrm>
        </p:spPr>
        <p:txBody>
          <a:bodyPr/>
          <a:lstStyle/>
          <a:p>
            <a:r>
              <a:rPr lang="en-US" dirty="0"/>
              <a:t>CPT/HCPCS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E792D-A66C-420E-8041-186AD315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21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001000" cy="4267200"/>
          </a:xfrm>
        </p:spPr>
        <p:txBody>
          <a:bodyPr/>
          <a:lstStyle/>
          <a:p>
            <a:pPr marL="469900" indent="-469900" eaLnBrk="1" hangingPunct="1">
              <a:buFontTx/>
              <a:buChar char="•"/>
            </a:pPr>
            <a:r>
              <a:rPr lang="en-US" sz="1700" dirty="0">
                <a:latin typeface="Calibri" pitchFamily="34" charset="0"/>
              </a:rPr>
              <a:t>HCPCS* Codes </a:t>
            </a:r>
            <a:r>
              <a:rPr lang="en-US" sz="1700" b="0" dirty="0">
                <a:latin typeface="Calibri" pitchFamily="34" charset="0"/>
              </a:rPr>
              <a:t>are used for procedure reporting except by hospitals/institutions</a:t>
            </a:r>
          </a:p>
          <a:p>
            <a:pPr marL="469900" indent="-469900" eaLnBrk="1" hangingPunct="1">
              <a:buFontTx/>
              <a:buChar char="•"/>
            </a:pPr>
            <a:r>
              <a:rPr lang="en-US" sz="1700" b="0" dirty="0">
                <a:latin typeface="Calibri" pitchFamily="34" charset="0"/>
              </a:rPr>
              <a:t>Not impacted by transition to ICD-10</a:t>
            </a:r>
          </a:p>
          <a:p>
            <a:pPr marL="469900" indent="-469900" eaLnBrk="1" hangingPunct="1">
              <a:buFontTx/>
              <a:buChar char="•"/>
            </a:pPr>
            <a:r>
              <a:rPr lang="en-US" sz="1700" b="0" dirty="0">
                <a:latin typeface="Calibri" pitchFamily="34" charset="0"/>
              </a:rPr>
              <a:t>HCPCS + Modifier + Unit of Service describe the care provided</a:t>
            </a:r>
          </a:p>
          <a:p>
            <a:pPr marL="469900" indent="-469900" eaLnBrk="1" hangingPunct="1">
              <a:buFontTx/>
              <a:buChar char="•"/>
            </a:pPr>
            <a:r>
              <a:rPr lang="en-US" sz="1700" b="0" dirty="0">
                <a:latin typeface="Calibri" pitchFamily="34" charset="0"/>
              </a:rPr>
              <a:t>CPT4 Codes (</a:t>
            </a:r>
            <a:r>
              <a:rPr lang="en-US" sz="1700" dirty="0">
                <a:latin typeface="Calibri" pitchFamily="34" charset="0"/>
              </a:rPr>
              <a:t>Level I HCPCS</a:t>
            </a:r>
            <a:r>
              <a:rPr lang="en-US" sz="1700" b="0" dirty="0">
                <a:latin typeface="Calibri" pitchFamily="34" charset="0"/>
              </a:rPr>
              <a:t>*)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1700" b="0" dirty="0">
                <a:latin typeface="Calibri" pitchFamily="34" charset="0"/>
              </a:rPr>
              <a:t>Level I:  Codes designed for payment of providers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1700" b="0" dirty="0">
                <a:latin typeface="Calibri" pitchFamily="34" charset="0"/>
              </a:rPr>
              <a:t>Procedure Codes (not 1-1 w/ICD-9-CM or ICD-10)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1700" b="0" dirty="0">
                <a:latin typeface="Calibri" pitchFamily="34" charset="0"/>
              </a:rPr>
              <a:t>Evaluation and Management &amp; Other Medical Codes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1700" b="0" dirty="0">
                <a:latin typeface="Calibri" pitchFamily="34" charset="0"/>
              </a:rPr>
              <a:t>AMA “Owns”</a:t>
            </a:r>
            <a:endParaRPr lang="en-US" b="0" dirty="0">
              <a:latin typeface="Calibri" pitchFamily="34" charset="0"/>
            </a:endParaRPr>
          </a:p>
          <a:p>
            <a:pPr marL="908050" lvl="1" indent="-436563" eaLnBrk="1" hangingPunct="1">
              <a:buFontTx/>
              <a:buNone/>
            </a:pPr>
            <a:r>
              <a:rPr lang="en-US" b="0" dirty="0">
                <a:latin typeface="Calibri" pitchFamily="34" charset="0"/>
              </a:rPr>
              <a:t> </a:t>
            </a:r>
          </a:p>
          <a:p>
            <a:pPr marL="469900" indent="-469900" eaLnBrk="1" hangingPunct="1">
              <a:buFont typeface="Times" pitchFamily="18" charset="0"/>
              <a:buNone/>
            </a:pPr>
            <a:endParaRPr lang="en-US" dirty="0"/>
          </a:p>
          <a:p>
            <a:pPr marL="469900" indent="-469900" eaLnBrk="1" hangingPunct="1"/>
            <a:endParaRPr lang="en-US" dirty="0"/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447675" y="-2286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CPT/HCPCS Codes</a:t>
            </a:r>
          </a:p>
        </p:txBody>
      </p:sp>
      <p:sp>
        <p:nvSpPr>
          <p:cNvPr id="27680" name="Text Box 30"/>
          <p:cNvSpPr txBox="1">
            <a:spLocks noChangeArrowheads="1"/>
          </p:cNvSpPr>
          <p:nvPr/>
        </p:nvSpPr>
        <p:spPr bwMode="auto">
          <a:xfrm>
            <a:off x="3657600" y="6198255"/>
            <a:ext cx="4219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 dirty="0">
                <a:latin typeface="Verdana" pitchFamily="34" charset="0"/>
              </a:rPr>
              <a:t>*HCPCS: Health Care Common Procedure Coding 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62399"/>
            <a:ext cx="3962400" cy="2122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0E708-0ACA-4B10-8BA9-467B46B9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22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001000" cy="4267200"/>
          </a:xfrm>
        </p:spPr>
        <p:txBody>
          <a:bodyPr/>
          <a:lstStyle/>
          <a:p>
            <a:pPr marL="469900" indent="-469900" eaLnBrk="1" hangingPunct="1">
              <a:buFontTx/>
              <a:buChar char="•"/>
            </a:pPr>
            <a:r>
              <a:rPr lang="en-US" sz="1700" dirty="0">
                <a:latin typeface="Calibri" pitchFamily="34" charset="0"/>
              </a:rPr>
              <a:t>Level II HCPCS</a:t>
            </a:r>
            <a:endParaRPr lang="en-US" sz="1700" b="0" dirty="0">
              <a:latin typeface="Calibri" pitchFamily="34" charset="0"/>
            </a:endParaRP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1700" b="0" dirty="0">
                <a:latin typeface="Calibri" pitchFamily="34" charset="0"/>
              </a:rPr>
              <a:t>Created by Medicare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1700" b="0" dirty="0">
                <a:latin typeface="Calibri" pitchFamily="34" charset="0"/>
              </a:rPr>
              <a:t>Intended for use for billing for items not “done by doctors”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1700" b="0" dirty="0">
                <a:latin typeface="Calibri" pitchFamily="34" charset="0"/>
              </a:rPr>
              <a:t>Always start with a letter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endParaRPr lang="en-US" b="0" dirty="0">
              <a:latin typeface="Calibri" pitchFamily="34" charset="0"/>
            </a:endParaRPr>
          </a:p>
          <a:p>
            <a:pPr marL="908050" lvl="1" indent="-436563" eaLnBrk="1" hangingPunct="1">
              <a:buFontTx/>
              <a:buNone/>
            </a:pPr>
            <a:r>
              <a:rPr lang="en-US" b="0" dirty="0">
                <a:latin typeface="Calibri" pitchFamily="34" charset="0"/>
              </a:rPr>
              <a:t> </a:t>
            </a:r>
          </a:p>
          <a:p>
            <a:pPr marL="469900" indent="-469900" eaLnBrk="1" hangingPunct="1">
              <a:buFont typeface="Times" pitchFamily="18" charset="0"/>
              <a:buNone/>
            </a:pPr>
            <a:endParaRPr lang="en-US" dirty="0"/>
          </a:p>
          <a:p>
            <a:pPr marL="469900" indent="-469900" eaLnBrk="1" hangingPunct="1"/>
            <a:endParaRPr lang="en-US" dirty="0"/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447675" y="-2286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CPT/HCPCS Codes</a:t>
            </a:r>
          </a:p>
        </p:txBody>
      </p:sp>
      <p:sp>
        <p:nvSpPr>
          <p:cNvPr id="27680" name="Text Box 30"/>
          <p:cNvSpPr txBox="1">
            <a:spLocks noChangeArrowheads="1"/>
          </p:cNvSpPr>
          <p:nvPr/>
        </p:nvSpPr>
        <p:spPr bwMode="auto">
          <a:xfrm>
            <a:off x="2743200" y="6198255"/>
            <a:ext cx="4219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 dirty="0">
                <a:latin typeface="Verdana" pitchFamily="34" charset="0"/>
              </a:rPr>
              <a:t>*HCPCS: Health Care Common Procedure Coding System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67000"/>
            <a:ext cx="4953000" cy="24418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F55A7-5241-417D-849C-C52EB649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4572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800" b="1" dirty="0">
                <a:latin typeface="Calibri" pitchFamily="34" charset="0"/>
              </a:rPr>
              <a:t>Common Healthcare Terminology</a:t>
            </a:r>
            <a:br>
              <a:rPr lang="en-US" sz="3800" dirty="0">
                <a:latin typeface="Calibri" pitchFamily="34" charset="0"/>
              </a:rPr>
            </a:br>
            <a:br>
              <a:rPr lang="en-US" sz="3800" dirty="0">
                <a:latin typeface="Calibri" pitchFamily="34" charset="0"/>
              </a:rPr>
            </a:br>
            <a:endParaRPr lang="en-US" sz="3000" b="1" dirty="0">
              <a:latin typeface="Calibri" pitchFamily="34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518160" y="1535192"/>
            <a:ext cx="838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000" kern="0" dirty="0">
                <a:solidFill>
                  <a:srgbClr val="FF0000"/>
                </a:solidFill>
                <a:latin typeface="Calibri" pitchFamily="34" charset="0"/>
              </a:rPr>
              <a:t>Who</a:t>
            </a:r>
            <a:r>
              <a:rPr lang="en-US" sz="2000" b="0" kern="0" dirty="0">
                <a:latin typeface="Calibri" pitchFamily="34" charset="0"/>
              </a:rPr>
              <a:t> provided the care?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National Provider ID, HIPAA Taxonomy, Treatment DMISID, MEPRS Code</a:t>
            </a:r>
          </a:p>
          <a:p>
            <a:pPr marL="469900" indent="-469900" eaLnBrk="1" hangingPunct="1"/>
            <a:r>
              <a:rPr lang="en-US" sz="2000" kern="0" dirty="0">
                <a:latin typeface="Calibri" pitchFamily="34" charset="0"/>
              </a:rPr>
              <a:t>What</a:t>
            </a:r>
            <a:r>
              <a:rPr lang="en-US" sz="2000" b="0" kern="0" dirty="0">
                <a:latin typeface="Calibri" pitchFamily="34" charset="0"/>
              </a:rPr>
              <a:t> type of care?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ICD-10 Codes, CPT/HCPCS Codes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CCS Category, MS-DRG, APC, MDC</a:t>
            </a:r>
          </a:p>
          <a:p>
            <a:pPr marL="469900" indent="-469900" eaLnBrk="1" hangingPunct="1"/>
            <a:r>
              <a:rPr lang="en-US" sz="2000" kern="0" dirty="0">
                <a:solidFill>
                  <a:srgbClr val="FF0000"/>
                </a:solidFill>
                <a:latin typeface="Calibri" pitchFamily="34" charset="0"/>
              </a:rPr>
              <a:t>When</a:t>
            </a:r>
            <a:r>
              <a:rPr lang="en-US" sz="2000" b="0" kern="0" dirty="0">
                <a:latin typeface="Calibri" pitchFamily="34" charset="0"/>
              </a:rPr>
              <a:t> was the care provided?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FY, FM, Service Date, Begin Date, End Date, etc.</a:t>
            </a:r>
          </a:p>
          <a:p>
            <a:pPr marL="469900" indent="-469900" eaLnBrk="1" hangingPunct="1"/>
            <a:r>
              <a:rPr lang="en-US" sz="2000" kern="0" dirty="0">
                <a:latin typeface="Calibri" pitchFamily="34" charset="0"/>
              </a:rPr>
              <a:t>How</a:t>
            </a:r>
            <a:r>
              <a:rPr lang="en-US" sz="2000" b="0" kern="0" dirty="0">
                <a:latin typeface="Calibri" pitchFamily="34" charset="0"/>
              </a:rPr>
              <a:t> much care?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Admissions, Dispositions, Day, Visits/Encounters</a:t>
            </a:r>
          </a:p>
          <a:p>
            <a:pPr marL="469900" indent="-469900" eaLnBrk="1" hangingPunct="1"/>
            <a:r>
              <a:rPr lang="en-US" sz="2000" kern="0" dirty="0">
                <a:latin typeface="Calibri" pitchFamily="34" charset="0"/>
              </a:rPr>
              <a:t>How “hard” </a:t>
            </a:r>
            <a:r>
              <a:rPr lang="en-US" sz="2000" b="0" kern="0" dirty="0">
                <a:latin typeface="Calibri" pitchFamily="34" charset="0"/>
              </a:rPr>
              <a:t>is the care?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RVUs, RWPs, APC Weights</a:t>
            </a:r>
          </a:p>
          <a:p>
            <a:pPr marL="469900" indent="-469900" eaLnBrk="1" hangingPunct="1"/>
            <a:r>
              <a:rPr lang="en-US" sz="2000" kern="0" dirty="0">
                <a:solidFill>
                  <a:srgbClr val="FF0000"/>
                </a:solidFill>
                <a:latin typeface="Calibri" pitchFamily="34" charset="0"/>
              </a:rPr>
              <a:t>How complete </a:t>
            </a:r>
            <a:r>
              <a:rPr lang="en-US" sz="2000" b="0" kern="0" dirty="0">
                <a:latin typeface="Calibri" pitchFamily="34" charset="0"/>
              </a:rPr>
              <a:t>are the data?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Inferred Records, Raw vs. Total</a:t>
            </a:r>
          </a:p>
          <a:p>
            <a:pPr marL="469900" indent="-469900" eaLnBrk="1" hangingPunct="1"/>
            <a:r>
              <a:rPr lang="en-US" sz="2000" kern="0" dirty="0">
                <a:solidFill>
                  <a:srgbClr val="FF0000"/>
                </a:solidFill>
                <a:latin typeface="Calibri" pitchFamily="34" charset="0"/>
              </a:rPr>
              <a:t>For Whom </a:t>
            </a:r>
            <a:r>
              <a:rPr lang="en-US" sz="2000" b="0" kern="0" dirty="0">
                <a:latin typeface="Calibri" pitchFamily="34" charset="0"/>
              </a:rPr>
              <a:t>was the care provided?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Sponsor, Patient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" y="116586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</a:rPr>
              <a:t>The attendee can identify the following using M2 data: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A87BA-727A-42E5-B592-AAB82385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54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2954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sz="1800" b="0" kern="0" dirty="0">
                <a:latin typeface="Calibri" panose="020F0502020204030204" pitchFamily="34" charset="0"/>
              </a:rPr>
              <a:t>Evaluation and Management Codes (E&amp;M)</a:t>
            </a:r>
          </a:p>
          <a:p>
            <a:pPr lvl="1"/>
            <a:r>
              <a:rPr lang="en-US" sz="1600" b="0" kern="0" dirty="0">
                <a:latin typeface="Calibri" panose="020F0502020204030204" pitchFamily="34" charset="0"/>
              </a:rPr>
              <a:t>Describe the nature of patient to provider contact</a:t>
            </a:r>
          </a:p>
          <a:p>
            <a:pPr lvl="1"/>
            <a:r>
              <a:rPr lang="en-US" sz="1600" b="0" kern="0" dirty="0">
                <a:latin typeface="Calibri" panose="020F0502020204030204" pitchFamily="34" charset="0"/>
              </a:rPr>
              <a:t>Each code indicates complexity,  setting, estimated time for the visit and often new vs. established patient.</a:t>
            </a:r>
          </a:p>
          <a:p>
            <a:pPr lvl="1"/>
            <a:r>
              <a:rPr lang="en-US" sz="1600" b="0" kern="0" dirty="0">
                <a:latin typeface="Calibri" panose="020F0502020204030204" pitchFamily="34" charset="0"/>
              </a:rPr>
              <a:t>Most common type of code recorded in the MHS.</a:t>
            </a:r>
          </a:p>
          <a:p>
            <a:pPr lvl="1"/>
            <a:r>
              <a:rPr lang="en-US" sz="1600" b="0" kern="0" dirty="0">
                <a:latin typeface="Calibri" panose="020F0502020204030204" pitchFamily="34" charset="0"/>
              </a:rPr>
              <a:t>Very common use is to record office visits where no separately billable procedures are conducted.</a:t>
            </a:r>
          </a:p>
          <a:p>
            <a:pPr lvl="1"/>
            <a:r>
              <a:rPr lang="en-US" sz="1600" b="0" kern="0" dirty="0">
                <a:latin typeface="Calibri" panose="020F0502020204030204" pitchFamily="34" charset="0"/>
              </a:rPr>
              <a:t>Not generally allowed to be used when procedures are also coded.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381000"/>
            <a:ext cx="5631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</a:pPr>
            <a:r>
              <a:rPr lang="en-US" sz="2800" b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Selected Types of CPT/HCPCS Codes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7208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15240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Selected E&amp;M Codes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F72FB2-9AFC-4942-909F-D77599DF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48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sz="2000" b="0" dirty="0">
                <a:latin typeface="Calibri" panose="020F0502020204030204" pitchFamily="34" charset="0"/>
              </a:rPr>
              <a:t>Increment codes</a:t>
            </a:r>
            <a:r>
              <a:rPr lang="en-US" sz="2800" b="0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sz="1800" b="0" dirty="0">
                <a:latin typeface="Calibri" panose="020F0502020204030204" pitchFamily="34" charset="0"/>
              </a:rPr>
              <a:t>Codes that represent an increment (usually time), rather than an encounter</a:t>
            </a:r>
          </a:p>
          <a:p>
            <a:pPr lvl="1"/>
            <a:r>
              <a:rPr lang="en-US" sz="1800" b="0" dirty="0">
                <a:latin typeface="Calibri" panose="020F0502020204030204" pitchFamily="34" charset="0"/>
              </a:rPr>
              <a:t>Each 15, Each 30, Each 24 hours, Each square centimeter, etc.</a:t>
            </a:r>
          </a:p>
          <a:p>
            <a:pPr lvl="1"/>
            <a:r>
              <a:rPr lang="en-US" sz="1800" b="0" dirty="0">
                <a:latin typeface="Calibri" panose="020F0502020204030204" pitchFamily="34" charset="0"/>
              </a:rPr>
              <a:t>Used with units of service to indicate the amount of work.</a:t>
            </a:r>
          </a:p>
          <a:p>
            <a:pPr lvl="1"/>
            <a:r>
              <a:rPr lang="en-US" sz="1800" b="0" dirty="0">
                <a:latin typeface="Calibri" panose="020F0502020204030204" pitchFamily="34" charset="0"/>
              </a:rPr>
              <a:t>CPT 97110 with units of service 4 = 1 hour of therapy</a:t>
            </a:r>
            <a:endParaRPr lang="en-US" sz="1600" b="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</a:rPr>
              <a:t>Selected Types of CPT/HCPCS Codes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5486400" cy="234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3DD6F-08A6-4AD5-9D73-B78C88EB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00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Content Placeholder 2"/>
          <p:cNvSpPr>
            <a:spLocks noGrp="1"/>
          </p:cNvSpPr>
          <p:nvPr>
            <p:ph idx="4294967295"/>
          </p:nvPr>
        </p:nvSpPr>
        <p:spPr>
          <a:xfrm>
            <a:off x="495300" y="1447800"/>
            <a:ext cx="8229600" cy="4525963"/>
          </a:xfrm>
        </p:spPr>
        <p:txBody>
          <a:bodyPr/>
          <a:lstStyle/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Bundling:</a:t>
            </a:r>
          </a:p>
          <a:p>
            <a:pPr marL="908050" lvl="1" indent="-436563" eaLnBrk="1" hangingPunct="1"/>
            <a:r>
              <a:rPr lang="en-US" sz="2000" b="0" dirty="0">
                <a:latin typeface="Calibri" pitchFamily="34" charset="0"/>
              </a:rPr>
              <a:t>Some CPT/HCPCS codes represent more than one service.</a:t>
            </a:r>
          </a:p>
          <a:p>
            <a:pPr marL="908050" lvl="1" indent="-436563" eaLnBrk="1" hangingPunct="1"/>
            <a:r>
              <a:rPr lang="en-US" sz="2000" b="0" dirty="0">
                <a:latin typeface="Calibri" pitchFamily="34" charset="0"/>
              </a:rPr>
              <a:t>Each reported code is intended to represent care provided to include all routine care associated with a procedure.</a:t>
            </a:r>
          </a:p>
          <a:p>
            <a:pPr marL="908050" lvl="1" indent="-436563" eaLnBrk="1" hangingPunct="1"/>
            <a:r>
              <a:rPr lang="en-US" sz="2000" b="0" dirty="0">
                <a:latin typeface="Calibri" pitchFamily="34" charset="0"/>
              </a:rPr>
              <a:t>Some items </a:t>
            </a:r>
            <a:r>
              <a:rPr lang="en-US" sz="2000" b="0" u="sng" dirty="0">
                <a:latin typeface="Calibri" pitchFamily="34" charset="0"/>
              </a:rPr>
              <a:t>may not be separately reported</a:t>
            </a:r>
          </a:p>
          <a:p>
            <a:pPr marL="908050" lvl="1" indent="-436563" eaLnBrk="1" hangingPunct="1"/>
            <a:r>
              <a:rPr lang="en-US" sz="2000" b="0" dirty="0">
                <a:latin typeface="Calibri" pitchFamily="34" charset="0"/>
              </a:rPr>
              <a:t>Examples of bundling:</a:t>
            </a:r>
          </a:p>
          <a:p>
            <a:pPr lvl="2" eaLnBrk="1" hangingPunct="1"/>
            <a:r>
              <a:rPr lang="en-US" sz="2000" b="0" dirty="0">
                <a:latin typeface="Calibri" pitchFamily="34" charset="0"/>
              </a:rPr>
              <a:t> Pre and Post Procedure care in a surgical code</a:t>
            </a:r>
          </a:p>
          <a:p>
            <a:pPr lvl="2" eaLnBrk="1" hangingPunct="1"/>
            <a:r>
              <a:rPr lang="en-US" sz="2000" b="0" dirty="0">
                <a:latin typeface="Calibri" pitchFamily="34" charset="0"/>
              </a:rPr>
              <a:t> Suturing and other necessary activities included in surgical codes</a:t>
            </a:r>
          </a:p>
          <a:p>
            <a:pPr lvl="2" eaLnBrk="1" hangingPunct="1"/>
            <a:r>
              <a:rPr lang="en-US" sz="2000" b="0" dirty="0">
                <a:latin typeface="Calibri" pitchFamily="34" charset="0"/>
              </a:rPr>
              <a:t>Lab panels 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Bundling software is used by payors to ensure payments are made for care that should have been reported bundled.</a:t>
            </a:r>
          </a:p>
          <a:p>
            <a:pPr marL="869950" lvl="1" indent="-469900" eaLnBrk="1" hangingPunct="1"/>
            <a:r>
              <a:rPr lang="en-US" sz="2000" b="0" dirty="0">
                <a:latin typeface="Calibri" pitchFamily="34" charset="0"/>
              </a:rPr>
              <a:t>TRICARE requires the use of this for claims payment.</a:t>
            </a:r>
          </a:p>
          <a:p>
            <a:pPr marL="869950" lvl="1" indent="-469900" eaLnBrk="1" hangingPunct="1"/>
            <a:r>
              <a:rPr lang="en-US" sz="2000" b="0" dirty="0">
                <a:latin typeface="Calibri" pitchFamily="34" charset="0"/>
              </a:rPr>
              <a:t>Bundling software is not applied to direct care data and pre and post operative visits are not bundled.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5300" y="-3810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CPT/HCPCS Codes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8FBAF-E8A2-4013-BF1C-B3DF7A86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28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</a:rPr>
              <a:t>CPT/HCPCS Codes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1371600"/>
            <a:ext cx="861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2D8A"/>
              </a:buClr>
              <a:buSzPct val="10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2D8A"/>
              </a:buClr>
              <a:buSzPct val="100000"/>
              <a:buFont typeface="Arial" charset="0"/>
              <a:buChar char="►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2D8A"/>
              </a:buClr>
              <a:buFont typeface="Courier New" pitchFamily="49" charset="0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2D8A"/>
              </a:buClr>
              <a:buSzPct val="115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Calibri" panose="020F0502020204030204" pitchFamily="34" charset="0"/>
              </a:rPr>
              <a:t>Global codes are surgical/procedural codes that include the post operative (and sometimes pre) care provided associated with the procedure.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Calibri" panose="020F0502020204030204" pitchFamily="34" charset="0"/>
              </a:rPr>
              <a:t>Global period is a lockout period where providers cannot bill for related care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Calibri" panose="020F0502020204030204" pitchFamily="34" charset="0"/>
              </a:rPr>
              <a:t>MTFs do record separate pre and post op care while private sector providers cannot. </a:t>
            </a:r>
          </a:p>
          <a:p>
            <a:pPr marL="457200" lvl="1" indent="0">
              <a:buNone/>
            </a:pPr>
            <a:endParaRPr lang="en-US" sz="2000" kern="0" dirty="0"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1800" kern="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67000"/>
            <a:ext cx="8353017" cy="1295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25AA-2F9A-4E9F-BAE6-EEF521EE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12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9636"/>
            <a:ext cx="8229600" cy="4525963"/>
          </a:xfrm>
        </p:spPr>
        <p:txBody>
          <a:bodyPr/>
          <a:lstStyle/>
          <a:p>
            <a:r>
              <a:rPr lang="en-US" sz="2000" b="0" dirty="0">
                <a:latin typeface="Calibri" panose="020F0502020204030204" pitchFamily="34" charset="0"/>
              </a:rPr>
              <a:t>Global procedures</a:t>
            </a:r>
          </a:p>
          <a:p>
            <a:pPr lvl="1"/>
            <a:r>
              <a:rPr lang="en-US" sz="1800" b="0" dirty="0">
                <a:latin typeface="Calibri" panose="020F0502020204030204" pitchFamily="34" charset="0"/>
              </a:rPr>
              <a:t>In the private sector, a provider can only bill once for a global code during the global period.</a:t>
            </a:r>
          </a:p>
          <a:p>
            <a:pPr lvl="1"/>
            <a:r>
              <a:rPr lang="en-US" sz="1800" b="0" dirty="0">
                <a:latin typeface="Calibri" panose="020F0502020204030204" pitchFamily="34" charset="0"/>
              </a:rPr>
              <a:t>Any other related claims submitted for standard of care during the global period are rejected.</a:t>
            </a:r>
          </a:p>
          <a:p>
            <a:pPr lvl="1"/>
            <a:r>
              <a:rPr lang="en-US" sz="1800" b="0" dirty="0">
                <a:latin typeface="Calibri" panose="020F0502020204030204" pitchFamily="34" charset="0"/>
              </a:rPr>
              <a:t>https://www.cms.gov/Outreach-and-Education/Medicare-Learning-Network-MLN/MLNProducts/downloads/GloballSurgery-ICN907166.pdf</a:t>
            </a:r>
          </a:p>
          <a:p>
            <a:r>
              <a:rPr lang="en-US" sz="2000" b="0" dirty="0">
                <a:latin typeface="Calibri" panose="020F0502020204030204" pitchFamily="34" charset="0"/>
              </a:rPr>
              <a:t>Private sector providers </a:t>
            </a:r>
            <a:r>
              <a:rPr lang="en-US" sz="2000" i="1" dirty="0">
                <a:latin typeface="Calibri" panose="020F0502020204030204" pitchFamily="34" charset="0"/>
              </a:rPr>
              <a:t>do</a:t>
            </a:r>
            <a:r>
              <a:rPr lang="en-US" sz="2000" b="0" dirty="0">
                <a:latin typeface="Calibri" panose="020F0502020204030204" pitchFamily="34" charset="0"/>
              </a:rPr>
              <a:t> keep track of utilization of their patients, just not via claims.</a:t>
            </a:r>
          </a:p>
          <a:p>
            <a:r>
              <a:rPr lang="en-US" sz="2000" b="0" dirty="0">
                <a:latin typeface="Calibri" panose="020F0502020204030204" pitchFamily="34" charset="0"/>
              </a:rPr>
              <a:t>If there is a break in continuity, CPT modifiers are used in the private sector to discern that.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CPT/HCPCS Codes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657166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In purchased care, covers the entire surgical episode of care when no modifier is present.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2819400" y="5515626"/>
            <a:ext cx="228600" cy="603205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765640"/>
            <a:ext cx="7277100" cy="781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7216-DD5B-45F1-ACF7-B8A1481A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72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874000" cy="639763"/>
          </a:xfrm>
        </p:spPr>
        <p:txBody>
          <a:bodyPr anchor="b"/>
          <a:lstStyle/>
          <a:p>
            <a:pPr algn="l" eaLnBrk="1" hangingPunct="1"/>
            <a:r>
              <a:rPr lang="en-US" sz="3400" b="1" dirty="0">
                <a:latin typeface="Calibri" pitchFamily="34" charset="0"/>
              </a:rPr>
              <a:t>HCPCS Code Modifiers</a:t>
            </a:r>
          </a:p>
        </p:txBody>
      </p:sp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533400" y="12954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9271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Modifier: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Provides additional information about the reported CPT/HCPCS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Important for payment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Sometimes just informational</a:t>
            </a:r>
          </a:p>
          <a:p>
            <a:pPr marL="0" indent="0">
              <a:spcBef>
                <a:spcPct val="20000"/>
              </a:spcBef>
              <a:buClr>
                <a:schemeClr val="accent2"/>
              </a:buClr>
            </a:pPr>
            <a:endParaRPr lang="en-US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36620"/>
            <a:ext cx="6823962" cy="1897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048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Selected Modifiers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D331E-915E-44D0-BAC2-39152431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1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874000" cy="639763"/>
          </a:xfrm>
        </p:spPr>
        <p:txBody>
          <a:bodyPr anchor="b"/>
          <a:lstStyle/>
          <a:p>
            <a:pPr algn="l" eaLnBrk="1" hangingPunct="1"/>
            <a:r>
              <a:rPr lang="en-US" sz="3400" b="1" dirty="0">
                <a:latin typeface="Calibri" pitchFamily="34" charset="0"/>
              </a:rPr>
              <a:t>HCPCS Code Modifiers</a:t>
            </a:r>
          </a:p>
        </p:txBody>
      </p:sp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533400" y="12954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9271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Units of Service indicates how many times the supply or service (indicated  by the CPT/HCPCS code and modifier) is provided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CPT/HCPCS codes can mean different things.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data element called “Unit of Measure” is typically collected along with the unit of service in the private sector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(Required element on a HIPAA claim)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Unit of Measure is not in M2/MDR data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E26BB-C31C-4E1F-B717-0E87B105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09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0"/>
            <a:ext cx="8001000" cy="1216025"/>
          </a:xfrm>
        </p:spPr>
        <p:txBody>
          <a:bodyPr/>
          <a:lstStyle/>
          <a:p>
            <a:pPr algn="l" eaLnBrk="1" hangingPunct="1"/>
            <a:r>
              <a:rPr lang="en-US" sz="2800" b="1" dirty="0">
                <a:latin typeface="Calibri" pitchFamily="34" charset="0"/>
              </a:rPr>
              <a:t>Example of HCPCS Codes and Units of Measure</a:t>
            </a:r>
          </a:p>
        </p:txBody>
      </p:sp>
      <p:graphicFrame>
        <p:nvGraphicFramePr>
          <p:cNvPr id="244793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194626"/>
              </p:ext>
            </p:extLst>
          </p:nvPr>
        </p:nvGraphicFramePr>
        <p:xfrm>
          <a:off x="609600" y="1143000"/>
          <a:ext cx="8305800" cy="4706817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Code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Description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Unit of Measure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99213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Office/Outpatient Vist of Low to Moderate Complexity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Visit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97761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Prosthetic Training; Upper and/or Lower Extremity; each 15 min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15 min of a visit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A0021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Ambulance, out of state, per mile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Mile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73020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Radiology exam, shoulder; 1 view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Picture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23600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Tx of proximal humeral fracture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Setting + Follow Up Care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59400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Vaginal delivery, pre and post partum care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Delivery, Pre and Post Partum Care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15111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Skin Graft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Size of graft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33510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Coronary Artery Bypass, Vein only, single graft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472A3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Procedure + pre and post op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863" name="Text Box 58"/>
          <p:cNvSpPr txBox="1">
            <a:spLocks noChangeArrowheads="1"/>
          </p:cNvSpPr>
          <p:nvPr/>
        </p:nvSpPr>
        <p:spPr bwMode="auto">
          <a:xfrm>
            <a:off x="1524000" y="6019800"/>
            <a:ext cx="5867400" cy="711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/>
              <a:t>Take caution when adding units of service!  Unit of measures must be consistent!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2BF91-5669-4585-ABF5-3096275EB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E76E3-686A-439C-ADCB-155B91DE016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48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744" y="15549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Example coding: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>
                <a:latin typeface="Calibri" panose="020F0502020204030204" pitchFamily="34" charset="0"/>
              </a:rPr>
              <a:t>Mental health counseling for an hour</a:t>
            </a:r>
          </a:p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>
                <a:latin typeface="Calibri" panose="020F0502020204030204" pitchFamily="34" charset="0"/>
              </a:rPr>
              <a:t>Bilateral ear drum opening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CPT/HCPCS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0" y="2600513"/>
            <a:ext cx="7573488" cy="62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7938"/>
            <a:ext cx="7622489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4724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Modifier 50:  Bilateral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69436 indicates opening one 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Using modifier 50 indicates both eardrums were opened.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67189-9170-440C-B7FE-F6B665B7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5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Example coding: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>
                <a:latin typeface="Calibri" panose="020F0502020204030204" pitchFamily="34" charset="0"/>
              </a:rPr>
              <a:t>Bilateral screening mammogram, professional and technical component.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en-US" sz="1200" b="0" dirty="0"/>
              <a:t>Modifier 50:  Bilateral Service is not used bc the code itself is bilateral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>
                <a:latin typeface="Calibri" panose="020F0502020204030204" pitchFamily="34" charset="0"/>
              </a:rPr>
              <a:t>Provision of new crutches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CPT/HCPCS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793942" cy="101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7" y="4800600"/>
            <a:ext cx="753913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9BB8A-DF34-4623-AEE9-CA7419E9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2743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i="1" dirty="0">
                <a:latin typeface="Calibri" pitchFamily="34" charset="0"/>
              </a:rPr>
              <a:t>Who Provided the Care?</a:t>
            </a:r>
            <a:endParaRPr 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8DE01-80B1-453C-A767-DB5BD6DB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62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87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400" b="1" kern="0" dirty="0">
                <a:latin typeface="Calibri" pitchFamily="34" charset="0"/>
              </a:rPr>
              <a:t>CPT/HCPCS Codes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9" y="1965960"/>
            <a:ext cx="5057775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693670"/>
            <a:ext cx="50292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98" y="2897505"/>
            <a:ext cx="5019675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49" y="3132931"/>
            <a:ext cx="5057775" cy="257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8698" y="1965960"/>
            <a:ext cx="5038726" cy="142414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" y="3754902"/>
            <a:ext cx="3888695" cy="1068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37338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unmodified record indicates the entire global package was provided.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modified records indicate a split in the services included in the global.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698" y="1524000"/>
            <a:ext cx="50387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Selected private sector claims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4C702-746F-4D7A-8A5D-333B70CD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11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2854"/>
            <a:ext cx="8229600" cy="4525963"/>
          </a:xfrm>
        </p:spPr>
        <p:txBody>
          <a:bodyPr/>
          <a:lstStyle/>
          <a:p>
            <a:r>
              <a:rPr lang="en-US" sz="2400" b="0" dirty="0">
                <a:latin typeface="Calibri" panose="020F0502020204030204" pitchFamily="34" charset="0"/>
              </a:rPr>
              <a:t>Direct care coding practice is different.</a:t>
            </a:r>
          </a:p>
          <a:p>
            <a:r>
              <a:rPr lang="en-US" sz="2400" b="0" dirty="0">
                <a:latin typeface="Calibri" panose="020F0502020204030204" pitchFamily="34" charset="0"/>
              </a:rPr>
              <a:t>In direct care, globals are split across multiple records.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CPT/HCPCS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612" y="440436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</a:rPr>
              <a:t>PC Coding</a:t>
            </a:r>
            <a:endParaRPr lang="en-US" b="1" i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362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</a:rPr>
              <a:t>DC Coding</a:t>
            </a:r>
            <a:endParaRPr lang="en-US" b="1" i="1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3865"/>
            <a:ext cx="66008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66025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56B52-2B5A-40AA-8E54-5CFE339B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17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001000" cy="1216025"/>
          </a:xfrm>
        </p:spPr>
        <p:txBody>
          <a:bodyPr anchor="b"/>
          <a:lstStyle/>
          <a:p>
            <a:pPr algn="l" eaLnBrk="1" hangingPunct="1"/>
            <a:r>
              <a:rPr lang="en-US" sz="3000" b="1" dirty="0">
                <a:latin typeface="Calibri" pitchFamily="34" charset="0"/>
              </a:rPr>
              <a:t>Coding Rules</a:t>
            </a:r>
            <a:br>
              <a:rPr lang="en-US" sz="42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845" name="Content Placeholder 2"/>
          <p:cNvSpPr>
            <a:spLocks noGrp="1"/>
          </p:cNvSpPr>
          <p:nvPr>
            <p:ph idx="4294967295"/>
          </p:nvPr>
        </p:nvSpPr>
        <p:spPr>
          <a:xfrm>
            <a:off x="342900" y="1295400"/>
            <a:ext cx="8648700" cy="4525963"/>
          </a:xfrm>
        </p:spPr>
        <p:txBody>
          <a:bodyPr/>
          <a:lstStyle/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Direct Care coding based on MHS Coding Rules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Similar to private sector, not the same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Tri-Service coding workgroup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http://www.tricare.mil/ocfo/bea/ubu/coding_guidelines.cfm</a:t>
            </a:r>
          </a:p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Private Sector (TED) coding like Medicare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Some differences, but not many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Must generally follow Medicare’s Correct Coding Initiative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More comprehensive coding, generally; but only for what is covered.</a:t>
            </a:r>
          </a:p>
          <a:p>
            <a:pPr marL="908050" lvl="1" indent="-436563" eaLnBrk="1" hangingPunct="1"/>
            <a:r>
              <a:rPr lang="en-US" sz="1800" dirty="0">
                <a:latin typeface="Calibri" panose="020F0502020204030204" pitchFamily="34" charset="0"/>
                <a:hlinkClick r:id="rId3"/>
              </a:rPr>
              <a:t>http://www.cms.gov/Medicare/Coding/NationalCorrectCodInitEd/index.html</a:t>
            </a:r>
            <a:endParaRPr lang="en-US" sz="1800" b="0" dirty="0">
              <a:latin typeface="Calibri" pitchFamily="34" charset="0"/>
            </a:endParaRPr>
          </a:p>
          <a:p>
            <a:pPr marL="508000" indent="-436563" eaLnBrk="1" hangingPunct="1"/>
            <a:r>
              <a:rPr lang="en-US" sz="2000" dirty="0">
                <a:latin typeface="Calibri" pitchFamily="34" charset="0"/>
              </a:rPr>
              <a:t>Biggest differences: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Coding of pre and post operative care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Billing focus vs. encounter focus. </a:t>
            </a:r>
          </a:p>
          <a:p>
            <a:pPr marL="908050" lvl="1" indent="-436563" eaLnBrk="1" hangingPunct="1"/>
            <a:r>
              <a:rPr lang="en-US" sz="1800" b="0" dirty="0">
                <a:latin typeface="Calibri" pitchFamily="34" charset="0"/>
              </a:rPr>
              <a:t>Administrative records are often coded in direct care and not in purchased care.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9E7E1-F333-411A-856C-76AEBEB9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81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001000" cy="1216025"/>
          </a:xfrm>
        </p:spPr>
        <p:txBody>
          <a:bodyPr anchor="b"/>
          <a:lstStyle/>
          <a:p>
            <a:pPr algn="l" eaLnBrk="1" hangingPunct="1"/>
            <a:r>
              <a:rPr lang="en-US" sz="3000" b="1" dirty="0">
                <a:solidFill>
                  <a:schemeClr val="tx1"/>
                </a:solidFill>
                <a:latin typeface="Calibri" pitchFamily="34" charset="0"/>
              </a:rPr>
              <a:t>Coding Quality</a:t>
            </a:r>
            <a:br>
              <a:rPr lang="en-US" sz="42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84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469900" indent="-469900" eaLnBrk="1" hangingPunct="1"/>
            <a:r>
              <a:rPr lang="en-US" sz="1800" b="0" dirty="0">
                <a:latin typeface="Calibri" pitchFamily="34" charset="0"/>
              </a:rPr>
              <a:t>The MHS has an active </a:t>
            </a:r>
            <a:r>
              <a:rPr lang="en-US" sz="1800" b="0" u="sng" dirty="0">
                <a:latin typeface="Calibri" pitchFamily="34" charset="0"/>
              </a:rPr>
              <a:t>Data Quality Management Control Program </a:t>
            </a:r>
            <a:r>
              <a:rPr lang="en-US" sz="1800" b="0" dirty="0">
                <a:latin typeface="Calibri" pitchFamily="34" charset="0"/>
              </a:rPr>
              <a:t>for MTFs</a:t>
            </a:r>
          </a:p>
          <a:p>
            <a:pPr marL="869950" lvl="1" indent="-469900" eaLnBrk="1" hangingPunct="1"/>
            <a:r>
              <a:rPr lang="en-US" sz="1600" b="0" dirty="0">
                <a:latin typeface="Calibri" pitchFamily="34" charset="0"/>
              </a:rPr>
              <a:t>http://www.tricare.mil/ocfo/mcfs/dqmcp.cfm</a:t>
            </a:r>
          </a:p>
          <a:p>
            <a:pPr marL="508000" indent="-436563" eaLnBrk="1" hangingPunct="1"/>
            <a:r>
              <a:rPr lang="en-US" sz="1800" b="0" dirty="0">
                <a:latin typeface="Calibri" pitchFamily="34" charset="0"/>
              </a:rPr>
              <a:t>There is a reason for this!</a:t>
            </a:r>
          </a:p>
          <a:p>
            <a:pPr marL="508000" indent="-436563" eaLnBrk="1" hangingPunct="1"/>
            <a:r>
              <a:rPr lang="en-US" sz="1800" b="0" dirty="0">
                <a:latin typeface="Calibri" pitchFamily="34" charset="0"/>
              </a:rPr>
              <a:t>Includes internal and external record audits, required reporting by MTF Commanders.</a:t>
            </a:r>
          </a:p>
          <a:p>
            <a:pPr marL="508000" indent="-436563" eaLnBrk="1" hangingPunct="1"/>
            <a:r>
              <a:rPr lang="en-US" sz="1800" b="0" dirty="0">
                <a:latin typeface="Calibri" pitchFamily="34" charset="0"/>
              </a:rPr>
              <a:t>In the latest coding audit report, the MHS was 80% accurate for inpatient care and 60% accurate for professional care.</a:t>
            </a:r>
          </a:p>
          <a:p>
            <a:pPr marL="508000" indent="-436563" eaLnBrk="1" hangingPunct="1"/>
            <a:r>
              <a:rPr lang="en-US" sz="1800" b="0" dirty="0">
                <a:latin typeface="Calibri" pitchFamily="34" charset="0"/>
              </a:rPr>
              <a:t>Consider that the codes you see on data records will not always be correct.</a:t>
            </a:r>
          </a:p>
          <a:p>
            <a:pPr marL="508000" indent="-436563" eaLnBrk="1" hangingPunct="1"/>
            <a:r>
              <a:rPr lang="en-US" sz="1800" b="0" dirty="0">
                <a:latin typeface="Calibri" pitchFamily="34" charset="0"/>
              </a:rPr>
              <a:t>Rule-out diagnosis, up-coding, non-specific coding , misuse of new patient E&amp;M Codes, missing professional service records.</a:t>
            </a:r>
          </a:p>
          <a:p>
            <a:pPr marL="508000" indent="-436563" eaLnBrk="1" hangingPunct="1"/>
            <a:r>
              <a:rPr lang="en-US" sz="1800" b="0" dirty="0">
                <a:latin typeface="Calibri" pitchFamily="34" charset="0"/>
              </a:rPr>
              <a:t>Purchased care data quality is probably better than MTF quality, but is still not perfect by any means!</a:t>
            </a:r>
          </a:p>
          <a:p>
            <a:pPr marL="508000" indent="-436563" eaLnBrk="1" hangingPunct="1"/>
            <a:r>
              <a:rPr lang="en-US" sz="1800" b="0" dirty="0">
                <a:latin typeface="Calibri" pitchFamily="34" charset="0"/>
              </a:rPr>
              <a:t>Note:  Many analysts look for confirmatory diagnoses for reporting on chronic conditions.  (See ccwdata.org)</a:t>
            </a:r>
          </a:p>
          <a:p>
            <a:pPr marL="908050" lvl="1" indent="-436563" eaLnBrk="1" hangingPunct="1"/>
            <a:endParaRPr lang="en-US" sz="2000" b="0" dirty="0"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6155B-0347-4908-817E-0FD1F767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93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352800"/>
            <a:ext cx="6705600" cy="639763"/>
          </a:xfrm>
        </p:spPr>
        <p:txBody>
          <a:bodyPr/>
          <a:lstStyle/>
          <a:p>
            <a:r>
              <a:rPr lang="en-US" b="1" i="1" dirty="0">
                <a:latin typeface="Calibri" panose="020F0502020204030204" pitchFamily="34" charset="0"/>
              </a:rPr>
              <a:t>When Was the Care was Provided?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1CDA76-F94D-4D50-8156-E63D38FE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6700-03CB-4D78-879E-F95C9178AA5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34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6705600" cy="639763"/>
          </a:xfrm>
        </p:spPr>
        <p:txBody>
          <a:bodyPr anchor="b"/>
          <a:lstStyle/>
          <a:p>
            <a:pPr algn="l" eaLnBrk="1" hangingPunct="1"/>
            <a:r>
              <a:rPr lang="en-US" sz="3600" b="1" dirty="0">
                <a:latin typeface="Calibri" pitchFamily="34" charset="0"/>
              </a:rPr>
              <a:t>Dates in M2 Tables</a:t>
            </a:r>
          </a:p>
        </p:txBody>
      </p:sp>
      <p:graphicFrame>
        <p:nvGraphicFramePr>
          <p:cNvPr id="31851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47035"/>
              </p:ext>
            </p:extLst>
          </p:nvPr>
        </p:nvGraphicFramePr>
        <p:xfrm>
          <a:off x="533400" y="1371600"/>
          <a:ext cx="8105775" cy="4726990"/>
        </p:xfrm>
        <a:graphic>
          <a:graphicData uri="http://schemas.openxmlformats.org/drawingml/2006/table">
            <a:tbl>
              <a:tblPr/>
              <a:tblGrid>
                <a:gridCol w="157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Data Table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FY,FM, CY, CM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Also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SIDR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Discharge Date (Disposition)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Admission Date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CAPER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Encounter Date (Encounter)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TED-I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End Date of Care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Begin Date of Care,  Admission  Date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TED-N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End Date of Care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Begin Date of Care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PDTS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Issue Date (Entry)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LAB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Certification Date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RAD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Certification Date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Referral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Referral Date (Issued)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Can link to get date of appt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DEERS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st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 of Reported Month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CDR Vitals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Entry Date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Appointment Data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Appointment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Appointment Date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charset="-128"/>
                        </a:rPr>
                        <a:t>Appointment Made Date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636781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**Any date related to a person below the level of year may be considered PHI.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9F171-E0E3-4613-886D-EDA3A492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32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352800"/>
            <a:ext cx="6705600" cy="639763"/>
          </a:xfrm>
        </p:spPr>
        <p:txBody>
          <a:bodyPr/>
          <a:lstStyle/>
          <a:p>
            <a:r>
              <a:rPr lang="en-US" b="1" i="1" dirty="0">
                <a:latin typeface="Calibri" panose="020F0502020204030204" pitchFamily="34" charset="0"/>
              </a:rPr>
              <a:t>How Much Care was Provided?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60965-FB53-43E3-BB13-804DC16B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6700-03CB-4D78-879E-F95C9178AA5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11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6705600" cy="639763"/>
          </a:xfrm>
        </p:spPr>
        <p:txBody>
          <a:bodyPr anchor="b"/>
          <a:lstStyle/>
          <a:p>
            <a:pPr algn="l" eaLnBrk="1" hangingPunct="1"/>
            <a:r>
              <a:rPr lang="en-US" sz="3400" b="1" dirty="0">
                <a:latin typeface="Calibri" pitchFamily="34" charset="0"/>
              </a:rPr>
              <a:t>Common Basic Reporting Measures</a:t>
            </a:r>
          </a:p>
        </p:txBody>
      </p:sp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609600" y="1371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Admission:  Act of formally admitting a patient into a bed at an institution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  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Bed Day:  Patient in a hospital bed at census time (usually midnight)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Disposition: 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Removal of a patient from the census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Similar to a “discharge” (deaths, left AMA)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Encounter:  Kept appointment or provision of ambulatory health care services (including documented telephone consults).  In many cases encounters are simply administrative records.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Visits:  Subset of encounters, deemed visit-worthy by each MTF.  </a:t>
            </a:r>
            <a:r>
              <a:rPr lang="en-US" sz="2000" i="1" dirty="0">
                <a:solidFill>
                  <a:schemeClr val="accent2"/>
                </a:solidFill>
                <a:latin typeface="Calibri" pitchFamily="34" charset="0"/>
              </a:rPr>
              <a:t>Only applies to MTFs.  Visits are simply not measurable globally in purchased care.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45579-01EF-40C0-A70D-3FAB37D3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29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352800"/>
            <a:ext cx="6705600" cy="639763"/>
          </a:xfrm>
        </p:spPr>
        <p:txBody>
          <a:bodyPr/>
          <a:lstStyle/>
          <a:p>
            <a:r>
              <a:rPr lang="en-US" b="1" i="1" dirty="0">
                <a:latin typeface="Calibri" panose="020F0502020204030204" pitchFamily="34" charset="0"/>
              </a:rPr>
              <a:t>How Resource Intensive was the Care Provided?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0C6C7-B96C-4409-8888-6622E413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6700-03CB-4D78-879E-F95C9178AA5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27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2600" y="13715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Workload weights are an important feature of healthcare data.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Enables analysts to factor in the expected resource intensity of care.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Used for reimbursement, budgeting and analytics.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There are three common ways to look at weighted workload in M2.</a:t>
            </a:r>
          </a:p>
          <a:p>
            <a:pPr marL="0" indent="0" eaLnBrk="1" hangingPunct="1">
              <a:buNone/>
            </a:pPr>
            <a:endParaRPr lang="en-US" sz="2400" b="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00" y="304800"/>
            <a:ext cx="83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Workload Weights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97366"/>
              </p:ext>
            </p:extLst>
          </p:nvPr>
        </p:nvGraphicFramePr>
        <p:xfrm>
          <a:off x="914400" y="3276600"/>
          <a:ext cx="6705600" cy="148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Type of Care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Basis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Weight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Inpatient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Facility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MS-DRG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Relative Weight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Outpatient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APC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APC 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Professional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CPT/HCPCS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Relative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Value Units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1800" y="5105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  <a:latin typeface="Calibri" pitchFamily="34" charset="0"/>
              </a:rPr>
              <a:t>**The relative weight is a major component of the relative weighted product.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CB33F-7739-461C-A74D-962F8458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3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i="1" dirty="0">
                <a:latin typeface="Calibri" pitchFamily="34" charset="0"/>
              </a:rPr>
              <a:t>Who Provided the Care?</a:t>
            </a:r>
            <a:endParaRPr 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7876" name="Picture 4" descr="https://mrmc.amedd.army.mil/assets/images/articles/Army_physic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99266"/>
            <a:ext cx="1600200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84" name="Picture 12" descr="https://farm3.staticflickr.com/2504/3753310331_9303144e6c_z.jpg?zz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2884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/>
          <p:cNvSpPr txBox="1">
            <a:spLocks/>
          </p:cNvSpPr>
          <p:nvPr/>
        </p:nvSpPr>
        <p:spPr bwMode="auto">
          <a:xfrm>
            <a:off x="381000" y="114681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400" kern="0" dirty="0">
                <a:latin typeface="Calibri" pitchFamily="34" charset="0"/>
              </a:rPr>
              <a:t>National Provider ID (NPI)</a:t>
            </a:r>
          </a:p>
          <a:p>
            <a:pPr marL="869950" lvl="1" indent="-469900" eaLnBrk="1" hangingPunct="1"/>
            <a:r>
              <a:rPr lang="en-US" sz="2000" b="0" kern="0" dirty="0">
                <a:latin typeface="Calibri" pitchFamily="34" charset="0"/>
              </a:rPr>
              <a:t>Organizational NPI:  Used for facilities, pharmacies and others (type 2)</a:t>
            </a:r>
          </a:p>
          <a:p>
            <a:pPr marL="869950" lvl="1" indent="-469900" eaLnBrk="1" hangingPunct="1"/>
            <a:r>
              <a:rPr lang="en-US" sz="2000" b="0" kern="0" dirty="0">
                <a:latin typeface="Calibri" pitchFamily="34" charset="0"/>
              </a:rPr>
              <a:t>Individual NPI:  Used by individual providers or practitioners (type 1)</a:t>
            </a:r>
          </a:p>
          <a:p>
            <a:pPr marL="869950" lvl="1" indent="-469900" eaLnBrk="1" hangingPunct="1"/>
            <a:r>
              <a:rPr lang="en-US" sz="2000" b="0" kern="0" dirty="0">
                <a:latin typeface="Calibri" pitchFamily="34" charset="0"/>
              </a:rPr>
              <a:t>Applies to both direct (e.g. SIDR, CAPER) and purchased care (e.g. TED-NI, TED-I).</a:t>
            </a:r>
          </a:p>
          <a:p>
            <a:pPr marL="1270000" lvl="2" indent="-469900" eaLnBrk="1" hangingPunct="1"/>
            <a:r>
              <a:rPr lang="en-US" sz="1600" b="0" kern="0" dirty="0">
                <a:latin typeface="Calibri" pitchFamily="34" charset="0"/>
              </a:rPr>
              <a:t>(N/A for non-US purchased care providers) and some overseas direct care providers. </a:t>
            </a:r>
          </a:p>
          <a:p>
            <a:pPr marL="1270000" lvl="2" indent="-469900" eaLnBrk="1" hangingPunct="1"/>
            <a:r>
              <a:rPr lang="en-US" sz="1600" b="0" kern="0" dirty="0">
                <a:latin typeface="Calibri" pitchFamily="34" charset="0"/>
              </a:rPr>
              <a:t>Not usually available for technicians and other similar practitioners.</a:t>
            </a:r>
          </a:p>
          <a:p>
            <a:pPr marL="1270000" lvl="2" indent="-469900" eaLnBrk="1" hangingPunct="1"/>
            <a:r>
              <a:rPr lang="en-US" sz="1600" b="0" kern="0" dirty="0">
                <a:latin typeface="Calibri" pitchFamily="34" charset="0"/>
              </a:rPr>
              <a:t>&gt;99% populated for doctors/independent providers in direct care.</a:t>
            </a:r>
          </a:p>
          <a:p>
            <a:pPr marL="400050" lvl="1" indent="0" eaLnBrk="1" hangingPunct="1">
              <a:buNone/>
            </a:pPr>
            <a:endParaRPr lang="en-US" b="0" kern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F9FF6-7810-45C5-8878-1B45311E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65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45721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Relative Value Units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18E1C-BEEA-4586-8E51-5EE9D27B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75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7" name="Rectangle 2"/>
          <p:cNvSpPr>
            <a:spLocks noChangeArrowheads="1"/>
          </p:cNvSpPr>
          <p:nvPr/>
        </p:nvSpPr>
        <p:spPr bwMode="auto">
          <a:xfrm>
            <a:off x="533400" y="52863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Example CY 2015 HCPCS Codes and Relative Value Units for MTFs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8450" y="208756"/>
            <a:ext cx="8242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/>
              <a:t>Relative Value Units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009774"/>
            <a:ext cx="7518549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4824A-E35B-4AB9-B338-B4CA0153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06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7" name="Rectangle 2"/>
          <p:cNvSpPr>
            <a:spLocks noChangeArrowheads="1"/>
          </p:cNvSpPr>
          <p:nvPr/>
        </p:nvSpPr>
        <p:spPr bwMode="auto">
          <a:xfrm>
            <a:off x="533400" y="52863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Highest Weighted Direct Care CPT/HCPCS Codes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8450" y="208756"/>
            <a:ext cx="8242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/>
              <a:t>Relative Value Units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5943600" cy="319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AA6A8-9800-42F5-8407-266B2C9D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78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The MHS usually uses weights from Medicare</a:t>
            </a:r>
          </a:p>
          <a:p>
            <a:pPr lvl="1" eaLnBrk="1" hangingPunct="1"/>
            <a:r>
              <a:rPr lang="en-US" sz="2000" b="0" dirty="0"/>
              <a:t>These weights are based on private sector coding rules (like purchased care)</a:t>
            </a:r>
          </a:p>
          <a:p>
            <a:pPr lvl="1" eaLnBrk="1" hangingPunct="1"/>
            <a:r>
              <a:rPr lang="en-US" sz="2000" b="0" dirty="0"/>
              <a:t>Adjustments must be made to RVUs for use in direct care due to coding differences between direct and purchased care.</a:t>
            </a:r>
          </a:p>
          <a:p>
            <a:pPr lvl="1" eaLnBrk="1" hangingPunct="1"/>
            <a:r>
              <a:rPr lang="en-US" sz="2000" b="0" dirty="0"/>
              <a:t>Weight are assigned for use in direct care to some otherwise unweighted codes.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42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/>
              <a:t>Relative Value Units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" y="4419600"/>
            <a:ext cx="715180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0005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Example of otherwise unweighted codes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4568F-AA1C-4F6F-8B6E-1CE16B67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13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</a:rPr>
              <a:t>Relative Value Units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66700" y="1066800"/>
            <a:ext cx="8610600" cy="5029200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>
                <a:latin typeface="Calibri" panose="020F0502020204030204" pitchFamily="34" charset="0"/>
              </a:rPr>
              <a:t>Accommodation of coding differences of globals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b="0" dirty="0">
                <a:latin typeface="Calibri" panose="020F0502020204030204" pitchFamily="34" charset="0"/>
              </a:rPr>
              <a:t>Can’t give full CMS weight to global codes in direct care, since pre and post-ops are recorded separately.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b="0" dirty="0">
                <a:latin typeface="Calibri" panose="020F0502020204030204" pitchFamily="34" charset="0"/>
              </a:rPr>
              <a:t>The CMS weight table provides %s of the weights for the pre-ops, post-ops and surgery itself.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b="0" dirty="0">
                <a:latin typeface="Calibri" panose="020F0502020204030204" pitchFamily="34" charset="0"/>
              </a:rPr>
              <a:t>The MHS uses the “intra-op %” to adjust the global weight.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b="0" dirty="0"/>
              <a:t>The MHS also has it’s own “follow up visit” weight to use to separately credit the follow up visits associated with a global CPT/HCPCS code.  (99024 has a work RVU of 0.63</a:t>
            </a:r>
            <a:endParaRPr lang="en-US" sz="1800" b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" y="4648200"/>
            <a:ext cx="8991600" cy="6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From CMS Table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4933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5486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8.52 * 70% = 5.96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E85EA-5646-4CEA-A756-443D57C6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24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</a:rPr>
              <a:t>Relative Value Units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147816"/>
            <a:ext cx="8610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latin typeface="Calibri" panose="020F0502020204030204" pitchFamily="34" charset="0"/>
              </a:rPr>
              <a:t>Example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dirty="0">
                <a:latin typeface="Calibri" panose="020F0502020204030204" pitchFamily="34" charset="0"/>
              </a:rPr>
              <a:t>4 follow up visits are recommended for cataract surgery within the global period.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dirty="0">
                <a:latin typeface="Calibri" panose="020F0502020204030204" pitchFamily="34" charset="0"/>
              </a:rPr>
              <a:t>0.63 * 4 = 2.52 credit for follow up.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dirty="0">
                <a:latin typeface="Calibri" panose="020F0502020204030204" pitchFamily="34" charset="0"/>
              </a:rPr>
              <a:t>5.96 + 2.52 = 8.48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dirty="0">
                <a:latin typeface="Calibri" panose="020F0502020204030204" pitchFamily="34" charset="0"/>
              </a:rPr>
              <a:t>A pre-op is allowed for this proc on the day before the proc, so ophthalmologists in direct care may receive more than in purchased care for this proc.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dirty="0">
                <a:latin typeface="Calibri" panose="020F0502020204030204" pitchFamily="34" charset="0"/>
              </a:rPr>
              <a:t>If all follow ups and pre-ops not done, won’t reach the full PC weight.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4074432" cy="115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1724" y="4659868"/>
            <a:ext cx="294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From MHS Weight Table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4038600" cy="19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C12435-042D-4A73-B911-1A3248BF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6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352800"/>
            <a:ext cx="6705600" cy="639763"/>
          </a:xfrm>
        </p:spPr>
        <p:txBody>
          <a:bodyPr/>
          <a:lstStyle/>
          <a:p>
            <a:r>
              <a:rPr lang="en-US" b="1" i="1" dirty="0">
                <a:latin typeface="Calibri" panose="020F0502020204030204" pitchFamily="34" charset="0"/>
              </a:rPr>
              <a:t>How Complete are the Data about the Care Provided?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E3123-1218-4AF7-B5DD-7613A17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6700-03CB-4D78-879E-F95C9178AA5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6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6705600" cy="639763"/>
          </a:xfrm>
        </p:spPr>
        <p:txBody>
          <a:bodyPr anchor="b"/>
          <a:lstStyle/>
          <a:p>
            <a:pPr algn="l" eaLnBrk="1" hangingPunct="1"/>
            <a:r>
              <a:rPr lang="en-US" sz="3600" b="1" dirty="0">
                <a:latin typeface="Calibri" pitchFamily="34" charset="0"/>
              </a:rPr>
              <a:t>Completion Estimates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305800" cy="4525963"/>
          </a:xfrm>
        </p:spPr>
        <p:txBody>
          <a:bodyPr/>
          <a:lstStyle/>
          <a:p>
            <a:pPr marL="469900" indent="-469900" eaLnBrk="1" hangingPunct="1">
              <a:buFontTx/>
              <a:buChar char="•"/>
            </a:pPr>
            <a:r>
              <a:rPr lang="en-US" sz="2000" b="0" dirty="0">
                <a:latin typeface="Calibri" pitchFamily="34" charset="0"/>
              </a:rPr>
              <a:t>Reporting lag associated with coded health care data.</a:t>
            </a:r>
          </a:p>
          <a:p>
            <a:pPr marL="469900" indent="-469900" eaLnBrk="1" hangingPunct="1">
              <a:buFontTx/>
              <a:buChar char="•"/>
            </a:pPr>
            <a:r>
              <a:rPr lang="en-US" sz="2000" b="0" dirty="0">
                <a:latin typeface="Calibri" pitchFamily="34" charset="0"/>
              </a:rPr>
              <a:t>M2 provides data to users as soon as it is available --- </a:t>
            </a:r>
            <a:r>
              <a:rPr lang="en-US" sz="2000" b="0" u="sng" dirty="0">
                <a:latin typeface="Calibri" pitchFamily="34" charset="0"/>
              </a:rPr>
              <a:t>may not be complete!</a:t>
            </a:r>
          </a:p>
          <a:p>
            <a:pPr marL="869950" lvl="1" indent="-469900" eaLnBrk="1" hangingPunct="1"/>
            <a:r>
              <a:rPr lang="en-US" sz="1800" b="0" dirty="0">
                <a:latin typeface="Calibri" pitchFamily="34" charset="0"/>
              </a:rPr>
              <a:t>Amount of lag varies by type of data</a:t>
            </a:r>
          </a:p>
          <a:p>
            <a:pPr marL="869950" lvl="1" indent="-469900" eaLnBrk="1" hangingPunct="1"/>
            <a:r>
              <a:rPr lang="en-US" sz="1800" b="0" dirty="0">
                <a:latin typeface="Calibri" pitchFamily="34" charset="0"/>
              </a:rPr>
              <a:t>Cannot assume a total cost or workload amount for a time period is complete</a:t>
            </a:r>
          </a:p>
          <a:p>
            <a:pPr marL="869950" lvl="1" indent="-469900" eaLnBrk="1" hangingPunct="1"/>
            <a:r>
              <a:rPr lang="en-US" sz="1800" b="0" dirty="0">
                <a:latin typeface="Calibri" pitchFamily="34" charset="0"/>
              </a:rPr>
              <a:t>Much like your ATM balance!  </a:t>
            </a:r>
            <a:r>
              <a:rPr lang="en-US" sz="1800" b="0" dirty="0">
                <a:latin typeface="Calibri" pitchFamily="34" charset="0"/>
                <a:sym typeface="Wingdings" panose="05000000000000000000" pitchFamily="2" charset="2"/>
              </a:rPr>
              <a:t></a:t>
            </a:r>
            <a:endParaRPr lang="en-US" sz="1800" b="0" dirty="0">
              <a:latin typeface="Calibri" pitchFamily="34" charset="0"/>
            </a:endParaRPr>
          </a:p>
          <a:p>
            <a:pPr marL="469900" indent="-469900" eaLnBrk="1" hangingPunct="1">
              <a:buFontTx/>
              <a:buChar char="•"/>
            </a:pPr>
            <a:r>
              <a:rPr lang="en-US" sz="2000" b="0" dirty="0">
                <a:latin typeface="Calibri" pitchFamily="34" charset="0"/>
              </a:rPr>
              <a:t>Analysts must be </a:t>
            </a:r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cautious</a:t>
            </a:r>
            <a:r>
              <a:rPr lang="en-US" sz="2000" b="0" dirty="0">
                <a:latin typeface="Calibri" pitchFamily="34" charset="0"/>
              </a:rPr>
              <a:t> to not misinterpret missing data as a trend</a:t>
            </a:r>
          </a:p>
        </p:txBody>
      </p:sp>
      <p:pic>
        <p:nvPicPr>
          <p:cNvPr id="212994" name="Picture 2" descr="http://insufficientchecks.com/images/crer_n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2764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6" name="Picture 4" descr="http://tse1.mm.bing.net/th?&amp;id=OIP.M53b83d183c52d7fc352eeb78e986a41bH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1447800" cy="15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4114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</a:rPr>
              <a:t>What you see in your ATM balance isn’t really what you have to spend…..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BEE6D-F6C1-4878-962E-4C32325A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52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6705600" cy="639763"/>
          </a:xfrm>
        </p:spPr>
        <p:txBody>
          <a:bodyPr anchor="b"/>
          <a:lstStyle/>
          <a:p>
            <a:pPr algn="l" eaLnBrk="1" hangingPunct="1"/>
            <a:r>
              <a:rPr lang="en-US" sz="3600" b="1" dirty="0">
                <a:latin typeface="Calibri" pitchFamily="34" charset="0"/>
              </a:rPr>
              <a:t>Completion Estimates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305800" cy="4525963"/>
          </a:xfrm>
        </p:spPr>
        <p:txBody>
          <a:bodyPr/>
          <a:lstStyle/>
          <a:p>
            <a:pPr marL="469900" indent="-469900" eaLnBrk="1" hangingPunct="1">
              <a:buFontTx/>
              <a:buChar char="•"/>
            </a:pPr>
            <a:r>
              <a:rPr lang="en-US" sz="2000" b="0" dirty="0">
                <a:latin typeface="Calibri" pitchFamily="34" charset="0"/>
              </a:rPr>
              <a:t>Completion attempts are only made for medical records that are coded.</a:t>
            </a:r>
          </a:p>
          <a:p>
            <a:pPr marL="869950" lvl="1" indent="-469900" eaLnBrk="1" hangingPunct="1">
              <a:buFontTx/>
              <a:buChar char="•"/>
            </a:pPr>
            <a:r>
              <a:rPr lang="en-US" sz="1800" b="0" dirty="0">
                <a:latin typeface="Calibri" pitchFamily="34" charset="0"/>
              </a:rPr>
              <a:t>SIDR, CAPER, TED-I, TED-N</a:t>
            </a:r>
          </a:p>
          <a:p>
            <a:pPr marL="469900" indent="-469900" eaLnBrk="1" hangingPunct="1">
              <a:buFontTx/>
              <a:buChar char="•"/>
            </a:pPr>
            <a:r>
              <a:rPr lang="en-US" sz="2000" b="0" dirty="0">
                <a:latin typeface="Calibri" pitchFamily="34" charset="0"/>
              </a:rPr>
              <a:t>Different methods are used to estimate data to completion</a:t>
            </a:r>
          </a:p>
          <a:p>
            <a:pPr marL="869950" lvl="1" indent="-469900" eaLnBrk="1" hangingPunct="1">
              <a:buFontTx/>
              <a:buChar char="•"/>
            </a:pPr>
            <a:r>
              <a:rPr lang="en-US" sz="1800" b="0" dirty="0">
                <a:latin typeface="Calibri" pitchFamily="34" charset="0"/>
              </a:rPr>
              <a:t>Direct care:  Operational information is used to determine when a CAPER or SIDR should have been coded.</a:t>
            </a:r>
          </a:p>
          <a:p>
            <a:pPr marL="869950" lvl="1" indent="-469900" eaLnBrk="1" hangingPunct="1">
              <a:buFontTx/>
              <a:buChar char="•"/>
            </a:pPr>
            <a:r>
              <a:rPr lang="en-US" sz="1800" b="0" dirty="0">
                <a:latin typeface="Calibri" pitchFamily="34" charset="0"/>
              </a:rPr>
              <a:t>Purchased care:  There is no operational information available.  Standard actuarial techniques are used.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Direct Care:  Compliance Status</a:t>
            </a:r>
            <a:r>
              <a:rPr lang="en-US" sz="2000" b="0" baseline="30000" dirty="0">
                <a:latin typeface="Calibri" pitchFamily="34" charset="0"/>
              </a:rPr>
              <a:t>1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Purchased Care:  Raw vs. Total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588762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</a:rPr>
              <a:t>:  The terminology Raw/Total is also used in direct care summary files, but is based on compliance status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4D5D84-3572-4E57-A725-F38BF25C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875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705600" cy="639763"/>
          </a:xfrm>
        </p:spPr>
        <p:txBody>
          <a:bodyPr/>
          <a:lstStyle/>
          <a:p>
            <a:pPr algn="l" eaLnBrk="1" hangingPunct="1"/>
            <a:r>
              <a:rPr lang="en-US" sz="2400" b="1" dirty="0"/>
              <a:t>Completeness of M2 Data (based on 2013 data)</a:t>
            </a:r>
          </a:p>
        </p:txBody>
      </p:sp>
      <p:graphicFrame>
        <p:nvGraphicFramePr>
          <p:cNvPr id="6349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1600200"/>
          <a:ext cx="8763000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6" name="Chart" r:id="rId3" imgW="8934391" imgH="4343400" progId="Excel.Chart.8">
                  <p:embed/>
                </p:oleObj>
              </mc:Choice>
              <mc:Fallback>
                <p:oleObj name="Chart" r:id="rId3" imgW="8934391" imgH="4343400" progId="Excel.Chart.8">
                  <p:embed/>
                  <p:pic>
                    <p:nvPicPr>
                      <p:cNvPr id="0" name="Picture 8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8763000" cy="425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510C63-87AE-4D41-A0C5-0D41D366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4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i="1" dirty="0">
                <a:latin typeface="Calibri" pitchFamily="34" charset="0"/>
              </a:rPr>
              <a:t>Who Provided the Care?</a:t>
            </a:r>
            <a:endParaRPr 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 bwMode="auto">
          <a:xfrm>
            <a:off x="609600" y="16764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400" b="0" kern="0" dirty="0">
                <a:latin typeface="Calibri" pitchFamily="34" charset="0"/>
              </a:rPr>
              <a:t>The NPI directory from HHS includes:</a:t>
            </a:r>
          </a:p>
          <a:p>
            <a:pPr marL="869950" lvl="1" indent="-469900" eaLnBrk="1" hangingPunct="1"/>
            <a:r>
              <a:rPr lang="en-US" sz="2000" b="0" kern="0" dirty="0">
                <a:latin typeface="Calibri" pitchFamily="34" charset="0"/>
              </a:rPr>
              <a:t>Provider Name and Contact Information</a:t>
            </a:r>
          </a:p>
          <a:p>
            <a:pPr marL="869950" lvl="1" indent="-469900" eaLnBrk="1" hangingPunct="1"/>
            <a:r>
              <a:rPr lang="en-US" sz="2000" b="0" kern="0" dirty="0">
                <a:latin typeface="Calibri" pitchFamily="34" charset="0"/>
              </a:rPr>
              <a:t>HIPAA Taxonomy Codes (Provider Specialty)</a:t>
            </a:r>
          </a:p>
          <a:p>
            <a:pPr marL="469900" indent="-469900" eaLnBrk="1" hangingPunct="1"/>
            <a:r>
              <a:rPr lang="en-US" sz="2400" b="0" kern="0" dirty="0">
                <a:latin typeface="Calibri" pitchFamily="34" charset="0"/>
              </a:rPr>
              <a:t>In processing on the MDR, append:</a:t>
            </a:r>
          </a:p>
          <a:p>
            <a:pPr marL="869950" lvl="1" indent="-469900" eaLnBrk="1" hangingPunct="1"/>
            <a:r>
              <a:rPr lang="en-US" sz="2000" b="0" kern="0" dirty="0">
                <a:latin typeface="Calibri" pitchFamily="34" charset="0"/>
              </a:rPr>
              <a:t>Provider EDI PN, if a direct care provider</a:t>
            </a:r>
          </a:p>
          <a:p>
            <a:pPr marL="869950" lvl="1" indent="-469900" eaLnBrk="1" hangingPunct="1"/>
            <a:r>
              <a:rPr lang="en-US" sz="2000" b="0" kern="0" dirty="0">
                <a:latin typeface="Calibri" pitchFamily="34" charset="0"/>
              </a:rPr>
              <a:t>Most recently assigned MTF</a:t>
            </a:r>
          </a:p>
          <a:p>
            <a:pPr marL="869950" lvl="1" indent="-469900" eaLnBrk="1" hangingPunct="1"/>
            <a:r>
              <a:rPr lang="en-US" sz="2000" b="0" kern="0" dirty="0">
                <a:latin typeface="Calibri" pitchFamily="34" charset="0"/>
              </a:rPr>
              <a:t>Geographic information about where the provider is located.</a:t>
            </a:r>
          </a:p>
          <a:p>
            <a:pPr marL="400050" lvl="1" indent="0" eaLnBrk="1" hangingPunct="1">
              <a:buNone/>
            </a:pPr>
            <a:endParaRPr lang="en-US" sz="2000" b="0" kern="0" dirty="0">
              <a:latin typeface="Calibri" pitchFamily="34" charset="0"/>
            </a:endParaRPr>
          </a:p>
          <a:p>
            <a:pPr marL="869950" lvl="1" indent="-469900" eaLnBrk="1" hangingPunct="1"/>
            <a:endParaRPr lang="en-US" b="0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6F9A0-B50F-4CBF-8D2B-7AE3633B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6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705600" cy="639763"/>
          </a:xfrm>
        </p:spPr>
        <p:txBody>
          <a:bodyPr/>
          <a:lstStyle/>
          <a:p>
            <a:pPr algn="l" eaLnBrk="1" hangingPunct="1"/>
            <a:r>
              <a:rPr lang="en-US" sz="3600" b="1" dirty="0"/>
              <a:t>Completeness of M2 Data</a:t>
            </a:r>
          </a:p>
        </p:txBody>
      </p:sp>
      <p:sp>
        <p:nvSpPr>
          <p:cNvPr id="6" name="Text Box 36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Calibri" pitchFamily="34" charset="0"/>
              </a:rPr>
              <a:t>Using data estimated to completion is recommended for most business questions.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Calibri" pitchFamily="34" charset="0"/>
              </a:rPr>
              <a:t>Using “raw” data can be especially problematic b/c different data types complete at different rates.  You could introduce bias into your work when using multiple data types.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Calibri" pitchFamily="34" charset="0"/>
              </a:rPr>
              <a:t>There is no right answer to “how long do I need to wait for data to be complete”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Calibri" pitchFamily="34" charset="0"/>
              </a:rPr>
              <a:t>Using only coded records is appropriate in certain situations, however.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Calibri" pitchFamily="34" charset="0"/>
              </a:rPr>
              <a:t>Record level data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Calibri" pitchFamily="34" charset="0"/>
              </a:rPr>
              <a:t>Attempts to incentivize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298045-9A60-4626-A85E-4FC62636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36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0E8B4C-DC99-4466-BF5F-BBB0037C4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For whom was the care provided?</a:t>
            </a:r>
          </a:p>
        </p:txBody>
      </p:sp>
    </p:spTree>
    <p:extLst>
      <p:ext uri="{BB962C8B-B14F-4D97-AF65-F5344CB8AC3E}">
        <p14:creationId xmlns:p14="http://schemas.microsoft.com/office/powerpoint/2010/main" val="35341149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534400" cy="639763"/>
          </a:xfrm>
        </p:spPr>
        <p:txBody>
          <a:bodyPr anchor="b"/>
          <a:lstStyle/>
          <a:p>
            <a:pPr algn="l" eaLnBrk="1" hangingPunct="1"/>
            <a:r>
              <a:rPr lang="en-US" sz="3200" b="1" dirty="0">
                <a:latin typeface="Calibri" pitchFamily="34" charset="0"/>
              </a:rPr>
              <a:t>Person Identifiers</a:t>
            </a:r>
          </a:p>
        </p:txBody>
      </p:sp>
      <p:sp>
        <p:nvSpPr>
          <p:cNvPr id="645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434388" cy="4949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4699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9271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3843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Who is the patient?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Calibri" pitchFamily="34" charset="0"/>
              </a:rPr>
              <a:t>Person ID, Sponsor ID, Beneficiary ID, Date of Birth and Beneficiary Name are all protected under the Privacy Act and HIPAA.</a:t>
            </a:r>
          </a:p>
          <a:p>
            <a:pPr marL="0" indent="0"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accent2"/>
              </a:buClr>
            </a:pPr>
            <a:endParaRPr lang="en-US" sz="1800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 marL="457200" lvl="1" indent="0">
              <a:spcBef>
                <a:spcPct val="20000"/>
              </a:spcBef>
              <a:buClr>
                <a:schemeClr val="accent2"/>
              </a:buClr>
            </a:pPr>
            <a:endParaRPr lang="en-US" sz="2000" dirty="0">
              <a:solidFill>
                <a:schemeClr val="accent2"/>
              </a:solidFill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914400" lvl="2" indent="0">
              <a:spcBef>
                <a:spcPct val="20000"/>
              </a:spcBef>
              <a:buClr>
                <a:schemeClr val="accent2"/>
              </a:buClr>
            </a:pPr>
            <a:endParaRPr lang="en-US" sz="1800" dirty="0">
              <a:latin typeface="Verdana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</a:pPr>
            <a:endParaRPr lang="en-US" sz="2800" dirty="0"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40444"/>
              </p:ext>
            </p:extLst>
          </p:nvPr>
        </p:nvGraphicFramePr>
        <p:xfrm>
          <a:off x="533400" y="1828800"/>
          <a:ext cx="7772400" cy="2849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7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Data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 Field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Person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DEERS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 assigned identifier.  Only available for DEERS eligible, currently.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Sponsor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Usually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 contains the SSN of the sponsor.  Note that beneficiaries can have more than one sponsor.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Beneficiary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Usually contains the SSN of the beneficiary.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  May contain a temporary CHCS assigned ID for newborns.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Beneficiary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Name of beneficiary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Date of Birth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Beneficiary’s date of birth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 descr="http://tse1.mm.bing.net/th?&amp;id=OIP.M9c15426e257867c652b6655c343489fao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5559425"/>
            <a:ext cx="57835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12842" y="6044625"/>
            <a:ext cx="2087118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Use pseudo-identifiers when possible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0CF9FA-5C74-4AD1-9204-47BD14D6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623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3"/>
          <p:cNvSpPr txBox="1">
            <a:spLocks noChangeArrowheads="1"/>
          </p:cNvSpPr>
          <p:nvPr/>
        </p:nvSpPr>
        <p:spPr bwMode="auto">
          <a:xfrm>
            <a:off x="469106" y="1323556"/>
            <a:ext cx="84343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9271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Gender (M/F, Unknown)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Race &amp; Race/Ethnicity:  Unreliable, and poorly populated except for sponsors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Marital Status (Married/Single)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Sponsor Service Aggregate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A: Army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F: Air Force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M:  Marines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N: Navy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V:  Navy Afloat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C:  Coast Guard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28600"/>
            <a:ext cx="7391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000" b="1" dirty="0">
                <a:latin typeface="Calibri" pitchFamily="34" charset="0"/>
              </a:rPr>
              <a:t>Basic Demographics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06EA2E-E1EA-4D98-B1C0-E262A183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379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11200" y="365918"/>
            <a:ext cx="81803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000" b="1" dirty="0">
                <a:latin typeface="Calibri" pitchFamily="34" charset="0"/>
              </a:rPr>
              <a:t>Beneficiary Category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4343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9271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Beneficiary category is an </a:t>
            </a:r>
            <a:r>
              <a:rPr lang="en-US" sz="1800" b="1" dirty="0">
                <a:solidFill>
                  <a:schemeClr val="accent2"/>
                </a:solidFill>
                <a:latin typeface="Calibri" pitchFamily="34" charset="0"/>
              </a:rPr>
              <a:t>extremely important </a:t>
            </a: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variable in the MHS, especially with varying benefits based upon it.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Beneficiary category is the most granular.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Bencat Common is what is most commonly used.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1:  AD family, 2:  Retirees, 3:  All Others, 4:  AD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</a:pPr>
            <a:endParaRPr lang="en-US" sz="2000" dirty="0">
              <a:latin typeface="Verdana" pitchFamily="34" charset="0"/>
            </a:endParaRPr>
          </a:p>
        </p:txBody>
      </p:sp>
      <p:pic>
        <p:nvPicPr>
          <p:cNvPr id="4101" name="Picture 5" descr="http://tse1.mm.bing.net/th?&amp;id=OIP.M9c15426e257867c652b6655c343489fao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00600"/>
            <a:ext cx="57835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550932"/>
            <a:ext cx="2590800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Communicate clearly!  (for example, when you say “Active Duty”, did you include GRD?)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" y="5624155"/>
            <a:ext cx="3253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/>
                </a:solidFill>
                <a:latin typeface="Calibri" pitchFamily="34" charset="0"/>
              </a:rPr>
              <a:t>FY 2017, FM 12 MHS Eligible Population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76157-D7C9-4B34-AD5E-701EB4C2C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495" y="2933700"/>
            <a:ext cx="4707565" cy="2628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26EB1-7C37-409B-B852-0E57D905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305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28194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latin typeface="Calibri" pitchFamily="34" charset="0"/>
              </a:rPr>
              <a:t>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FE90C-E5B1-4486-A62B-9C64E2F4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347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738" y="1447800"/>
            <a:ext cx="8229600" cy="4525963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The MHS offers a variety of Health Plans.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Direct care is viewed as default coverage.</a:t>
            </a:r>
            <a:endParaRPr lang="en-US" sz="1600" b="0" dirty="0">
              <a:latin typeface="Calibri" pitchFamily="34" charset="0"/>
            </a:endParaRP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DEERS manages enrollments for the MHS.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Health Insurance Plans: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TRICARE Standard/Extra:  Ends in 2018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TRICARE Select:   Begins in 2018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TRICARE for Life:  Began in 2001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TRICARE Reserve Select:  Began in 2005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TRICARE Retiree Reserve Select:  Began in 2011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TRICARE Young Adult – Standard/Select Coverage:  Began in 2011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Health Maintenance Organizations: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TRICARE Prime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Designated Provider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TRICARE Plus:  Space Available program for preferred access to primary care.  Not generally used that way, though.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0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93738" y="2286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000" b="1" dirty="0">
                <a:latin typeface="Calibri" pitchFamily="34" charset="0"/>
              </a:rPr>
              <a:t>Health Plan and Enrollment Information</a:t>
            </a:r>
          </a:p>
        </p:txBody>
      </p:sp>
      <p:pic>
        <p:nvPicPr>
          <p:cNvPr id="3074" name="Picture 2" descr="http://tse1.mm.bing.net/th?&amp;id=OIP.M7ad597a72d18ae4133922a1de79727bao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1BF87-2A1D-482F-949C-5E184218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193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EE5C9D-AC81-4822-B127-7A7E51BD55A2}"/>
              </a:ext>
            </a:extLst>
          </p:cNvPr>
          <p:cNvSpPr txBox="1">
            <a:spLocks/>
          </p:cNvSpPr>
          <p:nvPr/>
        </p:nvSpPr>
        <p:spPr bwMode="auto">
          <a:xfrm>
            <a:off x="693738" y="2286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000" b="1" dirty="0">
                <a:latin typeface="Calibri" pitchFamily="34" charset="0"/>
              </a:rPr>
              <a:t>Health Plan and Enrollment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C917B-22F4-4A24-8202-73DFE1708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343660"/>
            <a:ext cx="4562475" cy="48863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0B47-F258-4B5F-A30F-537845C41CE3}"/>
              </a:ext>
            </a:extLst>
          </p:cNvPr>
          <p:cNvSpPr/>
          <p:nvPr/>
        </p:nvSpPr>
        <p:spPr>
          <a:xfrm>
            <a:off x="3429000" y="625284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https://tricare.mil/Plans/SpecialPrograms/Plus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A0076-D8D9-4C9D-8261-5AD148563E8D}"/>
              </a:ext>
            </a:extLst>
          </p:cNvPr>
          <p:cNvSpPr txBox="1"/>
          <p:nvPr/>
        </p:nvSpPr>
        <p:spPr>
          <a:xfrm>
            <a:off x="533400" y="2133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TRICARE Plus is not considered a health plan under the ACA.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D071B-4F3F-4594-B6B7-AAB93CB9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05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229600" cy="4525963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DEERS uses the Health Care Delivery Program Code (HCDP) to manage enrollments and entitlements.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As of January 1, 2018, all DEERS HCDP Codes changed.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Collapsed into categories that represent the same benefit structure.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Your queries will need to use different values depending on the dates of the data you are retrieving.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HCDP – Assigned: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800" b="0" dirty="0">
                <a:latin typeface="Calibri" pitchFamily="34" charset="0"/>
              </a:rPr>
              <a:t>Indicates the beneficiary’s default healthcare coverage before enrollment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800" b="0" dirty="0">
                <a:latin typeface="Calibri" pitchFamily="34" charset="0"/>
              </a:rPr>
              <a:t>Values for direct care and TFL.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HCDP – Enrolled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dirty="0">
                <a:latin typeface="Calibri" pitchFamily="34" charset="0"/>
              </a:rPr>
              <a:t>Indicates the beneficiary’s enrollment program and beneficiary category.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endParaRPr lang="en-US" sz="1400" b="0" dirty="0">
              <a:latin typeface="Calibri" pitchFamily="34" charset="0"/>
            </a:endParaRP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Examples </a:t>
            </a:r>
            <a:r>
              <a:rPr lang="en-US" sz="2000" b="0" dirty="0">
                <a:latin typeface="Calibri" pitchFamily="34" charset="0"/>
                <a:sym typeface="Wingdings" panose="05000000000000000000" pitchFamily="2" charset="2"/>
              </a:rPr>
              <a:t>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93738" y="2286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000" b="1" dirty="0">
                <a:latin typeface="Calibri" pitchFamily="34" charset="0"/>
              </a:rPr>
              <a:t>Enrollment &amp; Eligibility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7C0E8-16BC-4B21-9B9F-A64466A2A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816174"/>
            <a:ext cx="4685190" cy="173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82C48A-34F9-4E46-8768-40668684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05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229600" cy="4525963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Example of legacy HCDPs collapsing into a new category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93738" y="2286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000" b="1" dirty="0">
                <a:latin typeface="Calibri" pitchFamily="34" charset="0"/>
              </a:rPr>
              <a:t>Enrollment &amp; Eligibility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1EC6F-11AC-4940-89B2-76D17D95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62200"/>
            <a:ext cx="6604429" cy="24761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3DC44-79BE-4B67-AF76-CC9C5546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2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i="1" dirty="0">
                <a:latin typeface="Calibri" pitchFamily="34" charset="0"/>
              </a:rPr>
              <a:t>Who Provided the Care?</a:t>
            </a:r>
            <a:endParaRPr 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586740" y="14478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400" kern="0" dirty="0">
                <a:latin typeface="Calibri" pitchFamily="34" charset="0"/>
              </a:rPr>
              <a:t>National Provider ID (NPI)</a:t>
            </a:r>
          </a:p>
          <a:p>
            <a:pPr eaLnBrk="1" hangingPunct="1"/>
            <a:r>
              <a:rPr lang="en-US" sz="2400" b="0" kern="0" dirty="0">
                <a:latin typeface="Calibri" pitchFamily="34" charset="0"/>
              </a:rPr>
              <a:t>NPI Type 1 = Individuals</a:t>
            </a:r>
          </a:p>
          <a:p>
            <a:pPr eaLnBrk="1" hangingPunct="1"/>
            <a:r>
              <a:rPr lang="en-US" sz="2400" b="0" kern="0" dirty="0">
                <a:latin typeface="Calibri" pitchFamily="34" charset="0"/>
              </a:rPr>
              <a:t>NPI Type 2 = Organizations</a:t>
            </a:r>
            <a:endParaRPr lang="en-US" sz="2000" b="0" kern="0" dirty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en-US" sz="2400" kern="0" dirty="0">
                <a:latin typeface="Calibri" pitchFamily="34" charset="0"/>
              </a:rPr>
              <a:t>	</a:t>
            </a:r>
          </a:p>
          <a:p>
            <a:pPr marL="0" indent="0" eaLnBrk="1" hangingPunct="1">
              <a:buNone/>
            </a:pPr>
            <a:endParaRPr lang="en-US" sz="2400" kern="0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en-US" sz="2400" kern="0" dirty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en-US" sz="2400" kern="0" dirty="0">
                <a:latin typeface="Calibri" pitchFamily="34" charset="0"/>
              </a:rPr>
              <a:t>Example NPIs from M2 NPI Directory</a:t>
            </a:r>
          </a:p>
          <a:p>
            <a:pPr marL="400050" lvl="1" indent="0" eaLnBrk="1" hangingPunct="1">
              <a:buNone/>
            </a:pPr>
            <a:endParaRPr lang="en-US" b="0" kern="0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4714875"/>
            <a:ext cx="6124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s://farm3.staticflickr.com/2504/3753310331_9303144e6c_z.jpg?zz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2025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629400" y="4568825"/>
            <a:ext cx="381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1A0CF-17CA-40BA-84D1-43C5AD27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203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6C48-247B-40D4-A8A6-AC202AE0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66BEB-31B3-49BC-910D-CC1127F6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field characterizes eligibility</a:t>
            </a:r>
          </a:p>
          <a:p>
            <a:pPr marL="342900" lvl="1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2A8DA9-7CDD-49AD-98EC-B483C60213C2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2444988"/>
          <a:ext cx="6966632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404">
                  <a:extLst>
                    <a:ext uri="{9D8B030D-6E8A-4147-A177-3AD203B41FA5}">
                      <a16:colId xmlns:a16="http://schemas.microsoft.com/office/drawing/2014/main" val="2750511579"/>
                    </a:ext>
                  </a:extLst>
                </a:gridCol>
                <a:gridCol w="3184614">
                  <a:extLst>
                    <a:ext uri="{9D8B030D-6E8A-4147-A177-3AD203B41FA5}">
                      <a16:colId xmlns:a16="http://schemas.microsoft.com/office/drawing/2014/main" val="1761439005"/>
                    </a:ext>
                  </a:extLst>
                </a:gridCol>
                <a:gridCol w="3184614">
                  <a:extLst>
                    <a:ext uri="{9D8B030D-6E8A-4147-A177-3AD203B41FA5}">
                      <a16:colId xmlns:a16="http://schemas.microsoft.com/office/drawing/2014/main" val="415331577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Code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6558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TRICARE for Life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Medicare Wraparound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08619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TRICARE Reserve Select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Guard/Reserve Program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50335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TRICARE Retiree Reserve Select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Retired Guard/Reserve Program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77091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TRICARE Young Adult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Family members up the age of 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967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Continuing Healthcare Benefit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COBRA-like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96498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Entitled, non TRICARE for Life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Select/Prime/Direct Care Only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7255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program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36173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FE8D72-257A-4EB1-9068-EB2D1B7D52C6}"/>
              </a:ext>
            </a:extLst>
          </p:cNvPr>
          <p:cNvSpPr txBox="1"/>
          <p:nvPr/>
        </p:nvSpPr>
        <p:spPr>
          <a:xfrm>
            <a:off x="1258349" y="5066426"/>
            <a:ext cx="712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Will be separating DCO into a new value (D) in the future.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53154-7A7B-479A-8442-17C0582B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67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6C48-247B-40D4-A8A6-AC202AE0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66BEB-31B3-49BC-910D-CC1127F6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field characterizes enrollment</a:t>
            </a:r>
          </a:p>
          <a:p>
            <a:pPr marL="342900" lvl="1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2A8DA9-7CDD-49AD-98EC-B483C60213C2}"/>
              </a:ext>
            </a:extLst>
          </p:cNvPr>
          <p:cNvGraphicFramePr>
            <a:graphicFrameLocks noGrp="1"/>
          </p:cNvGraphicFramePr>
          <p:nvPr/>
        </p:nvGraphicFramePr>
        <p:xfrm>
          <a:off x="727738" y="2797858"/>
          <a:ext cx="3755228" cy="1973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18">
                  <a:extLst>
                    <a:ext uri="{9D8B030D-6E8A-4147-A177-3AD203B41FA5}">
                      <a16:colId xmlns:a16="http://schemas.microsoft.com/office/drawing/2014/main" val="2750511579"/>
                    </a:ext>
                  </a:extLst>
                </a:gridCol>
                <a:gridCol w="3027410">
                  <a:extLst>
                    <a:ext uri="{9D8B030D-6E8A-4147-A177-3AD203B41FA5}">
                      <a16:colId xmlns:a16="http://schemas.microsoft.com/office/drawing/2014/main" val="1761439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Code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6558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TRICARE Prime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08619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Designated Provider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50335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TRICARE Select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77091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TRICARE Plus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967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 Care Only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96498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Enrollment Program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36173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F32E4B-7FB4-4696-9D2F-9DA37184B12D}"/>
              </a:ext>
            </a:extLst>
          </p:cNvPr>
          <p:cNvSpPr txBox="1"/>
          <p:nvPr/>
        </p:nvSpPr>
        <p:spPr>
          <a:xfrm>
            <a:off x="5334000" y="2133600"/>
            <a:ext cx="31113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ACV no longer populated as of 1/1/18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ACV Group still available until 12/31/2018.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Enrollment Group will be the main way to discern enrollment programs.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Enrollment Group, together with Enrollment PCM Type are very helpful.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759E0-4A80-4133-BF2D-9752027F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321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6C48-247B-40D4-A8A6-AC202AE0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PCM Type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8B8414-055A-4AA4-B8E4-4C13083B5730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819400"/>
          <a:ext cx="7783337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438">
                  <a:extLst>
                    <a:ext uri="{9D8B030D-6E8A-4147-A177-3AD203B41FA5}">
                      <a16:colId xmlns:a16="http://schemas.microsoft.com/office/drawing/2014/main" val="2750511579"/>
                    </a:ext>
                  </a:extLst>
                </a:gridCol>
                <a:gridCol w="2522927">
                  <a:extLst>
                    <a:ext uri="{9D8B030D-6E8A-4147-A177-3AD203B41FA5}">
                      <a16:colId xmlns:a16="http://schemas.microsoft.com/office/drawing/2014/main" val="1761439005"/>
                    </a:ext>
                  </a:extLst>
                </a:gridCol>
                <a:gridCol w="4592972">
                  <a:extLst>
                    <a:ext uri="{9D8B030D-6E8A-4147-A177-3AD203B41FA5}">
                      <a16:colId xmlns:a16="http://schemas.microsoft.com/office/drawing/2014/main" val="415331577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Code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6558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Designated Provider PCM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eligible for direct/purchased care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08619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Civilian Prime PCM, Non Remote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50335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Civilian Prime PCM, Remote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TRICARE Prime Remote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77091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Operational Forces PCM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Only for Navy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9674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MTF PCM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Only for Prime.  All Plus also have MTF PCMs.  Plus will be included and populated retroactively when complete.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96498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PCM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Will not be assigned to a DMIS ID or associated attributes.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7255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enrolled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Plus, but you can assume that Plus have MTF PCMs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361738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9B7899-CE21-4F05-8AF4-50A75B8A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r>
              <a:rPr lang="en-US" sz="2000" b="0" dirty="0"/>
              <a:t>This field characterizes the affiliation of the PCM.</a:t>
            </a:r>
          </a:p>
          <a:p>
            <a:r>
              <a:rPr lang="en-US" sz="2000" b="0" dirty="0"/>
              <a:t>Can be used to identify MTF Prime, Civilian Prime, etc.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25390-F88C-4551-AFF3-FA82FD35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805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1200" y="1295400"/>
            <a:ext cx="7518400" cy="4525963"/>
          </a:xfrm>
        </p:spPr>
        <p:txBody>
          <a:bodyPr/>
          <a:lstStyle/>
          <a:p>
            <a:pPr eaLnBrk="1" hangingPunct="1"/>
            <a:r>
              <a:rPr lang="en-US" sz="2000" b="0" dirty="0">
                <a:latin typeface="Calibri" pitchFamily="34" charset="0"/>
              </a:rPr>
              <a:t>Legacy field used to identify enrollment programs</a:t>
            </a:r>
          </a:p>
          <a:p>
            <a:pPr eaLnBrk="1" hangingPunct="1"/>
            <a:r>
              <a:rPr lang="en-US" sz="2000" b="0" dirty="0">
                <a:latin typeface="Calibri" pitchFamily="34" charset="0"/>
              </a:rPr>
              <a:t>Reliant includes Active Duty not elsewhere classified</a:t>
            </a:r>
          </a:p>
          <a:p>
            <a:pPr eaLnBrk="1" hangingPunct="1"/>
            <a:r>
              <a:rPr lang="en-US" sz="2000" b="0" dirty="0">
                <a:latin typeface="Calibri" pitchFamily="34" charset="0"/>
              </a:rPr>
              <a:t>Other:  TRR, TRS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36600" y="381000"/>
            <a:ext cx="7721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000" b="1" dirty="0">
                <a:latin typeface="Calibri" pitchFamily="34" charset="0"/>
              </a:rPr>
              <a:t>ACV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535EE-6F75-4EDD-9181-C4F7181AF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" y="2756694"/>
            <a:ext cx="3714750" cy="3276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E8E6D-CC98-40CC-A4FB-A5FAC2ABE3CA}"/>
              </a:ext>
            </a:extLst>
          </p:cNvPr>
          <p:cNvSpPr txBox="1"/>
          <p:nvPr/>
        </p:nvSpPr>
        <p:spPr>
          <a:xfrm>
            <a:off x="5715000" y="2667000"/>
            <a:ext cx="2743200" cy="32932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There are significant differences in the benefits associated with enrollment.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For example, TRICARE Prime has access guarantees while many of the other programs do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Be sure when you use the word “enrollment” that you are communicating well which categories you mean.</a:t>
            </a:r>
          </a:p>
        </p:txBody>
      </p:sp>
      <p:pic>
        <p:nvPicPr>
          <p:cNvPr id="9" name="Picture 5" descr="http://tse1.mm.bing.net/th?&amp;id=OIP.M9c15426e257867c652b6655c343489fao0&amp;w=300&amp;h=300&amp;c=0&amp;pid=1.9&amp;rs=0&amp;p=0">
            <a:extLst>
              <a:ext uri="{FF2B5EF4-FFF2-40B4-BE49-F238E27FC236}">
                <a16:creationId xmlns:a16="http://schemas.microsoft.com/office/drawing/2014/main" id="{B28EA1AB-F5C8-4ABC-9873-561EA9B9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42160"/>
            <a:ext cx="57835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D2F892-7147-418B-993B-3E35C2434572}"/>
              </a:ext>
            </a:extLst>
          </p:cNvPr>
          <p:cNvSpPr txBox="1"/>
          <p:nvPr/>
        </p:nvSpPr>
        <p:spPr>
          <a:xfrm>
            <a:off x="3124199" y="6092845"/>
            <a:ext cx="5318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/>
                </a:solidFill>
                <a:latin typeface="Calibri" pitchFamily="34" charset="0"/>
              </a:rPr>
              <a:t>FY 2018, FM 1 MHS Eligible Population by ACV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C337EE-4632-4F85-A3E1-8988D2F2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386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93738" y="2286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000" b="1" dirty="0">
                <a:latin typeface="Calibri" pitchFamily="34" charset="0"/>
              </a:rPr>
              <a:t>Enrollment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3738" y="1295400"/>
            <a:ext cx="8229600" cy="45259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>
              <a:lnSpc>
                <a:spcPct val="90000"/>
              </a:lnSpc>
            </a:pPr>
            <a:r>
              <a:rPr lang="en-US" sz="1800" b="0" kern="0" dirty="0">
                <a:latin typeface="Calibri" pitchFamily="34" charset="0"/>
              </a:rPr>
              <a:t>DMISIDs are used to identify enrollment entities where applicable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1800" b="0" kern="0" dirty="0">
                <a:latin typeface="Calibri" pitchFamily="34" charset="0"/>
              </a:rPr>
              <a:t>Enrollment Site will contain an MTF DMISID if the beneficiary is enrolled to an MTF.  Enrollment Site hierarchy is also available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sz="1800" b="0" kern="0" dirty="0">
                <a:latin typeface="Calibri" pitchFamily="34" charset="0"/>
              </a:rPr>
              <a:t>If the beneficiary is enrolled to a purchased care provider, the enrollment site will  contain one of the following: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kern="0" dirty="0">
                <a:latin typeface="Calibri" pitchFamily="34" charset="0"/>
              </a:rPr>
              <a:t>69xx:  Indicates a regular network Prime enrollee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kern="0" dirty="0">
                <a:latin typeface="Calibri" pitchFamily="34" charset="0"/>
              </a:rPr>
              <a:t>79xx:  Indicates a TRICARE Prime remote network enrollee</a:t>
            </a:r>
          </a:p>
          <a:p>
            <a:pPr marL="869950" lvl="1" indent="-469900" eaLnBrk="1" hangingPunct="1">
              <a:lnSpc>
                <a:spcPct val="90000"/>
              </a:lnSpc>
            </a:pPr>
            <a:r>
              <a:rPr lang="en-US" sz="1600" b="0" kern="0" dirty="0">
                <a:latin typeface="Calibri" pitchFamily="34" charset="0"/>
              </a:rPr>
              <a:t>The xx refers to which region the private sector PCM is located 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000" b="0" kern="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19716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95600" y="6407150"/>
            <a:ext cx="5136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/>
                </a:solidFill>
                <a:latin typeface="Calibri" pitchFamily="34" charset="0"/>
              </a:rPr>
              <a:t>FY 2016, FM 12 MHS Eligible Population with a Prime ACV</a:t>
            </a:r>
          </a:p>
        </p:txBody>
      </p:sp>
      <p:pic>
        <p:nvPicPr>
          <p:cNvPr id="8" name="Picture 5" descr="http://tse1.mm.bing.net/th?&amp;id=OIP.M9c15426e257867c652b6655c343489fao0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42" y="2434352"/>
            <a:ext cx="57835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43800" y="3112532"/>
            <a:ext cx="1371600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Use Enrollment Service “M” to identify network Prime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79" y="3909076"/>
            <a:ext cx="6204114" cy="19251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1CB23-5565-4812-98BF-A8A71D59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95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96" name="TextBox 4"/>
          <p:cNvSpPr txBox="1">
            <a:spLocks noChangeArrowheads="1"/>
          </p:cNvSpPr>
          <p:nvPr/>
        </p:nvSpPr>
        <p:spPr bwMode="auto">
          <a:xfrm>
            <a:off x="457200" y="243215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Navy Operational Forces DMIS IDs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10540" y="1143000"/>
            <a:ext cx="8243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69900" indent="-469900" eaLnBrk="1" hangingPunct="1">
              <a:defRPr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Army and Air Force leave service members enrolled to their home MTF when they are deployed or otherwise have imbedded medical assets available with their unit.</a:t>
            </a:r>
          </a:p>
          <a:p>
            <a:pPr marL="469900" indent="-469900" eaLnBrk="1" hangingPunct="1">
              <a:defRPr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Navy has operational forces DMIS IDs (63xx) that are used to keep these enrollees.  </a:t>
            </a:r>
          </a:p>
          <a:p>
            <a:pPr marL="469900" indent="-469900" eaLnBrk="1" hangingPunct="1">
              <a:defRPr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Up until 2014, these DMIS IDs rolled up to active duty Navy (6992) but thereafter are rolled up to the nearby parent MTF.</a:t>
            </a:r>
          </a:p>
          <a:p>
            <a:pPr marL="869950" lvl="1" indent="-469900" eaLnBrk="1" hangingPunct="1">
              <a:defRPr/>
            </a:pPr>
            <a:endParaRPr lang="en-US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22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971" y="3356488"/>
            <a:ext cx="3620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Selected Navy Parent MTF AD Enrollment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372133"/>
            <a:ext cx="19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represent FM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4" y="3683000"/>
            <a:ext cx="8839200" cy="25622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2FB90-B6B7-46EF-9A97-8E13904A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473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91600" cy="639763"/>
          </a:xfrm>
        </p:spPr>
        <p:txBody>
          <a:bodyPr/>
          <a:lstStyle/>
          <a:p>
            <a:pPr algn="l"/>
            <a:r>
              <a:rPr lang="en-US" sz="3200" b="1" dirty="0">
                <a:latin typeface="Calibri" pitchFamily="34" charset="0"/>
              </a:rPr>
              <a:t>Trends:  Enrollees by Service of Enrollment Location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127676"/>
            <a:ext cx="819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Historical growth in MCSC enrollees.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Reversal is largely a function of declining end strengths and change in eligibility requirements for non AD/ADFM for Prime.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Minimal change in MTF enrollment (except Navy).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1" y="1210586"/>
            <a:ext cx="7406959" cy="39182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4EA01-5864-4BA7-875A-6289EE2D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CD4A4-6CEF-4076-AAC1-845E273EF853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049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93738" y="2286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000" b="1" dirty="0">
                <a:latin typeface="Calibri" pitchFamily="34" charset="0"/>
              </a:rPr>
              <a:t>Enrollment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5958" y="127254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1800" b="0" kern="0" dirty="0">
                <a:latin typeface="Calibri" pitchFamily="34" charset="0"/>
              </a:rPr>
              <a:t>PCM ID: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Identifier representing the PCM.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If the beneficiary is MTF enrolled, 96% of the time the PCM ID is a “Person ID”.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This is the field people use to look at the 1100:1 enrollment mandate from HA.</a:t>
            </a:r>
          </a:p>
          <a:p>
            <a:pPr marL="469900" indent="-469900" eaLnBrk="1" hangingPunct="1"/>
            <a:r>
              <a:rPr lang="en-US" sz="2000" b="0" kern="0" dirty="0">
                <a:latin typeface="Calibri" pitchFamily="34" charset="0"/>
              </a:rPr>
              <a:t>Enrollment MEPRS Code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For MTF enrollees, identifies the clinic that the PCM is assigned to.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If an enrollment MEPRS code is blank for an MTF enrollee, this means that the MTF has CHCS data that is inconsistent with DEERS for that particular enrollee for that month.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Most MTFs have under a 5% discordant rate.  For MTFs with a high rate of blank enrollment MEPRS codes, the enrollment MEPRS code variable will not be helpful.</a:t>
            </a:r>
          </a:p>
          <a:p>
            <a:pPr marL="869950" lvl="1" indent="-469900" eaLnBrk="1" hangingPunct="1"/>
            <a:r>
              <a:rPr lang="en-US" sz="1600" b="0" kern="0" dirty="0">
                <a:latin typeface="Calibri" pitchFamily="34" charset="0"/>
              </a:rPr>
              <a:t>Enrollment MEPRS codes can be used to identify those enrolled/empaneled to PCMH sites.</a:t>
            </a:r>
          </a:p>
          <a:p>
            <a:pPr marL="869950" lvl="1" indent="-469900" eaLnBrk="1" hangingPunct="1"/>
            <a:endParaRPr lang="en-US" sz="1600" b="0" kern="0" dirty="0">
              <a:latin typeface="Calibri" pitchFamily="34" charset="0"/>
            </a:endParaRPr>
          </a:p>
        </p:txBody>
      </p:sp>
      <p:pic>
        <p:nvPicPr>
          <p:cNvPr id="5" name="Picture 5" descr="http://tse1.mm.bing.net/th?&amp;id=OIP.M9c15426e257867c652b6655c343489fao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40" y="4800600"/>
            <a:ext cx="57835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6440" y="5105400"/>
            <a:ext cx="228600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To determine your discordant rate, compare the number of enrollees with a blank MEPRS code vs all of your enrollees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75069-F2DB-474B-AB10-1A4DB213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102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28194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latin typeface="Calibri" pitchFamily="34" charset="0"/>
              </a:rPr>
              <a:t>Geography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9EC30-2B03-4283-AB9F-C2A4D409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613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6705600" cy="639763"/>
          </a:xfrm>
        </p:spPr>
        <p:txBody>
          <a:bodyPr anchor="b"/>
          <a:lstStyle/>
          <a:p>
            <a:pPr algn="l" eaLnBrk="1" hangingPunct="1"/>
            <a:r>
              <a:rPr lang="en-US" b="1" dirty="0">
                <a:latin typeface="Calibri" pitchFamily="34" charset="0"/>
              </a:rPr>
              <a:t>Geography</a:t>
            </a:r>
          </a:p>
        </p:txBody>
      </p:sp>
      <p:sp>
        <p:nvSpPr>
          <p:cNvPr id="76805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0056" y="1600200"/>
            <a:ext cx="8693944" cy="5257800"/>
          </a:xfrm>
        </p:spPr>
        <p:txBody>
          <a:bodyPr/>
          <a:lstStyle/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Zip codes are commonly used in business to identify potential customers</a:t>
            </a:r>
          </a:p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Zip codes: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Primary method for identifying geographic locations of beneficiaries or providers.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APOs and FPOs exist for many overseas residents; but some have unknown zip codes.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Zip code data can be of poor quality if beneficiaries don’t provide updated information to DEERS when they move.</a:t>
            </a:r>
            <a:endParaRPr lang="en-US" sz="1800" b="0" dirty="0">
              <a:latin typeface="Calibri" pitchFamily="34" charset="0"/>
            </a:endParaRPr>
          </a:p>
          <a:p>
            <a:pPr eaLnBrk="1" hangingPunct="1"/>
            <a:r>
              <a:rPr lang="en-US" sz="2000" dirty="0">
                <a:latin typeface="Calibri" pitchFamily="34" charset="0"/>
              </a:rPr>
              <a:t>Content of beneficiary zip codes in M2: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Usually based on beneficiary residence.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Except for AD in DEERS files, where it represents where the AD member is assigned.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There are also provider zip codes in M2/MDR to identify locations of care.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Beneficiary zip codes are protected under HIPAA.  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Any geographic construct for a beneficiary with &lt;20,000 eligibles in the zip code, OR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Any geographic construct below the level of State.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Take caution of cell sizes when using geographic data.</a:t>
            </a:r>
          </a:p>
          <a:p>
            <a:pPr marL="469900" indent="-469900" eaLnBrk="1" hangingPunct="1">
              <a:buFont typeface="Times" pitchFamily="18" charset="0"/>
              <a:buNone/>
            </a:pPr>
            <a:endParaRPr lang="en-US" sz="2000" b="0" dirty="0">
              <a:latin typeface="Calibri" pitchFamily="34" charset="0"/>
            </a:endParaRPr>
          </a:p>
          <a:p>
            <a:pPr marL="469900" indent="-469900" eaLnBrk="1" hangingPunct="1"/>
            <a:endParaRPr lang="en-US" sz="2000" b="0" dirty="0"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9DDA5-2618-43B0-B888-823A23ED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9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i="1" dirty="0">
                <a:latin typeface="Calibri" pitchFamily="34" charset="0"/>
              </a:rPr>
              <a:t>Who Provided the Care?</a:t>
            </a:r>
            <a:endParaRPr 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533400" y="12192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400" kern="0" dirty="0">
                <a:latin typeface="Calibri" pitchFamily="34" charset="0"/>
              </a:rPr>
              <a:t>HIPAA Taxonomy Code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Indicates the type of provider.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Includes both individual and organizational providers.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Used in both direct and purchased care.  Excellent for doing studies that include both.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For individual providers, indicates the specialty code.</a:t>
            </a:r>
          </a:p>
          <a:p>
            <a:pPr marL="869950" lvl="1" indent="-469900" eaLnBrk="1" hangingPunct="1"/>
            <a:r>
              <a:rPr lang="en-US" sz="1800" b="0" kern="0" dirty="0">
                <a:latin typeface="Calibri" pitchFamily="34" charset="0"/>
              </a:rPr>
              <a:t>For organizational providers, indicates the type of facility/organization.</a:t>
            </a:r>
          </a:p>
          <a:p>
            <a:pPr marL="869950" lvl="1" indent="-469900" eaLnBrk="1" hangingPunct="1"/>
            <a:endParaRPr lang="en-US" b="0" kern="0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419600"/>
            <a:ext cx="6863745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99" y="4038600"/>
            <a:ext cx="441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alibri" panose="020F0502020204030204" pitchFamily="34" charset="0"/>
              </a:rPr>
              <a:t>Example Taxonomy Codes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EA58A-914F-46B0-BB5A-0B3270A6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731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6705600" cy="639763"/>
          </a:xfrm>
        </p:spPr>
        <p:txBody>
          <a:bodyPr anchor="b"/>
          <a:lstStyle/>
          <a:p>
            <a:pPr algn="l" eaLnBrk="1" hangingPunct="1"/>
            <a:r>
              <a:rPr lang="en-US" b="1" dirty="0">
                <a:latin typeface="Calibri" pitchFamily="34" charset="0"/>
              </a:rPr>
              <a:t>Geography</a:t>
            </a:r>
          </a:p>
        </p:txBody>
      </p:sp>
      <p:sp>
        <p:nvSpPr>
          <p:cNvPr id="77829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1219200"/>
            <a:ext cx="8243888" cy="4267200"/>
          </a:xfrm>
        </p:spPr>
        <p:txBody>
          <a:bodyPr/>
          <a:lstStyle/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Zip codes are also “rolled up” into categories for easier reporting</a:t>
            </a:r>
          </a:p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MTF Areas: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Coded with DMISID of surrounding MTF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If you retrieve records for a catchment area, you will get those for patients who live near the MTF</a:t>
            </a:r>
          </a:p>
          <a:p>
            <a:pPr lvl="1" eaLnBrk="1" hangingPunct="1"/>
            <a:r>
              <a:rPr lang="en-US" sz="1600" b="0" dirty="0">
                <a:latin typeface="Calibri" pitchFamily="34" charset="0"/>
              </a:rPr>
              <a:t>If not near an MTF, there are DMISIDs that represent areas outside of a 40 mile radius of an MTF.  (077x, 078x, 09xx)</a:t>
            </a:r>
          </a:p>
          <a:p>
            <a:pPr lvl="1" eaLnBrk="1" hangingPunct="1">
              <a:buFontTx/>
              <a:buNone/>
            </a:pPr>
            <a:endParaRPr lang="en-US" sz="1600" dirty="0"/>
          </a:p>
        </p:txBody>
      </p:sp>
      <p:graphicFrame>
        <p:nvGraphicFramePr>
          <p:cNvPr id="304132" name="Group 4"/>
          <p:cNvGraphicFramePr>
            <a:graphicFrameLocks noGrp="1"/>
          </p:cNvGraphicFramePr>
          <p:nvPr/>
        </p:nvGraphicFramePr>
        <p:xfrm>
          <a:off x="609600" y="3657600"/>
          <a:ext cx="8029575" cy="1981200"/>
        </p:xfrm>
        <a:graphic>
          <a:graphicData uri="http://schemas.openxmlformats.org/drawingml/2006/table">
            <a:tbl>
              <a:tblPr/>
              <a:tblGrid>
                <a:gridCol w="272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Type of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Radius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Inpatient MTFs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Ambulatory Clinics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Catchment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40 mile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PRISM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20 mile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MTF Service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40 mile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0F7C0A-0D27-44C8-81E0-9D3FD305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141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6705600" cy="639763"/>
          </a:xfrm>
        </p:spPr>
        <p:txBody>
          <a:bodyPr anchor="b"/>
          <a:lstStyle/>
          <a:p>
            <a:pPr algn="l" eaLnBrk="1" hangingPunct="1"/>
            <a:r>
              <a:rPr lang="en-US" b="1" dirty="0">
                <a:latin typeface="Calibri" pitchFamily="34" charset="0"/>
              </a:rPr>
              <a:t>Geography</a:t>
            </a:r>
          </a:p>
        </p:txBody>
      </p:sp>
      <p:sp>
        <p:nvSpPr>
          <p:cNvPr id="79877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1143000"/>
            <a:ext cx="8243888" cy="4267200"/>
          </a:xfrm>
        </p:spPr>
        <p:txBody>
          <a:bodyPr/>
          <a:lstStyle/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When a beneficiary lives near more than one MTF: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Beneficiaries are not double counted.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M2 automatically assigns a beneficiary to one catchment area.  The beneficiary does not know where they are assigned.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Automatic assignment is somewhat arbitrary and may not reflect where a beneficiary seeks healthcare.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Enrollment is usually a better indicator that a beneficiary may seek healthcare at an MTF, than simply living near it since beneficiaries choose where they enroll.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Geography is best to use for </a:t>
            </a:r>
            <a:r>
              <a:rPr lang="en-US" sz="1800" b="0" u="sng" dirty="0">
                <a:latin typeface="Calibri" pitchFamily="34" charset="0"/>
              </a:rPr>
              <a:t>unenrolled patients</a:t>
            </a:r>
            <a:r>
              <a:rPr lang="en-US" sz="1800" b="0" dirty="0">
                <a:latin typeface="Calibri" pitchFamily="34" charset="0"/>
              </a:rPr>
              <a:t>, or for provider location.</a:t>
            </a:r>
          </a:p>
          <a:p>
            <a:pPr marL="0" indent="0" eaLnBrk="1" hangingPunct="1">
              <a:buNone/>
            </a:pPr>
            <a:endParaRPr lang="en-US" sz="1800" b="0" dirty="0">
              <a:latin typeface="Calibri" pitchFamily="34" charset="0"/>
            </a:endParaRPr>
          </a:p>
          <a:p>
            <a:pPr eaLnBrk="1" hangingPunct="1"/>
            <a:r>
              <a:rPr lang="en-US" sz="1800" b="0" dirty="0">
                <a:latin typeface="Calibri" pitchFamily="34" charset="0"/>
              </a:rPr>
              <a:t>When determining if MTF areas overlap, catchment area logic only considers inpatient MTFs, while PRISM and MTF Service Area look at inpatient and ambulatory MTFs.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86DDA-817B-419F-8BF2-7CF9CC51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734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itle 1"/>
          <p:cNvSpPr>
            <a:spLocks noGrp="1"/>
          </p:cNvSpPr>
          <p:nvPr>
            <p:ph type="title" idx="4294967295"/>
          </p:nvPr>
        </p:nvSpPr>
        <p:spPr>
          <a:xfrm>
            <a:off x="609600" y="-228600"/>
            <a:ext cx="8001000" cy="1216025"/>
          </a:xfrm>
        </p:spPr>
        <p:txBody>
          <a:bodyPr anchor="b"/>
          <a:lstStyle/>
          <a:p>
            <a:pPr algn="l" eaLnBrk="1" hangingPunct="1"/>
            <a:r>
              <a:rPr lang="en-US" b="1" dirty="0">
                <a:latin typeface="Calibri" pitchFamily="34" charset="0"/>
              </a:rPr>
              <a:t>Geography</a:t>
            </a:r>
          </a:p>
        </p:txBody>
      </p:sp>
      <p:sp>
        <p:nvSpPr>
          <p:cNvPr id="81925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31800" y="1736725"/>
            <a:ext cx="8243888" cy="4267200"/>
          </a:xfrm>
        </p:spPr>
        <p:txBody>
          <a:bodyPr/>
          <a:lstStyle/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Allocation of beneficiaries in overlap areas is based on:</a:t>
            </a:r>
          </a:p>
          <a:p>
            <a:pPr lvl="1" eaLnBrk="1" hangingPunct="1"/>
            <a:r>
              <a:rPr lang="en-US" sz="1800" b="0" u="sng" dirty="0">
                <a:latin typeface="Calibri" pitchFamily="34" charset="0"/>
              </a:rPr>
              <a:t>Type of MTF</a:t>
            </a:r>
            <a:r>
              <a:rPr lang="en-US" sz="1800" b="0" dirty="0">
                <a:latin typeface="Calibri" pitchFamily="34" charset="0"/>
              </a:rPr>
              <a:t> and Market Concept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Proximity to each MTF</a:t>
            </a:r>
          </a:p>
          <a:p>
            <a:pPr lvl="1" eaLnBrk="1" hangingPunct="1"/>
            <a:r>
              <a:rPr lang="en-US" sz="1800" b="0" dirty="0">
                <a:latin typeface="Calibri" pitchFamily="34" charset="0"/>
              </a:rPr>
              <a:t>Service of beneficiary compared with service of each MTFs</a:t>
            </a:r>
          </a:p>
          <a:p>
            <a:pPr marL="469900" indent="-469900" eaLnBrk="1" hangingPunct="1"/>
            <a:r>
              <a:rPr lang="en-US" sz="2000" dirty="0">
                <a:latin typeface="Calibri" pitchFamily="34" charset="0"/>
              </a:rPr>
              <a:t>General rule, beneficiaries assigned to:</a:t>
            </a:r>
          </a:p>
          <a:p>
            <a:pPr lvl="1" eaLnBrk="1" hangingPunct="1"/>
            <a:r>
              <a:rPr lang="en-US" sz="2000" b="0" dirty="0">
                <a:latin typeface="Calibri" pitchFamily="34" charset="0"/>
              </a:rPr>
              <a:t>Closest MTF of same service</a:t>
            </a:r>
          </a:p>
          <a:p>
            <a:pPr lvl="1" eaLnBrk="1" hangingPunct="1"/>
            <a:r>
              <a:rPr lang="en-US" sz="2000" b="0" dirty="0">
                <a:latin typeface="Calibri" pitchFamily="34" charset="0"/>
              </a:rPr>
              <a:t>Unless that results in an extra 10 mile drive, then to closest MTF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  This assignment is based on an old requirement about when beneficiaries needed “Non-Availability Statements”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9D09E-D504-47C2-B684-C078E27A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638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0" name="Group 2"/>
          <p:cNvGrpSpPr>
            <a:grpSpLocks/>
          </p:cNvGrpSpPr>
          <p:nvPr/>
        </p:nvGrpSpPr>
        <p:grpSpPr bwMode="auto">
          <a:xfrm>
            <a:off x="0" y="0"/>
            <a:ext cx="9144000" cy="7000875"/>
            <a:chOff x="0" y="0"/>
            <a:chExt cx="5760" cy="4410"/>
          </a:xfrm>
        </p:grpSpPr>
        <p:pic>
          <p:nvPicPr>
            <p:cNvPr id="8090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02" name="Rectangle 4"/>
            <p:cNvSpPr>
              <a:spLocks noChangeArrowheads="1"/>
            </p:cNvSpPr>
            <p:nvPr/>
          </p:nvSpPr>
          <p:spPr bwMode="auto">
            <a:xfrm>
              <a:off x="4896" y="48"/>
              <a:ext cx="816" cy="24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903" name="Rectangle 5"/>
            <p:cNvSpPr>
              <a:spLocks noChangeArrowheads="1"/>
            </p:cNvSpPr>
            <p:nvPr/>
          </p:nvSpPr>
          <p:spPr bwMode="auto">
            <a:xfrm>
              <a:off x="24" y="3734"/>
              <a:ext cx="3240" cy="67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904" name="Text Box 6"/>
            <p:cNvSpPr txBox="1">
              <a:spLocks noChangeArrowheads="1"/>
            </p:cNvSpPr>
            <p:nvPr/>
          </p:nvSpPr>
          <p:spPr bwMode="auto">
            <a:xfrm>
              <a:off x="180" y="3730"/>
              <a:ext cx="29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i="1" dirty="0">
                  <a:latin typeface="Calibri" panose="020F0502020204030204" pitchFamily="34" charset="0"/>
                </a:rPr>
                <a:t>Example of overlapping </a:t>
              </a:r>
              <a:r>
                <a:rPr lang="en-US" sz="1800" i="1" u="sng" dirty="0">
                  <a:latin typeface="Calibri" panose="020F0502020204030204" pitchFamily="34" charset="0"/>
                </a:rPr>
                <a:t>catchment</a:t>
              </a:r>
              <a:r>
                <a:rPr lang="en-US" sz="1800" i="1" dirty="0">
                  <a:latin typeface="Calibri" panose="020F0502020204030204" pitchFamily="34" charset="0"/>
                </a:rPr>
                <a:t> areas of the same service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E1A93-279C-4033-89A4-AEF1B6DE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609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74" name="Title 1"/>
          <p:cNvSpPr>
            <a:spLocks/>
          </p:cNvSpPr>
          <p:nvPr/>
        </p:nvSpPr>
        <p:spPr bwMode="auto">
          <a:xfrm>
            <a:off x="584200" y="-304800"/>
            <a:ext cx="7416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Example of Enrollment (Child Level) DMISID vs. Catchment DMISID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262" y="4579005"/>
            <a:ext cx="441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/>
                </a:solidFill>
                <a:latin typeface="Calibri" pitchFamily="34" charset="0"/>
              </a:rPr>
              <a:t>FY 2016, FM 12, enrolled to San Diego or Camp Pendleton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76400"/>
            <a:ext cx="6546972" cy="24669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227562-67A9-40D5-9A6C-99DC8ACF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266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1143000"/>
          </a:xfrm>
        </p:spPr>
        <p:txBody>
          <a:bodyPr/>
          <a:lstStyle/>
          <a:p>
            <a:r>
              <a:rPr lang="en-US" sz="3600" b="1" dirty="0"/>
              <a:t>Catchment Area vs MTF Service Area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31800" y="1736725"/>
            <a:ext cx="82438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000" kern="0" dirty="0">
                <a:latin typeface="Calibri" pitchFamily="34" charset="0"/>
              </a:rPr>
              <a:t>Since both catchment area and MTF Service Area both represent 40 mile radii, why do they not yield the same results?</a:t>
            </a:r>
          </a:p>
          <a:p>
            <a:pPr marL="469900" indent="-469900" eaLnBrk="1" hangingPunct="1"/>
            <a:endParaRPr lang="en-US" sz="2000" kern="0" dirty="0">
              <a:latin typeface="Calibri" pitchFamily="34" charset="0"/>
            </a:endParaRPr>
          </a:p>
          <a:p>
            <a:pPr marL="469900" indent="-469900" eaLnBrk="1" hangingPunct="1"/>
            <a:endParaRPr lang="en-US" sz="2000" kern="0" dirty="0">
              <a:latin typeface="Calibri" pitchFamily="34" charset="0"/>
            </a:endParaRPr>
          </a:p>
          <a:p>
            <a:pPr marL="469900" indent="-469900" eaLnBrk="1" hangingPunct="1"/>
            <a:endParaRPr lang="en-US" sz="2000" kern="0" dirty="0">
              <a:latin typeface="Calibri" pitchFamily="34" charset="0"/>
            </a:endParaRPr>
          </a:p>
          <a:p>
            <a:pPr marL="469900" indent="-469900" eaLnBrk="1" hangingPunct="1"/>
            <a:endParaRPr lang="en-US" sz="2000" kern="0" dirty="0">
              <a:latin typeface="Calibri" pitchFamily="34" charset="0"/>
            </a:endParaRPr>
          </a:p>
          <a:p>
            <a:pPr marL="469900" indent="-469900" eaLnBrk="1" hangingPunct="1"/>
            <a:endParaRPr lang="en-US" sz="2000" kern="0" dirty="0">
              <a:latin typeface="Calibri" pitchFamily="34" charset="0"/>
            </a:endParaRPr>
          </a:p>
          <a:p>
            <a:pPr marL="469900" indent="-469900" eaLnBrk="1" hangingPunct="1"/>
            <a:endParaRPr lang="en-US" sz="2000" kern="0" dirty="0">
              <a:latin typeface="Calibri" pitchFamily="34" charset="0"/>
            </a:endParaRPr>
          </a:p>
          <a:p>
            <a:pPr marL="469900" indent="-469900" eaLnBrk="1" hangingPunct="1"/>
            <a:endParaRPr lang="en-US" sz="2000" kern="0" dirty="0">
              <a:latin typeface="Calibri" pitchFamily="34" charset="0"/>
            </a:endParaRPr>
          </a:p>
          <a:p>
            <a:pPr marL="469900" indent="-469900" eaLnBrk="1" hangingPunct="1"/>
            <a:r>
              <a:rPr lang="en-US" sz="2000" kern="0" dirty="0">
                <a:latin typeface="Calibri" pitchFamily="34" charset="0"/>
              </a:rPr>
              <a:t>The different results because only inpatient facilities are considered “overlapping” for catchment area; while ambulatory clinics are considered for MTF Service Area.</a:t>
            </a:r>
          </a:p>
          <a:p>
            <a:pPr marL="469900" indent="-469900" eaLnBrk="1" hangingPunct="1"/>
            <a:endParaRPr lang="en-US" sz="2000" b="0" kern="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8012190" cy="1600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F509B-87CB-4737-96BA-E267E97A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913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-2286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 kern="0" dirty="0">
                <a:latin typeface="Calibri" pitchFamily="34" charset="0"/>
              </a:rPr>
              <a:t>Geographic Location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4766994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The PCMH MTF is also located within the Fort Campbell Catchment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This site only has OP care, so it’s not an “overlap” for catchment area but is for MTF Service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Note the trend over time.  It’s obvious when the separate PCMH MTF was created.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79" y="1143000"/>
            <a:ext cx="5843442" cy="362399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296CF-2ACE-48F6-A1A5-9BAD15CA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178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371600"/>
            <a:ext cx="7620000" cy="4114800"/>
          </a:xfrm>
        </p:spPr>
        <p:txBody>
          <a:bodyPr/>
          <a:lstStyle/>
          <a:p>
            <a:pPr marL="469900" indent="-469900" eaLnBrk="1" hangingPunct="1">
              <a:buFontTx/>
              <a:buChar char="•"/>
            </a:pPr>
            <a:r>
              <a:rPr lang="en-US" sz="2000" b="0" dirty="0">
                <a:latin typeface="Calibri" pitchFamily="34" charset="0"/>
              </a:rPr>
              <a:t>Market Area ID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2000" b="0" dirty="0">
                <a:latin typeface="Calibri" pitchFamily="34" charset="0"/>
              </a:rPr>
              <a:t>TRO Specific Definitions.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2000" b="0" dirty="0">
                <a:latin typeface="Calibri" pitchFamily="34" charset="0"/>
              </a:rPr>
              <a:t>Markets recognized by MCSCs as Prime Service Areas; that is, where beneficiaries can enroll in Prime.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2000" b="0" dirty="0">
                <a:latin typeface="Calibri" pitchFamily="34" charset="0"/>
              </a:rPr>
              <a:t>Contact TRO for more information.</a:t>
            </a:r>
          </a:p>
          <a:p>
            <a:pPr marL="469900" indent="-469900" eaLnBrk="1" hangingPunct="1">
              <a:buFontTx/>
              <a:buChar char="•"/>
            </a:pPr>
            <a:r>
              <a:rPr lang="en-US" sz="2000" b="0" dirty="0">
                <a:latin typeface="Calibri" pitchFamily="34" charset="0"/>
              </a:rPr>
              <a:t>Prime Service Areas &amp; TRICARE Prime Remote Flags:</a:t>
            </a:r>
          </a:p>
          <a:p>
            <a:pPr marL="908050" lvl="1" indent="-436563" eaLnBrk="1" hangingPunct="1">
              <a:buFont typeface="Verdana" pitchFamily="34" charset="0"/>
              <a:buChar char="—"/>
            </a:pPr>
            <a:r>
              <a:rPr lang="en-US" sz="2000" b="0" dirty="0">
                <a:latin typeface="Calibri" pitchFamily="34" charset="0"/>
              </a:rPr>
              <a:t>Indicates whether Prime or TPR should be offered.</a:t>
            </a:r>
          </a:p>
          <a:p>
            <a:pPr marL="469900" indent="-469900" eaLnBrk="1" hangingPunct="1">
              <a:buFontTx/>
              <a:buNone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6705600" cy="639763"/>
          </a:xfrm>
          <a:noFill/>
        </p:spPr>
        <p:txBody>
          <a:bodyPr anchor="b"/>
          <a:lstStyle/>
          <a:p>
            <a:pPr algn="l" eaLnBrk="1" hangingPunct="1"/>
            <a:r>
              <a:rPr lang="en-US" sz="3200" b="1" dirty="0">
                <a:solidFill>
                  <a:schemeClr val="tx1"/>
                </a:solidFill>
                <a:latin typeface="Calibri" pitchFamily="34" charset="0"/>
              </a:rPr>
              <a:t>Additional Market Area Concepts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0E1F7-5B39-4F89-858A-1A1A6E54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10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28194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latin typeface="Calibri" pitchFamily="34" charset="0"/>
              </a:rPr>
              <a:t>Deployment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5111A-D93F-412F-B56B-1688BA37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974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863600" y="152400"/>
            <a:ext cx="5467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Calibri" pitchFamily="34" charset="0"/>
              </a:rPr>
              <a:t>Deployment Information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31800" y="1736725"/>
            <a:ext cx="8243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72A3"/>
              </a:buClr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69900" indent="-469900"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Data elements related to deployment are available in all detail files</a:t>
            </a:r>
          </a:p>
          <a:p>
            <a:pPr marL="469900" indent="-469900"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OCO Deployment Flag:  </a:t>
            </a:r>
          </a:p>
          <a:p>
            <a:pPr marL="869950" lvl="1" indent="-469900"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Indicates that the person is in a deployed status as of the date of the record:</a:t>
            </a:r>
          </a:p>
          <a:p>
            <a:pPr marL="869950" lvl="1" indent="-469900"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Members generally do not receive healthcare services from MTFs during deployments.  (R&amp;R, Landstuhl)</a:t>
            </a:r>
          </a:p>
          <a:p>
            <a:pPr marL="869950" lvl="1" indent="-469900"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Very important for counting persons.  Many enrollees and eligible beneficiaries will not show up for healthcare because they are fighting wars overseas. </a:t>
            </a:r>
          </a:p>
          <a:p>
            <a:pPr marL="869950" lvl="1" indent="-469900"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 this when doing “per person” or “per enrollee” work.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22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7ABFA9-D6C4-47B2-83BC-9DCB5F69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6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i="1" dirty="0">
                <a:latin typeface="Calibri" pitchFamily="34" charset="0"/>
              </a:rPr>
              <a:t>Who Provided the Care?</a:t>
            </a:r>
            <a:endParaRPr 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533400" y="12954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400" kern="0" dirty="0">
                <a:latin typeface="Calibri" pitchFamily="34" charset="0"/>
              </a:rPr>
              <a:t>HIPAA Taxonomy Code</a:t>
            </a:r>
          </a:p>
          <a:p>
            <a:pPr marL="869950" lvl="1" indent="-469900" eaLnBrk="1" hangingPunct="1"/>
            <a:r>
              <a:rPr lang="en-US" sz="2000" b="0" kern="0" dirty="0">
                <a:latin typeface="Calibri" pitchFamily="34" charset="0"/>
              </a:rPr>
              <a:t>Categories of codes (Provider Type)</a:t>
            </a:r>
          </a:p>
          <a:p>
            <a:pPr marL="400050" lvl="1" indent="0" eaLnBrk="1" hangingPunct="1">
              <a:buNone/>
            </a:pPr>
            <a:endParaRPr lang="en-US" b="0" kern="0" dirty="0"/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620000" cy="358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E2641B-73DC-4750-8B75-21ACB16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531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96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sz="2800" b="1" dirty="0">
                <a:latin typeface="Calibri" pitchFamily="34" charset="0"/>
              </a:rPr>
              <a:t>% of AD Deployed in FM1 of Each Year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6" y="1905000"/>
            <a:ext cx="8503530" cy="2514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055DC-0491-4CDD-926E-333DB5DA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265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838200" y="230187"/>
            <a:ext cx="5467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Calibri" pitchFamily="34" charset="0"/>
              </a:rPr>
              <a:t>Deployment Information</a:t>
            </a:r>
          </a:p>
        </p:txBody>
      </p:sp>
      <p:sp>
        <p:nvSpPr>
          <p:cNvPr id="88069" name="Text Placeholder 2"/>
          <p:cNvSpPr txBox="1">
            <a:spLocks/>
          </p:cNvSpPr>
          <p:nvPr/>
        </p:nvSpPr>
        <p:spPr bwMode="auto">
          <a:xfrm>
            <a:off x="431800" y="1736725"/>
            <a:ext cx="8243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86995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Ever Deployed Flag:</a:t>
            </a:r>
          </a:p>
          <a:p>
            <a:pPr lvl="1" eaLnBrk="1" hangingPunct="1">
              <a:spcBef>
                <a:spcPct val="20000"/>
              </a:spcBef>
              <a:buClr>
                <a:srgbClr val="6472A3"/>
              </a:buClr>
              <a:buFontTx/>
              <a:buChar char="–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Indicates that the member has been deployed at some time prior to the date of the record.</a:t>
            </a:r>
          </a:p>
          <a:p>
            <a:pPr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Days Since Most Recent OCO Deployment:</a:t>
            </a:r>
          </a:p>
          <a:p>
            <a:pPr lvl="1" eaLnBrk="1" hangingPunct="1">
              <a:spcBef>
                <a:spcPct val="20000"/>
              </a:spcBef>
              <a:buClr>
                <a:srgbClr val="6472A3"/>
              </a:buClr>
              <a:buFontTx/>
              <a:buChar char="–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Number of days between the time the member returned from deployment and the day the data was last processed.</a:t>
            </a:r>
          </a:p>
          <a:p>
            <a:pPr lvl="1" eaLnBrk="1" hangingPunct="1">
              <a:spcBef>
                <a:spcPct val="20000"/>
              </a:spcBef>
              <a:buClr>
                <a:srgbClr val="6472A3"/>
              </a:buClr>
              <a:buFontTx/>
              <a:buChar char="–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For finding members who recently returned.</a:t>
            </a:r>
          </a:p>
          <a:p>
            <a:pPr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Cumulative OCO Deployed Days:</a:t>
            </a:r>
          </a:p>
          <a:p>
            <a:pPr lvl="1" eaLnBrk="1" hangingPunct="1">
              <a:spcBef>
                <a:spcPct val="20000"/>
              </a:spcBef>
              <a:buClr>
                <a:srgbClr val="6472A3"/>
              </a:buClr>
              <a:buFontTx/>
              <a:buChar char="–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Cumulative number of days in deployed status.</a:t>
            </a:r>
          </a:p>
          <a:p>
            <a:pPr lvl="1" eaLnBrk="1" hangingPunct="1">
              <a:spcBef>
                <a:spcPct val="20000"/>
              </a:spcBef>
              <a:buClr>
                <a:srgbClr val="6472A3"/>
              </a:buClr>
              <a:buFontTx/>
              <a:buChar char="–"/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Interesting for research studies.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758E5-72F3-4D09-97F6-24E9303A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142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Common Terms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624" y="1600200"/>
            <a:ext cx="7862751" cy="4525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15" y="1905000"/>
            <a:ext cx="2133785" cy="14204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58995-70E6-4245-8BB1-BC6B1734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973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24829" y="322262"/>
            <a:ext cx="7315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kern="0" dirty="0">
                <a:latin typeface="Calibri" pitchFamily="34" charset="0"/>
              </a:rPr>
              <a:t>Key Takeaways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429" y="228600"/>
            <a:ext cx="2857500" cy="14668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695450"/>
            <a:ext cx="8305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National Provider ID is a great way to identify providers and HIPAA taxonomy codes are the best way to identify a specialty.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Be sure to consider whether child-level or parent-level DMIS ID information is needed.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Facility:  MS-DRGs and RWP (Acute Care Inpatient) and APCs and APC weights (hospital outpatient)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Provider:  CPTs and work RVUs.  Total RVUs to include practice expense.</a:t>
            </a:r>
          </a:p>
          <a:p>
            <a:pPr marL="469900" indent="-469900" eaLnBrk="1" hangingPunct="1"/>
            <a:r>
              <a:rPr lang="en-US" sz="2000" b="0" dirty="0">
                <a:latin typeface="Calibri" pitchFamily="34" charset="0"/>
              </a:rPr>
              <a:t>Total workload measures are usually more appropriate for analysis.</a:t>
            </a:r>
          </a:p>
          <a:p>
            <a:pPr marL="0" indent="0" eaLnBrk="1" hangingPunct="1">
              <a:buNone/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AF192-D3C0-413C-8DE0-81D9F50D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265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838200" y="230187"/>
            <a:ext cx="24581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Calibri" pitchFamily="34" charset="0"/>
              </a:rPr>
              <a:t>Takeaways</a:t>
            </a:r>
          </a:p>
        </p:txBody>
      </p:sp>
      <p:sp>
        <p:nvSpPr>
          <p:cNvPr id="88069" name="Text Placeholder 2"/>
          <p:cNvSpPr txBox="1">
            <a:spLocks/>
          </p:cNvSpPr>
          <p:nvPr/>
        </p:nvSpPr>
        <p:spPr bwMode="auto">
          <a:xfrm>
            <a:off x="473392" y="1458049"/>
            <a:ext cx="8243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869950" indent="-469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Ben Cat Common: 1 = ADFM, 2 = RET, 3 = OTH, 4 = ADSM</a:t>
            </a:r>
          </a:p>
          <a:p>
            <a:pPr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Enrollment Group and PCM Type</a:t>
            </a:r>
          </a:p>
          <a:p>
            <a:pPr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ACV Group: Prime, Plus, Reliant, Desig Prov,</a:t>
            </a:r>
          </a:p>
          <a:p>
            <a:pPr marL="0" indent="0" eaLnBrk="1" hangingPunct="1">
              <a:spcBef>
                <a:spcPct val="20000"/>
              </a:spcBef>
              <a:buClr>
                <a:srgbClr val="6472A3"/>
              </a:buClr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	Overseas Remote, Other</a:t>
            </a:r>
          </a:p>
          <a:p>
            <a:pPr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Sponsor Service Aggregate: A = Army, F = Air Force, </a:t>
            </a:r>
          </a:p>
          <a:p>
            <a:pPr marL="0" indent="0" eaLnBrk="1" hangingPunct="1">
              <a:spcBef>
                <a:spcPct val="20000"/>
              </a:spcBef>
              <a:buClr>
                <a:srgbClr val="6472A3"/>
              </a:buClr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	M = Marines, N = Navy, V = Navy Afloat, C = Coast Guard</a:t>
            </a:r>
          </a:p>
          <a:p>
            <a:pPr eaLnBrk="1" hangingPunct="1">
              <a:spcBef>
                <a:spcPct val="20000"/>
              </a:spcBef>
              <a:buClr>
                <a:srgbClr val="6472A3"/>
              </a:buClr>
              <a:buFont typeface="Times" pitchFamily="18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Catchment vs. PRISM vs. MTF Service Area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1447800" y="4349369"/>
          <a:ext cx="6781798" cy="1889760"/>
        </p:xfrm>
        <a:graphic>
          <a:graphicData uri="http://schemas.openxmlformats.org/drawingml/2006/table">
            <a:tbl>
              <a:tblPr/>
              <a:tblGrid>
                <a:gridCol w="2304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Type of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Radius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Inpatient MTFs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Ambulatory Clinics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Catchment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40 mile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PRISM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20 mile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MTF Service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40 mile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46E0B-9F03-43D2-8F52-1DBEA09A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002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j04344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26225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ED6CA9-C221-41DB-B1C5-3F323D31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7436-8EF5-4D9C-A1DC-7336C7484230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611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1EB745CF89B4EB1E23179B14FF6D3" ma:contentTypeVersion="2" ma:contentTypeDescription="Create a new document." ma:contentTypeScope="" ma:versionID="ccab89a865dbb63e12e21133979ca291">
  <xsd:schema xmlns:xsd="http://www.w3.org/2001/XMLSchema" xmlns:xs="http://www.w3.org/2001/XMLSchema" xmlns:p="http://schemas.microsoft.com/office/2006/metadata/properties" xmlns:ns2="8d223693-a444-41f7-80b4-d2e3985df692" targetNamespace="http://schemas.microsoft.com/office/2006/metadata/properties" ma:root="true" ma:fieldsID="c46070d0b0fff04ffe27834ffe2aeac5" ns2:_="">
    <xsd:import namespace="8d223693-a444-41f7-80b4-d2e3985df6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23693-a444-41f7-80b4-d2e3985df6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C1EE54-6F1C-472A-A214-436EEDE40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23693-a444-41f7-80b4-d2e3985df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187F6-5E39-417B-8E73-3A3B38ABF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094C43-946B-4C7C-85DC-FD3573E0803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d223693-a444-41f7-80b4-d2e3985df69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26213</TotalTime>
  <Words>6422</Words>
  <Application>Microsoft Office PowerPoint</Application>
  <PresentationFormat>On-screen Show (4:3)</PresentationFormat>
  <Paragraphs>1085</Paragraphs>
  <Slides>95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Arial</vt:lpstr>
      <vt:lpstr>Calibri</vt:lpstr>
      <vt:lpstr>Times</vt:lpstr>
      <vt:lpstr>Times New Roman</vt:lpstr>
      <vt:lpstr>Verdana</vt:lpstr>
      <vt:lpstr>Wingdings</vt:lpstr>
      <vt:lpstr>Default Design</vt:lpstr>
      <vt:lpstr>Chart</vt:lpstr>
      <vt:lpstr>Common Healthcare Terminology   </vt:lpstr>
      <vt:lpstr>Common Terminology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 of Care was Provided?</vt:lpstr>
      <vt:lpstr>Medical Documentation</vt:lpstr>
      <vt:lpstr>Medical Documentation</vt:lpstr>
      <vt:lpstr>Medical Documentation</vt:lpstr>
      <vt:lpstr>CPT/HCPCS Codes</vt:lpstr>
      <vt:lpstr>PowerPoint Presentation</vt:lpstr>
      <vt:lpstr>PowerPoint Presentation</vt:lpstr>
      <vt:lpstr>PowerPoint Presentation</vt:lpstr>
      <vt:lpstr>Selected Types of CPT/HCPCS Codes</vt:lpstr>
      <vt:lpstr>PowerPoint Presentation</vt:lpstr>
      <vt:lpstr>CPT/HCPCS Codes</vt:lpstr>
      <vt:lpstr>CPT/HCPCS Codes</vt:lpstr>
      <vt:lpstr>HCPCS Code Modifiers</vt:lpstr>
      <vt:lpstr>HCPCS Code Modifiers</vt:lpstr>
      <vt:lpstr>Example of HCPCS Codes and Units of Measure</vt:lpstr>
      <vt:lpstr>CPT/HCPCS</vt:lpstr>
      <vt:lpstr>CPT/HCPCS</vt:lpstr>
      <vt:lpstr>PowerPoint Presentation</vt:lpstr>
      <vt:lpstr>CPT/HCPCS</vt:lpstr>
      <vt:lpstr>Coding Rules </vt:lpstr>
      <vt:lpstr>Coding Quality </vt:lpstr>
      <vt:lpstr>When Was the Care was Provided?</vt:lpstr>
      <vt:lpstr>Dates in M2 Tables</vt:lpstr>
      <vt:lpstr>How Much Care was Provided?</vt:lpstr>
      <vt:lpstr>Common Basic Reporting Measures</vt:lpstr>
      <vt:lpstr>How Resource Intensive was the Care Provided?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Value Units</vt:lpstr>
      <vt:lpstr>Relative Value Units</vt:lpstr>
      <vt:lpstr>How Complete are the Data about the Care Provided?</vt:lpstr>
      <vt:lpstr>Completion Estimates</vt:lpstr>
      <vt:lpstr>Completion Estimates</vt:lpstr>
      <vt:lpstr>Completeness of M2 Data (based on 2013 data)</vt:lpstr>
      <vt:lpstr>Completeness of M2 Data</vt:lpstr>
      <vt:lpstr>For whom was the care provided?</vt:lpstr>
      <vt:lpstr>Person Identifiers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Eligibility group</vt:lpstr>
      <vt:lpstr>Enrollment group</vt:lpstr>
      <vt:lpstr>Enrollment PCM Type</vt:lpstr>
      <vt:lpstr>PowerPoint Presentation</vt:lpstr>
      <vt:lpstr>PowerPoint Presentation</vt:lpstr>
      <vt:lpstr>PowerPoint Presentation</vt:lpstr>
      <vt:lpstr>Trends:  Enrollees by Service of Enrollment Location</vt:lpstr>
      <vt:lpstr>PowerPoint Presentation</vt:lpstr>
      <vt:lpstr>PowerPoint Presentation</vt:lpstr>
      <vt:lpstr>Geography</vt:lpstr>
      <vt:lpstr>Geography</vt:lpstr>
      <vt:lpstr>Geography</vt:lpstr>
      <vt:lpstr>Geography</vt:lpstr>
      <vt:lpstr>PowerPoint Presentation</vt:lpstr>
      <vt:lpstr>PowerPoint Presentation</vt:lpstr>
      <vt:lpstr>Catchment Area vs MTF Service Area</vt:lpstr>
      <vt:lpstr>PowerPoint Presentation</vt:lpstr>
      <vt:lpstr>Additional Market Area Concepts</vt:lpstr>
      <vt:lpstr>PowerPoint Presentation</vt:lpstr>
      <vt:lpstr>PowerPoint Presentation</vt:lpstr>
      <vt:lpstr>PowerPoint Presentation</vt:lpstr>
      <vt:lpstr>PowerPoint Presentation</vt:lpstr>
      <vt:lpstr>Common Terms</vt:lpstr>
      <vt:lpstr>PowerPoint Presentation</vt:lpstr>
      <vt:lpstr>PowerPoint Presentation</vt:lpstr>
      <vt:lpstr>PowerPoint Presentation</vt:lpstr>
    </vt:vector>
  </TitlesOfParts>
  <Company>Kennell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Healthcare Terminology</dc:title>
  <dc:subject>Common Healthcare Terminology</dc:subject>
  <dc:creator>lah</dc:creator>
  <cp:keywords>Common Healthcare Terminology</cp:keywords>
  <cp:lastModifiedBy>Rivera, Portia T</cp:lastModifiedBy>
  <cp:revision>836</cp:revision>
  <cp:lastPrinted>2017-10-30T22:16:14Z</cp:lastPrinted>
  <dcterms:created xsi:type="dcterms:W3CDTF">2003-07-08T15:43:14Z</dcterms:created>
  <dcterms:modified xsi:type="dcterms:W3CDTF">2022-08-19T17:23:14Z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0x0101004251EB745CF89B4EB1E23179B14FF6D3</vt:lpwstr>
  </property>
</Properties>
</file>