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41"/>
  </p:notesMasterIdLst>
  <p:handoutMasterIdLst>
    <p:handoutMasterId r:id="rId42"/>
  </p:handoutMasterIdLst>
  <p:sldIdLst>
    <p:sldId id="684" r:id="rId5"/>
    <p:sldId id="629" r:id="rId6"/>
    <p:sldId id="911" r:id="rId7"/>
    <p:sldId id="912" r:id="rId8"/>
    <p:sldId id="919" r:id="rId9"/>
    <p:sldId id="920" r:id="rId10"/>
    <p:sldId id="922" r:id="rId11"/>
    <p:sldId id="924" r:id="rId12"/>
    <p:sldId id="923" r:id="rId13"/>
    <p:sldId id="925" r:id="rId14"/>
    <p:sldId id="926" r:id="rId15"/>
    <p:sldId id="932" r:id="rId16"/>
    <p:sldId id="928" r:id="rId17"/>
    <p:sldId id="935" r:id="rId18"/>
    <p:sldId id="931" r:id="rId19"/>
    <p:sldId id="934" r:id="rId20"/>
    <p:sldId id="933" r:id="rId21"/>
    <p:sldId id="936" r:id="rId22"/>
    <p:sldId id="641" r:id="rId23"/>
    <p:sldId id="915" r:id="rId24"/>
    <p:sldId id="937" r:id="rId25"/>
    <p:sldId id="938" r:id="rId26"/>
    <p:sldId id="939" r:id="rId27"/>
    <p:sldId id="940" r:id="rId28"/>
    <p:sldId id="941" r:id="rId29"/>
    <p:sldId id="942" r:id="rId30"/>
    <p:sldId id="943" r:id="rId31"/>
    <p:sldId id="917" r:id="rId32"/>
    <p:sldId id="944" r:id="rId33"/>
    <p:sldId id="914" r:id="rId34"/>
    <p:sldId id="945" r:id="rId35"/>
    <p:sldId id="916" r:id="rId36"/>
    <p:sldId id="946" r:id="rId37"/>
    <p:sldId id="947" r:id="rId38"/>
    <p:sldId id="948" r:id="rId39"/>
    <p:sldId id="628" r:id="rId40"/>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CF9"/>
    <a:srgbClr val="FFFFCC"/>
    <a:srgbClr val="FF66CC"/>
    <a:srgbClr val="FF3399"/>
    <a:srgbClr val="A3FBF7"/>
    <a:srgbClr val="3333CC"/>
    <a:srgbClr val="FFFF00"/>
    <a:srgbClr val="C1DDD9"/>
    <a:srgbClr val="AEAEF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800" autoAdjust="0"/>
  </p:normalViewPr>
  <p:slideViewPr>
    <p:cSldViewPr>
      <p:cViewPr varScale="1">
        <p:scale>
          <a:sx n="114" d="100"/>
          <a:sy n="114" d="100"/>
        </p:scale>
        <p:origin x="1560" y="102"/>
      </p:cViewPr>
      <p:guideLst>
        <p:guide orient="horz" pos="3936"/>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4242"/>
    </p:cViewPr>
  </p:sorterViewPr>
  <p:notesViewPr>
    <p:cSldViewPr>
      <p:cViewPr varScale="1">
        <p:scale>
          <a:sx n="66" d="100"/>
          <a:sy n="66" d="100"/>
        </p:scale>
        <p:origin x="3101"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hdr" sz="quarter"/>
          </p:nvPr>
        </p:nvSpPr>
        <p:spPr bwMode="auto">
          <a:xfrm>
            <a:off x="2" y="1"/>
            <a:ext cx="3012328"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9" rIns="92477" bIns="46239" numCol="1" anchor="t" anchorCtr="0" compatLnSpc="1">
            <a:prstTxWarp prst="textNoShape">
              <a:avLst/>
            </a:prstTxWarp>
          </a:bodyPr>
          <a:lstStyle>
            <a:lvl1pPr>
              <a:defRPr sz="1200">
                <a:latin typeface="Arial" charset="0"/>
              </a:defRPr>
            </a:lvl1pPr>
          </a:lstStyle>
          <a:p>
            <a:pPr>
              <a:defRPr/>
            </a:pPr>
            <a:endParaRPr lang="en-US"/>
          </a:p>
        </p:txBody>
      </p:sp>
      <p:sp>
        <p:nvSpPr>
          <p:cNvPr id="189443" name="Rectangle 3"/>
          <p:cNvSpPr>
            <a:spLocks noGrp="1" noChangeArrowheads="1"/>
          </p:cNvSpPr>
          <p:nvPr>
            <p:ph type="dt" sz="quarter" idx="1"/>
          </p:nvPr>
        </p:nvSpPr>
        <p:spPr bwMode="auto">
          <a:xfrm>
            <a:off x="3937747" y="1"/>
            <a:ext cx="3012328"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9" rIns="92477" bIns="46239" numCol="1" anchor="t" anchorCtr="0" compatLnSpc="1">
            <a:prstTxWarp prst="textNoShape">
              <a:avLst/>
            </a:prstTxWarp>
          </a:bodyPr>
          <a:lstStyle>
            <a:lvl1pPr algn="r">
              <a:defRPr sz="1200">
                <a:latin typeface="Arial" charset="0"/>
              </a:defRPr>
            </a:lvl1pPr>
          </a:lstStyle>
          <a:p>
            <a:pPr>
              <a:defRPr/>
            </a:pPr>
            <a:endParaRPr lang="en-US"/>
          </a:p>
        </p:txBody>
      </p:sp>
      <p:sp>
        <p:nvSpPr>
          <p:cNvPr id="189444" name="Rectangle 4"/>
          <p:cNvSpPr>
            <a:spLocks noGrp="1" noChangeArrowheads="1"/>
          </p:cNvSpPr>
          <p:nvPr>
            <p:ph type="ftr" sz="quarter" idx="2"/>
          </p:nvPr>
        </p:nvSpPr>
        <p:spPr bwMode="auto">
          <a:xfrm>
            <a:off x="2" y="8773957"/>
            <a:ext cx="3012328" cy="462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9" rIns="92477" bIns="46239" numCol="1" anchor="b" anchorCtr="0" compatLnSpc="1">
            <a:prstTxWarp prst="textNoShape">
              <a:avLst/>
            </a:prstTxWarp>
          </a:bodyPr>
          <a:lstStyle>
            <a:lvl1pPr>
              <a:defRPr sz="1200">
                <a:latin typeface="Arial" charset="0"/>
              </a:defRPr>
            </a:lvl1pPr>
          </a:lstStyle>
          <a:p>
            <a:pPr>
              <a:defRPr/>
            </a:pPr>
            <a:r>
              <a:rPr lang="en-US" sz="1000"/>
              <a:t>DHA/Decision Support Division/WISDOM</a:t>
            </a:r>
            <a:endParaRPr lang="en-US" sz="1000" dirty="0"/>
          </a:p>
        </p:txBody>
      </p:sp>
      <p:sp>
        <p:nvSpPr>
          <p:cNvPr id="189445" name="Rectangle 5"/>
          <p:cNvSpPr>
            <a:spLocks noGrp="1" noChangeArrowheads="1"/>
          </p:cNvSpPr>
          <p:nvPr>
            <p:ph type="sldNum" sz="quarter" idx="3"/>
          </p:nvPr>
        </p:nvSpPr>
        <p:spPr bwMode="auto">
          <a:xfrm>
            <a:off x="3937747" y="8773957"/>
            <a:ext cx="3012328" cy="462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9" rIns="92477" bIns="46239" numCol="1" anchor="b" anchorCtr="0" compatLnSpc="1">
            <a:prstTxWarp prst="textNoShape">
              <a:avLst/>
            </a:prstTxWarp>
          </a:bodyPr>
          <a:lstStyle>
            <a:lvl1pPr algn="r">
              <a:defRPr sz="1200">
                <a:latin typeface="Arial" charset="0"/>
              </a:defRPr>
            </a:lvl1pPr>
          </a:lstStyle>
          <a:p>
            <a:pPr>
              <a:defRPr/>
            </a:pPr>
            <a:fld id="{626EEC9C-C976-4B0B-A7ED-3A19EB1B9F8F}" type="slidenum">
              <a:rPr lang="en-US" sz="1000"/>
              <a:pPr>
                <a:defRPr/>
              </a:pPr>
              <a:t>‹#›</a:t>
            </a:fld>
            <a:endParaRPr lang="en-US" sz="1000" dirty="0"/>
          </a:p>
        </p:txBody>
      </p:sp>
    </p:spTree>
    <p:extLst>
      <p:ext uri="{BB962C8B-B14F-4D97-AF65-F5344CB8AC3E}">
        <p14:creationId xmlns:p14="http://schemas.microsoft.com/office/powerpoint/2010/main" val="349353259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2" y="1"/>
            <a:ext cx="3012328"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9" rIns="92477" bIns="46239" numCol="1" anchor="t" anchorCtr="0" compatLnSpc="1">
            <a:prstTxWarp prst="textNoShape">
              <a:avLst/>
            </a:prstTxWarp>
          </a:bodyPr>
          <a:lstStyle>
            <a:lvl1pPr>
              <a:defRPr sz="1200">
                <a:latin typeface="Arial" charset="0"/>
              </a:defRPr>
            </a:lvl1pPr>
          </a:lstStyle>
          <a:p>
            <a:pPr>
              <a:defRPr/>
            </a:pPr>
            <a:endParaRPr lang="en-US"/>
          </a:p>
        </p:txBody>
      </p:sp>
      <p:sp>
        <p:nvSpPr>
          <p:cNvPr id="147459" name="Rectangle 3"/>
          <p:cNvSpPr>
            <a:spLocks noGrp="1" noChangeArrowheads="1"/>
          </p:cNvSpPr>
          <p:nvPr>
            <p:ph type="dt" idx="1"/>
          </p:nvPr>
        </p:nvSpPr>
        <p:spPr bwMode="auto">
          <a:xfrm>
            <a:off x="3937747" y="1"/>
            <a:ext cx="3012328"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9" rIns="92477" bIns="46239" numCol="1" anchor="t" anchorCtr="0" compatLnSpc="1">
            <a:prstTxWarp prst="textNoShape">
              <a:avLst/>
            </a:prstTxWarp>
          </a:bodyPr>
          <a:lstStyle>
            <a:lvl1pPr algn="r">
              <a:defRPr sz="1200">
                <a:latin typeface="Arial" charset="0"/>
              </a:defRPr>
            </a:lvl1pPr>
          </a:lstStyle>
          <a:p>
            <a:pPr>
              <a:defRPr/>
            </a:pPr>
            <a:endParaRPr lang="en-US"/>
          </a:p>
        </p:txBody>
      </p:sp>
      <p:sp>
        <p:nvSpPr>
          <p:cNvPr id="134148" name="Rectangle 4"/>
          <p:cNvSpPr>
            <a:spLocks noGrp="1" noRot="1" noChangeAspect="1" noChangeArrowheads="1" noTextEdit="1"/>
          </p:cNvSpPr>
          <p:nvPr>
            <p:ph type="sldImg" idx="2"/>
          </p:nvPr>
        </p:nvSpPr>
        <p:spPr bwMode="auto">
          <a:xfrm>
            <a:off x="1166813" y="693738"/>
            <a:ext cx="4616450" cy="34623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7461" name="Rectangle 5"/>
          <p:cNvSpPr>
            <a:spLocks noGrp="1" noChangeArrowheads="1"/>
          </p:cNvSpPr>
          <p:nvPr>
            <p:ph type="body" sz="quarter" idx="3"/>
          </p:nvPr>
        </p:nvSpPr>
        <p:spPr bwMode="auto">
          <a:xfrm>
            <a:off x="926993" y="4387767"/>
            <a:ext cx="5096092" cy="41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9" rIns="92477" bIns="462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7462" name="Rectangle 6"/>
          <p:cNvSpPr>
            <a:spLocks noGrp="1" noChangeArrowheads="1"/>
          </p:cNvSpPr>
          <p:nvPr>
            <p:ph type="ftr" sz="quarter" idx="4"/>
          </p:nvPr>
        </p:nvSpPr>
        <p:spPr bwMode="auto">
          <a:xfrm>
            <a:off x="2" y="8773957"/>
            <a:ext cx="3012328" cy="462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9" rIns="92477" bIns="46239" numCol="1" anchor="b" anchorCtr="0" compatLnSpc="1">
            <a:prstTxWarp prst="textNoShape">
              <a:avLst/>
            </a:prstTxWarp>
          </a:bodyPr>
          <a:lstStyle>
            <a:lvl1pPr>
              <a:defRPr sz="1200">
                <a:latin typeface="Arial" charset="0"/>
              </a:defRPr>
            </a:lvl1pPr>
          </a:lstStyle>
          <a:p>
            <a:pPr>
              <a:defRPr/>
            </a:pPr>
            <a:endParaRPr lang="en-US"/>
          </a:p>
        </p:txBody>
      </p:sp>
      <p:sp>
        <p:nvSpPr>
          <p:cNvPr id="147463" name="Rectangle 7"/>
          <p:cNvSpPr>
            <a:spLocks noGrp="1" noChangeArrowheads="1"/>
          </p:cNvSpPr>
          <p:nvPr>
            <p:ph type="sldNum" sz="quarter" idx="5"/>
          </p:nvPr>
        </p:nvSpPr>
        <p:spPr bwMode="auto">
          <a:xfrm>
            <a:off x="3937747" y="8773957"/>
            <a:ext cx="3012328" cy="462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9" rIns="92477" bIns="46239" numCol="1" anchor="b" anchorCtr="0" compatLnSpc="1">
            <a:prstTxWarp prst="textNoShape">
              <a:avLst/>
            </a:prstTxWarp>
          </a:bodyPr>
          <a:lstStyle>
            <a:lvl1pPr algn="r">
              <a:defRPr sz="1200">
                <a:latin typeface="Arial" charset="0"/>
              </a:defRPr>
            </a:lvl1pPr>
          </a:lstStyle>
          <a:p>
            <a:pPr>
              <a:defRPr/>
            </a:pPr>
            <a:fld id="{7AE5DB03-631A-40A1-AFB7-A7C760835C7D}" type="slidenum">
              <a:rPr lang="en-US"/>
              <a:pPr>
                <a:defRPr/>
              </a:pPr>
              <a:t>‹#›</a:t>
            </a:fld>
            <a:endParaRPr lang="en-US"/>
          </a:p>
        </p:txBody>
      </p:sp>
    </p:spTree>
    <p:extLst>
      <p:ext uri="{BB962C8B-B14F-4D97-AF65-F5344CB8AC3E}">
        <p14:creationId xmlns:p14="http://schemas.microsoft.com/office/powerpoint/2010/main" val="85021706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4DCC3127-B5E1-4D22-AE7B-440D14328A64}" type="slidenum">
              <a:rPr lang="en-US" sz="1200"/>
              <a:pPr/>
              <a:t>2</a:t>
            </a:fld>
            <a:endParaRPr lang="en-US" sz="1200"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695637" y="4387767"/>
            <a:ext cx="5558801" cy="4155919"/>
          </a:xfrm>
          <a:noFill/>
        </p:spPr>
        <p:txBody>
          <a:bodyPr/>
          <a:lstStyle/>
          <a:p>
            <a:pPr eaLnBrk="1" hangingPunct="1"/>
            <a:r>
              <a:rPr lang="en-US" dirty="0">
                <a:latin typeface="Arial" pitchFamily="34" charset="0"/>
                <a:ea typeface="ヒラギノ角ゴ Pro W3"/>
              </a:rPr>
              <a:t>Objectives</a:t>
            </a:r>
          </a:p>
        </p:txBody>
      </p:sp>
      <p:sp>
        <p:nvSpPr>
          <p:cNvPr id="59397" name="Footer Placeholder 1"/>
          <p:cNvSpPr>
            <a:spLocks noGrp="1"/>
          </p:cNvSpPr>
          <p:nvPr>
            <p:ph type="ftr" sz="quarter" idx="4"/>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sz="1200" dirty="0"/>
              <a:t>TMA/WISDOM</a:t>
            </a:r>
          </a:p>
        </p:txBody>
      </p:sp>
    </p:spTree>
    <p:extLst>
      <p:ext uri="{BB962C8B-B14F-4D97-AF65-F5344CB8AC3E}">
        <p14:creationId xmlns:p14="http://schemas.microsoft.com/office/powerpoint/2010/main" val="2582888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563D6D5E-4C4D-4A91-8E42-BF99880FF8DE}" type="slidenum">
              <a:rPr lang="en-US" sz="1200"/>
              <a:pPr/>
              <a:t>18</a:t>
            </a:fld>
            <a:endParaRPr lang="en-US" sz="12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695637" y="4387767"/>
            <a:ext cx="5558801" cy="4155919"/>
          </a:xfrm>
          <a:noFill/>
        </p:spPr>
        <p:txBody>
          <a:bodyPr/>
          <a:lstStyle/>
          <a:p>
            <a:pPr eaLnBrk="1" hangingPunct="1"/>
            <a:r>
              <a:rPr lang="en-US" dirty="0">
                <a:latin typeface="Arial" pitchFamily="34" charset="0"/>
                <a:ea typeface="ヒラギノ角ゴ Pro W3"/>
              </a:rPr>
              <a:t>How often updated?</a:t>
            </a:r>
          </a:p>
        </p:txBody>
      </p:sp>
      <p:sp>
        <p:nvSpPr>
          <p:cNvPr id="71685" name="Footer Placeholder 1"/>
          <p:cNvSpPr>
            <a:spLocks noGrp="1"/>
          </p:cNvSpPr>
          <p:nvPr>
            <p:ph type="ftr" sz="quarter" idx="4"/>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sz="1200" dirty="0"/>
              <a:t>TMA/WISDOM</a:t>
            </a:r>
          </a:p>
        </p:txBody>
      </p:sp>
    </p:spTree>
    <p:extLst>
      <p:ext uri="{BB962C8B-B14F-4D97-AF65-F5344CB8AC3E}">
        <p14:creationId xmlns:p14="http://schemas.microsoft.com/office/powerpoint/2010/main" val="4276757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563D6D5E-4C4D-4A91-8E42-BF99880FF8DE}" type="slidenum">
              <a:rPr lang="en-US" sz="1200"/>
              <a:pPr/>
              <a:t>19</a:t>
            </a:fld>
            <a:endParaRPr lang="en-US" sz="12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695637" y="4387767"/>
            <a:ext cx="5558801" cy="4155919"/>
          </a:xfrm>
          <a:noFill/>
        </p:spPr>
        <p:txBody>
          <a:bodyPr/>
          <a:lstStyle/>
          <a:p>
            <a:pPr eaLnBrk="1" hangingPunct="1"/>
            <a:r>
              <a:rPr lang="en-US" dirty="0">
                <a:latin typeface="Arial" pitchFamily="34" charset="0"/>
                <a:ea typeface="ヒラギノ角ゴ Pro W3"/>
              </a:rPr>
              <a:t>How often updated?</a:t>
            </a:r>
          </a:p>
        </p:txBody>
      </p:sp>
      <p:sp>
        <p:nvSpPr>
          <p:cNvPr id="71685" name="Footer Placeholder 1"/>
          <p:cNvSpPr>
            <a:spLocks noGrp="1"/>
          </p:cNvSpPr>
          <p:nvPr>
            <p:ph type="ftr" sz="quarter" idx="4"/>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sz="1200" dirty="0"/>
              <a:t>TMA/WISDOM</a:t>
            </a:r>
          </a:p>
        </p:txBody>
      </p:sp>
    </p:spTree>
    <p:extLst>
      <p:ext uri="{BB962C8B-B14F-4D97-AF65-F5344CB8AC3E}">
        <p14:creationId xmlns:p14="http://schemas.microsoft.com/office/powerpoint/2010/main" val="2762527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563D6D5E-4C4D-4A91-8E42-BF99880FF8DE}" type="slidenum">
              <a:rPr lang="en-US" sz="1200"/>
              <a:pPr/>
              <a:t>21</a:t>
            </a:fld>
            <a:endParaRPr lang="en-US" sz="12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695637" y="4387767"/>
            <a:ext cx="5558801" cy="4155919"/>
          </a:xfrm>
          <a:noFill/>
        </p:spPr>
        <p:txBody>
          <a:bodyPr/>
          <a:lstStyle/>
          <a:p>
            <a:pPr eaLnBrk="1" hangingPunct="1"/>
            <a:r>
              <a:rPr lang="en-US" dirty="0">
                <a:latin typeface="Arial" pitchFamily="34" charset="0"/>
                <a:ea typeface="ヒラギノ角ゴ Pro W3"/>
              </a:rPr>
              <a:t>How often updated?</a:t>
            </a:r>
          </a:p>
        </p:txBody>
      </p:sp>
      <p:sp>
        <p:nvSpPr>
          <p:cNvPr id="71685" name="Footer Placeholder 1"/>
          <p:cNvSpPr>
            <a:spLocks noGrp="1"/>
          </p:cNvSpPr>
          <p:nvPr>
            <p:ph type="ftr" sz="quarter" idx="4"/>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sz="1200" dirty="0"/>
              <a:t>TMA/WISDOM</a:t>
            </a:r>
          </a:p>
        </p:txBody>
      </p:sp>
    </p:spTree>
    <p:extLst>
      <p:ext uri="{BB962C8B-B14F-4D97-AF65-F5344CB8AC3E}">
        <p14:creationId xmlns:p14="http://schemas.microsoft.com/office/powerpoint/2010/main" val="3609739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563D6D5E-4C4D-4A91-8E42-BF99880FF8DE}" type="slidenum">
              <a:rPr lang="en-US" sz="1200"/>
              <a:pPr/>
              <a:t>22</a:t>
            </a:fld>
            <a:endParaRPr lang="en-US" sz="12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695637" y="4387767"/>
            <a:ext cx="5558801" cy="4155919"/>
          </a:xfrm>
          <a:noFill/>
        </p:spPr>
        <p:txBody>
          <a:bodyPr/>
          <a:lstStyle/>
          <a:p>
            <a:pPr eaLnBrk="1" hangingPunct="1"/>
            <a:r>
              <a:rPr lang="en-US" dirty="0">
                <a:latin typeface="Arial" pitchFamily="34" charset="0"/>
                <a:ea typeface="ヒラギノ角ゴ Pro W3"/>
              </a:rPr>
              <a:t>How often updated?</a:t>
            </a:r>
          </a:p>
        </p:txBody>
      </p:sp>
      <p:sp>
        <p:nvSpPr>
          <p:cNvPr id="71685" name="Footer Placeholder 1"/>
          <p:cNvSpPr>
            <a:spLocks noGrp="1"/>
          </p:cNvSpPr>
          <p:nvPr>
            <p:ph type="ftr" sz="quarter" idx="4"/>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sz="1200" dirty="0"/>
              <a:t>TMA/WISDOM</a:t>
            </a:r>
          </a:p>
        </p:txBody>
      </p:sp>
    </p:spTree>
    <p:extLst>
      <p:ext uri="{BB962C8B-B14F-4D97-AF65-F5344CB8AC3E}">
        <p14:creationId xmlns:p14="http://schemas.microsoft.com/office/powerpoint/2010/main" val="649352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563D6D5E-4C4D-4A91-8E42-BF99880FF8DE}" type="slidenum">
              <a:rPr lang="en-US" sz="1200"/>
              <a:pPr/>
              <a:t>23</a:t>
            </a:fld>
            <a:endParaRPr lang="en-US" sz="12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695637" y="4387767"/>
            <a:ext cx="5558801" cy="4155919"/>
          </a:xfrm>
          <a:noFill/>
        </p:spPr>
        <p:txBody>
          <a:bodyPr/>
          <a:lstStyle/>
          <a:p>
            <a:pPr eaLnBrk="1" hangingPunct="1"/>
            <a:r>
              <a:rPr lang="en-US" dirty="0">
                <a:latin typeface="Arial" pitchFamily="34" charset="0"/>
                <a:ea typeface="ヒラギノ角ゴ Pro W3"/>
              </a:rPr>
              <a:t>How often updated?</a:t>
            </a:r>
          </a:p>
        </p:txBody>
      </p:sp>
      <p:sp>
        <p:nvSpPr>
          <p:cNvPr id="71685" name="Footer Placeholder 1"/>
          <p:cNvSpPr>
            <a:spLocks noGrp="1"/>
          </p:cNvSpPr>
          <p:nvPr>
            <p:ph type="ftr" sz="quarter" idx="4"/>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sz="1200" dirty="0"/>
              <a:t>TMA/WISDOM</a:t>
            </a:r>
          </a:p>
        </p:txBody>
      </p:sp>
    </p:spTree>
    <p:extLst>
      <p:ext uri="{BB962C8B-B14F-4D97-AF65-F5344CB8AC3E}">
        <p14:creationId xmlns:p14="http://schemas.microsoft.com/office/powerpoint/2010/main" val="439900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563D6D5E-4C4D-4A91-8E42-BF99880FF8DE}" type="slidenum">
              <a:rPr lang="en-US" sz="1200"/>
              <a:pPr/>
              <a:t>24</a:t>
            </a:fld>
            <a:endParaRPr lang="en-US" sz="12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695637" y="4387767"/>
            <a:ext cx="5558801" cy="4155919"/>
          </a:xfrm>
          <a:noFill/>
        </p:spPr>
        <p:txBody>
          <a:bodyPr/>
          <a:lstStyle/>
          <a:p>
            <a:pPr eaLnBrk="1" hangingPunct="1"/>
            <a:r>
              <a:rPr lang="en-US" dirty="0">
                <a:latin typeface="Arial" pitchFamily="34" charset="0"/>
                <a:ea typeface="ヒラギノ角ゴ Pro W3"/>
              </a:rPr>
              <a:t>How often updated?</a:t>
            </a:r>
          </a:p>
        </p:txBody>
      </p:sp>
      <p:sp>
        <p:nvSpPr>
          <p:cNvPr id="71685" name="Footer Placeholder 1"/>
          <p:cNvSpPr>
            <a:spLocks noGrp="1"/>
          </p:cNvSpPr>
          <p:nvPr>
            <p:ph type="ftr" sz="quarter" idx="4"/>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sz="1200" dirty="0"/>
              <a:t>TMA/WISDOM</a:t>
            </a:r>
          </a:p>
        </p:txBody>
      </p:sp>
    </p:spTree>
    <p:extLst>
      <p:ext uri="{BB962C8B-B14F-4D97-AF65-F5344CB8AC3E}">
        <p14:creationId xmlns:p14="http://schemas.microsoft.com/office/powerpoint/2010/main" val="2919125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563D6D5E-4C4D-4A91-8E42-BF99880FF8DE}" type="slidenum">
              <a:rPr lang="en-US" sz="1200"/>
              <a:pPr/>
              <a:t>29</a:t>
            </a:fld>
            <a:endParaRPr lang="en-US" sz="12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695637" y="4387767"/>
            <a:ext cx="5558801" cy="4155919"/>
          </a:xfrm>
          <a:noFill/>
        </p:spPr>
        <p:txBody>
          <a:bodyPr/>
          <a:lstStyle/>
          <a:p>
            <a:pPr eaLnBrk="1" hangingPunct="1"/>
            <a:r>
              <a:rPr lang="en-US" dirty="0">
                <a:latin typeface="Arial" pitchFamily="34" charset="0"/>
                <a:ea typeface="ヒラギノ角ゴ Pro W3"/>
              </a:rPr>
              <a:t>How often updated?</a:t>
            </a:r>
          </a:p>
        </p:txBody>
      </p:sp>
      <p:sp>
        <p:nvSpPr>
          <p:cNvPr id="71685" name="Footer Placeholder 1"/>
          <p:cNvSpPr>
            <a:spLocks noGrp="1"/>
          </p:cNvSpPr>
          <p:nvPr>
            <p:ph type="ftr" sz="quarter" idx="4"/>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sz="1200" dirty="0"/>
              <a:t>TMA/WISDOM</a:t>
            </a:r>
          </a:p>
        </p:txBody>
      </p:sp>
    </p:spTree>
    <p:extLst>
      <p:ext uri="{BB962C8B-B14F-4D97-AF65-F5344CB8AC3E}">
        <p14:creationId xmlns:p14="http://schemas.microsoft.com/office/powerpoint/2010/main" val="1986473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563D6D5E-4C4D-4A91-8E42-BF99880FF8DE}" type="slidenum">
              <a:rPr lang="en-US" sz="1200"/>
              <a:pPr/>
              <a:t>31</a:t>
            </a:fld>
            <a:endParaRPr lang="en-US" sz="12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695637" y="4387767"/>
            <a:ext cx="5558801" cy="4155919"/>
          </a:xfrm>
          <a:noFill/>
        </p:spPr>
        <p:txBody>
          <a:bodyPr/>
          <a:lstStyle/>
          <a:p>
            <a:pPr eaLnBrk="1" hangingPunct="1"/>
            <a:r>
              <a:rPr lang="en-US" dirty="0">
                <a:latin typeface="Arial" pitchFamily="34" charset="0"/>
                <a:ea typeface="ヒラギノ角ゴ Pro W3"/>
              </a:rPr>
              <a:t>How often updated?</a:t>
            </a:r>
          </a:p>
        </p:txBody>
      </p:sp>
      <p:sp>
        <p:nvSpPr>
          <p:cNvPr id="71685" name="Footer Placeholder 1"/>
          <p:cNvSpPr>
            <a:spLocks noGrp="1"/>
          </p:cNvSpPr>
          <p:nvPr>
            <p:ph type="ftr" sz="quarter" idx="4"/>
          </p:nvPr>
        </p:nvSpPr>
        <p:spPr>
          <a:noFill/>
        </p:spPr>
        <p:txBody>
          <a:bodyPr/>
          <a:lstStyle>
            <a:lvl1pPr defTabSz="924862">
              <a:defRPr sz="2400">
                <a:solidFill>
                  <a:schemeClr val="tx1"/>
                </a:solidFill>
                <a:latin typeface="Arial" pitchFamily="34" charset="0"/>
                <a:ea typeface="ヒラギノ角ゴ Pro W3"/>
                <a:cs typeface="ヒラギノ角ゴ Pro W3"/>
              </a:defRPr>
            </a:lvl1pPr>
            <a:lvl2pPr marL="737367" indent="-283603" defTabSz="924862">
              <a:defRPr sz="2400">
                <a:solidFill>
                  <a:schemeClr val="tx1"/>
                </a:solidFill>
                <a:latin typeface="Arial" pitchFamily="34" charset="0"/>
                <a:ea typeface="ヒラギノ角ゴ Pro W3"/>
                <a:cs typeface="ヒラギノ角ゴ Pro W3"/>
              </a:defRPr>
            </a:lvl2pPr>
            <a:lvl3pPr marL="1134413" indent="-226883" defTabSz="924862">
              <a:defRPr sz="2400">
                <a:solidFill>
                  <a:schemeClr val="tx1"/>
                </a:solidFill>
                <a:latin typeface="Arial" pitchFamily="34" charset="0"/>
                <a:ea typeface="ヒラギノ角ゴ Pro W3"/>
                <a:cs typeface="ヒラギノ角ゴ Pro W3"/>
              </a:defRPr>
            </a:lvl3pPr>
            <a:lvl4pPr marL="1588177" indent="-226883" defTabSz="924862">
              <a:defRPr sz="2400">
                <a:solidFill>
                  <a:schemeClr val="tx1"/>
                </a:solidFill>
                <a:latin typeface="Arial" pitchFamily="34" charset="0"/>
                <a:ea typeface="ヒラギノ角ゴ Pro W3"/>
                <a:cs typeface="ヒラギノ角ゴ Pro W3"/>
              </a:defRPr>
            </a:lvl4pPr>
            <a:lvl5pPr marL="2041942" indent="-226883" defTabSz="924862">
              <a:defRPr sz="2400">
                <a:solidFill>
                  <a:schemeClr val="tx1"/>
                </a:solidFill>
                <a:latin typeface="Arial" pitchFamily="34" charset="0"/>
                <a:ea typeface="ヒラギノ角ゴ Pro W3"/>
                <a:cs typeface="ヒラギノ角ゴ Pro W3"/>
              </a:defRPr>
            </a:lvl5pPr>
            <a:lvl6pPr marL="249570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49472"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03237"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57001" indent="-226883" defTabSz="924862"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en-US" sz="1200" dirty="0"/>
              <a:t>TMA/WISDOM</a:t>
            </a:r>
          </a:p>
        </p:txBody>
      </p:sp>
    </p:spTree>
    <p:extLst>
      <p:ext uri="{BB962C8B-B14F-4D97-AF65-F5344CB8AC3E}">
        <p14:creationId xmlns:p14="http://schemas.microsoft.com/office/powerpoint/2010/main" val="360018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sz="1000"/>
            </a:lvl1pPr>
          </a:lstStyle>
          <a:p>
            <a:pPr>
              <a:defRPr/>
            </a:pPr>
            <a:fld id="{1ED47A34-EB99-4470-8867-D85738480364}" type="slidenum">
              <a:rPr lang="en-US" smtClean="0"/>
              <a:pPr>
                <a:defRPr/>
              </a:pPr>
              <a:t>‹#›</a:t>
            </a:fld>
            <a:endParaRPr lang="en-US" dirty="0"/>
          </a:p>
        </p:txBody>
      </p:sp>
    </p:spTree>
    <p:extLst>
      <p:ext uri="{BB962C8B-B14F-4D97-AF65-F5344CB8AC3E}">
        <p14:creationId xmlns:p14="http://schemas.microsoft.com/office/powerpoint/2010/main" val="393531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sz="1000"/>
            </a:lvl1pPr>
          </a:lstStyle>
          <a:p>
            <a:pPr>
              <a:defRPr/>
            </a:pPr>
            <a:fld id="{D19A83E9-D23A-4F8A-9DE6-CEDCE664E07A}" type="slidenum">
              <a:rPr lang="en-US" smtClean="0"/>
              <a:pPr>
                <a:defRPr/>
              </a:pPr>
              <a:t>‹#›</a:t>
            </a:fld>
            <a:endParaRPr lang="en-US" dirty="0"/>
          </a:p>
        </p:txBody>
      </p:sp>
    </p:spTree>
    <p:extLst>
      <p:ext uri="{BB962C8B-B14F-4D97-AF65-F5344CB8AC3E}">
        <p14:creationId xmlns:p14="http://schemas.microsoft.com/office/powerpoint/2010/main" val="245767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sz="1000"/>
            </a:lvl1pPr>
          </a:lstStyle>
          <a:p>
            <a:pPr>
              <a:defRPr/>
            </a:pPr>
            <a:fld id="{45E22CEC-380B-4B46-AE77-E47B86D20C96}" type="slidenum">
              <a:rPr lang="en-US" smtClean="0"/>
              <a:pPr>
                <a:defRPr/>
              </a:pPr>
              <a:t>‹#›</a:t>
            </a:fld>
            <a:endParaRPr lang="en-US" dirty="0"/>
          </a:p>
        </p:txBody>
      </p:sp>
    </p:spTree>
    <p:extLst>
      <p:ext uri="{BB962C8B-B14F-4D97-AF65-F5344CB8AC3E}">
        <p14:creationId xmlns:p14="http://schemas.microsoft.com/office/powerpoint/2010/main" val="2177090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705600" cy="639763"/>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sz="1000"/>
            </a:lvl1pPr>
          </a:lstStyle>
          <a:p>
            <a:pPr>
              <a:defRPr/>
            </a:pPr>
            <a:fld id="{05506700-03CB-4D78-879E-F95C9178AA5E}" type="slidenum">
              <a:rPr lang="en-US" smtClean="0"/>
              <a:pPr>
                <a:defRPr/>
              </a:pPr>
              <a:t>‹#›</a:t>
            </a:fld>
            <a:endParaRPr lang="en-US" dirty="0"/>
          </a:p>
        </p:txBody>
      </p:sp>
    </p:spTree>
    <p:extLst>
      <p:ext uri="{BB962C8B-B14F-4D97-AF65-F5344CB8AC3E}">
        <p14:creationId xmlns:p14="http://schemas.microsoft.com/office/powerpoint/2010/main" val="2804025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705600" cy="639763"/>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6"/>
          <p:cNvSpPr>
            <a:spLocks noGrp="1" noChangeArrowheads="1"/>
          </p:cNvSpPr>
          <p:nvPr>
            <p:ph type="sldNum" sz="quarter" idx="12"/>
          </p:nvPr>
        </p:nvSpPr>
        <p:spPr>
          <a:ln/>
        </p:spPr>
        <p:txBody>
          <a:bodyPr/>
          <a:lstStyle>
            <a:lvl1pPr>
              <a:defRPr sz="1000"/>
            </a:lvl1pPr>
          </a:lstStyle>
          <a:p>
            <a:pPr>
              <a:defRPr/>
            </a:pPr>
            <a:fld id="{8771477D-29E4-4435-A632-29CA5F898429}" type="slidenum">
              <a:rPr lang="en-US" smtClean="0"/>
              <a:pPr>
                <a:defRPr/>
              </a:pPr>
              <a:t>‹#›</a:t>
            </a:fld>
            <a:endParaRPr lang="en-US" dirty="0"/>
          </a:p>
        </p:txBody>
      </p:sp>
    </p:spTree>
    <p:extLst>
      <p:ext uri="{BB962C8B-B14F-4D97-AF65-F5344CB8AC3E}">
        <p14:creationId xmlns:p14="http://schemas.microsoft.com/office/powerpoint/2010/main" val="277768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705600" cy="639763"/>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2"/>
          </p:nvPr>
        </p:nvSpPr>
        <p:spPr>
          <a:ln/>
        </p:spPr>
        <p:txBody>
          <a:bodyPr/>
          <a:lstStyle>
            <a:lvl1pPr>
              <a:defRPr sz="1000"/>
            </a:lvl1pPr>
          </a:lstStyle>
          <a:p>
            <a:pPr>
              <a:defRPr/>
            </a:pPr>
            <a:fld id="{2DCFD4AB-9F6D-4EFF-B083-B07750B81CDE}" type="slidenum">
              <a:rPr lang="en-US" smtClean="0"/>
              <a:pPr>
                <a:defRPr/>
              </a:pPr>
              <a:t>‹#›</a:t>
            </a:fld>
            <a:endParaRPr lang="en-US" dirty="0"/>
          </a:p>
        </p:txBody>
      </p:sp>
    </p:spTree>
    <p:extLst>
      <p:ext uri="{BB962C8B-B14F-4D97-AF65-F5344CB8AC3E}">
        <p14:creationId xmlns:p14="http://schemas.microsoft.com/office/powerpoint/2010/main" val="2963095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2"/>
          </p:nvPr>
        </p:nvSpPr>
        <p:spPr>
          <a:ln/>
        </p:spPr>
        <p:txBody>
          <a:bodyPr/>
          <a:lstStyle>
            <a:lvl1pPr>
              <a:defRPr/>
            </a:lvl1pPr>
          </a:lstStyle>
          <a:p>
            <a:pPr>
              <a:defRPr/>
            </a:pPr>
            <a:fld id="{74D58D0C-D084-44E9-8DE1-D794B2731E54}" type="slidenum">
              <a:rPr lang="en-US"/>
              <a:pPr>
                <a:defRPr/>
              </a:pPr>
              <a:t>‹#›</a:t>
            </a:fld>
            <a:endParaRPr lang="en-US"/>
          </a:p>
        </p:txBody>
      </p:sp>
    </p:spTree>
    <p:extLst>
      <p:ext uri="{BB962C8B-B14F-4D97-AF65-F5344CB8AC3E}">
        <p14:creationId xmlns:p14="http://schemas.microsoft.com/office/powerpoint/2010/main" val="381997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sz="1000"/>
            </a:lvl1pPr>
          </a:lstStyle>
          <a:p>
            <a:pPr>
              <a:defRPr/>
            </a:pPr>
            <a:fld id="{72DC2F5A-4F79-4A62-987C-EAEB7B0418A8}" type="slidenum">
              <a:rPr lang="en-US" smtClean="0"/>
              <a:pPr>
                <a:defRPr/>
              </a:pPr>
              <a:t>‹#›</a:t>
            </a:fld>
            <a:endParaRPr lang="en-US" dirty="0"/>
          </a:p>
        </p:txBody>
      </p:sp>
    </p:spTree>
    <p:extLst>
      <p:ext uri="{BB962C8B-B14F-4D97-AF65-F5344CB8AC3E}">
        <p14:creationId xmlns:p14="http://schemas.microsoft.com/office/powerpoint/2010/main" val="174047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sz="1000" baseline="0"/>
            </a:lvl1pPr>
          </a:lstStyle>
          <a:p>
            <a:pPr>
              <a:defRPr/>
            </a:pPr>
            <a:fld id="{5BCE6B12-CBFE-4573-A60E-BA67D0914B69}" type="slidenum">
              <a:rPr lang="en-US" smtClean="0"/>
              <a:pPr>
                <a:defRPr/>
              </a:pPr>
              <a:t>‹#›</a:t>
            </a:fld>
            <a:endParaRPr lang="en-US" dirty="0"/>
          </a:p>
        </p:txBody>
      </p:sp>
    </p:spTree>
    <p:extLst>
      <p:ext uri="{BB962C8B-B14F-4D97-AF65-F5344CB8AC3E}">
        <p14:creationId xmlns:p14="http://schemas.microsoft.com/office/powerpoint/2010/main" val="9401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sz="1000"/>
            </a:lvl1pPr>
          </a:lstStyle>
          <a:p>
            <a:pPr>
              <a:defRPr/>
            </a:pPr>
            <a:fld id="{36BCD4A4-6CEF-4076-AAC1-845E273EF853}" type="slidenum">
              <a:rPr lang="en-US" smtClean="0"/>
              <a:pPr>
                <a:defRPr/>
              </a:pPr>
              <a:t>‹#›</a:t>
            </a:fld>
            <a:endParaRPr lang="en-US" dirty="0"/>
          </a:p>
        </p:txBody>
      </p:sp>
    </p:spTree>
    <p:extLst>
      <p:ext uri="{BB962C8B-B14F-4D97-AF65-F5344CB8AC3E}">
        <p14:creationId xmlns:p14="http://schemas.microsoft.com/office/powerpoint/2010/main" val="35563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sz="1000"/>
            </a:lvl1pPr>
          </a:lstStyle>
          <a:p>
            <a:pPr>
              <a:defRPr/>
            </a:pPr>
            <a:fld id="{82568C2F-BA06-4C3C-BE40-C7AAC4F114C7}" type="slidenum">
              <a:rPr lang="en-US" smtClean="0"/>
              <a:pPr>
                <a:defRPr/>
              </a:pPr>
              <a:t>‹#›</a:t>
            </a:fld>
            <a:endParaRPr lang="en-US" dirty="0"/>
          </a:p>
        </p:txBody>
      </p:sp>
    </p:spTree>
    <p:extLst>
      <p:ext uri="{BB962C8B-B14F-4D97-AF65-F5344CB8AC3E}">
        <p14:creationId xmlns:p14="http://schemas.microsoft.com/office/powerpoint/2010/main" val="18693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sz="1000"/>
            </a:lvl1pPr>
          </a:lstStyle>
          <a:p>
            <a:pPr>
              <a:defRPr/>
            </a:pPr>
            <a:fld id="{898B1967-3468-4BB4-A236-22C58BB0741E}" type="slidenum">
              <a:rPr lang="en-US" smtClean="0"/>
              <a:pPr>
                <a:defRPr/>
              </a:pPr>
              <a:t>‹#›</a:t>
            </a:fld>
            <a:endParaRPr lang="en-US" dirty="0"/>
          </a:p>
        </p:txBody>
      </p:sp>
    </p:spTree>
    <p:extLst>
      <p:ext uri="{BB962C8B-B14F-4D97-AF65-F5344CB8AC3E}">
        <p14:creationId xmlns:p14="http://schemas.microsoft.com/office/powerpoint/2010/main" val="361292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sz="1000"/>
            </a:lvl1pPr>
          </a:lstStyle>
          <a:p>
            <a:pPr>
              <a:defRPr/>
            </a:pPr>
            <a:fld id="{DCD87436-8EF5-4D9C-A1DC-7336C7484230}" type="slidenum">
              <a:rPr lang="en-US" smtClean="0"/>
              <a:pPr>
                <a:defRPr/>
              </a:pPr>
              <a:t>‹#›</a:t>
            </a:fld>
            <a:endParaRPr lang="en-US" dirty="0"/>
          </a:p>
        </p:txBody>
      </p:sp>
    </p:spTree>
    <p:extLst>
      <p:ext uri="{BB962C8B-B14F-4D97-AF65-F5344CB8AC3E}">
        <p14:creationId xmlns:p14="http://schemas.microsoft.com/office/powerpoint/2010/main" val="2764630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sz="1000"/>
            </a:lvl1pPr>
          </a:lstStyle>
          <a:p>
            <a:pPr>
              <a:defRPr/>
            </a:pPr>
            <a:fld id="{F96CDEB5-357C-4272-8A62-9EE117DFB177}" type="slidenum">
              <a:rPr lang="en-US" smtClean="0"/>
              <a:pPr>
                <a:defRPr/>
              </a:pPr>
              <a:t>‹#›</a:t>
            </a:fld>
            <a:endParaRPr lang="en-US" dirty="0"/>
          </a:p>
        </p:txBody>
      </p:sp>
    </p:spTree>
    <p:extLst>
      <p:ext uri="{BB962C8B-B14F-4D97-AF65-F5344CB8AC3E}">
        <p14:creationId xmlns:p14="http://schemas.microsoft.com/office/powerpoint/2010/main" val="1321751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sz="1000"/>
            </a:lvl1pPr>
          </a:lstStyle>
          <a:p>
            <a:pPr>
              <a:defRPr/>
            </a:pPr>
            <a:fld id="{39B29812-1991-45D8-9541-81F8C659CEBD}" type="slidenum">
              <a:rPr lang="en-US" smtClean="0"/>
              <a:pPr>
                <a:defRPr/>
              </a:pPr>
              <a:t>‹#›</a:t>
            </a:fld>
            <a:endParaRPr lang="en-US" dirty="0"/>
          </a:p>
        </p:txBody>
      </p:sp>
    </p:spTree>
    <p:extLst>
      <p:ext uri="{BB962C8B-B14F-4D97-AF65-F5344CB8AC3E}">
        <p14:creationId xmlns:p14="http://schemas.microsoft.com/office/powerpoint/2010/main" val="417537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228600"/>
            <a:ext cx="67056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60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A43EF7F6-0421-47D7-8D7E-44D21691DD4A}" type="slidenum">
              <a:rPr lang="en-US" smtClean="0"/>
              <a:pPr>
                <a:defRPr/>
              </a:pPr>
              <a:t>‹#›</a:t>
            </a:fld>
            <a:endParaRPr lang="en-US" dirty="0"/>
          </a:p>
        </p:txBody>
      </p:sp>
      <p:sp>
        <p:nvSpPr>
          <p:cNvPr id="1031" name="Line 9"/>
          <p:cNvSpPr>
            <a:spLocks noChangeShapeType="1"/>
          </p:cNvSpPr>
          <p:nvPr userDrawn="1"/>
        </p:nvSpPr>
        <p:spPr bwMode="auto">
          <a:xfrm>
            <a:off x="366713" y="1143000"/>
            <a:ext cx="8777287" cy="0"/>
          </a:xfrm>
          <a:prstGeom prst="line">
            <a:avLst/>
          </a:prstGeom>
          <a:noFill/>
          <a:ln w="127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Line 10"/>
          <p:cNvSpPr>
            <a:spLocks noChangeShapeType="1"/>
          </p:cNvSpPr>
          <p:nvPr userDrawn="1"/>
        </p:nvSpPr>
        <p:spPr bwMode="auto">
          <a:xfrm>
            <a:off x="361950" y="990600"/>
            <a:ext cx="0" cy="58705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11"/>
          <p:cNvSpPr>
            <a:spLocks noChangeArrowheads="1"/>
          </p:cNvSpPr>
          <p:nvPr userDrawn="1"/>
        </p:nvSpPr>
        <p:spPr bwMode="auto">
          <a:xfrm>
            <a:off x="838200" y="304800"/>
            <a:ext cx="3276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endParaRPr lang="en-US" sz="3200" b="1">
              <a:solidFill>
                <a:schemeClr val="tx2"/>
              </a:solidFill>
              <a:cs typeface="Times New Roman" pitchFamily="18" charset="0"/>
            </a:endParaRPr>
          </a:p>
        </p:txBody>
      </p:sp>
      <p:sp>
        <p:nvSpPr>
          <p:cNvPr id="1034" name="Rectangle 12"/>
          <p:cNvSpPr>
            <a:spLocks noChangeArrowheads="1"/>
          </p:cNvSpPr>
          <p:nvPr userDrawn="1"/>
        </p:nvSpPr>
        <p:spPr bwMode="auto">
          <a:xfrm>
            <a:off x="685800" y="12954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endParaRPr lang="en-US" sz="2000">
              <a:latin typeface="Times New Roman" pitchFamily="18" charset="0"/>
              <a:cs typeface="Times New Roman" pitchFamily="18" charset="0"/>
            </a:endParaRPr>
          </a:p>
        </p:txBody>
      </p:sp>
      <p:sp>
        <p:nvSpPr>
          <p:cNvPr id="1035" name="Rectangle 13"/>
          <p:cNvSpPr>
            <a:spLocks noChangeArrowheads="1"/>
          </p:cNvSpPr>
          <p:nvPr userDrawn="1"/>
        </p:nvSpPr>
        <p:spPr bwMode="auto">
          <a:xfrm>
            <a:off x="6248400" y="6634163"/>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endParaRPr lang="en-US" sz="1100">
              <a:cs typeface="Times New Roman" pitchFamily="18" charset="0"/>
            </a:endParaRPr>
          </a:p>
        </p:txBody>
      </p:sp>
      <p:sp>
        <p:nvSpPr>
          <p:cNvPr id="1036" name="Line 14"/>
          <p:cNvSpPr>
            <a:spLocks noChangeShapeType="1"/>
          </p:cNvSpPr>
          <p:nvPr userDrawn="1"/>
        </p:nvSpPr>
        <p:spPr bwMode="auto">
          <a:xfrm>
            <a:off x="0" y="990600"/>
            <a:ext cx="9144000" cy="0"/>
          </a:xfrm>
          <a:prstGeom prst="line">
            <a:avLst/>
          </a:prstGeom>
          <a:noFill/>
          <a:ln w="1905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5"/>
          <p:cNvSpPr>
            <a:spLocks noChangeArrowheads="1"/>
          </p:cNvSpPr>
          <p:nvPr userDrawn="1"/>
        </p:nvSpPr>
        <p:spPr bwMode="auto">
          <a:xfrm>
            <a:off x="0" y="0"/>
            <a:ext cx="238125" cy="6858000"/>
          </a:xfrm>
          <a:prstGeom prst="rect">
            <a:avLst/>
          </a:prstGeom>
          <a:gradFill rotWithShape="0">
            <a:gsLst>
              <a:gs pos="0">
                <a:srgbClr val="14293D"/>
              </a:gs>
              <a:gs pos="100000">
                <a:srgbClr val="3366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Lst>
  <p:hf hdr="0" ftr="0"/>
  <p:txStyles>
    <p:titleStyle>
      <a:lvl1pPr algn="ctr" rtl="0" eaLnBrk="0" fontAlgn="base" hangingPunct="0">
        <a:spcBef>
          <a:spcPct val="0"/>
        </a:spcBef>
        <a:spcAft>
          <a:spcPct val="0"/>
        </a:spcAft>
        <a:defRPr sz="4000">
          <a:solidFill>
            <a:schemeClr val="accent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accent2"/>
          </a:solidFill>
          <a:latin typeface="Times New Roman" pitchFamily="18" charset="0"/>
        </a:defRPr>
      </a:lvl2pPr>
      <a:lvl3pPr algn="ctr" rtl="0" eaLnBrk="0" fontAlgn="base" hangingPunct="0">
        <a:spcBef>
          <a:spcPct val="0"/>
        </a:spcBef>
        <a:spcAft>
          <a:spcPct val="0"/>
        </a:spcAft>
        <a:defRPr sz="4000">
          <a:solidFill>
            <a:schemeClr val="accent2"/>
          </a:solidFill>
          <a:latin typeface="Times New Roman" pitchFamily="18" charset="0"/>
        </a:defRPr>
      </a:lvl3pPr>
      <a:lvl4pPr algn="ctr" rtl="0" eaLnBrk="0" fontAlgn="base" hangingPunct="0">
        <a:spcBef>
          <a:spcPct val="0"/>
        </a:spcBef>
        <a:spcAft>
          <a:spcPct val="0"/>
        </a:spcAft>
        <a:defRPr sz="4000">
          <a:solidFill>
            <a:schemeClr val="accent2"/>
          </a:solidFill>
          <a:latin typeface="Times New Roman" pitchFamily="18" charset="0"/>
        </a:defRPr>
      </a:lvl4pPr>
      <a:lvl5pPr algn="ctr" rtl="0" eaLnBrk="0" fontAlgn="base" hangingPunct="0">
        <a:spcBef>
          <a:spcPct val="0"/>
        </a:spcBef>
        <a:spcAft>
          <a:spcPct val="0"/>
        </a:spcAft>
        <a:defRPr sz="4000">
          <a:solidFill>
            <a:schemeClr val="accent2"/>
          </a:solidFill>
          <a:latin typeface="Times New Roman" pitchFamily="18" charset="0"/>
        </a:defRPr>
      </a:lvl5pPr>
      <a:lvl6pPr marL="457200" algn="ctr" rtl="0" fontAlgn="base">
        <a:spcBef>
          <a:spcPct val="0"/>
        </a:spcBef>
        <a:spcAft>
          <a:spcPct val="0"/>
        </a:spcAft>
        <a:defRPr sz="4000">
          <a:solidFill>
            <a:schemeClr val="accent2"/>
          </a:solidFill>
          <a:latin typeface="Times New Roman" pitchFamily="18" charset="0"/>
        </a:defRPr>
      </a:lvl6pPr>
      <a:lvl7pPr marL="914400" algn="ctr" rtl="0" fontAlgn="base">
        <a:spcBef>
          <a:spcPct val="0"/>
        </a:spcBef>
        <a:spcAft>
          <a:spcPct val="0"/>
        </a:spcAft>
        <a:defRPr sz="4000">
          <a:solidFill>
            <a:schemeClr val="accent2"/>
          </a:solidFill>
          <a:latin typeface="Times New Roman" pitchFamily="18" charset="0"/>
        </a:defRPr>
      </a:lvl7pPr>
      <a:lvl8pPr marL="1371600" algn="ctr" rtl="0" fontAlgn="base">
        <a:spcBef>
          <a:spcPct val="0"/>
        </a:spcBef>
        <a:spcAft>
          <a:spcPct val="0"/>
        </a:spcAft>
        <a:defRPr sz="4000">
          <a:solidFill>
            <a:schemeClr val="accent2"/>
          </a:solidFill>
          <a:latin typeface="Times New Roman" pitchFamily="18" charset="0"/>
        </a:defRPr>
      </a:lvl8pPr>
      <a:lvl9pPr marL="1828800" algn="ctr" rtl="0" fontAlgn="base">
        <a:spcBef>
          <a:spcPct val="0"/>
        </a:spcBef>
        <a:spcAft>
          <a:spcPct val="0"/>
        </a:spcAft>
        <a:defRPr sz="40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3200" b="1">
          <a:solidFill>
            <a:schemeClr val="accent2"/>
          </a:solidFill>
          <a:latin typeface="Calibri Light" panose="020F0302020204030204" pitchFamily="34" charset="0"/>
          <a:ea typeface="+mn-ea"/>
          <a:cs typeface="Calibri Light" panose="020F0302020204030204" pitchFamily="34" charset="0"/>
        </a:defRPr>
      </a:lvl1pPr>
      <a:lvl2pPr marL="742950" indent="-285750" algn="l" rtl="0" eaLnBrk="0" fontAlgn="base" hangingPunct="0">
        <a:spcBef>
          <a:spcPct val="20000"/>
        </a:spcBef>
        <a:spcAft>
          <a:spcPct val="0"/>
        </a:spcAft>
        <a:buChar char="–"/>
        <a:defRPr sz="2800" b="1">
          <a:solidFill>
            <a:schemeClr val="accent2"/>
          </a:solidFill>
          <a:latin typeface="Calibri Light" panose="020F0302020204030204" pitchFamily="34" charset="0"/>
          <a:cs typeface="Calibri Light" panose="020F0302020204030204" pitchFamily="34" charset="0"/>
        </a:defRPr>
      </a:lvl2pPr>
      <a:lvl3pPr marL="1143000" indent="-228600" algn="l" rtl="0" eaLnBrk="0" fontAlgn="base" hangingPunct="0">
        <a:spcBef>
          <a:spcPct val="20000"/>
        </a:spcBef>
        <a:spcAft>
          <a:spcPct val="0"/>
        </a:spcAft>
        <a:buChar char="•"/>
        <a:defRPr sz="2400" b="1">
          <a:solidFill>
            <a:schemeClr val="accent2"/>
          </a:solidFill>
          <a:latin typeface="Calibri Light" panose="020F0302020204030204" pitchFamily="34" charset="0"/>
          <a:cs typeface="Calibri Light" panose="020F0302020204030204" pitchFamily="34" charset="0"/>
        </a:defRPr>
      </a:lvl3pPr>
      <a:lvl4pPr marL="1600200" indent="-228600" algn="l" rtl="0" eaLnBrk="0" fontAlgn="base" hangingPunct="0">
        <a:spcBef>
          <a:spcPct val="20000"/>
        </a:spcBef>
        <a:spcAft>
          <a:spcPct val="0"/>
        </a:spcAft>
        <a:buChar char="–"/>
        <a:defRPr sz="2000" b="1">
          <a:solidFill>
            <a:schemeClr val="accent2"/>
          </a:solidFill>
          <a:latin typeface="Calibri Light" panose="020F0302020204030204" pitchFamily="34" charset="0"/>
          <a:cs typeface="Calibri Light" panose="020F0302020204030204" pitchFamily="34" charset="0"/>
        </a:defRPr>
      </a:lvl4pPr>
      <a:lvl5pPr marL="2057400" indent="-228600" algn="l" rtl="0" eaLnBrk="0" fontAlgn="base" hangingPunct="0">
        <a:spcBef>
          <a:spcPct val="20000"/>
        </a:spcBef>
        <a:spcAft>
          <a:spcPct val="0"/>
        </a:spcAft>
        <a:buChar char="»"/>
        <a:defRPr sz="2000" b="1">
          <a:solidFill>
            <a:schemeClr val="accent2"/>
          </a:solidFill>
          <a:latin typeface="Calibri Light" panose="020F0302020204030204" pitchFamily="34" charset="0"/>
          <a:cs typeface="Calibri Light" panose="020F0302020204030204" pitchFamily="34" charset="0"/>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905000" y="2362200"/>
            <a:ext cx="5638800" cy="1600200"/>
          </a:xfrm>
        </p:spPr>
        <p:txBody>
          <a:bodyPr/>
          <a:lstStyle/>
          <a:p>
            <a:pPr marL="0" indent="0" algn="ctr">
              <a:buNone/>
            </a:pPr>
            <a:r>
              <a:rPr lang="en-US" sz="4000" b="0" dirty="0">
                <a:latin typeface="Calibri" pitchFamily="34" charset="0"/>
              </a:rPr>
              <a:t>DEERS Data</a:t>
            </a:r>
          </a:p>
        </p:txBody>
      </p:sp>
      <p:sp>
        <p:nvSpPr>
          <p:cNvPr id="5" name="Slide Number Placeholder 4"/>
          <p:cNvSpPr>
            <a:spLocks noGrp="1"/>
          </p:cNvSpPr>
          <p:nvPr>
            <p:ph type="sldNum" sz="quarter" idx="12"/>
          </p:nvPr>
        </p:nvSpPr>
        <p:spPr/>
        <p:txBody>
          <a:bodyPr/>
          <a:lstStyle/>
          <a:p>
            <a:pPr>
              <a:defRPr/>
            </a:pPr>
            <a:fld id="{05506700-03CB-4D78-879E-F95C9178AA5E}" type="slidenum">
              <a:rPr lang="en-US" smtClean="0"/>
              <a:pPr>
                <a:defRPr/>
              </a:pPr>
              <a:t>1</a:t>
            </a:fld>
            <a:endParaRPr lang="en-US" dirty="0"/>
          </a:p>
        </p:txBody>
      </p:sp>
    </p:spTree>
    <p:extLst>
      <p:ext uri="{BB962C8B-B14F-4D97-AF65-F5344CB8AC3E}">
        <p14:creationId xmlns:p14="http://schemas.microsoft.com/office/powerpoint/2010/main" val="2342035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5753-1D0E-454A-8621-BBF7BC5479A7}"/>
              </a:ext>
            </a:extLst>
          </p:cNvPr>
          <p:cNvSpPr>
            <a:spLocks noGrp="1"/>
          </p:cNvSpPr>
          <p:nvPr>
            <p:ph type="title"/>
          </p:nvPr>
        </p:nvSpPr>
        <p:spPr/>
        <p:txBody>
          <a:bodyPr/>
          <a:lstStyle/>
          <a:p>
            <a:r>
              <a:rPr lang="en-US" dirty="0"/>
              <a:t>MDR DEERS Data</a:t>
            </a:r>
          </a:p>
        </p:txBody>
      </p:sp>
      <p:sp>
        <p:nvSpPr>
          <p:cNvPr id="3" name="Text Placeholder 2">
            <a:extLst>
              <a:ext uri="{FF2B5EF4-FFF2-40B4-BE49-F238E27FC236}">
                <a16:creationId xmlns:a16="http://schemas.microsoft.com/office/drawing/2014/main" id="{8B9214FA-5D61-4956-A7A8-E99013753A9E}"/>
              </a:ext>
            </a:extLst>
          </p:cNvPr>
          <p:cNvSpPr>
            <a:spLocks noGrp="1"/>
          </p:cNvSpPr>
          <p:nvPr>
            <p:ph type="body" sz="half" idx="1"/>
          </p:nvPr>
        </p:nvSpPr>
        <p:spPr>
          <a:xfrm>
            <a:off x="533398" y="1293812"/>
            <a:ext cx="7772401" cy="4525963"/>
          </a:xfrm>
        </p:spPr>
        <p:txBody>
          <a:bodyPr/>
          <a:lstStyle/>
          <a:p>
            <a:r>
              <a:rPr lang="en-US" sz="2000" b="0" dirty="0">
                <a:latin typeface="Calibri" panose="020F0502020204030204" pitchFamily="34" charset="0"/>
                <a:cs typeface="Calibri" panose="020F0502020204030204" pitchFamily="34" charset="0"/>
              </a:rPr>
              <a:t>John and Jane are two married Active Duty Service Members</a:t>
            </a:r>
          </a:p>
          <a:p>
            <a:r>
              <a:rPr lang="en-US" sz="2000" b="0" dirty="0">
                <a:latin typeface="Calibri" panose="020F0502020204030204" pitchFamily="34" charset="0"/>
                <a:cs typeface="Calibri" panose="020F0502020204030204" pitchFamily="34" charset="0"/>
              </a:rPr>
              <a:t>They are each their own sponsors</a:t>
            </a: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r>
              <a:rPr lang="en-US" sz="2000" b="0" dirty="0">
                <a:latin typeface="Calibri" panose="020F0502020204030204" pitchFamily="34" charset="0"/>
                <a:cs typeface="Calibri" panose="020F0502020204030204" pitchFamily="34" charset="0"/>
              </a:rPr>
              <a:t>John retires.  Now John is both a Retiree and a Dependent of Active Duty.  John now has two records in DEERS.</a:t>
            </a: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r>
              <a:rPr lang="en-US" sz="2000" b="0" dirty="0">
                <a:latin typeface="Calibri" panose="020F0502020204030204" pitchFamily="34" charset="0"/>
                <a:cs typeface="Calibri" panose="020F0502020204030204" pitchFamily="34" charset="0"/>
              </a:rPr>
              <a:t>The MDR assigns a “Primary Record Flag”, which depicts the highest benefit for the patient on the 1</a:t>
            </a:r>
            <a:r>
              <a:rPr lang="en-US" sz="2000" b="0" baseline="30000" dirty="0">
                <a:latin typeface="Calibri" panose="020F0502020204030204" pitchFamily="34" charset="0"/>
                <a:cs typeface="Calibri" panose="020F0502020204030204" pitchFamily="34" charset="0"/>
              </a:rPr>
              <a:t>st</a:t>
            </a:r>
            <a:r>
              <a:rPr lang="en-US" sz="2000" b="0" dirty="0">
                <a:latin typeface="Calibri" panose="020F0502020204030204" pitchFamily="34" charset="0"/>
                <a:cs typeface="Calibri" panose="020F0502020204030204" pitchFamily="34" charset="0"/>
              </a:rPr>
              <a:t> of the reported month.</a:t>
            </a:r>
          </a:p>
        </p:txBody>
      </p:sp>
      <p:sp>
        <p:nvSpPr>
          <p:cNvPr id="5" name="Slide Number Placeholder 4">
            <a:extLst>
              <a:ext uri="{FF2B5EF4-FFF2-40B4-BE49-F238E27FC236}">
                <a16:creationId xmlns:a16="http://schemas.microsoft.com/office/drawing/2014/main" id="{961DBA28-3FF9-4C9C-AF02-E2FC935A4BE7}"/>
              </a:ext>
            </a:extLst>
          </p:cNvPr>
          <p:cNvSpPr>
            <a:spLocks noGrp="1"/>
          </p:cNvSpPr>
          <p:nvPr>
            <p:ph type="sldNum" sz="quarter" idx="12"/>
          </p:nvPr>
        </p:nvSpPr>
        <p:spPr/>
        <p:txBody>
          <a:bodyPr/>
          <a:lstStyle/>
          <a:p>
            <a:pPr>
              <a:defRPr/>
            </a:pPr>
            <a:fld id="{05506700-03CB-4D78-879E-F95C9178AA5E}" type="slidenum">
              <a:rPr lang="en-US" smtClean="0"/>
              <a:pPr>
                <a:defRPr/>
              </a:pPr>
              <a:t>10</a:t>
            </a:fld>
            <a:endParaRPr lang="en-US" dirty="0"/>
          </a:p>
        </p:txBody>
      </p:sp>
      <p:pic>
        <p:nvPicPr>
          <p:cNvPr id="6" name="Picture 5">
            <a:extLst>
              <a:ext uri="{FF2B5EF4-FFF2-40B4-BE49-F238E27FC236}">
                <a16:creationId xmlns:a16="http://schemas.microsoft.com/office/drawing/2014/main" id="{2D23094F-BF63-4DE2-847F-59615D6D24EA}"/>
              </a:ext>
            </a:extLst>
          </p:cNvPr>
          <p:cNvPicPr>
            <a:picLocks noChangeAspect="1"/>
          </p:cNvPicPr>
          <p:nvPr/>
        </p:nvPicPr>
        <p:blipFill>
          <a:blip r:embed="rId2"/>
          <a:stretch>
            <a:fillRect/>
          </a:stretch>
        </p:blipFill>
        <p:spPr>
          <a:xfrm>
            <a:off x="990600" y="2209800"/>
            <a:ext cx="5751169" cy="622080"/>
          </a:xfrm>
          <a:prstGeom prst="rect">
            <a:avLst/>
          </a:prstGeom>
        </p:spPr>
      </p:pic>
      <p:pic>
        <p:nvPicPr>
          <p:cNvPr id="7" name="Picture 6">
            <a:extLst>
              <a:ext uri="{FF2B5EF4-FFF2-40B4-BE49-F238E27FC236}">
                <a16:creationId xmlns:a16="http://schemas.microsoft.com/office/drawing/2014/main" id="{40B9CEF6-E421-4915-A582-CABCC6CF4298}"/>
              </a:ext>
            </a:extLst>
          </p:cNvPr>
          <p:cNvPicPr>
            <a:picLocks noChangeAspect="1"/>
          </p:cNvPicPr>
          <p:nvPr/>
        </p:nvPicPr>
        <p:blipFill>
          <a:blip r:embed="rId3"/>
          <a:stretch>
            <a:fillRect/>
          </a:stretch>
        </p:blipFill>
        <p:spPr>
          <a:xfrm>
            <a:off x="967740" y="3984781"/>
            <a:ext cx="5751169" cy="816480"/>
          </a:xfrm>
          <a:prstGeom prst="rect">
            <a:avLst/>
          </a:prstGeom>
        </p:spPr>
      </p:pic>
    </p:spTree>
    <p:extLst>
      <p:ext uri="{BB962C8B-B14F-4D97-AF65-F5344CB8AC3E}">
        <p14:creationId xmlns:p14="http://schemas.microsoft.com/office/powerpoint/2010/main" val="4150956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5753-1D0E-454A-8621-BBF7BC5479A7}"/>
              </a:ext>
            </a:extLst>
          </p:cNvPr>
          <p:cNvSpPr>
            <a:spLocks noGrp="1"/>
          </p:cNvSpPr>
          <p:nvPr>
            <p:ph type="title"/>
          </p:nvPr>
        </p:nvSpPr>
        <p:spPr/>
        <p:txBody>
          <a:bodyPr/>
          <a:lstStyle/>
          <a:p>
            <a:r>
              <a:rPr lang="en-US" dirty="0"/>
              <a:t>MDR DEERS Data</a:t>
            </a:r>
          </a:p>
        </p:txBody>
      </p:sp>
      <p:sp>
        <p:nvSpPr>
          <p:cNvPr id="3" name="Text Placeholder 2">
            <a:extLst>
              <a:ext uri="{FF2B5EF4-FFF2-40B4-BE49-F238E27FC236}">
                <a16:creationId xmlns:a16="http://schemas.microsoft.com/office/drawing/2014/main" id="{8B9214FA-5D61-4956-A7A8-E99013753A9E}"/>
              </a:ext>
            </a:extLst>
          </p:cNvPr>
          <p:cNvSpPr>
            <a:spLocks noGrp="1"/>
          </p:cNvSpPr>
          <p:nvPr>
            <p:ph type="body" sz="half" idx="1"/>
          </p:nvPr>
        </p:nvSpPr>
        <p:spPr>
          <a:xfrm>
            <a:off x="533398" y="1293812"/>
            <a:ext cx="7772401" cy="4525963"/>
          </a:xfrm>
        </p:spPr>
        <p:txBody>
          <a:bodyPr/>
          <a:lstStyle/>
          <a:p>
            <a:r>
              <a:rPr lang="en-US" sz="2000" b="0" dirty="0">
                <a:latin typeface="Calibri" panose="020F0502020204030204" pitchFamily="34" charset="0"/>
                <a:cs typeface="Calibri" panose="020F0502020204030204" pitchFamily="34" charset="0"/>
              </a:rPr>
              <a:t>DEERS data after processing in MDR</a:t>
            </a:r>
          </a:p>
          <a:p>
            <a:r>
              <a:rPr lang="en-US" sz="2000" b="0" dirty="0">
                <a:latin typeface="Calibri" panose="020F0502020204030204" pitchFamily="34" charset="0"/>
                <a:cs typeface="Calibri" panose="020F0502020204030204" pitchFamily="34" charset="0"/>
              </a:rPr>
              <a:t>When the MHS counts eligible beneficiaries, only primary record content is counted.</a:t>
            </a: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r>
              <a:rPr lang="en-US" sz="2000" b="0" dirty="0">
                <a:latin typeface="Calibri" panose="020F0502020204030204" pitchFamily="34" charset="0"/>
                <a:cs typeface="Calibri" panose="020F0502020204030204" pitchFamily="34" charset="0"/>
              </a:rPr>
              <a:t>Prior to extracting data to most systems, the MDR applies a primary, eligible record condition so that users don’t make mistakes and inadvertently include people in reports who are not eligible.</a:t>
            </a: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pPr marL="0" indent="0">
              <a:buNone/>
            </a:pPr>
            <a:endParaRPr lang="en-US" sz="2000" b="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961DBA28-3FF9-4C9C-AF02-E2FC935A4BE7}"/>
              </a:ext>
            </a:extLst>
          </p:cNvPr>
          <p:cNvSpPr>
            <a:spLocks noGrp="1"/>
          </p:cNvSpPr>
          <p:nvPr>
            <p:ph type="sldNum" sz="quarter" idx="12"/>
          </p:nvPr>
        </p:nvSpPr>
        <p:spPr/>
        <p:txBody>
          <a:bodyPr/>
          <a:lstStyle/>
          <a:p>
            <a:pPr>
              <a:defRPr/>
            </a:pPr>
            <a:fld id="{05506700-03CB-4D78-879E-F95C9178AA5E}" type="slidenum">
              <a:rPr lang="en-US" smtClean="0"/>
              <a:pPr>
                <a:defRPr/>
              </a:pPr>
              <a:t>11</a:t>
            </a:fld>
            <a:endParaRPr lang="en-US" dirty="0"/>
          </a:p>
        </p:txBody>
      </p:sp>
      <p:pic>
        <p:nvPicPr>
          <p:cNvPr id="4" name="Picture 3">
            <a:extLst>
              <a:ext uri="{FF2B5EF4-FFF2-40B4-BE49-F238E27FC236}">
                <a16:creationId xmlns:a16="http://schemas.microsoft.com/office/drawing/2014/main" id="{09715BF7-C87A-4C9B-8755-B0E807058A26}"/>
              </a:ext>
            </a:extLst>
          </p:cNvPr>
          <p:cNvPicPr>
            <a:picLocks noChangeAspect="1"/>
          </p:cNvPicPr>
          <p:nvPr/>
        </p:nvPicPr>
        <p:blipFill>
          <a:blip r:embed="rId2"/>
          <a:stretch>
            <a:fillRect/>
          </a:stretch>
        </p:blipFill>
        <p:spPr>
          <a:xfrm>
            <a:off x="994197" y="2740313"/>
            <a:ext cx="6850801" cy="816480"/>
          </a:xfrm>
          <a:prstGeom prst="rect">
            <a:avLst/>
          </a:prstGeom>
        </p:spPr>
      </p:pic>
    </p:spTree>
    <p:extLst>
      <p:ext uri="{BB962C8B-B14F-4D97-AF65-F5344CB8AC3E}">
        <p14:creationId xmlns:p14="http://schemas.microsoft.com/office/powerpoint/2010/main" val="557850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5753-1D0E-454A-8621-BBF7BC5479A7}"/>
              </a:ext>
            </a:extLst>
          </p:cNvPr>
          <p:cNvSpPr>
            <a:spLocks noGrp="1"/>
          </p:cNvSpPr>
          <p:nvPr>
            <p:ph type="title"/>
          </p:nvPr>
        </p:nvSpPr>
        <p:spPr/>
        <p:txBody>
          <a:bodyPr/>
          <a:lstStyle/>
          <a:p>
            <a:r>
              <a:rPr lang="en-US" dirty="0"/>
              <a:t>MDR DEERS Data</a:t>
            </a:r>
          </a:p>
        </p:txBody>
      </p:sp>
      <p:sp>
        <p:nvSpPr>
          <p:cNvPr id="3" name="Text Placeholder 2">
            <a:extLst>
              <a:ext uri="{FF2B5EF4-FFF2-40B4-BE49-F238E27FC236}">
                <a16:creationId xmlns:a16="http://schemas.microsoft.com/office/drawing/2014/main" id="{8B9214FA-5D61-4956-A7A8-E99013753A9E}"/>
              </a:ext>
            </a:extLst>
          </p:cNvPr>
          <p:cNvSpPr>
            <a:spLocks noGrp="1"/>
          </p:cNvSpPr>
          <p:nvPr>
            <p:ph type="body" sz="half" idx="1"/>
          </p:nvPr>
        </p:nvSpPr>
        <p:spPr>
          <a:xfrm>
            <a:off x="533398" y="1293812"/>
            <a:ext cx="7772401" cy="4525963"/>
          </a:xfrm>
        </p:spPr>
        <p:txBody>
          <a:bodyPr/>
          <a:lstStyle/>
          <a:p>
            <a:r>
              <a:rPr lang="en-US" sz="2000" b="0" dirty="0">
                <a:latin typeface="Calibri" panose="020F0502020204030204" pitchFamily="34" charset="0"/>
                <a:cs typeface="Calibri" panose="020F0502020204030204" pitchFamily="34" charset="0"/>
              </a:rPr>
              <a:t>DEERS data after processing in MDR</a:t>
            </a:r>
          </a:p>
          <a:p>
            <a:r>
              <a:rPr lang="en-US" sz="2000" b="0" dirty="0">
                <a:latin typeface="Calibri" panose="020F0502020204030204" pitchFamily="34" charset="0"/>
                <a:cs typeface="Calibri" panose="020F0502020204030204" pitchFamily="34" charset="0"/>
              </a:rPr>
              <a:t>When the MHS counts eligible beneficiaries, only primary record content is counted.</a:t>
            </a: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r>
              <a:rPr lang="en-US" sz="2000" b="0" dirty="0">
                <a:latin typeface="Calibri" panose="020F0502020204030204" pitchFamily="34" charset="0"/>
                <a:cs typeface="Calibri" panose="020F0502020204030204" pitchFamily="34" charset="0"/>
              </a:rPr>
              <a:t>Prior to extracting data to most systems, the MDR applies a primary, eligible record condition so that users don’t make mistakes and inadvertently include people in reports who are not eligible.</a:t>
            </a: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pPr marL="0" indent="0">
              <a:buNone/>
            </a:pPr>
            <a:endParaRPr lang="en-US" sz="2000" b="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961DBA28-3FF9-4C9C-AF02-E2FC935A4BE7}"/>
              </a:ext>
            </a:extLst>
          </p:cNvPr>
          <p:cNvSpPr>
            <a:spLocks noGrp="1"/>
          </p:cNvSpPr>
          <p:nvPr>
            <p:ph type="sldNum" sz="quarter" idx="12"/>
          </p:nvPr>
        </p:nvSpPr>
        <p:spPr/>
        <p:txBody>
          <a:bodyPr/>
          <a:lstStyle/>
          <a:p>
            <a:pPr>
              <a:defRPr/>
            </a:pPr>
            <a:fld id="{05506700-03CB-4D78-879E-F95C9178AA5E}" type="slidenum">
              <a:rPr lang="en-US" smtClean="0"/>
              <a:pPr>
                <a:defRPr/>
              </a:pPr>
              <a:t>12</a:t>
            </a:fld>
            <a:endParaRPr lang="en-US" dirty="0"/>
          </a:p>
        </p:txBody>
      </p:sp>
      <p:pic>
        <p:nvPicPr>
          <p:cNvPr id="4" name="Picture 3">
            <a:extLst>
              <a:ext uri="{FF2B5EF4-FFF2-40B4-BE49-F238E27FC236}">
                <a16:creationId xmlns:a16="http://schemas.microsoft.com/office/drawing/2014/main" id="{09715BF7-C87A-4C9B-8755-B0E807058A26}"/>
              </a:ext>
            </a:extLst>
          </p:cNvPr>
          <p:cNvPicPr>
            <a:picLocks noChangeAspect="1"/>
          </p:cNvPicPr>
          <p:nvPr/>
        </p:nvPicPr>
        <p:blipFill>
          <a:blip r:embed="rId2"/>
          <a:stretch>
            <a:fillRect/>
          </a:stretch>
        </p:blipFill>
        <p:spPr>
          <a:xfrm>
            <a:off x="994197" y="2740313"/>
            <a:ext cx="6850801" cy="816480"/>
          </a:xfrm>
          <a:prstGeom prst="rect">
            <a:avLst/>
          </a:prstGeom>
        </p:spPr>
      </p:pic>
      <p:sp>
        <p:nvSpPr>
          <p:cNvPr id="6" name="TextBox 5">
            <a:extLst>
              <a:ext uri="{FF2B5EF4-FFF2-40B4-BE49-F238E27FC236}">
                <a16:creationId xmlns:a16="http://schemas.microsoft.com/office/drawing/2014/main" id="{7294ADA8-65F6-460A-86F4-6A9A5EAD3644}"/>
              </a:ext>
            </a:extLst>
          </p:cNvPr>
          <p:cNvSpPr txBox="1"/>
          <p:nvPr/>
        </p:nvSpPr>
        <p:spPr>
          <a:xfrm>
            <a:off x="838200" y="4876800"/>
            <a:ext cx="7162800" cy="1200329"/>
          </a:xfrm>
          <a:prstGeom prst="rect">
            <a:avLst/>
          </a:prstGeom>
          <a:solidFill>
            <a:schemeClr val="bg1">
              <a:lumMod val="95000"/>
            </a:schemeClr>
          </a:solidFill>
          <a:ln>
            <a:solidFill>
              <a:srgbClr val="FF0000"/>
            </a:solidFill>
          </a:ln>
        </p:spPr>
        <p:txBody>
          <a:bodyPr wrap="square" rtlCol="0">
            <a:spAutoFit/>
          </a:bodyPr>
          <a:lstStyle/>
          <a:p>
            <a:r>
              <a:rPr lang="en-US" dirty="0">
                <a:latin typeface="Calibri" panose="020F0502020204030204" pitchFamily="34" charset="0"/>
                <a:cs typeface="Calibri" panose="020F0502020204030204" pitchFamily="34" charset="0"/>
              </a:rPr>
              <a:t>This was a problem with the original DaVINCI data from DoD.  The DoD team did not understand DEERS data and retrieved all primary records with a retired beneficiary category.  That misses people like John Doe.  Has since been corrected.</a:t>
            </a:r>
          </a:p>
        </p:txBody>
      </p:sp>
    </p:spTree>
    <p:extLst>
      <p:ext uri="{BB962C8B-B14F-4D97-AF65-F5344CB8AC3E}">
        <p14:creationId xmlns:p14="http://schemas.microsoft.com/office/powerpoint/2010/main" val="970859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5753-1D0E-454A-8621-BBF7BC5479A7}"/>
              </a:ext>
            </a:extLst>
          </p:cNvPr>
          <p:cNvSpPr>
            <a:spLocks noGrp="1"/>
          </p:cNvSpPr>
          <p:nvPr>
            <p:ph type="title"/>
          </p:nvPr>
        </p:nvSpPr>
        <p:spPr/>
        <p:txBody>
          <a:bodyPr/>
          <a:lstStyle/>
          <a:p>
            <a:r>
              <a:rPr lang="en-US" dirty="0"/>
              <a:t>MDR DEERS Data</a:t>
            </a:r>
          </a:p>
        </p:txBody>
      </p:sp>
      <p:sp>
        <p:nvSpPr>
          <p:cNvPr id="3" name="Text Placeholder 2">
            <a:extLst>
              <a:ext uri="{FF2B5EF4-FFF2-40B4-BE49-F238E27FC236}">
                <a16:creationId xmlns:a16="http://schemas.microsoft.com/office/drawing/2014/main" id="{8B9214FA-5D61-4956-A7A8-E99013753A9E}"/>
              </a:ext>
            </a:extLst>
          </p:cNvPr>
          <p:cNvSpPr>
            <a:spLocks noGrp="1"/>
          </p:cNvSpPr>
          <p:nvPr>
            <p:ph type="body" sz="half" idx="1"/>
          </p:nvPr>
        </p:nvSpPr>
        <p:spPr>
          <a:xfrm>
            <a:off x="533398" y="1293812"/>
            <a:ext cx="7772401" cy="4525963"/>
          </a:xfrm>
        </p:spPr>
        <p:txBody>
          <a:bodyPr/>
          <a:lstStyle/>
          <a:p>
            <a:r>
              <a:rPr lang="en-US" sz="2000" b="0" dirty="0">
                <a:latin typeface="Calibri" panose="020F0502020204030204" pitchFamily="34" charset="0"/>
                <a:cs typeface="Calibri" panose="020F0502020204030204" pitchFamily="34" charset="0"/>
              </a:rPr>
              <a:t>Assume John and Jane had children all listed under the father.</a:t>
            </a: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endParaRPr lang="en-US" sz="2000" b="0" dirty="0">
              <a:latin typeface="Calibri" panose="020F0502020204030204" pitchFamily="34" charset="0"/>
              <a:cs typeface="Calibri" panose="020F0502020204030204" pitchFamily="34" charset="0"/>
            </a:endParaRPr>
          </a:p>
          <a:p>
            <a:r>
              <a:rPr lang="en-US" sz="2000" b="0" dirty="0">
                <a:latin typeface="Calibri" panose="020F0502020204030204" pitchFamily="34" charset="0"/>
                <a:cs typeface="Calibri" panose="020F0502020204030204" pitchFamily="34" charset="0"/>
              </a:rPr>
              <a:t>Being an active duty dependent is a better benefit than being a retiree benefit.  Now the MDR assigns the active duty family records to be primary, rather than retiree family records.</a:t>
            </a:r>
          </a:p>
        </p:txBody>
      </p:sp>
      <p:sp>
        <p:nvSpPr>
          <p:cNvPr id="5" name="Slide Number Placeholder 4">
            <a:extLst>
              <a:ext uri="{FF2B5EF4-FFF2-40B4-BE49-F238E27FC236}">
                <a16:creationId xmlns:a16="http://schemas.microsoft.com/office/drawing/2014/main" id="{961DBA28-3FF9-4C9C-AF02-E2FC935A4BE7}"/>
              </a:ext>
            </a:extLst>
          </p:cNvPr>
          <p:cNvSpPr>
            <a:spLocks noGrp="1"/>
          </p:cNvSpPr>
          <p:nvPr>
            <p:ph type="sldNum" sz="quarter" idx="12"/>
          </p:nvPr>
        </p:nvSpPr>
        <p:spPr/>
        <p:txBody>
          <a:bodyPr/>
          <a:lstStyle/>
          <a:p>
            <a:pPr>
              <a:defRPr/>
            </a:pPr>
            <a:fld id="{05506700-03CB-4D78-879E-F95C9178AA5E}" type="slidenum">
              <a:rPr lang="en-US" smtClean="0"/>
              <a:pPr>
                <a:defRPr/>
              </a:pPr>
              <a:t>13</a:t>
            </a:fld>
            <a:endParaRPr lang="en-US" dirty="0"/>
          </a:p>
        </p:txBody>
      </p:sp>
      <p:pic>
        <p:nvPicPr>
          <p:cNvPr id="6" name="Picture 5">
            <a:extLst>
              <a:ext uri="{FF2B5EF4-FFF2-40B4-BE49-F238E27FC236}">
                <a16:creationId xmlns:a16="http://schemas.microsoft.com/office/drawing/2014/main" id="{895F973F-325C-48C6-824E-7E73DF794BC7}"/>
              </a:ext>
            </a:extLst>
          </p:cNvPr>
          <p:cNvPicPr>
            <a:picLocks noChangeAspect="1"/>
          </p:cNvPicPr>
          <p:nvPr/>
        </p:nvPicPr>
        <p:blipFill>
          <a:blip r:embed="rId2"/>
          <a:stretch>
            <a:fillRect/>
          </a:stretch>
        </p:blipFill>
        <p:spPr>
          <a:xfrm>
            <a:off x="861061" y="2109768"/>
            <a:ext cx="5751169" cy="1010880"/>
          </a:xfrm>
          <a:prstGeom prst="rect">
            <a:avLst/>
          </a:prstGeom>
        </p:spPr>
      </p:pic>
      <p:sp>
        <p:nvSpPr>
          <p:cNvPr id="9" name="TextBox 8">
            <a:extLst>
              <a:ext uri="{FF2B5EF4-FFF2-40B4-BE49-F238E27FC236}">
                <a16:creationId xmlns:a16="http://schemas.microsoft.com/office/drawing/2014/main" id="{31FBF7E8-3499-4F63-A8B5-9C020717ED52}"/>
              </a:ext>
            </a:extLst>
          </p:cNvPr>
          <p:cNvSpPr txBox="1"/>
          <p:nvPr/>
        </p:nvSpPr>
        <p:spPr>
          <a:xfrm>
            <a:off x="1066800" y="1771214"/>
            <a:ext cx="4114800"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Prior to John’s retirement</a:t>
            </a:r>
          </a:p>
        </p:txBody>
      </p:sp>
      <p:pic>
        <p:nvPicPr>
          <p:cNvPr id="10" name="Picture 9">
            <a:extLst>
              <a:ext uri="{FF2B5EF4-FFF2-40B4-BE49-F238E27FC236}">
                <a16:creationId xmlns:a16="http://schemas.microsoft.com/office/drawing/2014/main" id="{203DB6C1-CA10-4EF6-AA8C-ED46B4063EFD}"/>
              </a:ext>
            </a:extLst>
          </p:cNvPr>
          <p:cNvPicPr>
            <a:picLocks noChangeAspect="1"/>
          </p:cNvPicPr>
          <p:nvPr/>
        </p:nvPicPr>
        <p:blipFill>
          <a:blip r:embed="rId3"/>
          <a:stretch>
            <a:fillRect/>
          </a:stretch>
        </p:blipFill>
        <p:spPr>
          <a:xfrm>
            <a:off x="776819" y="4343400"/>
            <a:ext cx="6850801" cy="1594080"/>
          </a:xfrm>
          <a:prstGeom prst="rect">
            <a:avLst/>
          </a:prstGeom>
        </p:spPr>
      </p:pic>
    </p:spTree>
    <p:extLst>
      <p:ext uri="{BB962C8B-B14F-4D97-AF65-F5344CB8AC3E}">
        <p14:creationId xmlns:p14="http://schemas.microsoft.com/office/powerpoint/2010/main" val="3845622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24635-0580-406F-8000-7F63D9B82330}"/>
              </a:ext>
            </a:extLst>
          </p:cNvPr>
          <p:cNvSpPr>
            <a:spLocks noGrp="1"/>
          </p:cNvSpPr>
          <p:nvPr>
            <p:ph type="title"/>
          </p:nvPr>
        </p:nvSpPr>
        <p:spPr/>
        <p:txBody>
          <a:bodyPr/>
          <a:lstStyle/>
          <a:p>
            <a:r>
              <a:rPr lang="en-US" dirty="0"/>
              <a:t>MDR DEERS Data</a:t>
            </a:r>
          </a:p>
        </p:txBody>
      </p:sp>
      <p:sp>
        <p:nvSpPr>
          <p:cNvPr id="3" name="Text Placeholder 2">
            <a:extLst>
              <a:ext uri="{FF2B5EF4-FFF2-40B4-BE49-F238E27FC236}">
                <a16:creationId xmlns:a16="http://schemas.microsoft.com/office/drawing/2014/main" id="{85B4BA89-CC25-4DB1-8D83-CD62457C6608}"/>
              </a:ext>
            </a:extLst>
          </p:cNvPr>
          <p:cNvSpPr>
            <a:spLocks noGrp="1"/>
          </p:cNvSpPr>
          <p:nvPr>
            <p:ph type="body" sz="half" idx="1"/>
          </p:nvPr>
        </p:nvSpPr>
        <p:spPr>
          <a:xfrm>
            <a:off x="457200" y="1600200"/>
            <a:ext cx="8001000" cy="4525963"/>
          </a:xfrm>
        </p:spPr>
        <p:txBody>
          <a:bodyPr/>
          <a:lstStyle/>
          <a:p>
            <a:r>
              <a:rPr lang="en-US" sz="2000" b="0" dirty="0">
                <a:latin typeface="Calibri" panose="020F0502020204030204" pitchFamily="34" charset="0"/>
                <a:cs typeface="Calibri" panose="020F0502020204030204" pitchFamily="34" charset="0"/>
              </a:rPr>
              <a:t>MDR DEERS files contain records for ineligible beneficiaries also.</a:t>
            </a:r>
          </a:p>
          <a:p>
            <a:pPr lvl="1"/>
            <a:r>
              <a:rPr lang="en-US" sz="1600" b="0" dirty="0">
                <a:latin typeface="Calibri" panose="020F0502020204030204" pitchFamily="34" charset="0"/>
                <a:cs typeface="Calibri" panose="020F0502020204030204" pitchFamily="34" charset="0"/>
              </a:rPr>
              <a:t>Necessary so that potential changes in benefits can be modeled.</a:t>
            </a:r>
          </a:p>
          <a:p>
            <a:pPr lvl="1"/>
            <a:r>
              <a:rPr lang="en-US" sz="1600" b="0" dirty="0">
                <a:latin typeface="Calibri" panose="020F0502020204030204" pitchFamily="34" charset="0"/>
                <a:cs typeface="Calibri" panose="020F0502020204030204" pitchFamily="34" charset="0"/>
              </a:rPr>
              <a:t>For example, when the TRICARE Reserve Select benefited started, the DEERS data were used to gather records for those ineligible guard/reserve to begin to determine how many people might enroll.</a:t>
            </a:r>
          </a:p>
          <a:p>
            <a:r>
              <a:rPr lang="en-US" sz="2000" b="0" dirty="0">
                <a:latin typeface="Calibri" panose="020F0502020204030204" pitchFamily="34" charset="0"/>
                <a:cs typeface="Calibri" panose="020F0502020204030204" pitchFamily="34" charset="0"/>
              </a:rPr>
              <a:t>The MDR uses eligibility information from the data feed to assign an MHS Eligibility Indicator.</a:t>
            </a:r>
          </a:p>
          <a:p>
            <a:r>
              <a:rPr lang="en-US" sz="2000" b="0" dirty="0">
                <a:latin typeface="Calibri" panose="020F0502020204030204" pitchFamily="34" charset="0"/>
                <a:cs typeface="Calibri" panose="020F0502020204030204" pitchFamily="34" charset="0"/>
              </a:rPr>
              <a:t>DaVINCI has only been fed primary, eligible records.</a:t>
            </a:r>
          </a:p>
        </p:txBody>
      </p:sp>
      <p:sp>
        <p:nvSpPr>
          <p:cNvPr id="5" name="Slide Number Placeholder 4">
            <a:extLst>
              <a:ext uri="{FF2B5EF4-FFF2-40B4-BE49-F238E27FC236}">
                <a16:creationId xmlns:a16="http://schemas.microsoft.com/office/drawing/2014/main" id="{4039157C-C2F5-4C34-8D69-E49F47B65EAF}"/>
              </a:ext>
            </a:extLst>
          </p:cNvPr>
          <p:cNvSpPr>
            <a:spLocks noGrp="1"/>
          </p:cNvSpPr>
          <p:nvPr>
            <p:ph type="sldNum" sz="quarter" idx="12"/>
          </p:nvPr>
        </p:nvSpPr>
        <p:spPr/>
        <p:txBody>
          <a:bodyPr/>
          <a:lstStyle/>
          <a:p>
            <a:pPr>
              <a:defRPr/>
            </a:pPr>
            <a:fld id="{05506700-03CB-4D78-879E-F95C9178AA5E}" type="slidenum">
              <a:rPr lang="en-US" smtClean="0"/>
              <a:pPr>
                <a:defRPr/>
              </a:pPr>
              <a:t>14</a:t>
            </a:fld>
            <a:endParaRPr lang="en-US" dirty="0"/>
          </a:p>
        </p:txBody>
      </p:sp>
      <p:pic>
        <p:nvPicPr>
          <p:cNvPr id="6" name="Picture 5">
            <a:extLst>
              <a:ext uri="{FF2B5EF4-FFF2-40B4-BE49-F238E27FC236}">
                <a16:creationId xmlns:a16="http://schemas.microsoft.com/office/drawing/2014/main" id="{2EDAF422-223B-4E83-A51A-EDBF3FC33D12}"/>
              </a:ext>
            </a:extLst>
          </p:cNvPr>
          <p:cNvPicPr>
            <a:picLocks noChangeAspect="1"/>
          </p:cNvPicPr>
          <p:nvPr/>
        </p:nvPicPr>
        <p:blipFill>
          <a:blip r:embed="rId2"/>
          <a:stretch>
            <a:fillRect/>
          </a:stretch>
        </p:blipFill>
        <p:spPr>
          <a:xfrm>
            <a:off x="2188902" y="4495800"/>
            <a:ext cx="4766196" cy="1219200"/>
          </a:xfrm>
          <a:prstGeom prst="rect">
            <a:avLst/>
          </a:prstGeom>
        </p:spPr>
      </p:pic>
    </p:spTree>
    <p:extLst>
      <p:ext uri="{BB962C8B-B14F-4D97-AF65-F5344CB8AC3E}">
        <p14:creationId xmlns:p14="http://schemas.microsoft.com/office/powerpoint/2010/main" val="26436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5753-1D0E-454A-8621-BBF7BC5479A7}"/>
              </a:ext>
            </a:extLst>
          </p:cNvPr>
          <p:cNvSpPr>
            <a:spLocks noGrp="1"/>
          </p:cNvSpPr>
          <p:nvPr>
            <p:ph type="title"/>
          </p:nvPr>
        </p:nvSpPr>
        <p:spPr/>
        <p:txBody>
          <a:bodyPr/>
          <a:lstStyle/>
          <a:p>
            <a:r>
              <a:rPr lang="en-US" dirty="0"/>
              <a:t>MDR DEERS Data</a:t>
            </a:r>
          </a:p>
        </p:txBody>
      </p:sp>
      <p:sp>
        <p:nvSpPr>
          <p:cNvPr id="3" name="Text Placeholder 2">
            <a:extLst>
              <a:ext uri="{FF2B5EF4-FFF2-40B4-BE49-F238E27FC236}">
                <a16:creationId xmlns:a16="http://schemas.microsoft.com/office/drawing/2014/main" id="{8B9214FA-5D61-4956-A7A8-E99013753A9E}"/>
              </a:ext>
            </a:extLst>
          </p:cNvPr>
          <p:cNvSpPr>
            <a:spLocks noGrp="1"/>
          </p:cNvSpPr>
          <p:nvPr>
            <p:ph type="body" sz="half" idx="1"/>
          </p:nvPr>
        </p:nvSpPr>
        <p:spPr>
          <a:xfrm>
            <a:off x="533398" y="1293812"/>
            <a:ext cx="7772401" cy="4525963"/>
          </a:xfrm>
        </p:spPr>
        <p:txBody>
          <a:bodyPr/>
          <a:lstStyle/>
          <a:p>
            <a:r>
              <a:rPr lang="en-US" sz="2000" b="0" dirty="0">
                <a:latin typeface="Calibri" panose="020F0502020204030204" pitchFamily="34" charset="0"/>
                <a:cs typeface="Calibri" panose="020F0502020204030204" pitchFamily="34" charset="0"/>
              </a:rPr>
              <a:t>The main MDR DEERS file is a monthly file</a:t>
            </a:r>
          </a:p>
          <a:p>
            <a:r>
              <a:rPr lang="en-US" sz="2000" b="0" dirty="0">
                <a:latin typeface="Calibri" panose="020F0502020204030204" pitchFamily="34" charset="0"/>
                <a:cs typeface="Calibri" panose="020F0502020204030204" pitchFamily="34" charset="0"/>
              </a:rPr>
              <a:t>Users can track changes to beneficiaries month to month.</a:t>
            </a:r>
          </a:p>
        </p:txBody>
      </p:sp>
      <p:sp>
        <p:nvSpPr>
          <p:cNvPr id="5" name="Slide Number Placeholder 4">
            <a:extLst>
              <a:ext uri="{FF2B5EF4-FFF2-40B4-BE49-F238E27FC236}">
                <a16:creationId xmlns:a16="http://schemas.microsoft.com/office/drawing/2014/main" id="{961DBA28-3FF9-4C9C-AF02-E2FC935A4BE7}"/>
              </a:ext>
            </a:extLst>
          </p:cNvPr>
          <p:cNvSpPr>
            <a:spLocks noGrp="1"/>
          </p:cNvSpPr>
          <p:nvPr>
            <p:ph type="sldNum" sz="quarter" idx="12"/>
          </p:nvPr>
        </p:nvSpPr>
        <p:spPr/>
        <p:txBody>
          <a:bodyPr/>
          <a:lstStyle/>
          <a:p>
            <a:pPr>
              <a:defRPr/>
            </a:pPr>
            <a:fld id="{05506700-03CB-4D78-879E-F95C9178AA5E}" type="slidenum">
              <a:rPr lang="en-US" smtClean="0"/>
              <a:pPr>
                <a:defRPr/>
              </a:pPr>
              <a:t>15</a:t>
            </a:fld>
            <a:endParaRPr lang="en-US" dirty="0"/>
          </a:p>
        </p:txBody>
      </p:sp>
      <p:pic>
        <p:nvPicPr>
          <p:cNvPr id="6" name="Picture 5">
            <a:extLst>
              <a:ext uri="{FF2B5EF4-FFF2-40B4-BE49-F238E27FC236}">
                <a16:creationId xmlns:a16="http://schemas.microsoft.com/office/drawing/2014/main" id="{6FFE3FFF-F9AF-40B0-91BD-2043CE7C9E6E}"/>
              </a:ext>
            </a:extLst>
          </p:cNvPr>
          <p:cNvPicPr>
            <a:picLocks noChangeAspect="1"/>
          </p:cNvPicPr>
          <p:nvPr/>
        </p:nvPicPr>
        <p:blipFill>
          <a:blip r:embed="rId2"/>
          <a:stretch>
            <a:fillRect/>
          </a:stretch>
        </p:blipFill>
        <p:spPr>
          <a:xfrm>
            <a:off x="1752600" y="2667000"/>
            <a:ext cx="4572000" cy="3409950"/>
          </a:xfrm>
          <a:prstGeom prst="rect">
            <a:avLst/>
          </a:prstGeom>
        </p:spPr>
      </p:pic>
      <p:sp>
        <p:nvSpPr>
          <p:cNvPr id="7" name="TextBox 6">
            <a:extLst>
              <a:ext uri="{FF2B5EF4-FFF2-40B4-BE49-F238E27FC236}">
                <a16:creationId xmlns:a16="http://schemas.microsoft.com/office/drawing/2014/main" id="{D1ED8DE4-B924-4656-9C01-4444A70C9045}"/>
              </a:ext>
            </a:extLst>
          </p:cNvPr>
          <p:cNvSpPr txBox="1"/>
          <p:nvPr/>
        </p:nvSpPr>
        <p:spPr>
          <a:xfrm>
            <a:off x="1767840" y="2015222"/>
            <a:ext cx="4556760" cy="646331"/>
          </a:xfrm>
          <a:prstGeom prst="rect">
            <a:avLst/>
          </a:prstGeom>
          <a:noFill/>
        </p:spPr>
        <p:txBody>
          <a:bodyPr wrap="square" rtlCol="0">
            <a:spAutoFit/>
          </a:bodyPr>
          <a:lstStyle/>
          <a:p>
            <a:pPr algn="ctr"/>
            <a:r>
              <a:rPr lang="en-US" i="1" dirty="0">
                <a:latin typeface="Calibri" panose="020F0502020204030204" pitchFamily="34" charset="0"/>
                <a:cs typeface="Calibri" panose="020F0502020204030204" pitchFamily="34" charset="0"/>
              </a:rPr>
              <a:t>Retiree living in Northern California for all of FY2018</a:t>
            </a:r>
          </a:p>
        </p:txBody>
      </p:sp>
    </p:spTree>
    <p:extLst>
      <p:ext uri="{BB962C8B-B14F-4D97-AF65-F5344CB8AC3E}">
        <p14:creationId xmlns:p14="http://schemas.microsoft.com/office/powerpoint/2010/main" val="3970869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5753-1D0E-454A-8621-BBF7BC5479A7}"/>
              </a:ext>
            </a:extLst>
          </p:cNvPr>
          <p:cNvSpPr>
            <a:spLocks noGrp="1"/>
          </p:cNvSpPr>
          <p:nvPr>
            <p:ph type="title"/>
          </p:nvPr>
        </p:nvSpPr>
        <p:spPr/>
        <p:txBody>
          <a:bodyPr/>
          <a:lstStyle/>
          <a:p>
            <a:r>
              <a:rPr lang="en-US" dirty="0"/>
              <a:t>MDR DEERS Data</a:t>
            </a:r>
          </a:p>
        </p:txBody>
      </p:sp>
      <p:sp>
        <p:nvSpPr>
          <p:cNvPr id="3" name="Text Placeholder 2">
            <a:extLst>
              <a:ext uri="{FF2B5EF4-FFF2-40B4-BE49-F238E27FC236}">
                <a16:creationId xmlns:a16="http://schemas.microsoft.com/office/drawing/2014/main" id="{8B9214FA-5D61-4956-A7A8-E99013753A9E}"/>
              </a:ext>
            </a:extLst>
          </p:cNvPr>
          <p:cNvSpPr>
            <a:spLocks noGrp="1"/>
          </p:cNvSpPr>
          <p:nvPr>
            <p:ph type="body" sz="half" idx="1"/>
          </p:nvPr>
        </p:nvSpPr>
        <p:spPr>
          <a:xfrm>
            <a:off x="533398" y="1293812"/>
            <a:ext cx="7772401" cy="4525963"/>
          </a:xfrm>
        </p:spPr>
        <p:txBody>
          <a:bodyPr/>
          <a:lstStyle/>
          <a:p>
            <a:r>
              <a:rPr lang="en-US" sz="2000" b="0" dirty="0">
                <a:latin typeface="Calibri" panose="020F0502020204030204" pitchFamily="34" charset="0"/>
                <a:cs typeface="Calibri" panose="020F0502020204030204" pitchFamily="34" charset="0"/>
              </a:rPr>
              <a:t>The main MDR DEERS file is a monthly file</a:t>
            </a:r>
          </a:p>
          <a:p>
            <a:r>
              <a:rPr lang="en-US" sz="2000" b="0" dirty="0">
                <a:latin typeface="Calibri" panose="020F0502020204030204" pitchFamily="34" charset="0"/>
                <a:cs typeface="Calibri" panose="020F0502020204030204" pitchFamily="34" charset="0"/>
              </a:rPr>
              <a:t>Users can track changes to beneficiaries month to month.</a:t>
            </a:r>
          </a:p>
        </p:txBody>
      </p:sp>
      <p:sp>
        <p:nvSpPr>
          <p:cNvPr id="5" name="Slide Number Placeholder 4">
            <a:extLst>
              <a:ext uri="{FF2B5EF4-FFF2-40B4-BE49-F238E27FC236}">
                <a16:creationId xmlns:a16="http://schemas.microsoft.com/office/drawing/2014/main" id="{961DBA28-3FF9-4C9C-AF02-E2FC935A4BE7}"/>
              </a:ext>
            </a:extLst>
          </p:cNvPr>
          <p:cNvSpPr>
            <a:spLocks noGrp="1"/>
          </p:cNvSpPr>
          <p:nvPr>
            <p:ph type="sldNum" sz="quarter" idx="12"/>
          </p:nvPr>
        </p:nvSpPr>
        <p:spPr/>
        <p:txBody>
          <a:bodyPr/>
          <a:lstStyle/>
          <a:p>
            <a:pPr>
              <a:defRPr/>
            </a:pPr>
            <a:fld id="{05506700-03CB-4D78-879E-F95C9178AA5E}" type="slidenum">
              <a:rPr lang="en-US" smtClean="0"/>
              <a:pPr>
                <a:defRPr/>
              </a:pPr>
              <a:t>16</a:t>
            </a:fld>
            <a:endParaRPr lang="en-US" dirty="0"/>
          </a:p>
        </p:txBody>
      </p:sp>
      <p:sp>
        <p:nvSpPr>
          <p:cNvPr id="7" name="TextBox 6">
            <a:extLst>
              <a:ext uri="{FF2B5EF4-FFF2-40B4-BE49-F238E27FC236}">
                <a16:creationId xmlns:a16="http://schemas.microsoft.com/office/drawing/2014/main" id="{D1ED8DE4-B924-4656-9C01-4444A70C9045}"/>
              </a:ext>
            </a:extLst>
          </p:cNvPr>
          <p:cNvSpPr txBox="1"/>
          <p:nvPr/>
        </p:nvSpPr>
        <p:spPr>
          <a:xfrm>
            <a:off x="1767840" y="2015222"/>
            <a:ext cx="4556760" cy="646331"/>
          </a:xfrm>
          <a:prstGeom prst="rect">
            <a:avLst/>
          </a:prstGeom>
          <a:noFill/>
        </p:spPr>
        <p:txBody>
          <a:bodyPr wrap="square" rtlCol="0">
            <a:spAutoFit/>
          </a:bodyPr>
          <a:lstStyle/>
          <a:p>
            <a:pPr algn="ctr"/>
            <a:r>
              <a:rPr lang="en-US" i="1" dirty="0">
                <a:latin typeface="Calibri" panose="020F0502020204030204" pitchFamily="34" charset="0"/>
                <a:cs typeface="Calibri" panose="020F0502020204030204" pitchFamily="34" charset="0"/>
              </a:rPr>
              <a:t>Active Duty Family Member Switching to Retiree Family Member</a:t>
            </a:r>
          </a:p>
        </p:txBody>
      </p:sp>
      <p:pic>
        <p:nvPicPr>
          <p:cNvPr id="4" name="Picture 3">
            <a:extLst>
              <a:ext uri="{FF2B5EF4-FFF2-40B4-BE49-F238E27FC236}">
                <a16:creationId xmlns:a16="http://schemas.microsoft.com/office/drawing/2014/main" id="{2BBC4414-433D-4EC2-A272-ECD86EF93B90}"/>
              </a:ext>
            </a:extLst>
          </p:cNvPr>
          <p:cNvPicPr>
            <a:picLocks noChangeAspect="1"/>
          </p:cNvPicPr>
          <p:nvPr/>
        </p:nvPicPr>
        <p:blipFill>
          <a:blip r:embed="rId2"/>
          <a:stretch>
            <a:fillRect/>
          </a:stretch>
        </p:blipFill>
        <p:spPr>
          <a:xfrm>
            <a:off x="1767840" y="2743200"/>
            <a:ext cx="5105400" cy="3409950"/>
          </a:xfrm>
          <a:prstGeom prst="rect">
            <a:avLst/>
          </a:prstGeom>
        </p:spPr>
      </p:pic>
    </p:spTree>
    <p:extLst>
      <p:ext uri="{BB962C8B-B14F-4D97-AF65-F5344CB8AC3E}">
        <p14:creationId xmlns:p14="http://schemas.microsoft.com/office/powerpoint/2010/main" val="2500907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5753-1D0E-454A-8621-BBF7BC5479A7}"/>
              </a:ext>
            </a:extLst>
          </p:cNvPr>
          <p:cNvSpPr>
            <a:spLocks noGrp="1"/>
          </p:cNvSpPr>
          <p:nvPr>
            <p:ph type="title"/>
          </p:nvPr>
        </p:nvSpPr>
        <p:spPr/>
        <p:txBody>
          <a:bodyPr/>
          <a:lstStyle/>
          <a:p>
            <a:r>
              <a:rPr lang="en-US" dirty="0"/>
              <a:t>MDR DEERS Data</a:t>
            </a:r>
          </a:p>
        </p:txBody>
      </p:sp>
      <p:sp>
        <p:nvSpPr>
          <p:cNvPr id="3" name="Text Placeholder 2">
            <a:extLst>
              <a:ext uri="{FF2B5EF4-FFF2-40B4-BE49-F238E27FC236}">
                <a16:creationId xmlns:a16="http://schemas.microsoft.com/office/drawing/2014/main" id="{8B9214FA-5D61-4956-A7A8-E99013753A9E}"/>
              </a:ext>
            </a:extLst>
          </p:cNvPr>
          <p:cNvSpPr>
            <a:spLocks noGrp="1"/>
          </p:cNvSpPr>
          <p:nvPr>
            <p:ph type="body" sz="half" idx="1"/>
          </p:nvPr>
        </p:nvSpPr>
        <p:spPr>
          <a:xfrm>
            <a:off x="533398" y="1293812"/>
            <a:ext cx="7772401" cy="4525963"/>
          </a:xfrm>
        </p:spPr>
        <p:txBody>
          <a:bodyPr/>
          <a:lstStyle/>
          <a:p>
            <a:r>
              <a:rPr lang="en-US" sz="2000" b="0" dirty="0">
                <a:latin typeface="Calibri" panose="020F0502020204030204" pitchFamily="34" charset="0"/>
                <a:cs typeface="Calibri" panose="020F0502020204030204" pitchFamily="34" charset="0"/>
              </a:rPr>
              <a:t>The main MDR DEERS file is a monthly file</a:t>
            </a:r>
          </a:p>
          <a:p>
            <a:r>
              <a:rPr lang="en-US" sz="2000" b="0" dirty="0">
                <a:latin typeface="Calibri" panose="020F0502020204030204" pitchFamily="34" charset="0"/>
                <a:cs typeface="Calibri" panose="020F0502020204030204" pitchFamily="34" charset="0"/>
              </a:rPr>
              <a:t>Users can track changes to beneficiaries month to month.</a:t>
            </a:r>
          </a:p>
        </p:txBody>
      </p:sp>
      <p:sp>
        <p:nvSpPr>
          <p:cNvPr id="5" name="Slide Number Placeholder 4">
            <a:extLst>
              <a:ext uri="{FF2B5EF4-FFF2-40B4-BE49-F238E27FC236}">
                <a16:creationId xmlns:a16="http://schemas.microsoft.com/office/drawing/2014/main" id="{961DBA28-3FF9-4C9C-AF02-E2FC935A4BE7}"/>
              </a:ext>
            </a:extLst>
          </p:cNvPr>
          <p:cNvSpPr>
            <a:spLocks noGrp="1"/>
          </p:cNvSpPr>
          <p:nvPr>
            <p:ph type="sldNum" sz="quarter" idx="12"/>
          </p:nvPr>
        </p:nvSpPr>
        <p:spPr/>
        <p:txBody>
          <a:bodyPr/>
          <a:lstStyle/>
          <a:p>
            <a:pPr>
              <a:defRPr/>
            </a:pPr>
            <a:fld id="{05506700-03CB-4D78-879E-F95C9178AA5E}" type="slidenum">
              <a:rPr lang="en-US" smtClean="0"/>
              <a:pPr>
                <a:defRPr/>
              </a:pPr>
              <a:t>17</a:t>
            </a:fld>
            <a:endParaRPr lang="en-US" dirty="0"/>
          </a:p>
        </p:txBody>
      </p:sp>
      <p:sp>
        <p:nvSpPr>
          <p:cNvPr id="7" name="TextBox 6">
            <a:extLst>
              <a:ext uri="{FF2B5EF4-FFF2-40B4-BE49-F238E27FC236}">
                <a16:creationId xmlns:a16="http://schemas.microsoft.com/office/drawing/2014/main" id="{D1ED8DE4-B924-4656-9C01-4444A70C9045}"/>
              </a:ext>
            </a:extLst>
          </p:cNvPr>
          <p:cNvSpPr txBox="1"/>
          <p:nvPr/>
        </p:nvSpPr>
        <p:spPr>
          <a:xfrm>
            <a:off x="5098732" y="2590800"/>
            <a:ext cx="2834641" cy="2585323"/>
          </a:xfrm>
          <a:prstGeom prst="rect">
            <a:avLst/>
          </a:prstGeom>
          <a:noFill/>
        </p:spPr>
        <p:txBody>
          <a:bodyPr wrap="square" rtlCol="0">
            <a:spAutoFit/>
          </a:bodyPr>
          <a:lstStyle/>
          <a:p>
            <a:pPr marL="285750" indent="-285750" algn="ctr">
              <a:buFont typeface="Arial" panose="020B0604020202020204" pitchFamily="34" charset="0"/>
              <a:buChar char="•"/>
            </a:pPr>
            <a:r>
              <a:rPr lang="en-US" dirty="0">
                <a:latin typeface="Calibri" panose="020F0502020204030204" pitchFamily="34" charset="0"/>
                <a:cs typeface="Calibri" panose="020F0502020204030204" pitchFamily="34" charset="0"/>
              </a:rPr>
              <a:t>Inactive Guard who was called up in May 2018 (FM 8)</a:t>
            </a:r>
          </a:p>
          <a:p>
            <a:pPr marL="285750" indent="-285750" algn="ctr">
              <a:buFont typeface="Arial" panose="020B0604020202020204" pitchFamily="34" charset="0"/>
              <a:buChar char="•"/>
            </a:pPr>
            <a:r>
              <a:rPr lang="en-US" dirty="0">
                <a:latin typeface="Calibri" panose="020F0502020204030204" pitchFamily="34" charset="0"/>
                <a:cs typeface="Calibri" panose="020F0502020204030204" pitchFamily="34" charset="0"/>
              </a:rPr>
              <a:t> Had TRICARE Reserve Select prior to call-up (because there were inactive guard records for more than the 30 day early alert period</a:t>
            </a:r>
          </a:p>
        </p:txBody>
      </p:sp>
      <p:pic>
        <p:nvPicPr>
          <p:cNvPr id="4" name="Picture 3">
            <a:extLst>
              <a:ext uri="{FF2B5EF4-FFF2-40B4-BE49-F238E27FC236}">
                <a16:creationId xmlns:a16="http://schemas.microsoft.com/office/drawing/2014/main" id="{46B6CA4A-2E7D-4DCF-B26A-B6C175BC3AA0}"/>
              </a:ext>
            </a:extLst>
          </p:cNvPr>
          <p:cNvPicPr>
            <a:picLocks noChangeAspect="1"/>
          </p:cNvPicPr>
          <p:nvPr/>
        </p:nvPicPr>
        <p:blipFill>
          <a:blip r:embed="rId2"/>
          <a:stretch>
            <a:fillRect/>
          </a:stretch>
        </p:blipFill>
        <p:spPr>
          <a:xfrm>
            <a:off x="868681" y="2286000"/>
            <a:ext cx="3857625" cy="3162300"/>
          </a:xfrm>
          <a:prstGeom prst="rect">
            <a:avLst/>
          </a:prstGeom>
        </p:spPr>
      </p:pic>
      <p:pic>
        <p:nvPicPr>
          <p:cNvPr id="8" name="Picture 7">
            <a:extLst>
              <a:ext uri="{FF2B5EF4-FFF2-40B4-BE49-F238E27FC236}">
                <a16:creationId xmlns:a16="http://schemas.microsoft.com/office/drawing/2014/main" id="{7DBD80C1-7480-4079-8D17-42CB3C32F21A}"/>
              </a:ext>
            </a:extLst>
          </p:cNvPr>
          <p:cNvPicPr>
            <a:picLocks noChangeAspect="1"/>
          </p:cNvPicPr>
          <p:nvPr/>
        </p:nvPicPr>
        <p:blipFill>
          <a:blip r:embed="rId3"/>
          <a:stretch>
            <a:fillRect/>
          </a:stretch>
        </p:blipFill>
        <p:spPr>
          <a:xfrm>
            <a:off x="868681" y="5672509"/>
            <a:ext cx="7748688" cy="841321"/>
          </a:xfrm>
          <a:prstGeom prst="rect">
            <a:avLst/>
          </a:prstGeom>
        </p:spPr>
      </p:pic>
    </p:spTree>
    <p:extLst>
      <p:ext uri="{BB962C8B-B14F-4D97-AF65-F5344CB8AC3E}">
        <p14:creationId xmlns:p14="http://schemas.microsoft.com/office/powerpoint/2010/main" val="1985208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391400" y="6305550"/>
            <a:ext cx="1524000" cy="476250"/>
          </a:xfrm>
          <a:prstGeom prst="rect">
            <a:avLst/>
          </a:prstGeom>
        </p:spPr>
        <p:txBody>
          <a:bodyPr/>
          <a:lstStyle/>
          <a:p>
            <a:pPr algn="r">
              <a:defRPr/>
            </a:pPr>
            <a:fld id="{C6B26DCB-2A41-4288-926B-06ED9C75506A}" type="slidenum">
              <a:rPr lang="en-US" sz="1000">
                <a:latin typeface="+mj-lt"/>
              </a:rPr>
              <a:pPr algn="r">
                <a:defRPr/>
              </a:pPr>
              <a:t>18</a:t>
            </a:fld>
            <a:endParaRPr lang="en-US" sz="1000" dirty="0">
              <a:latin typeface="+mj-lt"/>
            </a:endParaRPr>
          </a:p>
        </p:txBody>
      </p:sp>
      <p:sp>
        <p:nvSpPr>
          <p:cNvPr id="16388" name="Rectangle 2"/>
          <p:cNvSpPr>
            <a:spLocks noGrp="1" noChangeArrowheads="1"/>
          </p:cNvSpPr>
          <p:nvPr>
            <p:ph type="title"/>
          </p:nvPr>
        </p:nvSpPr>
        <p:spPr>
          <a:xfrm>
            <a:off x="381000" y="228600"/>
            <a:ext cx="6705600" cy="639763"/>
          </a:xfrm>
        </p:spPr>
        <p:txBody>
          <a:bodyPr/>
          <a:lstStyle/>
          <a:p>
            <a:pPr algn="l" eaLnBrk="1" hangingPunct="1"/>
            <a:r>
              <a:rPr lang="en-US" b="1" dirty="0"/>
              <a:t>Update Process</a:t>
            </a:r>
          </a:p>
        </p:txBody>
      </p:sp>
      <p:sp>
        <p:nvSpPr>
          <p:cNvPr id="16389" name="Rectangle 3"/>
          <p:cNvSpPr>
            <a:spLocks noGrp="1" noChangeArrowheads="1"/>
          </p:cNvSpPr>
          <p:nvPr>
            <p:ph type="body" idx="1"/>
          </p:nvPr>
        </p:nvSpPr>
        <p:spPr>
          <a:xfrm>
            <a:off x="838200" y="1371600"/>
            <a:ext cx="8001000" cy="4319587"/>
          </a:xfrm>
        </p:spPr>
        <p:txBody>
          <a:bodyPr>
            <a:normAutofit/>
          </a:bodyPr>
          <a:lstStyle/>
          <a:p>
            <a:pPr eaLnBrk="1" hangingPunct="1">
              <a:lnSpc>
                <a:spcPct val="90000"/>
              </a:lnSpc>
            </a:pPr>
            <a:r>
              <a:rPr lang="en-US" sz="1800" b="0" dirty="0"/>
              <a:t>When DEERS data are processed, the previous 6 months of data are also updated.  </a:t>
            </a:r>
          </a:p>
          <a:p>
            <a:pPr eaLnBrk="1" hangingPunct="1">
              <a:lnSpc>
                <a:spcPct val="90000"/>
              </a:lnSpc>
            </a:pPr>
            <a:r>
              <a:rPr lang="en-US" sz="1800" b="0" dirty="0"/>
              <a:t>This is necessary because DEERS data are not complete when initially provided.</a:t>
            </a:r>
          </a:p>
          <a:p>
            <a:pPr lvl="1" eaLnBrk="1" hangingPunct="1">
              <a:lnSpc>
                <a:spcPct val="90000"/>
              </a:lnSpc>
            </a:pPr>
            <a:r>
              <a:rPr lang="en-US" sz="1800" b="0" dirty="0"/>
              <a:t>Newborns don’t need to put in DEERS for 60 days, so DEERS does not know always know of their existence for a few months.</a:t>
            </a:r>
          </a:p>
          <a:p>
            <a:pPr lvl="1" eaLnBrk="1" hangingPunct="1">
              <a:lnSpc>
                <a:spcPct val="90000"/>
              </a:lnSpc>
            </a:pPr>
            <a:r>
              <a:rPr lang="en-US" sz="1800" b="0" dirty="0"/>
              <a:t>Deaths are also not immediately reported to DEERS and so the deceased need to be removed from the files once the proper documentation of death has been provided.</a:t>
            </a:r>
          </a:p>
          <a:p>
            <a:pPr lvl="1" eaLnBrk="1" hangingPunct="1">
              <a:lnSpc>
                <a:spcPct val="90000"/>
              </a:lnSpc>
            </a:pPr>
            <a:r>
              <a:rPr lang="en-US" sz="1800" b="0" dirty="0"/>
              <a:t>Retroactive changes in enrollments, beneficiary category and other attributes also occur.</a:t>
            </a:r>
          </a:p>
          <a:p>
            <a:pPr eaLnBrk="1" hangingPunct="1">
              <a:lnSpc>
                <a:spcPct val="90000"/>
              </a:lnSpc>
            </a:pPr>
            <a:r>
              <a:rPr lang="en-US" sz="1800" b="0" dirty="0"/>
              <a:t>The most current DEERS months are not complete.  </a:t>
            </a:r>
          </a:p>
          <a:p>
            <a:pPr lvl="1" eaLnBrk="1" hangingPunct="1">
              <a:lnSpc>
                <a:spcPct val="90000"/>
              </a:lnSpc>
            </a:pPr>
            <a:r>
              <a:rPr lang="en-US" sz="1800" b="0" dirty="0"/>
              <a:t>It takes several months for DEERS data to settle down.</a:t>
            </a:r>
          </a:p>
          <a:p>
            <a:pPr marL="0" indent="0" eaLnBrk="1" hangingPunct="1">
              <a:lnSpc>
                <a:spcPct val="90000"/>
              </a:lnSpc>
              <a:buNone/>
            </a:pPr>
            <a:endParaRPr lang="en-US" sz="3600" b="0" dirty="0"/>
          </a:p>
          <a:p>
            <a:pPr lvl="1" eaLnBrk="1" hangingPunct="1">
              <a:lnSpc>
                <a:spcPct val="90000"/>
              </a:lnSpc>
              <a:buFontTx/>
              <a:buNone/>
            </a:pPr>
            <a:endParaRPr lang="en-US" sz="1000" dirty="0">
              <a:solidFill>
                <a:srgbClr val="FF0066"/>
              </a:solidFill>
            </a:endParaRPr>
          </a:p>
          <a:p>
            <a:pPr eaLnBrk="1" hangingPunct="1">
              <a:lnSpc>
                <a:spcPct val="90000"/>
              </a:lnSpc>
              <a:buFont typeface="Times" pitchFamily="18" charset="0"/>
              <a:buNone/>
            </a:pPr>
            <a:endParaRPr lang="en-US" sz="1700" dirty="0">
              <a:solidFill>
                <a:srgbClr val="0066FF"/>
              </a:solidFill>
            </a:endParaRPr>
          </a:p>
        </p:txBody>
      </p:sp>
    </p:spTree>
    <p:extLst>
      <p:ext uri="{BB962C8B-B14F-4D97-AF65-F5344CB8AC3E}">
        <p14:creationId xmlns:p14="http://schemas.microsoft.com/office/powerpoint/2010/main" val="586833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391400" y="6305550"/>
            <a:ext cx="1524000" cy="476250"/>
          </a:xfrm>
          <a:prstGeom prst="rect">
            <a:avLst/>
          </a:prstGeom>
        </p:spPr>
        <p:txBody>
          <a:bodyPr/>
          <a:lstStyle/>
          <a:p>
            <a:pPr algn="r">
              <a:defRPr/>
            </a:pPr>
            <a:fld id="{C6B26DCB-2A41-4288-926B-06ED9C75506A}" type="slidenum">
              <a:rPr lang="en-US" sz="1000">
                <a:latin typeface="+mj-lt"/>
              </a:rPr>
              <a:pPr algn="r">
                <a:defRPr/>
              </a:pPr>
              <a:t>19</a:t>
            </a:fld>
            <a:endParaRPr lang="en-US" sz="1000" dirty="0">
              <a:latin typeface="+mj-lt"/>
            </a:endParaRPr>
          </a:p>
        </p:txBody>
      </p:sp>
      <p:sp>
        <p:nvSpPr>
          <p:cNvPr id="16388" name="Rectangle 2"/>
          <p:cNvSpPr>
            <a:spLocks noGrp="1" noChangeArrowheads="1"/>
          </p:cNvSpPr>
          <p:nvPr>
            <p:ph type="title"/>
          </p:nvPr>
        </p:nvSpPr>
        <p:spPr>
          <a:xfrm>
            <a:off x="381000" y="228600"/>
            <a:ext cx="6705600" cy="639763"/>
          </a:xfrm>
        </p:spPr>
        <p:txBody>
          <a:bodyPr/>
          <a:lstStyle/>
          <a:p>
            <a:pPr algn="l" eaLnBrk="1" hangingPunct="1"/>
            <a:r>
              <a:rPr lang="en-US" b="1" dirty="0"/>
              <a:t>Update Process</a:t>
            </a:r>
          </a:p>
        </p:txBody>
      </p:sp>
      <p:sp>
        <p:nvSpPr>
          <p:cNvPr id="16389" name="Rectangle 3"/>
          <p:cNvSpPr>
            <a:spLocks noGrp="1" noChangeArrowheads="1"/>
          </p:cNvSpPr>
          <p:nvPr>
            <p:ph type="body" idx="1"/>
          </p:nvPr>
        </p:nvSpPr>
        <p:spPr>
          <a:xfrm>
            <a:off x="838200" y="1371600"/>
            <a:ext cx="8001000" cy="4319587"/>
          </a:xfrm>
        </p:spPr>
        <p:txBody>
          <a:bodyPr>
            <a:normAutofit/>
          </a:bodyPr>
          <a:lstStyle/>
          <a:p>
            <a:pPr eaLnBrk="1" hangingPunct="1">
              <a:lnSpc>
                <a:spcPct val="90000"/>
              </a:lnSpc>
            </a:pPr>
            <a:r>
              <a:rPr lang="en-US" sz="1800" b="0" dirty="0"/>
              <a:t>When DEERS data are processed, the previous 6 months of data are also updated.  </a:t>
            </a:r>
          </a:p>
          <a:p>
            <a:pPr eaLnBrk="1" hangingPunct="1">
              <a:lnSpc>
                <a:spcPct val="90000"/>
              </a:lnSpc>
            </a:pPr>
            <a:r>
              <a:rPr lang="en-US" sz="1800" b="0" dirty="0"/>
              <a:t>This is necessary because DEERS data are not complete when initially provided.</a:t>
            </a:r>
          </a:p>
          <a:p>
            <a:pPr lvl="1" eaLnBrk="1" hangingPunct="1">
              <a:lnSpc>
                <a:spcPct val="90000"/>
              </a:lnSpc>
            </a:pPr>
            <a:r>
              <a:rPr lang="en-US" sz="1800" b="0" dirty="0"/>
              <a:t>Newborns don’t need to put in DEERS for 60 days, so DEERS does not know always know of their existence for a few months.</a:t>
            </a:r>
          </a:p>
          <a:p>
            <a:pPr lvl="1" eaLnBrk="1" hangingPunct="1">
              <a:lnSpc>
                <a:spcPct val="90000"/>
              </a:lnSpc>
            </a:pPr>
            <a:r>
              <a:rPr lang="en-US" sz="1800" b="0" dirty="0"/>
              <a:t>Deaths are also not immediately reported to DEERS and so the deceased need to be removed from the files once the proper documentation of death has been provided.</a:t>
            </a:r>
          </a:p>
          <a:p>
            <a:pPr lvl="1" eaLnBrk="1" hangingPunct="1">
              <a:lnSpc>
                <a:spcPct val="90000"/>
              </a:lnSpc>
            </a:pPr>
            <a:r>
              <a:rPr lang="en-US" sz="1800" b="0" dirty="0"/>
              <a:t>Retroactive changes in enrollments, beneficiary category and other attributes also occur.</a:t>
            </a:r>
          </a:p>
          <a:p>
            <a:pPr eaLnBrk="1" hangingPunct="1">
              <a:lnSpc>
                <a:spcPct val="90000"/>
              </a:lnSpc>
            </a:pPr>
            <a:r>
              <a:rPr lang="en-US" sz="1800" b="0" dirty="0"/>
              <a:t>The most current DEERS months are not complete.  </a:t>
            </a:r>
          </a:p>
          <a:p>
            <a:pPr lvl="1" eaLnBrk="1" hangingPunct="1">
              <a:lnSpc>
                <a:spcPct val="90000"/>
              </a:lnSpc>
            </a:pPr>
            <a:r>
              <a:rPr lang="en-US" sz="1800" b="0" dirty="0"/>
              <a:t>It takes several months for DEERS data to settle down.</a:t>
            </a:r>
          </a:p>
          <a:p>
            <a:pPr marL="0" indent="0" eaLnBrk="1" hangingPunct="1">
              <a:lnSpc>
                <a:spcPct val="90000"/>
              </a:lnSpc>
              <a:buNone/>
            </a:pPr>
            <a:endParaRPr lang="en-US" sz="3600" b="0" dirty="0"/>
          </a:p>
          <a:p>
            <a:pPr lvl="1" eaLnBrk="1" hangingPunct="1">
              <a:lnSpc>
                <a:spcPct val="90000"/>
              </a:lnSpc>
              <a:buFontTx/>
              <a:buNone/>
            </a:pPr>
            <a:endParaRPr lang="en-US" sz="1000" dirty="0">
              <a:solidFill>
                <a:srgbClr val="FF0066"/>
              </a:solidFill>
            </a:endParaRPr>
          </a:p>
          <a:p>
            <a:pPr eaLnBrk="1" hangingPunct="1">
              <a:lnSpc>
                <a:spcPct val="90000"/>
              </a:lnSpc>
              <a:buFont typeface="Times" pitchFamily="18" charset="0"/>
              <a:buNone/>
            </a:pPr>
            <a:endParaRPr lang="en-US" sz="1700" dirty="0">
              <a:solidFill>
                <a:srgbClr val="0066FF"/>
              </a:solidFill>
            </a:endParaRPr>
          </a:p>
        </p:txBody>
      </p:sp>
      <p:sp>
        <p:nvSpPr>
          <p:cNvPr id="6" name="TextBox 5">
            <a:extLst>
              <a:ext uri="{FF2B5EF4-FFF2-40B4-BE49-F238E27FC236}">
                <a16:creationId xmlns:a16="http://schemas.microsoft.com/office/drawing/2014/main" id="{5E12EF14-B650-4E78-B83F-BD1B1E8A9681}"/>
              </a:ext>
            </a:extLst>
          </p:cNvPr>
          <p:cNvSpPr txBox="1"/>
          <p:nvPr/>
        </p:nvSpPr>
        <p:spPr>
          <a:xfrm>
            <a:off x="838200" y="4876800"/>
            <a:ext cx="7162800" cy="646331"/>
          </a:xfrm>
          <a:prstGeom prst="rect">
            <a:avLst/>
          </a:prstGeom>
          <a:solidFill>
            <a:schemeClr val="bg1">
              <a:lumMod val="95000"/>
            </a:schemeClr>
          </a:solidFill>
          <a:ln>
            <a:solidFill>
              <a:srgbClr val="FF0000"/>
            </a:solidFill>
          </a:ln>
        </p:spPr>
        <p:txBody>
          <a:bodyPr wrap="square" rtlCol="0">
            <a:spAutoFit/>
          </a:bodyPr>
          <a:lstStyle/>
          <a:p>
            <a:r>
              <a:rPr lang="en-US" dirty="0">
                <a:latin typeface="Calibri" panose="020F0502020204030204" pitchFamily="34" charset="0"/>
                <a:cs typeface="Calibri" panose="020F0502020204030204" pitchFamily="34" charset="0"/>
              </a:rPr>
              <a:t>DoD did not provide the updated data to DaVINCI.  There are known dead people in the monthly source files provided</a:t>
            </a:r>
          </a:p>
        </p:txBody>
      </p:sp>
    </p:spTree>
    <p:extLst>
      <p:ext uri="{BB962C8B-B14F-4D97-AF65-F5344CB8AC3E}">
        <p14:creationId xmlns:p14="http://schemas.microsoft.com/office/powerpoint/2010/main" val="418664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381000" y="12700"/>
            <a:ext cx="8229600" cy="1143000"/>
          </a:xfrm>
        </p:spPr>
        <p:txBody>
          <a:bodyPr/>
          <a:lstStyle/>
          <a:p>
            <a:pPr algn="l" eaLnBrk="1" hangingPunct="1"/>
            <a:r>
              <a:rPr lang="en-US" b="1" dirty="0">
                <a:solidFill>
                  <a:schemeClr val="accent2"/>
                </a:solidFill>
                <a:latin typeface="Tahoma" pitchFamily="34" charset="0"/>
              </a:rPr>
              <a:t>Objectives</a:t>
            </a:r>
          </a:p>
        </p:txBody>
      </p:sp>
      <p:sp>
        <p:nvSpPr>
          <p:cNvPr id="4101" name="Rectangle 3"/>
          <p:cNvSpPr>
            <a:spLocks noGrp="1" noChangeArrowheads="1"/>
          </p:cNvSpPr>
          <p:nvPr>
            <p:ph type="body" sz="half" idx="1"/>
          </p:nvPr>
        </p:nvSpPr>
        <p:spPr>
          <a:xfrm>
            <a:off x="645319" y="1295400"/>
            <a:ext cx="7853362" cy="3200400"/>
          </a:xfr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eaLnBrk="1" hangingPunct="1"/>
            <a:r>
              <a:rPr lang="en-US" sz="2000" b="0" dirty="0">
                <a:latin typeface="Calibri" pitchFamily="34" charset="0"/>
              </a:rPr>
              <a:t>Describe how DEERS data are maintained and proliferated.</a:t>
            </a:r>
          </a:p>
          <a:p>
            <a:pPr marL="1009650" lvl="1" indent="-609600" eaLnBrk="1" hangingPunct="1"/>
            <a:r>
              <a:rPr lang="en-US" sz="1600" b="0" dirty="0">
                <a:latin typeface="Calibri" pitchFamily="34" charset="0"/>
              </a:rPr>
              <a:t>Describe who is in the DEERS data and how they got there</a:t>
            </a:r>
          </a:p>
          <a:p>
            <a:pPr marL="1009650" lvl="1" indent="-609600" eaLnBrk="1" hangingPunct="1"/>
            <a:r>
              <a:rPr lang="en-US" sz="1600" b="0" dirty="0">
                <a:latin typeface="Calibri" pitchFamily="34" charset="0"/>
              </a:rPr>
              <a:t>Discuss the data upkeep process </a:t>
            </a:r>
          </a:p>
          <a:p>
            <a:pPr marL="1009650" lvl="1" indent="-609600" eaLnBrk="1" hangingPunct="1"/>
            <a:r>
              <a:rPr lang="en-US" sz="1600" b="0" dirty="0">
                <a:latin typeface="Calibri" pitchFamily="34" charset="0"/>
              </a:rPr>
              <a:t>Identify strengths and weaknesses with DEERS data.</a:t>
            </a:r>
          </a:p>
          <a:p>
            <a:pPr marL="1009650" lvl="1" indent="-609600" eaLnBrk="1" hangingPunct="1"/>
            <a:r>
              <a:rPr lang="en-US" sz="1600" b="0" dirty="0">
                <a:latin typeface="Calibri" pitchFamily="34" charset="0"/>
              </a:rPr>
              <a:t>Describe how DEERS data proliferate throughout the MHS</a:t>
            </a:r>
          </a:p>
          <a:p>
            <a:pPr marL="609600" indent="-609600" eaLnBrk="1" hangingPunct="1"/>
            <a:r>
              <a:rPr lang="en-US" sz="2000" b="0" dirty="0">
                <a:latin typeface="Calibri" pitchFamily="34" charset="0"/>
              </a:rPr>
              <a:t>Identify added value of MDR processing and available DEERS based data products.</a:t>
            </a:r>
          </a:p>
          <a:p>
            <a:pPr marL="609600" indent="-609600" eaLnBrk="1" hangingPunct="1"/>
            <a:r>
              <a:rPr lang="en-US" sz="2000" b="0" dirty="0">
                <a:latin typeface="Calibri" pitchFamily="34" charset="0"/>
              </a:rPr>
              <a:t>Identify which data records come to DaVINCI</a:t>
            </a:r>
          </a:p>
          <a:p>
            <a:pPr marL="609600" indent="-609600" eaLnBrk="1" hangingPunct="1"/>
            <a:r>
              <a:rPr lang="en-US" sz="2000" b="0" dirty="0">
                <a:latin typeface="Calibri" pitchFamily="34" charset="0"/>
                <a:sym typeface="Wingdings" panose="05000000000000000000" pitchFamily="2" charset="2"/>
              </a:rPr>
              <a:t>Identify and discuss uses for key data elements provided to DaVINCI.</a:t>
            </a:r>
          </a:p>
          <a:p>
            <a:pPr marL="609600" indent="-609600" eaLnBrk="1" hangingPunct="1"/>
            <a:r>
              <a:rPr lang="en-US" sz="2000" b="0" dirty="0">
                <a:latin typeface="Calibri" pitchFamily="34" charset="0"/>
                <a:sym typeface="Wingdings" panose="05000000000000000000" pitchFamily="2" charset="2"/>
              </a:rPr>
              <a:t>Identify data elements that are easily available from the MHS but have not been provided.</a:t>
            </a:r>
          </a:p>
          <a:p>
            <a:pPr marL="609600" indent="-609600" eaLnBrk="1" hangingPunct="1"/>
            <a:r>
              <a:rPr lang="en-US" sz="2000" b="0" dirty="0">
                <a:latin typeface="Calibri" pitchFamily="34" charset="0"/>
                <a:sym typeface="Wingdings" panose="05000000000000000000" pitchFamily="2" charset="2"/>
              </a:rPr>
              <a:t>Discuss current trends in DEERS data</a:t>
            </a:r>
          </a:p>
          <a:p>
            <a:pPr marL="0" indent="0" eaLnBrk="1" hangingPunct="1">
              <a:buNone/>
            </a:pPr>
            <a:endParaRPr lang="en-US" sz="2000" b="0" dirty="0">
              <a:latin typeface="Calibri" pitchFamily="34" charset="0"/>
              <a:sym typeface="Wingdings" panose="05000000000000000000" pitchFamily="2" charset="2"/>
            </a:endParaRPr>
          </a:p>
        </p:txBody>
      </p:sp>
      <p:pic>
        <p:nvPicPr>
          <p:cNvPr id="4102" name="Picture 4" descr="BD10719_"/>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911941" y="1371600"/>
            <a:ext cx="58674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Slide Number Placeholder 2"/>
          <p:cNvSpPr>
            <a:spLocks noGrp="1"/>
          </p:cNvSpPr>
          <p:nvPr>
            <p:ph type="sldNum" sz="quarter" idx="12"/>
          </p:nvPr>
        </p:nvSpPr>
        <p:spPr/>
        <p:txBody>
          <a:bodyPr/>
          <a:lstStyle/>
          <a:p>
            <a:pPr>
              <a:defRPr/>
            </a:pPr>
            <a:fld id="{05506700-03CB-4D78-879E-F95C9178AA5E}" type="slidenum">
              <a:rPr lang="en-US" smtClean="0"/>
              <a:pPr>
                <a:defRPr/>
              </a:pPr>
              <a:t>2</a:t>
            </a:fld>
            <a:endParaRPr lang="en-US" dirty="0"/>
          </a:p>
        </p:txBody>
      </p:sp>
    </p:spTree>
    <p:extLst>
      <p:ext uri="{BB962C8B-B14F-4D97-AF65-F5344CB8AC3E}">
        <p14:creationId xmlns:p14="http://schemas.microsoft.com/office/powerpoint/2010/main" val="1157617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9AA7-546C-443C-85D0-B77C9899F32B}"/>
              </a:ext>
            </a:extLst>
          </p:cNvPr>
          <p:cNvSpPr>
            <a:spLocks noGrp="1"/>
          </p:cNvSpPr>
          <p:nvPr>
            <p:ph type="title"/>
          </p:nvPr>
        </p:nvSpPr>
        <p:spPr>
          <a:xfrm>
            <a:off x="1524000" y="2895600"/>
            <a:ext cx="6705600" cy="639763"/>
          </a:xfrm>
        </p:spPr>
        <p:txBody>
          <a:bodyPr/>
          <a:lstStyle/>
          <a:p>
            <a:r>
              <a:rPr lang="en-US" dirty="0"/>
              <a:t>Key Data Elements</a:t>
            </a:r>
          </a:p>
        </p:txBody>
      </p:sp>
      <p:sp>
        <p:nvSpPr>
          <p:cNvPr id="5" name="Slide Number Placeholder 4">
            <a:extLst>
              <a:ext uri="{FF2B5EF4-FFF2-40B4-BE49-F238E27FC236}">
                <a16:creationId xmlns:a16="http://schemas.microsoft.com/office/drawing/2014/main" id="{C5B3556C-E4B1-46B6-9EEF-0A483BCFE758}"/>
              </a:ext>
            </a:extLst>
          </p:cNvPr>
          <p:cNvSpPr>
            <a:spLocks noGrp="1"/>
          </p:cNvSpPr>
          <p:nvPr>
            <p:ph type="sldNum" sz="quarter" idx="12"/>
          </p:nvPr>
        </p:nvSpPr>
        <p:spPr/>
        <p:txBody>
          <a:bodyPr/>
          <a:lstStyle/>
          <a:p>
            <a:pPr>
              <a:defRPr/>
            </a:pPr>
            <a:fld id="{05506700-03CB-4D78-879E-F95C9178AA5E}" type="slidenum">
              <a:rPr lang="en-US" smtClean="0"/>
              <a:pPr>
                <a:defRPr/>
              </a:pPr>
              <a:t>20</a:t>
            </a:fld>
            <a:endParaRPr lang="en-US" dirty="0"/>
          </a:p>
        </p:txBody>
      </p:sp>
    </p:spTree>
    <p:extLst>
      <p:ext uri="{BB962C8B-B14F-4D97-AF65-F5344CB8AC3E}">
        <p14:creationId xmlns:p14="http://schemas.microsoft.com/office/powerpoint/2010/main" val="3281398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391400" y="6305550"/>
            <a:ext cx="1524000" cy="476250"/>
          </a:xfrm>
          <a:prstGeom prst="rect">
            <a:avLst/>
          </a:prstGeom>
        </p:spPr>
        <p:txBody>
          <a:bodyPr/>
          <a:lstStyle/>
          <a:p>
            <a:pPr algn="r">
              <a:defRPr/>
            </a:pPr>
            <a:fld id="{C6B26DCB-2A41-4288-926B-06ED9C75506A}" type="slidenum">
              <a:rPr lang="en-US" sz="1000">
                <a:latin typeface="+mj-lt"/>
              </a:rPr>
              <a:pPr algn="r">
                <a:defRPr/>
              </a:pPr>
              <a:t>21</a:t>
            </a:fld>
            <a:endParaRPr lang="en-US" sz="1000" dirty="0">
              <a:latin typeface="+mj-lt"/>
            </a:endParaRPr>
          </a:p>
        </p:txBody>
      </p:sp>
      <p:sp>
        <p:nvSpPr>
          <p:cNvPr id="16388" name="Rectangle 2"/>
          <p:cNvSpPr>
            <a:spLocks noGrp="1" noChangeArrowheads="1"/>
          </p:cNvSpPr>
          <p:nvPr>
            <p:ph type="title"/>
          </p:nvPr>
        </p:nvSpPr>
        <p:spPr>
          <a:xfrm>
            <a:off x="381000" y="228600"/>
            <a:ext cx="6705600" cy="639763"/>
          </a:xfrm>
        </p:spPr>
        <p:txBody>
          <a:bodyPr/>
          <a:lstStyle/>
          <a:p>
            <a:pPr algn="l" eaLnBrk="1" hangingPunct="1"/>
            <a:r>
              <a:rPr lang="en-US" sz="3600" dirty="0"/>
              <a:t>Person Identifiers</a:t>
            </a:r>
          </a:p>
        </p:txBody>
      </p:sp>
      <p:sp>
        <p:nvSpPr>
          <p:cNvPr id="16389" name="Rectangle 3"/>
          <p:cNvSpPr>
            <a:spLocks noGrp="1" noChangeArrowheads="1"/>
          </p:cNvSpPr>
          <p:nvPr>
            <p:ph type="body" idx="1"/>
          </p:nvPr>
        </p:nvSpPr>
        <p:spPr>
          <a:xfrm>
            <a:off x="457200" y="1269206"/>
            <a:ext cx="3962400" cy="4319587"/>
          </a:xfrm>
        </p:spPr>
        <p:txBody>
          <a:bodyPr>
            <a:normAutofit fontScale="92500" lnSpcReduction="20000"/>
          </a:bodyPr>
          <a:lstStyle/>
          <a:p>
            <a:pPr eaLnBrk="1" hangingPunct="1">
              <a:lnSpc>
                <a:spcPct val="90000"/>
              </a:lnSpc>
            </a:pPr>
            <a:r>
              <a:rPr lang="en-US" sz="2000" b="0" dirty="0"/>
              <a:t>Beneficiary ID and Sponsor ID</a:t>
            </a:r>
          </a:p>
          <a:p>
            <a:pPr lvl="1" eaLnBrk="1" hangingPunct="1">
              <a:lnSpc>
                <a:spcPct val="90000"/>
              </a:lnSpc>
            </a:pPr>
            <a:r>
              <a:rPr lang="en-US" sz="1800" b="0" dirty="0"/>
              <a:t>Typically contains an SSN</a:t>
            </a:r>
          </a:p>
          <a:p>
            <a:pPr lvl="1" eaLnBrk="1" hangingPunct="1">
              <a:lnSpc>
                <a:spcPct val="90000"/>
              </a:lnSpc>
            </a:pPr>
            <a:r>
              <a:rPr lang="en-US" sz="1800" b="0" dirty="0"/>
              <a:t>ID type code discerns the content.</a:t>
            </a:r>
          </a:p>
          <a:p>
            <a:pPr eaLnBrk="1" hangingPunct="1">
              <a:lnSpc>
                <a:spcPct val="90000"/>
              </a:lnSpc>
            </a:pPr>
            <a:r>
              <a:rPr lang="en-US" sz="2000" b="0" dirty="0"/>
              <a:t>DEERS Electronic Data Interchange Person Number (EDIPN)</a:t>
            </a:r>
          </a:p>
          <a:p>
            <a:pPr lvl="1" eaLnBrk="1" hangingPunct="1">
              <a:lnSpc>
                <a:spcPct val="90000"/>
              </a:lnSpc>
            </a:pPr>
            <a:r>
              <a:rPr lang="en-US" sz="1800" b="0" dirty="0"/>
              <a:t>Each individual registered in DEERS is assigned an EDIPN.</a:t>
            </a:r>
          </a:p>
          <a:p>
            <a:pPr lvl="1" eaLnBrk="1" hangingPunct="1">
              <a:lnSpc>
                <a:spcPct val="90000"/>
              </a:lnSpc>
            </a:pPr>
            <a:r>
              <a:rPr lang="en-US" sz="1800" b="0" dirty="0"/>
              <a:t>This is the best way to identify a DoD beneficiary.</a:t>
            </a:r>
          </a:p>
          <a:p>
            <a:pPr lvl="1" eaLnBrk="1" hangingPunct="1">
              <a:lnSpc>
                <a:spcPct val="90000"/>
              </a:lnSpc>
            </a:pPr>
            <a:r>
              <a:rPr lang="en-US" sz="1800" b="0" dirty="0"/>
              <a:t>One per person, unless there is a “smoosh”</a:t>
            </a:r>
          </a:p>
          <a:p>
            <a:pPr eaLnBrk="1" hangingPunct="1">
              <a:lnSpc>
                <a:spcPct val="90000"/>
              </a:lnSpc>
            </a:pPr>
            <a:r>
              <a:rPr lang="en-US" sz="2000" b="0" dirty="0"/>
              <a:t>Beneficiary Name</a:t>
            </a:r>
          </a:p>
          <a:p>
            <a:pPr eaLnBrk="1" hangingPunct="1">
              <a:lnSpc>
                <a:spcPct val="90000"/>
              </a:lnSpc>
            </a:pPr>
            <a:r>
              <a:rPr lang="en-US" sz="2000" b="0" dirty="0"/>
              <a:t>Date of Birth</a:t>
            </a:r>
          </a:p>
          <a:p>
            <a:pPr eaLnBrk="1" hangingPunct="1">
              <a:lnSpc>
                <a:spcPct val="90000"/>
              </a:lnSpc>
            </a:pPr>
            <a:endParaRPr lang="en-US" sz="2000" b="0" dirty="0"/>
          </a:p>
          <a:p>
            <a:pPr eaLnBrk="1" hangingPunct="1">
              <a:lnSpc>
                <a:spcPct val="90000"/>
              </a:lnSpc>
            </a:pPr>
            <a:r>
              <a:rPr lang="en-US" sz="2000" b="0" dirty="0"/>
              <a:t>DaVINCI has a linking table that maps the EDIPN to the VA Patient ICN.</a:t>
            </a:r>
          </a:p>
          <a:p>
            <a:pPr lvl="1" eaLnBrk="1" hangingPunct="1">
              <a:lnSpc>
                <a:spcPct val="90000"/>
              </a:lnSpc>
            </a:pPr>
            <a:endParaRPr lang="en-US" sz="2000" dirty="0"/>
          </a:p>
          <a:p>
            <a:pPr eaLnBrk="1" hangingPunct="1">
              <a:lnSpc>
                <a:spcPct val="90000"/>
              </a:lnSpc>
              <a:buFont typeface="Times" pitchFamily="18" charset="0"/>
              <a:buNone/>
            </a:pPr>
            <a:endParaRPr lang="en-US" sz="1700" dirty="0">
              <a:solidFill>
                <a:srgbClr val="0066FF"/>
              </a:solidFill>
            </a:endParaRPr>
          </a:p>
        </p:txBody>
      </p:sp>
      <p:pic>
        <p:nvPicPr>
          <p:cNvPr id="1026" name="Picture 1" descr="image002">
            <a:extLst>
              <a:ext uri="{FF2B5EF4-FFF2-40B4-BE49-F238E27FC236}">
                <a16:creationId xmlns:a16="http://schemas.microsoft.com/office/drawing/2014/main" id="{6A949541-963E-4E49-8014-02D44EADE3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1520" y="3352800"/>
            <a:ext cx="4231697"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0744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391400" y="6305550"/>
            <a:ext cx="1524000" cy="476250"/>
          </a:xfrm>
          <a:prstGeom prst="rect">
            <a:avLst/>
          </a:prstGeom>
        </p:spPr>
        <p:txBody>
          <a:bodyPr/>
          <a:lstStyle/>
          <a:p>
            <a:pPr algn="r">
              <a:defRPr/>
            </a:pPr>
            <a:fld id="{C6B26DCB-2A41-4288-926B-06ED9C75506A}" type="slidenum">
              <a:rPr lang="en-US" sz="1000">
                <a:latin typeface="+mj-lt"/>
              </a:rPr>
              <a:pPr algn="r">
                <a:defRPr/>
              </a:pPr>
              <a:t>22</a:t>
            </a:fld>
            <a:endParaRPr lang="en-US" sz="1000" dirty="0">
              <a:latin typeface="+mj-lt"/>
            </a:endParaRPr>
          </a:p>
        </p:txBody>
      </p:sp>
      <p:sp>
        <p:nvSpPr>
          <p:cNvPr id="16388" name="Rectangle 2"/>
          <p:cNvSpPr>
            <a:spLocks noGrp="1" noChangeArrowheads="1"/>
          </p:cNvSpPr>
          <p:nvPr>
            <p:ph type="title"/>
          </p:nvPr>
        </p:nvSpPr>
        <p:spPr>
          <a:xfrm>
            <a:off x="457200" y="232567"/>
            <a:ext cx="6705600" cy="639763"/>
          </a:xfrm>
        </p:spPr>
        <p:txBody>
          <a:bodyPr/>
          <a:lstStyle/>
          <a:p>
            <a:pPr algn="l" eaLnBrk="1" hangingPunct="1"/>
            <a:r>
              <a:rPr lang="en-US" sz="3600" dirty="0"/>
              <a:t>Demographic Variables</a:t>
            </a:r>
          </a:p>
        </p:txBody>
      </p:sp>
      <p:sp>
        <p:nvSpPr>
          <p:cNvPr id="16389" name="Rectangle 3"/>
          <p:cNvSpPr>
            <a:spLocks noGrp="1" noChangeArrowheads="1"/>
          </p:cNvSpPr>
          <p:nvPr>
            <p:ph type="body" idx="1"/>
          </p:nvPr>
        </p:nvSpPr>
        <p:spPr>
          <a:xfrm>
            <a:off x="457200" y="1269206"/>
            <a:ext cx="7924800" cy="4319587"/>
          </a:xfrm>
        </p:spPr>
        <p:txBody>
          <a:bodyPr>
            <a:normAutofit/>
          </a:bodyPr>
          <a:lstStyle/>
          <a:p>
            <a:pPr eaLnBrk="1" hangingPunct="1">
              <a:lnSpc>
                <a:spcPct val="90000"/>
              </a:lnSpc>
            </a:pPr>
            <a:r>
              <a:rPr lang="en-US" sz="2000" b="0" dirty="0"/>
              <a:t>Age </a:t>
            </a:r>
          </a:p>
          <a:p>
            <a:pPr eaLnBrk="1" hangingPunct="1">
              <a:lnSpc>
                <a:spcPct val="90000"/>
              </a:lnSpc>
            </a:pPr>
            <a:r>
              <a:rPr lang="en-US" sz="2000" b="0" dirty="0"/>
              <a:t>Gender</a:t>
            </a:r>
          </a:p>
          <a:p>
            <a:pPr eaLnBrk="1" hangingPunct="1">
              <a:lnSpc>
                <a:spcPct val="90000"/>
              </a:lnSpc>
            </a:pPr>
            <a:r>
              <a:rPr lang="en-US" sz="2000" b="0" dirty="0"/>
              <a:t>Marital Status</a:t>
            </a:r>
          </a:p>
          <a:p>
            <a:pPr eaLnBrk="1" hangingPunct="1">
              <a:lnSpc>
                <a:spcPct val="90000"/>
              </a:lnSpc>
            </a:pPr>
            <a:r>
              <a:rPr lang="en-US" sz="2000" b="0" dirty="0"/>
              <a:t>Race and Race/Ethnicity:  These variables are of low quality and not generally used by DoD.</a:t>
            </a:r>
          </a:p>
          <a:p>
            <a:pPr eaLnBrk="1" hangingPunct="1">
              <a:lnSpc>
                <a:spcPct val="90000"/>
              </a:lnSpc>
            </a:pPr>
            <a:r>
              <a:rPr lang="en-US" sz="2000" b="0" dirty="0"/>
              <a:t>Geography:</a:t>
            </a:r>
          </a:p>
          <a:p>
            <a:pPr lvl="1" eaLnBrk="1" hangingPunct="1">
              <a:lnSpc>
                <a:spcPct val="90000"/>
              </a:lnSpc>
            </a:pPr>
            <a:r>
              <a:rPr lang="en-US" sz="1600" b="0" dirty="0"/>
              <a:t>Zip Code:  Includes APO and FPO for overseas patients who have them.</a:t>
            </a:r>
          </a:p>
          <a:p>
            <a:pPr lvl="1" eaLnBrk="1" hangingPunct="1">
              <a:lnSpc>
                <a:spcPct val="90000"/>
              </a:lnSpc>
            </a:pPr>
            <a:r>
              <a:rPr lang="en-US" sz="1600" b="0" dirty="0"/>
              <a:t>Country Code:  For those overseas beneficiaries who have APOs or FPOs, the country code is the US even if the beneficiary is overseas.  For those that don’t have an APO or FPO, this will represent the country where the beneficiary lives.</a:t>
            </a:r>
          </a:p>
          <a:p>
            <a:pPr lvl="1" eaLnBrk="1" hangingPunct="1">
              <a:lnSpc>
                <a:spcPct val="90000"/>
              </a:lnSpc>
            </a:pPr>
            <a:r>
              <a:rPr lang="en-US" sz="1600" b="0" dirty="0"/>
              <a:t>Catchment, PRISM and MTF Service area represent circles around MTFs with various radii and rules used to assign beneficiaries in overlapping areas, such as DC.</a:t>
            </a:r>
            <a:endParaRPr lang="en-US" sz="1600" dirty="0"/>
          </a:p>
          <a:p>
            <a:pPr eaLnBrk="1" hangingPunct="1">
              <a:lnSpc>
                <a:spcPct val="90000"/>
              </a:lnSpc>
              <a:buFont typeface="Times" pitchFamily="18" charset="0"/>
              <a:buNone/>
            </a:pPr>
            <a:endParaRPr lang="en-US" sz="1700" dirty="0">
              <a:solidFill>
                <a:srgbClr val="0066FF"/>
              </a:solidFill>
            </a:endParaRPr>
          </a:p>
        </p:txBody>
      </p:sp>
    </p:spTree>
    <p:extLst>
      <p:ext uri="{BB962C8B-B14F-4D97-AF65-F5344CB8AC3E}">
        <p14:creationId xmlns:p14="http://schemas.microsoft.com/office/powerpoint/2010/main" val="2695471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391400" y="6305550"/>
            <a:ext cx="1524000" cy="476250"/>
          </a:xfrm>
          <a:prstGeom prst="rect">
            <a:avLst/>
          </a:prstGeom>
        </p:spPr>
        <p:txBody>
          <a:bodyPr/>
          <a:lstStyle/>
          <a:p>
            <a:pPr algn="r">
              <a:defRPr/>
            </a:pPr>
            <a:fld id="{C6B26DCB-2A41-4288-926B-06ED9C75506A}" type="slidenum">
              <a:rPr lang="en-US" sz="1000">
                <a:latin typeface="+mj-lt"/>
              </a:rPr>
              <a:pPr algn="r">
                <a:defRPr/>
              </a:pPr>
              <a:t>23</a:t>
            </a:fld>
            <a:endParaRPr lang="en-US" sz="1000" dirty="0">
              <a:latin typeface="+mj-lt"/>
            </a:endParaRPr>
          </a:p>
        </p:txBody>
      </p:sp>
      <p:sp>
        <p:nvSpPr>
          <p:cNvPr id="16388" name="Rectangle 2"/>
          <p:cNvSpPr>
            <a:spLocks noGrp="1" noChangeArrowheads="1"/>
          </p:cNvSpPr>
          <p:nvPr>
            <p:ph type="title"/>
          </p:nvPr>
        </p:nvSpPr>
        <p:spPr>
          <a:xfrm>
            <a:off x="457200" y="232567"/>
            <a:ext cx="6705600" cy="639763"/>
          </a:xfrm>
        </p:spPr>
        <p:txBody>
          <a:bodyPr/>
          <a:lstStyle/>
          <a:p>
            <a:pPr algn="l" eaLnBrk="1" hangingPunct="1"/>
            <a:r>
              <a:rPr lang="en-US" sz="3600" dirty="0"/>
              <a:t>Service Related Variables</a:t>
            </a:r>
          </a:p>
        </p:txBody>
      </p:sp>
      <p:sp>
        <p:nvSpPr>
          <p:cNvPr id="16389" name="Rectangle 3"/>
          <p:cNvSpPr>
            <a:spLocks noGrp="1" noChangeArrowheads="1"/>
          </p:cNvSpPr>
          <p:nvPr>
            <p:ph type="body" idx="1"/>
          </p:nvPr>
        </p:nvSpPr>
        <p:spPr>
          <a:xfrm>
            <a:off x="457200" y="1269206"/>
            <a:ext cx="3124200" cy="4319587"/>
          </a:xfrm>
        </p:spPr>
        <p:txBody>
          <a:bodyPr>
            <a:normAutofit/>
          </a:bodyPr>
          <a:lstStyle/>
          <a:p>
            <a:pPr eaLnBrk="1" hangingPunct="1">
              <a:lnSpc>
                <a:spcPct val="90000"/>
              </a:lnSpc>
            </a:pPr>
            <a:r>
              <a:rPr lang="en-US" sz="2000" b="0" dirty="0"/>
              <a:t>Sponsor Status</a:t>
            </a:r>
          </a:p>
          <a:p>
            <a:pPr lvl="1" eaLnBrk="1" hangingPunct="1">
              <a:lnSpc>
                <a:spcPct val="90000"/>
              </a:lnSpc>
            </a:pPr>
            <a:r>
              <a:rPr lang="en-US" sz="1700" b="0" dirty="0"/>
              <a:t>Coded on both sponsor and dependent records.</a:t>
            </a:r>
            <a:endParaRPr lang="en-US" sz="1700" dirty="0"/>
          </a:p>
        </p:txBody>
      </p:sp>
      <p:pic>
        <p:nvPicPr>
          <p:cNvPr id="3" name="Picture 2">
            <a:extLst>
              <a:ext uri="{FF2B5EF4-FFF2-40B4-BE49-F238E27FC236}">
                <a16:creationId xmlns:a16="http://schemas.microsoft.com/office/drawing/2014/main" id="{AAF03B46-0D16-4A9E-BE71-AEBBC70B514B}"/>
              </a:ext>
            </a:extLst>
          </p:cNvPr>
          <p:cNvPicPr>
            <a:picLocks noChangeAspect="1"/>
          </p:cNvPicPr>
          <p:nvPr/>
        </p:nvPicPr>
        <p:blipFill>
          <a:blip r:embed="rId3"/>
          <a:stretch>
            <a:fillRect/>
          </a:stretch>
        </p:blipFill>
        <p:spPr>
          <a:xfrm>
            <a:off x="4114800" y="1434465"/>
            <a:ext cx="3533775" cy="4848225"/>
          </a:xfrm>
          <a:prstGeom prst="rect">
            <a:avLst/>
          </a:prstGeom>
        </p:spPr>
      </p:pic>
    </p:spTree>
    <p:extLst>
      <p:ext uri="{BB962C8B-B14F-4D97-AF65-F5344CB8AC3E}">
        <p14:creationId xmlns:p14="http://schemas.microsoft.com/office/powerpoint/2010/main" val="2026488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391400" y="6305550"/>
            <a:ext cx="1524000" cy="476250"/>
          </a:xfrm>
          <a:prstGeom prst="rect">
            <a:avLst/>
          </a:prstGeom>
        </p:spPr>
        <p:txBody>
          <a:bodyPr/>
          <a:lstStyle/>
          <a:p>
            <a:pPr algn="r">
              <a:defRPr/>
            </a:pPr>
            <a:fld id="{C6B26DCB-2A41-4288-926B-06ED9C75506A}" type="slidenum">
              <a:rPr lang="en-US" sz="1000">
                <a:latin typeface="+mj-lt"/>
              </a:rPr>
              <a:pPr algn="r">
                <a:defRPr/>
              </a:pPr>
              <a:t>24</a:t>
            </a:fld>
            <a:endParaRPr lang="en-US" sz="1000" dirty="0">
              <a:latin typeface="+mj-lt"/>
            </a:endParaRPr>
          </a:p>
        </p:txBody>
      </p:sp>
      <p:sp>
        <p:nvSpPr>
          <p:cNvPr id="16388" name="Rectangle 2"/>
          <p:cNvSpPr>
            <a:spLocks noGrp="1" noChangeArrowheads="1"/>
          </p:cNvSpPr>
          <p:nvPr>
            <p:ph type="title"/>
          </p:nvPr>
        </p:nvSpPr>
        <p:spPr>
          <a:xfrm>
            <a:off x="457200" y="232567"/>
            <a:ext cx="6705600" cy="639763"/>
          </a:xfrm>
        </p:spPr>
        <p:txBody>
          <a:bodyPr/>
          <a:lstStyle/>
          <a:p>
            <a:pPr algn="l" eaLnBrk="1" hangingPunct="1"/>
            <a:r>
              <a:rPr lang="en-US" sz="3600" dirty="0"/>
              <a:t>Service Related Variables</a:t>
            </a:r>
          </a:p>
        </p:txBody>
      </p:sp>
      <p:sp>
        <p:nvSpPr>
          <p:cNvPr id="16389" name="Rectangle 3"/>
          <p:cNvSpPr>
            <a:spLocks noGrp="1" noChangeArrowheads="1"/>
          </p:cNvSpPr>
          <p:nvPr>
            <p:ph type="body" idx="1"/>
          </p:nvPr>
        </p:nvSpPr>
        <p:spPr>
          <a:xfrm>
            <a:off x="457200" y="1269206"/>
            <a:ext cx="8229600" cy="4319587"/>
          </a:xfrm>
        </p:spPr>
        <p:txBody>
          <a:bodyPr>
            <a:normAutofit/>
          </a:bodyPr>
          <a:lstStyle/>
          <a:p>
            <a:pPr eaLnBrk="1" hangingPunct="1">
              <a:lnSpc>
                <a:spcPct val="90000"/>
              </a:lnSpc>
            </a:pPr>
            <a:r>
              <a:rPr lang="en-US" sz="2000" b="0" dirty="0"/>
              <a:t>Sponsor Service and Sponsor Service Aggregate</a:t>
            </a:r>
          </a:p>
          <a:p>
            <a:pPr lvl="1" eaLnBrk="1" hangingPunct="1">
              <a:lnSpc>
                <a:spcPct val="90000"/>
              </a:lnSpc>
            </a:pPr>
            <a:r>
              <a:rPr lang="en-US" sz="1800" b="0" dirty="0"/>
              <a:t>Navy vs Navy Afloat</a:t>
            </a:r>
          </a:p>
        </p:txBody>
      </p:sp>
      <p:pic>
        <p:nvPicPr>
          <p:cNvPr id="2" name="Picture 1">
            <a:extLst>
              <a:ext uri="{FF2B5EF4-FFF2-40B4-BE49-F238E27FC236}">
                <a16:creationId xmlns:a16="http://schemas.microsoft.com/office/drawing/2014/main" id="{32A5C160-9E27-4426-BFF3-2F3D94830BC2}"/>
              </a:ext>
            </a:extLst>
          </p:cNvPr>
          <p:cNvPicPr>
            <a:picLocks noChangeAspect="1"/>
          </p:cNvPicPr>
          <p:nvPr/>
        </p:nvPicPr>
        <p:blipFill>
          <a:blip r:embed="rId3"/>
          <a:stretch>
            <a:fillRect/>
          </a:stretch>
        </p:blipFill>
        <p:spPr>
          <a:xfrm>
            <a:off x="685800" y="2362200"/>
            <a:ext cx="3400425" cy="3409950"/>
          </a:xfrm>
          <a:prstGeom prst="rect">
            <a:avLst/>
          </a:prstGeom>
        </p:spPr>
      </p:pic>
      <p:pic>
        <p:nvPicPr>
          <p:cNvPr id="4" name="Picture 3">
            <a:extLst>
              <a:ext uri="{FF2B5EF4-FFF2-40B4-BE49-F238E27FC236}">
                <a16:creationId xmlns:a16="http://schemas.microsoft.com/office/drawing/2014/main" id="{26D507F3-2E35-4AC9-AB2F-5A94FAA45829}"/>
              </a:ext>
            </a:extLst>
          </p:cNvPr>
          <p:cNvPicPr>
            <a:picLocks noChangeAspect="1"/>
          </p:cNvPicPr>
          <p:nvPr/>
        </p:nvPicPr>
        <p:blipFill>
          <a:blip r:embed="rId4"/>
          <a:stretch>
            <a:fillRect/>
          </a:stretch>
        </p:blipFill>
        <p:spPr>
          <a:xfrm>
            <a:off x="4686300" y="2790825"/>
            <a:ext cx="3733800" cy="2552700"/>
          </a:xfrm>
          <a:prstGeom prst="rect">
            <a:avLst/>
          </a:prstGeom>
        </p:spPr>
      </p:pic>
    </p:spTree>
    <p:extLst>
      <p:ext uri="{BB962C8B-B14F-4D97-AF65-F5344CB8AC3E}">
        <p14:creationId xmlns:p14="http://schemas.microsoft.com/office/powerpoint/2010/main" val="1278070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E3C3-BC92-4BC9-B3F0-60A92F53A3D3}"/>
              </a:ext>
            </a:extLst>
          </p:cNvPr>
          <p:cNvSpPr>
            <a:spLocks noGrp="1"/>
          </p:cNvSpPr>
          <p:nvPr>
            <p:ph type="title"/>
          </p:nvPr>
        </p:nvSpPr>
        <p:spPr/>
        <p:txBody>
          <a:bodyPr/>
          <a:lstStyle/>
          <a:p>
            <a:r>
              <a:rPr lang="en-US" dirty="0"/>
              <a:t>Beneficiary Category</a:t>
            </a:r>
          </a:p>
        </p:txBody>
      </p:sp>
      <p:sp>
        <p:nvSpPr>
          <p:cNvPr id="3" name="Content Placeholder 2">
            <a:extLst>
              <a:ext uri="{FF2B5EF4-FFF2-40B4-BE49-F238E27FC236}">
                <a16:creationId xmlns:a16="http://schemas.microsoft.com/office/drawing/2014/main" id="{C1C3F20D-7402-494D-8F09-C92FAD21E6EC}"/>
              </a:ext>
            </a:extLst>
          </p:cNvPr>
          <p:cNvSpPr>
            <a:spLocks noGrp="1"/>
          </p:cNvSpPr>
          <p:nvPr>
            <p:ph idx="1"/>
          </p:nvPr>
        </p:nvSpPr>
        <p:spPr/>
        <p:txBody>
          <a:bodyPr/>
          <a:lstStyle/>
          <a:p>
            <a:r>
              <a:rPr lang="en-US" sz="2800" b="0" dirty="0"/>
              <a:t>Beneficiary Category and Ben Cat Common</a:t>
            </a:r>
          </a:p>
        </p:txBody>
      </p:sp>
      <p:sp>
        <p:nvSpPr>
          <p:cNvPr id="4" name="Slide Number Placeholder 3">
            <a:extLst>
              <a:ext uri="{FF2B5EF4-FFF2-40B4-BE49-F238E27FC236}">
                <a16:creationId xmlns:a16="http://schemas.microsoft.com/office/drawing/2014/main" id="{98220320-C6F2-4EEB-835D-A3129CC4E454}"/>
              </a:ext>
            </a:extLst>
          </p:cNvPr>
          <p:cNvSpPr>
            <a:spLocks noGrp="1"/>
          </p:cNvSpPr>
          <p:nvPr>
            <p:ph type="sldNum" sz="quarter" idx="12"/>
          </p:nvPr>
        </p:nvSpPr>
        <p:spPr/>
        <p:txBody>
          <a:bodyPr/>
          <a:lstStyle/>
          <a:p>
            <a:pPr>
              <a:defRPr/>
            </a:pPr>
            <a:fld id="{72DC2F5A-4F79-4A62-987C-EAEB7B0418A8}" type="slidenum">
              <a:rPr lang="en-US" smtClean="0"/>
              <a:pPr>
                <a:defRPr/>
              </a:pPr>
              <a:t>25</a:t>
            </a:fld>
            <a:endParaRPr lang="en-US" dirty="0"/>
          </a:p>
        </p:txBody>
      </p:sp>
      <p:pic>
        <p:nvPicPr>
          <p:cNvPr id="5" name="Picture 4">
            <a:extLst>
              <a:ext uri="{FF2B5EF4-FFF2-40B4-BE49-F238E27FC236}">
                <a16:creationId xmlns:a16="http://schemas.microsoft.com/office/drawing/2014/main" id="{DC63625F-665E-4B44-92DB-98D3A5B2A06B}"/>
              </a:ext>
            </a:extLst>
          </p:cNvPr>
          <p:cNvPicPr>
            <a:picLocks noChangeAspect="1"/>
          </p:cNvPicPr>
          <p:nvPr/>
        </p:nvPicPr>
        <p:blipFill>
          <a:blip r:embed="rId2"/>
          <a:stretch>
            <a:fillRect/>
          </a:stretch>
        </p:blipFill>
        <p:spPr>
          <a:xfrm>
            <a:off x="609600" y="2743200"/>
            <a:ext cx="4019550" cy="3162300"/>
          </a:xfrm>
          <a:prstGeom prst="rect">
            <a:avLst/>
          </a:prstGeom>
        </p:spPr>
      </p:pic>
      <p:pic>
        <p:nvPicPr>
          <p:cNvPr id="6" name="Picture 5">
            <a:extLst>
              <a:ext uri="{FF2B5EF4-FFF2-40B4-BE49-F238E27FC236}">
                <a16:creationId xmlns:a16="http://schemas.microsoft.com/office/drawing/2014/main" id="{D057EA7C-E307-499E-A8CD-6E1D87F4FF05}"/>
              </a:ext>
            </a:extLst>
          </p:cNvPr>
          <p:cNvPicPr>
            <a:picLocks noChangeAspect="1"/>
          </p:cNvPicPr>
          <p:nvPr/>
        </p:nvPicPr>
        <p:blipFill>
          <a:blip r:embed="rId3"/>
          <a:stretch>
            <a:fillRect/>
          </a:stretch>
        </p:blipFill>
        <p:spPr>
          <a:xfrm>
            <a:off x="5105400" y="2758440"/>
            <a:ext cx="3200400" cy="1428750"/>
          </a:xfrm>
          <a:prstGeom prst="rect">
            <a:avLst/>
          </a:prstGeom>
        </p:spPr>
      </p:pic>
    </p:spTree>
    <p:extLst>
      <p:ext uri="{BB962C8B-B14F-4D97-AF65-F5344CB8AC3E}">
        <p14:creationId xmlns:p14="http://schemas.microsoft.com/office/powerpoint/2010/main" val="1549531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04836-878D-4D1B-8B97-92AE5556E5EA}"/>
              </a:ext>
            </a:extLst>
          </p:cNvPr>
          <p:cNvSpPr>
            <a:spLocks noGrp="1"/>
          </p:cNvSpPr>
          <p:nvPr>
            <p:ph type="title"/>
          </p:nvPr>
        </p:nvSpPr>
        <p:spPr/>
        <p:txBody>
          <a:bodyPr/>
          <a:lstStyle/>
          <a:p>
            <a:r>
              <a:rPr lang="en-US" dirty="0"/>
              <a:t>Beneficiary Category</a:t>
            </a:r>
          </a:p>
        </p:txBody>
      </p:sp>
      <p:sp>
        <p:nvSpPr>
          <p:cNvPr id="3" name="Content Placeholder 2">
            <a:extLst>
              <a:ext uri="{FF2B5EF4-FFF2-40B4-BE49-F238E27FC236}">
                <a16:creationId xmlns:a16="http://schemas.microsoft.com/office/drawing/2014/main" id="{27C2F88B-9C9E-4144-9AE4-81E4660A12D1}"/>
              </a:ext>
            </a:extLst>
          </p:cNvPr>
          <p:cNvSpPr>
            <a:spLocks noGrp="1"/>
          </p:cNvSpPr>
          <p:nvPr>
            <p:ph idx="1"/>
          </p:nvPr>
        </p:nvSpPr>
        <p:spPr/>
        <p:txBody>
          <a:bodyPr/>
          <a:lstStyle/>
          <a:p>
            <a:r>
              <a:rPr lang="en-US" dirty="0"/>
              <a:t>Beneficiary Category by Bencat Common</a:t>
            </a:r>
          </a:p>
        </p:txBody>
      </p:sp>
      <p:sp>
        <p:nvSpPr>
          <p:cNvPr id="4" name="Slide Number Placeholder 3">
            <a:extLst>
              <a:ext uri="{FF2B5EF4-FFF2-40B4-BE49-F238E27FC236}">
                <a16:creationId xmlns:a16="http://schemas.microsoft.com/office/drawing/2014/main" id="{0C424570-EF12-45AD-A284-0DE9DC3BBC13}"/>
              </a:ext>
            </a:extLst>
          </p:cNvPr>
          <p:cNvSpPr>
            <a:spLocks noGrp="1"/>
          </p:cNvSpPr>
          <p:nvPr>
            <p:ph type="sldNum" sz="quarter" idx="12"/>
          </p:nvPr>
        </p:nvSpPr>
        <p:spPr/>
        <p:txBody>
          <a:bodyPr/>
          <a:lstStyle/>
          <a:p>
            <a:pPr>
              <a:defRPr/>
            </a:pPr>
            <a:fld id="{72DC2F5A-4F79-4A62-987C-EAEB7B0418A8}" type="slidenum">
              <a:rPr lang="en-US" smtClean="0"/>
              <a:pPr>
                <a:defRPr/>
              </a:pPr>
              <a:t>26</a:t>
            </a:fld>
            <a:endParaRPr lang="en-US" dirty="0"/>
          </a:p>
        </p:txBody>
      </p:sp>
      <p:pic>
        <p:nvPicPr>
          <p:cNvPr id="5" name="Picture 4">
            <a:extLst>
              <a:ext uri="{FF2B5EF4-FFF2-40B4-BE49-F238E27FC236}">
                <a16:creationId xmlns:a16="http://schemas.microsoft.com/office/drawing/2014/main" id="{E573FFD8-3671-40CF-9492-22E86E31A806}"/>
              </a:ext>
            </a:extLst>
          </p:cNvPr>
          <p:cNvPicPr>
            <a:picLocks noChangeAspect="1"/>
          </p:cNvPicPr>
          <p:nvPr/>
        </p:nvPicPr>
        <p:blipFill>
          <a:blip r:embed="rId2"/>
          <a:stretch>
            <a:fillRect/>
          </a:stretch>
        </p:blipFill>
        <p:spPr>
          <a:xfrm>
            <a:off x="1516380" y="2286000"/>
            <a:ext cx="5724525" cy="3295650"/>
          </a:xfrm>
          <a:prstGeom prst="rect">
            <a:avLst/>
          </a:prstGeom>
        </p:spPr>
      </p:pic>
    </p:spTree>
    <p:extLst>
      <p:ext uri="{BB962C8B-B14F-4D97-AF65-F5344CB8AC3E}">
        <p14:creationId xmlns:p14="http://schemas.microsoft.com/office/powerpoint/2010/main" val="1713794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04836-878D-4D1B-8B97-92AE5556E5EA}"/>
              </a:ext>
            </a:extLst>
          </p:cNvPr>
          <p:cNvSpPr>
            <a:spLocks noGrp="1"/>
          </p:cNvSpPr>
          <p:nvPr>
            <p:ph type="title"/>
          </p:nvPr>
        </p:nvSpPr>
        <p:spPr/>
        <p:txBody>
          <a:bodyPr/>
          <a:lstStyle/>
          <a:p>
            <a:r>
              <a:rPr lang="en-US" dirty="0"/>
              <a:t>Health Plan Information</a:t>
            </a:r>
          </a:p>
        </p:txBody>
      </p:sp>
      <p:sp>
        <p:nvSpPr>
          <p:cNvPr id="3" name="Content Placeholder 2">
            <a:extLst>
              <a:ext uri="{FF2B5EF4-FFF2-40B4-BE49-F238E27FC236}">
                <a16:creationId xmlns:a16="http://schemas.microsoft.com/office/drawing/2014/main" id="{27C2F88B-9C9E-4144-9AE4-81E4660A12D1}"/>
              </a:ext>
            </a:extLst>
          </p:cNvPr>
          <p:cNvSpPr>
            <a:spLocks noGrp="1"/>
          </p:cNvSpPr>
          <p:nvPr>
            <p:ph idx="1"/>
          </p:nvPr>
        </p:nvSpPr>
        <p:spPr>
          <a:xfrm>
            <a:off x="304800" y="1592580"/>
            <a:ext cx="4724400" cy="4525963"/>
          </a:xfrm>
        </p:spPr>
        <p:txBody>
          <a:bodyPr/>
          <a:lstStyle/>
          <a:p>
            <a:r>
              <a:rPr lang="en-US" sz="2000" b="0" dirty="0"/>
              <a:t>Much of the available information on healthcare coverage is not being provided by DoD.</a:t>
            </a:r>
          </a:p>
          <a:p>
            <a:r>
              <a:rPr lang="en-US" sz="2000" b="0" dirty="0"/>
              <a:t>Data fields that are provided to VA include:</a:t>
            </a:r>
          </a:p>
          <a:p>
            <a:pPr lvl="1"/>
            <a:r>
              <a:rPr lang="en-US" sz="1800" b="0" dirty="0"/>
              <a:t>Alternate Care Value:  Legacy value indicating enrollment program.  Not populated after Jan 1, 2018.</a:t>
            </a:r>
          </a:p>
          <a:p>
            <a:pPr lvl="1"/>
            <a:r>
              <a:rPr lang="en-US" sz="1800" b="0" dirty="0"/>
              <a:t>Enrollment MTF:  Identifier of the MTF the person’s PCM is affiliated with, if enrolled in Prime or Plus at an MTF.</a:t>
            </a:r>
          </a:p>
          <a:p>
            <a:pPr lvl="1"/>
            <a:r>
              <a:rPr lang="en-US" sz="1800" b="0" dirty="0"/>
              <a:t>PCM ID:  Identifier of primary care manager.  Contains EDIPN of the provider most of the time.</a:t>
            </a:r>
          </a:p>
        </p:txBody>
      </p:sp>
      <p:sp>
        <p:nvSpPr>
          <p:cNvPr id="4" name="Slide Number Placeholder 3">
            <a:extLst>
              <a:ext uri="{FF2B5EF4-FFF2-40B4-BE49-F238E27FC236}">
                <a16:creationId xmlns:a16="http://schemas.microsoft.com/office/drawing/2014/main" id="{0C424570-EF12-45AD-A284-0DE9DC3BBC13}"/>
              </a:ext>
            </a:extLst>
          </p:cNvPr>
          <p:cNvSpPr>
            <a:spLocks noGrp="1"/>
          </p:cNvSpPr>
          <p:nvPr>
            <p:ph type="sldNum" sz="quarter" idx="12"/>
          </p:nvPr>
        </p:nvSpPr>
        <p:spPr>
          <a:xfrm>
            <a:off x="6553200" y="6153150"/>
            <a:ext cx="2133600" cy="476250"/>
          </a:xfrm>
        </p:spPr>
        <p:txBody>
          <a:bodyPr/>
          <a:lstStyle/>
          <a:p>
            <a:pPr>
              <a:defRPr/>
            </a:pPr>
            <a:fld id="{72DC2F5A-4F79-4A62-987C-EAEB7B0418A8}" type="slidenum">
              <a:rPr lang="en-US" smtClean="0"/>
              <a:pPr>
                <a:defRPr/>
              </a:pPr>
              <a:t>27</a:t>
            </a:fld>
            <a:endParaRPr lang="en-US" dirty="0"/>
          </a:p>
        </p:txBody>
      </p:sp>
      <p:pic>
        <p:nvPicPr>
          <p:cNvPr id="6" name="Picture 5">
            <a:extLst>
              <a:ext uri="{FF2B5EF4-FFF2-40B4-BE49-F238E27FC236}">
                <a16:creationId xmlns:a16="http://schemas.microsoft.com/office/drawing/2014/main" id="{75389B1A-CEB7-42D6-8911-115CBFFC7547}"/>
              </a:ext>
            </a:extLst>
          </p:cNvPr>
          <p:cNvPicPr>
            <a:picLocks noChangeAspect="1"/>
          </p:cNvPicPr>
          <p:nvPr/>
        </p:nvPicPr>
        <p:blipFill>
          <a:blip r:embed="rId2"/>
          <a:stretch>
            <a:fillRect/>
          </a:stretch>
        </p:blipFill>
        <p:spPr>
          <a:xfrm>
            <a:off x="5078730" y="1558131"/>
            <a:ext cx="3790950" cy="3905250"/>
          </a:xfrm>
          <a:prstGeom prst="rect">
            <a:avLst/>
          </a:prstGeom>
        </p:spPr>
      </p:pic>
    </p:spTree>
    <p:extLst>
      <p:ext uri="{BB962C8B-B14F-4D97-AF65-F5344CB8AC3E}">
        <p14:creationId xmlns:p14="http://schemas.microsoft.com/office/powerpoint/2010/main" val="3748774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745E6-0497-4A8B-A718-72277EB20F88}"/>
              </a:ext>
            </a:extLst>
          </p:cNvPr>
          <p:cNvSpPr>
            <a:spLocks noGrp="1"/>
          </p:cNvSpPr>
          <p:nvPr>
            <p:ph type="title"/>
          </p:nvPr>
        </p:nvSpPr>
        <p:spPr>
          <a:xfrm>
            <a:off x="1371600" y="2800123"/>
            <a:ext cx="6705600" cy="639763"/>
          </a:xfrm>
        </p:spPr>
        <p:txBody>
          <a:bodyPr/>
          <a:lstStyle/>
          <a:p>
            <a:r>
              <a:rPr lang="en-US" dirty="0"/>
              <a:t>Available Data Not Provided</a:t>
            </a:r>
          </a:p>
        </p:txBody>
      </p:sp>
      <p:sp>
        <p:nvSpPr>
          <p:cNvPr id="5" name="Slide Number Placeholder 4">
            <a:extLst>
              <a:ext uri="{FF2B5EF4-FFF2-40B4-BE49-F238E27FC236}">
                <a16:creationId xmlns:a16="http://schemas.microsoft.com/office/drawing/2014/main" id="{4417E4BE-DD10-4F9E-BCB0-A9EC308C97CB}"/>
              </a:ext>
            </a:extLst>
          </p:cNvPr>
          <p:cNvSpPr>
            <a:spLocks noGrp="1"/>
          </p:cNvSpPr>
          <p:nvPr>
            <p:ph type="sldNum" sz="quarter" idx="12"/>
          </p:nvPr>
        </p:nvSpPr>
        <p:spPr/>
        <p:txBody>
          <a:bodyPr/>
          <a:lstStyle/>
          <a:p>
            <a:pPr>
              <a:defRPr/>
            </a:pPr>
            <a:fld id="{05506700-03CB-4D78-879E-F95C9178AA5E}" type="slidenum">
              <a:rPr lang="en-US" smtClean="0"/>
              <a:pPr>
                <a:defRPr/>
              </a:pPr>
              <a:t>28</a:t>
            </a:fld>
            <a:endParaRPr lang="en-US" dirty="0"/>
          </a:p>
        </p:txBody>
      </p:sp>
    </p:spTree>
    <p:extLst>
      <p:ext uri="{BB962C8B-B14F-4D97-AF65-F5344CB8AC3E}">
        <p14:creationId xmlns:p14="http://schemas.microsoft.com/office/powerpoint/2010/main" val="3140508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391400" y="6305550"/>
            <a:ext cx="1524000" cy="476250"/>
          </a:xfrm>
          <a:prstGeom prst="rect">
            <a:avLst/>
          </a:prstGeom>
        </p:spPr>
        <p:txBody>
          <a:bodyPr/>
          <a:lstStyle/>
          <a:p>
            <a:pPr algn="r">
              <a:defRPr/>
            </a:pPr>
            <a:fld id="{C6B26DCB-2A41-4288-926B-06ED9C75506A}" type="slidenum">
              <a:rPr lang="en-US" sz="1000">
                <a:latin typeface="+mj-lt"/>
              </a:rPr>
              <a:pPr algn="r">
                <a:defRPr/>
              </a:pPr>
              <a:t>29</a:t>
            </a:fld>
            <a:endParaRPr lang="en-US" sz="1000" dirty="0">
              <a:latin typeface="+mj-lt"/>
            </a:endParaRPr>
          </a:p>
        </p:txBody>
      </p:sp>
      <p:sp>
        <p:nvSpPr>
          <p:cNvPr id="16388" name="Rectangle 2"/>
          <p:cNvSpPr>
            <a:spLocks noGrp="1" noChangeArrowheads="1"/>
          </p:cNvSpPr>
          <p:nvPr>
            <p:ph type="title"/>
          </p:nvPr>
        </p:nvSpPr>
        <p:spPr>
          <a:xfrm>
            <a:off x="381000" y="228600"/>
            <a:ext cx="6705600" cy="639763"/>
          </a:xfrm>
        </p:spPr>
        <p:txBody>
          <a:bodyPr/>
          <a:lstStyle/>
          <a:p>
            <a:pPr algn="l" eaLnBrk="1" hangingPunct="1"/>
            <a:r>
              <a:rPr lang="en-US" b="1" dirty="0"/>
              <a:t>Available Data</a:t>
            </a:r>
          </a:p>
        </p:txBody>
      </p:sp>
      <p:sp>
        <p:nvSpPr>
          <p:cNvPr id="16389" name="Rectangle 3"/>
          <p:cNvSpPr>
            <a:spLocks noGrp="1" noChangeArrowheads="1"/>
          </p:cNvSpPr>
          <p:nvPr>
            <p:ph type="body" idx="1"/>
          </p:nvPr>
        </p:nvSpPr>
        <p:spPr>
          <a:xfrm>
            <a:off x="533400" y="1371600"/>
            <a:ext cx="8001000" cy="4319587"/>
          </a:xfrm>
        </p:spPr>
        <p:txBody>
          <a:bodyPr>
            <a:normAutofit/>
          </a:bodyPr>
          <a:lstStyle/>
          <a:p>
            <a:pPr eaLnBrk="1" hangingPunct="1">
              <a:lnSpc>
                <a:spcPct val="90000"/>
              </a:lnSpc>
            </a:pPr>
            <a:r>
              <a:rPr lang="en-US" sz="1800" b="0" dirty="0"/>
              <a:t>DoD provided a slimmed down version of the data mart feeds out of MDR to other systems.</a:t>
            </a:r>
          </a:p>
          <a:p>
            <a:pPr eaLnBrk="1" hangingPunct="1">
              <a:lnSpc>
                <a:spcPct val="90000"/>
              </a:lnSpc>
            </a:pPr>
            <a:r>
              <a:rPr lang="en-US" sz="1800" b="0" dirty="0"/>
              <a:t>Data fields that were redacted and would be important to pursue include:</a:t>
            </a:r>
          </a:p>
          <a:p>
            <a:pPr lvl="1" eaLnBrk="1" hangingPunct="1">
              <a:lnSpc>
                <a:spcPct val="90000"/>
              </a:lnSpc>
            </a:pPr>
            <a:r>
              <a:rPr lang="en-US" sz="1600" b="0" dirty="0"/>
              <a:t>Occupation Codes, so that studies can be done on people who had particular occupations in the Service.</a:t>
            </a:r>
          </a:p>
          <a:p>
            <a:pPr lvl="1" eaLnBrk="1" hangingPunct="1">
              <a:lnSpc>
                <a:spcPct val="90000"/>
              </a:lnSpc>
            </a:pPr>
            <a:r>
              <a:rPr lang="en-US" sz="1600" b="0" dirty="0"/>
              <a:t>Unit Identifiers, so that studies can be done on particular units</a:t>
            </a:r>
          </a:p>
          <a:p>
            <a:pPr lvl="1" eaLnBrk="1" hangingPunct="1">
              <a:lnSpc>
                <a:spcPct val="90000"/>
              </a:lnSpc>
            </a:pPr>
            <a:r>
              <a:rPr lang="en-US" sz="1600" b="0" dirty="0"/>
              <a:t>Healthcare Delivery Program Codes, so that the type of eligibility and enrollment a beneficiary has can be incorporated.  </a:t>
            </a:r>
          </a:p>
          <a:p>
            <a:pPr lvl="1" eaLnBrk="1" hangingPunct="1">
              <a:lnSpc>
                <a:spcPct val="90000"/>
              </a:lnSpc>
            </a:pPr>
            <a:r>
              <a:rPr lang="en-US" sz="1600" b="0" dirty="0"/>
              <a:t>Medicare Eligibility and Other Health Insurance Information, so that censoring of data can be understood</a:t>
            </a:r>
          </a:p>
          <a:p>
            <a:pPr lvl="1" eaLnBrk="1" hangingPunct="1">
              <a:lnSpc>
                <a:spcPct val="90000"/>
              </a:lnSpc>
            </a:pPr>
            <a:r>
              <a:rPr lang="en-US" sz="1600" b="0" dirty="0"/>
              <a:t>Pay Plan and Pay Grade, so that studies can look at officers and enlisted separately and so that particularly vulnerable pay grades can be analyzed.</a:t>
            </a:r>
          </a:p>
          <a:p>
            <a:pPr lvl="1" eaLnBrk="1" hangingPunct="1">
              <a:lnSpc>
                <a:spcPct val="90000"/>
              </a:lnSpc>
            </a:pPr>
            <a:r>
              <a:rPr lang="en-US" sz="1600" b="0" dirty="0"/>
              <a:t>Personnel Entitlement Condition, for understand guard/reserve status</a:t>
            </a:r>
          </a:p>
          <a:p>
            <a:pPr lvl="1" eaLnBrk="1" hangingPunct="1">
              <a:lnSpc>
                <a:spcPct val="90000"/>
              </a:lnSpc>
            </a:pPr>
            <a:endParaRPr lang="en-US" sz="1600" b="0" dirty="0"/>
          </a:p>
          <a:p>
            <a:pPr lvl="1" eaLnBrk="1" hangingPunct="1">
              <a:lnSpc>
                <a:spcPct val="90000"/>
              </a:lnSpc>
            </a:pPr>
            <a:endParaRPr lang="en-US" sz="1600" b="0" dirty="0"/>
          </a:p>
          <a:p>
            <a:pPr lvl="1" eaLnBrk="1" hangingPunct="1">
              <a:lnSpc>
                <a:spcPct val="90000"/>
              </a:lnSpc>
              <a:buFontTx/>
              <a:buNone/>
            </a:pPr>
            <a:endParaRPr lang="en-US" sz="1000" dirty="0">
              <a:solidFill>
                <a:srgbClr val="FF0066"/>
              </a:solidFill>
            </a:endParaRPr>
          </a:p>
          <a:p>
            <a:pPr eaLnBrk="1" hangingPunct="1">
              <a:lnSpc>
                <a:spcPct val="90000"/>
              </a:lnSpc>
              <a:buFont typeface="Times" pitchFamily="18" charset="0"/>
              <a:buNone/>
            </a:pPr>
            <a:endParaRPr lang="en-US" sz="1700" dirty="0">
              <a:solidFill>
                <a:srgbClr val="0066FF"/>
              </a:solidFill>
            </a:endParaRPr>
          </a:p>
        </p:txBody>
      </p:sp>
    </p:spTree>
    <p:extLst>
      <p:ext uri="{BB962C8B-B14F-4D97-AF65-F5344CB8AC3E}">
        <p14:creationId xmlns:p14="http://schemas.microsoft.com/office/powerpoint/2010/main" val="194148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9AA7-546C-443C-85D0-B77C9899F32B}"/>
              </a:ext>
            </a:extLst>
          </p:cNvPr>
          <p:cNvSpPr>
            <a:spLocks noGrp="1"/>
          </p:cNvSpPr>
          <p:nvPr>
            <p:ph type="title"/>
          </p:nvPr>
        </p:nvSpPr>
        <p:spPr>
          <a:xfrm>
            <a:off x="1524000" y="2895600"/>
            <a:ext cx="6705600" cy="639763"/>
          </a:xfrm>
        </p:spPr>
        <p:txBody>
          <a:bodyPr/>
          <a:lstStyle/>
          <a:p>
            <a:r>
              <a:rPr lang="en-US" dirty="0"/>
              <a:t>DEERS Data Management and Proliferation</a:t>
            </a:r>
          </a:p>
        </p:txBody>
      </p:sp>
      <p:sp>
        <p:nvSpPr>
          <p:cNvPr id="5" name="Slide Number Placeholder 4">
            <a:extLst>
              <a:ext uri="{FF2B5EF4-FFF2-40B4-BE49-F238E27FC236}">
                <a16:creationId xmlns:a16="http://schemas.microsoft.com/office/drawing/2014/main" id="{C5B3556C-E4B1-46B6-9EEF-0A483BCFE758}"/>
              </a:ext>
            </a:extLst>
          </p:cNvPr>
          <p:cNvSpPr>
            <a:spLocks noGrp="1"/>
          </p:cNvSpPr>
          <p:nvPr>
            <p:ph type="sldNum" sz="quarter" idx="12"/>
          </p:nvPr>
        </p:nvSpPr>
        <p:spPr/>
        <p:txBody>
          <a:bodyPr/>
          <a:lstStyle/>
          <a:p>
            <a:pPr>
              <a:defRPr/>
            </a:pPr>
            <a:fld id="{05506700-03CB-4D78-879E-F95C9178AA5E}" type="slidenum">
              <a:rPr lang="en-US" smtClean="0"/>
              <a:pPr>
                <a:defRPr/>
              </a:pPr>
              <a:t>3</a:t>
            </a:fld>
            <a:endParaRPr lang="en-US" dirty="0"/>
          </a:p>
        </p:txBody>
      </p:sp>
    </p:spTree>
    <p:extLst>
      <p:ext uri="{BB962C8B-B14F-4D97-AF65-F5344CB8AC3E}">
        <p14:creationId xmlns:p14="http://schemas.microsoft.com/office/powerpoint/2010/main" val="2590018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9AA7-546C-443C-85D0-B77C9899F32B}"/>
              </a:ext>
            </a:extLst>
          </p:cNvPr>
          <p:cNvSpPr>
            <a:spLocks noGrp="1"/>
          </p:cNvSpPr>
          <p:nvPr>
            <p:ph type="title"/>
          </p:nvPr>
        </p:nvSpPr>
        <p:spPr>
          <a:xfrm>
            <a:off x="1524000" y="2895600"/>
            <a:ext cx="6705600" cy="639763"/>
          </a:xfrm>
        </p:spPr>
        <p:txBody>
          <a:bodyPr/>
          <a:lstStyle/>
          <a:p>
            <a:r>
              <a:rPr lang="en-US" dirty="0"/>
              <a:t>The DaVINCI Cohort</a:t>
            </a:r>
          </a:p>
        </p:txBody>
      </p:sp>
      <p:sp>
        <p:nvSpPr>
          <p:cNvPr id="5" name="Slide Number Placeholder 4">
            <a:extLst>
              <a:ext uri="{FF2B5EF4-FFF2-40B4-BE49-F238E27FC236}">
                <a16:creationId xmlns:a16="http://schemas.microsoft.com/office/drawing/2014/main" id="{C5B3556C-E4B1-46B6-9EEF-0A483BCFE758}"/>
              </a:ext>
            </a:extLst>
          </p:cNvPr>
          <p:cNvSpPr>
            <a:spLocks noGrp="1"/>
          </p:cNvSpPr>
          <p:nvPr>
            <p:ph type="sldNum" sz="quarter" idx="12"/>
          </p:nvPr>
        </p:nvSpPr>
        <p:spPr/>
        <p:txBody>
          <a:bodyPr/>
          <a:lstStyle/>
          <a:p>
            <a:pPr>
              <a:defRPr/>
            </a:pPr>
            <a:fld id="{05506700-03CB-4D78-879E-F95C9178AA5E}" type="slidenum">
              <a:rPr lang="en-US" smtClean="0"/>
              <a:pPr>
                <a:defRPr/>
              </a:pPr>
              <a:t>30</a:t>
            </a:fld>
            <a:endParaRPr lang="en-US" dirty="0"/>
          </a:p>
        </p:txBody>
      </p:sp>
    </p:spTree>
    <p:extLst>
      <p:ext uri="{BB962C8B-B14F-4D97-AF65-F5344CB8AC3E}">
        <p14:creationId xmlns:p14="http://schemas.microsoft.com/office/powerpoint/2010/main" val="2998091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391400" y="6305550"/>
            <a:ext cx="1524000" cy="476250"/>
          </a:xfrm>
          <a:prstGeom prst="rect">
            <a:avLst/>
          </a:prstGeom>
        </p:spPr>
        <p:txBody>
          <a:bodyPr/>
          <a:lstStyle/>
          <a:p>
            <a:pPr algn="r">
              <a:defRPr/>
            </a:pPr>
            <a:fld id="{C6B26DCB-2A41-4288-926B-06ED9C75506A}" type="slidenum">
              <a:rPr lang="en-US" sz="1000">
                <a:latin typeface="+mj-lt"/>
              </a:rPr>
              <a:pPr algn="r">
                <a:defRPr/>
              </a:pPr>
              <a:t>31</a:t>
            </a:fld>
            <a:endParaRPr lang="en-US" sz="1000" dirty="0">
              <a:latin typeface="+mj-lt"/>
            </a:endParaRPr>
          </a:p>
        </p:txBody>
      </p:sp>
      <p:sp>
        <p:nvSpPr>
          <p:cNvPr id="16388" name="Rectangle 2"/>
          <p:cNvSpPr>
            <a:spLocks noGrp="1" noChangeArrowheads="1"/>
          </p:cNvSpPr>
          <p:nvPr>
            <p:ph type="title"/>
          </p:nvPr>
        </p:nvSpPr>
        <p:spPr>
          <a:xfrm>
            <a:off x="457200" y="232567"/>
            <a:ext cx="6705600" cy="639763"/>
          </a:xfrm>
        </p:spPr>
        <p:txBody>
          <a:bodyPr/>
          <a:lstStyle/>
          <a:p>
            <a:pPr algn="l" eaLnBrk="1" hangingPunct="1"/>
            <a:r>
              <a:rPr lang="en-US" sz="3600" dirty="0"/>
              <a:t>DaVINCI Cohort</a:t>
            </a:r>
          </a:p>
        </p:txBody>
      </p:sp>
      <p:sp>
        <p:nvSpPr>
          <p:cNvPr id="16389" name="Rectangle 3"/>
          <p:cNvSpPr>
            <a:spLocks noGrp="1" noChangeArrowheads="1"/>
          </p:cNvSpPr>
          <p:nvPr>
            <p:ph type="body" idx="1"/>
          </p:nvPr>
        </p:nvSpPr>
        <p:spPr>
          <a:xfrm>
            <a:off x="457200" y="1269206"/>
            <a:ext cx="7924800" cy="4319587"/>
          </a:xfrm>
        </p:spPr>
        <p:txBody>
          <a:bodyPr>
            <a:normAutofit/>
          </a:bodyPr>
          <a:lstStyle/>
          <a:p>
            <a:pPr eaLnBrk="1" hangingPunct="1">
              <a:lnSpc>
                <a:spcPct val="90000"/>
              </a:lnSpc>
            </a:pPr>
            <a:r>
              <a:rPr lang="en-US" sz="2000" b="0" dirty="0"/>
              <a:t>DoD does not have any information about who is eligible for care in the VA so it’s not possible to directly query DoD data to get dual-consumers.</a:t>
            </a:r>
          </a:p>
          <a:p>
            <a:pPr eaLnBrk="1" hangingPunct="1">
              <a:lnSpc>
                <a:spcPct val="90000"/>
              </a:lnSpc>
            </a:pPr>
            <a:r>
              <a:rPr lang="en-US" sz="2000" b="0" dirty="0"/>
              <a:t>The DaVINCI cohort includes any patient who meets any of the following conditions:</a:t>
            </a:r>
          </a:p>
          <a:p>
            <a:pPr lvl="1" eaLnBrk="1" hangingPunct="1">
              <a:lnSpc>
                <a:spcPct val="90000"/>
              </a:lnSpc>
            </a:pPr>
            <a:r>
              <a:rPr lang="en-US" sz="1600" b="0" dirty="0"/>
              <a:t>Was ever on Active Duty</a:t>
            </a:r>
          </a:p>
          <a:p>
            <a:pPr lvl="1" eaLnBrk="1" hangingPunct="1">
              <a:lnSpc>
                <a:spcPct val="90000"/>
              </a:lnSpc>
            </a:pPr>
            <a:r>
              <a:rPr lang="en-US" sz="1600" b="0" dirty="0"/>
              <a:t>Was ever recorded as either Activated Guard/Reserve or Inactive Guard/Reserve</a:t>
            </a:r>
          </a:p>
          <a:p>
            <a:pPr lvl="1" eaLnBrk="1" hangingPunct="1">
              <a:lnSpc>
                <a:spcPct val="90000"/>
              </a:lnSpc>
            </a:pPr>
            <a:r>
              <a:rPr lang="en-US" sz="1600" b="0" dirty="0"/>
              <a:t>Was ever recorded as Retired</a:t>
            </a:r>
          </a:p>
          <a:p>
            <a:pPr lvl="1" eaLnBrk="1" hangingPunct="1">
              <a:lnSpc>
                <a:spcPct val="90000"/>
              </a:lnSpc>
            </a:pPr>
            <a:r>
              <a:rPr lang="en-US" sz="1600" b="0" dirty="0"/>
              <a:t>Is included in the VA’s Master Veteran Index.</a:t>
            </a:r>
          </a:p>
          <a:p>
            <a:pPr lvl="1" eaLnBrk="1" hangingPunct="1">
              <a:lnSpc>
                <a:spcPct val="90000"/>
              </a:lnSpc>
            </a:pPr>
            <a:endParaRPr lang="en-US" sz="1600" b="0" dirty="0"/>
          </a:p>
          <a:p>
            <a:pPr lvl="1" eaLnBrk="1" hangingPunct="1">
              <a:lnSpc>
                <a:spcPct val="90000"/>
              </a:lnSpc>
            </a:pPr>
            <a:endParaRPr lang="en-US" sz="1600" b="0" dirty="0"/>
          </a:p>
          <a:p>
            <a:pPr lvl="1" eaLnBrk="1" hangingPunct="1">
              <a:lnSpc>
                <a:spcPct val="90000"/>
              </a:lnSpc>
            </a:pPr>
            <a:endParaRPr lang="en-US" sz="1600" b="0" dirty="0"/>
          </a:p>
          <a:p>
            <a:pPr eaLnBrk="1" hangingPunct="1">
              <a:lnSpc>
                <a:spcPct val="90000"/>
              </a:lnSpc>
            </a:pPr>
            <a:r>
              <a:rPr lang="en-US" sz="2000" b="0" dirty="0"/>
              <a:t>Only primary, eligible records are provided to DaVINCI in each month’s file.</a:t>
            </a:r>
          </a:p>
          <a:p>
            <a:pPr eaLnBrk="1" hangingPunct="1">
              <a:lnSpc>
                <a:spcPct val="90000"/>
              </a:lnSpc>
              <a:buFont typeface="Times" pitchFamily="18" charset="0"/>
              <a:buNone/>
            </a:pPr>
            <a:endParaRPr lang="en-US" sz="1700" dirty="0">
              <a:solidFill>
                <a:srgbClr val="0066FF"/>
              </a:solidFill>
            </a:endParaRPr>
          </a:p>
        </p:txBody>
      </p:sp>
    </p:spTree>
    <p:extLst>
      <p:ext uri="{BB962C8B-B14F-4D97-AF65-F5344CB8AC3E}">
        <p14:creationId xmlns:p14="http://schemas.microsoft.com/office/powerpoint/2010/main" val="4201729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9AA7-546C-443C-85D0-B77C9899F32B}"/>
              </a:ext>
            </a:extLst>
          </p:cNvPr>
          <p:cNvSpPr>
            <a:spLocks noGrp="1"/>
          </p:cNvSpPr>
          <p:nvPr>
            <p:ph type="title"/>
          </p:nvPr>
        </p:nvSpPr>
        <p:spPr>
          <a:xfrm>
            <a:off x="1524000" y="2895600"/>
            <a:ext cx="6705600" cy="639763"/>
          </a:xfrm>
        </p:spPr>
        <p:txBody>
          <a:bodyPr/>
          <a:lstStyle/>
          <a:p>
            <a:r>
              <a:rPr lang="en-US" dirty="0"/>
              <a:t>Trends in DEERS Data</a:t>
            </a:r>
          </a:p>
        </p:txBody>
      </p:sp>
      <p:sp>
        <p:nvSpPr>
          <p:cNvPr id="5" name="Slide Number Placeholder 4">
            <a:extLst>
              <a:ext uri="{FF2B5EF4-FFF2-40B4-BE49-F238E27FC236}">
                <a16:creationId xmlns:a16="http://schemas.microsoft.com/office/drawing/2014/main" id="{C5B3556C-E4B1-46B6-9EEF-0A483BCFE758}"/>
              </a:ext>
            </a:extLst>
          </p:cNvPr>
          <p:cNvSpPr>
            <a:spLocks noGrp="1"/>
          </p:cNvSpPr>
          <p:nvPr>
            <p:ph type="sldNum" sz="quarter" idx="12"/>
          </p:nvPr>
        </p:nvSpPr>
        <p:spPr/>
        <p:txBody>
          <a:bodyPr/>
          <a:lstStyle/>
          <a:p>
            <a:pPr>
              <a:defRPr/>
            </a:pPr>
            <a:fld id="{05506700-03CB-4D78-879E-F95C9178AA5E}" type="slidenum">
              <a:rPr lang="en-US" smtClean="0"/>
              <a:pPr>
                <a:defRPr/>
              </a:pPr>
              <a:t>32</a:t>
            </a:fld>
            <a:endParaRPr lang="en-US" dirty="0"/>
          </a:p>
        </p:txBody>
      </p:sp>
    </p:spTree>
    <p:extLst>
      <p:ext uri="{BB962C8B-B14F-4D97-AF65-F5344CB8AC3E}">
        <p14:creationId xmlns:p14="http://schemas.microsoft.com/office/powerpoint/2010/main" val="3426337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457200" y="228600"/>
            <a:ext cx="6705600" cy="639763"/>
          </a:xfrm>
        </p:spPr>
        <p:txBody>
          <a:bodyPr/>
          <a:lstStyle/>
          <a:p>
            <a:pPr algn="l" eaLnBrk="1" hangingPunct="1"/>
            <a:r>
              <a:rPr lang="en-US" b="1" dirty="0"/>
              <a:t>What’s Going on Lately?</a:t>
            </a:r>
          </a:p>
        </p:txBody>
      </p:sp>
      <p:sp>
        <p:nvSpPr>
          <p:cNvPr id="49157" name="Rectangle 3"/>
          <p:cNvSpPr>
            <a:spLocks noGrp="1" noChangeArrowheads="1"/>
          </p:cNvSpPr>
          <p:nvPr>
            <p:ph type="body" idx="1"/>
          </p:nvPr>
        </p:nvSpPr>
        <p:spPr>
          <a:xfrm>
            <a:off x="533400" y="1371600"/>
            <a:ext cx="8458200" cy="4343400"/>
          </a:xfrm>
        </p:spPr>
        <p:txBody>
          <a:bodyPr/>
          <a:lstStyle/>
          <a:p>
            <a:pPr eaLnBrk="1" hangingPunct="1">
              <a:lnSpc>
                <a:spcPct val="80000"/>
              </a:lnSpc>
              <a:tabLst>
                <a:tab pos="1371600" algn="ctr"/>
                <a:tab pos="3200400" algn="ctr"/>
                <a:tab pos="5943600" algn="ctr"/>
              </a:tabLst>
            </a:pPr>
            <a:r>
              <a:rPr lang="en-US" sz="2000" b="0" dirty="0"/>
              <a:t>The Active Duty and Activated Guard and Reserve populations had begun to increase.</a:t>
            </a:r>
          </a:p>
        </p:txBody>
      </p:sp>
      <p:sp>
        <p:nvSpPr>
          <p:cNvPr id="6" name="Slide Number Placeholder 3"/>
          <p:cNvSpPr>
            <a:spLocks noGrp="1"/>
          </p:cNvSpPr>
          <p:nvPr>
            <p:ph type="sldNum" sz="quarter" idx="12"/>
          </p:nvPr>
        </p:nvSpPr>
        <p:spPr>
          <a:xfrm>
            <a:off x="6576060" y="6218237"/>
            <a:ext cx="2133600" cy="476250"/>
          </a:xfrm>
        </p:spPr>
        <p:txBody>
          <a:bodyPr/>
          <a:lstStyle/>
          <a:p>
            <a:pPr>
              <a:defRPr/>
            </a:pPr>
            <a:fld id="{6AD94DC3-832D-43C5-A8C6-676F448E16AE}" type="slidenum">
              <a:rPr lang="en-US" smtClean="0"/>
              <a:t>33</a:t>
            </a:fld>
            <a:endParaRPr lang="en-US" dirty="0"/>
          </a:p>
        </p:txBody>
      </p:sp>
      <p:pic>
        <p:nvPicPr>
          <p:cNvPr id="2" name="Picture 1">
            <a:extLst>
              <a:ext uri="{FF2B5EF4-FFF2-40B4-BE49-F238E27FC236}">
                <a16:creationId xmlns:a16="http://schemas.microsoft.com/office/drawing/2014/main" id="{3E8EF86D-503E-4F72-8B96-E4E3B5D95F84}"/>
              </a:ext>
            </a:extLst>
          </p:cNvPr>
          <p:cNvPicPr>
            <a:picLocks noChangeAspect="1"/>
          </p:cNvPicPr>
          <p:nvPr/>
        </p:nvPicPr>
        <p:blipFill>
          <a:blip r:embed="rId2"/>
          <a:stretch>
            <a:fillRect/>
          </a:stretch>
        </p:blipFill>
        <p:spPr>
          <a:xfrm>
            <a:off x="685800" y="2209800"/>
            <a:ext cx="3798199" cy="2286000"/>
          </a:xfrm>
          <a:prstGeom prst="rect">
            <a:avLst/>
          </a:prstGeom>
        </p:spPr>
      </p:pic>
      <p:pic>
        <p:nvPicPr>
          <p:cNvPr id="3" name="Picture 2">
            <a:extLst>
              <a:ext uri="{FF2B5EF4-FFF2-40B4-BE49-F238E27FC236}">
                <a16:creationId xmlns:a16="http://schemas.microsoft.com/office/drawing/2014/main" id="{31F7EDEF-11D6-4735-ACCC-0357211AF111}"/>
              </a:ext>
            </a:extLst>
          </p:cNvPr>
          <p:cNvPicPr>
            <a:picLocks noChangeAspect="1"/>
          </p:cNvPicPr>
          <p:nvPr/>
        </p:nvPicPr>
        <p:blipFill>
          <a:blip r:embed="rId3"/>
          <a:stretch>
            <a:fillRect/>
          </a:stretch>
        </p:blipFill>
        <p:spPr>
          <a:xfrm>
            <a:off x="4762500" y="2209800"/>
            <a:ext cx="3924300" cy="2278288"/>
          </a:xfrm>
          <a:prstGeom prst="rect">
            <a:avLst/>
          </a:prstGeom>
        </p:spPr>
      </p:pic>
    </p:spTree>
    <p:extLst>
      <p:ext uri="{BB962C8B-B14F-4D97-AF65-F5344CB8AC3E}">
        <p14:creationId xmlns:p14="http://schemas.microsoft.com/office/powerpoint/2010/main" val="13905487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457200" y="228600"/>
            <a:ext cx="6705600" cy="639763"/>
          </a:xfrm>
        </p:spPr>
        <p:txBody>
          <a:bodyPr/>
          <a:lstStyle/>
          <a:p>
            <a:pPr algn="l" eaLnBrk="1" hangingPunct="1"/>
            <a:r>
              <a:rPr lang="en-US" b="1" dirty="0"/>
              <a:t>What’s Going on Lately?</a:t>
            </a:r>
          </a:p>
        </p:txBody>
      </p:sp>
      <p:sp>
        <p:nvSpPr>
          <p:cNvPr id="49157" name="Rectangle 3"/>
          <p:cNvSpPr>
            <a:spLocks noGrp="1" noChangeArrowheads="1"/>
          </p:cNvSpPr>
          <p:nvPr>
            <p:ph type="body" idx="1"/>
          </p:nvPr>
        </p:nvSpPr>
        <p:spPr>
          <a:xfrm>
            <a:off x="533400" y="1371600"/>
            <a:ext cx="8458200" cy="4343400"/>
          </a:xfrm>
        </p:spPr>
        <p:txBody>
          <a:bodyPr/>
          <a:lstStyle/>
          <a:p>
            <a:pPr eaLnBrk="1" hangingPunct="1">
              <a:lnSpc>
                <a:spcPct val="80000"/>
              </a:lnSpc>
              <a:tabLst>
                <a:tab pos="1371600" algn="ctr"/>
                <a:tab pos="3200400" algn="ctr"/>
                <a:tab pos="5943600" algn="ctr"/>
              </a:tabLst>
            </a:pPr>
            <a:r>
              <a:rPr lang="en-US" sz="2000" b="0" dirty="0"/>
              <a:t>The Inactive Guard/Reserve population is going up, too.</a:t>
            </a:r>
          </a:p>
          <a:p>
            <a:pPr lvl="1" eaLnBrk="1" hangingPunct="1">
              <a:lnSpc>
                <a:spcPct val="80000"/>
              </a:lnSpc>
              <a:tabLst>
                <a:tab pos="1371600" algn="ctr"/>
                <a:tab pos="3200400" algn="ctr"/>
                <a:tab pos="5943600" algn="ctr"/>
              </a:tabLst>
            </a:pPr>
            <a:r>
              <a:rPr lang="en-US" sz="1600" b="0" dirty="0"/>
              <a:t>(the last few months of data are not complete and could fill in as more time passes).</a:t>
            </a:r>
          </a:p>
        </p:txBody>
      </p:sp>
      <p:sp>
        <p:nvSpPr>
          <p:cNvPr id="6" name="Slide Number Placeholder 3"/>
          <p:cNvSpPr>
            <a:spLocks noGrp="1"/>
          </p:cNvSpPr>
          <p:nvPr>
            <p:ph type="sldNum" sz="quarter" idx="12"/>
          </p:nvPr>
        </p:nvSpPr>
        <p:spPr>
          <a:xfrm>
            <a:off x="6576060" y="6218237"/>
            <a:ext cx="2133600" cy="476250"/>
          </a:xfrm>
        </p:spPr>
        <p:txBody>
          <a:bodyPr/>
          <a:lstStyle/>
          <a:p>
            <a:pPr>
              <a:defRPr/>
            </a:pPr>
            <a:fld id="{6AD94DC3-832D-43C5-A8C6-676F448E16AE}" type="slidenum">
              <a:rPr lang="en-US" smtClean="0"/>
              <a:t>34</a:t>
            </a:fld>
            <a:endParaRPr lang="en-US" dirty="0"/>
          </a:p>
        </p:txBody>
      </p:sp>
      <p:pic>
        <p:nvPicPr>
          <p:cNvPr id="4" name="Picture 3">
            <a:extLst>
              <a:ext uri="{FF2B5EF4-FFF2-40B4-BE49-F238E27FC236}">
                <a16:creationId xmlns:a16="http://schemas.microsoft.com/office/drawing/2014/main" id="{DDB8E7FB-33CC-467C-A128-DE30AF55D3C9}"/>
              </a:ext>
            </a:extLst>
          </p:cNvPr>
          <p:cNvPicPr>
            <a:picLocks noChangeAspect="1"/>
          </p:cNvPicPr>
          <p:nvPr/>
        </p:nvPicPr>
        <p:blipFill>
          <a:blip r:embed="rId2"/>
          <a:stretch>
            <a:fillRect/>
          </a:stretch>
        </p:blipFill>
        <p:spPr>
          <a:xfrm>
            <a:off x="2133600" y="2438400"/>
            <a:ext cx="4584589" cy="2755631"/>
          </a:xfrm>
          <a:prstGeom prst="rect">
            <a:avLst/>
          </a:prstGeom>
        </p:spPr>
      </p:pic>
    </p:spTree>
    <p:extLst>
      <p:ext uri="{BB962C8B-B14F-4D97-AF65-F5344CB8AC3E}">
        <p14:creationId xmlns:p14="http://schemas.microsoft.com/office/powerpoint/2010/main" val="1105813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457200" y="228600"/>
            <a:ext cx="6705600" cy="639763"/>
          </a:xfrm>
        </p:spPr>
        <p:txBody>
          <a:bodyPr/>
          <a:lstStyle/>
          <a:p>
            <a:pPr algn="l" eaLnBrk="1" hangingPunct="1"/>
            <a:r>
              <a:rPr lang="en-US" b="1" dirty="0"/>
              <a:t>What’s Going on Lately?</a:t>
            </a:r>
          </a:p>
        </p:txBody>
      </p:sp>
      <p:sp>
        <p:nvSpPr>
          <p:cNvPr id="49157" name="Rectangle 3"/>
          <p:cNvSpPr>
            <a:spLocks noGrp="1" noChangeArrowheads="1"/>
          </p:cNvSpPr>
          <p:nvPr>
            <p:ph type="body" idx="1"/>
          </p:nvPr>
        </p:nvSpPr>
        <p:spPr>
          <a:xfrm>
            <a:off x="533400" y="1371600"/>
            <a:ext cx="8458200" cy="4343400"/>
          </a:xfrm>
        </p:spPr>
        <p:txBody>
          <a:bodyPr/>
          <a:lstStyle/>
          <a:p>
            <a:pPr eaLnBrk="1" hangingPunct="1">
              <a:lnSpc>
                <a:spcPct val="80000"/>
              </a:lnSpc>
              <a:tabLst>
                <a:tab pos="1371600" algn="ctr"/>
                <a:tab pos="3200400" algn="ctr"/>
                <a:tab pos="5943600" algn="ctr"/>
              </a:tabLst>
            </a:pPr>
            <a:r>
              <a:rPr lang="en-US" sz="2000" b="0" dirty="0"/>
              <a:t>Patients can have PCMs in the MTFs, or with a civilian provider.</a:t>
            </a:r>
          </a:p>
          <a:p>
            <a:pPr eaLnBrk="1" hangingPunct="1">
              <a:lnSpc>
                <a:spcPct val="80000"/>
              </a:lnSpc>
              <a:tabLst>
                <a:tab pos="1371600" algn="ctr"/>
                <a:tab pos="3200400" algn="ctr"/>
                <a:tab pos="5943600" algn="ctr"/>
              </a:tabLst>
            </a:pPr>
            <a:r>
              <a:rPr lang="en-US" sz="2000" b="0" dirty="0"/>
              <a:t>For years, the % of enrollees with a civilian provider was growing.</a:t>
            </a:r>
          </a:p>
          <a:p>
            <a:pPr eaLnBrk="1" hangingPunct="1">
              <a:lnSpc>
                <a:spcPct val="80000"/>
              </a:lnSpc>
              <a:tabLst>
                <a:tab pos="1371600" algn="ctr"/>
                <a:tab pos="3200400" algn="ctr"/>
                <a:tab pos="5943600" algn="ctr"/>
              </a:tabLst>
            </a:pPr>
            <a:r>
              <a:rPr lang="en-US" sz="2000" b="0" dirty="0"/>
              <a:t>This was concerning to DHA, because this meant less patients for providers to practice, and less volume in which to spread overhead costs</a:t>
            </a:r>
          </a:p>
          <a:p>
            <a:pPr eaLnBrk="1" hangingPunct="1">
              <a:lnSpc>
                <a:spcPct val="80000"/>
              </a:lnSpc>
              <a:tabLst>
                <a:tab pos="1371600" algn="ctr"/>
                <a:tab pos="3200400" algn="ctr"/>
                <a:tab pos="5943600" algn="ctr"/>
              </a:tabLst>
            </a:pPr>
            <a:r>
              <a:rPr lang="en-US" sz="2000" b="0" dirty="0"/>
              <a:t>MTFs are strongly encouraged to “recapture” enrollees, that is, to find new people to enroll.</a:t>
            </a:r>
          </a:p>
          <a:p>
            <a:pPr eaLnBrk="1" hangingPunct="1">
              <a:lnSpc>
                <a:spcPct val="80000"/>
              </a:lnSpc>
              <a:tabLst>
                <a:tab pos="1371600" algn="ctr"/>
                <a:tab pos="3200400" algn="ctr"/>
                <a:tab pos="5943600" algn="ctr"/>
              </a:tabLst>
            </a:pPr>
            <a:r>
              <a:rPr lang="en-US" sz="2000" b="0" dirty="0"/>
              <a:t>MTFs are also actively trying to recruit TRICARE Plus enrollees.</a:t>
            </a:r>
          </a:p>
        </p:txBody>
      </p:sp>
      <p:sp>
        <p:nvSpPr>
          <p:cNvPr id="6" name="Slide Number Placeholder 3"/>
          <p:cNvSpPr>
            <a:spLocks noGrp="1"/>
          </p:cNvSpPr>
          <p:nvPr>
            <p:ph type="sldNum" sz="quarter" idx="12"/>
          </p:nvPr>
        </p:nvSpPr>
        <p:spPr>
          <a:xfrm>
            <a:off x="6576060" y="6218237"/>
            <a:ext cx="2133600" cy="476250"/>
          </a:xfrm>
        </p:spPr>
        <p:txBody>
          <a:bodyPr/>
          <a:lstStyle/>
          <a:p>
            <a:pPr>
              <a:defRPr/>
            </a:pPr>
            <a:fld id="{6AD94DC3-832D-43C5-A8C6-676F448E16AE}" type="slidenum">
              <a:rPr lang="en-US" smtClean="0"/>
              <a:t>35</a:t>
            </a:fld>
            <a:endParaRPr lang="en-US" dirty="0"/>
          </a:p>
        </p:txBody>
      </p:sp>
    </p:spTree>
    <p:extLst>
      <p:ext uri="{BB962C8B-B14F-4D97-AF65-F5344CB8AC3E}">
        <p14:creationId xmlns:p14="http://schemas.microsoft.com/office/powerpoint/2010/main" val="2739819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4294967295"/>
          </p:nvPr>
        </p:nvSpPr>
        <p:spPr>
          <a:xfrm>
            <a:off x="8382000" y="6245225"/>
            <a:ext cx="457200" cy="476250"/>
          </a:xfrm>
          <a:prstGeom prst="rect">
            <a:avLst/>
          </a:prstGeom>
        </p:spPr>
        <p:txBody>
          <a:bodyPr/>
          <a:lstStyle/>
          <a:p>
            <a:pPr>
              <a:defRPr/>
            </a:pPr>
            <a:fld id="{60D5BAD3-C512-4796-9F44-D757161462BC}" type="slidenum">
              <a:rPr lang="en-US" sz="1000">
                <a:latin typeface="Times New Roman" panose="02020603050405020304" pitchFamily="18" charset="0"/>
                <a:cs typeface="Times New Roman" panose="02020603050405020304" pitchFamily="18" charset="0"/>
              </a:rPr>
              <a:pPr>
                <a:defRPr/>
              </a:pPr>
              <a:t>36</a:t>
            </a:fld>
            <a:endParaRPr lang="en-US" sz="1000" dirty="0">
              <a:latin typeface="Times New Roman" panose="02020603050405020304" pitchFamily="18" charset="0"/>
              <a:cs typeface="Times New Roman" panose="02020603050405020304" pitchFamily="18" charset="0"/>
            </a:endParaRPr>
          </a:p>
        </p:txBody>
      </p:sp>
      <p:pic>
        <p:nvPicPr>
          <p:cNvPr id="93189" name="Picture 5" descr="j04344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2420938"/>
            <a:ext cx="262255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4761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C715-46FF-41C0-A572-7D807D0280AB}"/>
              </a:ext>
            </a:extLst>
          </p:cNvPr>
          <p:cNvSpPr>
            <a:spLocks noGrp="1"/>
          </p:cNvSpPr>
          <p:nvPr>
            <p:ph type="title"/>
          </p:nvPr>
        </p:nvSpPr>
        <p:spPr/>
        <p:txBody>
          <a:bodyPr/>
          <a:lstStyle/>
          <a:p>
            <a:r>
              <a:rPr lang="en-US" dirty="0"/>
              <a:t>Data Management</a:t>
            </a:r>
          </a:p>
        </p:txBody>
      </p:sp>
      <p:sp>
        <p:nvSpPr>
          <p:cNvPr id="3" name="Text Placeholder 2">
            <a:extLst>
              <a:ext uri="{FF2B5EF4-FFF2-40B4-BE49-F238E27FC236}">
                <a16:creationId xmlns:a16="http://schemas.microsoft.com/office/drawing/2014/main" id="{C4C03A9A-7341-4338-A5BF-861864723BBF}"/>
              </a:ext>
            </a:extLst>
          </p:cNvPr>
          <p:cNvSpPr>
            <a:spLocks noGrp="1"/>
          </p:cNvSpPr>
          <p:nvPr>
            <p:ph type="body" sz="half" idx="1"/>
          </p:nvPr>
        </p:nvSpPr>
        <p:spPr>
          <a:xfrm>
            <a:off x="457200" y="1600200"/>
            <a:ext cx="8382000" cy="4525963"/>
          </a:xfrm>
        </p:spPr>
        <p:txBody>
          <a:bodyPr/>
          <a:lstStyle/>
          <a:p>
            <a:r>
              <a:rPr lang="en-US" sz="2400" dirty="0"/>
              <a:t>DEERS uses operational systems to manage information about MHS benefits.</a:t>
            </a:r>
          </a:p>
          <a:p>
            <a:pPr lvl="1"/>
            <a:r>
              <a:rPr lang="en-US" sz="1800" b="0" dirty="0">
                <a:latin typeface="Calibri" panose="020F0502020204030204" pitchFamily="34" charset="0"/>
                <a:cs typeface="Calibri" panose="020F0502020204030204" pitchFamily="34" charset="0"/>
              </a:rPr>
              <a:t>Enables real-time updates from around the world</a:t>
            </a:r>
            <a:r>
              <a:rPr lang="en-US" sz="2000" b="0" dirty="0">
                <a:latin typeface="Calibri" panose="020F0502020204030204" pitchFamily="34" charset="0"/>
                <a:cs typeface="Calibri" panose="020F0502020204030204" pitchFamily="34" charset="0"/>
              </a:rPr>
              <a:t> so that those who do “DEERS Checks” have accurate information</a:t>
            </a:r>
            <a:endParaRPr lang="en-US" sz="2000" dirty="0"/>
          </a:p>
          <a:p>
            <a:r>
              <a:rPr lang="en-US" sz="2400" dirty="0"/>
              <a:t>Who’s in DEERS?  How did they get there?</a:t>
            </a:r>
          </a:p>
          <a:p>
            <a:pPr lvl="1"/>
            <a:r>
              <a:rPr lang="en-US" sz="1800" b="0" dirty="0">
                <a:latin typeface="Calibri" panose="020F0502020204030204" pitchFamily="34" charset="0"/>
                <a:cs typeface="Calibri" panose="020F0502020204030204" pitchFamily="34" charset="0"/>
              </a:rPr>
              <a:t>Sponsors are added to DEERS by the Services.   This is thought to be a reliable source of information.</a:t>
            </a:r>
          </a:p>
          <a:p>
            <a:pPr lvl="1"/>
            <a:r>
              <a:rPr lang="en-US" sz="1800" b="0" dirty="0">
                <a:latin typeface="Calibri" panose="020F0502020204030204" pitchFamily="34" charset="0"/>
                <a:cs typeface="Calibri" panose="020F0502020204030204" pitchFamily="34" charset="0"/>
              </a:rPr>
              <a:t>Sponsors add family members at RAPIDS (Real-Time Automated Personnel Identification Systems) Locations worldwide.  Documentation such as marriage or birth certificates are required.</a:t>
            </a:r>
          </a:p>
          <a:p>
            <a:pPr lvl="1"/>
            <a:r>
              <a:rPr lang="en-US" sz="1800" b="0" dirty="0">
                <a:latin typeface="Calibri" panose="020F0502020204030204" pitchFamily="34" charset="0"/>
                <a:cs typeface="Calibri" panose="020F0502020204030204" pitchFamily="34" charset="0"/>
              </a:rPr>
              <a:t>Once in DEERS, information can be updated a number of ways.</a:t>
            </a:r>
          </a:p>
          <a:p>
            <a:pPr lvl="1"/>
            <a:endParaRPr lang="en-US" sz="1800" b="0" dirty="0">
              <a:latin typeface="Calibri" panose="020F0502020204030204" pitchFamily="34" charset="0"/>
              <a:cs typeface="Calibri" panose="020F0502020204030204" pitchFamily="34" charset="0"/>
            </a:endParaRPr>
          </a:p>
          <a:p>
            <a:pPr marL="457200" lvl="1" indent="0">
              <a:buNone/>
            </a:pPr>
            <a:endParaRPr lang="en-US" sz="1800" b="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7E393F6C-1C38-41D9-9EE1-F92BA085C627}"/>
              </a:ext>
            </a:extLst>
          </p:cNvPr>
          <p:cNvSpPr>
            <a:spLocks noGrp="1"/>
          </p:cNvSpPr>
          <p:nvPr>
            <p:ph type="sldNum" sz="quarter" idx="12"/>
          </p:nvPr>
        </p:nvSpPr>
        <p:spPr/>
        <p:txBody>
          <a:bodyPr/>
          <a:lstStyle/>
          <a:p>
            <a:pPr>
              <a:defRPr/>
            </a:pPr>
            <a:fld id="{05506700-03CB-4D78-879E-F95C9178AA5E}" type="slidenum">
              <a:rPr lang="en-US" smtClean="0"/>
              <a:pPr>
                <a:defRPr/>
              </a:pPr>
              <a:t>4</a:t>
            </a:fld>
            <a:endParaRPr lang="en-US" dirty="0"/>
          </a:p>
        </p:txBody>
      </p:sp>
    </p:spTree>
    <p:extLst>
      <p:ext uri="{BB962C8B-B14F-4D97-AF65-F5344CB8AC3E}">
        <p14:creationId xmlns:p14="http://schemas.microsoft.com/office/powerpoint/2010/main" val="262495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C715-46FF-41C0-A572-7D807D0280AB}"/>
              </a:ext>
            </a:extLst>
          </p:cNvPr>
          <p:cNvSpPr>
            <a:spLocks noGrp="1"/>
          </p:cNvSpPr>
          <p:nvPr>
            <p:ph type="title"/>
          </p:nvPr>
        </p:nvSpPr>
        <p:spPr/>
        <p:txBody>
          <a:bodyPr/>
          <a:lstStyle/>
          <a:p>
            <a:r>
              <a:rPr lang="en-US" dirty="0"/>
              <a:t>Data Management</a:t>
            </a:r>
          </a:p>
        </p:txBody>
      </p:sp>
      <p:sp>
        <p:nvSpPr>
          <p:cNvPr id="3" name="Text Placeholder 2">
            <a:extLst>
              <a:ext uri="{FF2B5EF4-FFF2-40B4-BE49-F238E27FC236}">
                <a16:creationId xmlns:a16="http://schemas.microsoft.com/office/drawing/2014/main" id="{C4C03A9A-7341-4338-A5BF-861864723BBF}"/>
              </a:ext>
            </a:extLst>
          </p:cNvPr>
          <p:cNvSpPr>
            <a:spLocks noGrp="1"/>
          </p:cNvSpPr>
          <p:nvPr>
            <p:ph type="body" sz="half" idx="1"/>
          </p:nvPr>
        </p:nvSpPr>
        <p:spPr>
          <a:xfrm>
            <a:off x="457200" y="1600200"/>
            <a:ext cx="8382000" cy="4525963"/>
          </a:xfrm>
        </p:spPr>
        <p:txBody>
          <a:bodyPr/>
          <a:lstStyle/>
          <a:p>
            <a:r>
              <a:rPr lang="en-US" sz="2400" dirty="0"/>
              <a:t>Once in DEERS, how is a person’s DEERS data kept up to date?</a:t>
            </a:r>
          </a:p>
          <a:p>
            <a:pPr lvl="1"/>
            <a:r>
              <a:rPr lang="en-US" sz="1800" b="0" dirty="0">
                <a:latin typeface="Calibri" panose="020F0502020204030204" pitchFamily="34" charset="0"/>
                <a:cs typeface="Calibri" panose="020F0502020204030204" pitchFamily="34" charset="0"/>
              </a:rPr>
              <a:t>The Services continue to provide updates to DEERS; including changes in rank, address, occupation, guard/reserve status, etc.</a:t>
            </a:r>
          </a:p>
          <a:p>
            <a:pPr lvl="1"/>
            <a:r>
              <a:rPr lang="en-US" sz="1800" b="0" dirty="0">
                <a:latin typeface="Calibri" panose="020F0502020204030204" pitchFamily="34" charset="0"/>
                <a:cs typeface="Calibri" panose="020F0502020204030204" pitchFamily="34" charset="0"/>
              </a:rPr>
              <a:t>Sponsors and beneficiaries can update information through a Beneficiary Web Interface or by going to be a RAPIDS center.</a:t>
            </a:r>
          </a:p>
          <a:p>
            <a:pPr lvl="1"/>
            <a:r>
              <a:rPr lang="en-US" sz="1800" b="0" dirty="0">
                <a:latin typeface="Calibri" panose="020F0502020204030204" pitchFamily="34" charset="0"/>
                <a:cs typeface="Calibri" panose="020F0502020204030204" pitchFamily="34" charset="0"/>
              </a:rPr>
              <a:t>CMS provides DEERS information about Medicare eligibility.</a:t>
            </a:r>
          </a:p>
          <a:p>
            <a:pPr lvl="1"/>
            <a:r>
              <a:rPr lang="en-US" sz="1800" b="0" dirty="0">
                <a:latin typeface="Calibri" panose="020F0502020204030204" pitchFamily="34" charset="0"/>
                <a:cs typeface="Calibri" panose="020F0502020204030204" pitchFamily="34" charset="0"/>
              </a:rPr>
              <a:t>TRICARE Managed Care Support Contractors and an Other Health Insurance (OHI) discovery project provide information about other private healthcare insurance.</a:t>
            </a:r>
          </a:p>
          <a:p>
            <a:pPr lvl="1"/>
            <a:r>
              <a:rPr lang="en-US" sz="1800" b="0" dirty="0">
                <a:latin typeface="Calibri" panose="020F0502020204030204" pitchFamily="34" charset="0"/>
                <a:cs typeface="Calibri" panose="020F0502020204030204" pitchFamily="34" charset="0"/>
              </a:rPr>
              <a:t>Social security provides information about deaths.</a:t>
            </a:r>
          </a:p>
          <a:p>
            <a:pPr lvl="1"/>
            <a:r>
              <a:rPr lang="en-US" sz="1800" b="0" dirty="0">
                <a:latin typeface="Calibri" panose="020F0502020204030204" pitchFamily="34" charset="0"/>
                <a:cs typeface="Calibri" panose="020F0502020204030204" pitchFamily="34" charset="0"/>
              </a:rPr>
              <a:t>Etc..</a:t>
            </a:r>
          </a:p>
          <a:p>
            <a:pPr lvl="1"/>
            <a:r>
              <a:rPr lang="en-US" sz="1800" b="0" dirty="0">
                <a:latin typeface="Calibri" panose="020F0502020204030204" pitchFamily="34" charset="0"/>
                <a:cs typeface="Calibri" panose="020F0502020204030204" pitchFamily="34" charset="0"/>
              </a:rPr>
              <a:t>Etc..</a:t>
            </a:r>
          </a:p>
          <a:p>
            <a:pPr lvl="1"/>
            <a:endParaRPr lang="en-US" sz="1800" b="0" dirty="0">
              <a:latin typeface="Calibri" panose="020F0502020204030204" pitchFamily="34" charset="0"/>
              <a:cs typeface="Calibri" panose="020F0502020204030204" pitchFamily="34" charset="0"/>
            </a:endParaRPr>
          </a:p>
          <a:p>
            <a:pPr marL="457200" lvl="1" indent="0">
              <a:buNone/>
            </a:pPr>
            <a:endParaRPr lang="en-US" sz="1800" b="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7E393F6C-1C38-41D9-9EE1-F92BA085C627}"/>
              </a:ext>
            </a:extLst>
          </p:cNvPr>
          <p:cNvSpPr>
            <a:spLocks noGrp="1"/>
          </p:cNvSpPr>
          <p:nvPr>
            <p:ph type="sldNum" sz="quarter" idx="12"/>
          </p:nvPr>
        </p:nvSpPr>
        <p:spPr/>
        <p:txBody>
          <a:bodyPr/>
          <a:lstStyle/>
          <a:p>
            <a:pPr>
              <a:defRPr/>
            </a:pPr>
            <a:fld id="{05506700-03CB-4D78-879E-F95C9178AA5E}" type="slidenum">
              <a:rPr lang="en-US" smtClean="0"/>
              <a:pPr>
                <a:defRPr/>
              </a:pPr>
              <a:t>5</a:t>
            </a:fld>
            <a:endParaRPr lang="en-US" dirty="0"/>
          </a:p>
        </p:txBody>
      </p:sp>
    </p:spTree>
    <p:extLst>
      <p:ext uri="{BB962C8B-B14F-4D97-AF65-F5344CB8AC3E}">
        <p14:creationId xmlns:p14="http://schemas.microsoft.com/office/powerpoint/2010/main" val="2614656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C715-46FF-41C0-A572-7D807D0280AB}"/>
              </a:ext>
            </a:extLst>
          </p:cNvPr>
          <p:cNvSpPr>
            <a:spLocks noGrp="1"/>
          </p:cNvSpPr>
          <p:nvPr>
            <p:ph type="title"/>
          </p:nvPr>
        </p:nvSpPr>
        <p:spPr/>
        <p:txBody>
          <a:bodyPr/>
          <a:lstStyle/>
          <a:p>
            <a:r>
              <a:rPr lang="en-US" dirty="0"/>
              <a:t>Data Management</a:t>
            </a:r>
          </a:p>
        </p:txBody>
      </p:sp>
      <p:sp>
        <p:nvSpPr>
          <p:cNvPr id="3" name="Text Placeholder 2">
            <a:extLst>
              <a:ext uri="{FF2B5EF4-FFF2-40B4-BE49-F238E27FC236}">
                <a16:creationId xmlns:a16="http://schemas.microsoft.com/office/drawing/2014/main" id="{C4C03A9A-7341-4338-A5BF-861864723BBF}"/>
              </a:ext>
            </a:extLst>
          </p:cNvPr>
          <p:cNvSpPr>
            <a:spLocks noGrp="1"/>
          </p:cNvSpPr>
          <p:nvPr>
            <p:ph type="body" sz="half" idx="1"/>
          </p:nvPr>
        </p:nvSpPr>
        <p:spPr>
          <a:xfrm>
            <a:off x="457200" y="1600200"/>
            <a:ext cx="8382000" cy="4525963"/>
          </a:xfrm>
        </p:spPr>
        <p:txBody>
          <a:bodyPr/>
          <a:lstStyle/>
          <a:p>
            <a:r>
              <a:rPr lang="en-US" sz="2400" dirty="0"/>
              <a:t>The MHS accesses DEERS data in several ways:</a:t>
            </a:r>
          </a:p>
          <a:p>
            <a:pPr lvl="1"/>
            <a:r>
              <a:rPr lang="en-US" sz="2000" dirty="0"/>
              <a:t>Through a real-time interface for viewing current status (General Inquiry to DEERS – or GIQD)</a:t>
            </a:r>
          </a:p>
          <a:p>
            <a:pPr lvl="1"/>
            <a:r>
              <a:rPr lang="en-US" sz="2000" dirty="0"/>
              <a:t>From MHS systems that downloaded data from DEERS during a DEERS check.</a:t>
            </a:r>
          </a:p>
          <a:p>
            <a:pPr lvl="1"/>
            <a:r>
              <a:rPr lang="en-US" sz="2000" dirty="0"/>
              <a:t>Through a monthly point in time extract sent to the MHS Data Repository (MDR).</a:t>
            </a:r>
          </a:p>
          <a:p>
            <a:pPr lvl="1"/>
            <a:r>
              <a:rPr lang="en-US" sz="2000" dirty="0"/>
              <a:t>By subscribing to web-services updates</a:t>
            </a:r>
          </a:p>
          <a:p>
            <a:pPr lvl="1"/>
            <a:r>
              <a:rPr lang="en-US" sz="2000" dirty="0"/>
              <a:t>Through the application of a longitudinal DEERS file to healthcare records to correct known errors from the sources.</a:t>
            </a:r>
          </a:p>
          <a:p>
            <a:pPr lvl="1"/>
            <a:r>
              <a:rPr lang="en-US" sz="2000" dirty="0"/>
              <a:t>Through the initiation of a DRS request – help desk query</a:t>
            </a:r>
          </a:p>
          <a:p>
            <a:pPr lvl="1"/>
            <a:endParaRPr lang="en-US" sz="1800" b="0" dirty="0">
              <a:latin typeface="Calibri" panose="020F0502020204030204" pitchFamily="34" charset="0"/>
              <a:cs typeface="Calibri" panose="020F0502020204030204" pitchFamily="34" charset="0"/>
            </a:endParaRPr>
          </a:p>
          <a:p>
            <a:pPr marL="457200" lvl="1" indent="0">
              <a:buNone/>
            </a:pPr>
            <a:endParaRPr lang="en-US" sz="1800" b="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7E393F6C-1C38-41D9-9EE1-F92BA085C627}"/>
              </a:ext>
            </a:extLst>
          </p:cNvPr>
          <p:cNvSpPr>
            <a:spLocks noGrp="1"/>
          </p:cNvSpPr>
          <p:nvPr>
            <p:ph type="sldNum" sz="quarter" idx="12"/>
          </p:nvPr>
        </p:nvSpPr>
        <p:spPr/>
        <p:txBody>
          <a:bodyPr/>
          <a:lstStyle/>
          <a:p>
            <a:pPr>
              <a:defRPr/>
            </a:pPr>
            <a:fld id="{05506700-03CB-4D78-879E-F95C9178AA5E}" type="slidenum">
              <a:rPr lang="en-US" smtClean="0"/>
              <a:pPr>
                <a:defRPr/>
              </a:pPr>
              <a:t>6</a:t>
            </a:fld>
            <a:endParaRPr lang="en-US" dirty="0"/>
          </a:p>
        </p:txBody>
      </p:sp>
      <p:sp>
        <p:nvSpPr>
          <p:cNvPr id="4" name="TextBox 3">
            <a:extLst>
              <a:ext uri="{FF2B5EF4-FFF2-40B4-BE49-F238E27FC236}">
                <a16:creationId xmlns:a16="http://schemas.microsoft.com/office/drawing/2014/main" id="{7ED2A6A5-CFAF-4565-9CA2-56D8337F90B9}"/>
              </a:ext>
            </a:extLst>
          </p:cNvPr>
          <p:cNvSpPr txBox="1"/>
          <p:nvPr/>
        </p:nvSpPr>
        <p:spPr>
          <a:xfrm>
            <a:off x="2613661" y="6144796"/>
            <a:ext cx="5029200" cy="338554"/>
          </a:xfrm>
          <a:prstGeom prst="rect">
            <a:avLst/>
          </a:prstGeom>
          <a:noFill/>
        </p:spPr>
        <p:txBody>
          <a:bodyPr wrap="square" rtlCol="0">
            <a:spAutoFit/>
          </a:bodyPr>
          <a:lstStyle/>
          <a:p>
            <a:r>
              <a:rPr lang="en-US" sz="1600" dirty="0">
                <a:latin typeface="Calibri" panose="020F0502020204030204" pitchFamily="34" charset="0"/>
                <a:cs typeface="Calibri" panose="020F0502020204030204" pitchFamily="34" charset="0"/>
              </a:rPr>
              <a:t>*RAPIDS=Real Time Automated Personnel Identity System</a:t>
            </a:r>
          </a:p>
        </p:txBody>
      </p:sp>
    </p:spTree>
    <p:extLst>
      <p:ext uri="{BB962C8B-B14F-4D97-AF65-F5344CB8AC3E}">
        <p14:creationId xmlns:p14="http://schemas.microsoft.com/office/powerpoint/2010/main" val="367198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DC3A5-A665-4BA4-8708-4C0236C4267A}"/>
              </a:ext>
            </a:extLst>
          </p:cNvPr>
          <p:cNvSpPr>
            <a:spLocks noGrp="1"/>
          </p:cNvSpPr>
          <p:nvPr>
            <p:ph type="title"/>
          </p:nvPr>
        </p:nvSpPr>
        <p:spPr/>
        <p:txBody>
          <a:bodyPr/>
          <a:lstStyle/>
          <a:p>
            <a:r>
              <a:rPr lang="en-US" dirty="0"/>
              <a:t>DEERS Data Proliferation</a:t>
            </a:r>
          </a:p>
        </p:txBody>
      </p:sp>
      <p:sp>
        <p:nvSpPr>
          <p:cNvPr id="3" name="Text Placeholder 2">
            <a:extLst>
              <a:ext uri="{FF2B5EF4-FFF2-40B4-BE49-F238E27FC236}">
                <a16:creationId xmlns:a16="http://schemas.microsoft.com/office/drawing/2014/main" id="{B9B2794B-853E-4ED3-875C-370D56B6E673}"/>
              </a:ext>
            </a:extLst>
          </p:cNvPr>
          <p:cNvSpPr>
            <a:spLocks noGrp="1"/>
          </p:cNvSpPr>
          <p:nvPr>
            <p:ph type="body" sz="half" idx="1"/>
          </p:nvPr>
        </p:nvSpPr>
        <p:spPr>
          <a:xfrm>
            <a:off x="533400" y="1302145"/>
            <a:ext cx="4267200" cy="4525963"/>
          </a:xfrm>
        </p:spPr>
        <p:txBody>
          <a:bodyPr/>
          <a:lstStyle/>
          <a:p>
            <a:r>
              <a:rPr lang="en-US" sz="1800" b="0" dirty="0">
                <a:latin typeface="Calibri" panose="020F0502020204030204" pitchFamily="34" charset="0"/>
                <a:cs typeface="Calibri" panose="020F0502020204030204" pitchFamily="34" charset="0"/>
              </a:rPr>
              <a:t>If Jane Smith has a medical appointment on 3/1/2018, DEERS is checked so that her access can be determined.</a:t>
            </a:r>
          </a:p>
          <a:p>
            <a:r>
              <a:rPr lang="en-US" sz="1800" b="0" dirty="0">
                <a:latin typeface="Calibri" panose="020F0502020204030204" pitchFamily="34" charset="0"/>
                <a:cs typeface="Calibri" panose="020F0502020204030204" pitchFamily="34" charset="0"/>
              </a:rPr>
              <a:t>The check is initiated by the MTF when the appointment is made.  DEERS will respond by updating the MTF’s CHCS patient and enrollment files.  Only the MTF requesting the DEERS check is updated.</a:t>
            </a:r>
          </a:p>
          <a:p>
            <a:r>
              <a:rPr lang="en-US" sz="1800" b="0" dirty="0">
                <a:latin typeface="Calibri" panose="020F0502020204030204" pitchFamily="34" charset="0"/>
                <a:cs typeface="Calibri" panose="020F0502020204030204" pitchFamily="34" charset="0"/>
              </a:rPr>
              <a:t>Another DEERS check is done automatically right before the appointment.</a:t>
            </a:r>
          </a:p>
          <a:p>
            <a:r>
              <a:rPr lang="en-US" sz="1800" b="0" dirty="0">
                <a:latin typeface="Calibri" panose="020F0502020204030204" pitchFamily="34" charset="0"/>
                <a:cs typeface="Calibri" panose="020F0502020204030204" pitchFamily="34" charset="0"/>
              </a:rPr>
              <a:t>When the MTF submits an encounter record, when all goes right, the demographic information is current, up to date from the DEERS check.</a:t>
            </a:r>
          </a:p>
        </p:txBody>
      </p:sp>
      <p:sp>
        <p:nvSpPr>
          <p:cNvPr id="5" name="Slide Number Placeholder 4">
            <a:extLst>
              <a:ext uri="{FF2B5EF4-FFF2-40B4-BE49-F238E27FC236}">
                <a16:creationId xmlns:a16="http://schemas.microsoft.com/office/drawing/2014/main" id="{CFE6895C-AD5B-4B40-BD0B-11667B782E59}"/>
              </a:ext>
            </a:extLst>
          </p:cNvPr>
          <p:cNvSpPr>
            <a:spLocks noGrp="1"/>
          </p:cNvSpPr>
          <p:nvPr>
            <p:ph type="sldNum" sz="quarter" idx="12"/>
          </p:nvPr>
        </p:nvSpPr>
        <p:spPr/>
        <p:txBody>
          <a:bodyPr/>
          <a:lstStyle/>
          <a:p>
            <a:pPr>
              <a:defRPr/>
            </a:pPr>
            <a:fld id="{05506700-03CB-4D78-879E-F95C9178AA5E}" type="slidenum">
              <a:rPr lang="en-US" smtClean="0"/>
              <a:pPr>
                <a:defRPr/>
              </a:pPr>
              <a:t>7</a:t>
            </a:fld>
            <a:endParaRPr lang="en-US" dirty="0"/>
          </a:p>
        </p:txBody>
      </p:sp>
      <p:pic>
        <p:nvPicPr>
          <p:cNvPr id="6" name="Picture 5">
            <a:extLst>
              <a:ext uri="{FF2B5EF4-FFF2-40B4-BE49-F238E27FC236}">
                <a16:creationId xmlns:a16="http://schemas.microsoft.com/office/drawing/2014/main" id="{CC1D5792-B01F-4AD7-8746-4B04FFC35ABD}"/>
              </a:ext>
            </a:extLst>
          </p:cNvPr>
          <p:cNvPicPr>
            <a:picLocks noChangeAspect="1"/>
          </p:cNvPicPr>
          <p:nvPr/>
        </p:nvPicPr>
        <p:blipFill>
          <a:blip r:embed="rId2"/>
          <a:stretch>
            <a:fillRect/>
          </a:stretch>
        </p:blipFill>
        <p:spPr>
          <a:xfrm>
            <a:off x="5105400" y="1407287"/>
            <a:ext cx="3649219" cy="2157840"/>
          </a:xfrm>
          <a:prstGeom prst="rect">
            <a:avLst/>
          </a:prstGeom>
        </p:spPr>
      </p:pic>
      <p:graphicFrame>
        <p:nvGraphicFramePr>
          <p:cNvPr id="7" name="Table 6">
            <a:extLst>
              <a:ext uri="{FF2B5EF4-FFF2-40B4-BE49-F238E27FC236}">
                <a16:creationId xmlns:a16="http://schemas.microsoft.com/office/drawing/2014/main" id="{992FAC54-505B-42B6-B1E3-24DD412D3056}"/>
              </a:ext>
            </a:extLst>
          </p:cNvPr>
          <p:cNvGraphicFramePr>
            <a:graphicFrameLocks noGrp="1"/>
          </p:cNvGraphicFramePr>
          <p:nvPr>
            <p:extLst>
              <p:ext uri="{D42A27DB-BD31-4B8C-83A1-F6EECF244321}">
                <p14:modId xmlns:p14="http://schemas.microsoft.com/office/powerpoint/2010/main" val="1246355815"/>
              </p:ext>
            </p:extLst>
          </p:nvPr>
        </p:nvGraphicFramePr>
        <p:xfrm>
          <a:off x="4419600" y="4104051"/>
          <a:ext cx="4038600" cy="381000"/>
        </p:xfrm>
        <a:graphic>
          <a:graphicData uri="http://schemas.openxmlformats.org/drawingml/2006/table">
            <a:tbl>
              <a:tblPr/>
              <a:tblGrid>
                <a:gridCol w="940756">
                  <a:extLst>
                    <a:ext uri="{9D8B030D-6E8A-4147-A177-3AD203B41FA5}">
                      <a16:colId xmlns:a16="http://schemas.microsoft.com/office/drawing/2014/main" val="3878167685"/>
                    </a:ext>
                  </a:extLst>
                </a:gridCol>
                <a:gridCol w="608166">
                  <a:extLst>
                    <a:ext uri="{9D8B030D-6E8A-4147-A177-3AD203B41FA5}">
                      <a16:colId xmlns:a16="http://schemas.microsoft.com/office/drawing/2014/main" val="385717857"/>
                    </a:ext>
                  </a:extLst>
                </a:gridCol>
                <a:gridCol w="608166">
                  <a:extLst>
                    <a:ext uri="{9D8B030D-6E8A-4147-A177-3AD203B41FA5}">
                      <a16:colId xmlns:a16="http://schemas.microsoft.com/office/drawing/2014/main" val="3081297358"/>
                    </a:ext>
                  </a:extLst>
                </a:gridCol>
                <a:gridCol w="940756">
                  <a:extLst>
                    <a:ext uri="{9D8B030D-6E8A-4147-A177-3AD203B41FA5}">
                      <a16:colId xmlns:a16="http://schemas.microsoft.com/office/drawing/2014/main" val="4157700023"/>
                    </a:ext>
                  </a:extLst>
                </a:gridCol>
                <a:gridCol w="940756">
                  <a:extLst>
                    <a:ext uri="{9D8B030D-6E8A-4147-A177-3AD203B41FA5}">
                      <a16:colId xmlns:a16="http://schemas.microsoft.com/office/drawing/2014/main" val="3625185230"/>
                    </a:ext>
                  </a:extLst>
                </a:gridCol>
              </a:tblGrid>
              <a:tr h="190500">
                <a:tc>
                  <a:txBody>
                    <a:bodyPr/>
                    <a:lstStyle/>
                    <a:p>
                      <a:pPr algn="ctr" fontAlgn="b"/>
                      <a:r>
                        <a:rPr lang="en-US" sz="1100" b="0" i="0" u="none" strike="noStrike">
                          <a:solidFill>
                            <a:srgbClr val="000000"/>
                          </a:solidFill>
                          <a:effectLst/>
                          <a:latin typeface="Calibri" panose="020F0502020204030204" pitchFamily="34" charset="0"/>
                        </a:rPr>
                        <a:t>Beneficiary ID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Enc Date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MTF</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Health Plan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Diagnosis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361843"/>
                  </a:ext>
                </a:extLst>
              </a:tr>
              <a:tr h="190500">
                <a:tc>
                  <a:txBody>
                    <a:bodyPr/>
                    <a:lstStyle/>
                    <a:p>
                      <a:pPr algn="ctr" fontAlgn="b"/>
                      <a:r>
                        <a:rPr lang="en-US" sz="1100" b="0" i="0" u="none" strike="noStrike">
                          <a:solidFill>
                            <a:srgbClr val="000000"/>
                          </a:solidFill>
                          <a:effectLst/>
                          <a:latin typeface="Calibri" panose="020F0502020204030204" pitchFamily="34" charset="0"/>
                        </a:rPr>
                        <a:t>1234567890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3/1/2018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Tripler</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Prime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Diabetes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69147099"/>
                  </a:ext>
                </a:extLst>
              </a:tr>
            </a:tbl>
          </a:graphicData>
        </a:graphic>
      </p:graphicFrame>
    </p:spTree>
    <p:extLst>
      <p:ext uri="{BB962C8B-B14F-4D97-AF65-F5344CB8AC3E}">
        <p14:creationId xmlns:p14="http://schemas.microsoft.com/office/powerpoint/2010/main" val="167539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9AA7-546C-443C-85D0-B77C9899F32B}"/>
              </a:ext>
            </a:extLst>
          </p:cNvPr>
          <p:cNvSpPr>
            <a:spLocks noGrp="1"/>
          </p:cNvSpPr>
          <p:nvPr>
            <p:ph type="title"/>
          </p:nvPr>
        </p:nvSpPr>
        <p:spPr>
          <a:xfrm>
            <a:off x="1524000" y="2895600"/>
            <a:ext cx="6705600" cy="639763"/>
          </a:xfrm>
        </p:spPr>
        <p:txBody>
          <a:bodyPr/>
          <a:lstStyle/>
          <a:p>
            <a:r>
              <a:rPr lang="en-US" dirty="0"/>
              <a:t>MDR DEERS Data Overview</a:t>
            </a:r>
          </a:p>
        </p:txBody>
      </p:sp>
      <p:sp>
        <p:nvSpPr>
          <p:cNvPr id="5" name="Slide Number Placeholder 4">
            <a:extLst>
              <a:ext uri="{FF2B5EF4-FFF2-40B4-BE49-F238E27FC236}">
                <a16:creationId xmlns:a16="http://schemas.microsoft.com/office/drawing/2014/main" id="{C5B3556C-E4B1-46B6-9EEF-0A483BCFE758}"/>
              </a:ext>
            </a:extLst>
          </p:cNvPr>
          <p:cNvSpPr>
            <a:spLocks noGrp="1"/>
          </p:cNvSpPr>
          <p:nvPr>
            <p:ph type="sldNum" sz="quarter" idx="12"/>
          </p:nvPr>
        </p:nvSpPr>
        <p:spPr/>
        <p:txBody>
          <a:bodyPr/>
          <a:lstStyle/>
          <a:p>
            <a:pPr>
              <a:defRPr/>
            </a:pPr>
            <a:fld id="{05506700-03CB-4D78-879E-F95C9178AA5E}" type="slidenum">
              <a:rPr lang="en-US" smtClean="0"/>
              <a:pPr>
                <a:defRPr/>
              </a:pPr>
              <a:t>8</a:t>
            </a:fld>
            <a:endParaRPr lang="en-US" dirty="0"/>
          </a:p>
        </p:txBody>
      </p:sp>
    </p:spTree>
    <p:extLst>
      <p:ext uri="{BB962C8B-B14F-4D97-AF65-F5344CB8AC3E}">
        <p14:creationId xmlns:p14="http://schemas.microsoft.com/office/powerpoint/2010/main" val="3285673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63655-25B0-4BD3-B1E9-E6D409A8B6A6}"/>
              </a:ext>
            </a:extLst>
          </p:cNvPr>
          <p:cNvSpPr>
            <a:spLocks noGrp="1"/>
          </p:cNvSpPr>
          <p:nvPr>
            <p:ph type="title"/>
          </p:nvPr>
        </p:nvSpPr>
        <p:spPr/>
        <p:txBody>
          <a:bodyPr/>
          <a:lstStyle/>
          <a:p>
            <a:r>
              <a:rPr lang="en-US" dirty="0"/>
              <a:t>MDR DEERS Data</a:t>
            </a:r>
          </a:p>
        </p:txBody>
      </p:sp>
      <p:sp>
        <p:nvSpPr>
          <p:cNvPr id="3" name="Text Placeholder 2">
            <a:extLst>
              <a:ext uri="{FF2B5EF4-FFF2-40B4-BE49-F238E27FC236}">
                <a16:creationId xmlns:a16="http://schemas.microsoft.com/office/drawing/2014/main" id="{F39C1F9F-9841-4C0D-BC32-25E2480659A6}"/>
              </a:ext>
            </a:extLst>
          </p:cNvPr>
          <p:cNvSpPr>
            <a:spLocks noGrp="1"/>
          </p:cNvSpPr>
          <p:nvPr>
            <p:ph type="body" sz="half" idx="1"/>
          </p:nvPr>
        </p:nvSpPr>
        <p:spPr>
          <a:xfrm>
            <a:off x="457200" y="1600200"/>
            <a:ext cx="8229600" cy="4525963"/>
          </a:xfrm>
        </p:spPr>
        <p:txBody>
          <a:bodyPr/>
          <a:lstStyle/>
          <a:p>
            <a:r>
              <a:rPr lang="en-US" sz="2400" b="0" dirty="0">
                <a:latin typeface="Calibri" panose="020F0502020204030204" pitchFamily="34" charset="0"/>
                <a:cs typeface="Calibri" panose="020F0502020204030204" pitchFamily="34" charset="0"/>
              </a:rPr>
              <a:t>The MDR receives the VM-6 data feed from DMDC on the 1</a:t>
            </a:r>
            <a:r>
              <a:rPr lang="en-US" sz="2400" b="0" baseline="30000" dirty="0">
                <a:latin typeface="Calibri" panose="020F0502020204030204" pitchFamily="34" charset="0"/>
                <a:cs typeface="Calibri" panose="020F0502020204030204" pitchFamily="34" charset="0"/>
              </a:rPr>
              <a:t>st</a:t>
            </a:r>
            <a:r>
              <a:rPr lang="en-US" sz="2400" b="0" dirty="0">
                <a:latin typeface="Calibri" panose="020F0502020204030204" pitchFamily="34" charset="0"/>
                <a:cs typeface="Calibri" panose="020F0502020204030204" pitchFamily="34" charset="0"/>
              </a:rPr>
              <a:t> of each month.</a:t>
            </a:r>
          </a:p>
          <a:p>
            <a:pPr lvl="1"/>
            <a:r>
              <a:rPr lang="en-US" sz="2000" b="0" dirty="0">
                <a:latin typeface="Calibri" panose="020F0502020204030204" pitchFamily="34" charset="0"/>
                <a:cs typeface="Calibri" panose="020F0502020204030204" pitchFamily="34" charset="0"/>
              </a:rPr>
              <a:t>Point in time snapshot with start/stop dates for many attributes.</a:t>
            </a:r>
          </a:p>
          <a:p>
            <a:pPr lvl="1"/>
            <a:r>
              <a:rPr lang="en-US" sz="2000" b="0" dirty="0">
                <a:latin typeface="Calibri" panose="020F0502020204030204" pitchFamily="34" charset="0"/>
                <a:cs typeface="Calibri" panose="020F0502020204030204" pitchFamily="34" charset="0"/>
              </a:rPr>
              <a:t>Changes that are contained wholly within a month are not reflected in the data file. </a:t>
            </a:r>
          </a:p>
          <a:p>
            <a:pPr lvl="1"/>
            <a:r>
              <a:rPr lang="en-US" sz="2000" b="0" dirty="0">
                <a:latin typeface="Calibri" panose="020F0502020204030204" pitchFamily="34" charset="0"/>
                <a:cs typeface="Calibri" panose="020F0502020204030204" pitchFamily="34" charset="0"/>
              </a:rPr>
              <a:t>Numerous field combinations and complex logic are required to generate even basic information.</a:t>
            </a:r>
          </a:p>
          <a:p>
            <a:pPr lvl="1"/>
            <a:r>
              <a:rPr lang="en-US" sz="2000" b="0" dirty="0">
                <a:latin typeface="Calibri" panose="020F0502020204030204" pitchFamily="34" charset="0"/>
                <a:cs typeface="Calibri" panose="020F0502020204030204" pitchFamily="34" charset="0"/>
              </a:rPr>
              <a:t>Can include more than one record per person, if a person has more than one reason for eligibility.  Critical for proper identity assignment.</a:t>
            </a:r>
          </a:p>
          <a:p>
            <a:pPr lvl="1"/>
            <a:r>
              <a:rPr lang="en-US" sz="2000" b="0" dirty="0">
                <a:latin typeface="Calibri" panose="020F0502020204030204" pitchFamily="34" charset="0"/>
                <a:cs typeface="Calibri" panose="020F0502020204030204" pitchFamily="34" charset="0"/>
              </a:rPr>
              <a:t>Includes both ineligible and eligible records.</a:t>
            </a:r>
          </a:p>
          <a:p>
            <a:pPr lvl="1"/>
            <a:r>
              <a:rPr lang="en-US" sz="2000" b="0" dirty="0">
                <a:latin typeface="Calibri" panose="020F0502020204030204" pitchFamily="34" charset="0"/>
                <a:cs typeface="Calibri" panose="020F0502020204030204" pitchFamily="34" charset="0"/>
              </a:rPr>
              <a:t>De-deduplication and application of eligibility criteria is necessary to  properly count and characterize patients.</a:t>
            </a:r>
          </a:p>
        </p:txBody>
      </p:sp>
      <p:sp>
        <p:nvSpPr>
          <p:cNvPr id="5" name="Slide Number Placeholder 4">
            <a:extLst>
              <a:ext uri="{FF2B5EF4-FFF2-40B4-BE49-F238E27FC236}">
                <a16:creationId xmlns:a16="http://schemas.microsoft.com/office/drawing/2014/main" id="{C44B4B74-1D57-4EF6-9453-749BA105EC60}"/>
              </a:ext>
            </a:extLst>
          </p:cNvPr>
          <p:cNvSpPr>
            <a:spLocks noGrp="1"/>
          </p:cNvSpPr>
          <p:nvPr>
            <p:ph type="sldNum" sz="quarter" idx="12"/>
          </p:nvPr>
        </p:nvSpPr>
        <p:spPr/>
        <p:txBody>
          <a:bodyPr/>
          <a:lstStyle/>
          <a:p>
            <a:pPr>
              <a:defRPr/>
            </a:pPr>
            <a:fld id="{05506700-03CB-4D78-879E-F95C9178AA5E}" type="slidenum">
              <a:rPr lang="en-US" smtClean="0"/>
              <a:pPr>
                <a:defRPr/>
              </a:pPr>
              <a:t>9</a:t>
            </a:fld>
            <a:endParaRPr lang="en-US" dirty="0"/>
          </a:p>
        </p:txBody>
      </p:sp>
    </p:spTree>
    <p:extLst>
      <p:ext uri="{BB962C8B-B14F-4D97-AF65-F5344CB8AC3E}">
        <p14:creationId xmlns:p14="http://schemas.microsoft.com/office/powerpoint/2010/main" val="406500739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1EB745CF89B4EB1E23179B14FF6D3" ma:contentTypeVersion="2" ma:contentTypeDescription="Create a new document." ma:contentTypeScope="" ma:versionID="ccab89a865dbb63e12e21133979ca291">
  <xsd:schema xmlns:xsd="http://www.w3.org/2001/XMLSchema" xmlns:xs="http://www.w3.org/2001/XMLSchema" xmlns:p="http://schemas.microsoft.com/office/2006/metadata/properties" xmlns:ns2="8d223693-a444-41f7-80b4-d2e3985df692" targetNamespace="http://schemas.microsoft.com/office/2006/metadata/properties" ma:root="true" ma:fieldsID="c46070d0b0fff04ffe27834ffe2aeac5" ns2:_="">
    <xsd:import namespace="8d223693-a444-41f7-80b4-d2e3985df692"/>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223693-a444-41f7-80b4-d2e3985df69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9A6B5D-7189-4F6E-A93A-0901199D59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223693-a444-41f7-80b4-d2e3985df6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86B3B2-8F89-4621-8179-B443B41B311B}">
  <ds:schemaRefs>
    <ds:schemaRef ds:uri="http://schemas.microsoft.com/sharepoint/v3/contenttype/forms"/>
  </ds:schemaRefs>
</ds:datastoreItem>
</file>

<file path=customXml/itemProps3.xml><?xml version="1.0" encoding="utf-8"?>
<ds:datastoreItem xmlns:ds="http://schemas.openxmlformats.org/officeDocument/2006/customXml" ds:itemID="{AD424F7B-1299-45EC-B958-623B6F9BD0A2}">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8d223693-a444-41f7-80b4-d2e3985df69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22185</TotalTime>
  <Words>2192</Words>
  <Application>Microsoft Office PowerPoint</Application>
  <PresentationFormat>On-screen Show (4:3)</PresentationFormat>
  <Paragraphs>280</Paragraphs>
  <Slides>36</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Calibri Light</vt:lpstr>
      <vt:lpstr>Tahoma</vt:lpstr>
      <vt:lpstr>Times</vt:lpstr>
      <vt:lpstr>Times New Roman</vt:lpstr>
      <vt:lpstr>Default Design</vt:lpstr>
      <vt:lpstr>PowerPoint Presentation</vt:lpstr>
      <vt:lpstr>Objectives</vt:lpstr>
      <vt:lpstr>DEERS Data Management and Proliferation</vt:lpstr>
      <vt:lpstr>Data Management</vt:lpstr>
      <vt:lpstr>Data Management</vt:lpstr>
      <vt:lpstr>Data Management</vt:lpstr>
      <vt:lpstr>DEERS Data Proliferation</vt:lpstr>
      <vt:lpstr>MDR DEERS Data Overview</vt:lpstr>
      <vt:lpstr>MDR DEERS Data</vt:lpstr>
      <vt:lpstr>MDR DEERS Data</vt:lpstr>
      <vt:lpstr>MDR DEERS Data</vt:lpstr>
      <vt:lpstr>MDR DEERS Data</vt:lpstr>
      <vt:lpstr>MDR DEERS Data</vt:lpstr>
      <vt:lpstr>MDR DEERS Data</vt:lpstr>
      <vt:lpstr>MDR DEERS Data</vt:lpstr>
      <vt:lpstr>MDR DEERS Data</vt:lpstr>
      <vt:lpstr>MDR DEERS Data</vt:lpstr>
      <vt:lpstr>Update Process</vt:lpstr>
      <vt:lpstr>Update Process</vt:lpstr>
      <vt:lpstr>Key Data Elements</vt:lpstr>
      <vt:lpstr>Person Identifiers</vt:lpstr>
      <vt:lpstr>Demographic Variables</vt:lpstr>
      <vt:lpstr>Service Related Variables</vt:lpstr>
      <vt:lpstr>Service Related Variables</vt:lpstr>
      <vt:lpstr>Beneficiary Category</vt:lpstr>
      <vt:lpstr>Beneficiary Category</vt:lpstr>
      <vt:lpstr>Health Plan Information</vt:lpstr>
      <vt:lpstr>Available Data Not Provided</vt:lpstr>
      <vt:lpstr>Available Data</vt:lpstr>
      <vt:lpstr>The DaVINCI Cohort</vt:lpstr>
      <vt:lpstr>DaVINCI Cohort</vt:lpstr>
      <vt:lpstr>Trends in DEERS Data</vt:lpstr>
      <vt:lpstr>What’s Going on Lately?</vt:lpstr>
      <vt:lpstr>What’s Going on Lately?</vt:lpstr>
      <vt:lpstr>What’s Going on Lately?</vt:lpstr>
      <vt:lpstr>PowerPoint Presentation</vt:lpstr>
    </vt:vector>
  </TitlesOfParts>
  <Company>Kennell and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DEERS Data</dc:title>
  <dc:subject>DEERS Data</dc:subject>
  <dc:creator>lah</dc:creator>
  <cp:keywords>DEERS Data</cp:keywords>
  <cp:lastModifiedBy>Rivera, Portia T</cp:lastModifiedBy>
  <cp:revision>782</cp:revision>
  <cp:lastPrinted>2018-09-24T11:32:15Z</cp:lastPrinted>
  <dcterms:created xsi:type="dcterms:W3CDTF">2003-07-08T15:43:14Z</dcterms:created>
  <dcterms:modified xsi:type="dcterms:W3CDTF">2022-08-19T17:24:45Z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ACCT04\alexany2</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true</vt:bool>
  </property>
  <property fmtid="{D5CDD505-2E9C-101B-9397-08002B2CF9AE}" pid="8" name="Allow Footer Overwrite">
    <vt:bool>true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y fmtid="{D5CDD505-2E9C-101B-9397-08002B2CF9AE}" pid="13" name="ContentTypeId">
    <vt:lpwstr>0x0101004251EB745CF89B4EB1E23179B14FF6D3</vt:lpwstr>
  </property>
</Properties>
</file>