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4"/>
  </p:sldMasterIdLst>
  <p:notesMasterIdLst>
    <p:notesMasterId r:id="rId28"/>
  </p:notesMasterIdLst>
  <p:sldIdLst>
    <p:sldId id="256" r:id="rId5"/>
    <p:sldId id="647" r:id="rId6"/>
    <p:sldId id="604" r:id="rId7"/>
    <p:sldId id="635" r:id="rId8"/>
    <p:sldId id="636" r:id="rId9"/>
    <p:sldId id="633" r:id="rId10"/>
    <p:sldId id="629" r:id="rId11"/>
    <p:sldId id="630" r:id="rId12"/>
    <p:sldId id="631" r:id="rId13"/>
    <p:sldId id="632" r:id="rId14"/>
    <p:sldId id="637" r:id="rId15"/>
    <p:sldId id="638" r:id="rId16"/>
    <p:sldId id="639" r:id="rId17"/>
    <p:sldId id="640" r:id="rId18"/>
    <p:sldId id="642" r:id="rId19"/>
    <p:sldId id="643" r:id="rId20"/>
    <p:sldId id="645" r:id="rId21"/>
    <p:sldId id="646" r:id="rId22"/>
    <p:sldId id="648" r:id="rId23"/>
    <p:sldId id="649" r:id="rId24"/>
    <p:sldId id="650" r:id="rId25"/>
    <p:sldId id="634" r:id="rId26"/>
    <p:sldId id="644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f Hileman" initials="GH" lastIdx="9" clrIdx="0">
    <p:extLst>
      <p:ext uri="{19B8F6BF-5375-455C-9EA6-DF929625EA0E}">
        <p15:presenceInfo xmlns:p15="http://schemas.microsoft.com/office/powerpoint/2012/main" userId="Geof Hilem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62D9C-2576-467A-B23D-36F73C5F2A06}" type="datetimeFigureOut">
              <a:rPr lang="en-US" smtClean="0"/>
              <a:t>8/19/2022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48F70-717E-46BF-A4C3-C66AFE8B7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02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8B044-7979-49B0-8AC3-46EFC974986C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176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B9B1-589A-476E-82E0-E0D0B43FE121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A332-D90E-4036-B55F-C815DF72C80B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8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7BD8-C781-44FD-A6B2-2E05C5EDE177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5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A1C5C-E678-460A-8FDB-20D89CA5D5F7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78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6A9B-1BDE-4EB3-9348-EFD685FDF487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90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8306-58F8-44C1-90A0-40FD37E15501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EC49A-AB29-4546-A165-4F4AB438B334}" type="datetime1">
              <a:rPr lang="en-US" smtClean="0"/>
              <a:t>8/19/2022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58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C631D-DFB2-4F44-A91C-8AF47C8378A9}" type="datetime1">
              <a:rPr lang="en-US" smtClean="0"/>
              <a:t>8/19/2022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8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C91B91-5BE5-4E0E-9986-8E5F0D20C6BB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50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DE6FF-14E3-498D-9109-2C2B56ED24DB}" type="datetime1">
              <a:rPr lang="en-US" smtClean="0"/>
              <a:t>8/19/2022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5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4F38E2-0D86-4B74-B4C4-23CBDB25EF37}" type="datetime1">
              <a:rPr lang="en-US" smtClean="0"/>
              <a:t>8/19/2022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A3943CE-BDDA-44D0-8165-8BD9B8D82E3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5506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C818C-3E66-449B-B539-C01CACF515D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Health Risk Data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873916-13F2-4329-B9D7-A6F81018C4B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Veronika Pav</a:t>
            </a:r>
          </a:p>
          <a:p>
            <a:r>
              <a:rPr lang="en-US" dirty="0" err="1"/>
              <a:t>Kennell</a:t>
            </a:r>
            <a:r>
              <a:rPr lang="en-US" dirty="0"/>
              <a:t> &amp; Associates</a:t>
            </a:r>
          </a:p>
        </p:txBody>
      </p:sp>
    </p:spTree>
    <p:extLst>
      <p:ext uri="{BB962C8B-B14F-4D97-AF65-F5344CB8AC3E}">
        <p14:creationId xmlns:p14="http://schemas.microsoft.com/office/powerpoint/2010/main" val="518053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Risk Calculations - Dependents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357" y="2113808"/>
            <a:ext cx="4837043" cy="430609"/>
          </a:xfrm>
        </p:spPr>
        <p:txBody>
          <a:bodyPr>
            <a:normAutofit fontScale="85000" lnSpcReduction="10000"/>
          </a:bodyPr>
          <a:lstStyle/>
          <a:p>
            <a:pPr lvl="0">
              <a:defRPr/>
            </a:pPr>
            <a:r>
              <a:rPr lang="en-US" sz="1900" dirty="0"/>
              <a:t>Spouse with Pregnancy and Other Conditions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81200" y="2743200"/>
            <a:ext cx="3657600" cy="3951288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Risk Score = </a:t>
            </a:r>
          </a:p>
          <a:p>
            <a:pPr>
              <a:buNone/>
            </a:pPr>
            <a:r>
              <a:rPr lang="en-US" sz="2000" dirty="0"/>
              <a:t>   0.019 (Intercept) </a:t>
            </a:r>
          </a:p>
          <a:p>
            <a:pPr>
              <a:buNone/>
            </a:pPr>
            <a:r>
              <a:rPr lang="en-US" sz="2000" dirty="0"/>
              <a:t>+ 0.402 (Diabetes)</a:t>
            </a:r>
          </a:p>
          <a:p>
            <a:pPr>
              <a:buNone/>
            </a:pPr>
            <a:r>
              <a:rPr lang="en-US" sz="2000" dirty="0"/>
              <a:t>+ 1.266 (Pregnancy – Low)</a:t>
            </a:r>
          </a:p>
          <a:p>
            <a:pPr>
              <a:buNone/>
            </a:pPr>
            <a:r>
              <a:rPr lang="en-US" sz="2000" dirty="0"/>
              <a:t>+ </a:t>
            </a:r>
            <a:r>
              <a:rPr lang="en-US" sz="2000" u="dbl" dirty="0"/>
              <a:t>0.122</a:t>
            </a:r>
            <a:r>
              <a:rPr lang="en-US" sz="2000" dirty="0"/>
              <a:t> (Endocrine – Low)</a:t>
            </a:r>
          </a:p>
          <a:p>
            <a:pPr>
              <a:buNone/>
            </a:pPr>
            <a:r>
              <a:rPr lang="en-US" sz="2000" dirty="0"/>
              <a:t>   1.809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867400" y="2743200"/>
            <a:ext cx="3657600" cy="3951288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Risk Score = </a:t>
            </a:r>
          </a:p>
          <a:p>
            <a:pPr>
              <a:buNone/>
            </a:pPr>
            <a:r>
              <a:rPr lang="en-US" sz="2000" dirty="0"/>
              <a:t>   0.019 (Intercept) </a:t>
            </a:r>
          </a:p>
          <a:p>
            <a:pPr>
              <a:buNone/>
            </a:pPr>
            <a:r>
              <a:rPr lang="en-US" sz="2000" dirty="0"/>
              <a:t>+ </a:t>
            </a:r>
            <a:r>
              <a:rPr lang="en-US" sz="2000" u="dbl" dirty="0"/>
              <a:t>0.351</a:t>
            </a:r>
            <a:r>
              <a:rPr lang="en-US" sz="2000" dirty="0"/>
              <a:t> (Asthma)</a:t>
            </a:r>
          </a:p>
          <a:p>
            <a:pPr>
              <a:buNone/>
            </a:pPr>
            <a:r>
              <a:rPr lang="en-US" sz="2000" dirty="0"/>
              <a:t>	0.370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6019800" y="1981200"/>
            <a:ext cx="4040188" cy="563217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1900" b="1" dirty="0"/>
              <a:t>Otherwise Healthy Child w/ Asthma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638800" y="2057400"/>
            <a:ext cx="0" cy="381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94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EE5DF-DBEB-4E10-8B9F-C405A3393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Health Risk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E18195-D6E6-4EE2-A2C9-33AA5E445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The Health Risk Data are divided into two files</a:t>
            </a:r>
          </a:p>
          <a:p>
            <a:pPr lvl="1"/>
            <a:r>
              <a:rPr lang="en-US" sz="1900" b="1" dirty="0"/>
              <a:t>Health Risk File – </a:t>
            </a:r>
            <a:r>
              <a:rPr lang="en-US" sz="1900" dirty="0"/>
              <a:t>contains some demographic and enrollment information about the individual and the 92 clinical condition (Y/N) flags </a:t>
            </a:r>
          </a:p>
          <a:p>
            <a:pPr lvl="2"/>
            <a:r>
              <a:rPr lang="en-US" sz="1500" dirty="0"/>
              <a:t>This file is the input into the Risk Adjustment Processor </a:t>
            </a:r>
          </a:p>
          <a:p>
            <a:pPr lvl="2"/>
            <a:r>
              <a:rPr lang="en-US" sz="1500" dirty="0"/>
              <a:t>Each record represents a beneficiary.</a:t>
            </a:r>
          </a:p>
          <a:p>
            <a:pPr lvl="1"/>
            <a:r>
              <a:rPr lang="en-US" sz="1900" b="1" dirty="0"/>
              <a:t>Risk Adjustment File </a:t>
            </a:r>
            <a:r>
              <a:rPr lang="en-US" sz="1900" dirty="0"/>
              <a:t>– also contains demographic and enrollment information as well as the risk scores.</a:t>
            </a:r>
          </a:p>
          <a:p>
            <a:pPr lvl="2"/>
            <a:r>
              <a:rPr lang="en-US" sz="1500" dirty="0"/>
              <a:t>Each record represents a beneficiary.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u="sng" dirty="0"/>
              <a:t>Demographic information includes: </a:t>
            </a:r>
            <a:r>
              <a:rPr lang="en-US" sz="1800" dirty="0"/>
              <a:t>age, gender, marital status, etc.</a:t>
            </a:r>
          </a:p>
          <a:p>
            <a:pPr marL="0" indent="0">
              <a:buNone/>
            </a:pPr>
            <a:r>
              <a:rPr lang="en-US" sz="1800" u="sng" dirty="0"/>
              <a:t>TRICARE/Enrollment Information: </a:t>
            </a:r>
            <a:r>
              <a:rPr lang="en-US" sz="1800" dirty="0"/>
              <a:t>ACV Group/Enrollment Group, Enrollment MTF, Beneficiary Category, Sponsor Service, PCM ID, Residence Zip Code and Region, DoD Occupation Code, Medicare Eligibility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6AC4D-2B74-4348-8511-31C19D2DE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37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A15F4-75D9-4C6D-AD21-B594EA581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-28160"/>
            <a:ext cx="10058400" cy="1450757"/>
          </a:xfrm>
        </p:spPr>
        <p:txBody>
          <a:bodyPr/>
          <a:lstStyle/>
          <a:p>
            <a:r>
              <a:rPr lang="en-US" dirty="0"/>
              <a:t>Health Risk File – Key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84CFF-9910-4936-A3E2-EA9FB576D2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941650"/>
            <a:ext cx="11635409" cy="467946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Clinical Condition Flags (DXC1-DXC92)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Y|N Flags for each condition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diagnoses occur in the direct care system (MTF) or purchased care system and at least part of the claim is paid by TRICARE </a:t>
            </a:r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9AA7C60A-DD99-49D9-AFFF-5F8968466858}"/>
              </a:ext>
            </a:extLst>
          </p:cNvPr>
          <p:cNvSpPr/>
          <p:nvPr/>
        </p:nvSpPr>
        <p:spPr>
          <a:xfrm>
            <a:off x="7513983" y="236883"/>
            <a:ext cx="4600161" cy="2029239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If a Retiree goes ‘downtown’ and the appointment is covered by Medicare or OHI then the diagnoses on the claims may not visible to TRICARE.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BEDCB34-535E-4A0B-A21B-C67104114F45}"/>
              </a:ext>
            </a:extLst>
          </p:cNvPr>
          <p:cNvSpPr txBox="1"/>
          <p:nvPr/>
        </p:nvSpPr>
        <p:spPr>
          <a:xfrm>
            <a:off x="1408044" y="5648960"/>
            <a:ext cx="10359887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i="1" dirty="0">
                <a:solidFill>
                  <a:srgbClr val="FF0000"/>
                </a:solidFill>
              </a:rPr>
              <a:t>What about DoD/VA Dual </a:t>
            </a:r>
            <a:r>
              <a:rPr lang="en-US" sz="2300" i="1" dirty="0" err="1">
                <a:solidFill>
                  <a:srgbClr val="FF0000"/>
                </a:solidFill>
              </a:rPr>
              <a:t>Eligibles</a:t>
            </a:r>
            <a:r>
              <a:rPr lang="en-US" sz="2300" i="1" dirty="0">
                <a:solidFill>
                  <a:srgbClr val="FF0000"/>
                </a:solidFill>
              </a:rPr>
              <a:t> who go to a VA Hospital for treatment?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AF8805-3B40-42B5-BF3F-8C71DC329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846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18A0-199E-4219-9DC8-86C35249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Adjustment File – Key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05AE-1770-4570-BE19-F35204E4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Risk Source (RISK_SOURCE)</a:t>
            </a:r>
          </a:p>
          <a:p>
            <a:pPr lvl="1"/>
            <a:r>
              <a:rPr lang="en-US" sz="2400" dirty="0"/>
              <a:t>C = Risk score calculated using clinical/diagnosis data</a:t>
            </a:r>
          </a:p>
          <a:p>
            <a:pPr lvl="1"/>
            <a:r>
              <a:rPr lang="en-US" sz="2400" dirty="0"/>
              <a:t>D = Risk score calculated using demographic information only</a:t>
            </a:r>
          </a:p>
          <a:p>
            <a:pPr lvl="1"/>
            <a:r>
              <a:rPr lang="en-US" sz="2400" dirty="0"/>
              <a:t>N = Risk score not calculated (for example, for non-Prime </a:t>
            </a:r>
            <a:r>
              <a:rPr lang="en-US" sz="2400" dirty="0" err="1"/>
              <a:t>eligibles</a:t>
            </a:r>
            <a:r>
              <a:rPr lang="en-US" sz="2400" dirty="0"/>
              <a:t>) </a:t>
            </a:r>
          </a:p>
          <a:p>
            <a:r>
              <a:rPr lang="en-US" sz="2800" dirty="0"/>
              <a:t>Number of Months Eligible (NUM_MONTHS) </a:t>
            </a:r>
          </a:p>
          <a:p>
            <a:r>
              <a:rPr lang="en-US" sz="2800" dirty="0"/>
              <a:t>Number of Months in Prime (NUM_PRIME)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D1FFB545-F94E-4554-8F5D-E31B073C27F7}"/>
              </a:ext>
            </a:extLst>
          </p:cNvPr>
          <p:cNvSpPr/>
          <p:nvPr/>
        </p:nvSpPr>
        <p:spPr>
          <a:xfrm>
            <a:off x="7845287" y="3723861"/>
            <a:ext cx="2491409" cy="1313415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Why are these important?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51C6ED-35AF-484B-A51F-8CDDA052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0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18A0-199E-4219-9DC8-86C35249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Adjustment File – Key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05AE-1770-4570-BE19-F35204E4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Accrued Risk to Date – Untruncated (RANGE_TRUNC_NO)</a:t>
            </a:r>
          </a:p>
          <a:p>
            <a:pPr lvl="1"/>
            <a:r>
              <a:rPr lang="en-US" sz="2400" dirty="0"/>
              <a:t>Risk score based on diagnoses accumulated within the reporting period.  (Unlimited risk)</a:t>
            </a:r>
          </a:p>
          <a:p>
            <a:pPr lvl="1"/>
            <a:r>
              <a:rPr lang="en-US" sz="2400" dirty="0"/>
              <a:t>For enrollees with fewer than nine months of Prime enrollment, this score </a:t>
            </a:r>
            <a:r>
              <a:rPr lang="en-US" sz="2400" dirty="0">
                <a:solidFill>
                  <a:srgbClr val="FF0000"/>
                </a:solidFill>
              </a:rPr>
              <a:t>may not reflect </a:t>
            </a:r>
            <a:r>
              <a:rPr lang="en-US" sz="2400" dirty="0"/>
              <a:t>the full measure of health risk, but provides an interim snapshot of emerging experience.</a:t>
            </a:r>
          </a:p>
          <a:p>
            <a:pPr lvl="1"/>
            <a:r>
              <a:rPr lang="en-US" sz="2400" dirty="0"/>
              <a:t>Untruncated score indicates that there is no upper bound on the level of risk being measured. </a:t>
            </a:r>
          </a:p>
          <a:p>
            <a:pPr lvl="2"/>
            <a:r>
              <a:rPr lang="en-US" sz="1800" dirty="0"/>
              <a:t>Under capitation for example, an upper bound (</a:t>
            </a:r>
            <a:r>
              <a:rPr lang="en-US" sz="1800" dirty="0" err="1"/>
              <a:t>e.g</a:t>
            </a:r>
            <a:r>
              <a:rPr lang="en-US" sz="1800" dirty="0"/>
              <a:t>, 100K or 250K) might be applied to mitigate a site’s financial exposure to rare/high cost cases.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418CD8-E47D-4C2B-8210-EAFA8D148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72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18A0-199E-4219-9DC8-86C35249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Adjustment File – Key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05AE-1770-4570-BE19-F35204E4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Prime Enrollee Risk Score  - Untruncated (RISK_TRUNC_NO) </a:t>
            </a:r>
          </a:p>
          <a:p>
            <a:pPr lvl="1"/>
            <a:r>
              <a:rPr lang="en-US" sz="2400" dirty="0"/>
              <a:t>Risk score based on diagnoses and drugs accumulated within the reporting period, unless fewer than 9 months of experience. (Unlimited risk)</a:t>
            </a:r>
          </a:p>
          <a:p>
            <a:pPr lvl="1"/>
            <a:r>
              <a:rPr lang="en-US" sz="2400" dirty="0"/>
              <a:t>Reflects the relative risk level of an individual compared to the average Prime enrollee.  </a:t>
            </a:r>
          </a:p>
          <a:p>
            <a:pPr lvl="1"/>
            <a:r>
              <a:rPr lang="en-US" sz="2400" dirty="0"/>
              <a:t>For beneficiaries with fewer than 9 months of Prime enrollment within the reporting period, the score is based on demographics (age/gender/</a:t>
            </a:r>
            <a:r>
              <a:rPr lang="en-US" sz="2400" dirty="0" err="1"/>
              <a:t>bencat</a:t>
            </a:r>
            <a:r>
              <a:rPr lang="en-US" sz="2400" dirty="0"/>
              <a:t>) only.  </a:t>
            </a:r>
          </a:p>
          <a:p>
            <a:pPr lvl="2"/>
            <a:r>
              <a:rPr lang="en-US" sz="1800" dirty="0"/>
              <a:t>Untruncated score is appropriate for measuring relative risk in an environment where financial risk is unlimited.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103916-79A7-496C-BC85-3F56600B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2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F18A0-199E-4219-9DC8-86C35249B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Adjustment File – Key Fields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05AE-1770-4570-BE19-F35204E471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High Cost User Flag (HIGH_COST_USER) </a:t>
            </a:r>
          </a:p>
          <a:p>
            <a:pPr lvl="1"/>
            <a:r>
              <a:rPr lang="en-US" sz="2400" dirty="0"/>
              <a:t>A person is considered a high cost user if their weighted workload value is $100,000 or higher during the 12-month reporting period, during the current fiscal year, or during both.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398E00-6A81-4FCC-948F-451D10D07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75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8272-34D6-4B63-B8C8-1A34F047F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Scores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3B27241-7FF4-4392-8EB5-863958CE38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9074596"/>
              </p:ext>
            </p:extLst>
          </p:nvPr>
        </p:nvGraphicFramePr>
        <p:xfrm>
          <a:off x="586409" y="2846043"/>
          <a:ext cx="10516254" cy="1400175"/>
        </p:xfrm>
        <a:graphic>
          <a:graphicData uri="http://schemas.openxmlformats.org/drawingml/2006/table">
            <a:tbl>
              <a:tblPr/>
              <a:tblGrid>
                <a:gridCol w="1105519">
                  <a:extLst>
                    <a:ext uri="{9D8B030D-6E8A-4147-A177-3AD203B41FA5}">
                      <a16:colId xmlns:a16="http://schemas.microsoft.com/office/drawing/2014/main" val="687414692"/>
                    </a:ext>
                  </a:extLst>
                </a:gridCol>
                <a:gridCol w="1105519">
                  <a:extLst>
                    <a:ext uri="{9D8B030D-6E8A-4147-A177-3AD203B41FA5}">
                      <a16:colId xmlns:a16="http://schemas.microsoft.com/office/drawing/2014/main" val="1259247671"/>
                    </a:ext>
                  </a:extLst>
                </a:gridCol>
                <a:gridCol w="1105519">
                  <a:extLst>
                    <a:ext uri="{9D8B030D-6E8A-4147-A177-3AD203B41FA5}">
                      <a16:colId xmlns:a16="http://schemas.microsoft.com/office/drawing/2014/main" val="2760983769"/>
                    </a:ext>
                  </a:extLst>
                </a:gridCol>
                <a:gridCol w="1105519">
                  <a:extLst>
                    <a:ext uri="{9D8B030D-6E8A-4147-A177-3AD203B41FA5}">
                      <a16:colId xmlns:a16="http://schemas.microsoft.com/office/drawing/2014/main" val="1538225804"/>
                    </a:ext>
                  </a:extLst>
                </a:gridCol>
                <a:gridCol w="1589263">
                  <a:extLst>
                    <a:ext uri="{9D8B030D-6E8A-4147-A177-3AD203B41FA5}">
                      <a16:colId xmlns:a16="http://schemas.microsoft.com/office/drawing/2014/main" val="71290923"/>
                    </a:ext>
                  </a:extLst>
                </a:gridCol>
                <a:gridCol w="2017495">
                  <a:extLst>
                    <a:ext uri="{9D8B030D-6E8A-4147-A177-3AD203B41FA5}">
                      <a16:colId xmlns:a16="http://schemas.microsoft.com/office/drawing/2014/main" val="1992625544"/>
                    </a:ext>
                  </a:extLst>
                </a:gridCol>
                <a:gridCol w="2487420">
                  <a:extLst>
                    <a:ext uri="{9D8B030D-6E8A-4147-A177-3AD203B41FA5}">
                      <a16:colId xmlns:a16="http://schemas.microsoft.com/office/drawing/2014/main" val="69840192"/>
                    </a:ext>
                  </a:extLst>
                </a:gridCol>
              </a:tblGrid>
              <a:tr h="421432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FY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Enrollment Group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Ben Cat Common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Source of Risk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Record Count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Risk Score, No Truncation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Average Risk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1338084"/>
                  </a:ext>
                </a:extLst>
              </a:tr>
              <a:tr h="210716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C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1,023,845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922,658.96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0.90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032808"/>
                  </a:ext>
                </a:extLst>
              </a:tr>
              <a:tr h="210716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P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D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328,276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276,228.14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093793"/>
                  </a:ext>
                </a:extLst>
              </a:tr>
              <a:tr h="83262">
                <a:tc>
                  <a:txBody>
                    <a:bodyPr/>
                    <a:lstStyle/>
                    <a:p>
                      <a:pPr algn="ct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Total: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18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endParaRPr lang="en-US" sz="18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1,352,121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sz="1800" b="0" i="0" u="none" strike="noStrike" dirty="0">
                          <a:solidFill>
                            <a:srgbClr val="333333"/>
                          </a:solidFill>
                          <a:effectLst/>
                          <a:latin typeface="+mn-lt"/>
                        </a:rPr>
                        <a:t>1,198,887.10</a:t>
                      </a:r>
                    </a:p>
                  </a:txBody>
                  <a:tcPr marL="0" marR="0" marT="0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0.89</a:t>
                      </a:r>
                    </a:p>
                  </a:txBody>
                  <a:tcPr marL="9525" marR="9525" marT="9525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AC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19358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C63F06-0C36-470D-B931-CFF962BE86F5}"/>
              </a:ext>
            </a:extLst>
          </p:cNvPr>
          <p:cNvSpPr txBox="1"/>
          <p:nvPr/>
        </p:nvSpPr>
        <p:spPr>
          <a:xfrm>
            <a:off x="543339" y="2128293"/>
            <a:ext cx="108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 2018: Prime Active Duty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FF1EA4D-1304-4D88-A718-9EAA423D6BA7}"/>
              </a:ext>
            </a:extLst>
          </p:cNvPr>
          <p:cNvSpPr/>
          <p:nvPr/>
        </p:nvSpPr>
        <p:spPr>
          <a:xfrm>
            <a:off x="8306454" y="4566061"/>
            <a:ext cx="2796209" cy="125826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are the D’s in this care probably?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13A2E4-135B-4665-8F2B-543F6D36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85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8272-34D6-4B63-B8C8-1A34F047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73" y="85724"/>
            <a:ext cx="10515600" cy="1325563"/>
          </a:xfrm>
        </p:spPr>
        <p:txBody>
          <a:bodyPr/>
          <a:lstStyle/>
          <a:p>
            <a:r>
              <a:rPr lang="en-US" dirty="0"/>
              <a:t>Risk Scores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A4FA1D-4D7A-4970-A206-A3ABDDDB9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3253107"/>
              </p:ext>
            </p:extLst>
          </p:nvPr>
        </p:nvGraphicFramePr>
        <p:xfrm>
          <a:off x="1066800" y="2222672"/>
          <a:ext cx="10058400" cy="2412655"/>
        </p:xfrm>
        <a:graphic>
          <a:graphicData uri="http://schemas.openxmlformats.org/drawingml/2006/table">
            <a:tbl>
              <a:tblPr/>
              <a:tblGrid>
                <a:gridCol w="993422">
                  <a:extLst>
                    <a:ext uri="{9D8B030D-6E8A-4147-A177-3AD203B41FA5}">
                      <a16:colId xmlns:a16="http://schemas.microsoft.com/office/drawing/2014/main" val="3961589095"/>
                    </a:ext>
                  </a:extLst>
                </a:gridCol>
                <a:gridCol w="1407362">
                  <a:extLst>
                    <a:ext uri="{9D8B030D-6E8A-4147-A177-3AD203B41FA5}">
                      <a16:colId xmlns:a16="http://schemas.microsoft.com/office/drawing/2014/main" val="370179328"/>
                    </a:ext>
                  </a:extLst>
                </a:gridCol>
                <a:gridCol w="1453254">
                  <a:extLst>
                    <a:ext uri="{9D8B030D-6E8A-4147-A177-3AD203B41FA5}">
                      <a16:colId xmlns:a16="http://schemas.microsoft.com/office/drawing/2014/main" val="2221109697"/>
                    </a:ext>
                  </a:extLst>
                </a:gridCol>
                <a:gridCol w="1843479">
                  <a:extLst>
                    <a:ext uri="{9D8B030D-6E8A-4147-A177-3AD203B41FA5}">
                      <a16:colId xmlns:a16="http://schemas.microsoft.com/office/drawing/2014/main" val="654599883"/>
                    </a:ext>
                  </a:extLst>
                </a:gridCol>
                <a:gridCol w="2623930">
                  <a:extLst>
                    <a:ext uri="{9D8B030D-6E8A-4147-A177-3AD203B41FA5}">
                      <a16:colId xmlns:a16="http://schemas.microsoft.com/office/drawing/2014/main" val="452423428"/>
                    </a:ext>
                  </a:extLst>
                </a:gridCol>
                <a:gridCol w="1736953">
                  <a:extLst>
                    <a:ext uri="{9D8B030D-6E8A-4147-A177-3AD203B41FA5}">
                      <a16:colId xmlns:a16="http://schemas.microsoft.com/office/drawing/2014/main" val="3970006268"/>
                    </a:ext>
                  </a:extLst>
                </a:gridCol>
              </a:tblGrid>
              <a:tr h="993430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Ben Cat Common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Age Group Code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Record Count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Score, No Truncation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Average Risk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95447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 (18-24)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5,732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7,969.11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9111" marR="9111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36911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 (25-34)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60,148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47,361.59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9111" marR="9111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049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 (35-44)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131,713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119,999.88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9111" marR="9111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422046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 (45-64)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918,277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789,134.08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9111" marR="9111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260760"/>
                  </a:ext>
                </a:extLst>
              </a:tr>
              <a:tr h="101603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H (65+)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1,089,332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46,208.96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111" marR="9111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915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C63F06-0C36-470D-B931-CFF962BE86F5}"/>
              </a:ext>
            </a:extLst>
          </p:cNvPr>
          <p:cNvSpPr txBox="1"/>
          <p:nvPr/>
        </p:nvSpPr>
        <p:spPr>
          <a:xfrm>
            <a:off x="314739" y="1720817"/>
            <a:ext cx="108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 2018: Retirees</a:t>
            </a:r>
          </a:p>
        </p:txBody>
      </p:sp>
      <p:sp>
        <p:nvSpPr>
          <p:cNvPr id="9" name="Speech Bubble: Oval 8">
            <a:extLst>
              <a:ext uri="{FF2B5EF4-FFF2-40B4-BE49-F238E27FC236}">
                <a16:creationId xmlns:a16="http://schemas.microsoft.com/office/drawing/2014/main" id="{2FF1EA4D-1304-4D88-A718-9EAA423D6BA7}"/>
              </a:ext>
            </a:extLst>
          </p:cNvPr>
          <p:cNvSpPr/>
          <p:nvPr/>
        </p:nvSpPr>
        <p:spPr>
          <a:xfrm>
            <a:off x="4447022" y="4900373"/>
            <a:ext cx="5054497" cy="174197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 these ‘Prime’ risk scores make sense TRICARE Retirees in these age groups? Low? High?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24DAB85-E17F-49B9-AAED-441E4CC2E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644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8272-34D6-4B63-B8C8-1A34F047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73" y="85724"/>
            <a:ext cx="10515600" cy="1325563"/>
          </a:xfrm>
        </p:spPr>
        <p:txBody>
          <a:bodyPr/>
          <a:lstStyle/>
          <a:p>
            <a:r>
              <a:rPr lang="en-US" dirty="0"/>
              <a:t>Risk Scores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B02D6BE7-ADAB-4A80-B0F3-814A21280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883" y="1904719"/>
            <a:ext cx="10515600" cy="258083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FY 2018: Retirees </a:t>
            </a:r>
          </a:p>
          <a:p>
            <a:r>
              <a:rPr lang="en-US" sz="2400" dirty="0"/>
              <a:t>Depending on the Age Group, the number of Retirees who are Prime varies, but it’s not more than ~50%. </a:t>
            </a:r>
          </a:p>
          <a:p>
            <a:r>
              <a:rPr lang="en-US" sz="2400" dirty="0"/>
              <a:t>At the individual level for Prime Retirees, can look at the Number of Months Prime and their Source of Risk.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99FA9D9-C239-454D-92C8-BBAEB6A083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7596" y="4235556"/>
            <a:ext cx="5083587" cy="2008017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E5C806A-E332-4A9B-B251-EAF9CE37B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5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F4AA2-A769-40C3-AF98-3A90C9F41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4BEC-9557-4E75-8CB0-9F095C407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Describe the DHA Risk Adjustment Model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Provide an overview of the Clinical Conditions and how they are used in the Risk Adjustment Model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Highlight key fields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Describe use and limitations of Risk Scores in different populations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516AED-C609-45B2-98D9-1858584ED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81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08272-34D6-4B63-B8C8-1A34F047F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373" y="85724"/>
            <a:ext cx="10515600" cy="1325563"/>
          </a:xfrm>
        </p:spPr>
        <p:txBody>
          <a:bodyPr/>
          <a:lstStyle/>
          <a:p>
            <a:r>
              <a:rPr lang="en-US" dirty="0"/>
              <a:t>Risk Scores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93A4FA1D-4D7A-4970-A206-A3ABDDDB97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2686114"/>
              </p:ext>
            </p:extLst>
          </p:nvPr>
        </p:nvGraphicFramePr>
        <p:xfrm>
          <a:off x="690768" y="1648605"/>
          <a:ext cx="10515600" cy="2111717"/>
        </p:xfrm>
        <a:graphic>
          <a:graphicData uri="http://schemas.openxmlformats.org/drawingml/2006/table">
            <a:tbl>
              <a:tblPr/>
              <a:tblGrid>
                <a:gridCol w="1038578">
                  <a:extLst>
                    <a:ext uri="{9D8B030D-6E8A-4147-A177-3AD203B41FA5}">
                      <a16:colId xmlns:a16="http://schemas.microsoft.com/office/drawing/2014/main" val="3961589095"/>
                    </a:ext>
                  </a:extLst>
                </a:gridCol>
                <a:gridCol w="1471333">
                  <a:extLst>
                    <a:ext uri="{9D8B030D-6E8A-4147-A177-3AD203B41FA5}">
                      <a16:colId xmlns:a16="http://schemas.microsoft.com/office/drawing/2014/main" val="370179328"/>
                    </a:ext>
                  </a:extLst>
                </a:gridCol>
                <a:gridCol w="1519311">
                  <a:extLst>
                    <a:ext uri="{9D8B030D-6E8A-4147-A177-3AD203B41FA5}">
                      <a16:colId xmlns:a16="http://schemas.microsoft.com/office/drawing/2014/main" val="2221109697"/>
                    </a:ext>
                  </a:extLst>
                </a:gridCol>
                <a:gridCol w="1927273">
                  <a:extLst>
                    <a:ext uri="{9D8B030D-6E8A-4147-A177-3AD203B41FA5}">
                      <a16:colId xmlns:a16="http://schemas.microsoft.com/office/drawing/2014/main" val="65459988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52423428"/>
                    </a:ext>
                  </a:extLst>
                </a:gridCol>
                <a:gridCol w="1815905">
                  <a:extLst>
                    <a:ext uri="{9D8B030D-6E8A-4147-A177-3AD203B41FA5}">
                      <a16:colId xmlns:a16="http://schemas.microsoft.com/office/drawing/2014/main" val="3970006268"/>
                    </a:ext>
                  </a:extLst>
                </a:gridCol>
              </a:tblGrid>
              <a:tr h="69249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FY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Ben Cat Common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Age Group Code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Record Count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Risk Score, No Truncation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Average Risk Score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3877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B64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495447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D (18-24)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5,732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7,969.11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536911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E (25-34)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60,148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47,361.59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0.79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212049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F (35-44)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131,713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119,999.88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0.91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4422046"/>
                  </a:ext>
                </a:extLst>
              </a:tr>
              <a:tr h="264362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G (45-64)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918,277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789,134.08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0.86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260760"/>
                  </a:ext>
                </a:extLst>
              </a:tr>
              <a:tr h="101603"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2018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H (65+)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1,089,332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auto"/>
                      <a:r>
                        <a:rPr lang="en-US" b="0" i="0" u="none" strike="noStrike" dirty="0"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</a:rPr>
                        <a:t>46,208.96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0.04</a:t>
                      </a:r>
                    </a:p>
                  </a:txBody>
                  <a:tcPr marL="9525" marR="9525" marT="9525" marB="0" anchor="b">
                    <a:lnL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B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9491524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5C63F06-0C36-470D-B931-CFF962BE86F5}"/>
              </a:ext>
            </a:extLst>
          </p:cNvPr>
          <p:cNvSpPr txBox="1"/>
          <p:nvPr/>
        </p:nvSpPr>
        <p:spPr>
          <a:xfrm>
            <a:off x="311202" y="1263982"/>
            <a:ext cx="108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 2018: All Retirees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20ED6D-101C-45CA-B545-41565EFE8345}"/>
              </a:ext>
            </a:extLst>
          </p:cNvPr>
          <p:cNvSpPr txBox="1"/>
          <p:nvPr/>
        </p:nvSpPr>
        <p:spPr>
          <a:xfrm>
            <a:off x="320060" y="4114425"/>
            <a:ext cx="10810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FY 2018: Prime Retirees, Clinical Source of Risk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464D386-C3B9-486D-BF19-090B38655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2930" y="4555194"/>
            <a:ext cx="6391275" cy="189547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2E4904-200B-463D-ACED-E0CE1E049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5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0ABAA-C33B-4066-83C0-70E631C0F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 Scores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BEA01-6B0F-43E7-84D2-D93BD00E8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02313"/>
          </a:xfrm>
        </p:spPr>
        <p:txBody>
          <a:bodyPr>
            <a:normAutofit/>
          </a:bodyPr>
          <a:lstStyle/>
          <a:p>
            <a:r>
              <a:rPr lang="en-US" sz="2400" dirty="0"/>
              <a:t>Risk Adjustment Model is meant to be used with the </a:t>
            </a:r>
            <a:r>
              <a:rPr lang="en-US" sz="2400" dirty="0">
                <a:solidFill>
                  <a:srgbClr val="FF0000"/>
                </a:solidFill>
              </a:rPr>
              <a:t>Prime population</a:t>
            </a:r>
            <a:r>
              <a:rPr lang="en-US" sz="2400" dirty="0"/>
              <a:t>.</a:t>
            </a:r>
          </a:p>
          <a:p>
            <a:r>
              <a:rPr lang="en-US" sz="2400" dirty="0"/>
              <a:t>For Non-Prime, or for ‘new entrants’ can use Accrued Risk to Date, which can understate or overstate depending on what encounters are visible to TRICARE.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4BEA56-8FC4-45D2-9747-A1F3174B8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862875"/>
            <a:ext cx="10219006" cy="2709873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F79595-F9E8-48A5-A431-E3FFC536D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6635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939" y="294861"/>
            <a:ext cx="8229600" cy="990600"/>
          </a:xfrm>
        </p:spPr>
        <p:txBody>
          <a:bodyPr/>
          <a:lstStyle/>
          <a:p>
            <a:r>
              <a:rPr lang="en-US" dirty="0"/>
              <a:t>Uses of Risk Scores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0939" y="1857167"/>
            <a:ext cx="11075504" cy="47059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Have to think hard about your population and if the risk score is capturing all of the individuals’ care.</a:t>
            </a:r>
          </a:p>
          <a:p>
            <a:r>
              <a:rPr lang="en-US" sz="2400" dirty="0"/>
              <a:t>There are many potential uses of risk scores:</a:t>
            </a:r>
          </a:p>
          <a:p>
            <a:pPr lvl="1"/>
            <a:r>
              <a:rPr lang="en-US" sz="2000" dirty="0"/>
              <a:t>Identifying patients who are expected to be costly</a:t>
            </a:r>
          </a:p>
          <a:p>
            <a:pPr lvl="1"/>
            <a:r>
              <a:rPr lang="en-US" sz="2000" dirty="0"/>
              <a:t>Balancing panels</a:t>
            </a:r>
          </a:p>
          <a:p>
            <a:pPr lvl="1"/>
            <a:r>
              <a:rPr lang="en-US" sz="2000" dirty="0"/>
              <a:t>Adjusting for disease risk when comparing populations</a:t>
            </a:r>
          </a:p>
          <a:p>
            <a:pPr lvl="1"/>
            <a:endParaRPr lang="en-US" sz="2000" dirty="0"/>
          </a:p>
          <a:p>
            <a:r>
              <a:rPr lang="en-US" sz="2400" dirty="0"/>
              <a:t>Additionally, the disease file could be helpful</a:t>
            </a:r>
          </a:p>
          <a:p>
            <a:pPr lvl="1"/>
            <a:r>
              <a:rPr lang="en-US" sz="2000" dirty="0"/>
              <a:t>Disease management</a:t>
            </a:r>
          </a:p>
          <a:p>
            <a:pPr lvl="1"/>
            <a:r>
              <a:rPr lang="en-US" sz="2000" dirty="0"/>
              <a:t>Case management</a:t>
            </a:r>
          </a:p>
          <a:p>
            <a:pPr lvl="1"/>
            <a:r>
              <a:rPr lang="en-US" sz="2000" dirty="0"/>
              <a:t>Identifying cohorts with specified diseases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981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A128-2C3A-49EA-930E-99C7E3C8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</a:t>
            </a:r>
          </a:p>
        </p:txBody>
      </p:sp>
      <p:pic>
        <p:nvPicPr>
          <p:cNvPr id="4" name="Picture 5" descr="j0434411">
            <a:extLst>
              <a:ext uri="{FF2B5EF4-FFF2-40B4-BE49-F238E27FC236}">
                <a16:creationId xmlns:a16="http://schemas.microsoft.com/office/drawing/2014/main" id="{ABBD0C1C-9152-446A-8576-DCED8851A7B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551" y="2188000"/>
            <a:ext cx="2687875" cy="3024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771A5F0-A997-49A0-80B6-246EED83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998F87-CEE4-428E-AE60-78705927C4F9}"/>
              </a:ext>
            </a:extLst>
          </p:cNvPr>
          <p:cNvSpPr txBox="1"/>
          <p:nvPr/>
        </p:nvSpPr>
        <p:spPr>
          <a:xfrm>
            <a:off x="3339548" y="5605670"/>
            <a:ext cx="4969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vpav@kennellinc.com</a:t>
            </a:r>
          </a:p>
        </p:txBody>
      </p:sp>
    </p:spTree>
    <p:extLst>
      <p:ext uri="{BB962C8B-B14F-4D97-AF65-F5344CB8AC3E}">
        <p14:creationId xmlns:p14="http://schemas.microsoft.com/office/powerpoint/2010/main" val="136018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Risk Adjustment</a:t>
            </a:r>
          </a:p>
        </p:txBody>
      </p:sp>
      <p:sp>
        <p:nvSpPr>
          <p:cNvPr id="972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Health Affairs sponsored the development of a MHS tailored concurrent risk adjustment model for the Prime Population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Predicts the expected relative costliness of a beneficiary based on their diagnostic history.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The higher a person’s score is, the more resource intensive they are expected to be.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For Risk Score calculation, also have a disease history file (health risk)</a:t>
            </a:r>
          </a:p>
          <a:p>
            <a:pPr lvl="1"/>
            <a:r>
              <a:rPr lang="en-US" dirty="0"/>
              <a:t>Indications of up to 92 different clinical conditions a patient has been diagnosed with in the last 12 months.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00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112D7-8345-4560-AE68-7D0207548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782" y="351530"/>
            <a:ext cx="10515600" cy="920336"/>
          </a:xfrm>
        </p:spPr>
        <p:txBody>
          <a:bodyPr/>
          <a:lstStyle/>
          <a:p>
            <a:r>
              <a:rPr lang="en-US" dirty="0"/>
              <a:t>Clinical Conditions - Examples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ACA3F2-2021-4DBB-A933-D6E82CD766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8782" y="1908312"/>
            <a:ext cx="3869635" cy="43990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Adjustment Disorders</a:t>
            </a:r>
          </a:p>
          <a:p>
            <a:pPr marL="0" indent="0">
              <a:buNone/>
            </a:pPr>
            <a:r>
              <a:rPr lang="en-US" sz="1600" dirty="0"/>
              <a:t>Affective Psychoses</a:t>
            </a:r>
          </a:p>
          <a:p>
            <a:pPr marL="0" indent="0">
              <a:buNone/>
            </a:pPr>
            <a:r>
              <a:rPr lang="en-US" sz="1600" dirty="0"/>
              <a:t>Anxiety-Related Disorders</a:t>
            </a:r>
          </a:p>
          <a:p>
            <a:pPr marL="0" indent="0">
              <a:buNone/>
            </a:pPr>
            <a:r>
              <a:rPr lang="en-US" sz="1600" dirty="0"/>
              <a:t>Asthma</a:t>
            </a:r>
          </a:p>
          <a:p>
            <a:pPr marL="0" indent="0">
              <a:buNone/>
            </a:pPr>
            <a:r>
              <a:rPr lang="en-US" sz="1600" dirty="0"/>
              <a:t>Bone/Joint/Muscle Infections/Necrosis</a:t>
            </a:r>
          </a:p>
          <a:p>
            <a:pPr marL="0" indent="0">
              <a:buNone/>
            </a:pPr>
            <a:r>
              <a:rPr lang="en-US" sz="1600" dirty="0"/>
              <a:t>Central Nervous System (H)</a:t>
            </a:r>
          </a:p>
          <a:p>
            <a:pPr marL="0" indent="0">
              <a:buNone/>
            </a:pPr>
            <a:r>
              <a:rPr lang="en-US" sz="1600" dirty="0"/>
              <a:t>Central Nervous System (L)</a:t>
            </a:r>
          </a:p>
          <a:p>
            <a:pPr marL="0" indent="0">
              <a:buNone/>
            </a:pPr>
            <a:r>
              <a:rPr lang="en-US" sz="1600" dirty="0"/>
              <a:t>Cerebral Palsy, Hemorrhage </a:t>
            </a:r>
          </a:p>
          <a:p>
            <a:pPr marL="0" indent="0">
              <a:buNone/>
            </a:pPr>
            <a:r>
              <a:rPr lang="en-US" sz="1600" dirty="0"/>
              <a:t>	and Other Paralytic Syndromes</a:t>
            </a:r>
          </a:p>
          <a:p>
            <a:pPr marL="0" indent="0">
              <a:buNone/>
            </a:pPr>
            <a:r>
              <a:rPr lang="en-US" sz="1600" dirty="0"/>
              <a:t>Cerebrovascular Disease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52F3720-369F-4F04-9110-5E5EC1B0F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89843" y="1709184"/>
            <a:ext cx="3425687" cy="47972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High-Risk Neonate (H)</a:t>
            </a:r>
          </a:p>
          <a:p>
            <a:pPr marL="0" indent="0">
              <a:buNone/>
            </a:pPr>
            <a:r>
              <a:rPr lang="en-US" sz="1600" dirty="0"/>
              <a:t>High-Risk Neonate (L)</a:t>
            </a:r>
          </a:p>
          <a:p>
            <a:pPr marL="0" indent="0">
              <a:buNone/>
            </a:pPr>
            <a:r>
              <a:rPr lang="en-US" sz="1600" dirty="0"/>
              <a:t>High-Risk Neonate (M)</a:t>
            </a:r>
          </a:p>
          <a:p>
            <a:pPr marL="0" indent="0">
              <a:buNone/>
            </a:pPr>
            <a:r>
              <a:rPr lang="en-US" sz="1600" dirty="0"/>
              <a:t>Inflammatory Bowel Disease</a:t>
            </a:r>
          </a:p>
          <a:p>
            <a:pPr marL="0" indent="0">
              <a:buNone/>
            </a:pPr>
            <a:r>
              <a:rPr lang="en-US" sz="1600" dirty="0" err="1"/>
              <a:t>MulNeoplasm</a:t>
            </a:r>
            <a:r>
              <a:rPr lang="en-US" sz="1600" dirty="0"/>
              <a:t>/Cancer (L)</a:t>
            </a:r>
          </a:p>
          <a:p>
            <a:pPr marL="0" indent="0">
              <a:buNone/>
            </a:pPr>
            <a:r>
              <a:rPr lang="en-US" sz="1600" dirty="0"/>
              <a:t>Neoplasm/Cancer (M)</a:t>
            </a:r>
          </a:p>
          <a:p>
            <a:pPr marL="0" indent="0">
              <a:buNone/>
            </a:pPr>
            <a:r>
              <a:rPr lang="en-US" sz="1600" dirty="0"/>
              <a:t>Neoplasm/Cancer (VH)</a:t>
            </a:r>
          </a:p>
          <a:p>
            <a:pPr marL="0" indent="0">
              <a:buNone/>
            </a:pPr>
            <a:r>
              <a:rPr lang="en-US" sz="1600" dirty="0"/>
              <a:t>Substance Abuse</a:t>
            </a:r>
          </a:p>
          <a:p>
            <a:pPr marL="0" indent="0">
              <a:buNone/>
            </a:pPr>
            <a:r>
              <a:rPr lang="en-US" sz="1600" dirty="0"/>
              <a:t>Substance Dependence</a:t>
            </a:r>
          </a:p>
          <a:p>
            <a:pPr marL="0" indent="0">
              <a:buNone/>
            </a:pPr>
            <a:r>
              <a:rPr lang="en-US" sz="1600" dirty="0"/>
              <a:t>Substance Induced Mental Disorders</a:t>
            </a:r>
          </a:p>
          <a:p>
            <a:pPr marL="0" indent="0">
              <a:buNone/>
            </a:pPr>
            <a:r>
              <a:rPr lang="en-US" sz="1600" dirty="0"/>
              <a:t>Traumatic Brain Injury (H)</a:t>
            </a:r>
          </a:p>
          <a:p>
            <a:pPr marL="0" indent="0">
              <a:buNone/>
            </a:pPr>
            <a:r>
              <a:rPr lang="en-US" sz="1600" dirty="0"/>
              <a:t>Traumatic Brain Injury (L)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6" name="Content Placeholder 4">
            <a:extLst>
              <a:ext uri="{FF2B5EF4-FFF2-40B4-BE49-F238E27FC236}">
                <a16:creationId xmlns:a16="http://schemas.microsoft.com/office/drawing/2014/main" id="{A8C1A6CC-B597-45F5-8FF8-0900369CF574}"/>
              </a:ext>
            </a:extLst>
          </p:cNvPr>
          <p:cNvSpPr txBox="1">
            <a:spLocks/>
          </p:cNvSpPr>
          <p:nvPr/>
        </p:nvSpPr>
        <p:spPr>
          <a:xfrm>
            <a:off x="3849756" y="1698486"/>
            <a:ext cx="3425687" cy="4399031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1CADE4"/>
              </a:buClr>
              <a:buFont typeface="Calibri" panose="020F0502020204030204" pitchFamily="34" charset="0"/>
              <a:buNone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Circulatory/Cardiovascular (H)</a:t>
            </a:r>
          </a:p>
          <a:p>
            <a:pPr marL="0" indent="0">
              <a:buClr>
                <a:srgbClr val="1CADE4"/>
              </a:buClr>
              <a:buFont typeface="Calibri" panose="020F0502020204030204" pitchFamily="34" charset="0"/>
              <a:buNone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Circulatory/Cardiovascular (L)</a:t>
            </a:r>
          </a:p>
          <a:p>
            <a:pPr marL="0" indent="0">
              <a:buClr>
                <a:srgbClr val="1CADE4"/>
              </a:buClr>
              <a:buFont typeface="Calibri" panose="020F0502020204030204" pitchFamily="34" charset="0"/>
              <a:buNone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Circulatory/Cardiovascular (M)</a:t>
            </a:r>
          </a:p>
          <a:p>
            <a:pPr marL="0" indent="0">
              <a:buClr>
                <a:srgbClr val="1CADE4"/>
              </a:buClr>
              <a:buFont typeface="Calibri" panose="020F0502020204030204" pitchFamily="34" charset="0"/>
              <a:buNone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Circulatory/Cardiovascular (VH)</a:t>
            </a:r>
          </a:p>
          <a:p>
            <a:pPr marL="0" indent="0">
              <a:buClr>
                <a:srgbClr val="1CADE4"/>
              </a:buClr>
              <a:buFont typeface="Calibri" panose="020F0502020204030204" pitchFamily="34" charset="0"/>
              <a:buNone/>
            </a:pPr>
            <a:r>
              <a:rPr lang="en-US" sz="16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Congestive Heart Failure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Fracture/Dislocation (H)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Fracture/Dislocation (L)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Fracture/Dislocation (M)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Gastrointestinal/Infectious/Parasitic (H)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Gastrointestinal/Infectious/Parasitic (L)</a:t>
            </a:r>
          </a:p>
          <a:p>
            <a:pPr marL="0" indent="0">
              <a:buFont typeface="Calibri" panose="020F0502020204030204" pitchFamily="34" charset="0"/>
              <a:buNone/>
            </a:pPr>
            <a:r>
              <a:rPr lang="en-US" sz="1600" dirty="0"/>
              <a:t>Gastrointestinal/Infectious/Parasitic (M)</a:t>
            </a:r>
          </a:p>
          <a:p>
            <a:pPr marL="0" indent="0">
              <a:buFont typeface="Calibri" panose="020F0502020204030204" pitchFamily="34" charset="0"/>
              <a:buNone/>
            </a:pPr>
            <a:endParaRPr lang="en-US" sz="1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D1F8B-92D3-43B7-BF1E-2D8110B13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50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3DFCA-17E3-436D-A6D9-AE33A4A59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27" y="211193"/>
            <a:ext cx="10058400" cy="943335"/>
          </a:xfrm>
        </p:spPr>
        <p:txBody>
          <a:bodyPr/>
          <a:lstStyle/>
          <a:p>
            <a:r>
              <a:rPr lang="en-US" dirty="0"/>
              <a:t>Clinical Conditions – Cystic Fibrosis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0FEB99A0-D875-4C06-82BB-4EAC7548A12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08113" y="1799864"/>
            <a:ext cx="7835002" cy="4375275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AA0C649-96DE-4E7C-AFE2-BC2F6604E6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303027" y="1879290"/>
            <a:ext cx="1457739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Use the DX to DX Category Excel Workbook to see what ICD 9 and ICD 10 Diagnoses map to each Clinical Condition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CC81E79-6948-43B6-99D4-C67A671C616D}"/>
              </a:ext>
            </a:extLst>
          </p:cNvPr>
          <p:cNvCxnSpPr>
            <a:cxnSpLocks/>
          </p:cNvCxnSpPr>
          <p:nvPr/>
        </p:nvCxnSpPr>
        <p:spPr>
          <a:xfrm flipH="1">
            <a:off x="6851374" y="1907132"/>
            <a:ext cx="2199862" cy="1522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2EC7D731-2858-44BF-B964-FA8680C3FC19}"/>
              </a:ext>
            </a:extLst>
          </p:cNvPr>
          <p:cNvSpPr/>
          <p:nvPr/>
        </p:nvSpPr>
        <p:spPr>
          <a:xfrm>
            <a:off x="1593243" y="5844896"/>
            <a:ext cx="705680" cy="3302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D34621D-B545-420A-9E36-023B4FEFD098}"/>
              </a:ext>
            </a:extLst>
          </p:cNvPr>
          <p:cNvSpPr/>
          <p:nvPr/>
        </p:nvSpPr>
        <p:spPr>
          <a:xfrm>
            <a:off x="1028369" y="5876904"/>
            <a:ext cx="705680" cy="330243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984762-1FD0-4D0A-B9DD-954DD116E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43CE-BDDA-44D0-8165-8BD9B8D82E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8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3" y="87420"/>
            <a:ext cx="10058400" cy="1450757"/>
          </a:xfrm>
        </p:spPr>
        <p:txBody>
          <a:bodyPr/>
          <a:lstStyle/>
          <a:p>
            <a:r>
              <a:rPr lang="en-US" dirty="0"/>
              <a:t>Model Development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752600" y="2133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CMS Managed Care Risk Adjustment Model (HCC)</a:t>
            </a:r>
          </a:p>
        </p:txBody>
      </p:sp>
      <p:sp>
        <p:nvSpPr>
          <p:cNvPr id="6" name="Rectangle 5"/>
          <p:cNvSpPr/>
          <p:nvPr/>
        </p:nvSpPr>
        <p:spPr>
          <a:xfrm>
            <a:off x="1752600" y="35814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Chronic Illness &amp; Disability Payment Model</a:t>
            </a:r>
          </a:p>
          <a:p>
            <a:pPr algn="ctr"/>
            <a:r>
              <a:rPr lang="en-US" sz="1400" dirty="0"/>
              <a:t>UCSD</a:t>
            </a:r>
          </a:p>
        </p:txBody>
      </p:sp>
      <p:sp>
        <p:nvSpPr>
          <p:cNvPr id="7" name="Rectangle 6"/>
          <p:cNvSpPr/>
          <p:nvPr/>
        </p:nvSpPr>
        <p:spPr>
          <a:xfrm>
            <a:off x="4800600" y="2895600"/>
            <a:ext cx="2514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Wakely Model</a:t>
            </a:r>
          </a:p>
        </p:txBody>
      </p:sp>
      <p:sp>
        <p:nvSpPr>
          <p:cNvPr id="8" name="Rectangle 7"/>
          <p:cNvSpPr/>
          <p:nvPr/>
        </p:nvSpPr>
        <p:spPr>
          <a:xfrm>
            <a:off x="7772400" y="2895600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DoD Model</a:t>
            </a:r>
          </a:p>
        </p:txBody>
      </p:sp>
      <p:cxnSp>
        <p:nvCxnSpPr>
          <p:cNvPr id="10" name="Straight Arrow Connector 9"/>
          <p:cNvCxnSpPr>
            <a:stCxn id="5" idx="3"/>
            <a:endCxn id="7" idx="1"/>
          </p:cNvCxnSpPr>
          <p:nvPr/>
        </p:nvCxnSpPr>
        <p:spPr>
          <a:xfrm>
            <a:off x="4267200" y="2743200"/>
            <a:ext cx="533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>
          <a:xfrm flipV="1">
            <a:off x="4267200" y="3505200"/>
            <a:ext cx="5334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3"/>
            <a:endCxn id="8" idx="1"/>
          </p:cNvCxnSpPr>
          <p:nvPr/>
        </p:nvCxnSpPr>
        <p:spPr>
          <a:xfrm>
            <a:off x="7315200" y="35052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8671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Application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Full Risk Model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Demographic Model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6169024" y="2676940"/>
            <a:ext cx="3279776" cy="36845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For beneficiaries enrolled less than 9 months without a life endpoint.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/>
              <a:t>Developed a demographic-only version of the model using age, gender, and beneficiary category.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2" name="Content Placeholder 10"/>
          <p:cNvSpPr txBox="1">
            <a:spLocks/>
          </p:cNvSpPr>
          <p:nvPr/>
        </p:nvSpPr>
        <p:spPr>
          <a:xfrm>
            <a:off x="836612" y="2676940"/>
            <a:ext cx="4038600" cy="40386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600" dirty="0"/>
              <a:t>DoD adaptation of the “</a:t>
            </a:r>
            <a:r>
              <a:rPr lang="en-US" sz="2600" dirty="0" err="1"/>
              <a:t>Wakely</a:t>
            </a:r>
            <a:r>
              <a:rPr lang="en-US" sz="2600" dirty="0"/>
              <a:t> model” uses diagnosis data to estimate risk scores for each individual.</a:t>
            </a:r>
          </a:p>
          <a:p>
            <a:pPr marL="274320" indent="-274320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/>
            </a:pPr>
            <a:r>
              <a:rPr lang="en-US" sz="2600" dirty="0"/>
              <a:t>Applies to beneficiaries enrolled for at least 9 months, plus those who die or are born during the year.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CF4BE950-830B-448E-B1E3-470A35D9031A}"/>
              </a:ext>
            </a:extLst>
          </p:cNvPr>
          <p:cNvSpPr/>
          <p:nvPr/>
        </p:nvSpPr>
        <p:spPr>
          <a:xfrm>
            <a:off x="9077738" y="463826"/>
            <a:ext cx="2941983" cy="178904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about the implication for different population cohorts…</a:t>
            </a:r>
          </a:p>
        </p:txBody>
      </p:sp>
    </p:spTree>
    <p:extLst>
      <p:ext uri="{BB962C8B-B14F-4D97-AF65-F5344CB8AC3E}">
        <p14:creationId xmlns:p14="http://schemas.microsoft.com/office/powerpoint/2010/main" val="2215026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291548"/>
            <a:ext cx="8229600" cy="990600"/>
          </a:xfrm>
        </p:spPr>
        <p:txBody>
          <a:bodyPr/>
          <a:lstStyle/>
          <a:p>
            <a:r>
              <a:rPr lang="en-US" dirty="0"/>
              <a:t>Model Structure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62301"/>
          </a:xfrm>
        </p:spPr>
        <p:txBody>
          <a:bodyPr>
            <a:normAutofit/>
          </a:bodyPr>
          <a:lstStyle/>
          <a:p>
            <a:r>
              <a:rPr lang="en-US" dirty="0"/>
              <a:t>Factors are additive – each person’s risk scores are summed across all relevant conditions.</a:t>
            </a:r>
          </a:p>
          <a:p>
            <a:r>
              <a:rPr lang="en-US" dirty="0"/>
              <a:t>Constants:</a:t>
            </a:r>
          </a:p>
          <a:p>
            <a:pPr lvl="1"/>
            <a:r>
              <a:rPr lang="en-US" dirty="0"/>
              <a:t>All beneficiaries have a 0.019 baseline score.</a:t>
            </a:r>
          </a:p>
          <a:p>
            <a:pPr lvl="1"/>
            <a:r>
              <a:rPr lang="en-US" dirty="0"/>
              <a:t>Active Duty personnel receive an additional 0.233 points, covering readiness activities.</a:t>
            </a:r>
          </a:p>
          <a:p>
            <a:pPr lvl="1"/>
            <a:r>
              <a:rPr lang="en-US" dirty="0"/>
              <a:t>Beneficiaries born during the year receive an additional 1.223 points.</a:t>
            </a:r>
          </a:p>
          <a:p>
            <a:r>
              <a:rPr lang="en-US" dirty="0"/>
              <a:t>92 health condition factors range from 0.094 (Traumatic Brain Injury – Low) to 33.029 (High-Risk Neonate – High)</a:t>
            </a:r>
          </a:p>
          <a:p>
            <a:endParaRPr lang="en-US" dirty="0"/>
          </a:p>
          <a:p>
            <a:r>
              <a:rPr lang="en-US" dirty="0"/>
              <a:t>Additional rules for diagnosis mapping:</a:t>
            </a:r>
          </a:p>
          <a:p>
            <a:pPr lvl="1"/>
            <a:r>
              <a:rPr lang="en-US" dirty="0"/>
              <a:t>Diagnoses from Active Duty health screenings are excluded</a:t>
            </a:r>
          </a:p>
          <a:p>
            <a:pPr lvl="1"/>
            <a:r>
              <a:rPr lang="en-US" dirty="0"/>
              <a:t>To get credit for a risk category, an eligible diagnosis must appear on at least TWO different outpatient encounters OR a single outpatient encounter</a:t>
            </a:r>
          </a:p>
          <a:p>
            <a:pPr lvl="1"/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102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Risk Calculations – Active Duty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945" y="1944675"/>
            <a:ext cx="4280446" cy="477809"/>
          </a:xfrm>
        </p:spPr>
        <p:txBody>
          <a:bodyPr>
            <a:normAutofit fontScale="92500"/>
          </a:bodyPr>
          <a:lstStyle/>
          <a:p>
            <a:r>
              <a:rPr lang="en-US" sz="1900" dirty="0"/>
              <a:t>Active Duty with PTSD and Back Injury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1981200" y="2667000"/>
            <a:ext cx="3657600" cy="3951288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Risk Score = </a:t>
            </a:r>
          </a:p>
          <a:p>
            <a:pPr>
              <a:buNone/>
            </a:pPr>
            <a:r>
              <a:rPr lang="en-US" sz="2000" dirty="0"/>
              <a:t>   0.019 (Intercept) </a:t>
            </a:r>
          </a:p>
          <a:p>
            <a:pPr>
              <a:buNone/>
            </a:pPr>
            <a:r>
              <a:rPr lang="en-US" sz="2000" dirty="0"/>
              <a:t>+ 0.233 (AD Term)</a:t>
            </a:r>
          </a:p>
          <a:p>
            <a:pPr>
              <a:buNone/>
            </a:pPr>
            <a:r>
              <a:rPr lang="en-US" sz="2000" dirty="0"/>
              <a:t>+ 1.337 (</a:t>
            </a:r>
            <a:r>
              <a:rPr lang="en-US" sz="2000" dirty="0" err="1"/>
              <a:t>Dorsopathy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+ </a:t>
            </a:r>
            <a:r>
              <a:rPr lang="en-US" sz="2000" u="dbl" dirty="0"/>
              <a:t>1.013</a:t>
            </a:r>
            <a:r>
              <a:rPr lang="en-US" sz="2000" dirty="0"/>
              <a:t> (PTSD)</a:t>
            </a:r>
          </a:p>
          <a:p>
            <a:pPr>
              <a:buNone/>
            </a:pPr>
            <a:r>
              <a:rPr lang="en-US" sz="2000" dirty="0"/>
              <a:t>   2.602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790210" y="2667000"/>
            <a:ext cx="4193578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Risk Score = </a:t>
            </a:r>
          </a:p>
          <a:p>
            <a:pPr>
              <a:buNone/>
            </a:pPr>
            <a:r>
              <a:rPr lang="en-US" sz="2000" dirty="0"/>
              <a:t>   0.019 (Intercept) </a:t>
            </a:r>
          </a:p>
          <a:p>
            <a:pPr>
              <a:buNone/>
            </a:pPr>
            <a:r>
              <a:rPr lang="en-US" sz="2000" dirty="0"/>
              <a:t>+ 0.233 (AD Term)</a:t>
            </a:r>
          </a:p>
          <a:p>
            <a:pPr>
              <a:buNone/>
            </a:pPr>
            <a:r>
              <a:rPr lang="en-US" sz="2000" dirty="0"/>
              <a:t>+ </a:t>
            </a:r>
            <a:r>
              <a:rPr lang="en-US" sz="2000" u="dbl" dirty="0"/>
              <a:t>0.219</a:t>
            </a:r>
            <a:r>
              <a:rPr lang="en-US" sz="2000" dirty="0"/>
              <a:t> (Fracture/Dislocation - Low)</a:t>
            </a:r>
          </a:p>
          <a:p>
            <a:pPr>
              <a:buNone/>
            </a:pPr>
            <a:r>
              <a:rPr lang="en-US" sz="2000" dirty="0"/>
              <a:t>	0.471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0055226" y="5648326"/>
            <a:ext cx="549275" cy="396875"/>
          </a:xfrm>
          <a:noFill/>
          <a:ln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2A1CC0-43AA-4FB2-9273-011B0D5D99D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5866905" y="1736684"/>
            <a:ext cx="4040188" cy="685800"/>
          </a:xfrm>
          <a:prstGeom prst="rect">
            <a:avLst/>
          </a:prstGeom>
          <a:noFill/>
          <a:ln>
            <a:noFill/>
          </a:ln>
        </p:spPr>
        <p:txBody>
          <a:bodyPr vert="horz" lIns="91440" anchor="b" anchorCtr="0">
            <a:noAutofit/>
          </a:bodyPr>
          <a:lstStyle/>
          <a:p>
            <a:pPr>
              <a:spcBef>
                <a:spcPts val="600"/>
              </a:spcBef>
              <a:buClr>
                <a:schemeClr val="accent1"/>
              </a:buClr>
              <a:buSzPct val="76000"/>
              <a:defRPr/>
            </a:pPr>
            <a:r>
              <a:rPr lang="en-US" sz="1900" b="1" dirty="0"/>
              <a:t>Active Duty with Ankle Sprain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38800" y="1994066"/>
            <a:ext cx="0" cy="35685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234925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1EB745CF89B4EB1E23179B14FF6D3" ma:contentTypeVersion="2" ma:contentTypeDescription="Create a new document." ma:contentTypeScope="" ma:versionID="ccab89a865dbb63e12e21133979ca291">
  <xsd:schema xmlns:xsd="http://www.w3.org/2001/XMLSchema" xmlns:xs="http://www.w3.org/2001/XMLSchema" xmlns:p="http://schemas.microsoft.com/office/2006/metadata/properties" xmlns:ns2="8d223693-a444-41f7-80b4-d2e3985df692" targetNamespace="http://schemas.microsoft.com/office/2006/metadata/properties" ma:root="true" ma:fieldsID="c46070d0b0fff04ffe27834ffe2aeac5" ns2:_="">
    <xsd:import namespace="8d223693-a444-41f7-80b4-d2e3985df69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223693-a444-41f7-80b4-d2e3985df69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B073F7-106E-402A-963A-D73EEDDEDA4A}">
  <ds:schemaRefs>
    <ds:schemaRef ds:uri="http://purl.org/dc/dcmitype/"/>
    <ds:schemaRef ds:uri="http://schemas.microsoft.com/office/infopath/2007/PartnerControls"/>
    <ds:schemaRef ds:uri="8d223693-a444-41f7-80b4-d2e3985df692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DA1F350-1FB0-40C3-A273-36F41BB048A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C58C4C-44BB-4B71-B011-6F7F62831E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223693-a444-41f7-80b4-d2e3985df6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3022</TotalTime>
  <Words>1643</Words>
  <Application>Microsoft Office PowerPoint</Application>
  <PresentationFormat>Widescreen</PresentationFormat>
  <Paragraphs>290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Wingdings 3</vt:lpstr>
      <vt:lpstr>Retrospect</vt:lpstr>
      <vt:lpstr>Health Risk Data</vt:lpstr>
      <vt:lpstr>Objectives</vt:lpstr>
      <vt:lpstr>Risk Adjustment</vt:lpstr>
      <vt:lpstr>Clinical Conditions - Examples</vt:lpstr>
      <vt:lpstr>Clinical Conditions – Cystic Fibrosis</vt:lpstr>
      <vt:lpstr>Model Development</vt:lpstr>
      <vt:lpstr>Model Application</vt:lpstr>
      <vt:lpstr>Model Structure</vt:lpstr>
      <vt:lpstr>Sample Risk Calculations – Active Duty</vt:lpstr>
      <vt:lpstr>Sample Risk Calculations - Dependents</vt:lpstr>
      <vt:lpstr>Health Risk Data</vt:lpstr>
      <vt:lpstr>Health Risk File – Key Fields</vt:lpstr>
      <vt:lpstr>Risk Adjustment File – Key Fields</vt:lpstr>
      <vt:lpstr>Risk Adjustment File – Key Fields</vt:lpstr>
      <vt:lpstr>Risk Adjustment File – Key Fields</vt:lpstr>
      <vt:lpstr>Risk Adjustment File – Key Fields</vt:lpstr>
      <vt:lpstr>Risk Scores</vt:lpstr>
      <vt:lpstr>Risk Scores</vt:lpstr>
      <vt:lpstr>Risk Scores</vt:lpstr>
      <vt:lpstr>Risk Scores</vt:lpstr>
      <vt:lpstr>Risk Scores</vt:lpstr>
      <vt:lpstr>Uses of Risk Scores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Risk Data</dc:title>
  <dc:subject>Health Risk Data</dc:subject>
  <dc:creator>Owner</dc:creator>
  <cp:keywords>Health Risk Data</cp:keywords>
  <cp:lastModifiedBy>Rivera, Portia T</cp:lastModifiedBy>
  <cp:revision>31</cp:revision>
  <dcterms:created xsi:type="dcterms:W3CDTF">2018-09-19T14:08:13Z</dcterms:created>
  <dcterms:modified xsi:type="dcterms:W3CDTF">2022-08-19T17:27:01Z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0x0101004251EB745CF89B4EB1E23179B14FF6D3</vt:lpwstr>
  </property>
</Properties>
</file>