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58" r:id="rId6"/>
    <p:sldId id="259" r:id="rId7"/>
    <p:sldId id="260" r:id="rId8"/>
    <p:sldId id="266" r:id="rId9"/>
    <p:sldId id="393" r:id="rId10"/>
    <p:sldId id="388" r:id="rId11"/>
    <p:sldId id="363" r:id="rId12"/>
    <p:sldId id="364" r:id="rId13"/>
    <p:sldId id="365" r:id="rId14"/>
    <p:sldId id="385" r:id="rId15"/>
    <p:sldId id="263" r:id="rId16"/>
    <p:sldId id="279" r:id="rId17"/>
    <p:sldId id="285" r:id="rId18"/>
    <p:sldId id="286" r:id="rId19"/>
    <p:sldId id="261" r:id="rId20"/>
    <p:sldId id="289" r:id="rId21"/>
    <p:sldId id="287" r:id="rId22"/>
    <p:sldId id="290" r:id="rId23"/>
    <p:sldId id="291" r:id="rId24"/>
    <p:sldId id="262" r:id="rId25"/>
    <p:sldId id="296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70DE2-D975-46CE-A5B4-8CE9459035C2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37F96-04FB-41ED-9BE9-E7BBA1B3A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9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lIns="93168" tIns="46584" rIns="93168" bIns="46584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F148-E7E3-4ABE-BA95-F7C8F07419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1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D5F148-E7E3-4ABE-BA95-F7C8F07419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0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7841-5FE7-4FD6-BAAF-DFC5B4035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2D769-9BE1-422F-B21D-2E1A6D2CD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F9AE8-7FF6-44EE-A20F-F978B1EB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B526-416B-4F2E-9E5D-824FF565D55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23504-FAE4-4A40-8C2A-D456D92D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4FB63-BC1F-4022-A8B0-552ADBD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82FA-223D-4A2E-92F0-048B6834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5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22F0-F3A0-4994-B8A6-6106A4E7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37E7D-E10E-408A-8CC4-A511473EA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2F3E0-C00F-4AD5-9E05-AB5F6AE3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B526-416B-4F2E-9E5D-824FF565D55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9E27F-030B-4742-B9C5-585A3F3D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D51E6-C746-45B6-B193-D58F0FE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82FA-223D-4A2E-92F0-048B6834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7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DA0439-F997-49A3-875E-C65E44DCA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7B060-4A8F-40E5-A31F-19B81CB76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EABAF-0A1C-433C-B6CF-BC7FF6EE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B526-416B-4F2E-9E5D-824FF565D55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B7F19-AA10-4A57-80DB-22E54562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B9DD5-8A5F-4DE9-B440-5D662D67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82FA-223D-4A2E-92F0-048B6834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69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A8E1D-9E5F-4845-B677-682D9DBAE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3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B0CA-53C2-4829-BE05-807E8CC8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6C959-75ED-42AA-B036-5A613FADA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BE62D-8479-4095-B386-426DB7D9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B526-416B-4F2E-9E5D-824FF565D55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EDBD0-A39C-4908-B23D-AB011AA98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1C1E8-6D9C-4482-9284-7F5D9A3E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82FA-223D-4A2E-92F0-048B6834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4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EFBF7-EBBA-4C98-9279-B1D510838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19479-4A53-47B0-A600-437F79FF4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2B49A-9E35-4E81-AD60-75D34AC02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B526-416B-4F2E-9E5D-824FF565D55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59D24-4413-4815-8E8D-9853BFAB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4C712-5573-444C-9ED6-EBBE703B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82FA-223D-4A2E-92F0-048B6834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6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ABA1-E2FB-4EE3-8AD2-7D922AFC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C6DA7-6F9D-456F-8DBA-50BC8435C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08211-34D6-4CB7-8D27-957E05583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077A1-339E-48B0-994C-3C012460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B526-416B-4F2E-9E5D-824FF565D55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C1AB9-A4DA-4436-AE0B-16BE1994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3BCDE-1D65-4C10-80AD-D8B296497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82FA-223D-4A2E-92F0-048B6834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3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EC9D8-4621-4DAD-9D76-44C79D2B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9A450-30FE-4CCF-990D-381EFFEE2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20150-675F-45E9-872B-346AFCBC8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80295-BCE9-4ADB-9DC3-1C6E3A47B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BF180-C0FC-4DE5-AF79-4AB2326FA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64F90-C9E3-4C9A-8A39-FE744FD3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B526-416B-4F2E-9E5D-824FF565D55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07C09-821E-4945-BEEC-B96BF2CE0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A89582-0188-42A3-AA75-EAF52B38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82FA-223D-4A2E-92F0-048B6834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8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ED22-88D4-4FAA-8704-E28D2949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AD0B8-25D5-4B08-AB7C-895F2FA3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B526-416B-4F2E-9E5D-824FF565D55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23A23-5B6C-4FB6-8829-CFEDEC50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CBD75-5AFD-49DD-9FC9-3F85AEAA4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82FA-223D-4A2E-92F0-048B6834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0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2BD04A-759E-415B-B49C-503282A0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B526-416B-4F2E-9E5D-824FF565D55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07E98-1E29-4C0C-A528-8E94FDE9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92765-81BE-4293-8407-AA93284D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82FA-223D-4A2E-92F0-048B6834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0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36001-3AE5-4BDF-A218-D34201DA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3915B-BA9F-4C61-B43F-B89B0732A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ACDF0-A564-4009-98E8-5EBA6C620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4E504-EAB9-407C-94EB-4187163B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B526-416B-4F2E-9E5D-824FF565D55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98EFD-48F1-4DA0-B392-8CB8ED99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C7505-3EBF-4DEE-92D6-750D1999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82FA-223D-4A2E-92F0-048B6834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1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3C5A-C368-4DD8-B0EB-E9E0083F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DF0B0-234A-4ECF-884D-6E25EF548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EC4F6-2CA7-40CA-A8E7-C60DA4009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CAE87-CF92-4B9D-BBAC-4EB094B7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B526-416B-4F2E-9E5D-824FF565D55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ADB5A-7392-48C4-BD01-EB4D5936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3858B-6023-430A-A5E2-B17A3CE2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182FA-223D-4A2E-92F0-048B6834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0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7B417-27F0-41CA-B356-2FE17F56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3F5BF-A1B3-43B7-A06D-C6B5E03A2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AF963-D674-4677-8032-E9FF118D9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6B526-416B-4F2E-9E5D-824FF565D55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8F8B3-529E-48EF-A5BF-5F5BB6BF7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059FC-6931-403B-92B7-F7B8B3F02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182FA-223D-4A2E-92F0-048B68342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rOXPmmwX0I" TargetMode="External"/><Relationship Id="rId2" Type="http://schemas.openxmlformats.org/officeDocument/2006/relationships/hyperlink" Target="https://www.youtube.com/watch?v=7XI9njWmUOM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SA3BSOD69h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2">
            <a:extLst>
              <a:ext uri="{FF2B5EF4-FFF2-40B4-BE49-F238E27FC236}">
                <a16:creationId xmlns:a16="http://schemas.microsoft.com/office/drawing/2014/main" id="{369A17EA-0050-4F33-82B5-811C184BF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3392"/>
            <a:ext cx="1219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DaVINCI: DoD Direct Care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Ancillary Data</a:t>
            </a:r>
          </a:p>
        </p:txBody>
      </p:sp>
      <p:pic>
        <p:nvPicPr>
          <p:cNvPr id="5" name="Picture 2" descr="http://blog.ultimatemedical.edu/wp-content/uploads/sites/3/2013/04/Clinical_Lab_Assistant_Career.jpg">
            <a:extLst>
              <a:ext uri="{FF2B5EF4-FFF2-40B4-BE49-F238E27FC236}">
                <a16:creationId xmlns:a16="http://schemas.microsoft.com/office/drawing/2014/main" id="{05E73B2E-639E-4CCF-BEC9-EFD91FE54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2" y="4276909"/>
            <a:ext cx="2924519" cy="2057400"/>
          </a:xfrm>
          <a:prstGeom prst="rect">
            <a:avLst/>
          </a:prstGeom>
          <a:noFill/>
          <a:scene3d>
            <a:camera prst="orthographicFront">
              <a:rot lat="600000" lon="20099998" rev="0"/>
            </a:camera>
            <a:lightRig rig="threePt" dir="t">
              <a:rot lat="0" lon="0" rev="7800000"/>
            </a:lightRig>
          </a:scene3d>
          <a:sp3d extrusionH="76200" contourW="12700" prstMaterial="softEdge">
            <a:bevelT w="25400"/>
            <a:extrusionClr>
              <a:schemeClr val="bg1">
                <a:lumMod val="85000"/>
              </a:schemeClr>
            </a:extrusionClr>
            <a:contourClr>
              <a:schemeClr val="bg1">
                <a:lumMod val="6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radiology-schools.com/img/how-to-become-Radiologic-Technologist.jpg">
            <a:extLst>
              <a:ext uri="{FF2B5EF4-FFF2-40B4-BE49-F238E27FC236}">
                <a16:creationId xmlns:a16="http://schemas.microsoft.com/office/drawing/2014/main" id="{BF06A097-35E6-4C02-8D91-F13600681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031" y="4293731"/>
            <a:ext cx="3124201" cy="2040578"/>
          </a:xfrm>
          <a:prstGeom prst="rect">
            <a:avLst/>
          </a:prstGeom>
          <a:noFill/>
          <a:scene3d>
            <a:camera prst="orthographicFront">
              <a:rot lat="65110" lon="1810531" rev="21373386"/>
            </a:camera>
            <a:lightRig rig="balanced" dir="t">
              <a:rot lat="0" lon="0" rev="9000000"/>
            </a:lightRig>
          </a:scene3d>
          <a:sp3d z="12700" extrusionH="12700" contourW="12700">
            <a:bevelT/>
            <a:bevelB w="25400"/>
            <a:extrusionClr>
              <a:schemeClr val="bg1">
                <a:lumMod val="85000"/>
              </a:schemeClr>
            </a:extrusionClr>
            <a:contourClr>
              <a:schemeClr val="bg1">
                <a:lumMod val="8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32">
            <a:extLst>
              <a:ext uri="{FF2B5EF4-FFF2-40B4-BE49-F238E27FC236}">
                <a16:creationId xmlns:a16="http://schemas.microsoft.com/office/drawing/2014/main" id="{E0755E9D-B805-4D49-89B9-D59675C6D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9584"/>
            <a:ext cx="1219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Laboratory and Radiology</a:t>
            </a:r>
          </a:p>
        </p:txBody>
      </p:sp>
      <p:pic>
        <p:nvPicPr>
          <p:cNvPr id="8" name="Picture 6" descr="https://upload.wikimedia.org/wikipedia/commons/3/34/Military_Health_System.gif">
            <a:extLst>
              <a:ext uri="{FF2B5EF4-FFF2-40B4-BE49-F238E27FC236}">
                <a16:creationId xmlns:a16="http://schemas.microsoft.com/office/drawing/2014/main" id="{11CE065D-C77D-407C-98E7-54D110743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91" y="4249364"/>
            <a:ext cx="201168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5C3B59-E1B0-4200-8BDE-38EDAE836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2180"/>
            <a:ext cx="5732834" cy="11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78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133600" y="1828800"/>
            <a:ext cx="80010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SzPct val="120000"/>
            </a:pP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524000" y="1447800"/>
            <a:ext cx="9144000" cy="4959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SzPct val="120000"/>
              <a:defRPr/>
            </a:pPr>
            <a:r>
              <a:rPr lang="en-US" sz="2400" kern="0" dirty="0">
                <a:latin typeface="Calibri" panose="020F0502020204030204" pitchFamily="34" charset="0"/>
              </a:rPr>
              <a:t>Top 10 Womack-Ft. Bragg ED Labs: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defRPr/>
            </a:pPr>
            <a:endParaRPr lang="en-US" sz="2800" kern="0" dirty="0">
              <a:latin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Tx/>
              <a:buChar char="•"/>
              <a:defRPr/>
            </a:pPr>
            <a:endParaRPr lang="en-US" sz="2800" kern="0" dirty="0">
              <a:latin typeface="Arial" charset="0"/>
            </a:endParaRP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58" y="2228444"/>
            <a:ext cx="10161311" cy="38416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AD5370-56CE-47ED-9816-EAC198D8CBF9}"/>
              </a:ext>
            </a:extLst>
          </p:cNvPr>
          <p:cNvSpPr txBox="1">
            <a:spLocks/>
          </p:cNvSpPr>
          <p:nvPr/>
        </p:nvSpPr>
        <p:spPr>
          <a:xfrm>
            <a:off x="2127114" y="-11010"/>
            <a:ext cx="10064885" cy="166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Results #1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BF68E7-5ECE-42FF-905C-DA9B2A8A8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19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91" y="1619655"/>
            <a:ext cx="8429625" cy="257175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69003" y="1162455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SzPct val="120000"/>
              <a:defRPr/>
            </a:pPr>
            <a:r>
              <a:rPr lang="en-US" sz="2400" kern="0" dirty="0">
                <a:latin typeface="Calibri" panose="020F0502020204030204" pitchFamily="34" charset="0"/>
              </a:rPr>
              <a:t>Top 10 San Diego Rad by Full Cost: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43" y="4808611"/>
            <a:ext cx="9052560" cy="1992644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69003" y="4362855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SzPct val="120000"/>
              <a:defRPr/>
            </a:pPr>
            <a:r>
              <a:rPr lang="en-US" sz="2400" kern="0" dirty="0">
                <a:latin typeface="Calibri" panose="020F0502020204030204" pitchFamily="34" charset="0"/>
              </a:rPr>
              <a:t>Sliced by Ordering Clinic: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C0DF32-EB81-443C-8B6E-E4085DC134CA}"/>
              </a:ext>
            </a:extLst>
          </p:cNvPr>
          <p:cNvSpPr txBox="1">
            <a:spLocks/>
          </p:cNvSpPr>
          <p:nvPr/>
        </p:nvSpPr>
        <p:spPr>
          <a:xfrm>
            <a:off x="2127114" y="-11010"/>
            <a:ext cx="10064885" cy="166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Results #2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F99257-3E32-41F9-8A30-810321722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0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74388" y="1682887"/>
            <a:ext cx="8305800" cy="4800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1800" b="1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Provider ID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Tmt DMIS ID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HIPAA Taxonomy Code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MEPRS Code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ICD Diagnosis Code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800" b="1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ICD Procedure Code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CPT/HCPCS Code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800" b="1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CCS Category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MDC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en-US" sz="1800" b="1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MS-DRG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APC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Service Dates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Basic Workload 	 	Weighted Workload (RVUs)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 ID (EDIPI)		Demographics</a:t>
            </a:r>
          </a:p>
          <a:p>
            <a:pPr>
              <a:lnSpc>
                <a:spcPct val="90000"/>
              </a:lnSpc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Bencat/Bencat Common	ACV </a:t>
            </a:r>
            <a:r>
              <a:rPr lang="en-US" sz="1800" b="1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ACV Group</a:t>
            </a:r>
          </a:p>
          <a:p>
            <a:pPr>
              <a:lnSpc>
                <a:spcPct val="90000"/>
              </a:lnSpc>
              <a:buNone/>
            </a:pPr>
            <a:r>
              <a:rPr lang="en-US" sz="1800" b="1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PCM ID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Enrollment Site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Enrollment MEPRS Code	</a:t>
            </a:r>
            <a:r>
              <a:rPr lang="en-US" sz="1800" b="1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HCDP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Deployment Information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800" b="1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 vs Total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Geography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Record ID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 Manager ID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800" b="1" strike="sngStrik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 Manager DMISID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D56293-A72A-46B0-835F-6AFBC9C2882C}"/>
              </a:ext>
            </a:extLst>
          </p:cNvPr>
          <p:cNvSpPr txBox="1">
            <a:spLocks/>
          </p:cNvSpPr>
          <p:nvPr/>
        </p:nvSpPr>
        <p:spPr>
          <a:xfrm>
            <a:off x="2127114" y="-11010"/>
            <a:ext cx="10064885" cy="166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Common Terms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461D4-686D-4D41-A79C-255F9B064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9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4AC2F6-789F-45BC-8652-D0D9B215FCDB}"/>
              </a:ext>
            </a:extLst>
          </p:cNvPr>
          <p:cNvSpPr txBox="1">
            <a:spLocks/>
          </p:cNvSpPr>
          <p:nvPr/>
        </p:nvSpPr>
        <p:spPr>
          <a:xfrm>
            <a:off x="2127114" y="-11010"/>
            <a:ext cx="10064885" cy="166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Procedure Codes (CPT)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C8C532-8073-44E6-BE6C-F5CF2C1B8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C3AF1A5-0C06-494C-8192-2B7548C593B0}"/>
              </a:ext>
            </a:extLst>
          </p:cNvPr>
          <p:cNvSpPr txBox="1">
            <a:spLocks/>
          </p:cNvSpPr>
          <p:nvPr/>
        </p:nvSpPr>
        <p:spPr>
          <a:xfrm>
            <a:off x="508270" y="1516642"/>
            <a:ext cx="9323151" cy="5910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548640"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Coded with CPT codes with Modifiers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C4169D-1A10-4E21-B8AA-CF724EFF3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085" y="2127113"/>
            <a:ext cx="7272422" cy="4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5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BE36C7-D71E-4A20-82A3-FAE57ADE36B9}"/>
              </a:ext>
            </a:extLst>
          </p:cNvPr>
          <p:cNvSpPr txBox="1">
            <a:spLocks/>
          </p:cNvSpPr>
          <p:nvPr/>
        </p:nvSpPr>
        <p:spPr>
          <a:xfrm>
            <a:off x="2127114" y="-11010"/>
            <a:ext cx="10064885" cy="166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CPT Modifiers for Laboratory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A0FA10-A190-490D-865C-7C1114BDE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390B681-65F3-4282-BD79-BF4701FC3C45}"/>
              </a:ext>
            </a:extLst>
          </p:cNvPr>
          <p:cNvSpPr txBox="1">
            <a:spLocks/>
          </p:cNvSpPr>
          <p:nvPr/>
        </p:nvSpPr>
        <p:spPr>
          <a:xfrm>
            <a:off x="566636" y="1568523"/>
            <a:ext cx="10787164" cy="52048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548640">
              <a:spcAft>
                <a:spcPts val="1200"/>
              </a:spcAft>
              <a:buFont typeface="Wingdings 3" panose="05040102010807070707" pitchFamily="18" charset="2"/>
              <a:buChar char="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Procedure Code Modifier 1:</a:t>
            </a:r>
          </a:p>
          <a:p>
            <a:pPr marL="1005840" lvl="1" indent="-548640">
              <a:spcAft>
                <a:spcPts val="600"/>
              </a:spcAft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 = Technical Component for in-house work (specimen collected and test performed at MTF)</a:t>
            </a:r>
          </a:p>
          <a:p>
            <a:pPr marL="1005840" lvl="1" indent="-548640">
              <a:spcAft>
                <a:spcPts val="600"/>
              </a:spcAft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= Professional Component (Pathologist interpretation, do not expect to have many)</a:t>
            </a:r>
          </a:p>
          <a:p>
            <a:pPr marL="1005840" lvl="1" indent="-548640">
              <a:spcAft>
                <a:spcPts val="600"/>
              </a:spcAft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 =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Technical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Component for referral work (specimen collected somewhere else, test performed at MTF, use to identify lab done at the MHS reference labs)</a:t>
            </a:r>
          </a:p>
          <a:p>
            <a:pPr marL="1005840" lvl="1" indent="-548640"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 = External Laboratory (specimen collected at MTF, sent to civilian reference lab)</a:t>
            </a:r>
          </a:p>
          <a:p>
            <a:pPr marL="1005840" lvl="1" indent="-548640">
              <a:buFont typeface="Wingdings 3" panose="05040102010807070707" pitchFamily="18" charset="2"/>
              <a:buChar char="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8640" indent="-548640">
              <a:buFont typeface="Wingdings 3" panose="05040102010807070707" pitchFamily="18" charset="2"/>
              <a:buChar char="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95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34375" y="1418590"/>
            <a:ext cx="10684212" cy="493776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Procedure Code Modifier 1: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= Professional Component (PC)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 = Technical Component (TC)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exams will have 1 record for each modifier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Procedure Code Modifier 2 (Military Unique Use):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= Bilateral with 26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 = Bilateral with TC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99 = Multiple Modifiers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modifier may or may not be present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59F8F5-1E34-40CD-85A5-F5E28FC46528}"/>
              </a:ext>
            </a:extLst>
          </p:cNvPr>
          <p:cNvSpPr txBox="1">
            <a:spLocks/>
          </p:cNvSpPr>
          <p:nvPr/>
        </p:nvSpPr>
        <p:spPr>
          <a:xfrm>
            <a:off x="2127114" y="-11010"/>
            <a:ext cx="10064885" cy="166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CPT Modifiers for Radiology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42B342-2542-47C5-A3D4-86A25D386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46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A8DE-1D9C-4F01-8952-EC6C4535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14" y="-11010"/>
            <a:ext cx="10064885" cy="166631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2 Records represent 1 exam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B99F-63D1-4DF4-AB74-A33709B0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34180D52-403B-4268-B919-CD90C1938A04}"/>
              </a:ext>
            </a:extLst>
          </p:cNvPr>
          <p:cNvSpPr txBox="1">
            <a:spLocks/>
          </p:cNvSpPr>
          <p:nvPr/>
        </p:nvSpPr>
        <p:spPr>
          <a:xfrm>
            <a:off x="633920" y="4279813"/>
            <a:ext cx="11175460" cy="19260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548640"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Radiology – how many chest X-rays are performed?</a:t>
            </a:r>
          </a:p>
          <a:p>
            <a:pPr marL="1005840" lvl="1" indent="-548640"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 on Modifier 1 = TC and you will catch the vast majority of them</a:t>
            </a:r>
          </a:p>
          <a:p>
            <a:pPr marL="548640" indent="-548640"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Laboratory – how many CBCs do I do?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E878025-4A3A-4B6B-B9A0-F852F3596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5" y="1530576"/>
            <a:ext cx="10724188" cy="237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04C1E75-E43E-41E7-9B5D-146B380C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03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255" y="1418347"/>
            <a:ext cx="8839200" cy="137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B658FC2-6601-40E4-8029-6E3E613DDC06}"/>
              </a:ext>
            </a:extLst>
          </p:cNvPr>
          <p:cNvSpPr txBox="1">
            <a:spLocks/>
          </p:cNvSpPr>
          <p:nvPr/>
        </p:nvSpPr>
        <p:spPr>
          <a:xfrm>
            <a:off x="417479" y="3158247"/>
            <a:ext cx="11357042" cy="319810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548640">
              <a:spcAft>
                <a:spcPts val="1200"/>
              </a:spcAft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Bilateral issue: </a:t>
            </a: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Services of Record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the original number; </a:t>
            </a: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Services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the corrected data</a:t>
            </a:r>
          </a:p>
          <a:p>
            <a:pPr marL="548640" indent="-548640">
              <a:spcAft>
                <a:spcPts val="1200"/>
              </a:spcAft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computation of the RVU fields uses Number of Services (the corrected value)  </a:t>
            </a:r>
          </a:p>
          <a:p>
            <a:pPr marL="548640" indent="-548640">
              <a:spcAft>
                <a:spcPts val="1200"/>
              </a:spcAft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 Component (26) gets mostly work RVUs (their salary), but a little non-facility (has to have somewhere to do the work)</a:t>
            </a:r>
          </a:p>
          <a:p>
            <a:pPr marL="548640" indent="-548640">
              <a:spcAft>
                <a:spcPts val="1200"/>
              </a:spcAft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Component (TC) gets only non-facility RVUs (salary of rad tech, cost of the machinery, cost of the building, etc.)</a:t>
            </a:r>
          </a:p>
          <a:p>
            <a:pPr marL="548640" indent="-548640">
              <a:spcAft>
                <a:spcPts val="1200"/>
              </a:spcAft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exam produced 1.03 RVU (0.35 + 0.68)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D1F55C-88F1-49FB-AF05-B17D132B63D9}"/>
              </a:ext>
            </a:extLst>
          </p:cNvPr>
          <p:cNvSpPr txBox="1">
            <a:spLocks/>
          </p:cNvSpPr>
          <p:nvPr/>
        </p:nvSpPr>
        <p:spPr>
          <a:xfrm>
            <a:off x="2127114" y="-11010"/>
            <a:ext cx="10064885" cy="166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Radiology examples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FADBA7-2A30-427F-8E26-99EAC0F49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67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315200" y="1600201"/>
            <a:ext cx="3276601" cy="35702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SzPct val="76000"/>
              <a:buFont typeface="Wingdings 3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Services of Record = Data from CHCS (investigating coding practices)</a:t>
            </a:r>
          </a:p>
          <a:p>
            <a:pPr marL="274320" indent="-274320">
              <a:spcBef>
                <a:spcPts val="600"/>
              </a:spcBef>
              <a:buSzPct val="76000"/>
              <a:buFont typeface="Wingdings 3"/>
              <a:buChar char=""/>
            </a:pPr>
            <a:r>
              <a:rPr lang="en-US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Services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Corrected data for double counting bilaterals (use for analyses)</a:t>
            </a:r>
          </a:p>
          <a:p>
            <a:pPr marL="274320" indent="-274320">
              <a:spcBef>
                <a:spcPts val="600"/>
              </a:spcBef>
              <a:buSzPct val="76000"/>
              <a:buFont typeface="Wingdings 3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Appears to have been corrected in FY12+ for Professional component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64" y="1541830"/>
            <a:ext cx="5930300" cy="473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EA61FF-6952-4589-A6DA-F85DA8E0ECCE}"/>
              </a:ext>
            </a:extLst>
          </p:cNvPr>
          <p:cNvSpPr txBox="1">
            <a:spLocks/>
          </p:cNvSpPr>
          <p:nvPr/>
        </p:nvSpPr>
        <p:spPr>
          <a:xfrm>
            <a:off x="2127114" y="-11010"/>
            <a:ext cx="10064885" cy="166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Bilateral Issue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A5BE35-40EB-405F-8972-820D19C9A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8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4338" y="2378410"/>
            <a:ext cx="951203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Symbol" pitchFamily="18" charset="2"/>
              <a:buChar char="·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Date = Date of radiology exam or lab testing</a:t>
            </a:r>
          </a:p>
          <a:p>
            <a:pPr marL="342900" indent="-342900">
              <a:buFont typeface="Symbol" pitchFamily="18" charset="2"/>
              <a:buChar char="·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FY/FM based on this date</a:t>
            </a:r>
          </a:p>
          <a:p>
            <a:pPr marL="342900" indent="-342900"/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14338" y="481681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Symbol" pitchFamily="18" charset="2"/>
              <a:buChar char="·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Ordering Site of Record vs. Tmt DMISID</a:t>
            </a:r>
          </a:p>
          <a:p>
            <a:pPr marL="342900" indent="-342900">
              <a:buFont typeface="Symbol" pitchFamily="18" charset="2"/>
              <a:buChar char="·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MEPRS Code is the ordering clinic</a:t>
            </a:r>
          </a:p>
          <a:p>
            <a:pPr marL="342900" indent="-342900"/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14338" y="169261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Dates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14338" y="413101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Provider Data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2FFBCE-2D21-4636-9029-0AB60BAA57DE}"/>
              </a:ext>
            </a:extLst>
          </p:cNvPr>
          <p:cNvSpPr txBox="1">
            <a:spLocks/>
          </p:cNvSpPr>
          <p:nvPr/>
        </p:nvSpPr>
        <p:spPr>
          <a:xfrm>
            <a:off x="2127114" y="-11010"/>
            <a:ext cx="10064885" cy="166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Fields of Interest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044773-6FCF-4EBD-A81E-E6070207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3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A8DE-1D9C-4F01-8952-EC6C4535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14" y="-11010"/>
            <a:ext cx="10064885" cy="166631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EEAD3-AC0E-46CE-BFC8-959469DE02F6}"/>
              </a:ext>
            </a:extLst>
          </p:cNvPr>
          <p:cNvSpPr txBox="1">
            <a:spLocks/>
          </p:cNvSpPr>
          <p:nvPr/>
        </p:nvSpPr>
        <p:spPr>
          <a:xfrm>
            <a:off x="1087876" y="2046052"/>
            <a:ext cx="9839528" cy="259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Describe the DaVINCI table characteristics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Describe similarities and differences with VA CDW tables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data elements should you select or avoid when performing operational or research studies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61EA2-795D-4D6E-91B5-7BAA25F1D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5394A10-1329-45D7-9041-937CE864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38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04672" y="1559675"/>
            <a:ext cx="10548026" cy="4937760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Inpatient Indicator: indicates whether or not the ancillary was for a patient in the hospital; or that the record has an inpatient ID populated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Treatment DMISID + Inpatient Record ID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Directly join to SIDR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Treatment DMIS ID + Appointment Record ID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Directly join to CAPER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320" lvl="1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8EC450-C901-4B44-8406-A3BC4B1579DF}"/>
              </a:ext>
            </a:extLst>
          </p:cNvPr>
          <p:cNvSpPr txBox="1">
            <a:spLocks/>
          </p:cNvSpPr>
          <p:nvPr/>
        </p:nvSpPr>
        <p:spPr>
          <a:xfrm>
            <a:off x="2127114" y="-11010"/>
            <a:ext cx="10064885" cy="166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Fields of Interest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C60487-73F0-4902-A615-F4E017CAA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86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A8DE-1D9C-4F01-8952-EC6C4535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14" y="-11010"/>
            <a:ext cx="10064885" cy="166631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Odds and 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B99F-63D1-4DF4-AB74-A33709B0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5DDD9F5-A8F8-4E0A-A0CE-34B0AE970D20}"/>
              </a:ext>
            </a:extLst>
          </p:cNvPr>
          <p:cNvSpPr txBox="1">
            <a:spLocks/>
          </p:cNvSpPr>
          <p:nvPr/>
        </p:nvSpPr>
        <p:spPr>
          <a:xfrm>
            <a:off x="633920" y="1575881"/>
            <a:ext cx="11175460" cy="46300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548640"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diagnosis codes (although the empty fields exist)</a:t>
            </a:r>
          </a:p>
          <a:p>
            <a:pPr marL="1005840" lvl="1" indent="-548640"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 directly answer “what kind of lab tests do we do on patients with X?” (e.g., diabetes) from the Ancillary data alone</a:t>
            </a:r>
          </a:p>
          <a:p>
            <a:pPr marL="548640" indent="-548640">
              <a:buFont typeface="Wingdings 3" panose="05040102010807070707" pitchFamily="18" charset="2"/>
              <a:buChar char="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8640" indent="-548640"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“How many ultrasounds performed?” Need to check both Ancillary Rad and CAPER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8640" indent="-548640"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Anatomical Pathology departments using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CoPath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system do not pass workload into CHCS so some workload is missing (pap smears, biopsies)</a:t>
            </a:r>
          </a:p>
          <a:p>
            <a:pPr marL="548640" indent="-548640">
              <a:buFont typeface="Wingdings 3" panose="05040102010807070707" pitchFamily="18" charset="2"/>
              <a:buChar char="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63ED3F5-C776-4B76-B47D-573D9864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15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89561" y="1752599"/>
            <a:ext cx="10494523" cy="445364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both VA and DoD DaVINCI laboratory data, determine how many diabetic patients received the same lab tests in FY16 in both departments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749552-C6D1-44BE-B2D3-9EEAE115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14" y="-11010"/>
            <a:ext cx="10064885" cy="166631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Exercise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D1A4E6-6D6D-4706-9C04-13FC85E02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36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j0434411">
            <a:extLst>
              <a:ext uri="{FF2B5EF4-FFF2-40B4-BE49-F238E27FC236}">
                <a16:creationId xmlns:a16="http://schemas.microsoft.com/office/drawing/2014/main" id="{82CE00EF-267F-4A4F-BCFD-795A9BA92A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51" y="2188000"/>
            <a:ext cx="2933662" cy="330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5B6D72-4A2A-4161-B1DC-16F28ED7376D}"/>
              </a:ext>
            </a:extLst>
          </p:cNvPr>
          <p:cNvSpPr txBox="1">
            <a:spLocks/>
          </p:cNvSpPr>
          <p:nvPr/>
        </p:nvSpPr>
        <p:spPr>
          <a:xfrm>
            <a:off x="2127114" y="-11010"/>
            <a:ext cx="10064885" cy="166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0FB65-990A-4FFC-9B59-B9981E45A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4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A8DE-1D9C-4F01-8952-EC6C4535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14" y="-11010"/>
            <a:ext cx="10064885" cy="166631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Table Location in DaVINCI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B99F-63D1-4DF4-AB74-A33709B0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9306C0-30A9-448F-9669-BAF9208C0B84}"/>
              </a:ext>
            </a:extLst>
          </p:cNvPr>
          <p:cNvSpPr txBox="1">
            <a:spLocks/>
          </p:cNvSpPr>
          <p:nvPr/>
        </p:nvSpPr>
        <p:spPr bwMode="auto">
          <a:xfrm>
            <a:off x="395591" y="1298644"/>
            <a:ext cx="1158888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>
                <a:solidFill>
                  <a:schemeClr val="tx1"/>
                </a:solidFill>
              </a:rPr>
              <a:t>Location of Lab and Rad Tables in DaVINCI: </a:t>
            </a:r>
          </a:p>
          <a:p>
            <a:r>
              <a:rPr lang="en-US" sz="2400" kern="0" dirty="0">
                <a:solidFill>
                  <a:schemeClr val="tx1"/>
                </a:solidFill>
              </a:rPr>
              <a:t>VHACDWRB02 \ Databases \ DaVINCI \ Tables \ </a:t>
            </a:r>
            <a:r>
              <a:rPr lang="en-US" sz="2400" kern="0" dirty="0" err="1">
                <a:solidFill>
                  <a:schemeClr val="tx1"/>
                </a:solidFill>
              </a:rPr>
              <a:t>DaVINCI.Anc_Lab</a:t>
            </a:r>
            <a:r>
              <a:rPr lang="en-US" sz="2400" kern="0" dirty="0">
                <a:solidFill>
                  <a:schemeClr val="tx1"/>
                </a:solidFill>
              </a:rPr>
              <a:t> &amp;  </a:t>
            </a:r>
            <a:r>
              <a:rPr lang="en-US" sz="2400" kern="0" dirty="0" err="1">
                <a:solidFill>
                  <a:schemeClr val="tx1"/>
                </a:solidFill>
              </a:rPr>
              <a:t>DaVINCI.Anc_Rad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3285EC-C6E9-45CE-ACC6-615D83F41FC0}"/>
              </a:ext>
            </a:extLst>
          </p:cNvPr>
          <p:cNvGrpSpPr/>
          <p:nvPr/>
        </p:nvGrpSpPr>
        <p:grpSpPr>
          <a:xfrm>
            <a:off x="2945890" y="2239882"/>
            <a:ext cx="4862174" cy="4404109"/>
            <a:chOff x="2945890" y="2239882"/>
            <a:chExt cx="4862174" cy="44041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753A89-CACE-4776-9CB9-8457E6DB7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5890" y="2239882"/>
              <a:ext cx="4862174" cy="4404109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BC5976A-945F-4DCE-A8A9-4BEC004AB0D3}"/>
                </a:ext>
              </a:extLst>
            </p:cNvPr>
            <p:cNvCxnSpPr/>
            <p:nvPr/>
          </p:nvCxnSpPr>
          <p:spPr>
            <a:xfrm flipH="1">
              <a:off x="5609619" y="4883285"/>
              <a:ext cx="9597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E5C146C-B7D3-4764-9E37-88ADA3A2054C}"/>
                </a:ext>
              </a:extLst>
            </p:cNvPr>
            <p:cNvCxnSpPr/>
            <p:nvPr/>
          </p:nvCxnSpPr>
          <p:spPr>
            <a:xfrm flipH="1">
              <a:off x="5606378" y="5126475"/>
              <a:ext cx="9597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357FF9E-9AA9-4D99-91B9-0F7E5EC7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3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A8DE-1D9C-4F01-8952-EC6C4535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114" y="-11010"/>
            <a:ext cx="10064885" cy="166631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What’s in the Ancillary Tables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B99F-63D1-4DF4-AB74-A33709B0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34180D52-403B-4268-B919-CD90C1938A04}"/>
              </a:ext>
            </a:extLst>
          </p:cNvPr>
          <p:cNvSpPr txBox="1">
            <a:spLocks/>
          </p:cNvSpPr>
          <p:nvPr/>
        </p:nvSpPr>
        <p:spPr>
          <a:xfrm>
            <a:off x="381000" y="1447799"/>
            <a:ext cx="11175460" cy="518646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548640"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record represents a “certified” entry into CHCS</a:t>
            </a:r>
          </a:p>
          <a:p>
            <a:pPr marL="1005840" lvl="1" indent="-548640">
              <a:spcAft>
                <a:spcPts val="1200"/>
              </a:spcAft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Granularity: CHCS Order -- CPT -- Modifier</a:t>
            </a:r>
          </a:p>
          <a:p>
            <a:pPr marL="548640" indent="-548640">
              <a:spcAft>
                <a:spcPts val="600"/>
              </a:spcAft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Represents the ordered test, does not contain the “results”</a:t>
            </a:r>
          </a:p>
          <a:p>
            <a:pPr marL="548640" indent="-548640">
              <a:spcAft>
                <a:spcPts val="600"/>
              </a:spcAft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have data FY05 and forward</a:t>
            </a:r>
          </a:p>
          <a:p>
            <a:pPr marL="548640" indent="-548640"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or two records per test/exam</a:t>
            </a:r>
          </a:p>
          <a:p>
            <a:pPr marL="1463040" lvl="3" indent="-548640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Lab – almost always only 1</a:t>
            </a:r>
          </a:p>
          <a:p>
            <a:pPr marL="1463040" lvl="3" indent="-548640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Rad – almost always </a:t>
            </a:r>
            <a:r>
              <a:rPr lang="en-US" sz="24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2 records</a:t>
            </a:r>
          </a:p>
          <a:p>
            <a:pPr marL="914400" lvl="3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8640" indent="-548640">
              <a:spcAft>
                <a:spcPts val="1200"/>
              </a:spcAft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&lt;FY12: only those ordered from MEPRS B, C, D and FC</a:t>
            </a:r>
          </a:p>
          <a:p>
            <a:pPr marL="548640" indent="-548640">
              <a:buFont typeface="Wingdings 3" panose="05040102010807070707" pitchFamily="18" charset="2"/>
              <a:buChar char="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FY12: ordered from any MEPRS Code, including A  (Inpatient)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C2C302B-3C9F-4C77-9653-739F89B4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8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</a:t>
            </a:r>
            <a:fld id="{DB182CBD-5FDA-4166-897B-E575626CF92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573" y="1298528"/>
            <a:ext cx="8339847" cy="397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845013" y="5608138"/>
            <a:ext cx="71628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A=Inpatient; B=Ambulatory; C=Dental; D=Ancillary; F=Svcs Support; Other=errors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997D07-A5CA-4E30-B79C-CCD6026D8BB7}"/>
              </a:ext>
            </a:extLst>
          </p:cNvPr>
          <p:cNvSpPr txBox="1">
            <a:spLocks/>
          </p:cNvSpPr>
          <p:nvPr/>
        </p:nvSpPr>
        <p:spPr>
          <a:xfrm>
            <a:off x="1686128" y="-11010"/>
            <a:ext cx="10505871" cy="166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Counts by 1</a:t>
            </a:r>
            <a:r>
              <a:rPr lang="en-US" sz="32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Level MEPRS Code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3CC54F-F47F-4FFF-BBCD-46414BA4B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90D7FAB5-2BD7-4270-AE9D-AEB83F42F8A4}"/>
              </a:ext>
            </a:extLst>
          </p:cNvPr>
          <p:cNvSpPr txBox="1">
            <a:spLocks/>
          </p:cNvSpPr>
          <p:nvPr/>
        </p:nvSpPr>
        <p:spPr>
          <a:xfrm>
            <a:off x="307232" y="1530485"/>
            <a:ext cx="11357042" cy="31981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548640">
              <a:spcAft>
                <a:spcPts val="1200"/>
              </a:spcAft>
              <a:buFont typeface="Wingdings 3" panose="05040102010807070707" pitchFamily="18" charset="2"/>
              <a:buChar char="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Excellent short (5 min) video tutorials on placing Lab and Rad Orders in various MHS data systems (Cerner and AHLTA):</a:t>
            </a:r>
          </a:p>
          <a:p>
            <a:pPr marL="1005840" lvl="1" indent="-548640">
              <a:spcAft>
                <a:spcPts val="1200"/>
              </a:spcAft>
              <a:buFont typeface="Wingdings 3" panose="05040102010807070707" pitchFamily="18" charset="2"/>
              <a:buChar char="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Entering Lab orders in Cerner: </a:t>
            </a:r>
            <a:r>
              <a:rPr lang="en-US" sz="2000" u="sng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https://www.youtube.com/watch?v=7XI9njWmUOM</a:t>
            </a:r>
            <a:endParaRPr lang="en-US" sz="2000" u="sng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05840" lvl="1" indent="-548640">
              <a:spcAft>
                <a:spcPts val="1200"/>
              </a:spcAft>
              <a:buFont typeface="Wingdings 3" panose="05040102010807070707" pitchFamily="18" charset="2"/>
              <a:buChar char="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Entering Lab and Rad orders in AHLTA starting @9:50: </a:t>
            </a:r>
            <a:r>
              <a:rPr lang="en-US" sz="2000" u="sng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https://www.youtube.com/watch?v=brOXPmmwX0I</a:t>
            </a:r>
            <a:endParaRPr lang="en-US" sz="2000" u="sng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05840" lvl="1" indent="-548640">
              <a:spcAft>
                <a:spcPts val="1200"/>
              </a:spcAft>
              <a:buFont typeface="Wingdings 3" panose="05040102010807070707" pitchFamily="18" charset="2"/>
              <a:buChar char="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Reviewing Lab results in Cerner: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https://www.youtube.com/watch?v=SA3BSOD69hQ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C65FB9-6685-42EC-AB22-7F354879E08D}"/>
              </a:ext>
            </a:extLst>
          </p:cNvPr>
          <p:cNvSpPr txBox="1">
            <a:spLocks/>
          </p:cNvSpPr>
          <p:nvPr/>
        </p:nvSpPr>
        <p:spPr>
          <a:xfrm>
            <a:off x="2127114" y="-11010"/>
            <a:ext cx="10064885" cy="166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Background: MHS Ordering Process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FC81D0-11F0-4796-A4B9-3EF5F4331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2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75" y="1539704"/>
            <a:ext cx="11742650" cy="45692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9E46595-A8E5-45C0-96E5-354C9FAB6E03}"/>
              </a:ext>
            </a:extLst>
          </p:cNvPr>
          <p:cNvSpPr txBox="1">
            <a:spLocks/>
          </p:cNvSpPr>
          <p:nvPr/>
        </p:nvSpPr>
        <p:spPr>
          <a:xfrm>
            <a:off x="1699098" y="-11010"/>
            <a:ext cx="10492901" cy="166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Background: Common Ancillary Process Flows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34A80-C053-4D92-B458-0ED1755EC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7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133600" y="1828800"/>
            <a:ext cx="80010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SzPct val="120000"/>
            </a:pP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15438" y="1600200"/>
            <a:ext cx="10583694" cy="2590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spcBef>
                <a:spcPct val="20000"/>
              </a:spcBef>
              <a:spcAft>
                <a:spcPts val="3000"/>
              </a:spcAft>
              <a:buSzPct val="95000"/>
              <a:buFont typeface="+mj-lt"/>
              <a:buAutoNum type="arabicPeriod"/>
              <a:defRPr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What were the top 10 most commonly ordered labs at the Womack AMC Emergency Dept. the past 6 months?</a:t>
            </a:r>
          </a:p>
          <a:p>
            <a:pPr marL="457200" indent="-457200" eaLnBrk="0" hangingPunct="0">
              <a:spcBef>
                <a:spcPct val="20000"/>
              </a:spcBef>
              <a:buSzPct val="95000"/>
              <a:buFont typeface="+mj-lt"/>
              <a:buAutoNum type="arabicPeriod"/>
              <a:defRPr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Browallia New" panose="020B0604020202020204" pitchFamily="34" charset="-34"/>
              </a:rPr>
              <a:t>What imaging procedures contribute the highest full cost at NMC San Diego, and which clinics are ordering them?</a:t>
            </a:r>
          </a:p>
        </p:txBody>
      </p:sp>
      <p:pic>
        <p:nvPicPr>
          <p:cNvPr id="6146" name="Picture 2" descr="http://www.healthcare.siemens.com/siemens_hwem-hwem_ssxa_websites-context-root/wcm/idc/groups/public/@global/@lab/documents/image/mdaw/mtk0/~edisp/laboratory-automation-laboratory-diagnostics-startpage-00180792/~renditions/laboratory-automation-laboratory-diagnostics-startpage-00180792~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74" y="4142368"/>
            <a:ext cx="7512994" cy="23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B1C4C3-1AEE-4FEC-BA94-4649A2286FA0}"/>
              </a:ext>
            </a:extLst>
          </p:cNvPr>
          <p:cNvSpPr txBox="1">
            <a:spLocks/>
          </p:cNvSpPr>
          <p:nvPr/>
        </p:nvSpPr>
        <p:spPr>
          <a:xfrm>
            <a:off x="2127114" y="-11010"/>
            <a:ext cx="10064885" cy="166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Types of Questions for DC Ancillary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9706E-162A-490B-B548-711DC4DCB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7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133600" y="1828800"/>
            <a:ext cx="80010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SzPct val="120000"/>
            </a:pP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22965" y="134404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ts val="600"/>
              </a:spcAft>
              <a:buSzPct val="120000"/>
              <a:defRPr/>
            </a:pPr>
            <a:r>
              <a:rPr lang="en-US" sz="2400" kern="0" dirty="0">
                <a:latin typeface="Calibri" panose="020F0502020204030204" pitchFamily="34" charset="0"/>
              </a:rPr>
              <a:t>Womack ED Labs:	                          San Diego Rad costs: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165" y="1801699"/>
            <a:ext cx="4389120" cy="4611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205" y="1801699"/>
            <a:ext cx="4480560" cy="46118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CE2799A-9EC6-40AD-809C-C9A6A068950B}"/>
              </a:ext>
            </a:extLst>
          </p:cNvPr>
          <p:cNvSpPr txBox="1">
            <a:spLocks/>
          </p:cNvSpPr>
          <p:nvPr/>
        </p:nvSpPr>
        <p:spPr>
          <a:xfrm>
            <a:off x="2127114" y="-11010"/>
            <a:ext cx="10064885" cy="166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Generate Queries (M2 example)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7BA3F2-E73D-46B7-BC76-371843671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335932" cy="12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57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1EB745CF89B4EB1E23179B14FF6D3" ma:contentTypeVersion="2" ma:contentTypeDescription="Create a new document." ma:contentTypeScope="" ma:versionID="ccab89a865dbb63e12e21133979ca291">
  <xsd:schema xmlns:xsd="http://www.w3.org/2001/XMLSchema" xmlns:xs="http://www.w3.org/2001/XMLSchema" xmlns:p="http://schemas.microsoft.com/office/2006/metadata/properties" xmlns:ns2="8d223693-a444-41f7-80b4-d2e3985df692" targetNamespace="http://schemas.microsoft.com/office/2006/metadata/properties" ma:root="true" ma:fieldsID="c46070d0b0fff04ffe27834ffe2aeac5" ns2:_="">
    <xsd:import namespace="8d223693-a444-41f7-80b4-d2e3985df6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23693-a444-41f7-80b4-d2e3985df6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4C182B-6F74-4F5D-A4D0-CE6CD2DC92DC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8d223693-a444-41f7-80b4-d2e3985df692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70EC3D-6C80-423A-ACA3-5E33C71B7C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9D251B-B809-4582-97B3-71EBF7C010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223693-a444-41f7-80b4-d2e3985df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1047</Words>
  <Application>Microsoft Office PowerPoint</Application>
  <PresentationFormat>Widescreen</PresentationFormat>
  <Paragraphs>128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Verdana</vt:lpstr>
      <vt:lpstr>Wingdings</vt:lpstr>
      <vt:lpstr>Wingdings 3</vt:lpstr>
      <vt:lpstr>Office Theme</vt:lpstr>
      <vt:lpstr>PowerPoint Presentation</vt:lpstr>
      <vt:lpstr>Objectives</vt:lpstr>
      <vt:lpstr>Table Location in DaVINCI</vt:lpstr>
      <vt:lpstr>What’s in the Ancillary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Records represent 1 exam</vt:lpstr>
      <vt:lpstr>PowerPoint Presentation</vt:lpstr>
      <vt:lpstr>PowerPoint Presentation</vt:lpstr>
      <vt:lpstr>PowerPoint Presentation</vt:lpstr>
      <vt:lpstr>PowerPoint Presentation</vt:lpstr>
      <vt:lpstr>Odds and Ends</vt:lpstr>
      <vt:lpstr>Exercise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 Direct Care Clinical Ancillary Data</dc:title>
  <dc:subject>DoD Direct Care Clinical Ancillary Data</dc:subject>
  <dc:creator>Casey Kangas</dc:creator>
  <cp:keywords>DoD Direct Care Clinical Ancillary Data</cp:keywords>
  <cp:lastModifiedBy>Rivera, Portia T</cp:lastModifiedBy>
  <cp:revision>29</cp:revision>
  <dcterms:created xsi:type="dcterms:W3CDTF">2018-09-26T21:18:48Z</dcterms:created>
  <dcterms:modified xsi:type="dcterms:W3CDTF">2022-08-19T17:31:15Z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0x0101004251EB745CF89B4EB1E23179B14FF6D3</vt:lpwstr>
  </property>
</Properties>
</file>