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4"/>
  </p:sldMasterIdLst>
  <p:notesMasterIdLst>
    <p:notesMasterId r:id="rId22"/>
  </p:notesMasterIdLst>
  <p:handoutMasterIdLst>
    <p:handoutMasterId r:id="rId23"/>
  </p:handoutMasterIdLst>
  <p:sldIdLst>
    <p:sldId id="322" r:id="rId5"/>
    <p:sldId id="318" r:id="rId6"/>
    <p:sldId id="302" r:id="rId7"/>
    <p:sldId id="290" r:id="rId8"/>
    <p:sldId id="311" r:id="rId9"/>
    <p:sldId id="312" r:id="rId10"/>
    <p:sldId id="313" r:id="rId11"/>
    <p:sldId id="314" r:id="rId12"/>
    <p:sldId id="303" r:id="rId13"/>
    <p:sldId id="315" r:id="rId14"/>
    <p:sldId id="294" r:id="rId15"/>
    <p:sldId id="293" r:id="rId16"/>
    <p:sldId id="295" r:id="rId17"/>
    <p:sldId id="296" r:id="rId18"/>
    <p:sldId id="297" r:id="rId19"/>
    <p:sldId id="298" r:id="rId20"/>
    <p:sldId id="321" r:id="rId2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oon, Peter" initials="PP" lastIdx="5" clrIdx="0"/>
  <p:cmAuthor id="1" name="Department of Veterans Affairs" initials="DoVA" lastIdx="1" clrIdx="1"/>
  <p:cmAuthor id="2" name="vhacohuangg" initials="GH" lastIdx="5"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572"/>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66" autoAdjust="0"/>
    <p:restoredTop sz="99862" autoAdjust="0"/>
  </p:normalViewPr>
  <p:slideViewPr>
    <p:cSldViewPr snapToGrid="0" snapToObjects="1">
      <p:cViewPr>
        <p:scale>
          <a:sx n="84" d="100"/>
          <a:sy n="84" d="100"/>
        </p:scale>
        <p:origin x="-2418" y="-828"/>
      </p:cViewPr>
      <p:guideLst>
        <p:guide orient="horz" pos="215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7A05ABB-FF4F-4A26-A025-57AA5490D9E9}" type="datetimeFigureOut">
              <a:rPr lang="en-US"/>
              <a:pPr>
                <a:defRPr/>
              </a:pPr>
              <a:t>2/9/2016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60ACDDF0-F68B-41B5-ABF6-87AFBC4A35E0}" type="slidenum">
              <a:rPr lang="en-US"/>
              <a:pPr>
                <a:defRPr/>
              </a:pPr>
              <a:t>‹#›</a:t>
            </a:fld>
            <a:endParaRPr lang="en-US" dirty="0"/>
          </a:p>
        </p:txBody>
      </p:sp>
    </p:spTree>
    <p:extLst>
      <p:ext uri="{BB962C8B-B14F-4D97-AF65-F5344CB8AC3E}">
        <p14:creationId xmlns:p14="http://schemas.microsoft.com/office/powerpoint/2010/main" val="346620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CC9CFAD-0E10-4AE2-B1FB-D1C802736823}" type="datetimeFigureOut">
              <a:rPr lang="en-US"/>
              <a:pPr>
                <a:defRPr/>
              </a:pPr>
              <a:t>2/9/2016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7689F36-CBFC-4064-A3A8-B8C11F99AE34}" type="slidenum">
              <a:rPr lang="en-US"/>
              <a:pPr>
                <a:defRPr/>
              </a:pPr>
              <a:t>‹#›</a:t>
            </a:fld>
            <a:endParaRPr lang="en-US" dirty="0"/>
          </a:p>
        </p:txBody>
      </p:sp>
    </p:spTree>
    <p:extLst>
      <p:ext uri="{BB962C8B-B14F-4D97-AF65-F5344CB8AC3E}">
        <p14:creationId xmlns:p14="http://schemas.microsoft.com/office/powerpoint/2010/main" val="3419320618"/>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890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268548-7814-4A47-9930-0A86E8ED3568}" type="slidenum">
              <a:rPr lang="en-US"/>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890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268548-7814-4A47-9930-0A86E8ED3568}" type="slidenum">
              <a:rPr lang="en-US"/>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890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268548-7814-4A47-9930-0A86E8ED3568}" type="slidenum">
              <a:rPr lang="en-US"/>
              <a:pPr/>
              <a:t>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890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268548-7814-4A47-9930-0A86E8ED3568}" type="slidenum">
              <a:rPr lang="en-US"/>
              <a:pPr/>
              <a:t>10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890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268548-7814-4A47-9930-0A86E8ED3568}" type="slidenum">
              <a:rPr lang="en-US"/>
              <a:pPr/>
              <a:t>11</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890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268548-7814-4A47-9930-0A86E8ED3568}" type="slidenum">
              <a:rPr lang="en-US"/>
              <a:pPr/>
              <a:t>12</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890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268548-7814-4A47-9930-0A86E8ED3568}" type="slidenum">
              <a:rPr lang="en-US"/>
              <a:pPr/>
              <a:t>13</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890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268548-7814-4A47-9930-0A86E8ED3568}" type="slidenum">
              <a:rPr lang="en-US"/>
              <a:pPr/>
              <a:t>14</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890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268548-7814-4A47-9930-0A86E8ED3568}" type="slidenum">
              <a:rPr lang="en-US"/>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 descr="Top block is photo of female health professional examining a test tube. Below is purple circle-star pattern. Bottom right is VA emblem and Excellence logo lock-up."/>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338880" y="3635568"/>
            <a:ext cx="7772400" cy="730127"/>
          </a:xfrm>
        </p:spPr>
        <p:txBody>
          <a:bodyPr>
            <a:normAutofit/>
          </a:bodyPr>
          <a:lstStyle>
            <a:lvl1pPr algn="l">
              <a:defRPr sz="2000" b="1">
                <a:latin typeface="Calibri"/>
                <a:cs typeface="Calibri"/>
              </a:defRPr>
            </a:lvl1pPr>
          </a:lstStyle>
          <a:p>
            <a:r>
              <a:rPr lang="en-US" smtClean="0"/>
              <a:t>Click to edit Master title style</a:t>
            </a:r>
            <a:endParaRPr lang="en-US" dirty="0"/>
          </a:p>
        </p:txBody>
      </p:sp>
      <p:sp>
        <p:nvSpPr>
          <p:cNvPr id="3" name="Subtitle 2"/>
          <p:cNvSpPr>
            <a:spLocks noGrp="1"/>
          </p:cNvSpPr>
          <p:nvPr>
            <p:ph type="subTitle" idx="1"/>
          </p:nvPr>
        </p:nvSpPr>
        <p:spPr>
          <a:xfrm>
            <a:off x="357696" y="4461860"/>
            <a:ext cx="7753584" cy="914813"/>
          </a:xfrm>
        </p:spPr>
        <p:txBody>
          <a:bodyPr>
            <a:noAutofit/>
          </a:bodyPr>
          <a:lstStyle>
            <a:lvl1pPr marL="0" indent="0" algn="l">
              <a:buNone/>
              <a:defRPr sz="1600">
                <a:solidFill>
                  <a:srgbClr val="FFFFFF"/>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E4F353FB-6CBF-4330-8A89-4A82888FFC4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88686"/>
            <a:ext cx="8229600" cy="1143000"/>
          </a:xfrm>
          <a:prstGeom prst="rect">
            <a:avLst/>
          </a:prstGeom>
        </p:spPr>
        <p:txBody>
          <a:bodyPr/>
          <a:lstStyle>
            <a:lvl1pPr>
              <a:defRPr sz="3200" baseline="0"/>
            </a:lvl1pPr>
          </a:lstStyle>
          <a:p>
            <a:r>
              <a:rPr lang="en-US" dirty="0" smtClean="0"/>
              <a:t>Office of Research Oversight</a:t>
            </a:r>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5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86"/>
            <a:ext cx="8229600" cy="1143000"/>
          </a:xfrm>
          <a:prstGeom prst="rect">
            <a:avLst/>
          </a:prstGeom>
        </p:spPr>
        <p:txBody>
          <a:bodyPr/>
          <a:lstStyle/>
          <a:p>
            <a:r>
              <a:rPr lang="en-US" dirty="0" smtClean="0"/>
              <a:t>Click to edit Master title style</a:t>
            </a:r>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6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86"/>
            <a:ext cx="8229600" cy="1143000"/>
          </a:xfrm>
          <a:prstGeom prst="rect">
            <a:avLst/>
          </a:prstGeom>
        </p:spPr>
        <p:txBody>
          <a:bodyPr/>
          <a:lstStyle/>
          <a:p>
            <a:r>
              <a:rPr lang="en-US" dirty="0" smtClean="0"/>
              <a:t>Click to edit Master title style</a:t>
            </a:r>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9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86"/>
            <a:ext cx="8229600" cy="1143000"/>
          </a:xfrm>
          <a:prstGeom prst="rect">
            <a:avLst/>
          </a:prstGeom>
        </p:spPr>
        <p:txBody>
          <a:bodyPr/>
          <a:lstStyle/>
          <a:p>
            <a:r>
              <a:rPr lang="en-US" dirty="0" smtClean="0"/>
              <a:t>Click to edit Master title style</a:t>
            </a:r>
            <a:endParaRPr lang="en-US" dirty="0"/>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0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86"/>
            <a:ext cx="8229600" cy="1143000"/>
          </a:xfrm>
          <a:prstGeom prst="rect">
            <a:avLst/>
          </a:prstGeom>
        </p:spPr>
        <p:txBody>
          <a:bodyPr/>
          <a:lstStyle/>
          <a:p>
            <a:r>
              <a:rPr lang="en-US" dirty="0" smtClean="0"/>
              <a:t>Click to edit Master title style</a:t>
            </a:r>
            <a:endParaRPr lang="en-US" dirty="0"/>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86"/>
            <a:ext cx="8229600" cy="1143000"/>
          </a:xfrm>
          <a:prstGeom prst="rect">
            <a:avLst/>
          </a:prstGeom>
        </p:spPr>
        <p:txBody>
          <a:bodyPr/>
          <a:lstStyle/>
          <a:p>
            <a:r>
              <a:rPr lang="en-US" dirty="0" smtClean="0"/>
              <a:t>Click to edit Master title style</a:t>
            </a: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43753"/>
            <a:ext cx="8229600" cy="887505"/>
          </a:xfrm>
        </p:spPr>
        <p:txBody>
          <a:bodyPr/>
          <a:lstStyle>
            <a:lvl1pPr>
              <a:defRPr sz="3200" baseline="0"/>
            </a:lvl1pPr>
          </a:lstStyle>
          <a:p>
            <a:r>
              <a:rPr lang="en-US" dirty="0" smtClean="0"/>
              <a:t>Office of Research Oversight</a:t>
            </a:r>
            <a:endParaRPr lang="en-US" dirty="0"/>
          </a:p>
        </p:txBody>
      </p:sp>
      <p:sp>
        <p:nvSpPr>
          <p:cNvPr id="3" name="Content Placeholder 2"/>
          <p:cNvSpPr>
            <a:spLocks noGrp="1"/>
          </p:cNvSpPr>
          <p:nvPr>
            <p:ph idx="1"/>
          </p:nvPr>
        </p:nvSpPr>
        <p:spPr>
          <a:xfrm>
            <a:off x="457200" y="1935650"/>
            <a:ext cx="8229600" cy="419051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Box 5"/>
          <p:cNvSpPr txBox="1"/>
          <p:nvPr userDrawn="1"/>
        </p:nvSpPr>
        <p:spPr>
          <a:xfrm>
            <a:off x="7767872" y="6270455"/>
            <a:ext cx="853119" cy="369332"/>
          </a:xfrm>
          <a:prstGeom prst="rect">
            <a:avLst/>
          </a:prstGeom>
          <a:noFill/>
        </p:spPr>
        <p:txBody>
          <a:bodyPr wrap="none" rtlCol="0">
            <a:spAutoFit/>
          </a:bodyPr>
          <a:lstStyle/>
          <a:p>
            <a:r>
              <a:rPr lang="en-US" sz="1200" dirty="0" smtClean="0"/>
              <a:t>SLIDE</a:t>
            </a:r>
            <a:r>
              <a:rPr lang="en-US" dirty="0" smtClean="0"/>
              <a:t> </a:t>
            </a:r>
            <a:fld id="{EBEF83A0-9961-41A4-8734-757EADEE46F2}" type="slidenum">
              <a:rPr lang="en-US" smtClean="0"/>
              <a:t>‹#›</a:t>
            </a:fld>
            <a:endParaRPr lang="en-US" dirty="0"/>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2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3322"/>
            <a:ext cx="4038600" cy="420284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23322"/>
            <a:ext cx="4038600" cy="420284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B8D3B466-530A-487B-9699-94777A3EF87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732377"/>
            <a:ext cx="4040188" cy="63976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372139"/>
            <a:ext cx="4040188" cy="3706052"/>
          </a:xfrm>
        </p:spPr>
        <p:txBody>
          <a:bodyPr>
            <a:normAutofit/>
          </a:bodyPr>
          <a:lstStyle>
            <a:lvl1pPr>
              <a:defRPr sz="1600"/>
            </a:lvl1pPr>
            <a:lvl2pPr>
              <a:defRPr sz="1600"/>
            </a:lvl2pPr>
            <a:lvl3pPr>
              <a:defRPr sz="16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3"/>
          </p:nvPr>
        </p:nvSpPr>
        <p:spPr>
          <a:xfrm>
            <a:off x="4645025" y="1732377"/>
            <a:ext cx="4041775" cy="63976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372139"/>
            <a:ext cx="4041775" cy="3706052"/>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Slide Number Placeholder 5"/>
          <p:cNvSpPr>
            <a:spLocks noGrp="1"/>
          </p:cNvSpPr>
          <p:nvPr>
            <p:ph type="sldNum" sz="quarter" idx="10"/>
          </p:nvPr>
        </p:nvSpPr>
        <p:spPr/>
        <p:txBody>
          <a:bodyPr/>
          <a:lstStyle>
            <a:lvl1pPr>
              <a:defRPr/>
            </a:lvl1pPr>
          </a:lstStyle>
          <a:p>
            <a:pPr>
              <a:defRPr/>
            </a:pPr>
            <a:fld id="{A65A3417-BF88-46D1-9144-E3B82E0E30D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pPr>
              <a:defRPr/>
            </a:pPr>
            <a:fld id="{4548979A-A9B4-44A2-B2FE-3BB953F2AAD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D3528FF5-34FD-490B-8770-109C3AF5E6C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997295"/>
            <a:ext cx="5111750" cy="4128867"/>
          </a:xfrm>
        </p:spPr>
        <p:txBody>
          <a:bodyPr>
            <a:normAutofit/>
          </a:bodyPr>
          <a:lstStyle>
            <a:lvl1pPr>
              <a:defRPr sz="1800"/>
            </a:lvl1pPr>
            <a:lvl2pPr>
              <a:defRPr sz="18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457200" y="1997296"/>
            <a:ext cx="3008313" cy="4128866"/>
          </a:xfrm>
          <a:solidFill>
            <a:srgbClr val="FFFFFF"/>
          </a:solidFill>
          <a:ln>
            <a:solidFill>
              <a:srgbClr val="BFBFBF"/>
            </a:solidFill>
          </a:ln>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Title 5"/>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10"/>
          </p:nvPr>
        </p:nvSpPr>
        <p:spPr/>
        <p:txBody>
          <a:bodyPr/>
          <a:lstStyle>
            <a:lvl1pPr>
              <a:defRPr/>
            </a:lvl1pPr>
          </a:lstStyle>
          <a:p>
            <a:pPr>
              <a:defRPr/>
            </a:pPr>
            <a:fld id="{1B5353CE-8BD1-4030-BAF6-A15D55C6635A}"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2391824"/>
            <a:ext cx="5486400" cy="272403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682602"/>
            <a:ext cx="5486400" cy="61356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Title 4"/>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0"/>
          </p:nvPr>
        </p:nvSpPr>
        <p:spPr/>
        <p:txBody>
          <a:bodyPr/>
          <a:lstStyle>
            <a:lvl1pPr>
              <a:defRPr/>
            </a:lvl1pPr>
          </a:lstStyle>
          <a:p>
            <a:pPr>
              <a:defRPr/>
            </a:pPr>
            <a:fld id="{BE3ACDE0-486C-47C3-813F-6BC7F6DA2F9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Top block is purple circle-star pattern behind title. Bottom left reads &quot;Veterans Health Administration.&quot;"/>
          <p:cNvPicPr>
            <a:picLocks noChangeAspect="1"/>
          </p:cNvPicPr>
          <p:nvPr userDrawn="1"/>
        </p:nvPicPr>
        <p:blipFill>
          <a:blip r:embed="rId18"/>
          <a:stretch>
            <a:fillRect/>
          </a:stretch>
        </p:blipFill>
        <p:spPr>
          <a:xfrm>
            <a:off x="0" y="0"/>
            <a:ext cx="9144000" cy="6858000"/>
          </a:xfrm>
          <a:prstGeom prst="rect">
            <a:avLst/>
          </a:prstGeom>
        </p:spPr>
      </p:pic>
      <p:sp>
        <p:nvSpPr>
          <p:cNvPr id="1027" name="Title Placeholder 1"/>
          <p:cNvSpPr>
            <a:spLocks noGrp="1"/>
          </p:cNvSpPr>
          <p:nvPr>
            <p:ph type="title"/>
          </p:nvPr>
        </p:nvSpPr>
        <p:spPr bwMode="auto">
          <a:xfrm>
            <a:off x="457200" y="274638"/>
            <a:ext cx="8229600" cy="12906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849438"/>
            <a:ext cx="8229600" cy="4276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4"/>
          </p:nvPr>
        </p:nvSpPr>
        <p:spPr>
          <a:xfrm>
            <a:off x="7043597" y="6249988"/>
            <a:ext cx="1643204" cy="365125"/>
          </a:xfrm>
          <a:prstGeom prst="rect">
            <a:avLst/>
          </a:prstGeom>
        </p:spPr>
        <p:txBody>
          <a:bodyPr vert="horz" lIns="91440" tIns="45720" rIns="91440" bIns="45720" rtlCol="0" anchor="ctr"/>
          <a:lstStyle>
            <a:lvl1pPr algn="r" fontAlgn="auto">
              <a:spcBef>
                <a:spcPts val="0"/>
              </a:spcBef>
              <a:spcAft>
                <a:spcPts val="0"/>
              </a:spcAft>
              <a:defRPr sz="1800" smtClean="0">
                <a:solidFill>
                  <a:schemeClr val="tx1">
                    <a:tint val="75000"/>
                  </a:schemeClr>
                </a:solidFill>
                <a:latin typeface="Calibri" panose="020F0502020204030204" pitchFamily="34" charset="0"/>
                <a:cs typeface="Calibri" panose="020F0502020204030204" pitchFamily="34" charset="0"/>
              </a:defRPr>
            </a:lvl1pPr>
          </a:lstStyle>
          <a:p>
            <a:pPr>
              <a:defRPr/>
            </a:pPr>
            <a:r>
              <a:rPr lang="en-US" sz="1400" cap="small" dirty="0" smtClean="0"/>
              <a:t>slide</a:t>
            </a:r>
            <a:r>
              <a:rPr lang="en-US" dirty="0" smtClean="0"/>
              <a:t> </a:t>
            </a:r>
            <a:fld id="{F59FC04D-A2AC-4D17-A7BD-706D28AE2B96}" type="slidenum">
              <a:rPr lang="en-US" smtClean="0"/>
              <a:pPr>
                <a:defRPr/>
              </a:pPr>
              <a:t>‹#›</a:t>
            </a:fld>
            <a:endParaRPr lang="en-US" dirty="0"/>
          </a:p>
        </p:txBody>
      </p:sp>
      <p:sp>
        <p:nvSpPr>
          <p:cNvPr id="7" name="TextBox 6"/>
          <p:cNvSpPr txBox="1"/>
          <p:nvPr userDrawn="1"/>
        </p:nvSpPr>
        <p:spPr>
          <a:xfrm>
            <a:off x="457200" y="6284913"/>
            <a:ext cx="4311650" cy="276225"/>
          </a:xfrm>
          <a:prstGeom prst="rect">
            <a:avLst/>
          </a:prstGeom>
          <a:noFill/>
        </p:spPr>
        <p:txBody>
          <a:bodyPr>
            <a:spAutoFit/>
          </a:bodyPr>
          <a:lstStyle/>
          <a:p>
            <a:pPr fontAlgn="auto">
              <a:spcBef>
                <a:spcPts val="0"/>
              </a:spcBef>
              <a:spcAft>
                <a:spcPts val="0"/>
              </a:spcAft>
              <a:defRPr/>
            </a:pPr>
            <a:r>
              <a:rPr lang="en-US" sz="1200" spc="100" dirty="0">
                <a:solidFill>
                  <a:schemeClr val="bg1">
                    <a:lumMod val="65000"/>
                  </a:schemeClr>
                </a:solidFill>
                <a:latin typeface="+mn-lt"/>
                <a:cs typeface="+mn-cs"/>
              </a:rPr>
              <a:t>VETERANS HEALTH ADMINISTRATION</a:t>
            </a:r>
          </a:p>
        </p:txBody>
      </p:sp>
    </p:spTree>
  </p:cSld>
  <p:clrMap bg1="lt1" tx1="dk1" bg2="lt2" tx2="dk2" accent1="accent1" accent2="accent2" accent3="accent3" accent4="accent4" accent5="accent5" accent6="accent6" hlink="hlink" folHlink="folHlink"/>
  <p:sldLayoutIdLst>
    <p:sldLayoutId id="2147483669" r:id="rId1"/>
    <p:sldLayoutId id="2147483662" r:id="rId2"/>
    <p:sldLayoutId id="2147483670" r:id="rId3"/>
    <p:sldLayoutId id="2147483663" r:id="rId4"/>
    <p:sldLayoutId id="2147483664" r:id="rId5"/>
    <p:sldLayoutId id="2147483665" r:id="rId6"/>
    <p:sldLayoutId id="2147483671" r:id="rId7"/>
    <p:sldLayoutId id="2147483666" r:id="rId8"/>
    <p:sldLayoutId id="2147483667" r:id="rId9"/>
    <p:sldLayoutId id="2147483668" r:id="rId10"/>
    <p:sldLayoutId id="2147483672" r:id="rId11"/>
    <p:sldLayoutId id="2147483673" r:id="rId12"/>
    <p:sldLayoutId id="2147483674" r:id="rId13"/>
    <p:sldLayoutId id="2147483675" r:id="rId14"/>
    <p:sldLayoutId id="2147483676" r:id="rId15"/>
    <p:sldLayoutId id="2147483677" r:id="rId16"/>
  </p:sldLayoutIdLst>
  <p:hf hdr="0" ftr="0" dt="0"/>
  <p:txStyles>
    <p:titleStyle>
      <a:lvl1pPr algn="l" defTabSz="457200" rtl="0" fontAlgn="base">
        <a:spcBef>
          <a:spcPct val="0"/>
        </a:spcBef>
        <a:spcAft>
          <a:spcPct val="0"/>
        </a:spcAft>
        <a:defRPr sz="2400" kern="1200">
          <a:solidFill>
            <a:schemeClr val="bg1"/>
          </a:solidFill>
          <a:latin typeface="Georgia"/>
          <a:ea typeface="Georgia" pitchFamily="18" charset="0"/>
          <a:cs typeface="Georgia"/>
        </a:defRPr>
      </a:lvl1pPr>
      <a:lvl2pPr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2pPr>
      <a:lvl3pPr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3pPr>
      <a:lvl4pPr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4pPr>
      <a:lvl5pPr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5pPr>
      <a:lvl6pPr marL="457200"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6pPr>
      <a:lvl7pPr marL="914400"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7pPr>
      <a:lvl8pPr marL="1371600"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8pPr>
      <a:lvl9pPr marL="1828800"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9pPr>
    </p:titleStyle>
    <p:bodyStyle>
      <a:lvl1pPr marL="342900" indent="-342900" algn="l" defTabSz="457200" rtl="0" fontAlgn="base">
        <a:spcBef>
          <a:spcPct val="20000"/>
        </a:spcBef>
        <a:spcAft>
          <a:spcPct val="0"/>
        </a:spcAft>
        <a:buFont typeface="Arial" charset="0"/>
        <a:buChar char="•"/>
        <a:defRPr kern="1200">
          <a:solidFill>
            <a:schemeClr val="tx1"/>
          </a:solidFill>
          <a:latin typeface="+mn-lt"/>
          <a:ea typeface="Georgia" pitchFamily="18" charset="0"/>
          <a:cs typeface="Georgia"/>
        </a:defRPr>
      </a:lvl1pPr>
      <a:lvl2pPr marL="742950" indent="-285750" algn="l" defTabSz="457200" rtl="0" fontAlgn="base">
        <a:spcBef>
          <a:spcPct val="20000"/>
        </a:spcBef>
        <a:spcAft>
          <a:spcPct val="0"/>
        </a:spcAft>
        <a:buFont typeface="Arial" charset="0"/>
        <a:buChar char="–"/>
        <a:defRPr sz="1600" kern="1200">
          <a:solidFill>
            <a:schemeClr val="tx1"/>
          </a:solidFill>
          <a:latin typeface="+mn-lt"/>
          <a:ea typeface="Georgia" pitchFamily="18" charset="0"/>
          <a:cs typeface="Georgia"/>
        </a:defRPr>
      </a:lvl2pPr>
      <a:lvl3pPr marL="1143000" indent="-228600" algn="l" defTabSz="457200" rtl="0" fontAlgn="base">
        <a:spcBef>
          <a:spcPct val="20000"/>
        </a:spcBef>
        <a:spcAft>
          <a:spcPct val="0"/>
        </a:spcAft>
        <a:buFont typeface="Arial" charset="0"/>
        <a:buChar char="•"/>
        <a:defRPr sz="1400" kern="1200">
          <a:solidFill>
            <a:schemeClr val="tx1"/>
          </a:solidFill>
          <a:latin typeface="+mn-lt"/>
          <a:ea typeface="Georgia" pitchFamily="18" charset="0"/>
          <a:cs typeface="Georgia"/>
        </a:defRPr>
      </a:lvl3pPr>
      <a:lvl4pPr marL="1600200" indent="-228600" algn="l" defTabSz="457200" rtl="0" fontAlgn="base">
        <a:spcBef>
          <a:spcPct val="20000"/>
        </a:spcBef>
        <a:spcAft>
          <a:spcPct val="0"/>
        </a:spcAft>
        <a:buFont typeface="Arial" charset="0"/>
        <a:buChar char="–"/>
        <a:defRPr sz="1200" kern="1200">
          <a:solidFill>
            <a:schemeClr val="tx1"/>
          </a:solidFill>
          <a:latin typeface="+mn-lt"/>
          <a:ea typeface="Georgia" pitchFamily="18" charset="0"/>
          <a:cs typeface="Georgia"/>
        </a:defRPr>
      </a:lvl4pPr>
      <a:lvl5pPr marL="2057400" indent="-228600" algn="l" defTabSz="457200" rtl="0" fontAlgn="base">
        <a:spcBef>
          <a:spcPct val="20000"/>
        </a:spcBef>
        <a:spcAft>
          <a:spcPct val="0"/>
        </a:spcAft>
        <a:buFont typeface="Arial" charset="0"/>
        <a:buChar char="»"/>
        <a:defRPr sz="1200" kern="1200">
          <a:solidFill>
            <a:schemeClr val="tx1"/>
          </a:solidFill>
          <a:latin typeface="Georgia"/>
          <a:ea typeface="Georgia" pitchFamily="18" charset="0"/>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6642"/>
            <a:ext cx="8229600" cy="887505"/>
          </a:xfrm>
        </p:spPr>
        <p:txBody>
          <a:bodyPr/>
          <a:lstStyle/>
          <a:p>
            <a:r>
              <a:rPr lang="en-US" sz="2400" b="1" dirty="0">
                <a:solidFill>
                  <a:srgbClr val="FFFF00"/>
                </a:solidFill>
              </a:rPr>
              <a:t>New Requirements for VA ORD Investigators: </a:t>
            </a:r>
            <a:br>
              <a:rPr lang="en-US" sz="2400" b="1" dirty="0">
                <a:solidFill>
                  <a:srgbClr val="FFFF00"/>
                </a:solidFill>
              </a:rPr>
            </a:br>
            <a:r>
              <a:rPr lang="en-US" sz="2400" b="1" dirty="0">
                <a:solidFill>
                  <a:srgbClr val="FFFF00"/>
                </a:solidFill>
              </a:rPr>
              <a:t>Implementation of Data Management and Access Plans</a:t>
            </a:r>
            <a:endParaRPr lang="en-US" sz="2400"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86102" y="1682045"/>
            <a:ext cx="4274342" cy="4195188"/>
          </a:xfrm>
        </p:spPr>
      </p:pic>
    </p:spTree>
    <p:extLst>
      <p:ext uri="{BB962C8B-B14F-4D97-AF65-F5344CB8AC3E}">
        <p14:creationId xmlns:p14="http://schemas.microsoft.com/office/powerpoint/2010/main" val="27069584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733" y="274420"/>
            <a:ext cx="8229600" cy="887505"/>
          </a:xfrm>
        </p:spPr>
        <p:txBody>
          <a:bodyPr/>
          <a:lstStyle/>
          <a:p>
            <a:r>
              <a:rPr lang="en-US" sz="2400" dirty="0" smtClean="0">
                <a:solidFill>
                  <a:srgbClr val="FFFF00"/>
                </a:solidFill>
                <a:latin typeface="+mn-lt"/>
              </a:rPr>
              <a:t>Adherence to DMAPs</a:t>
            </a:r>
            <a:endParaRPr lang="en-US" sz="2400" dirty="0">
              <a:solidFill>
                <a:srgbClr val="FFFF00"/>
              </a:solidFill>
              <a:latin typeface="+mn-lt"/>
            </a:endParaRPr>
          </a:p>
        </p:txBody>
      </p:sp>
      <p:sp>
        <p:nvSpPr>
          <p:cNvPr id="3" name="Content Placeholder 2"/>
          <p:cNvSpPr>
            <a:spLocks noGrp="1"/>
          </p:cNvSpPr>
          <p:nvPr>
            <p:ph idx="1"/>
          </p:nvPr>
        </p:nvSpPr>
        <p:spPr/>
        <p:txBody>
          <a:bodyPr/>
          <a:lstStyle/>
          <a:p>
            <a:pPr lvl="0"/>
            <a:r>
              <a:rPr lang="en-US" sz="2400" dirty="0" smtClean="0"/>
              <a:t>When selected for funding, the notice of award from the research service will include a condition </a:t>
            </a:r>
            <a:r>
              <a:rPr lang="en-US" sz="2400" dirty="0"/>
              <a:t>that failure to implement </a:t>
            </a:r>
            <a:r>
              <a:rPr lang="en-US" sz="2400" dirty="0" smtClean="0"/>
              <a:t>an approved DMAP may </a:t>
            </a:r>
            <a:r>
              <a:rPr lang="en-US" sz="2400" dirty="0"/>
              <a:t>result in loss of funding and/or other </a:t>
            </a:r>
            <a:r>
              <a:rPr lang="en-US" sz="2400" dirty="0" smtClean="0"/>
              <a:t>restrictions</a:t>
            </a:r>
          </a:p>
          <a:p>
            <a:pPr lvl="0"/>
            <a:r>
              <a:rPr lang="en-US" sz="2400" dirty="0" smtClean="0"/>
              <a:t>PI will also attest to their responsibility to comply with DMAP requirements during the Just in Time process by submitting a signed PI Assurance Form</a:t>
            </a:r>
            <a:endParaRPr lang="en-US" sz="2400" dirty="0"/>
          </a:p>
          <a:p>
            <a:endParaRPr lang="en-US" dirty="0"/>
          </a:p>
        </p:txBody>
      </p:sp>
    </p:spTree>
    <p:extLst>
      <p:ext uri="{BB962C8B-B14F-4D97-AF65-F5344CB8AC3E}">
        <p14:creationId xmlns:p14="http://schemas.microsoft.com/office/powerpoint/2010/main" val="26405533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bwMode="auto">
          <a:xfrm>
            <a:off x="457200" y="249481"/>
            <a:ext cx="8502162" cy="914799"/>
          </a:xfrm>
          <a:noFill/>
          <a:ln>
            <a:miter lim="800000"/>
            <a:headEnd/>
            <a:tailEnd/>
          </a:ln>
        </p:spPr>
        <p:txBody>
          <a:bodyPr vert="horz" wrap="square" lIns="91440" tIns="45720" rIns="91440" bIns="45720" numCol="1" anchor="t" anchorCtr="0" compatLnSpc="1">
            <a:prstTxWarp prst="textNoShape">
              <a:avLst/>
            </a:prstTxWarp>
          </a:bodyPr>
          <a:lstStyle/>
          <a:p>
            <a:r>
              <a:rPr lang="en-US" sz="1000" dirty="0" smtClean="0"/>
              <a:t/>
            </a:r>
            <a:br>
              <a:rPr lang="en-US" sz="1000" dirty="0" smtClean="0"/>
            </a:br>
            <a:r>
              <a:rPr lang="en-US" sz="2400" dirty="0" smtClean="0">
                <a:solidFill>
                  <a:srgbClr val="FFFF00"/>
                </a:solidFill>
                <a:latin typeface="+mn-lt"/>
              </a:rPr>
              <a:t>How to Describe Ways to Share Research Data</a:t>
            </a:r>
          </a:p>
        </p:txBody>
      </p:sp>
      <p:sp>
        <p:nvSpPr>
          <p:cNvPr id="2" name="TextBox 1"/>
          <p:cNvSpPr txBox="1"/>
          <p:nvPr/>
        </p:nvSpPr>
        <p:spPr>
          <a:xfrm>
            <a:off x="397564" y="1735106"/>
            <a:ext cx="8404529" cy="3939540"/>
          </a:xfrm>
          <a:prstGeom prst="rect">
            <a:avLst/>
          </a:prstGeom>
          <a:noFill/>
        </p:spPr>
        <p:txBody>
          <a:bodyPr wrap="square" rtlCol="0">
            <a:spAutoFit/>
          </a:bodyPr>
          <a:lstStyle/>
          <a:p>
            <a:pPr marL="230188">
              <a:spcBef>
                <a:spcPts val="1200"/>
              </a:spcBef>
            </a:pPr>
            <a:r>
              <a:rPr lang="en-US" sz="2400" dirty="0" smtClean="0"/>
              <a:t>There are five ways to share data, not including a response to a Freedom of Information Act (FOIA) request.  A PI should consider which is most applicable for their DMAP:</a:t>
            </a:r>
            <a:endParaRPr lang="en-US" sz="2400" b="1" dirty="0"/>
          </a:p>
          <a:p>
            <a:pPr marL="230188">
              <a:spcBef>
                <a:spcPts val="1200"/>
              </a:spcBef>
            </a:pPr>
            <a:r>
              <a:rPr lang="en-US" sz="2400" b="1" dirty="0" smtClean="0"/>
              <a:t>1. Individually </a:t>
            </a:r>
            <a:r>
              <a:rPr lang="en-US" sz="2400" b="1" dirty="0"/>
              <a:t>Identifiable Data </a:t>
            </a:r>
            <a:r>
              <a:rPr lang="en-US" sz="2400" dirty="0"/>
              <a:t>may be shared pursuant to valid HIPAA Authorization, Informed Consent, and an appropriate written agreement limiting use of the data to the conditions described in the authorization and consent.</a:t>
            </a:r>
          </a:p>
          <a:p>
            <a:pPr marL="684213" lvl="1"/>
            <a:r>
              <a:rPr lang="en-US" sz="2400" dirty="0" smtClean="0">
                <a:solidFill>
                  <a:srgbClr val="003572"/>
                </a:solidFill>
              </a:rPr>
              <a:t/>
            </a:r>
            <a:br>
              <a:rPr lang="en-US" sz="2400" dirty="0" smtClean="0">
                <a:solidFill>
                  <a:srgbClr val="003572"/>
                </a:solidFill>
              </a:rPr>
            </a:br>
            <a:endParaRPr lang="en-US" sz="2400" dirty="0" smtClean="0">
              <a:solidFill>
                <a:srgbClr val="003572"/>
              </a:solidFill>
            </a:endParaRPr>
          </a:p>
          <a:p>
            <a:pPr marL="919163" lvl="1" indent="-234950">
              <a:buFont typeface="Arial" panose="020B0604020202020204" pitchFamily="34" charset="0"/>
              <a:buChar char="•"/>
            </a:pPr>
            <a:endParaRPr lang="en-US" sz="2400" dirty="0" smtClean="0">
              <a:solidFill>
                <a:srgbClr val="003572"/>
              </a:solidFill>
            </a:endParaRPr>
          </a:p>
        </p:txBody>
      </p:sp>
    </p:spTree>
    <p:extLst>
      <p:ext uri="{BB962C8B-B14F-4D97-AF65-F5344CB8AC3E}">
        <p14:creationId xmlns:p14="http://schemas.microsoft.com/office/powerpoint/2010/main" val="245083805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bwMode="auto">
          <a:xfrm>
            <a:off x="457200" y="249481"/>
            <a:ext cx="8229600" cy="914799"/>
          </a:xfrm>
          <a:noFill/>
          <a:ln>
            <a:miter lim="800000"/>
            <a:headEnd/>
            <a:tailEnd/>
          </a:ln>
        </p:spPr>
        <p:txBody>
          <a:bodyPr vert="horz" wrap="square" lIns="91440" tIns="45720" rIns="91440" bIns="45720" numCol="1" anchor="t" anchorCtr="0" compatLnSpc="1">
            <a:prstTxWarp prst="textNoShape">
              <a:avLst/>
            </a:prstTxWarp>
          </a:bodyPr>
          <a:lstStyle/>
          <a:p>
            <a:r>
              <a:rPr lang="en-US" sz="1000" dirty="0" smtClean="0"/>
              <a:t/>
            </a:r>
            <a:br>
              <a:rPr lang="en-US" sz="1000" dirty="0" smtClean="0"/>
            </a:br>
            <a:r>
              <a:rPr lang="en-US" sz="2400" dirty="0" smtClean="0">
                <a:solidFill>
                  <a:srgbClr val="FFFF00"/>
                </a:solidFill>
                <a:latin typeface="+mn-lt"/>
              </a:rPr>
              <a:t>Ways </a:t>
            </a:r>
            <a:r>
              <a:rPr lang="en-US" sz="2400" dirty="0">
                <a:solidFill>
                  <a:srgbClr val="FFFF00"/>
                </a:solidFill>
                <a:latin typeface="+mn-lt"/>
              </a:rPr>
              <a:t>to Share Research </a:t>
            </a:r>
            <a:r>
              <a:rPr lang="en-US" sz="2400" dirty="0" smtClean="0">
                <a:solidFill>
                  <a:srgbClr val="FFFF00"/>
                </a:solidFill>
                <a:latin typeface="+mn-lt"/>
              </a:rPr>
              <a:t>Data (cont’d)</a:t>
            </a:r>
          </a:p>
        </p:txBody>
      </p:sp>
      <p:sp>
        <p:nvSpPr>
          <p:cNvPr id="2" name="TextBox 1"/>
          <p:cNvSpPr txBox="1"/>
          <p:nvPr/>
        </p:nvSpPr>
        <p:spPr>
          <a:xfrm>
            <a:off x="397564" y="1735106"/>
            <a:ext cx="8404529" cy="5416868"/>
          </a:xfrm>
          <a:prstGeom prst="rect">
            <a:avLst/>
          </a:prstGeom>
          <a:noFill/>
        </p:spPr>
        <p:txBody>
          <a:bodyPr wrap="square" rtlCol="0">
            <a:spAutoFit/>
          </a:bodyPr>
          <a:lstStyle/>
          <a:p>
            <a:pPr marL="230188">
              <a:spcBef>
                <a:spcPts val="1200"/>
              </a:spcBef>
            </a:pPr>
            <a:r>
              <a:rPr lang="en-US" sz="2400" dirty="0" smtClean="0"/>
              <a:t>2. I</a:t>
            </a:r>
            <a:r>
              <a:rPr lang="en-US" sz="2400" b="1" dirty="0" smtClean="0"/>
              <a:t>ndividually </a:t>
            </a:r>
            <a:r>
              <a:rPr lang="en-US" sz="2400" b="1" dirty="0"/>
              <a:t>Identifiable Data, </a:t>
            </a:r>
            <a:r>
              <a:rPr lang="en-US" sz="2400" dirty="0"/>
              <a:t>excluding Veterans’ names and 38 USC §7332-protected information, may be shared, pursuant to a written request and IRB approved waiver of HIPAA authorization, with the approval of the Under Secretary for Health, in accordance with VHA Handbook 1605.1 §13.b(1)(b) or §13.b(1)(c) or superseding versions of that Handbook. </a:t>
            </a:r>
          </a:p>
          <a:p>
            <a:pPr marL="461963">
              <a:spcBef>
                <a:spcPts val="600"/>
              </a:spcBef>
            </a:pPr>
            <a:endParaRPr lang="en-US" sz="2400" i="1" dirty="0" smtClean="0">
              <a:latin typeface="Calibri"/>
              <a:ea typeface="Calibri"/>
              <a:cs typeface="Times New Roman"/>
            </a:endParaRPr>
          </a:p>
          <a:p>
            <a:pPr marL="461963">
              <a:spcBef>
                <a:spcPts val="600"/>
              </a:spcBef>
            </a:pPr>
            <a:r>
              <a:rPr lang="en-US" sz="2400" i="1" dirty="0" smtClean="0">
                <a:latin typeface="Calibri"/>
                <a:ea typeface="Calibri"/>
                <a:cs typeface="Times New Roman"/>
              </a:rPr>
              <a:t>Note</a:t>
            </a:r>
            <a:r>
              <a:rPr lang="en-US" sz="2400" i="1" dirty="0">
                <a:latin typeface="Calibri"/>
                <a:ea typeface="Calibri"/>
                <a:cs typeface="Times New Roman"/>
              </a:rPr>
              <a:t>: Subject to all other listed requirements, Veterans’ names may </a:t>
            </a:r>
            <a:r>
              <a:rPr lang="en-US" sz="2400" i="1" dirty="0" smtClean="0">
                <a:latin typeface="Calibri"/>
                <a:ea typeface="Calibri"/>
                <a:cs typeface="Times New Roman"/>
              </a:rPr>
              <a:t>be </a:t>
            </a:r>
            <a:r>
              <a:rPr lang="en-US" sz="2400" i="1" dirty="0">
                <a:latin typeface="Calibri"/>
                <a:ea typeface="Calibri"/>
                <a:cs typeface="Times New Roman"/>
              </a:rPr>
              <a:t>shared with other Federal agencies (38 USC §5701), and </a:t>
            </a:r>
            <a:r>
              <a:rPr lang="en-US" sz="2400" i="1" dirty="0" smtClean="0">
                <a:latin typeface="Calibri"/>
                <a:ea typeface="Calibri"/>
                <a:cs typeface="Times New Roman"/>
              </a:rPr>
              <a:t>with non-Federal </a:t>
            </a:r>
            <a:r>
              <a:rPr lang="en-US" sz="2400" i="1" dirty="0">
                <a:latin typeface="Calibri"/>
                <a:ea typeface="Calibri"/>
                <a:cs typeface="Times New Roman"/>
              </a:rPr>
              <a:t>investigators who provide the names and addresses of the individual subjects.</a:t>
            </a:r>
            <a:endParaRPr lang="en-US" sz="2400" dirty="0"/>
          </a:p>
          <a:p>
            <a:pPr marL="684213" lvl="1"/>
            <a:r>
              <a:rPr lang="en-US" sz="2400" dirty="0" smtClean="0">
                <a:solidFill>
                  <a:srgbClr val="003572"/>
                </a:solidFill>
              </a:rPr>
              <a:t/>
            </a:r>
            <a:br>
              <a:rPr lang="en-US" sz="2400" dirty="0" smtClean="0">
                <a:solidFill>
                  <a:srgbClr val="003572"/>
                </a:solidFill>
              </a:rPr>
            </a:br>
            <a:endParaRPr lang="en-US" sz="2400" dirty="0" smtClean="0">
              <a:solidFill>
                <a:srgbClr val="003572"/>
              </a:solidFill>
            </a:endParaRPr>
          </a:p>
          <a:p>
            <a:pPr marL="919163" lvl="1" indent="-234950">
              <a:buFont typeface="Arial" panose="020B0604020202020204" pitchFamily="34" charset="0"/>
              <a:buChar char="•"/>
            </a:pPr>
            <a:endParaRPr lang="en-US" sz="2400" dirty="0" smtClean="0">
              <a:solidFill>
                <a:srgbClr val="003572"/>
              </a:solidFill>
            </a:endParaRPr>
          </a:p>
        </p:txBody>
      </p:sp>
    </p:spTree>
    <p:extLst>
      <p:ext uri="{BB962C8B-B14F-4D97-AF65-F5344CB8AC3E}">
        <p14:creationId xmlns:p14="http://schemas.microsoft.com/office/powerpoint/2010/main" val="230443425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bwMode="auto">
          <a:xfrm>
            <a:off x="457200" y="463970"/>
            <a:ext cx="8229600" cy="914799"/>
          </a:xfrm>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solidFill>
                  <a:srgbClr val="FFFF00"/>
                </a:solidFill>
                <a:latin typeface="+mn-lt"/>
              </a:rPr>
              <a:t>Ways </a:t>
            </a:r>
            <a:r>
              <a:rPr lang="en-US" sz="2400" dirty="0">
                <a:solidFill>
                  <a:srgbClr val="FFFF00"/>
                </a:solidFill>
                <a:latin typeface="+mn-lt"/>
              </a:rPr>
              <a:t>to Share Research Data</a:t>
            </a:r>
            <a:endParaRPr lang="en-US" sz="2400" dirty="0" smtClean="0">
              <a:solidFill>
                <a:srgbClr val="FFFF00"/>
              </a:solidFill>
              <a:latin typeface="+mn-lt"/>
            </a:endParaRPr>
          </a:p>
        </p:txBody>
      </p:sp>
      <p:sp>
        <p:nvSpPr>
          <p:cNvPr id="2" name="TextBox 1"/>
          <p:cNvSpPr txBox="1"/>
          <p:nvPr/>
        </p:nvSpPr>
        <p:spPr>
          <a:xfrm>
            <a:off x="397564" y="1735106"/>
            <a:ext cx="8404529" cy="4524315"/>
          </a:xfrm>
          <a:prstGeom prst="rect">
            <a:avLst/>
          </a:prstGeom>
          <a:noFill/>
        </p:spPr>
        <p:txBody>
          <a:bodyPr wrap="square" rtlCol="0">
            <a:spAutoFit/>
          </a:bodyPr>
          <a:lstStyle/>
          <a:p>
            <a:pPr marL="230188">
              <a:spcBef>
                <a:spcPts val="1200"/>
              </a:spcBef>
            </a:pPr>
            <a:r>
              <a:rPr lang="en-US" sz="2400" dirty="0" smtClean="0"/>
              <a:t>3. </a:t>
            </a:r>
            <a:r>
              <a:rPr lang="en-US" sz="2400" b="1" dirty="0" smtClean="0"/>
              <a:t>Individually </a:t>
            </a:r>
            <a:r>
              <a:rPr lang="en-US" sz="2400" b="1" dirty="0"/>
              <a:t>Identifiable Data, </a:t>
            </a:r>
            <a:r>
              <a:rPr lang="en-US" sz="2400" dirty="0"/>
              <a:t>including 38 USC 7332-protected information, may be shared, pursuant to the above requirements and a written assurance from the recipient that the information will be maintained in accordance with the security requirements of 38 CFR Part 1.466, or more stringent requirements, the information will not be re-disclosed except back to VA, and the information will not identify any individual patient in any report of the research or otherwise disclose patient identities.</a:t>
            </a:r>
          </a:p>
          <a:p>
            <a:pPr marL="684213" lvl="1"/>
            <a:r>
              <a:rPr lang="en-US" sz="2400" dirty="0" smtClean="0">
                <a:solidFill>
                  <a:srgbClr val="003572"/>
                </a:solidFill>
              </a:rPr>
              <a:t/>
            </a:r>
            <a:br>
              <a:rPr lang="en-US" sz="2400" dirty="0" smtClean="0">
                <a:solidFill>
                  <a:srgbClr val="003572"/>
                </a:solidFill>
              </a:rPr>
            </a:br>
            <a:endParaRPr lang="en-US" sz="2400" dirty="0" smtClean="0">
              <a:solidFill>
                <a:srgbClr val="003572"/>
              </a:solidFill>
            </a:endParaRPr>
          </a:p>
          <a:p>
            <a:pPr marL="919163" lvl="1" indent="-234950">
              <a:buFont typeface="Arial" panose="020B0604020202020204" pitchFamily="34" charset="0"/>
              <a:buChar char="•"/>
            </a:pPr>
            <a:endParaRPr lang="en-US" sz="2400" dirty="0" smtClean="0">
              <a:solidFill>
                <a:srgbClr val="003572"/>
              </a:solidFill>
            </a:endParaRPr>
          </a:p>
        </p:txBody>
      </p:sp>
    </p:spTree>
    <p:extLst>
      <p:ext uri="{BB962C8B-B14F-4D97-AF65-F5344CB8AC3E}">
        <p14:creationId xmlns:p14="http://schemas.microsoft.com/office/powerpoint/2010/main" val="310365690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bwMode="auto">
          <a:xfrm>
            <a:off x="457200" y="249481"/>
            <a:ext cx="8229600" cy="914799"/>
          </a:xfrm>
          <a:noFill/>
          <a:ln>
            <a:miter lim="800000"/>
            <a:headEnd/>
            <a:tailEnd/>
          </a:ln>
        </p:spPr>
        <p:txBody>
          <a:bodyPr vert="horz" wrap="square" lIns="91440" tIns="45720" rIns="91440" bIns="45720" numCol="1" anchor="t" anchorCtr="0" compatLnSpc="1">
            <a:prstTxWarp prst="textNoShape">
              <a:avLst/>
            </a:prstTxWarp>
          </a:bodyPr>
          <a:lstStyle/>
          <a:p>
            <a:r>
              <a:rPr lang="en-US" sz="1000" dirty="0" smtClean="0"/>
              <a:t/>
            </a:r>
            <a:br>
              <a:rPr lang="en-US" sz="1000" dirty="0" smtClean="0"/>
            </a:br>
            <a:r>
              <a:rPr lang="en-US" sz="2400" dirty="0" smtClean="0">
                <a:solidFill>
                  <a:srgbClr val="FFFF00"/>
                </a:solidFill>
                <a:latin typeface="+mn-lt"/>
              </a:rPr>
              <a:t>Ways </a:t>
            </a:r>
            <a:r>
              <a:rPr lang="en-US" sz="2400" dirty="0">
                <a:solidFill>
                  <a:srgbClr val="FFFF00"/>
                </a:solidFill>
                <a:latin typeface="+mn-lt"/>
              </a:rPr>
              <a:t>to Share Research Data</a:t>
            </a:r>
            <a:endParaRPr lang="en-US" sz="2400" dirty="0" smtClean="0">
              <a:solidFill>
                <a:srgbClr val="FFFF00"/>
              </a:solidFill>
              <a:latin typeface="+mn-lt"/>
            </a:endParaRPr>
          </a:p>
        </p:txBody>
      </p:sp>
      <p:sp>
        <p:nvSpPr>
          <p:cNvPr id="2" name="TextBox 1"/>
          <p:cNvSpPr txBox="1"/>
          <p:nvPr/>
        </p:nvSpPr>
        <p:spPr>
          <a:xfrm>
            <a:off x="397564" y="1735106"/>
            <a:ext cx="8404529" cy="3046988"/>
          </a:xfrm>
          <a:prstGeom prst="rect">
            <a:avLst/>
          </a:prstGeom>
          <a:noFill/>
        </p:spPr>
        <p:txBody>
          <a:bodyPr wrap="square" rtlCol="0">
            <a:spAutoFit/>
          </a:bodyPr>
          <a:lstStyle/>
          <a:p>
            <a:pPr marL="230188">
              <a:spcBef>
                <a:spcPts val="1200"/>
              </a:spcBef>
            </a:pPr>
            <a:r>
              <a:rPr lang="en-US" sz="2400" dirty="0" smtClean="0"/>
              <a:t>4. </a:t>
            </a:r>
            <a:r>
              <a:rPr lang="en-US" sz="2400" b="1" dirty="0" smtClean="0"/>
              <a:t>A </a:t>
            </a:r>
            <a:r>
              <a:rPr lang="en-US" sz="2400" b="1" dirty="0"/>
              <a:t>Limited Dataset (LDS) </a:t>
            </a:r>
            <a:r>
              <a:rPr lang="en-US" sz="2400" dirty="0"/>
              <a:t>may be created and shared pursuant to a </a:t>
            </a:r>
            <a:r>
              <a:rPr lang="en-US" sz="2400" dirty="0" smtClean="0"/>
              <a:t>Data Use Agreement (DUA) </a:t>
            </a:r>
            <a:r>
              <a:rPr lang="en-US" sz="2400" dirty="0"/>
              <a:t>appropriately limiting use of the dataset and prohibiting the recipient from identifying or re-identifying (or taking steps to identify or re-identify) any individual whose data are included in the </a:t>
            </a:r>
            <a:r>
              <a:rPr lang="en-US" sz="2400" dirty="0" smtClean="0"/>
              <a:t>dataset.</a:t>
            </a:r>
            <a:endParaRPr lang="en-US" sz="2400" dirty="0"/>
          </a:p>
          <a:p>
            <a:pPr marL="684213" lvl="1"/>
            <a:r>
              <a:rPr lang="en-US" sz="2400" dirty="0" smtClean="0">
                <a:solidFill>
                  <a:srgbClr val="003572"/>
                </a:solidFill>
              </a:rPr>
              <a:t/>
            </a:r>
            <a:br>
              <a:rPr lang="en-US" sz="2400" dirty="0" smtClean="0">
                <a:solidFill>
                  <a:srgbClr val="003572"/>
                </a:solidFill>
              </a:rPr>
            </a:br>
            <a:endParaRPr lang="en-US" sz="2400" dirty="0" smtClean="0">
              <a:solidFill>
                <a:srgbClr val="003572"/>
              </a:solidFill>
            </a:endParaRPr>
          </a:p>
          <a:p>
            <a:pPr marL="919163" lvl="1" indent="-234950">
              <a:buFont typeface="Arial" panose="020B0604020202020204" pitchFamily="34" charset="0"/>
              <a:buChar char="•"/>
            </a:pPr>
            <a:endParaRPr lang="en-US" sz="2400" dirty="0" smtClean="0">
              <a:solidFill>
                <a:srgbClr val="003572"/>
              </a:solidFill>
            </a:endParaRPr>
          </a:p>
        </p:txBody>
      </p:sp>
    </p:spTree>
    <p:extLst>
      <p:ext uri="{BB962C8B-B14F-4D97-AF65-F5344CB8AC3E}">
        <p14:creationId xmlns:p14="http://schemas.microsoft.com/office/powerpoint/2010/main" val="402770676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bwMode="auto">
          <a:xfrm>
            <a:off x="443552" y="249481"/>
            <a:ext cx="8229600" cy="914799"/>
          </a:xfrm>
          <a:noFill/>
          <a:ln>
            <a:miter lim="800000"/>
            <a:headEnd/>
            <a:tailEnd/>
          </a:ln>
        </p:spPr>
        <p:txBody>
          <a:bodyPr vert="horz" wrap="square" lIns="91440" tIns="45720" rIns="91440" bIns="45720" numCol="1" anchor="t" anchorCtr="0" compatLnSpc="1">
            <a:prstTxWarp prst="textNoShape">
              <a:avLst/>
            </a:prstTxWarp>
          </a:bodyPr>
          <a:lstStyle/>
          <a:p>
            <a:r>
              <a:rPr lang="en-US" sz="1000" dirty="0" smtClean="0"/>
              <a:t/>
            </a:r>
            <a:br>
              <a:rPr lang="en-US" sz="1000" dirty="0" smtClean="0"/>
            </a:br>
            <a:r>
              <a:rPr lang="en-US" sz="2400" dirty="0" smtClean="0">
                <a:solidFill>
                  <a:srgbClr val="FFFF00"/>
                </a:solidFill>
                <a:latin typeface="+mn-lt"/>
              </a:rPr>
              <a:t>Ways </a:t>
            </a:r>
            <a:r>
              <a:rPr lang="en-US" sz="2400" dirty="0">
                <a:solidFill>
                  <a:srgbClr val="FFFF00"/>
                </a:solidFill>
                <a:latin typeface="+mn-lt"/>
              </a:rPr>
              <a:t>to Share Research Data</a:t>
            </a:r>
            <a:endParaRPr lang="en-US" sz="2400" dirty="0" smtClean="0">
              <a:solidFill>
                <a:srgbClr val="FFFF00"/>
              </a:solidFill>
              <a:latin typeface="+mn-lt"/>
            </a:endParaRPr>
          </a:p>
        </p:txBody>
      </p:sp>
      <p:sp>
        <p:nvSpPr>
          <p:cNvPr id="2" name="TextBox 1"/>
          <p:cNvSpPr txBox="1"/>
          <p:nvPr/>
        </p:nvSpPr>
        <p:spPr>
          <a:xfrm>
            <a:off x="397564" y="1735106"/>
            <a:ext cx="8404529" cy="5616922"/>
          </a:xfrm>
          <a:prstGeom prst="rect">
            <a:avLst/>
          </a:prstGeom>
          <a:noFill/>
        </p:spPr>
        <p:txBody>
          <a:bodyPr wrap="square" rtlCol="0">
            <a:spAutoFit/>
          </a:bodyPr>
          <a:lstStyle/>
          <a:p>
            <a:pPr marL="230188" lvl="0">
              <a:spcBef>
                <a:spcPts val="1200"/>
              </a:spcBef>
            </a:pPr>
            <a:r>
              <a:rPr lang="en-US" sz="2400" dirty="0" smtClean="0"/>
              <a:t>5. A </a:t>
            </a:r>
            <a:r>
              <a:rPr lang="en-US" sz="2400" b="1" dirty="0"/>
              <a:t>De-identified, </a:t>
            </a:r>
            <a:r>
              <a:rPr lang="en-US" sz="2400" b="1" dirty="0" smtClean="0"/>
              <a:t>Anonymized </a:t>
            </a:r>
            <a:r>
              <a:rPr lang="en-US" sz="2400" b="1" dirty="0"/>
              <a:t>Dataset </a:t>
            </a:r>
            <a:r>
              <a:rPr lang="en-US" sz="2400" dirty="0"/>
              <a:t>may be created and shared. </a:t>
            </a:r>
            <a:endParaRPr lang="en-US" sz="2400" dirty="0" smtClean="0"/>
          </a:p>
          <a:p>
            <a:pPr marL="461963" lvl="0">
              <a:spcBef>
                <a:spcPts val="600"/>
              </a:spcBef>
            </a:pPr>
            <a:r>
              <a:rPr lang="en-US" sz="2400" i="1" dirty="0" smtClean="0"/>
              <a:t>NOTE</a:t>
            </a:r>
            <a:r>
              <a:rPr lang="en-US" sz="2400" i="1" dirty="0"/>
              <a:t>: Where practicable, </a:t>
            </a:r>
            <a:r>
              <a:rPr lang="en-US" sz="2400" i="1" dirty="0" smtClean="0"/>
              <a:t>sharing  should take </a:t>
            </a:r>
            <a:r>
              <a:rPr lang="en-US" sz="2400" i="1" dirty="0"/>
              <a:t>place under a written agreement prohibiting the recipient from identifying or re-identifying (or taking steps to identify or re-identify) any individual whose data are included in the dataset. </a:t>
            </a:r>
            <a:r>
              <a:rPr lang="en-US" sz="2400" i="1" dirty="0" smtClean="0"/>
              <a:t>However</a:t>
            </a:r>
            <a:r>
              <a:rPr lang="en-US" sz="2400" i="1" dirty="0"/>
              <a:t>, it is permissible for final datasets in machine-readable format to be submitted to and accessed from PubMed Central (and similar sites) provided that care is taken to ensure that the individuals cannot be re-identified using other publicly available information.</a:t>
            </a:r>
          </a:p>
          <a:p>
            <a:pPr marL="230188">
              <a:spcBef>
                <a:spcPts val="1200"/>
              </a:spcBef>
            </a:pPr>
            <a:r>
              <a:rPr lang="en-US" sz="2400" dirty="0" smtClean="0">
                <a:solidFill>
                  <a:srgbClr val="003572"/>
                </a:solidFill>
              </a:rPr>
              <a:t/>
            </a:r>
            <a:br>
              <a:rPr lang="en-US" sz="2400" dirty="0" smtClean="0">
                <a:solidFill>
                  <a:srgbClr val="003572"/>
                </a:solidFill>
              </a:rPr>
            </a:br>
            <a:endParaRPr lang="en-US" sz="2400" dirty="0" smtClean="0">
              <a:solidFill>
                <a:srgbClr val="003572"/>
              </a:solidFill>
            </a:endParaRPr>
          </a:p>
          <a:p>
            <a:pPr marL="919163" lvl="1" indent="-234950">
              <a:buFont typeface="Arial" panose="020B0604020202020204" pitchFamily="34" charset="0"/>
              <a:buChar char="•"/>
            </a:pPr>
            <a:endParaRPr lang="en-US" sz="2400" dirty="0" smtClean="0">
              <a:solidFill>
                <a:srgbClr val="003572"/>
              </a:solidFill>
            </a:endParaRPr>
          </a:p>
        </p:txBody>
      </p:sp>
    </p:spTree>
    <p:extLst>
      <p:ext uri="{BB962C8B-B14F-4D97-AF65-F5344CB8AC3E}">
        <p14:creationId xmlns:p14="http://schemas.microsoft.com/office/powerpoint/2010/main" val="11701223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bwMode="auto">
          <a:xfrm>
            <a:off x="457200" y="249481"/>
            <a:ext cx="8229600" cy="914799"/>
          </a:xfrm>
          <a:noFill/>
          <a:ln>
            <a:miter lim="800000"/>
            <a:headEnd/>
            <a:tailEnd/>
          </a:ln>
        </p:spPr>
        <p:txBody>
          <a:bodyPr vert="horz" wrap="square" lIns="91440" tIns="45720" rIns="91440" bIns="45720" numCol="1" anchor="t" anchorCtr="0" compatLnSpc="1">
            <a:prstTxWarp prst="textNoShape">
              <a:avLst/>
            </a:prstTxWarp>
          </a:bodyPr>
          <a:lstStyle/>
          <a:p>
            <a:r>
              <a:rPr lang="en-US" sz="1000" dirty="0" smtClean="0"/>
              <a:t/>
            </a:r>
            <a:br>
              <a:rPr lang="en-US" sz="1000" dirty="0" smtClean="0"/>
            </a:br>
            <a:r>
              <a:rPr lang="en-US" sz="2400" dirty="0" smtClean="0">
                <a:solidFill>
                  <a:srgbClr val="FFFF00"/>
                </a:solidFill>
                <a:latin typeface="+mn-lt"/>
              </a:rPr>
              <a:t>Ways </a:t>
            </a:r>
            <a:r>
              <a:rPr lang="en-US" sz="2400" dirty="0">
                <a:solidFill>
                  <a:srgbClr val="FFFF00"/>
                </a:solidFill>
                <a:latin typeface="+mn-lt"/>
              </a:rPr>
              <a:t>to Share Research </a:t>
            </a:r>
            <a:r>
              <a:rPr lang="en-US" sz="2400" dirty="0" smtClean="0">
                <a:solidFill>
                  <a:srgbClr val="FFFF00"/>
                </a:solidFill>
                <a:latin typeface="+mn-lt"/>
              </a:rPr>
              <a:t>Data (FOIA)</a:t>
            </a:r>
          </a:p>
        </p:txBody>
      </p:sp>
      <p:sp>
        <p:nvSpPr>
          <p:cNvPr id="2" name="TextBox 1"/>
          <p:cNvSpPr txBox="1"/>
          <p:nvPr/>
        </p:nvSpPr>
        <p:spPr>
          <a:xfrm>
            <a:off x="374659" y="2078673"/>
            <a:ext cx="8404529" cy="2831544"/>
          </a:xfrm>
          <a:prstGeom prst="rect">
            <a:avLst/>
          </a:prstGeom>
          <a:noFill/>
        </p:spPr>
        <p:txBody>
          <a:bodyPr wrap="square" rtlCol="0">
            <a:spAutoFit/>
          </a:bodyPr>
          <a:lstStyle/>
          <a:p>
            <a:pPr marL="230188">
              <a:spcBef>
                <a:spcPts val="1200"/>
              </a:spcBef>
            </a:pPr>
            <a:r>
              <a:rPr lang="en-US" sz="2400" dirty="0" smtClean="0"/>
              <a:t>While this is not an acceptable description for a DMAP in an ORD application, all </a:t>
            </a:r>
            <a:r>
              <a:rPr lang="en-US" sz="2400" dirty="0"/>
              <a:t>Non-Exempt, Reasonably Segregable Data must be shared pursuant to a valid </a:t>
            </a:r>
            <a:r>
              <a:rPr lang="en-US" sz="2400" b="1" dirty="0"/>
              <a:t>Freedom of Information Act </a:t>
            </a:r>
            <a:r>
              <a:rPr lang="en-US" sz="2400" dirty="0"/>
              <a:t>(FOIA) request, as determined by the FOIA Officer</a:t>
            </a:r>
            <a:r>
              <a:rPr lang="en-US" sz="2400" dirty="0" smtClean="0"/>
              <a:t>.</a:t>
            </a:r>
          </a:p>
          <a:p>
            <a:pPr marL="230188">
              <a:spcBef>
                <a:spcPts val="1200"/>
              </a:spcBef>
            </a:pPr>
            <a:r>
              <a:rPr lang="en-US" sz="2400" dirty="0" smtClean="0">
                <a:solidFill>
                  <a:srgbClr val="003572"/>
                </a:solidFill>
              </a:rPr>
              <a:t/>
            </a:r>
            <a:br>
              <a:rPr lang="en-US" sz="2400" dirty="0" smtClean="0">
                <a:solidFill>
                  <a:srgbClr val="003572"/>
                </a:solidFill>
              </a:rPr>
            </a:br>
            <a:endParaRPr lang="en-US" sz="2400" dirty="0" smtClean="0">
              <a:solidFill>
                <a:srgbClr val="003572"/>
              </a:solidFill>
            </a:endParaRPr>
          </a:p>
          <a:p>
            <a:pPr marL="684213" lvl="1"/>
            <a:endParaRPr lang="en-US" sz="2400" dirty="0" smtClean="0">
              <a:solidFill>
                <a:srgbClr val="003572"/>
              </a:solidFill>
            </a:endParaRPr>
          </a:p>
        </p:txBody>
      </p:sp>
    </p:spTree>
    <p:extLst>
      <p:ext uri="{BB962C8B-B14F-4D97-AF65-F5344CB8AC3E}">
        <p14:creationId xmlns:p14="http://schemas.microsoft.com/office/powerpoint/2010/main" val="200128441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9264"/>
            <a:ext cx="8229600" cy="887505"/>
          </a:xfrm>
        </p:spPr>
        <p:txBody>
          <a:bodyPr/>
          <a:lstStyle/>
          <a:p>
            <a:r>
              <a:rPr lang="en-US" sz="2400" dirty="0" smtClean="0">
                <a:solidFill>
                  <a:srgbClr val="FFFF00"/>
                </a:solidFill>
                <a:latin typeface="+mn-lt"/>
              </a:rPr>
              <a:t>For Further Information</a:t>
            </a:r>
            <a:endParaRPr lang="en-US" sz="2400" dirty="0">
              <a:solidFill>
                <a:srgbClr val="FFFF00"/>
              </a:solidFill>
              <a:latin typeface="+mn-lt"/>
            </a:endParaRPr>
          </a:p>
        </p:txBody>
      </p:sp>
      <p:sp>
        <p:nvSpPr>
          <p:cNvPr id="3" name="Content Placeholder 2"/>
          <p:cNvSpPr>
            <a:spLocks noGrp="1"/>
          </p:cNvSpPr>
          <p:nvPr>
            <p:ph idx="1"/>
          </p:nvPr>
        </p:nvSpPr>
        <p:spPr/>
        <p:txBody>
          <a:bodyPr/>
          <a:lstStyle/>
          <a:p>
            <a:pPr marL="0" indent="0" algn="ctr">
              <a:buNone/>
            </a:pPr>
            <a:r>
              <a:rPr lang="en-US" sz="2400" b="1" dirty="0"/>
              <a:t>Direct Questions to:</a:t>
            </a:r>
          </a:p>
          <a:p>
            <a:pPr algn="ctr"/>
            <a:endParaRPr lang="en-US" sz="2400" dirty="0"/>
          </a:p>
          <a:p>
            <a:pPr algn="ctr"/>
            <a:r>
              <a:rPr lang="en-US" sz="2400" dirty="0"/>
              <a:t>Local VA Research </a:t>
            </a:r>
            <a:r>
              <a:rPr lang="en-US" sz="2400" dirty="0" smtClean="0"/>
              <a:t>Office</a:t>
            </a:r>
          </a:p>
          <a:p>
            <a:pPr algn="ctr"/>
            <a:endParaRPr lang="en-US" sz="2400" dirty="0"/>
          </a:p>
          <a:p>
            <a:pPr algn="ctr"/>
            <a:r>
              <a:rPr lang="en-US" sz="2400" dirty="0" smtClean="0"/>
              <a:t>VACO Office of Research &amp; Development:</a:t>
            </a:r>
          </a:p>
          <a:p>
            <a:pPr marL="0" indent="0" algn="ctr">
              <a:buNone/>
            </a:pPr>
            <a:r>
              <a:rPr lang="en-US" sz="2400" dirty="0" smtClean="0"/>
              <a:t>VHA CO RDO ERA Mailbox </a:t>
            </a:r>
          </a:p>
          <a:p>
            <a:pPr marL="0" indent="0" algn="ctr">
              <a:buNone/>
            </a:pPr>
            <a:r>
              <a:rPr lang="en-US" sz="2400" dirty="0"/>
              <a:t>vhacordera.vhacordera@va.gov</a:t>
            </a:r>
            <a:endParaRPr lang="en-US" sz="2400" dirty="0" smtClean="0"/>
          </a:p>
          <a:p>
            <a:pPr marL="457200" indent="-457200" algn="ctr">
              <a:buAutoNum type="alphaLcPeriod"/>
            </a:pPr>
            <a:endParaRPr lang="en-US" sz="2800" dirty="0">
              <a:solidFill>
                <a:srgbClr val="003572"/>
              </a:solidFill>
            </a:endParaRPr>
          </a:p>
          <a:p>
            <a:endParaRPr lang="en-US" dirty="0"/>
          </a:p>
        </p:txBody>
      </p:sp>
    </p:spTree>
    <p:extLst>
      <p:ext uri="{BB962C8B-B14F-4D97-AF65-F5344CB8AC3E}">
        <p14:creationId xmlns:p14="http://schemas.microsoft.com/office/powerpoint/2010/main" val="3045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938" y="496710"/>
            <a:ext cx="8387862" cy="889109"/>
          </a:xfrm>
        </p:spPr>
        <p:txBody>
          <a:bodyPr/>
          <a:lstStyle/>
          <a:p>
            <a:r>
              <a:rPr lang="en-US" sz="2400" dirty="0" smtClean="0">
                <a:solidFill>
                  <a:srgbClr val="FFFF00"/>
                </a:solidFill>
                <a:latin typeface="+mn-lt"/>
              </a:rPr>
              <a:t>Summary of New Requirements for VA ORD Investigators: Implementation of </a:t>
            </a:r>
            <a:r>
              <a:rPr lang="en-US" sz="2400" dirty="0">
                <a:solidFill>
                  <a:srgbClr val="FFFF00"/>
                </a:solidFill>
                <a:latin typeface="+mn-lt"/>
              </a:rPr>
              <a:t>Data </a:t>
            </a:r>
            <a:r>
              <a:rPr lang="en-US" sz="2400" dirty="0" smtClean="0">
                <a:solidFill>
                  <a:srgbClr val="FFFF00"/>
                </a:solidFill>
                <a:latin typeface="+mn-lt"/>
              </a:rPr>
              <a:t>Management and Access Plan </a:t>
            </a:r>
            <a:endParaRPr lang="en-US" sz="2400" dirty="0">
              <a:solidFill>
                <a:srgbClr val="FFFF00"/>
              </a:solidFill>
              <a:latin typeface="+mn-lt"/>
            </a:endParaRPr>
          </a:p>
        </p:txBody>
      </p:sp>
      <p:sp>
        <p:nvSpPr>
          <p:cNvPr id="3" name="Content Placeholder 2"/>
          <p:cNvSpPr>
            <a:spLocks noGrp="1"/>
          </p:cNvSpPr>
          <p:nvPr>
            <p:ph idx="1"/>
          </p:nvPr>
        </p:nvSpPr>
        <p:spPr/>
        <p:txBody>
          <a:bodyPr/>
          <a:lstStyle/>
          <a:p>
            <a:r>
              <a:rPr lang="en-US" dirty="0" smtClean="0"/>
              <a:t>Effective January 1, 2016, VA scientists submitting applications for ORD funding will be required to include a Data Management and Access Plan </a:t>
            </a:r>
            <a:r>
              <a:rPr lang="en-US" dirty="0"/>
              <a:t>(DMAP) </a:t>
            </a:r>
            <a:r>
              <a:rPr lang="en-US" dirty="0" smtClean="0"/>
              <a:t>in their proposals. The Data Management and Access Plan will be evaluated as an unscored element in the scientific peer review and any issues will be addressed administratively</a:t>
            </a:r>
          </a:p>
          <a:p>
            <a:r>
              <a:rPr lang="en-US" dirty="0" smtClean="0"/>
              <a:t>This slide set describes the requirements for DMAPs </a:t>
            </a:r>
          </a:p>
          <a:p>
            <a:r>
              <a:rPr lang="en-US" dirty="0" smtClean="0"/>
              <a:t>Applicants are encouraged to work with the local VA research office in order to describe the DMAP in an application and for implementation</a:t>
            </a:r>
          </a:p>
          <a:p>
            <a:r>
              <a:rPr lang="en-US" dirty="0" smtClean="0"/>
              <a:t>There are </a:t>
            </a:r>
            <a:r>
              <a:rPr lang="en-US" b="1" dirty="0" smtClean="0"/>
              <a:t>four DMAP requirements </a:t>
            </a:r>
            <a:r>
              <a:rPr lang="en-US" dirty="0" smtClean="0"/>
              <a:t>described in ORD RFAs (see Slides 4-7) and </a:t>
            </a:r>
            <a:r>
              <a:rPr lang="en-US" b="1" dirty="0" smtClean="0"/>
              <a:t>five ways </a:t>
            </a:r>
            <a:r>
              <a:rPr lang="en-US" dirty="0" smtClean="0"/>
              <a:t>to describe sharing of final datasets </a:t>
            </a:r>
            <a:r>
              <a:rPr lang="en-US" dirty="0"/>
              <a:t>(not including a FOIA </a:t>
            </a:r>
            <a:r>
              <a:rPr lang="en-US" dirty="0" smtClean="0"/>
              <a:t>request) (see Slides 10-15). </a:t>
            </a:r>
          </a:p>
          <a:p>
            <a:r>
              <a:rPr lang="en-US" dirty="0" smtClean="0"/>
              <a:t>FAQs will be developed and provided at a later time</a:t>
            </a:r>
          </a:p>
          <a:p>
            <a:r>
              <a:rPr lang="en-US" dirty="0" smtClean="0"/>
              <a:t>Contacts for more information are provided on Slide 16</a:t>
            </a:r>
            <a:endParaRPr lang="en-US" dirty="0"/>
          </a:p>
        </p:txBody>
      </p:sp>
    </p:spTree>
    <p:extLst>
      <p:ext uri="{BB962C8B-B14F-4D97-AF65-F5344CB8AC3E}">
        <p14:creationId xmlns:p14="http://schemas.microsoft.com/office/powerpoint/2010/main" val="3930791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bwMode="auto">
          <a:xfrm>
            <a:off x="266368" y="146756"/>
            <a:ext cx="8229600" cy="1084924"/>
          </a:xfrm>
          <a:noFill/>
          <a:ln>
            <a:miter lim="800000"/>
            <a:headEnd/>
            <a:tailEnd/>
          </a:ln>
        </p:spPr>
        <p:txBody>
          <a:bodyPr vert="horz" wrap="square" lIns="91440" tIns="45720" rIns="91440" bIns="45720" numCol="1" anchor="t" anchorCtr="0" compatLnSpc="1">
            <a:prstTxWarp prst="textNoShape">
              <a:avLst/>
            </a:prstTxWarp>
          </a:bodyPr>
          <a:lstStyle/>
          <a:p>
            <a:pPr>
              <a:lnSpc>
                <a:spcPts val="2800"/>
              </a:lnSpc>
            </a:pPr>
            <a:r>
              <a:rPr lang="en-US" sz="2400" dirty="0" smtClean="0">
                <a:solidFill>
                  <a:prstClr val="white"/>
                </a:solidFill>
                <a:latin typeface="Calibri"/>
              </a:rPr>
              <a:t/>
            </a:r>
            <a:br>
              <a:rPr lang="en-US" sz="2400" dirty="0" smtClean="0">
                <a:solidFill>
                  <a:prstClr val="white"/>
                </a:solidFill>
                <a:latin typeface="Calibri"/>
              </a:rPr>
            </a:br>
            <a:r>
              <a:rPr lang="en-US" sz="2400" dirty="0" smtClean="0">
                <a:solidFill>
                  <a:schemeClr val="bg2">
                    <a:lumMod val="50000"/>
                  </a:schemeClr>
                </a:solidFill>
                <a:latin typeface="Calibri"/>
              </a:rPr>
              <a:t>The Requirements Described Here Are Applicable Only to VA-Funded Research</a:t>
            </a:r>
            <a:endParaRPr lang="en-US" sz="2400" dirty="0" smtClean="0">
              <a:solidFill>
                <a:schemeClr val="bg2">
                  <a:lumMod val="50000"/>
                </a:schemeClr>
              </a:solidFill>
              <a:latin typeface="+mn-lt"/>
            </a:endParaRPr>
          </a:p>
        </p:txBody>
      </p:sp>
      <p:sp>
        <p:nvSpPr>
          <p:cNvPr id="2" name="TextBox 1"/>
          <p:cNvSpPr txBox="1"/>
          <p:nvPr/>
        </p:nvSpPr>
        <p:spPr>
          <a:xfrm>
            <a:off x="528761" y="1728391"/>
            <a:ext cx="7967207" cy="4401205"/>
          </a:xfrm>
          <a:prstGeom prst="rect">
            <a:avLst/>
          </a:prstGeom>
          <a:noFill/>
        </p:spPr>
        <p:txBody>
          <a:bodyPr wrap="square" rtlCol="0">
            <a:spAutoFit/>
          </a:bodyPr>
          <a:lstStyle/>
          <a:p>
            <a:pPr marL="461963" indent="-234950">
              <a:spcBef>
                <a:spcPts val="1800"/>
              </a:spcBef>
              <a:spcAft>
                <a:spcPts val="600"/>
              </a:spcAft>
              <a:buFont typeface="Arial" panose="020B0604020202020204" pitchFamily="34" charset="0"/>
              <a:buChar char="•"/>
            </a:pPr>
            <a:r>
              <a:rPr lang="en-US" sz="2400" dirty="0" smtClean="0"/>
              <a:t>This slide set applies to applications submitted to any of the VA research services (Biomedical Laboratory, Clinical Science, Rehabilitation and Health Services) and programs (Cooperative Studies, QUERI) managed by ORD</a:t>
            </a:r>
          </a:p>
          <a:p>
            <a:pPr marL="461963" indent="-234950">
              <a:spcBef>
                <a:spcPts val="1800"/>
              </a:spcBef>
              <a:spcAft>
                <a:spcPts val="600"/>
              </a:spcAft>
              <a:buFont typeface="Arial" panose="020B0604020202020204" pitchFamily="34" charset="0"/>
              <a:buChar char="•"/>
            </a:pPr>
            <a:r>
              <a:rPr lang="en-US" sz="2400" dirty="0" smtClean="0"/>
              <a:t>For </a:t>
            </a:r>
            <a:r>
              <a:rPr lang="en-US" sz="2400" dirty="0"/>
              <a:t>purposes of </a:t>
            </a:r>
            <a:r>
              <a:rPr lang="en-US" sz="2400" dirty="0" smtClean="0"/>
              <a:t>the DMAP, </a:t>
            </a:r>
            <a:r>
              <a:rPr lang="en-US" sz="2400" b="1" dirty="0" smtClean="0"/>
              <a:t>“</a:t>
            </a:r>
            <a:r>
              <a:rPr lang="en-US" sz="2400" b="1" u="sng" dirty="0" smtClean="0"/>
              <a:t>Research Results</a:t>
            </a:r>
            <a:r>
              <a:rPr lang="en-US" sz="2400" b="1" dirty="0" smtClean="0"/>
              <a:t>” </a:t>
            </a:r>
            <a:r>
              <a:rPr lang="en-US" sz="2400" dirty="0" smtClean="0"/>
              <a:t>means:</a:t>
            </a:r>
          </a:p>
          <a:p>
            <a:pPr marL="919163" lvl="1" indent="-234950">
              <a:spcBef>
                <a:spcPts val="600"/>
              </a:spcBef>
              <a:spcAft>
                <a:spcPts val="600"/>
              </a:spcAft>
              <a:buFont typeface="Arial" panose="020B0604020202020204" pitchFamily="34" charset="0"/>
              <a:buChar char="•"/>
            </a:pPr>
            <a:r>
              <a:rPr lang="en-US" sz="2400" b="1" u="sng" dirty="0" smtClean="0"/>
              <a:t>All Publications</a:t>
            </a:r>
            <a:r>
              <a:rPr lang="en-US" sz="2400" b="1" dirty="0" smtClean="0"/>
              <a:t> </a:t>
            </a:r>
            <a:r>
              <a:rPr lang="en-US" sz="2400" dirty="0" smtClean="0"/>
              <a:t>reporting the results of VA-Funded research </a:t>
            </a:r>
          </a:p>
          <a:p>
            <a:pPr marL="919163" lvl="1" indent="-234950">
              <a:spcBef>
                <a:spcPts val="600"/>
              </a:spcBef>
              <a:buFont typeface="Arial" panose="020B0604020202020204" pitchFamily="34" charset="0"/>
              <a:buChar char="•"/>
            </a:pPr>
            <a:r>
              <a:rPr lang="en-US" sz="2400" b="1" u="sng" dirty="0" smtClean="0"/>
              <a:t>Final Data Sets</a:t>
            </a:r>
            <a:r>
              <a:rPr lang="en-US" sz="2400" b="1" dirty="0" smtClean="0"/>
              <a:t> </a:t>
            </a:r>
            <a:r>
              <a:rPr lang="en-US" sz="2400" dirty="0" smtClean="0"/>
              <a:t>underlying all such publications (i.e., data underlying the </a:t>
            </a:r>
            <a:r>
              <a:rPr lang="en-US" sz="2400" b="1" u="sng" dirty="0" smtClean="0"/>
              <a:t>published</a:t>
            </a:r>
            <a:r>
              <a:rPr lang="en-US" sz="2400" dirty="0" smtClean="0"/>
              <a:t> results)</a:t>
            </a:r>
            <a:endParaRPr lang="en-US" sz="2400" dirty="0"/>
          </a:p>
          <a:p>
            <a:pPr marL="684213" lvl="1"/>
            <a:endParaRPr lang="en-US" sz="2400" dirty="0" smtClean="0">
              <a:solidFill>
                <a:srgbClr val="003572"/>
              </a:solidFill>
            </a:endParaRPr>
          </a:p>
        </p:txBody>
      </p:sp>
    </p:spTree>
    <p:extLst>
      <p:ext uri="{BB962C8B-B14F-4D97-AF65-F5344CB8AC3E}">
        <p14:creationId xmlns:p14="http://schemas.microsoft.com/office/powerpoint/2010/main" val="8333923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bwMode="auto">
          <a:xfrm>
            <a:off x="231151" y="389615"/>
            <a:ext cx="8693624" cy="1168252"/>
          </a:xfrm>
          <a:noFill/>
          <a:ln>
            <a:miter lim="800000"/>
            <a:headEnd/>
            <a:tailEnd/>
          </a:ln>
        </p:spPr>
        <p:txBody>
          <a:bodyPr vert="horz" wrap="square" lIns="91440" tIns="45720" rIns="91440" bIns="45720" numCol="1" anchor="t" anchorCtr="0" compatLnSpc="1">
            <a:prstTxWarp prst="textNoShape">
              <a:avLst/>
            </a:prstTxWarp>
          </a:bodyPr>
          <a:lstStyle/>
          <a:p>
            <a:pPr>
              <a:lnSpc>
                <a:spcPts val="2800"/>
              </a:lnSpc>
            </a:pPr>
            <a:r>
              <a:rPr lang="en-US" sz="2400" dirty="0" smtClean="0">
                <a:solidFill>
                  <a:schemeClr val="bg2">
                    <a:lumMod val="50000"/>
                  </a:schemeClr>
                </a:solidFill>
                <a:latin typeface="+mn-lt"/>
              </a:rPr>
              <a:t>Effective January 1, 2016:</a:t>
            </a:r>
            <a:br>
              <a:rPr lang="en-US" sz="2400" dirty="0" smtClean="0">
                <a:solidFill>
                  <a:schemeClr val="bg2">
                    <a:lumMod val="50000"/>
                  </a:schemeClr>
                </a:solidFill>
                <a:latin typeface="+mn-lt"/>
              </a:rPr>
            </a:br>
            <a:r>
              <a:rPr lang="en-US" sz="2400" dirty="0" smtClean="0">
                <a:solidFill>
                  <a:schemeClr val="bg2">
                    <a:lumMod val="50000"/>
                  </a:schemeClr>
                </a:solidFill>
                <a:latin typeface="+mn-lt"/>
              </a:rPr>
              <a:t>Requirements Applicable to</a:t>
            </a:r>
            <a:r>
              <a:rPr lang="en-US" sz="2400" dirty="0">
                <a:solidFill>
                  <a:schemeClr val="bg2">
                    <a:lumMod val="50000"/>
                  </a:schemeClr>
                </a:solidFill>
                <a:latin typeface="+mn-lt"/>
              </a:rPr>
              <a:t> </a:t>
            </a:r>
            <a:r>
              <a:rPr lang="en-US" sz="2400" dirty="0" smtClean="0">
                <a:solidFill>
                  <a:srgbClr val="FFFF00"/>
                </a:solidFill>
                <a:latin typeface="+mn-lt"/>
              </a:rPr>
              <a:t>ORD Research Studies</a:t>
            </a:r>
            <a:br>
              <a:rPr lang="en-US" sz="2400" dirty="0" smtClean="0">
                <a:solidFill>
                  <a:srgbClr val="FFFF00"/>
                </a:solidFill>
                <a:latin typeface="+mn-lt"/>
              </a:rPr>
            </a:br>
            <a:r>
              <a:rPr lang="en-US" sz="2400" dirty="0" smtClean="0">
                <a:solidFill>
                  <a:srgbClr val="FFFF00"/>
                </a:solidFill>
                <a:latin typeface="+mn-lt"/>
              </a:rPr>
              <a:t>(Described in Requests For Applications and SF424) </a:t>
            </a:r>
            <a:br>
              <a:rPr lang="en-US" sz="2400" dirty="0" smtClean="0">
                <a:solidFill>
                  <a:srgbClr val="FFFF00"/>
                </a:solidFill>
                <a:latin typeface="+mn-lt"/>
              </a:rPr>
            </a:br>
            <a:endParaRPr lang="en-US" sz="2400" dirty="0" smtClean="0">
              <a:solidFill>
                <a:srgbClr val="FFFF00"/>
              </a:solidFill>
              <a:latin typeface="+mn-lt"/>
            </a:endParaRPr>
          </a:p>
        </p:txBody>
      </p:sp>
      <p:sp>
        <p:nvSpPr>
          <p:cNvPr id="2" name="TextBox 1"/>
          <p:cNvSpPr txBox="1"/>
          <p:nvPr/>
        </p:nvSpPr>
        <p:spPr>
          <a:xfrm>
            <a:off x="231151" y="1792253"/>
            <a:ext cx="8472116" cy="3570208"/>
          </a:xfrm>
          <a:prstGeom prst="rect">
            <a:avLst/>
          </a:prstGeom>
          <a:noFill/>
          <a:ln>
            <a:noFill/>
          </a:ln>
        </p:spPr>
        <p:txBody>
          <a:bodyPr wrap="square" rtlCol="0">
            <a:spAutoFit/>
          </a:bodyPr>
          <a:lstStyle/>
          <a:p>
            <a:r>
              <a:rPr lang="en-US" i="1" dirty="0" smtClean="0"/>
              <a:t>Provide </a:t>
            </a:r>
            <a:r>
              <a:rPr lang="en-US" i="1" dirty="0"/>
              <a:t>a data management </a:t>
            </a:r>
            <a:r>
              <a:rPr lang="en-US" i="1" dirty="0" smtClean="0"/>
              <a:t>and access plan </a:t>
            </a:r>
            <a:r>
              <a:rPr lang="en-US" i="1" dirty="0"/>
              <a:t>that describes how and where </a:t>
            </a:r>
            <a:r>
              <a:rPr lang="en-US" i="1" dirty="0" smtClean="0"/>
              <a:t>final research results resulting </a:t>
            </a:r>
            <a:r>
              <a:rPr lang="en-US" i="1" dirty="0"/>
              <a:t>from </a:t>
            </a:r>
            <a:r>
              <a:rPr lang="en-US" i="1" dirty="0" smtClean="0"/>
              <a:t>the </a:t>
            </a:r>
            <a:r>
              <a:rPr lang="en-US" i="1" dirty="0"/>
              <a:t>research will be made available to the public. The plan must</a:t>
            </a:r>
            <a:r>
              <a:rPr lang="en-US" i="1" dirty="0" smtClean="0"/>
              <a:t>:</a:t>
            </a:r>
            <a:endParaRPr lang="en-US" sz="2000" dirty="0"/>
          </a:p>
          <a:p>
            <a:pPr marL="342900" lvl="0" indent="-342900">
              <a:buFont typeface="+mj-lt"/>
              <a:buAutoNum type="alphaLcPeriod"/>
            </a:pPr>
            <a:r>
              <a:rPr lang="en-US" i="1" dirty="0"/>
              <a:t>Specifically include how and where </a:t>
            </a:r>
            <a:r>
              <a:rPr lang="en-US" i="1" dirty="0" smtClean="0"/>
              <a:t>final </a:t>
            </a:r>
            <a:r>
              <a:rPr lang="en-US" i="1" dirty="0"/>
              <a:t>research </a:t>
            </a:r>
            <a:r>
              <a:rPr lang="en-US" i="1" dirty="0" smtClean="0"/>
              <a:t>results will </a:t>
            </a:r>
            <a:r>
              <a:rPr lang="en-US" i="1" dirty="0"/>
              <a:t>be </a:t>
            </a:r>
            <a:r>
              <a:rPr lang="en-US" i="1" dirty="0" smtClean="0"/>
              <a:t>made available. </a:t>
            </a:r>
            <a:endParaRPr lang="en-US" sz="2000" i="1" dirty="0"/>
          </a:p>
          <a:p>
            <a:pPr marL="342900" lvl="0" indent="-342900">
              <a:buFont typeface="+mj-lt"/>
              <a:buAutoNum type="alphaLcPeriod"/>
            </a:pPr>
            <a:r>
              <a:rPr lang="en-US" i="1" dirty="0"/>
              <a:t>Include provisions for long-term preservation of and access to the scientific data resulting from the research or explaining why such access cannot be provided. </a:t>
            </a:r>
            <a:endParaRPr lang="en-US" sz="2000" i="1" dirty="0"/>
          </a:p>
          <a:p>
            <a:pPr marL="342900" lvl="0" indent="-342900">
              <a:buFont typeface="+mj-lt"/>
              <a:buAutoNum type="alphaLcPeriod"/>
            </a:pPr>
            <a:r>
              <a:rPr lang="en-US" i="1" dirty="0"/>
              <a:t>Include an explanation of how data sharing and preservation will enable validation of results, or how results could be validated if data are not to be shared or preserved. </a:t>
            </a:r>
            <a:endParaRPr lang="en-US" sz="2000" i="1" dirty="0"/>
          </a:p>
          <a:p>
            <a:pPr marL="342900" lvl="0" indent="-342900">
              <a:buFont typeface="+mj-lt"/>
              <a:buAutoNum type="alphaLcPeriod"/>
            </a:pPr>
            <a:r>
              <a:rPr lang="en-US" i="1" dirty="0"/>
              <a:t>As relevant, describe the mechanisms to ensure the protection of personal privacy of research subjects, the confidentiality of individually identifiable private information, and the secure maintenance of proprietary data and information.  The plan for sharing research data should be consistent with other aspects of the application such as the Protection of Human Subjects Section</a:t>
            </a:r>
            <a:r>
              <a:rPr lang="en-US" i="1" dirty="0" smtClean="0"/>
              <a:t>.</a:t>
            </a:r>
            <a:endParaRPr lang="en-US" sz="2000" i="1" dirty="0"/>
          </a:p>
        </p:txBody>
      </p:sp>
    </p:spTree>
    <p:extLst>
      <p:ext uri="{BB962C8B-B14F-4D97-AF65-F5344CB8AC3E}">
        <p14:creationId xmlns:p14="http://schemas.microsoft.com/office/powerpoint/2010/main" val="337582218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3753"/>
            <a:ext cx="8229600" cy="1006978"/>
          </a:xfrm>
        </p:spPr>
        <p:txBody>
          <a:bodyPr/>
          <a:lstStyle/>
          <a:p>
            <a:r>
              <a:rPr lang="en-US" sz="2000" i="1" dirty="0" smtClean="0">
                <a:solidFill>
                  <a:srgbClr val="FFFF00"/>
                </a:solidFill>
                <a:latin typeface="+mn-lt"/>
              </a:rPr>
              <a:t>a. Describe how </a:t>
            </a:r>
            <a:r>
              <a:rPr lang="en-US" sz="2000" i="1" dirty="0">
                <a:solidFill>
                  <a:srgbClr val="FFFF00"/>
                </a:solidFill>
                <a:latin typeface="+mn-lt"/>
              </a:rPr>
              <a:t>and where </a:t>
            </a:r>
            <a:r>
              <a:rPr lang="en-US" sz="2000" i="1" dirty="0" smtClean="0">
                <a:solidFill>
                  <a:srgbClr val="FFFF00"/>
                </a:solidFill>
                <a:latin typeface="+mn-lt"/>
              </a:rPr>
              <a:t>final research results will </a:t>
            </a:r>
            <a:r>
              <a:rPr lang="en-US" sz="2000" i="1" dirty="0">
                <a:solidFill>
                  <a:srgbClr val="FFFF00"/>
                </a:solidFill>
                <a:latin typeface="+mn-lt"/>
              </a:rPr>
              <a:t>be </a:t>
            </a:r>
            <a:r>
              <a:rPr lang="en-US" sz="2000" i="1" dirty="0" smtClean="0">
                <a:solidFill>
                  <a:srgbClr val="FFFF00"/>
                </a:solidFill>
                <a:latin typeface="+mn-lt"/>
              </a:rPr>
              <a:t>available.</a:t>
            </a:r>
            <a:endParaRPr lang="en-US" sz="2000" dirty="0">
              <a:solidFill>
                <a:srgbClr val="FFFF00"/>
              </a:solidFill>
              <a:latin typeface="+mn-lt"/>
            </a:endParaRPr>
          </a:p>
        </p:txBody>
      </p:sp>
      <p:sp>
        <p:nvSpPr>
          <p:cNvPr id="3" name="Content Placeholder 2"/>
          <p:cNvSpPr>
            <a:spLocks noGrp="1"/>
          </p:cNvSpPr>
          <p:nvPr>
            <p:ph idx="1"/>
          </p:nvPr>
        </p:nvSpPr>
        <p:spPr>
          <a:xfrm>
            <a:off x="457200" y="1749670"/>
            <a:ext cx="8229600" cy="3793174"/>
          </a:xfrm>
        </p:spPr>
        <p:txBody>
          <a:bodyPr/>
          <a:lstStyle/>
          <a:p>
            <a:pPr marL="230188" indent="0">
              <a:buNone/>
            </a:pPr>
            <a:r>
              <a:rPr lang="en-US" sz="2000" dirty="0" smtClean="0"/>
              <a:t>To meet this requirement, specify </a:t>
            </a:r>
            <a:r>
              <a:rPr lang="en-US" sz="2000" dirty="0"/>
              <a:t>that publications </a:t>
            </a:r>
            <a:r>
              <a:rPr lang="en-US" sz="2000" dirty="0" smtClean="0"/>
              <a:t>will </a:t>
            </a:r>
            <a:r>
              <a:rPr lang="en-US" sz="2000" dirty="0"/>
              <a:t>be made available to the public through the National Library of Medicine </a:t>
            </a:r>
            <a:r>
              <a:rPr lang="en-US" sz="2000" b="1" u="sng" dirty="0"/>
              <a:t>PubMed Central website within one year after the date of publication</a:t>
            </a:r>
            <a:endParaRPr lang="en-US" sz="2000" dirty="0"/>
          </a:p>
          <a:p>
            <a:pPr marL="173038" lvl="1" indent="0">
              <a:spcBef>
                <a:spcPts val="600"/>
              </a:spcBef>
              <a:buNone/>
            </a:pPr>
            <a:endParaRPr lang="en-US" sz="2000" b="1" i="1" dirty="0" smtClean="0"/>
          </a:p>
          <a:p>
            <a:pPr marL="173038" lvl="1" indent="0">
              <a:spcBef>
                <a:spcPts val="600"/>
              </a:spcBef>
              <a:buNone/>
            </a:pPr>
            <a:r>
              <a:rPr lang="en-US" sz="2000" b="1" i="1" dirty="0" smtClean="0"/>
              <a:t>NOTE</a:t>
            </a:r>
            <a:r>
              <a:rPr lang="en-US" sz="2000" b="1" i="1" dirty="0"/>
              <a:t>: </a:t>
            </a:r>
            <a:r>
              <a:rPr lang="en-US" sz="2000" dirty="0"/>
              <a:t>PubMed Central accessibility for ORD-funded research has been required under VHA Handbook 1200.19 §5 since July 10, 2014.  VA’s agreement with PubMed Central has been extended to include publications resulting from all other VA-Funded research.  </a:t>
            </a:r>
            <a:endParaRPr lang="en-US" sz="2000" dirty="0" smtClean="0"/>
          </a:p>
          <a:p>
            <a:pPr marL="173038" lvl="1" indent="0">
              <a:spcBef>
                <a:spcPts val="600"/>
              </a:spcBef>
              <a:buNone/>
            </a:pPr>
            <a:endParaRPr lang="en-US" sz="2000" dirty="0"/>
          </a:p>
          <a:p>
            <a:pPr marL="173038" lvl="1" indent="0">
              <a:spcBef>
                <a:spcPts val="600"/>
              </a:spcBef>
              <a:buNone/>
            </a:pPr>
            <a:r>
              <a:rPr lang="en-US" sz="2000" dirty="0"/>
              <a:t>For </a:t>
            </a:r>
            <a:r>
              <a:rPr lang="en-US" sz="2000" dirty="0" smtClean="0"/>
              <a:t>PubMed Central submission </a:t>
            </a:r>
            <a:r>
              <a:rPr lang="en-US" sz="2000" dirty="0"/>
              <a:t>procedures, see the ORD website at:</a:t>
            </a:r>
          </a:p>
          <a:p>
            <a:pPr marL="173038" lvl="1" indent="0">
              <a:spcBef>
                <a:spcPts val="0"/>
              </a:spcBef>
              <a:buNone/>
            </a:pPr>
            <a:r>
              <a:rPr lang="en-US" sz="2000" i="1" dirty="0"/>
              <a:t>http://www.research.va.gov/resources/policies/public_access.cfm </a:t>
            </a:r>
            <a:endParaRPr lang="en-US" sz="2000" b="1" i="1" dirty="0" smtClean="0"/>
          </a:p>
          <a:p>
            <a:pPr marL="458788" lvl="1">
              <a:spcBef>
                <a:spcPts val="0"/>
              </a:spcBef>
              <a:buFont typeface="Wingdings" panose="05000000000000000000" pitchFamily="2" charset="2"/>
              <a:buChar char="§"/>
            </a:pPr>
            <a:endParaRPr lang="en-US" dirty="0"/>
          </a:p>
          <a:p>
            <a:pPr lvl="1"/>
            <a:endParaRPr lang="en-US" dirty="0" smtClean="0"/>
          </a:p>
          <a:p>
            <a:pPr lvl="1"/>
            <a:endParaRPr lang="en-US" dirty="0"/>
          </a:p>
          <a:p>
            <a:pPr lvl="1"/>
            <a:endParaRPr lang="en-US" dirty="0" smtClean="0"/>
          </a:p>
        </p:txBody>
      </p:sp>
    </p:spTree>
    <p:extLst>
      <p:ext uri="{BB962C8B-B14F-4D97-AF65-F5344CB8AC3E}">
        <p14:creationId xmlns:p14="http://schemas.microsoft.com/office/powerpoint/2010/main" val="1904144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3753"/>
            <a:ext cx="8229600" cy="1059732"/>
          </a:xfrm>
        </p:spPr>
        <p:txBody>
          <a:bodyPr/>
          <a:lstStyle/>
          <a:p>
            <a:pPr marL="342900" lvl="0" indent="-342900"/>
            <a:r>
              <a:rPr lang="en-US" sz="2000" i="1" dirty="0" smtClean="0">
                <a:solidFill>
                  <a:srgbClr val="FFFF00"/>
                </a:solidFill>
                <a:latin typeface="+mn-lt"/>
              </a:rPr>
              <a:t>b.   Include any provisions </a:t>
            </a:r>
            <a:r>
              <a:rPr lang="en-US" sz="2000" i="1" dirty="0">
                <a:solidFill>
                  <a:srgbClr val="FFFF00"/>
                </a:solidFill>
                <a:latin typeface="+mn-lt"/>
              </a:rPr>
              <a:t>for long-term preservation of and access to </a:t>
            </a:r>
            <a:r>
              <a:rPr lang="en-US" sz="2000" i="1" dirty="0" smtClean="0">
                <a:solidFill>
                  <a:srgbClr val="FFFF00"/>
                </a:solidFill>
                <a:latin typeface="+mn-lt"/>
              </a:rPr>
              <a:t>the scientific </a:t>
            </a:r>
            <a:r>
              <a:rPr lang="en-US" sz="2000" i="1" dirty="0">
                <a:solidFill>
                  <a:srgbClr val="FFFF00"/>
                </a:solidFill>
                <a:latin typeface="+mn-lt"/>
              </a:rPr>
              <a:t>data resulting from the research or explaining why such access cannot be provided. </a:t>
            </a:r>
          </a:p>
        </p:txBody>
      </p:sp>
      <p:sp>
        <p:nvSpPr>
          <p:cNvPr id="3" name="Content Placeholder 2"/>
          <p:cNvSpPr>
            <a:spLocks noGrp="1"/>
          </p:cNvSpPr>
          <p:nvPr>
            <p:ph idx="1"/>
          </p:nvPr>
        </p:nvSpPr>
        <p:spPr/>
        <p:txBody>
          <a:bodyPr/>
          <a:lstStyle/>
          <a:p>
            <a:pPr lvl="0"/>
            <a:r>
              <a:rPr lang="en-US" sz="2000" dirty="0" smtClean="0"/>
              <a:t>To meet this requirement, specify </a:t>
            </a:r>
            <a:r>
              <a:rPr lang="en-US" sz="2000" dirty="0"/>
              <a:t>how the final research data set(s) will be made available (if at all) in </a:t>
            </a:r>
            <a:r>
              <a:rPr lang="en-US" sz="2000" b="1" dirty="0"/>
              <a:t>machine/computer readable</a:t>
            </a:r>
            <a:r>
              <a:rPr lang="en-US" sz="2000" dirty="0"/>
              <a:t> form (i.e., how the final research data set(s) will be made available </a:t>
            </a:r>
            <a:r>
              <a:rPr lang="en-US" sz="2000" b="1" dirty="0"/>
              <a:t>electronically</a:t>
            </a:r>
            <a:r>
              <a:rPr lang="en-US" sz="2000" dirty="0"/>
              <a:t>, as opposed to on paper</a:t>
            </a:r>
            <a:r>
              <a:rPr lang="en-US" sz="2000" dirty="0" smtClean="0"/>
              <a:t>)</a:t>
            </a:r>
          </a:p>
          <a:p>
            <a:r>
              <a:rPr lang="en-US" sz="2000" dirty="0"/>
              <a:t>PI should provide brief description of a timeframe for access requests.  Local </a:t>
            </a:r>
            <a:r>
              <a:rPr lang="en-US" sz="2000" dirty="0" smtClean="0"/>
              <a:t>VA research </a:t>
            </a:r>
            <a:r>
              <a:rPr lang="en-US" sz="2000" dirty="0"/>
              <a:t>office may provide guidance in this regard</a:t>
            </a:r>
          </a:p>
          <a:p>
            <a:r>
              <a:rPr lang="en-US" sz="2000" dirty="0" smtClean="0"/>
              <a:t>Specify </a:t>
            </a:r>
            <a:r>
              <a:rPr lang="en-US" sz="2000" dirty="0"/>
              <a:t>that final data sets will be </a:t>
            </a:r>
            <a:r>
              <a:rPr lang="en-US" sz="2000" b="1" dirty="0"/>
              <a:t>maintained locally until enterprise-level resources become available </a:t>
            </a:r>
            <a:r>
              <a:rPr lang="en-US" sz="2000" dirty="0"/>
              <a:t>for long-term storage and access (</a:t>
            </a:r>
            <a:r>
              <a:rPr lang="en-US" sz="2000" u="sng" dirty="0"/>
              <a:t>unless</a:t>
            </a:r>
            <a:r>
              <a:rPr lang="en-US" sz="2000" dirty="0"/>
              <a:t> the relevant ORD or Program Office Funding Guidelines/RFAs  state otherwise; e.g., </a:t>
            </a:r>
            <a:r>
              <a:rPr lang="en-US" sz="2000" dirty="0" smtClean="0"/>
              <a:t>Cooperative </a:t>
            </a:r>
            <a:r>
              <a:rPr lang="en-US" sz="2000" dirty="0"/>
              <a:t>Studies </a:t>
            </a:r>
            <a:r>
              <a:rPr lang="en-US" sz="2000" dirty="0" smtClean="0"/>
              <a:t>Program proposals)</a:t>
            </a:r>
          </a:p>
          <a:p>
            <a:r>
              <a:rPr lang="en-US" sz="2000" dirty="0" smtClean="0"/>
              <a:t>If access will not be provided, an explanation must be provided and should be justified in light of the open access mandate </a:t>
            </a:r>
            <a:endParaRPr lang="en-US" sz="2000" dirty="0"/>
          </a:p>
        </p:txBody>
      </p:sp>
    </p:spTree>
    <p:extLst>
      <p:ext uri="{BB962C8B-B14F-4D97-AF65-F5344CB8AC3E}">
        <p14:creationId xmlns:p14="http://schemas.microsoft.com/office/powerpoint/2010/main" val="1976035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3753"/>
            <a:ext cx="8229600" cy="1050939"/>
          </a:xfrm>
        </p:spPr>
        <p:txBody>
          <a:bodyPr/>
          <a:lstStyle/>
          <a:p>
            <a:pPr marL="342900" lvl="0" indent="-342900"/>
            <a:r>
              <a:rPr lang="en-US" sz="2000" i="1" dirty="0" smtClean="0">
                <a:solidFill>
                  <a:srgbClr val="FFFF00"/>
                </a:solidFill>
                <a:latin typeface="+mn-lt"/>
              </a:rPr>
              <a:t>c.   Include </a:t>
            </a:r>
            <a:r>
              <a:rPr lang="en-US" sz="2000" i="1" dirty="0">
                <a:solidFill>
                  <a:srgbClr val="FFFF00"/>
                </a:solidFill>
                <a:latin typeface="+mn-lt"/>
              </a:rPr>
              <a:t>an explanation of how data sharing and preservation will enable validation of results, or how results could be validated if data are not to be shared or preserved. </a:t>
            </a:r>
          </a:p>
        </p:txBody>
      </p:sp>
      <p:sp>
        <p:nvSpPr>
          <p:cNvPr id="3" name="Content Placeholder 2"/>
          <p:cNvSpPr>
            <a:spLocks noGrp="1"/>
          </p:cNvSpPr>
          <p:nvPr>
            <p:ph idx="1"/>
          </p:nvPr>
        </p:nvSpPr>
        <p:spPr/>
        <p:txBody>
          <a:bodyPr/>
          <a:lstStyle/>
          <a:p>
            <a:pPr lvl="0"/>
            <a:r>
              <a:rPr lang="en-US" sz="2400" dirty="0" smtClean="0"/>
              <a:t>To meet this requirement, a PI should </a:t>
            </a:r>
            <a:r>
              <a:rPr lang="en-US" sz="2400" dirty="0"/>
              <a:t>e</a:t>
            </a:r>
            <a:r>
              <a:rPr lang="en-US" sz="2400" dirty="0" smtClean="0"/>
              <a:t>xplain </a:t>
            </a:r>
            <a:r>
              <a:rPr lang="en-US" sz="2400" dirty="0"/>
              <a:t>how the data available for sharing or other means of access will permit validation of </a:t>
            </a:r>
            <a:r>
              <a:rPr lang="en-US" sz="2400" dirty="0" smtClean="0"/>
              <a:t>results</a:t>
            </a:r>
          </a:p>
          <a:p>
            <a:pPr lvl="0"/>
            <a:r>
              <a:rPr lang="en-US" sz="2400" dirty="0" smtClean="0"/>
              <a:t>In the instances where PI is making a case for not sharing data, the question of validating results must still be addressed by describing how that can occur</a:t>
            </a:r>
          </a:p>
          <a:p>
            <a:endParaRPr lang="en-US" sz="2400" dirty="0"/>
          </a:p>
        </p:txBody>
      </p:sp>
    </p:spTree>
    <p:extLst>
      <p:ext uri="{BB962C8B-B14F-4D97-AF65-F5344CB8AC3E}">
        <p14:creationId xmlns:p14="http://schemas.microsoft.com/office/powerpoint/2010/main" val="4105091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3752"/>
            <a:ext cx="8229600" cy="1165239"/>
          </a:xfrm>
        </p:spPr>
        <p:txBody>
          <a:bodyPr/>
          <a:lstStyle/>
          <a:p>
            <a:pPr marL="342900" lvl="0" indent="-342900"/>
            <a:r>
              <a:rPr lang="en-US" sz="2000" i="1" dirty="0" smtClean="0"/>
              <a:t> </a:t>
            </a:r>
            <a:r>
              <a:rPr lang="en-US" sz="2000" i="1" dirty="0" smtClean="0">
                <a:solidFill>
                  <a:srgbClr val="FFFF00"/>
                </a:solidFill>
              </a:rPr>
              <a:t>d. </a:t>
            </a:r>
            <a:r>
              <a:rPr lang="en-US" sz="2000" i="1" dirty="0" smtClean="0">
                <a:solidFill>
                  <a:srgbClr val="FFFF00"/>
                </a:solidFill>
                <a:latin typeface="+mn-lt"/>
              </a:rPr>
              <a:t>Describe </a:t>
            </a:r>
            <a:r>
              <a:rPr lang="en-US" sz="2000" i="1" dirty="0">
                <a:solidFill>
                  <a:srgbClr val="FFFF00"/>
                </a:solidFill>
                <a:latin typeface="+mn-lt"/>
              </a:rPr>
              <a:t>the mechanisms to ensure the protection of personal privacy of research subjects, the confidentiality of individually identifiable private information, and the secure maintenance of proprietary data and information.  </a:t>
            </a:r>
          </a:p>
        </p:txBody>
      </p:sp>
      <p:sp>
        <p:nvSpPr>
          <p:cNvPr id="3" name="Content Placeholder 2"/>
          <p:cNvSpPr>
            <a:spLocks noGrp="1"/>
          </p:cNvSpPr>
          <p:nvPr>
            <p:ph idx="1"/>
          </p:nvPr>
        </p:nvSpPr>
        <p:spPr/>
        <p:txBody>
          <a:bodyPr/>
          <a:lstStyle/>
          <a:p>
            <a:r>
              <a:rPr lang="en-US" sz="2400" dirty="0" smtClean="0"/>
              <a:t>To meet this requirement the proposed DMAP should </a:t>
            </a:r>
            <a:r>
              <a:rPr lang="en-US" sz="2400" dirty="0"/>
              <a:t>be consistent with other aspects of the </a:t>
            </a:r>
            <a:r>
              <a:rPr lang="en-US" sz="2400" dirty="0" smtClean="0"/>
              <a:t>application, </a:t>
            </a:r>
            <a:r>
              <a:rPr lang="en-US" sz="2400" dirty="0"/>
              <a:t>such as the Protection of Human Subjects Section</a:t>
            </a:r>
            <a:r>
              <a:rPr lang="en-US" sz="2400" dirty="0" smtClean="0"/>
              <a:t>.</a:t>
            </a:r>
          </a:p>
          <a:p>
            <a:pPr lvl="0"/>
            <a:r>
              <a:rPr lang="en-US" sz="2400" dirty="0"/>
              <a:t>Describe protections for individual privacy, confidentiality of data, and security of proprietary information </a:t>
            </a:r>
            <a:endParaRPr lang="en-US" sz="2400" dirty="0" smtClean="0"/>
          </a:p>
          <a:p>
            <a:r>
              <a:rPr lang="en-US" sz="2400" dirty="0"/>
              <a:t>NOTE: PIs should reference policies in </a:t>
            </a:r>
            <a:r>
              <a:rPr lang="en-US" sz="2400" dirty="0" smtClean="0"/>
              <a:t>1200.12 </a:t>
            </a:r>
            <a:r>
              <a:rPr lang="en-US" sz="2400" dirty="0"/>
              <a:t>(Use of Data and Data </a:t>
            </a:r>
            <a:r>
              <a:rPr lang="en-US" sz="2400" dirty="0" smtClean="0"/>
              <a:t>Repositories </a:t>
            </a:r>
            <a:r>
              <a:rPr lang="en-US" sz="2400" dirty="0"/>
              <a:t>in Research) in addition to applicable human subjects protections </a:t>
            </a:r>
            <a:r>
              <a:rPr lang="en-US" sz="2400" dirty="0" smtClean="0"/>
              <a:t>requirements</a:t>
            </a:r>
          </a:p>
          <a:p>
            <a:pPr lvl="0"/>
            <a:r>
              <a:rPr lang="en-US" sz="2400" dirty="0" smtClean="0"/>
              <a:t>See also Slides 10-14 describing types of datasets</a:t>
            </a:r>
            <a:endParaRPr lang="en-US" sz="2400" dirty="0"/>
          </a:p>
          <a:p>
            <a:pPr marL="0" indent="0">
              <a:buNone/>
            </a:pPr>
            <a:endParaRPr lang="en-US" dirty="0"/>
          </a:p>
        </p:txBody>
      </p:sp>
    </p:spTree>
    <p:extLst>
      <p:ext uri="{BB962C8B-B14F-4D97-AF65-F5344CB8AC3E}">
        <p14:creationId xmlns:p14="http://schemas.microsoft.com/office/powerpoint/2010/main" val="10102220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bwMode="auto">
          <a:xfrm>
            <a:off x="230588" y="135466"/>
            <a:ext cx="8643068" cy="1027289"/>
          </a:xfrm>
          <a:noFill/>
          <a:ln>
            <a:miter lim="800000"/>
            <a:headEnd/>
            <a:tailEnd/>
          </a:ln>
        </p:spPr>
        <p:txBody>
          <a:bodyPr vert="horz" wrap="square" lIns="91440" tIns="45720" rIns="91440" bIns="45720" numCol="1" anchor="t" anchorCtr="0" compatLnSpc="1">
            <a:prstTxWarp prst="textNoShape">
              <a:avLst/>
            </a:prstTxWarp>
          </a:bodyPr>
          <a:lstStyle/>
          <a:p>
            <a:pPr>
              <a:lnSpc>
                <a:spcPts val="2800"/>
              </a:lnSpc>
            </a:pPr>
            <a:r>
              <a:rPr lang="en-US" sz="2400" dirty="0">
                <a:solidFill>
                  <a:prstClr val="white"/>
                </a:solidFill>
                <a:latin typeface="Calibri"/>
              </a:rPr>
              <a:t/>
            </a:r>
            <a:br>
              <a:rPr lang="en-US" sz="2400" dirty="0">
                <a:solidFill>
                  <a:prstClr val="white"/>
                </a:solidFill>
                <a:latin typeface="Calibri"/>
              </a:rPr>
            </a:br>
            <a:r>
              <a:rPr lang="en-US" sz="2400" dirty="0" smtClean="0">
                <a:solidFill>
                  <a:srgbClr val="FFFF00"/>
                </a:solidFill>
                <a:latin typeface="Calibri"/>
              </a:rPr>
              <a:t>Applications for VA ORD Support will be evaluated administratively by the research service</a:t>
            </a:r>
            <a:endParaRPr lang="en-US" sz="2400" dirty="0" smtClean="0">
              <a:solidFill>
                <a:srgbClr val="FFFF00"/>
              </a:solidFill>
              <a:latin typeface="+mn-lt"/>
            </a:endParaRPr>
          </a:p>
        </p:txBody>
      </p:sp>
      <p:sp>
        <p:nvSpPr>
          <p:cNvPr id="2" name="TextBox 1"/>
          <p:cNvSpPr txBox="1"/>
          <p:nvPr/>
        </p:nvSpPr>
        <p:spPr>
          <a:xfrm>
            <a:off x="341905" y="1685555"/>
            <a:ext cx="8128327" cy="3785652"/>
          </a:xfrm>
          <a:prstGeom prst="rect">
            <a:avLst/>
          </a:prstGeom>
          <a:noFill/>
        </p:spPr>
        <p:txBody>
          <a:bodyPr wrap="square" rtlCol="0">
            <a:spAutoFit/>
          </a:bodyPr>
          <a:lstStyle/>
          <a:p>
            <a:pPr marL="461963" indent="-234950">
              <a:spcAft>
                <a:spcPts val="0"/>
              </a:spcAft>
              <a:buFont typeface="Arial" panose="020B0604020202020204" pitchFamily="34" charset="0"/>
              <a:buChar char="•"/>
            </a:pPr>
            <a:r>
              <a:rPr lang="en-US" sz="2400" dirty="0" smtClean="0"/>
              <a:t>Instructions to peer reviewers will state the following as an </a:t>
            </a:r>
            <a:r>
              <a:rPr lang="en-US" sz="2400" b="1" dirty="0" smtClean="0"/>
              <a:t>unscored</a:t>
            </a:r>
            <a:r>
              <a:rPr lang="en-US" sz="2400" dirty="0" smtClean="0"/>
              <a:t> aspect of the application evaluation:</a:t>
            </a:r>
          </a:p>
          <a:p>
            <a:pPr marL="227013" lvl="1">
              <a:spcAft>
                <a:spcPts val="0"/>
              </a:spcAft>
            </a:pPr>
            <a:r>
              <a:rPr lang="en-US" sz="2400" i="1" dirty="0" smtClean="0"/>
              <a:t>	</a:t>
            </a:r>
          </a:p>
          <a:p>
            <a:pPr marL="227013" lvl="1">
              <a:spcAft>
                <a:spcPts val="0"/>
              </a:spcAft>
            </a:pPr>
            <a:r>
              <a:rPr lang="en-US" sz="2400" i="1" dirty="0" smtClean="0"/>
              <a:t>   “</a:t>
            </a:r>
            <a:r>
              <a:rPr lang="en-US" sz="2400" i="1" dirty="0"/>
              <a:t>Comment on whether the Data Sharing Plan or </a:t>
            </a:r>
            <a:r>
              <a:rPr lang="en-US" sz="2400" i="1" dirty="0" smtClean="0"/>
              <a:t>the</a:t>
            </a:r>
          </a:p>
          <a:p>
            <a:pPr marL="227013" lvl="1">
              <a:spcAft>
                <a:spcPts val="0"/>
              </a:spcAft>
            </a:pPr>
            <a:r>
              <a:rPr lang="en-US" sz="2400" i="1" dirty="0"/>
              <a:t>	</a:t>
            </a:r>
            <a:r>
              <a:rPr lang="en-US" sz="2400" i="1" dirty="0" smtClean="0"/>
              <a:t>rationale for </a:t>
            </a:r>
            <a:r>
              <a:rPr lang="en-US" sz="2400" i="1" dirty="0"/>
              <a:t>not sharing data is reasonable.”</a:t>
            </a:r>
          </a:p>
          <a:p>
            <a:pPr marL="461963" indent="-234950">
              <a:spcAft>
                <a:spcPts val="0"/>
              </a:spcAft>
              <a:buFont typeface="Arial" panose="020B0604020202020204" pitchFamily="34" charset="0"/>
              <a:buChar char="•"/>
            </a:pPr>
            <a:endParaRPr lang="en-US" sz="2400" dirty="0" smtClean="0"/>
          </a:p>
          <a:p>
            <a:pPr marL="461963" indent="-234950">
              <a:spcAft>
                <a:spcPts val="0"/>
              </a:spcAft>
              <a:buFont typeface="Arial" panose="020B0604020202020204" pitchFamily="34" charset="0"/>
              <a:buChar char="•"/>
            </a:pPr>
            <a:r>
              <a:rPr lang="en-US" sz="2400" dirty="0" smtClean="0"/>
              <a:t>If any issues are identified, the PI will either respond in a resubmission, or address issues during the Just in Time compliance process</a:t>
            </a:r>
          </a:p>
          <a:p>
            <a:pPr marL="684213" lvl="1"/>
            <a:endParaRPr lang="en-US" sz="2400" dirty="0" smtClean="0">
              <a:solidFill>
                <a:srgbClr val="003572"/>
              </a:solidFill>
            </a:endParaRPr>
          </a:p>
        </p:txBody>
      </p:sp>
    </p:spTree>
    <p:extLst>
      <p:ext uri="{BB962C8B-B14F-4D97-AF65-F5344CB8AC3E}">
        <p14:creationId xmlns:p14="http://schemas.microsoft.com/office/powerpoint/2010/main" val="27919761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FFFFFE"/>
      </a:dk2>
      <a:lt2>
        <a:srgbClr val="FFFFFE"/>
      </a:lt2>
      <a:accent1>
        <a:srgbClr val="0083BE"/>
      </a:accent1>
      <a:accent2>
        <a:srgbClr val="78BE20"/>
      </a:accent2>
      <a:accent3>
        <a:srgbClr val="C4262E"/>
      </a:accent3>
      <a:accent4>
        <a:srgbClr val="FF7F32"/>
      </a:accent4>
      <a:accent5>
        <a:srgbClr val="F3CF45"/>
      </a:accent5>
      <a:accent6>
        <a:srgbClr val="FFFFF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Document_x0020_Type xmlns="c2637ed3-ca2e-408c-bd02-df896c52b2a1">Work Product (Final)</Document_x0020_Type>
    <Archive xmlns="c2637ed3-ca2e-408c-bd02-df896c52b2a1">false</Archive>
    <Related_x0020_Deliverable xmlns="c2637ed3-ca2e-408c-bd02-df896c52b2a1">VHA Identity and Print and Online Style Guide</Related_x0020_Deliverable>
    <Acceptance_x0020_Form_x0020_Complete xmlns="ca16cabb-c3e9-47bf-8563-dfddfb166a71">false</Acceptance_x0020_Form_x0020_Complet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17E7E181B547746B5E093A6EE6666FA" ma:contentTypeVersion="6" ma:contentTypeDescription="Create a new document." ma:contentTypeScope="" ma:versionID="18ba6be538e737698d722d73dd068e05">
  <xsd:schema xmlns:xsd="http://www.w3.org/2001/XMLSchema" xmlns:p="http://schemas.microsoft.com/office/2006/metadata/properties" xmlns:ns2="c2637ed3-ca2e-408c-bd02-df896c52b2a1" xmlns:ns3="ca16cabb-c3e9-47bf-8563-dfddfb166a71" targetNamespace="http://schemas.microsoft.com/office/2006/metadata/properties" ma:root="true" ma:fieldsID="4247828aebb6116de647cbced2c8783f" ns2:_="" ns3:_="">
    <xsd:import namespace="c2637ed3-ca2e-408c-bd02-df896c52b2a1"/>
    <xsd:import namespace="ca16cabb-c3e9-47bf-8563-dfddfb166a71"/>
    <xsd:element name="properties">
      <xsd:complexType>
        <xsd:sequence>
          <xsd:element name="documentManagement">
            <xsd:complexType>
              <xsd:all>
                <xsd:element ref="ns2:Related_x0020_Deliverable"/>
                <xsd:element ref="ns2:Document_x0020_Type"/>
                <xsd:element ref="ns2:Archive" minOccurs="0"/>
                <xsd:element ref="ns3:Acceptance_x0020_Form_x0020_Complete" minOccurs="0"/>
              </xsd:all>
            </xsd:complexType>
          </xsd:element>
        </xsd:sequence>
      </xsd:complexType>
    </xsd:element>
  </xsd:schema>
  <xsd:schema xmlns:xsd="http://www.w3.org/2001/XMLSchema" xmlns:dms="http://schemas.microsoft.com/office/2006/documentManagement/types" targetNamespace="c2637ed3-ca2e-408c-bd02-df896c52b2a1" elementFormDefault="qualified">
    <xsd:import namespace="http://schemas.microsoft.com/office/2006/documentManagement/types"/>
    <xsd:element name="Related_x0020_Deliverable" ma:index="8" ma:displayName="Related Deliverable" ma:format="Dropdown" ma:internalName="Related_x0020_Deliverable">
      <xsd:simpleType>
        <xsd:restriction base="dms:Choice">
          <xsd:enumeration value="Data Gathering Summary of Key Findings"/>
          <xsd:enumeration value="Health &amp; Wellness Strategic Communications and Outreach Plan"/>
          <xsd:enumeration value="Health &amp; Wellness Identity and Print and Online Style Guide"/>
          <xsd:enumeration value="Integrated Strategic Communications Plan"/>
          <xsd:enumeration value="Segmented Audience Study and Analysis"/>
          <xsd:enumeration value="VHA Identity and Print and Online Style Guide"/>
          <xsd:enumeration value="Work Plan"/>
        </xsd:restriction>
      </xsd:simpleType>
    </xsd:element>
    <xsd:element name="Document_x0020_Type" ma:index="9" ma:displayName="Document Type" ma:format="Dropdown" ma:internalName="Document_x0020_Type">
      <xsd:simpleType>
        <xsd:restriction base="dms:Choice">
          <xsd:enumeration value="Client Meeting/Presentation"/>
          <xsd:enumeration value="Deliverable (Draft)"/>
          <xsd:enumeration value="Deliverable (Final)"/>
          <xsd:enumeration value="Input"/>
          <xsd:enumeration value="Work Product (Draft)"/>
          <xsd:enumeration value="Work Product (Final)"/>
          <xsd:enumeration value="Other"/>
        </xsd:restriction>
      </xsd:simpleType>
    </xsd:element>
    <xsd:element name="Archive" ma:index="10" nillable="true" ma:displayName="Archive" ma:default="0" ma:internalName="Archive">
      <xsd:simpleType>
        <xsd:restriction base="dms:Boolean"/>
      </xsd:simpleType>
    </xsd:element>
  </xsd:schema>
  <xsd:schema xmlns:xsd="http://www.w3.org/2001/XMLSchema" xmlns:dms="http://schemas.microsoft.com/office/2006/documentManagement/types" targetNamespace="ca16cabb-c3e9-47bf-8563-dfddfb166a71" elementFormDefault="qualified">
    <xsd:import namespace="http://schemas.microsoft.com/office/2006/documentManagement/types"/>
    <xsd:element name="Acceptance_x0020_Form_x0020_Complete" ma:index="11" nillable="true" ma:displayName="Acceptance Form Complete" ma:default="0" ma:internalName="Acceptance_x0020_Form_x0020_Complet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0DE0C62-8102-4508-B73A-63F4376C87F9}">
  <ds:schemaRefs>
    <ds:schemaRef ds:uri="http://schemas.microsoft.com/office/2006/documentManagement/types"/>
    <ds:schemaRef ds:uri="http://schemas.openxmlformats.org/package/2006/metadata/core-properties"/>
    <ds:schemaRef ds:uri="ca16cabb-c3e9-47bf-8563-dfddfb166a71"/>
    <ds:schemaRef ds:uri="http://purl.org/dc/elements/1.1/"/>
    <ds:schemaRef ds:uri="http://purl.org/dc/terms/"/>
    <ds:schemaRef ds:uri="http://purl.org/dc/dcmitype/"/>
    <ds:schemaRef ds:uri="c2637ed3-ca2e-408c-bd02-df896c52b2a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927F01D-6696-4550-BBD6-A758FCFA293C}">
  <ds:schemaRefs>
    <ds:schemaRef ds:uri="http://schemas.microsoft.com/sharepoint/v3/contenttype/forms"/>
  </ds:schemaRefs>
</ds:datastoreItem>
</file>

<file path=customXml/itemProps3.xml><?xml version="1.0" encoding="utf-8"?>
<ds:datastoreItem xmlns:ds="http://schemas.openxmlformats.org/officeDocument/2006/customXml" ds:itemID="{56835F69-6D0D-4712-9E63-05AC8FE715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637ed3-ca2e-408c-bd02-df896c52b2a1"/>
    <ds:schemaRef ds:uri="ca16cabb-c3e9-47bf-8563-dfddfb166a71"/>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2707</TotalTime>
  <Words>1338</Words>
  <Application>Microsoft Office PowerPoint</Application>
  <PresentationFormat>On-screen Show (4:3)</PresentationFormat>
  <Paragraphs>90</Paragraphs>
  <Slides>17</Slides>
  <Notes>9</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New Requirements for VA ORD Investigators:  Implementation of Data Management and Access Plans</vt:lpstr>
      <vt:lpstr>Summary of New Requirements for VA ORD Investigators: Implementation of Data Management and Access Plan </vt:lpstr>
      <vt:lpstr> The Requirements Described Here Are Applicable Only to VA-Funded Research</vt:lpstr>
      <vt:lpstr>Effective January 1, 2016: Requirements Applicable to ORD Research Studies (Described in Requests For Applications and SF424)  </vt:lpstr>
      <vt:lpstr>a. Describe how and where final research results will be available.</vt:lpstr>
      <vt:lpstr>b.   Include any provisions for long-term preservation of and access to the scientific data resulting from the research or explaining why such access cannot be provided. </vt:lpstr>
      <vt:lpstr>c.   Include an explanation of how data sharing and preservation will enable validation of results, or how results could be validated if data are not to be shared or preserved. </vt:lpstr>
      <vt:lpstr> d. Describe the mechanisms to ensure the protection of personal privacy of research subjects, the confidentiality of individually identifiable private information, and the secure maintenance of proprietary data and information.  </vt:lpstr>
      <vt:lpstr> Applications for VA ORD Support will be evaluated administratively by the research service</vt:lpstr>
      <vt:lpstr>Adherence to DMAPs</vt:lpstr>
      <vt:lpstr> How to Describe Ways to Share Research Data</vt:lpstr>
      <vt:lpstr> Ways to Share Research Data (cont’d)</vt:lpstr>
      <vt:lpstr>Ways to Share Research Data</vt:lpstr>
      <vt:lpstr> Ways to Share Research Data</vt:lpstr>
      <vt:lpstr> Ways to Share Research Data</vt:lpstr>
      <vt:lpstr> Ways to Share Research Data (FOIA)</vt:lpstr>
      <vt:lpstr>For Further Information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Requirements for VA ORD Investigators: Implementation of Data Management and Access Plans</dc:title>
  <dc:subject>New Requirements for VA ORD Investigators:  Implementation of Data Management and Access Plans</dc:subject>
  <dc:creator>Department of Veterans Affairs</dc:creator>
  <cp:keywords>New Requirements for VA ORD Investigators: Implementation of Data Management and Access Plans</cp:keywords>
  <cp:lastModifiedBy>Department of Veterans Affairs</cp:lastModifiedBy>
  <cp:revision>322</cp:revision>
  <cp:lastPrinted>2011-05-13T15:25:22Z</cp:lastPrinted>
  <dcterms:created xsi:type="dcterms:W3CDTF">2011-05-12T19:56:03Z</dcterms:created>
  <dcterms:modified xsi:type="dcterms:W3CDTF">2016-02-09T13:40:22Z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0x010100717E7E181B547746B5E093A6EE6666FA</vt:lpwstr>
  </property>
</Properties>
</file>