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gwu, Chinagozi S." initials="UCS" lastIdx="1" clrIdx="0">
    <p:extLst>
      <p:ext uri="{19B8F6BF-5375-455C-9EA6-DF929625EA0E}">
        <p15:presenceInfo xmlns:p15="http://schemas.microsoft.com/office/powerpoint/2012/main" userId="S::Chinagozi.Ugwu@va.gov::bc3c7056-02c8-47be-bbc9-5287eace158f" providerId="AD"/>
      </p:ext>
    </p:extLst>
  </p:cmAuthor>
  <p:cmAuthor id="2" name="Ross-Shepard, Tiffin" initials="RT" lastIdx="1" clrIdx="1">
    <p:extLst>
      <p:ext uri="{19B8F6BF-5375-455C-9EA6-DF929625EA0E}">
        <p15:presenceInfo xmlns:p15="http://schemas.microsoft.com/office/powerpoint/2012/main" userId="S::Tiffin.Ross-Shepard@va.gov::970f3e78-79cf-465d-9bc8-63baa1cd3931" providerId="AD"/>
      </p:ext>
    </p:extLst>
  </p:cmAuthor>
  <p:cmAuthor id="3" name="Asqueri, Tiffany" initials="AT" lastIdx="1" clrIdx="2">
    <p:extLst>
      <p:ext uri="{19B8F6BF-5375-455C-9EA6-DF929625EA0E}">
        <p15:presenceInfo xmlns:p15="http://schemas.microsoft.com/office/powerpoint/2012/main" userId="S::Tiffany.Asqueri@va.gov::47c70ebe-4fb6-476d-9e0b-0e030ad7a1c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D86"/>
    <a:srgbClr val="800000"/>
    <a:srgbClr val="AC0000"/>
    <a:srgbClr val="8A0000"/>
    <a:srgbClr val="ABE9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1" autoAdjust="0"/>
    <p:restoredTop sz="86481" autoAdjust="0"/>
  </p:normalViewPr>
  <p:slideViewPr>
    <p:cSldViewPr>
      <p:cViewPr varScale="1">
        <p:scale>
          <a:sx n="98" d="100"/>
          <a:sy n="98" d="100"/>
        </p:scale>
        <p:origin x="162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1579" y="8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BA6FCB2-9F6B-4BA3-BE5F-7CE83CCF302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6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C40988-E038-4B93-9561-4670EE49490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56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4871F4-3B04-456A-A258-2F07BB332219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41BEEE-9425-4C2D-B0B5-0BCEE7A562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30780"/>
            <a:ext cx="3038475" cy="4656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0028CD-0440-4882-8EA8-23F852BABD3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9" y="8830780"/>
            <a:ext cx="3038475" cy="4656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52DF72-818A-4C37-B1A3-1466422E8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8253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3038475" cy="464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40" y="0"/>
            <a:ext cx="3038475" cy="464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5325"/>
            <a:ext cx="4648200" cy="34877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510"/>
            <a:ext cx="5607050" cy="418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29823"/>
            <a:ext cx="3038475" cy="464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40" y="8829823"/>
            <a:ext cx="3038475" cy="464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fld id="{1B65B95D-C395-4506-8E89-318B8AF079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7099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A63C24F-A389-49A7-BEE7-E786288249CA}" type="slidenum">
              <a:rPr lang="en-US" smtClean="0"/>
              <a:pPr eaLnBrk="1" hangingPunct="1"/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ED819-AC20-4979-8F83-8BC2A0763F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995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2F459B-B906-45A5-A6D5-2347B68D1D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627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A30D44-D757-463C-ABA8-11AFFCC06F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296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49F1B8-A023-40E5-8D94-CEB4FB8E65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165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F98F3-7CD6-46A5-9C44-58F921A29E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513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14866C-B962-46C3-B76C-BE36466B11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36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89513A-78EB-4DE4-8268-A7AFAA1D89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97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57C44-4C8C-4226-9CB3-EDB4551BBE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364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 userDrawn="1"/>
        </p:nvSpPr>
        <p:spPr bwMode="auto">
          <a:xfrm>
            <a:off x="152400" y="3622675"/>
            <a:ext cx="4191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b="1" dirty="0">
                <a:solidFill>
                  <a:srgbClr val="004D86"/>
                </a:solidFill>
              </a:rPr>
              <a:t>Q2. </a:t>
            </a:r>
            <a:r>
              <a:rPr lang="en-US" sz="1200" b="1" dirty="0"/>
              <a:t>*</a:t>
            </a:r>
            <a:r>
              <a:rPr lang="en-US" sz="1200" b="1" dirty="0">
                <a:solidFill>
                  <a:srgbClr val="AC0000"/>
                </a:solidFill>
              </a:rPr>
              <a:t> Project Benefits and Innovations</a:t>
            </a:r>
          </a:p>
        </p:txBody>
      </p:sp>
      <p:sp>
        <p:nvSpPr>
          <p:cNvPr id="6" name="Text Box 5"/>
          <p:cNvSpPr txBox="1">
            <a:spLocks noChangeArrowheads="1"/>
          </p:cNvSpPr>
          <p:nvPr userDrawn="1"/>
        </p:nvSpPr>
        <p:spPr bwMode="auto">
          <a:xfrm>
            <a:off x="4648200" y="814388"/>
            <a:ext cx="41910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b="1" dirty="0">
                <a:solidFill>
                  <a:srgbClr val="004D86"/>
                </a:solidFill>
              </a:rPr>
              <a:t>Q3. </a:t>
            </a:r>
            <a:r>
              <a:rPr lang="en-US" sz="1200" b="1" dirty="0"/>
              <a:t>*</a:t>
            </a:r>
            <a:r>
              <a:rPr lang="en-US" sz="1200" b="1" dirty="0">
                <a:solidFill>
                  <a:srgbClr val="AC0000"/>
                </a:solidFill>
              </a:rPr>
              <a:t>Most Significant Scientific Problem or Approach:</a:t>
            </a:r>
          </a:p>
        </p:txBody>
      </p:sp>
      <p:sp>
        <p:nvSpPr>
          <p:cNvPr id="7" name="Text Box 5"/>
          <p:cNvSpPr txBox="1">
            <a:spLocks noChangeArrowheads="1"/>
          </p:cNvSpPr>
          <p:nvPr userDrawn="1"/>
        </p:nvSpPr>
        <p:spPr bwMode="auto">
          <a:xfrm>
            <a:off x="152400" y="801688"/>
            <a:ext cx="4191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b="1">
                <a:solidFill>
                  <a:srgbClr val="004D86"/>
                </a:solidFill>
              </a:rPr>
              <a:t>Q1. </a:t>
            </a:r>
            <a:r>
              <a:rPr lang="en-US" sz="1200" b="1"/>
              <a:t>*</a:t>
            </a:r>
            <a:r>
              <a:rPr lang="en-US" sz="1200" b="1">
                <a:solidFill>
                  <a:srgbClr val="AC0000"/>
                </a:solidFill>
              </a:rPr>
              <a:t>Project Description:</a:t>
            </a:r>
          </a:p>
        </p:txBody>
      </p:sp>
      <p:sp>
        <p:nvSpPr>
          <p:cNvPr id="8" name="Text Box 5"/>
          <p:cNvSpPr txBox="1">
            <a:spLocks noChangeArrowheads="1"/>
          </p:cNvSpPr>
          <p:nvPr userDrawn="1"/>
        </p:nvSpPr>
        <p:spPr bwMode="auto">
          <a:xfrm>
            <a:off x="4648200" y="3622675"/>
            <a:ext cx="4191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b="1" dirty="0">
                <a:solidFill>
                  <a:srgbClr val="004D86"/>
                </a:solidFill>
              </a:rPr>
              <a:t>Q4.</a:t>
            </a:r>
            <a:r>
              <a:rPr lang="en-US" sz="1200" b="1" dirty="0">
                <a:solidFill>
                  <a:srgbClr val="C00000"/>
                </a:solidFill>
              </a:rPr>
              <a:t> </a:t>
            </a:r>
            <a:r>
              <a:rPr lang="en-US" sz="1200" b="1" dirty="0">
                <a:solidFill>
                  <a:srgbClr val="AC0000"/>
                </a:solidFill>
              </a:rPr>
              <a:t>Timelines:</a:t>
            </a:r>
          </a:p>
        </p:txBody>
      </p:sp>
      <p:pic>
        <p:nvPicPr>
          <p:cNvPr id="10" name="Picture 4" descr="R&amp;Dhoriz-No-Seal-no background.t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1729" y="152400"/>
            <a:ext cx="1801771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35"/>
          <p:cNvSpPr txBox="1">
            <a:spLocks noChangeArrowheads="1"/>
          </p:cNvSpPr>
          <p:nvPr userDrawn="1"/>
        </p:nvSpPr>
        <p:spPr bwMode="auto">
          <a:xfrm>
            <a:off x="85725" y="109538"/>
            <a:ext cx="9048747" cy="646331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b="1" dirty="0">
                <a:solidFill>
                  <a:srgbClr val="AC0000"/>
                </a:solidFill>
              </a:rPr>
              <a:t>Project Title:</a:t>
            </a:r>
          </a:p>
          <a:p>
            <a:pPr eaLnBrk="1" hangingPunct="1"/>
            <a:r>
              <a:rPr lang="en-US" sz="1200" b="1" dirty="0"/>
              <a:t>PI:</a:t>
            </a:r>
            <a:r>
              <a:rPr lang="en-US" sz="1200" i="1" dirty="0"/>
              <a:t> </a:t>
            </a:r>
            <a:r>
              <a:rPr lang="en-US" sz="1200" dirty="0"/>
              <a:t>		             	    		</a:t>
            </a:r>
            <a:r>
              <a:rPr lang="en-US" sz="1200" b="1" dirty="0"/>
              <a:t>Station:</a:t>
            </a:r>
          </a:p>
          <a:p>
            <a:pPr eaLnBrk="1" hangingPunct="1"/>
            <a:r>
              <a:rPr lang="en-US" sz="1200" b="1" dirty="0"/>
              <a:t>Project ID:					eRA Number:</a:t>
            </a:r>
            <a:r>
              <a:rPr lang="en-US" sz="1200" dirty="0"/>
              <a:t>		</a:t>
            </a:r>
            <a:endParaRPr lang="en-US" sz="1200" i="1" dirty="0">
              <a:solidFill>
                <a:srgbClr val="004D86"/>
              </a:solidFill>
            </a:endParaRPr>
          </a:p>
        </p:txBody>
      </p:sp>
      <p:sp>
        <p:nvSpPr>
          <p:cNvPr id="12" name="Rectangle 3"/>
          <p:cNvSpPr>
            <a:spLocks noChangeArrowheads="1"/>
          </p:cNvSpPr>
          <p:nvPr userDrawn="1"/>
        </p:nvSpPr>
        <p:spPr bwMode="auto">
          <a:xfrm>
            <a:off x="152400" y="3810000"/>
            <a:ext cx="40957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200" b="1" dirty="0"/>
              <a:t>Scientific Innovations:   </a:t>
            </a:r>
          </a:p>
        </p:txBody>
      </p:sp>
      <p:sp>
        <p:nvSpPr>
          <p:cNvPr id="13" name="Rectangle 14"/>
          <p:cNvSpPr>
            <a:spLocks noChangeArrowheads="1"/>
          </p:cNvSpPr>
          <p:nvPr userDrawn="1"/>
        </p:nvSpPr>
        <p:spPr bwMode="auto">
          <a:xfrm>
            <a:off x="152400" y="5340350"/>
            <a:ext cx="40957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200" b="1" dirty="0"/>
              <a:t>Benefits to Veterans:</a:t>
            </a:r>
          </a:p>
        </p:txBody>
      </p:sp>
      <p:sp>
        <p:nvSpPr>
          <p:cNvPr id="16" name="Line 2"/>
          <p:cNvSpPr>
            <a:spLocks noChangeShapeType="1"/>
          </p:cNvSpPr>
          <p:nvPr userDrawn="1"/>
        </p:nvSpPr>
        <p:spPr bwMode="auto">
          <a:xfrm>
            <a:off x="-9525" y="3581400"/>
            <a:ext cx="9144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34"/>
          <p:cNvSpPr>
            <a:spLocks noChangeShapeType="1"/>
          </p:cNvSpPr>
          <p:nvPr userDrawn="1"/>
        </p:nvSpPr>
        <p:spPr bwMode="auto">
          <a:xfrm>
            <a:off x="4572000" y="790575"/>
            <a:ext cx="0" cy="5895975"/>
          </a:xfrm>
          <a:prstGeom prst="line">
            <a:avLst/>
          </a:prstGeom>
          <a:noFill/>
          <a:ln w="25400">
            <a:solidFill>
              <a:srgbClr val="00332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2075" tIns="92075" rIns="92075" bIns="9207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534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BB098A-B5D3-4AE9-BC76-3CA3CD5EEA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270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91783-E4C2-4815-8F1E-D2ECAFBC63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449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008C554-C975-4DC1-AC61-DF22D5A2A2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98425" y="1066800"/>
            <a:ext cx="4321175" cy="210826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100" b="1" dirty="0"/>
              <a:t>Total Award Amount Requested $:</a:t>
            </a:r>
            <a:r>
              <a:rPr lang="en-US" sz="1100" dirty="0"/>
              <a:t> proposal amount</a:t>
            </a:r>
          </a:p>
          <a:p>
            <a:pPr eaLnBrk="1" hangingPunct="1">
              <a:defRPr/>
            </a:pPr>
            <a:r>
              <a:rPr lang="en-US" sz="1100" b="1" dirty="0"/>
              <a:t>Start Date – End Date : </a:t>
            </a:r>
            <a:r>
              <a:rPr lang="en-US" sz="1100" i="1" dirty="0">
                <a:solidFill>
                  <a:srgbClr val="004D86"/>
                </a:solidFill>
              </a:rPr>
              <a:t>(MM/DD/YYYY) - (MM/DD/YYY) </a:t>
            </a:r>
            <a:endParaRPr lang="en-US" sz="1100" i="1" dirty="0"/>
          </a:p>
          <a:p>
            <a:pPr eaLnBrk="1" hangingPunct="1">
              <a:defRPr/>
            </a:pPr>
            <a:r>
              <a:rPr lang="en-US" sz="1100" b="1" dirty="0"/>
              <a:t>Describe Key Research Aims: </a:t>
            </a:r>
            <a:r>
              <a:rPr lang="en-US" sz="1100" dirty="0"/>
              <a:t>(for Clinical Trial, describe primary outcome measures in aims)</a:t>
            </a:r>
            <a:endParaRPr lang="en-US" sz="1100" b="1" dirty="0"/>
          </a:p>
          <a:p>
            <a:pPr eaLnBrk="1" hangingPunct="1">
              <a:buFont typeface="Arial" charset="0"/>
              <a:buChar char="•"/>
              <a:defRPr/>
            </a:pPr>
            <a:r>
              <a:rPr lang="en-US" sz="1000" b="1" u="sng" dirty="0"/>
              <a:t> </a:t>
            </a:r>
            <a:r>
              <a:rPr lang="en-US" sz="1100" u="sng" dirty="0"/>
              <a:t>Aim 1:</a:t>
            </a:r>
            <a:endParaRPr lang="en-US" sz="1100" dirty="0"/>
          </a:p>
          <a:p>
            <a:pPr eaLnBrk="1" hangingPunct="1">
              <a:buFont typeface="Arial" charset="0"/>
              <a:buChar char="•"/>
              <a:defRPr/>
            </a:pPr>
            <a:endParaRPr lang="en-US" sz="1100" u="sng" dirty="0"/>
          </a:p>
          <a:p>
            <a:pPr eaLnBrk="1" hangingPunct="1">
              <a:buFont typeface="Arial" charset="0"/>
              <a:buChar char="•"/>
              <a:defRPr/>
            </a:pPr>
            <a:r>
              <a:rPr lang="en-US" sz="1100" u="sng" dirty="0"/>
              <a:t> Aim 2:</a:t>
            </a:r>
            <a:endParaRPr lang="en-US" sz="1100" dirty="0"/>
          </a:p>
          <a:p>
            <a:pPr eaLnBrk="1" hangingPunct="1">
              <a:buFont typeface="Arial" charset="0"/>
              <a:buChar char="•"/>
              <a:defRPr/>
            </a:pPr>
            <a:endParaRPr lang="en-US" sz="1100" u="sng" dirty="0"/>
          </a:p>
          <a:p>
            <a:pPr eaLnBrk="1" hangingPunct="1">
              <a:buFont typeface="Arial" charset="0"/>
              <a:buChar char="•"/>
              <a:defRPr/>
            </a:pPr>
            <a:r>
              <a:rPr lang="en-US" sz="1100" u="sng" dirty="0"/>
              <a:t> Aim 3:</a:t>
            </a:r>
            <a:endParaRPr lang="en-US" sz="1100" dirty="0"/>
          </a:p>
          <a:p>
            <a:pPr eaLnBrk="1" hangingPunct="1">
              <a:buFont typeface="Arial" charset="0"/>
              <a:buChar char="•"/>
              <a:defRPr/>
            </a:pPr>
            <a:endParaRPr lang="en-US" sz="1100" u="sng" dirty="0"/>
          </a:p>
          <a:p>
            <a:pPr marL="0" lvl="1" eaLnBrk="1" hangingPunct="1">
              <a:buFont typeface="Arial" charset="0"/>
              <a:buChar char="•"/>
              <a:defRPr/>
            </a:pPr>
            <a:r>
              <a:rPr lang="en-US" sz="1100" u="sng" dirty="0"/>
              <a:t> Aim 4:</a:t>
            </a:r>
            <a:endParaRPr lang="en-US" sz="1100" dirty="0"/>
          </a:p>
          <a:p>
            <a:pPr eaLnBrk="1" hangingPunct="1">
              <a:defRPr/>
            </a:pPr>
            <a:endParaRPr lang="en-US" sz="1000" b="1" dirty="0"/>
          </a:p>
        </p:txBody>
      </p:sp>
      <p:sp>
        <p:nvSpPr>
          <p:cNvPr id="2060" name="TextBox 10"/>
          <p:cNvSpPr txBox="1">
            <a:spLocks noChangeAspect="1"/>
          </p:cNvSpPr>
          <p:nvPr/>
        </p:nvSpPr>
        <p:spPr bwMode="auto">
          <a:xfrm>
            <a:off x="114299" y="4019550"/>
            <a:ext cx="4314825" cy="13716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lIns="45720"/>
          <a:lstStyle>
            <a:lvl1pPr marL="114300" indent="-1143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US" sz="1100" i="1" dirty="0">
                <a:solidFill>
                  <a:srgbClr val="004D86"/>
                </a:solidFill>
              </a:rPr>
              <a:t>(innovation 1)</a:t>
            </a:r>
          </a:p>
          <a:p>
            <a:pPr eaLnBrk="1" hangingPunct="1">
              <a:buFont typeface="Arial" charset="0"/>
              <a:buChar char="•"/>
            </a:pPr>
            <a:r>
              <a:rPr lang="en-US" sz="1100" i="1" dirty="0">
                <a:solidFill>
                  <a:srgbClr val="004D86"/>
                </a:solidFill>
              </a:rPr>
              <a:t>(innovation 2)</a:t>
            </a:r>
          </a:p>
          <a:p>
            <a:pPr eaLnBrk="1" hangingPunct="1">
              <a:buFont typeface="Arial" charset="0"/>
              <a:buChar char="•"/>
            </a:pPr>
            <a:endParaRPr lang="en-US" sz="1100" dirty="0"/>
          </a:p>
        </p:txBody>
      </p:sp>
      <p:sp>
        <p:nvSpPr>
          <p:cNvPr id="2061" name="TextBox 11"/>
          <p:cNvSpPr txBox="1">
            <a:spLocks noChangeAspect="1"/>
          </p:cNvSpPr>
          <p:nvPr/>
        </p:nvSpPr>
        <p:spPr bwMode="auto">
          <a:xfrm>
            <a:off x="114299" y="5562600"/>
            <a:ext cx="4314825" cy="12033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lIns="45720"/>
          <a:lstStyle>
            <a:lvl1pPr marL="114300" indent="-1143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US" sz="1100" i="1">
                <a:solidFill>
                  <a:srgbClr val="004D86"/>
                </a:solidFill>
              </a:rPr>
              <a:t>(benefit 1)</a:t>
            </a:r>
          </a:p>
          <a:p>
            <a:pPr eaLnBrk="1" hangingPunct="1">
              <a:buFont typeface="Arial" charset="0"/>
              <a:buChar char="•"/>
            </a:pPr>
            <a:r>
              <a:rPr lang="en-US" sz="1100" i="1">
                <a:solidFill>
                  <a:srgbClr val="004D86"/>
                </a:solidFill>
              </a:rPr>
              <a:t>(benefit 2)</a:t>
            </a:r>
          </a:p>
        </p:txBody>
      </p:sp>
      <p:graphicFrame>
        <p:nvGraphicFramePr>
          <p:cNvPr id="18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1587417"/>
              </p:ext>
            </p:extLst>
          </p:nvPr>
        </p:nvGraphicFramePr>
        <p:xfrm>
          <a:off x="4714875" y="3903198"/>
          <a:ext cx="4314825" cy="2871276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7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63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Task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62" marR="91462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Year 1</a:t>
                      </a:r>
                    </a:p>
                  </a:txBody>
                  <a:tcPr marL="91462" marR="91462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Year 2</a:t>
                      </a:r>
                    </a:p>
                  </a:txBody>
                  <a:tcPr marL="91462" marR="91462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Year 3</a:t>
                      </a:r>
                    </a:p>
                  </a:txBody>
                  <a:tcPr marL="91462" marR="91462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Year 4</a:t>
                      </a:r>
                    </a:p>
                  </a:txBody>
                  <a:tcPr marL="91462" marR="91462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01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Task Description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(not Aim)</a:t>
                      </a:r>
                    </a:p>
                  </a:txBody>
                  <a:tcPr marL="91462" marR="91462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01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Task Description (not Aim)</a:t>
                      </a:r>
                    </a:p>
                  </a:txBody>
                  <a:tcPr marL="91462" marR="91462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01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Task Description (not Aim)</a:t>
                      </a:r>
                    </a:p>
                  </a:txBody>
                  <a:tcPr marL="91462" marR="91462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01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Task Description (not Aim)</a:t>
                      </a:r>
                    </a:p>
                  </a:txBody>
                  <a:tcPr marL="91462" marR="91462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73856" y="408964"/>
            <a:ext cx="3981450" cy="171451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r>
              <a:rPr lang="en-US" sz="1200" i="1" dirty="0">
                <a:solidFill>
                  <a:srgbClr val="004D86"/>
                </a:solidFill>
              </a:rPr>
              <a:t>First Last Degrees (If MPI, both PIs)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262562" y="306605"/>
            <a:ext cx="1971675" cy="270391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r>
              <a:rPr lang="en-US" sz="1200" i="1" dirty="0">
                <a:solidFill>
                  <a:srgbClr val="004D86"/>
                </a:solidFill>
              </a:rPr>
              <a:t>Number and Location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657850" y="491187"/>
            <a:ext cx="2628900" cy="270391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r>
              <a:rPr lang="en-US" sz="1200" i="1" dirty="0">
                <a:solidFill>
                  <a:srgbClr val="004D86"/>
                </a:solidFill>
              </a:rPr>
              <a:t>eRA Commons Application Number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042987" y="111789"/>
            <a:ext cx="5829300" cy="270391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en-US" sz="1200" i="1" dirty="0">
                <a:solidFill>
                  <a:srgbClr val="004D86"/>
                </a:solidFill>
              </a:rPr>
              <a:t>Enter Title</a:t>
            </a:r>
          </a:p>
        </p:txBody>
      </p:sp>
      <p:sp>
        <p:nvSpPr>
          <p:cNvPr id="11" name="TextBox 9"/>
          <p:cNvSpPr txBox="1">
            <a:spLocks noChangeArrowheads="1"/>
          </p:cNvSpPr>
          <p:nvPr/>
        </p:nvSpPr>
        <p:spPr bwMode="auto">
          <a:xfrm rot="10800000" flipV="1">
            <a:off x="4724402" y="1291135"/>
            <a:ext cx="373380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7150" indent="-571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US" sz="1100" i="1" dirty="0">
                <a:solidFill>
                  <a:srgbClr val="004D86"/>
                </a:solidFill>
              </a:rPr>
              <a:t>The graphic representation can be an illustration of the problem, your approach, pathways, graphics, tables, video (Using PowerPoint 2010) or any relevant data</a:t>
            </a:r>
          </a:p>
          <a:p>
            <a:pPr eaLnBrk="1" hangingPunct="1">
              <a:buFont typeface="Arial" charset="0"/>
              <a:buChar char="•"/>
            </a:pPr>
            <a:endParaRPr lang="en-US" sz="1100" i="1" dirty="0">
              <a:solidFill>
                <a:srgbClr val="004D86"/>
              </a:solidFill>
            </a:endParaRPr>
          </a:p>
          <a:p>
            <a:pPr eaLnBrk="1" hangingPunct="1">
              <a:buFont typeface="Arial" charset="0"/>
              <a:buChar char="•"/>
            </a:pPr>
            <a:r>
              <a:rPr lang="en-US" sz="1100" i="1" dirty="0">
                <a:solidFill>
                  <a:srgbClr val="004D86"/>
                </a:solidFill>
              </a:rPr>
              <a:t>You can copy and paste or export from MS Excel or Word</a:t>
            </a:r>
          </a:p>
          <a:p>
            <a:pPr eaLnBrk="1" hangingPunct="1">
              <a:buFont typeface="Arial" charset="0"/>
              <a:buChar char="•"/>
            </a:pPr>
            <a:endParaRPr lang="en-US" sz="1100" i="1" dirty="0">
              <a:solidFill>
                <a:srgbClr val="004D86"/>
              </a:solidFill>
            </a:endParaRPr>
          </a:p>
          <a:p>
            <a:pPr eaLnBrk="1" hangingPunct="1">
              <a:buFont typeface="Arial" charset="0"/>
              <a:buChar char="•"/>
            </a:pPr>
            <a:r>
              <a:rPr lang="en-US" sz="1100" i="1" dirty="0">
                <a:solidFill>
                  <a:srgbClr val="004D86"/>
                </a:solidFill>
              </a:rPr>
              <a:t>Do not include any Personal Identifiable</a:t>
            </a:r>
            <a:r>
              <a:rPr lang="en-US" sz="1100" i="1" baseline="0" dirty="0">
                <a:solidFill>
                  <a:srgbClr val="004D86"/>
                </a:solidFill>
              </a:rPr>
              <a:t> </a:t>
            </a:r>
            <a:r>
              <a:rPr lang="en-US" sz="1100" i="1" dirty="0">
                <a:solidFill>
                  <a:srgbClr val="004D86"/>
                </a:solidFill>
              </a:rPr>
              <a:t>Information nor</a:t>
            </a:r>
            <a:r>
              <a:rPr lang="en-US" sz="1100" i="1" baseline="0" dirty="0">
                <a:solidFill>
                  <a:srgbClr val="004D86"/>
                </a:solidFill>
              </a:rPr>
              <a:t> images</a:t>
            </a:r>
            <a:r>
              <a:rPr lang="en-US" sz="1100" i="1" dirty="0">
                <a:solidFill>
                  <a:srgbClr val="004D86"/>
                </a:solidFill>
              </a:rPr>
              <a:t> (such as face of a human subject) without a signed waiver</a:t>
            </a:r>
          </a:p>
          <a:p>
            <a:pPr eaLnBrk="1" hangingPunct="1">
              <a:buFont typeface="Arial" charset="0"/>
              <a:buChar char="•"/>
            </a:pPr>
            <a:endParaRPr lang="en-US" sz="1100" i="1" dirty="0">
              <a:solidFill>
                <a:srgbClr val="004D86"/>
              </a:solidFill>
            </a:endParaRPr>
          </a:p>
          <a:p>
            <a:pPr eaLnBrk="1" hangingPunct="1">
              <a:buFont typeface="Arial" charset="0"/>
              <a:buChar char="•"/>
            </a:pPr>
            <a:r>
              <a:rPr lang="en-US" sz="1100" i="1" dirty="0">
                <a:solidFill>
                  <a:srgbClr val="004D86"/>
                </a:solidFill>
              </a:rPr>
              <a:t>For further information refer to the instructions document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2F2CE57-46C0-4DF8-80D9-82B6AED3F8D7}"/>
              </a:ext>
            </a:extLst>
          </p:cNvPr>
          <p:cNvSpPr/>
          <p:nvPr/>
        </p:nvSpPr>
        <p:spPr>
          <a:xfrm>
            <a:off x="916698" y="468699"/>
            <a:ext cx="3048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>
                <a:solidFill>
                  <a:srgbClr val="004D86"/>
                </a:solidFill>
              </a:rPr>
              <a:t>From RAFT (</a:t>
            </a:r>
            <a:r>
              <a:rPr lang="en-US" sz="1200" i="1" dirty="0" err="1">
                <a:solidFill>
                  <a:srgbClr val="004D86"/>
                </a:solidFill>
              </a:rPr>
              <a:t>e.g</a:t>
            </a:r>
            <a:r>
              <a:rPr lang="en-US" sz="1200" i="1" dirty="0">
                <a:solidFill>
                  <a:srgbClr val="004D86"/>
                </a:solidFill>
              </a:rPr>
              <a:t>: </a:t>
            </a:r>
            <a:r>
              <a:rPr lang="en-US" sz="1200" dirty="0">
                <a:solidFill>
                  <a:srgbClr val="004D86"/>
                </a:solidFill>
              </a:rPr>
              <a:t>MHBC-003-21F)</a:t>
            </a:r>
            <a:endParaRPr lang="en-US" sz="1200" i="1" dirty="0">
              <a:solidFill>
                <a:srgbClr val="004D86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FB9413B558C04581D6502BC36826FF" ma:contentTypeVersion="0" ma:contentTypeDescription="Create a new document." ma:contentTypeScope="" ma:versionID="5e8f6d37bee9b9fc68c79a6fb9d2e72b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EFDE5C1-8F23-4563-B6FB-54A8790904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930C1D0-95E6-465D-B2DD-E02152DDF537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6303CF9-5495-405E-91A0-F0E42B57C34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1654</TotalTime>
  <Words>211</Words>
  <Application>Microsoft Office PowerPoint</Application>
  <PresentationFormat>On-screen Show (4:3)</PresentationFormat>
  <Paragraphs>37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PowerPoint Presentation</vt:lpstr>
    </vt:vector>
  </TitlesOfParts>
  <Company>American Red Cross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Quad Chart Template</dc:title>
  <dc:subject>Quad Chart Template</dc:subject>
  <dc:creator>Avis Bullard</dc:creator>
  <cp:lastModifiedBy>Rivera, Portia T</cp:lastModifiedBy>
  <cp:revision>160</cp:revision>
  <cp:lastPrinted>2019-06-17T19:25:05Z</cp:lastPrinted>
  <dcterms:created xsi:type="dcterms:W3CDTF">2006-09-14T20:48:48Z</dcterms:created>
  <dcterms:modified xsi:type="dcterms:W3CDTF">2022-10-18T16:46:54Z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0x010100D9FB9413B558C04581D6502BC36826FF</vt:lpwstr>
  </property>
</Properties>
</file>