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18"/>
  </p:notesMasterIdLst>
  <p:handoutMasterIdLst>
    <p:handoutMasterId r:id="rId19"/>
  </p:handoutMasterIdLst>
  <p:sldIdLst>
    <p:sldId id="327" r:id="rId2"/>
    <p:sldId id="31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46" r:id="rId12"/>
    <p:sldId id="336" r:id="rId13"/>
    <p:sldId id="337" r:id="rId14"/>
    <p:sldId id="338" r:id="rId15"/>
    <p:sldId id="347" r:id="rId16"/>
    <p:sldId id="349" r:id="rId17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6699"/>
    <a:srgbClr val="003399"/>
    <a:srgbClr val="0083BE"/>
    <a:srgbClr val="3366CC"/>
    <a:srgbClr val="000099"/>
    <a:srgbClr val="3333FF"/>
    <a:srgbClr val="0066FF"/>
    <a:srgbClr val="00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25" autoAdjust="0"/>
  </p:normalViewPr>
  <p:slideViewPr>
    <p:cSldViewPr snapToGrid="0" snapToObjects="1">
      <p:cViewPr varScale="1">
        <p:scale>
          <a:sx n="55" d="100"/>
          <a:sy n="55" d="100"/>
        </p:scale>
        <p:origin x="-94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1584" y="96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10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ADCE56C1-B30B-4E0B-B4AF-AA0A774A2B7A}" type="datetime1">
              <a:rPr lang="en-US"/>
              <a:pPr>
                <a:defRPr/>
              </a:pPr>
              <a:t>5/23/2012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10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B9766B6E-F780-4189-A9E9-CF88040C5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10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50F45370-6F28-403B-B7B2-95C1EE238BC8}" type="datetime1">
              <a:rPr lang="en-US"/>
              <a:pPr>
                <a:defRPr/>
              </a:pPr>
              <a:t>5/23/2012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2" tIns="46586" rIns="93172" bIns="4658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10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FB850CD8-3DC0-4D51-9F0F-9FA8CBAFA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8" charset="-128"/>
        <a:cs typeface="ＭＳ Ｐゴシック" pitchFamily="2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8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8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8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8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A8AC77-AA18-4B2E-A059-F88CAA9F3832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50CD8-3DC0-4D51-9F0F-9FA8CBAFAED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50CD8-3DC0-4D51-9F0F-9FA8CBAFAED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50CD8-3DC0-4D51-9F0F-9FA8CBAFAED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50CD8-3DC0-4D51-9F0F-9FA8CBAFAED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50CD8-3DC0-4D51-9F0F-9FA8CBAFAED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50CD8-3DC0-4D51-9F0F-9FA8CBAFAED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50CD8-3DC0-4D51-9F0F-9FA8CBAFAED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50405A-CB23-4447-9EEC-0EAC20617C0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50CD8-3DC0-4D51-9F0F-9FA8CBAFAED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50CD8-3DC0-4D51-9F0F-9FA8CBAFAED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50CD8-3DC0-4D51-9F0F-9FA8CBAFAED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50CD8-3DC0-4D51-9F0F-9FA8CBAFAED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50CD8-3DC0-4D51-9F0F-9FA8CBAFAED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50CD8-3DC0-4D51-9F0F-9FA8CBAFAED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50CD8-3DC0-4D51-9F0F-9FA8CBAFAED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ckground cover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880" y="3178162"/>
            <a:ext cx="7772400" cy="730127"/>
          </a:xfrm>
        </p:spPr>
        <p:txBody>
          <a:bodyPr>
            <a:normAutofit/>
          </a:bodyPr>
          <a:lstStyle>
            <a:lvl1pPr algn="l">
              <a:defRPr sz="3400" b="1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696" y="4004454"/>
            <a:ext cx="7753584" cy="914813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2" descr="Z:\Identity\Logo\R&amp;Dhoriz.jpg"/>
          <p:cNvPicPr>
            <a:picLocks noChangeAspect="1" noChangeArrowheads="1"/>
          </p:cNvPicPr>
          <p:nvPr userDrawn="1"/>
        </p:nvPicPr>
        <p:blipFill>
          <a:blip r:embed="rId3"/>
          <a:srcRect l="16805"/>
          <a:stretch>
            <a:fillRect/>
          </a:stretch>
        </p:blipFill>
        <p:spPr bwMode="auto">
          <a:xfrm>
            <a:off x="177272" y="6229568"/>
            <a:ext cx="1882309" cy="437563"/>
          </a:xfrm>
          <a:prstGeom prst="rect">
            <a:avLst/>
          </a:prstGeom>
          <a:noFill/>
        </p:spPr>
      </p:pic>
      <p:pic>
        <p:nvPicPr>
          <p:cNvPr id="9" name="Picture 8" descr="VA PRIDE identity dk blue small jpg 4-30-08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64489" y="6209931"/>
            <a:ext cx="1539803" cy="45720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650"/>
            <a:ext cx="8229600" cy="4190513"/>
          </a:xfrm>
        </p:spPr>
        <p:txBody>
          <a:bodyPr/>
          <a:lstStyle>
            <a:lvl1pPr>
              <a:spcAft>
                <a:spcPts val="1200"/>
              </a:spcAft>
              <a:buFont typeface="Arial" pitchFamily="34" charset="0"/>
              <a:buChar char="•"/>
              <a:defRPr/>
            </a:lvl1pPr>
            <a:lvl2pPr>
              <a:spcAft>
                <a:spcPts val="1200"/>
              </a:spcAft>
              <a:buFont typeface="Arial" pitchFamily="34" charset="0"/>
              <a:buChar char="•"/>
              <a:defRPr/>
            </a:lvl2pPr>
            <a:lvl3pPr>
              <a:spcAft>
                <a:spcPts val="1200"/>
              </a:spcAft>
              <a:buFont typeface="Arial" pitchFamily="34" charset="0"/>
              <a:buChar char="•"/>
              <a:defRPr/>
            </a:lvl3pPr>
            <a:lvl4pPr>
              <a:spcAft>
                <a:spcPts val="1200"/>
              </a:spcAft>
              <a:buFont typeface="Arial" pitchFamily="34" charset="0"/>
              <a:buChar char="•"/>
              <a:defRPr/>
            </a:lvl4pPr>
            <a:lvl5pPr>
              <a:spcAft>
                <a:spcPts val="1200"/>
              </a:spcAft>
              <a:buFont typeface="Arial" pitchFamily="34" charset="0"/>
              <a:buChar char="•"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3322"/>
            <a:ext cx="4038600" cy="4202841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buFont typeface="Arial" pitchFamily="34" charset="0"/>
              <a:buChar char="•"/>
              <a:defRPr sz="2800"/>
            </a:lvl1pPr>
            <a:lvl2pPr>
              <a:spcAft>
                <a:spcPts val="1200"/>
              </a:spcAft>
              <a:buFont typeface="Arial" pitchFamily="34" charset="0"/>
              <a:buChar char="•"/>
              <a:defRPr sz="2400"/>
            </a:lvl2pPr>
            <a:lvl3pPr>
              <a:spcAft>
                <a:spcPts val="1200"/>
              </a:spcAft>
              <a:buFont typeface="Arial" pitchFamily="34" charset="0"/>
              <a:buChar char="•"/>
              <a:defRPr sz="2200"/>
            </a:lvl3pPr>
            <a:lvl4pPr>
              <a:spcAft>
                <a:spcPts val="1200"/>
              </a:spcAft>
              <a:buFont typeface="Arial" pitchFamily="34" charset="0"/>
              <a:buChar char="•"/>
              <a:defRPr sz="2200"/>
            </a:lvl4pPr>
            <a:lvl5pPr>
              <a:spcAft>
                <a:spcPts val="1200"/>
              </a:spcAft>
              <a:buFont typeface="Arial" pitchFamily="34" charset="0"/>
              <a:buChar char="•"/>
              <a:defRPr sz="2000">
                <a:latin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50238" y="6249988"/>
            <a:ext cx="4905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52FDFF-9483-4A82-A0D2-0EFD9C982F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Georgia" pitchFamily="18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Georgia" pitchFamily="18" charset="0"/>
              <a:ea typeface="ＭＳ Ｐゴシック" charset="-128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831958" y="1927805"/>
            <a:ext cx="4038600" cy="4202841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buFont typeface="Arial" pitchFamily="34" charset="0"/>
              <a:buChar char="•"/>
              <a:defRPr sz="2800"/>
            </a:lvl1pPr>
            <a:lvl2pPr>
              <a:spcAft>
                <a:spcPts val="1200"/>
              </a:spcAft>
              <a:buFont typeface="Arial" pitchFamily="34" charset="0"/>
              <a:buChar char="•"/>
              <a:defRPr sz="2400"/>
            </a:lvl2pPr>
            <a:lvl3pPr>
              <a:spcAft>
                <a:spcPts val="1200"/>
              </a:spcAft>
              <a:buFont typeface="Arial" pitchFamily="34" charset="0"/>
              <a:buChar char="•"/>
              <a:defRPr sz="2200"/>
            </a:lvl3pPr>
            <a:lvl4pPr>
              <a:spcAft>
                <a:spcPts val="1200"/>
              </a:spcAft>
              <a:buFont typeface="Arial" pitchFamily="34" charset="0"/>
              <a:buChar char="•"/>
              <a:defRPr sz="2200"/>
            </a:lvl4pPr>
            <a:lvl5pPr>
              <a:spcAft>
                <a:spcPts val="1200"/>
              </a:spcAft>
              <a:buFont typeface="Arial" pitchFamily="34" charset="0"/>
              <a:buChar char="•"/>
              <a:defRPr sz="2000">
                <a:latin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391824"/>
            <a:ext cx="5486400" cy="2724039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82602"/>
            <a:ext cx="5486400" cy="61356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250238" y="6249988"/>
            <a:ext cx="4905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52FDFF-9483-4A82-A0D2-0EFD9C982F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Georgia" pitchFamily="18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Georgia" pitchFamily="18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250238" y="6249988"/>
            <a:ext cx="4905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52FDFF-9483-4A82-A0D2-0EFD9C982F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Georgia" pitchFamily="18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Georgia" pitchFamily="18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2534" y="2760397"/>
            <a:ext cx="6798733" cy="112580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2533" y="3886200"/>
            <a:ext cx="6798733" cy="1422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43063" y="5308600"/>
            <a:ext cx="6797675" cy="804863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1400">
                <a:solidFill>
                  <a:schemeClr val="bg1"/>
                </a:solidFill>
              </a:defRPr>
            </a:lvl2pPr>
            <a:lvl3pPr>
              <a:buNone/>
              <a:defRPr sz="1400">
                <a:solidFill>
                  <a:schemeClr val="bg1"/>
                </a:solidFill>
              </a:defRPr>
            </a:lvl3pPr>
            <a:lvl4pPr>
              <a:buNone/>
              <a:defRPr sz="1400">
                <a:solidFill>
                  <a:schemeClr val="bg1"/>
                </a:solidFill>
              </a:defRPr>
            </a:lvl4pPr>
            <a:lvl5pPr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background interior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49438"/>
            <a:ext cx="82296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030" name="Picture 4" descr="Department of Veterans Affairs, Veterans Health Administration, Office of Health Information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911225" y="495300"/>
            <a:ext cx="1651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250238" y="6249988"/>
            <a:ext cx="4905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52FDFF-9483-4A82-A0D2-0EFD9C982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Georgia" pitchFamily="18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Georgia" pitchFamily="18" charset="0"/>
              <a:ea typeface="ＭＳ Ｐゴシック" charset="-128"/>
              <a:cs typeface="+mn-cs"/>
            </a:endParaRPr>
          </a:p>
        </p:txBody>
      </p:sp>
      <p:pic>
        <p:nvPicPr>
          <p:cNvPr id="9" name="Picture 8" descr="VA PRIDE identity dk blue small jpg 4-30-08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834723" y="6209931"/>
            <a:ext cx="1539803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5" r:id="rId2"/>
    <p:sldLayoutId id="2147483793" r:id="rId3"/>
    <p:sldLayoutId id="2147483786" r:id="rId4"/>
    <p:sldLayoutId id="2147483790" r:id="rId5"/>
    <p:sldLayoutId id="2147483791" r:id="rId6"/>
    <p:sldLayoutId id="2147483795" r:id="rId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bg1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9pPr>
    </p:titleStyle>
    <p:bodyStyle>
      <a:lvl1pPr marL="342900" indent="-342900" algn="l" defTabSz="457200" rtl="0" eaLnBrk="0" fontAlgn="base" hangingPunct="0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457200" rtl="0" eaLnBrk="0" fontAlgn="base" hangingPunct="0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457200" rtl="0" eaLnBrk="0" fontAlgn="base" hangingPunct="0">
        <a:spcBef>
          <a:spcPts val="0"/>
        </a:spcBef>
        <a:spcAft>
          <a:spcPts val="1200"/>
        </a:spcAft>
        <a:buFont typeface="Arial" pitchFamily="34" charset="0"/>
        <a:buChar char="•"/>
        <a:defRPr sz="2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457200" rtl="0" eaLnBrk="0" fontAlgn="base" hangingPunct="0">
        <a:spcBef>
          <a:spcPts val="0"/>
        </a:spcBef>
        <a:spcAft>
          <a:spcPts val="1200"/>
        </a:spcAft>
        <a:buFont typeface="Arial" pitchFamily="34" charset="0"/>
        <a:buChar char="•"/>
        <a:defRPr sz="2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chemeClr val="tx1"/>
          </a:solidFill>
          <a:latin typeface="Georgia"/>
          <a:ea typeface="Georgia" charset="0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VHACO120005Q@va.gov" TargetMode="External"/><Relationship Id="rId7" Type="http://schemas.openxmlformats.org/officeDocument/2006/relationships/hyperlink" Target="mailto:lynn.cates@va.gov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heresa.straut@va.gov" TargetMode="External"/><Relationship Id="rId5" Type="http://schemas.openxmlformats.org/officeDocument/2006/relationships/hyperlink" Target="mailto:lucindia.shouse@va.gov" TargetMode="External"/><Relationship Id="rId4" Type="http://schemas.openxmlformats.org/officeDocument/2006/relationships/hyperlink" Target="mailto:soundia.duche@va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338880" y="3178162"/>
            <a:ext cx="8077152" cy="730127"/>
          </a:xfrm>
        </p:spPr>
        <p:txBody>
          <a:bodyPr>
            <a:normAutofit/>
          </a:bodyPr>
          <a:lstStyle/>
          <a:p>
            <a:pPr marL="4763" indent="-4763">
              <a:spcBef>
                <a:spcPct val="20000"/>
              </a:spcBef>
              <a:defRPr/>
            </a:pPr>
            <a:r>
              <a:rPr lang="en-US" sz="3400" spc="100" dirty="0" smtClean="0">
                <a:latin typeface="Tahoma" pitchFamily="34" charset="0"/>
                <a:cs typeface="Tahoma" pitchFamily="34" charset="0"/>
              </a:rPr>
              <a:t>Managing </a:t>
            </a:r>
            <a:r>
              <a:rPr lang="en-US" spc="100" dirty="0" smtClean="0"/>
              <a:t>y</a:t>
            </a:r>
            <a:r>
              <a:rPr lang="en-US" sz="3400" spc="100" dirty="0" smtClean="0">
                <a:latin typeface="Tahoma" pitchFamily="34" charset="0"/>
                <a:cs typeface="Tahoma" pitchFamily="34" charset="0"/>
              </a:rPr>
              <a:t>our </a:t>
            </a:r>
            <a:r>
              <a:rPr lang="en-US" spc="100" dirty="0" smtClean="0"/>
              <a:t>IRB</a:t>
            </a:r>
            <a:endParaRPr lang="en-US" sz="3400" spc="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206268" y="3924300"/>
            <a:ext cx="7753350" cy="915988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en-US" sz="1800" spc="100" dirty="0" smtClean="0">
              <a:cs typeface="Calibri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1800" spc="100" dirty="0" smtClean="0">
              <a:cs typeface="Calibri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1800" spc="100" dirty="0" smtClean="0">
              <a:cs typeface="Calibri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sz="2400" spc="100" dirty="0" smtClean="0">
                <a:latin typeface="Tahoma" pitchFamily="34" charset="0"/>
                <a:cs typeface="Tahoma" pitchFamily="34" charset="0"/>
              </a:rPr>
              <a:t>IRB Administrators 2012</a:t>
            </a:r>
            <a:br>
              <a:rPr lang="en-US" sz="2400" spc="100" dirty="0" smtClean="0">
                <a:latin typeface="Tahoma" pitchFamily="34" charset="0"/>
                <a:cs typeface="Tahoma" pitchFamily="34" charset="0"/>
              </a:rPr>
            </a:br>
            <a:r>
              <a:rPr lang="en-US" sz="2400" spc="100" dirty="0" smtClean="0">
                <a:latin typeface="Tahoma" pitchFamily="34" charset="0"/>
                <a:cs typeface="Tahoma" pitchFamily="34" charset="0"/>
              </a:rPr>
              <a:t>PRIDE/Soundia A. Duche, MA, MS</a:t>
            </a:r>
            <a:endParaRPr lang="en-US" sz="2400" spc="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0600" y="5610225"/>
            <a:ext cx="27468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 smtClean="0">
                <a:solidFill>
                  <a:schemeClr val="bg1"/>
                </a:solidFill>
                <a:latin typeface="Tahoma" pitchFamily="34" charset="0"/>
                <a:ea typeface="ＭＳ Ｐゴシック" pitchFamily="1" charset="-128"/>
                <a:cs typeface="Tahoma" pitchFamily="34" charset="0"/>
              </a:rPr>
              <a:t>		May 31 2012</a:t>
            </a:r>
            <a:endParaRPr lang="en-US" sz="2200" dirty="0">
              <a:solidFill>
                <a:schemeClr val="bg1"/>
              </a:solidFill>
              <a:latin typeface="Tahoma" pitchFamily="34" charset="0"/>
              <a:ea typeface="ＭＳ Ｐゴシック" pitchFamily="1" charset="-128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Who?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detailed oriented</a:t>
            </a:r>
          </a:p>
          <a:p>
            <a:r>
              <a:rPr lang="en-US" dirty="0" smtClean="0"/>
              <a:t>PIs often receive multiple rounds of comments from this reviewer</a:t>
            </a:r>
          </a:p>
          <a:p>
            <a:r>
              <a:rPr lang="en-US" dirty="0" smtClean="0"/>
              <a:t>Starts their presentation to the board by saying, “this is really minor but…” – 30 minutes later board is still listening to the very minor comments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1498" y="6287155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hlinkClick r:id="rId3" action="ppaction://hlinksldjump"/>
              </a:rPr>
              <a:t>Personality Options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Maximizing your IRB Roster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personalities</a:t>
            </a:r>
          </a:p>
          <a:p>
            <a:r>
              <a:rPr lang="en-US" dirty="0" smtClean="0"/>
              <a:t>Strengths/Weaknesses to each</a:t>
            </a:r>
          </a:p>
          <a:p>
            <a:pPr lvl="1"/>
            <a:r>
              <a:rPr lang="en-US" dirty="0" smtClean="0"/>
              <a:t>Play up each member’s strengths</a:t>
            </a:r>
          </a:p>
          <a:p>
            <a:pPr lvl="1"/>
            <a:r>
              <a:rPr lang="en-US" dirty="0" smtClean="0"/>
              <a:t>Pair members based on personality when possible</a:t>
            </a:r>
          </a:p>
          <a:p>
            <a:r>
              <a:rPr lang="en-US" dirty="0" smtClean="0"/>
              <a:t>Combination of personality types = board personality</a:t>
            </a:r>
          </a:p>
          <a:p>
            <a:r>
              <a:rPr lang="en-US" dirty="0" smtClean="0"/>
              <a:t>Strategies for rebalancing board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to Rebalance IRB Personality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to Know your Members</a:t>
            </a:r>
          </a:p>
          <a:p>
            <a:r>
              <a:rPr lang="en-US" dirty="0" smtClean="0"/>
              <a:t>Talk to Members/Chair/IO</a:t>
            </a:r>
          </a:p>
          <a:p>
            <a:r>
              <a:rPr lang="en-US" dirty="0" smtClean="0"/>
              <a:t>Instill a Primary/Secondary Reviewer System</a:t>
            </a:r>
          </a:p>
          <a:p>
            <a:r>
              <a:rPr lang="en-US" dirty="0" smtClean="0"/>
              <a:t>Expand the knowledge-base of members</a:t>
            </a:r>
          </a:p>
          <a:p>
            <a:pPr lvl="1"/>
            <a:r>
              <a:rPr lang="en-US" dirty="0" smtClean="0"/>
              <a:t>Use of consultants for ad hoc advice</a:t>
            </a:r>
          </a:p>
          <a:p>
            <a:pPr lvl="1"/>
            <a:r>
              <a:rPr lang="en-US" dirty="0" smtClean="0"/>
              <a:t>Use members and alternates for expedited reviews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 descr="MH90004104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2361" y="4166577"/>
            <a:ext cx="3653161" cy="3653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Recruit New Members</a:t>
            </a:r>
          </a:p>
          <a:p>
            <a:pPr lvl="1"/>
            <a:r>
              <a:rPr lang="en-US" dirty="0" smtClean="0"/>
              <a:t>Appointment to the IRB not a life/death sentence</a:t>
            </a:r>
          </a:p>
          <a:p>
            <a:pPr lvl="1"/>
            <a:r>
              <a:rPr lang="en-US" dirty="0" smtClean="0"/>
              <a:t>Recruit alternate members</a:t>
            </a:r>
          </a:p>
          <a:p>
            <a:pPr lvl="1"/>
            <a:r>
              <a:rPr lang="en-US" dirty="0" smtClean="0"/>
              <a:t>Switch primary/alternate member roles every few years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to Rebalance IRB Personality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IRB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Recruiting new members</a:t>
            </a:r>
          </a:p>
          <a:p>
            <a:r>
              <a:rPr lang="en-US" dirty="0" smtClean="0"/>
              <a:t>Keeping members grounded in the </a:t>
            </a:r>
            <a:r>
              <a:rPr lang="en-US" dirty="0" err="1" smtClean="0"/>
              <a:t>Regs</a:t>
            </a:r>
            <a:endParaRPr lang="en-US" dirty="0" smtClean="0"/>
          </a:p>
          <a:p>
            <a:r>
              <a:rPr lang="en-US" dirty="0" smtClean="0"/>
              <a:t>Increasing member’s knowledge base</a:t>
            </a:r>
          </a:p>
          <a:p>
            <a:pPr lvl="1"/>
            <a:r>
              <a:rPr lang="en-US" dirty="0" smtClean="0"/>
              <a:t>In-house training</a:t>
            </a:r>
          </a:p>
          <a:p>
            <a:pPr lvl="1"/>
            <a:r>
              <a:rPr lang="en-US" dirty="0" smtClean="0"/>
              <a:t>Use of Regulatory Requirements cheat sheets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 algn="ctr">
              <a:buNone/>
            </a:pPr>
            <a:r>
              <a:rPr lang="en-US" sz="3600" dirty="0" smtClean="0"/>
              <a:t>Open Discussion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935650"/>
            <a:ext cx="8412480" cy="4190513"/>
          </a:xfrm>
        </p:spPr>
        <p:txBody>
          <a:bodyPr/>
          <a:lstStyle/>
          <a:p>
            <a:r>
              <a:rPr lang="en-US" sz="2200" dirty="0" smtClean="0"/>
              <a:t>1200.05 Questions:  </a:t>
            </a:r>
            <a:r>
              <a:rPr lang="en-US" sz="2200" dirty="0" smtClean="0">
                <a:hlinkClick r:id="rId3"/>
              </a:rPr>
              <a:t>VHACO120005Q@va.gov</a:t>
            </a:r>
            <a:endParaRPr lang="en-US" sz="2200" dirty="0" smtClean="0"/>
          </a:p>
          <a:p>
            <a:r>
              <a:rPr lang="en-US" sz="2200" dirty="0" smtClean="0"/>
              <a:t>Contacts:  </a:t>
            </a:r>
          </a:p>
          <a:p>
            <a:pPr lvl="1"/>
            <a:r>
              <a:rPr lang="en-US" sz="2200" dirty="0" smtClean="0"/>
              <a:t>Soundia Duche: 202-443-5658; </a:t>
            </a:r>
            <a:r>
              <a:rPr lang="en-US" sz="2200" dirty="0" smtClean="0">
                <a:hlinkClick r:id="rId4"/>
              </a:rPr>
              <a:t>soundia.duche@va.gov</a:t>
            </a:r>
            <a:endParaRPr lang="en-US" sz="2200" dirty="0" smtClean="0"/>
          </a:p>
          <a:p>
            <a:pPr lvl="1"/>
            <a:r>
              <a:rPr lang="en-US" sz="2200" dirty="0" smtClean="0"/>
              <a:t>Lucindia Shouse: 202-443-5659; </a:t>
            </a:r>
            <a:r>
              <a:rPr lang="en-US" sz="2200" dirty="0" smtClean="0">
                <a:hlinkClick r:id="rId5"/>
              </a:rPr>
              <a:t>lucindia.shouse@va.gov</a:t>
            </a:r>
            <a:endParaRPr lang="en-US" sz="2200" dirty="0" smtClean="0"/>
          </a:p>
          <a:p>
            <a:pPr lvl="1"/>
            <a:r>
              <a:rPr lang="en-US" sz="2200" dirty="0" smtClean="0"/>
              <a:t>Theresa Straut: 202-443-5654; </a:t>
            </a:r>
            <a:r>
              <a:rPr lang="en-US" sz="2200" dirty="0" smtClean="0">
                <a:hlinkClick r:id="rId6"/>
              </a:rPr>
              <a:t>theresa.straut@va.gov</a:t>
            </a:r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Lynn Cates, Director, PRIDE: 202-443-5648; </a:t>
            </a:r>
            <a:r>
              <a:rPr lang="en-US" sz="2200" dirty="0" smtClean="0">
                <a:hlinkClick r:id="rId7"/>
              </a:rPr>
              <a:t>lynn.cates@va.gov</a:t>
            </a:r>
            <a:endParaRPr lang="en-US" sz="2200" dirty="0" smtClean="0"/>
          </a:p>
          <a:p>
            <a:pPr lvl="1">
              <a:buNone/>
            </a:pPr>
            <a:r>
              <a:rPr lang="en-US" sz="2200" dirty="0" smtClean="0"/>
              <a:t> </a:t>
            </a:r>
          </a:p>
          <a:p>
            <a:pPr lvl="1"/>
            <a:endParaRPr lang="en-US" sz="22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Agenda</a:t>
            </a:r>
          </a:p>
        </p:txBody>
      </p:sp>
      <p:sp>
        <p:nvSpPr>
          <p:cNvPr id="8196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Georgia" pitchFamily="18" charset="0"/>
              </a:rPr>
              <a:t>IRB Member Casting Call</a:t>
            </a:r>
          </a:p>
          <a:p>
            <a:pPr lvl="1"/>
            <a:r>
              <a:rPr lang="en-US" dirty="0" smtClean="0">
                <a:ea typeface="ＭＳ Ｐゴシック" charset="-128"/>
                <a:cs typeface="Georgia" pitchFamily="18" charset="0"/>
              </a:rPr>
              <a:t>Distinct </a:t>
            </a:r>
            <a:r>
              <a:rPr lang="en-US" sz="2800" dirty="0" smtClean="0">
                <a:latin typeface="Rage Italic" pitchFamily="66" charset="0"/>
                <a:ea typeface="ＭＳ Ｐゴシック" charset="-128"/>
                <a:cs typeface="Georgia" pitchFamily="18" charset="0"/>
              </a:rPr>
              <a:t>(fictitious) </a:t>
            </a:r>
            <a:r>
              <a:rPr lang="en-US" dirty="0" smtClean="0">
                <a:ea typeface="ＭＳ Ｐゴシック" charset="-128"/>
                <a:cs typeface="Georgia" pitchFamily="18" charset="0"/>
              </a:rPr>
              <a:t>Member Personalities</a:t>
            </a:r>
          </a:p>
          <a:p>
            <a:r>
              <a:rPr lang="en-US" dirty="0" smtClean="0">
                <a:ea typeface="ＭＳ Ｐゴシック" charset="-128"/>
                <a:cs typeface="Georgia" pitchFamily="18" charset="0"/>
              </a:rPr>
              <a:t>Maximizing your IRB Roster</a:t>
            </a:r>
          </a:p>
          <a:p>
            <a:r>
              <a:rPr lang="en-US" dirty="0" smtClean="0">
                <a:ea typeface="ＭＳ Ｐゴシック" charset="-128"/>
                <a:cs typeface="Georgia" pitchFamily="18" charset="0"/>
              </a:rPr>
              <a:t>Strategies to Rebalance your IRB</a:t>
            </a:r>
          </a:p>
          <a:p>
            <a:r>
              <a:rPr lang="en-US" dirty="0" smtClean="0">
                <a:ea typeface="ＭＳ Ｐゴシック" charset="-128"/>
                <a:cs typeface="Georgia" pitchFamily="18" charset="0"/>
              </a:rPr>
              <a:t>IRB Challenges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IRB Casting Call: </a:t>
            </a:r>
            <a:br>
              <a:rPr lang="en-US" dirty="0" smtClean="0"/>
            </a:br>
            <a:r>
              <a:rPr lang="en-US" dirty="0" smtClean="0"/>
              <a:t>Distinct Member Personalities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Conciliator</a:t>
            </a:r>
          </a:p>
          <a:p>
            <a:r>
              <a:rPr lang="en-US" dirty="0" smtClean="0"/>
              <a:t>The Mad Scientist</a:t>
            </a:r>
          </a:p>
          <a:p>
            <a:r>
              <a:rPr lang="en-US" dirty="0" smtClean="0"/>
              <a:t>The Diamond in the Rough</a:t>
            </a:r>
          </a:p>
          <a:p>
            <a:r>
              <a:rPr lang="en-US" dirty="0" smtClean="0"/>
              <a:t>The Nitpicker</a:t>
            </a:r>
          </a:p>
          <a:p>
            <a:r>
              <a:rPr lang="en-US" dirty="0" smtClean="0"/>
              <a:t>Let’s Get to the Point</a:t>
            </a:r>
          </a:p>
          <a:p>
            <a:r>
              <a:rPr lang="en-US" dirty="0" smtClean="0"/>
              <a:t>The Deadweight</a:t>
            </a:r>
          </a:p>
          <a:p>
            <a:r>
              <a:rPr lang="en-US" dirty="0" smtClean="0"/>
              <a:t>The Venerable Researcher</a:t>
            </a:r>
            <a:endParaRPr lang="en-US" dirty="0"/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173964" y="632266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hlinkClick r:id="rId3" action="ppaction://hlinksldjump"/>
              </a:rPr>
              <a:t>5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86870" y="6322666"/>
            <a:ext cx="312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hlinkClick r:id="rId4" action="ppaction://hlinksldjump"/>
              </a:rPr>
              <a:t>7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hlinkClick r:id="rId5" action="ppaction://hlinksldjump"/>
          </p:cNvPr>
          <p:cNvSpPr txBox="1"/>
          <p:nvPr/>
        </p:nvSpPr>
        <p:spPr>
          <a:xfrm>
            <a:off x="799776" y="6322666"/>
            <a:ext cx="312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hlinkClick r:id="rId5" action="ppaction://hlinksldjump"/>
              </a:rPr>
              <a:t>9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hlinkClick r:id="rId6" action="ppaction://hlinksldjump"/>
          </p:cNvPr>
          <p:cNvSpPr txBox="1"/>
          <p:nvPr/>
        </p:nvSpPr>
        <p:spPr>
          <a:xfrm>
            <a:off x="1112682" y="6322666"/>
            <a:ext cx="441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hlinkClick r:id="rId6" action="ppaction://hlinksldjump"/>
              </a:rPr>
              <a:t>11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4300" y="6322666"/>
            <a:ext cx="441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hlinkClick r:id="rId7" action="ppaction://hlinksldjump"/>
              </a:rPr>
              <a:t>13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5918" y="6322666"/>
            <a:ext cx="441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hlinkClick r:id="rId8" action="ppaction://hlinksldjump"/>
              </a:rPr>
              <a:t>15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7536" y="6322666"/>
            <a:ext cx="441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hlinkClick r:id="" action="ppaction://noaction"/>
              </a:rPr>
              <a:t>17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Who?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Meeting attendance could be better</a:t>
            </a:r>
          </a:p>
          <a:p>
            <a:r>
              <a:rPr lang="en-US" dirty="0" smtClean="0"/>
              <a:t>Often comes to the meeting unprepared</a:t>
            </a:r>
          </a:p>
          <a:p>
            <a:r>
              <a:rPr lang="en-US" dirty="0" smtClean="0"/>
              <a:t>“I’ll get you my review after the meeting”</a:t>
            </a:r>
          </a:p>
          <a:p>
            <a:r>
              <a:rPr lang="en-US" dirty="0" smtClean="0"/>
              <a:t>“Remind me tomorrow about that expedited review”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1498" y="6287155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hlinkClick r:id="rId3" action="ppaction://hlinksldjump"/>
              </a:rPr>
              <a:t>Personality Options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Who?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great stature due to their position in the organization or their professional accolades</a:t>
            </a:r>
          </a:p>
          <a:p>
            <a:r>
              <a:rPr lang="en-US" dirty="0" smtClean="0"/>
              <a:t>Prepares a thorough review</a:t>
            </a:r>
          </a:p>
          <a:p>
            <a:r>
              <a:rPr lang="en-US" dirty="0" smtClean="0"/>
              <a:t>Comes to the meeting prepared</a:t>
            </a:r>
          </a:p>
          <a:p>
            <a:r>
              <a:rPr lang="en-US" dirty="0" smtClean="0"/>
              <a:t>Others often defer to this individual</a:t>
            </a:r>
          </a:p>
          <a:p>
            <a:r>
              <a:rPr lang="en-US" dirty="0" smtClean="0"/>
              <a:t>“I reviewed the protocol and therefore what others have to say is not as important”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498" y="6287155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hlinkClick r:id="rId3" action="ppaction://hlinksldjump"/>
              </a:rPr>
              <a:t>Personality Options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Who?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reviewer but impatient</a:t>
            </a:r>
          </a:p>
          <a:p>
            <a:r>
              <a:rPr lang="en-US" dirty="0" smtClean="0"/>
              <a:t>Not a fan of the never-ending discussion</a:t>
            </a:r>
          </a:p>
          <a:p>
            <a:r>
              <a:rPr lang="en-US" dirty="0" smtClean="0"/>
              <a:t>Readily makes the following comments:</a:t>
            </a:r>
          </a:p>
          <a:p>
            <a:pPr lvl="1"/>
            <a:r>
              <a:rPr lang="en-US" dirty="0" smtClean="0"/>
              <a:t>“Does this particular issue really deserve an hour of our time”</a:t>
            </a:r>
          </a:p>
          <a:p>
            <a:pPr lvl="1"/>
            <a:r>
              <a:rPr lang="en-US" dirty="0" smtClean="0"/>
              <a:t>“Haven’t we talked about this already”</a:t>
            </a:r>
          </a:p>
          <a:p>
            <a:pPr lvl="1"/>
            <a:r>
              <a:rPr lang="en-US" dirty="0" smtClean="0"/>
              <a:t>“Yes, I am still here…”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498" y="6287155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hlinkClick r:id="rId3" action="ppaction://hlinksldjump"/>
              </a:rPr>
              <a:t>Personality Options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Who?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Tries to come up with motions that everyone can agree with</a:t>
            </a:r>
          </a:p>
          <a:p>
            <a:r>
              <a:rPr lang="en-US" dirty="0" smtClean="0"/>
              <a:t>Rarely tells someone that their idea/issue raised is not pertinent</a:t>
            </a:r>
          </a:p>
          <a:p>
            <a:r>
              <a:rPr lang="en-US" dirty="0" smtClean="0"/>
              <a:t>Committee discussions sometimes go off-topic</a:t>
            </a:r>
          </a:p>
          <a:p>
            <a:r>
              <a:rPr lang="en-US" dirty="0" smtClean="0"/>
              <a:t>“Yes, we may have on occasion spent an hour and a half discussing a single item”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1498" y="6287155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hlinkClick r:id="rId3" action="ppaction://hlinksldjump"/>
              </a:rPr>
              <a:t>Personality Options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Who?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Doesn’t speak up often</a:t>
            </a:r>
          </a:p>
          <a:p>
            <a:r>
              <a:rPr lang="en-US" dirty="0" smtClean="0"/>
              <a:t>Typically in the minority.  Other members may appreciate their skill set but may view it as more limited</a:t>
            </a:r>
          </a:p>
          <a:p>
            <a:r>
              <a:rPr lang="en-US" dirty="0" smtClean="0"/>
              <a:t>When given a task does a thorough job</a:t>
            </a:r>
          </a:p>
          <a:p>
            <a:r>
              <a:rPr lang="en-US" dirty="0" smtClean="0"/>
              <a:t>Occasionally falls asleep during meetings</a:t>
            </a:r>
          </a:p>
          <a:p>
            <a:r>
              <a:rPr lang="en-US" dirty="0" smtClean="0"/>
              <a:t>Imparts gems of insight when least expected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1498" y="6287155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hlinkClick r:id="rId3" action="ppaction://hlinksldjump"/>
              </a:rPr>
              <a:t>Personality Options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Who?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Won’t let go of an issue.  May make a mountain out of a molehill</a:t>
            </a:r>
          </a:p>
          <a:p>
            <a:r>
              <a:rPr lang="en-US" dirty="0" smtClean="0"/>
              <a:t>May become offended if told that the issue they brought up is not in the purview of the IRB</a:t>
            </a:r>
          </a:p>
          <a:p>
            <a:r>
              <a:rPr lang="en-US" dirty="0" smtClean="0"/>
              <a:t>“This is valuable research, we must approve it”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1498" y="6287155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hlinkClick r:id="rId3" action="ppaction://hlinksldjump"/>
              </a:rPr>
              <a:t>Personality Options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VHA_Template">
  <a:themeElements>
    <a:clrScheme name="Custom 5">
      <a:dk1>
        <a:sysClr val="windowText" lastClr="000000"/>
      </a:dk1>
      <a:lt1>
        <a:sysClr val="window" lastClr="FFFFFF"/>
      </a:lt1>
      <a:dk2>
        <a:srgbClr val="FFFFFE"/>
      </a:dk2>
      <a:lt2>
        <a:srgbClr val="FFFFFE"/>
      </a:lt2>
      <a:accent1>
        <a:srgbClr val="0083BE"/>
      </a:accent1>
      <a:accent2>
        <a:srgbClr val="78BE20"/>
      </a:accent2>
      <a:accent3>
        <a:srgbClr val="C4262E"/>
      </a:accent3>
      <a:accent4>
        <a:srgbClr val="FF7F32"/>
      </a:accent4>
      <a:accent5>
        <a:srgbClr val="F3CF45"/>
      </a:accent5>
      <a:accent6>
        <a:srgbClr val="FFFFF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16514</TotalTime>
  <Words>565</Words>
  <Application>Microsoft Office PowerPoint</Application>
  <PresentationFormat>On-screen Show (4:3)</PresentationFormat>
  <Paragraphs>126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PPT_VHA_Template</vt:lpstr>
      <vt:lpstr>Managing your IRB</vt:lpstr>
      <vt:lpstr>Agenda</vt:lpstr>
      <vt:lpstr>IRB Casting Call:  Distinct Member Personalities</vt:lpstr>
      <vt:lpstr>Guess Who?</vt:lpstr>
      <vt:lpstr>Guess Who?</vt:lpstr>
      <vt:lpstr>Guess Who?</vt:lpstr>
      <vt:lpstr>Guess Who?</vt:lpstr>
      <vt:lpstr>Guess Who?</vt:lpstr>
      <vt:lpstr>Guess Who?</vt:lpstr>
      <vt:lpstr>Guess Who?</vt:lpstr>
      <vt:lpstr>Maximizing your IRB Roster</vt:lpstr>
      <vt:lpstr>Strategies to Rebalance IRB Personality</vt:lpstr>
      <vt:lpstr>Strategies to Rebalance IRB Personality</vt:lpstr>
      <vt:lpstr>IRB Challenges</vt:lpstr>
      <vt:lpstr>Slide 15</vt:lpstr>
      <vt:lpstr>Contacts</vt:lpstr>
    </vt:vector>
  </TitlesOfParts>
  <Company>Woodpile Studios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your IRB</dc:title>
  <dc:subject>Managing your IRB</dc:subject>
  <dc:creator>Soundia A. Duche, MA, MS</dc:creator>
  <cp:keywords>Managing your IRB</cp:keywords>
  <cp:lastModifiedBy>vhabhsriverp</cp:lastModifiedBy>
  <cp:revision>496</cp:revision>
  <dcterms:created xsi:type="dcterms:W3CDTF">2010-01-22T17:58:25Z</dcterms:created>
  <dcterms:modified xsi:type="dcterms:W3CDTF">2012-05-23T19:27:17Z</dcterms:modified>
</cp:coreProperties>
</file>