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67" r:id="rId3"/>
    <p:sldId id="361" r:id="rId4"/>
    <p:sldId id="362" r:id="rId5"/>
    <p:sldId id="264" r:id="rId6"/>
    <p:sldId id="352" r:id="rId7"/>
    <p:sldId id="363" r:id="rId8"/>
    <p:sldId id="353" r:id="rId9"/>
    <p:sldId id="354" r:id="rId10"/>
    <p:sldId id="338" r:id="rId11"/>
    <p:sldId id="364" r:id="rId12"/>
    <p:sldId id="355" r:id="rId13"/>
    <p:sldId id="358" r:id="rId14"/>
    <p:sldId id="365" r:id="rId15"/>
    <p:sldId id="357" r:id="rId16"/>
    <p:sldId id="366" r:id="rId17"/>
    <p:sldId id="356" r:id="rId18"/>
    <p:sldId id="270" r:id="rId19"/>
    <p:sldId id="342" r:id="rId20"/>
    <p:sldId id="309" r:id="rId21"/>
    <p:sldId id="343" r:id="rId22"/>
    <p:sldId id="310" r:id="rId23"/>
    <p:sldId id="312" r:id="rId24"/>
    <p:sldId id="345" r:id="rId25"/>
    <p:sldId id="346" r:id="rId26"/>
    <p:sldId id="315" r:id="rId27"/>
    <p:sldId id="350" r:id="rId28"/>
    <p:sldId id="359" r:id="rId29"/>
    <p:sldId id="360" r:id="rId30"/>
  </p:sldIdLst>
  <p:sldSz cx="9144000" cy="6858000" type="screen4x3"/>
  <p:notesSz cx="7010400" cy="9296400"/>
  <p:custDataLst>
    <p:tags r:id="rId3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45B5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053" autoAdjust="0"/>
    <p:restoredTop sz="95439" autoAdjust="0"/>
  </p:normalViewPr>
  <p:slideViewPr>
    <p:cSldViewPr>
      <p:cViewPr>
        <p:scale>
          <a:sx n="50" d="100"/>
          <a:sy n="50" d="100"/>
        </p:scale>
        <p:origin x="-702"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76C3BE57-2925-4EDF-9C8F-AC858020EA00}" type="datetimeFigureOut">
              <a:rPr lang="en-US"/>
              <a:pPr>
                <a:defRPr/>
              </a:pPr>
              <a:t>7/16/2012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24E6371D-FC58-45F3-A038-47AB76ADB705}" type="slidenum">
              <a:rPr lang="en-US"/>
              <a:pPr>
                <a:defRPr/>
              </a:pPr>
              <a:t>‹#›</a:t>
            </a:fld>
            <a:endParaRPr lang="en-US"/>
          </a:p>
        </p:txBody>
      </p:sp>
    </p:spTree>
    <p:extLst>
      <p:ext uri="{BB962C8B-B14F-4D97-AF65-F5344CB8AC3E}">
        <p14:creationId xmlns="" xmlns:p14="http://schemas.microsoft.com/office/powerpoint/2010/main" val="40188971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986FA7E-E816-4837-B0B4-B4D60B4C2BA0}" type="slidenum">
              <a:rPr lang="en-US" smtClean="0"/>
              <a:pPr>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A069285-06CC-4A31-B1A7-451368DAFE60}" type="slidenum">
              <a:rPr lang="en-US" smtClean="0"/>
              <a:pPr>
                <a:defRPr/>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0967001-B4FC-4B40-8722-D41F553B53BD}" type="slidenum">
              <a:rPr lang="en-US" smtClean="0"/>
              <a:pPr>
                <a:defRPr/>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35C5ED0-3DA0-4032-A6A1-7AF0516572E1}" type="slidenum">
              <a:rPr lang="en-US" smtClean="0"/>
              <a:pPr>
                <a:defRPr/>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4768427-4B1A-4A43-82B5-D3F6E6F9990C}" type="slidenum">
              <a:rPr lang="en-US" smtClean="0"/>
              <a:pPr>
                <a:defRPr/>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930DF39-6619-4672-9688-A854DF6360EC}" type="slidenum">
              <a:rPr lang="en-US" smtClean="0"/>
              <a:pPr>
                <a:defRPr/>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24E3442-184D-4B1C-8A68-CD0B3042929C}" type="slidenum">
              <a:rPr lang="en-US" smtClean="0"/>
              <a:pPr>
                <a:defRPr/>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37EC4F0-B681-4E32-A682-F3F81C5B75CF}" type="slidenum">
              <a:rPr lang="en-US" smtClean="0"/>
              <a:pPr>
                <a:defRPr/>
              </a:pPr>
              <a:t>26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0D2CA5C-2AF4-441B-8435-CBEFEDAD46CB}" type="slidenum">
              <a:rPr lang="en-US" smtClean="0"/>
              <a:pPr>
                <a:defRPr/>
              </a:pPr>
              <a:t>27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37EC4F0-B681-4E32-A682-F3F81C5B75CF}" type="slidenum">
              <a:rPr lang="en-US" smtClean="0"/>
              <a:pPr>
                <a:defRPr/>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37EC4F0-B681-4E32-A682-F3F81C5B75CF}" type="slidenum">
              <a:rPr lang="en-US" smtClean="0"/>
              <a:pPr>
                <a:defRPr/>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986FA7E-E816-4837-B0B4-B4D60B4C2BA0}"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78C107D-5C39-45B9-91AC-CCC777E4308D}" type="slidenum">
              <a:rPr lang="en-US" smtClean="0"/>
              <a:pPr>
                <a:defRPr/>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78C107D-5C39-45B9-91AC-CCC777E4308D}" type="slidenum">
              <a:rPr lang="en-US" smtClean="0"/>
              <a:pPr>
                <a:defRPr/>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78C107D-5C39-45B9-91AC-CCC777E4308D}" type="slidenum">
              <a:rPr lang="en-US" smtClean="0"/>
              <a:pPr>
                <a:defRPr/>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B8ACFA5-60BB-4C76-A7C6-D7220C03A062}" type="slidenum">
              <a:rPr lang="en-US" smtClean="0"/>
              <a:pPr>
                <a:defRPr/>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B8ACFA5-60BB-4C76-A7C6-D7220C03A062}" type="slidenum">
              <a:rPr lang="en-US" smtClean="0"/>
              <a:pPr>
                <a:defRPr/>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3717334-44F0-4BE5-92EC-518C45FACB06}" type="slidenum">
              <a:rPr lang="en-US" smtClean="0"/>
              <a:pPr>
                <a:defRPr/>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61A4CA8-D73F-49C0-8130-4C4A5F602AC4}" type="slidenum">
              <a:rPr lang="en-US" smtClean="0"/>
              <a:pPr>
                <a:defRPr/>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Dept of Veterans Affairs"/>
          <p:cNvPicPr>
            <a:picLocks noChangeAspect="1" noChangeArrowheads="1"/>
          </p:cNvPicPr>
          <p:nvPr userDrawn="1"/>
        </p:nvPicPr>
        <p:blipFill>
          <a:blip r:embed="rId2" cstate="print"/>
          <a:srcRect/>
          <a:stretch>
            <a:fillRect/>
          </a:stretch>
        </p:blipFill>
        <p:spPr bwMode="auto">
          <a:xfrm>
            <a:off x="7747000" y="279400"/>
            <a:ext cx="1092200" cy="1092200"/>
          </a:xfrm>
          <a:prstGeom prst="rect">
            <a:avLst/>
          </a:prstGeom>
          <a:noFill/>
          <a:ln w="9525">
            <a:noFill/>
            <a:miter lim="800000"/>
            <a:headEnd/>
            <a:tailEnd/>
          </a:ln>
        </p:spPr>
      </p:pic>
      <p:pic>
        <p:nvPicPr>
          <p:cNvPr id="5" name="Picture 4" descr="ORO Logo.JPG"/>
          <p:cNvPicPr/>
          <p:nvPr userDrawn="1"/>
        </p:nvPicPr>
        <p:blipFill>
          <a:blip r:embed="rId3" cstate="print"/>
          <a:srcRect/>
          <a:stretch>
            <a:fillRect/>
          </a:stretch>
        </p:blipFill>
        <p:spPr bwMode="auto">
          <a:xfrm>
            <a:off x="304800" y="381000"/>
            <a:ext cx="1087855" cy="10908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itle 1"/>
          <p:cNvSpPr>
            <a:spLocks noGrp="1"/>
          </p:cNvSpPr>
          <p:nvPr>
            <p:ph type="ctrTitle"/>
          </p:nvPr>
        </p:nvSpPr>
        <p:spPr>
          <a:xfrm>
            <a:off x="685800" y="2130425"/>
            <a:ext cx="7772400" cy="1470025"/>
          </a:xfrm>
        </p:spPr>
        <p:txBody>
          <a:bodyPr/>
          <a:lstStyle>
            <a:lvl1pPr>
              <a:defRPr baseline="0">
                <a:solidFill>
                  <a:srgbClr val="FFC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p:ph type="dt" sz="half" idx="10"/>
          </p:nvPr>
        </p:nvSpPr>
        <p:spPr/>
        <p:txBody>
          <a:bodyPr/>
          <a:lstStyle>
            <a:lvl1pPr>
              <a:defRPr baseline="0">
                <a:solidFill>
                  <a:srgbClr val="FFC000"/>
                </a:solidFill>
              </a:defRPr>
            </a:lvl1pPr>
          </a:lstStyle>
          <a:p>
            <a:pPr>
              <a:defRPr/>
            </a:pPr>
            <a:fld id="{9BBB94FB-18FE-4A23-9260-7298F8F6A40E}" type="datetimeFigureOut">
              <a:rPr lang="en-US"/>
              <a:pPr>
                <a:defRPr/>
              </a:pPr>
              <a:t>7/16/2012</a:t>
            </a:fld>
            <a:endParaRPr lang="en-US" dirty="0"/>
          </a:p>
        </p:txBody>
      </p:sp>
      <p:sp>
        <p:nvSpPr>
          <p:cNvPr id="7" name="Footer Placeholder 4"/>
          <p:cNvSpPr>
            <a:spLocks noGrp="1"/>
          </p:cNvSpPr>
          <p:nvPr>
            <p:ph type="ftr" sz="quarter" idx="11"/>
          </p:nvPr>
        </p:nvSpPr>
        <p:spPr/>
        <p:txBody>
          <a:bodyPr/>
          <a:lstStyle>
            <a:lvl1pPr>
              <a:defRPr baseline="0">
                <a:solidFill>
                  <a:srgbClr val="FFC000"/>
                </a:solidFill>
              </a:defRPr>
            </a:lvl1pPr>
          </a:lstStyle>
          <a:p>
            <a:pPr>
              <a:defRPr/>
            </a:pPr>
            <a:endParaRPr lang="en-US"/>
          </a:p>
        </p:txBody>
      </p:sp>
      <p:sp>
        <p:nvSpPr>
          <p:cNvPr id="8" name="Slide Number Placeholder 5"/>
          <p:cNvSpPr>
            <a:spLocks noGrp="1"/>
          </p:cNvSpPr>
          <p:nvPr>
            <p:ph type="sldNum" sz="quarter" idx="12"/>
          </p:nvPr>
        </p:nvSpPr>
        <p:spPr/>
        <p:txBody>
          <a:bodyPr/>
          <a:lstStyle>
            <a:lvl1pPr>
              <a:defRPr baseline="0">
                <a:solidFill>
                  <a:srgbClr val="FFC000"/>
                </a:solidFill>
              </a:defRPr>
            </a:lvl1pPr>
          </a:lstStyle>
          <a:p>
            <a:pPr>
              <a:defRPr/>
            </a:pPr>
            <a:fld id="{9DE43166-283A-4E1E-897B-CCA7431D05E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6ED0E4A-12DE-4F04-ADCE-225D2711202B}" type="datetimeFigureOut">
              <a:rPr lang="en-US"/>
              <a:pPr>
                <a:defRPr/>
              </a:pPr>
              <a:t>7/16/2012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CE4B1C-A97C-4F8C-A668-0C852BCA07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AB0C6A-878B-449A-8909-25F4AEECEE33}" type="datetimeFigureOut">
              <a:rPr lang="en-US"/>
              <a:pPr>
                <a:defRPr/>
              </a:pPr>
              <a:t>7/16/2012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3ACB7A-009B-4D39-89A6-E743F6A7382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2F2F329-48F7-44AD-912E-00D00E6F8EA7}" type="datetimeFigureOut">
              <a:rPr lang="en-US" smtClean="0"/>
              <a:pPr>
                <a:defRPr/>
              </a:pPr>
              <a:t>7/16/2012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5D241A4-2966-4FDD-A46E-A6F5D589C76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ORO Logo.JPG"/>
          <p:cNvPicPr/>
          <p:nvPr userDrawn="1"/>
        </p:nvPicPr>
        <p:blipFill>
          <a:blip r:embed="rId2" cstate="print"/>
          <a:srcRect/>
          <a:stretch>
            <a:fillRect/>
          </a:stretch>
        </p:blipFill>
        <p:spPr bwMode="auto">
          <a:xfrm>
            <a:off x="304800" y="381000"/>
            <a:ext cx="1087855" cy="10908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5" descr="Dept of Veterans Affairs"/>
          <p:cNvPicPr>
            <a:picLocks noChangeAspect="1" noChangeArrowheads="1"/>
          </p:cNvPicPr>
          <p:nvPr userDrawn="1"/>
        </p:nvPicPr>
        <p:blipFill>
          <a:blip r:embed="rId3" cstate="print"/>
          <a:srcRect/>
          <a:stretch>
            <a:fillRect/>
          </a:stretch>
        </p:blipFill>
        <p:spPr bwMode="auto">
          <a:xfrm>
            <a:off x="7747000" y="279400"/>
            <a:ext cx="1092200" cy="1092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FFC000"/>
                </a:solidFill>
              </a:defRPr>
            </a:lvl1pPr>
            <a:lvl2pPr>
              <a:defRPr>
                <a:solidFill>
                  <a:srgbClr val="FFC000"/>
                </a:solidFill>
              </a:defRPr>
            </a:lvl2pPr>
            <a:lvl3pPr>
              <a:defRPr>
                <a:solidFill>
                  <a:srgbClr val="FFC000"/>
                </a:solidFill>
              </a:defRPr>
            </a:lvl3pPr>
            <a:lvl4pPr>
              <a:defRPr>
                <a:solidFill>
                  <a:srgbClr val="FFC000"/>
                </a:solidFill>
              </a:defRPr>
            </a:lvl4pPr>
            <a:lvl5pPr>
              <a:defRPr>
                <a:solidFill>
                  <a:srgbClr val="FFC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313DE968-4C5F-45C3-8B70-649C13A6C8C0}" type="datetimeFigureOut">
              <a:rPr lang="en-US"/>
              <a:pPr>
                <a:defRPr/>
              </a:pPr>
              <a:t>7/16/2012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6525D2C-1A7C-4229-BFDF-B707B941573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E539110-F317-49EC-ABB5-0A4BA24677E8}" type="datetimeFigureOut">
              <a:rPr lang="en-US"/>
              <a:pPr>
                <a:defRPr/>
              </a:pPr>
              <a:t>7/16/2012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F16BE9-91BF-4F19-B321-C761B6B371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DCAC079-4398-4EC2-A28D-A85EED4B7C8A}" type="datetimeFigureOut">
              <a:rPr lang="en-US"/>
              <a:pPr>
                <a:defRPr/>
              </a:pPr>
              <a:t>7/16/2012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B4CBEE-2E33-4544-8186-DE86F4076D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A722CC1-A491-453F-BFA1-FF213045E9D8}" type="datetimeFigureOut">
              <a:rPr lang="en-US"/>
              <a:pPr>
                <a:defRPr/>
              </a:pPr>
              <a:t>7/16/2012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5819FCA-113A-4AC1-A8C3-FB7D4644C0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4895F5A-98A6-4FB9-B3A1-7CB4EDA4BCC9}" type="datetimeFigureOut">
              <a:rPr lang="en-US"/>
              <a:pPr>
                <a:defRPr/>
              </a:pPr>
              <a:t>7/16/2012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9D0D44E-00ED-42AC-9F23-D5ADC8F2D2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6639982-60BE-46C7-8D44-22BD4B3B06CA}" type="datetimeFigureOut">
              <a:rPr lang="en-US"/>
              <a:pPr>
                <a:defRPr/>
              </a:pPr>
              <a:t>7/16/2012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24DFCA-AB80-48D3-B7D0-CD4076CEA03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FD8D3C1-E45B-4F91-BC1B-089CCBEB62D8}" type="datetimeFigureOut">
              <a:rPr lang="en-US"/>
              <a:pPr>
                <a:defRPr/>
              </a:pPr>
              <a:t>7/16/2012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CB1A58-9BFA-4620-8D58-E5E85B44A9E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FCF2425-9FD3-4F71-8A92-6A10A2D78426}" type="datetimeFigureOut">
              <a:rPr lang="en-US"/>
              <a:pPr>
                <a:defRPr/>
              </a:pPr>
              <a:t>7/16/2012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080887-D222-4A16-BF82-D6A8F084CC2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2F2F329-48F7-44AD-912E-00D00E6F8EA7}" type="datetimeFigureOut">
              <a:rPr lang="en-US"/>
              <a:pPr>
                <a:defRPr/>
              </a:pPr>
              <a:t>7/16/2012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5D241A4-2966-4FDD-A46E-A6F5D589C76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88" r:id="rId1"/>
    <p:sldLayoutId id="2147483789"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90"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ctrTitle"/>
          </p:nvPr>
        </p:nvSpPr>
        <p:spPr>
          <a:xfrm>
            <a:off x="685800" y="762000"/>
            <a:ext cx="7772400" cy="2819400"/>
          </a:xfrm>
        </p:spPr>
        <p:txBody>
          <a:bodyPr rtlCol="0">
            <a:normAutofit fontScale="90000"/>
          </a:bodyPr>
          <a:lstStyle/>
          <a:p>
            <a:pPr eaLnBrk="1" fontAlgn="auto" hangingPunct="1">
              <a:spcAft>
                <a:spcPts val="0"/>
              </a:spcAft>
              <a:defRPr/>
            </a:pPr>
            <a:r>
              <a:rPr lang="en-US" dirty="0" smtClean="0"/>
              <a:t/>
            </a:r>
            <a:br>
              <a:rPr lang="en-US" dirty="0" smtClean="0"/>
            </a:br>
            <a:r>
              <a:rPr lang="en-US" dirty="0" smtClean="0"/>
              <a:t> </a:t>
            </a:r>
            <a:r>
              <a:rPr lang="en-US" sz="6000" dirty="0" smtClean="0">
                <a:latin typeface="Calibri" pitchFamily="34" charset="0"/>
              </a:rPr>
              <a:t>ORO Reviews:</a:t>
            </a:r>
            <a:br>
              <a:rPr lang="en-US" sz="6000" dirty="0" smtClean="0">
                <a:latin typeface="Calibri" pitchFamily="34" charset="0"/>
              </a:rPr>
            </a:br>
            <a:r>
              <a:rPr lang="en-US" sz="6000" dirty="0" smtClean="0">
                <a:latin typeface="Calibri" pitchFamily="34" charset="0"/>
              </a:rPr>
              <a:t>Frequent Findings</a:t>
            </a:r>
            <a:br>
              <a:rPr lang="en-US" sz="6000" dirty="0" smtClean="0">
                <a:latin typeface="Calibri" pitchFamily="34" charset="0"/>
              </a:rPr>
            </a:br>
            <a:r>
              <a:rPr lang="en-US" dirty="0" smtClean="0"/>
              <a:t/>
            </a:r>
            <a:br>
              <a:rPr lang="en-US" dirty="0" smtClean="0"/>
            </a:br>
            <a:r>
              <a:rPr lang="en-US" dirty="0" smtClean="0"/>
              <a:t/>
            </a:r>
            <a:br>
              <a:rPr lang="en-US" dirty="0" smtClean="0"/>
            </a:br>
            <a:endParaRPr lang="en-US" dirty="0" smtClean="0"/>
          </a:p>
        </p:txBody>
      </p:sp>
      <p:sp>
        <p:nvSpPr>
          <p:cNvPr id="17" name="Subtitle 16"/>
          <p:cNvSpPr>
            <a:spLocks noGrp="1"/>
          </p:cNvSpPr>
          <p:nvPr>
            <p:ph type="subTitle" idx="1"/>
          </p:nvPr>
        </p:nvSpPr>
        <p:spPr>
          <a:xfrm>
            <a:off x="533400" y="3733800"/>
            <a:ext cx="8153400" cy="2362200"/>
          </a:xfrm>
        </p:spPr>
        <p:txBody>
          <a:bodyPr rtlCol="0">
            <a:normAutofit fontScale="85000" lnSpcReduction="20000"/>
          </a:bodyPr>
          <a:lstStyle/>
          <a:p>
            <a:pPr eaLnBrk="1" fontAlgn="auto" hangingPunct="1">
              <a:spcAft>
                <a:spcPts val="0"/>
              </a:spcAft>
              <a:buFont typeface="Arial" pitchFamily="34" charset="0"/>
              <a:buNone/>
              <a:defRPr/>
            </a:pPr>
            <a:r>
              <a:rPr lang="en-US" sz="3600" dirty="0" smtClean="0">
                <a:latin typeface="Calibri" pitchFamily="34" charset="0"/>
              </a:rPr>
              <a:t>Bob Brooks</a:t>
            </a:r>
          </a:p>
          <a:p>
            <a:pPr eaLnBrk="1" fontAlgn="auto" hangingPunct="1">
              <a:spcAft>
                <a:spcPts val="0"/>
              </a:spcAft>
              <a:buFont typeface="Arial" pitchFamily="34" charset="0"/>
              <a:buNone/>
              <a:defRPr/>
            </a:pPr>
            <a:r>
              <a:rPr lang="en-US" sz="3600" dirty="0" smtClean="0">
                <a:latin typeface="Calibri" pitchFamily="34" charset="0"/>
              </a:rPr>
              <a:t>Associate Director</a:t>
            </a:r>
          </a:p>
          <a:p>
            <a:pPr eaLnBrk="1" fontAlgn="auto" hangingPunct="1">
              <a:spcAft>
                <a:spcPts val="0"/>
              </a:spcAft>
              <a:buFont typeface="Arial" pitchFamily="34" charset="0"/>
              <a:buNone/>
              <a:defRPr/>
            </a:pPr>
            <a:r>
              <a:rPr lang="en-US" sz="3600" dirty="0" smtClean="0">
                <a:latin typeface="Calibri" pitchFamily="34" charset="0"/>
              </a:rPr>
              <a:t>Research Compliance Education and Policy</a:t>
            </a:r>
          </a:p>
          <a:p>
            <a:pPr eaLnBrk="1" fontAlgn="auto" hangingPunct="1">
              <a:spcAft>
                <a:spcPts val="0"/>
              </a:spcAft>
              <a:buFont typeface="Arial" pitchFamily="34" charset="0"/>
              <a:buNone/>
              <a:defRPr/>
            </a:pPr>
            <a:r>
              <a:rPr lang="en-US" sz="3600" dirty="0" smtClean="0">
                <a:latin typeface="Calibri" pitchFamily="34" charset="0"/>
              </a:rPr>
              <a:t>VHA Office of Research Oversight</a:t>
            </a:r>
          </a:p>
          <a:p>
            <a:pPr eaLnBrk="1" fontAlgn="auto" hangingPunct="1">
              <a:spcAft>
                <a:spcPts val="0"/>
              </a:spcAft>
              <a:buFont typeface="Arial" pitchFamily="34" charset="0"/>
              <a:buNone/>
              <a:defRPr/>
            </a:pPr>
            <a:r>
              <a:rPr lang="en-US" sz="3600" dirty="0" smtClean="0">
                <a:latin typeface="Calibri" pitchFamily="34" charset="0"/>
              </a:rPr>
              <a:t>May, 2012</a:t>
            </a:r>
          </a:p>
        </p:txBody>
      </p:sp>
      <p:pic>
        <p:nvPicPr>
          <p:cNvPr id="4100" name="Picture 5" descr="Dept of Veterans Affairs"/>
          <p:cNvPicPr>
            <a:picLocks noChangeAspect="1" noChangeArrowheads="1"/>
          </p:cNvPicPr>
          <p:nvPr/>
        </p:nvPicPr>
        <p:blipFill>
          <a:blip r:embed="rId3" cstate="print"/>
          <a:srcRect/>
          <a:stretch>
            <a:fillRect/>
          </a:stretch>
        </p:blipFill>
        <p:spPr bwMode="auto">
          <a:xfrm>
            <a:off x="7747000" y="279400"/>
            <a:ext cx="1092200" cy="10922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z="5400" dirty="0" smtClean="0">
                <a:latin typeface="Calibri" pitchFamily="34" charset="0"/>
              </a:rPr>
              <a:t>IRB SOPs</a:t>
            </a:r>
          </a:p>
        </p:txBody>
      </p:sp>
      <p:sp>
        <p:nvSpPr>
          <p:cNvPr id="47107" name="Content Placeholder 2"/>
          <p:cNvSpPr>
            <a:spLocks noGrp="1"/>
          </p:cNvSpPr>
          <p:nvPr>
            <p:ph idx="1"/>
          </p:nvPr>
        </p:nvSpPr>
        <p:spPr/>
        <p:txBody>
          <a:bodyPr/>
          <a:lstStyle/>
          <a:p>
            <a:pPr>
              <a:buFont typeface="Arial" charset="0"/>
              <a:buNone/>
            </a:pPr>
            <a:r>
              <a:rPr lang="en-US" sz="1800" dirty="0" smtClean="0"/>
              <a:t>	</a:t>
            </a:r>
            <a:r>
              <a:rPr lang="en-US" sz="2400" b="1" dirty="0" smtClean="0"/>
              <a:t>FOXTROT VAMC IRB has the following language in their SOP:   </a:t>
            </a:r>
          </a:p>
          <a:p>
            <a:pPr>
              <a:buFont typeface="Arial" charset="0"/>
              <a:buNone/>
            </a:pPr>
            <a:r>
              <a:rPr lang="en-US" sz="2400" b="1" dirty="0" smtClean="0"/>
              <a:t> </a:t>
            </a:r>
            <a:r>
              <a:rPr lang="en-US" sz="3600" b="1" i="1" dirty="0" smtClean="0">
                <a:latin typeface="Calibri" pitchFamily="34" charset="0"/>
              </a:rPr>
              <a:t>“The IRB Coordinator serves as the alternate voting IRB, non-scientific, and affiliated member.”</a:t>
            </a:r>
          </a:p>
          <a:p>
            <a:pPr>
              <a:buFont typeface="Arial" charset="0"/>
              <a:buNone/>
            </a:pPr>
            <a:r>
              <a:rPr lang="en-US" sz="2400" b="1" dirty="0" smtClean="0"/>
              <a:t>	</a:t>
            </a:r>
          </a:p>
          <a:p>
            <a:pPr>
              <a:buFont typeface="Arial" charset="0"/>
              <a:buNone/>
            </a:pPr>
            <a:r>
              <a:rPr lang="en-US" sz="2400" b="1" dirty="0" smtClean="0"/>
              <a:t>	</a:t>
            </a:r>
            <a:endParaRPr lang="en-US" sz="3600" b="1" dirty="0" smtClean="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lstStyle/>
          <a:p>
            <a:r>
              <a:rPr lang="en-US" sz="3600" dirty="0" smtClean="0">
                <a:solidFill>
                  <a:srgbClr val="FFC000"/>
                </a:solidFill>
                <a:ea typeface="+mn-ea"/>
                <a:cs typeface="+mn-cs"/>
              </a:rPr>
              <a:t>IS THIS IRB POLICY  COMPLIANT WITH ALL VHA REQUIREMENTS?</a:t>
            </a:r>
            <a:endParaRPr lang="en-US" dirty="0"/>
          </a:p>
        </p:txBody>
      </p:sp>
      <p:graphicFrame>
        <p:nvGraphicFramePr>
          <p:cNvPr id="4" name="TPChart"/>
          <p:cNvGraphicFramePr>
            <a:graphicFrameLocks noChangeAspect="1"/>
          </p:cNvGraphicFramePr>
          <p:nvPr>
            <p:extLst>
              <p:ext uri="{D42A27DB-BD31-4B8C-83A1-F6EECF244321}">
                <p14:modId xmlns="" xmlns:p14="http://schemas.microsoft.com/office/powerpoint/2010/main" val="3009723872"/>
              </p:ext>
            </p:extLst>
          </p:nvPr>
        </p:nvGraphicFramePr>
        <p:xfrm>
          <a:off x="4508500" y="1651000"/>
          <a:ext cx="4572000" cy="5143500"/>
        </p:xfrm>
        <a:graphic>
          <a:graphicData uri="http://schemas.openxmlformats.org/presentationml/2006/ole">
            <p:oleObj spid="_x0000_s1030" name="Chart" r:id="rId5" imgW="4572034" imgH="5143584" progId="MSGraph.Chart.8">
              <p:embed followColorScheme="full"/>
            </p:oleObj>
          </a:graphicData>
        </a:graphic>
      </p:graphicFrame>
      <p:sp>
        <p:nvSpPr>
          <p:cNvPr id="3" name="TPAnswers"/>
          <p:cNvSpPr>
            <a:spLocks noGrp="1"/>
          </p:cNvSpPr>
          <p:nvPr>
            <p:ph type="body" idx="1"/>
            <p:custDataLst>
              <p:tags r:id="rId3"/>
            </p:custDataLst>
          </p:nvPr>
        </p:nvSpPr>
        <p:spPr>
          <a:xfrm>
            <a:off x="457200" y="1600200"/>
            <a:ext cx="4114800" cy="4525963"/>
          </a:xfrm>
        </p:spPr>
        <p:txBody>
          <a:bodyPr>
            <a:noAutofit/>
          </a:bodyPr>
          <a:lstStyle/>
          <a:p>
            <a:pPr marL="514350" indent="-514350">
              <a:spcAft>
                <a:spcPts val="0"/>
              </a:spcAft>
              <a:buFont typeface="Arial" charset="0"/>
              <a:buAutoNum type="arabicPeriod"/>
            </a:pPr>
            <a:r>
              <a:rPr lang="en-US" dirty="0" smtClean="0"/>
              <a:t>Yes</a:t>
            </a:r>
          </a:p>
          <a:p>
            <a:pPr marL="514350" indent="-514350">
              <a:spcAft>
                <a:spcPts val="0"/>
              </a:spcAft>
              <a:buFont typeface="Arial" charset="0"/>
              <a:buAutoNum type="arabicPeriod"/>
            </a:pPr>
            <a:r>
              <a:rPr lang="en-US" dirty="0" smtClean="0"/>
              <a:t>No</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z="5400" dirty="0" smtClean="0">
                <a:latin typeface="Calibri" pitchFamily="34" charset="0"/>
              </a:rPr>
              <a:t>IRB SOPs</a:t>
            </a:r>
          </a:p>
        </p:txBody>
      </p:sp>
      <p:sp>
        <p:nvSpPr>
          <p:cNvPr id="47107" name="Content Placeholder 2"/>
          <p:cNvSpPr>
            <a:spLocks noGrp="1"/>
          </p:cNvSpPr>
          <p:nvPr>
            <p:ph idx="1"/>
          </p:nvPr>
        </p:nvSpPr>
        <p:spPr>
          <a:xfrm>
            <a:off x="457200" y="1798637"/>
            <a:ext cx="8229600" cy="4525963"/>
          </a:xfrm>
        </p:spPr>
        <p:txBody>
          <a:bodyPr/>
          <a:lstStyle/>
          <a:p>
            <a:pPr>
              <a:buFont typeface="Arial" charset="0"/>
              <a:buNone/>
            </a:pPr>
            <a:r>
              <a:rPr lang="en-US" sz="2400" b="1" dirty="0" smtClean="0"/>
              <a:t>“The IRB Coordinator serves as the alternate voting IRB, non-scientific, and affiliated member.”</a:t>
            </a:r>
          </a:p>
          <a:p>
            <a:pPr>
              <a:buFont typeface="Arial" charset="0"/>
              <a:buNone/>
            </a:pPr>
            <a:r>
              <a:rPr lang="en-US" sz="2400" b="1" dirty="0" smtClean="0"/>
              <a:t>	</a:t>
            </a:r>
          </a:p>
          <a:p>
            <a:pPr>
              <a:buFont typeface="Arial" charset="0"/>
              <a:buNone/>
            </a:pPr>
            <a:r>
              <a:rPr lang="en-US" sz="2400" b="1" dirty="0" smtClean="0"/>
              <a:t>	 VHA Handbook 1200.05 §12 (j) stipulates that “R&amp;D Administration officials including, but not limited to the ACOS for R&amp;D and the AO for R&amp;D, may not serve as voting members of the IRB.”</a:t>
            </a:r>
          </a:p>
          <a:p>
            <a:pPr>
              <a:buFont typeface="Arial" charset="0"/>
              <a:buNone/>
            </a:pPr>
            <a:endParaRPr lang="en-US" sz="2400" b="1" dirty="0" smtClean="0"/>
          </a:p>
          <a:p>
            <a:pPr>
              <a:buFont typeface="Arial" charset="0"/>
              <a:buNone/>
            </a:pPr>
            <a:r>
              <a:rPr lang="en-US" sz="2400" b="1" dirty="0" smtClean="0"/>
              <a:t>    This prohibition extends to IRB coordinators and administrators.</a:t>
            </a:r>
          </a:p>
          <a:p>
            <a:pPr>
              <a:buFont typeface="Arial" charset="0"/>
              <a:buNone/>
            </a:pPr>
            <a:r>
              <a:rPr lang="en-US" sz="2400" b="1" dirty="0" smtClean="0"/>
              <a:t>	</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z="5400" dirty="0" smtClean="0">
                <a:latin typeface="Calibri" pitchFamily="34" charset="0"/>
              </a:rPr>
              <a:t>IRB SOPs</a:t>
            </a:r>
          </a:p>
        </p:txBody>
      </p:sp>
      <p:sp>
        <p:nvSpPr>
          <p:cNvPr id="47107" name="Content Placeholder 2"/>
          <p:cNvSpPr>
            <a:spLocks noGrp="1"/>
          </p:cNvSpPr>
          <p:nvPr>
            <p:ph idx="1"/>
          </p:nvPr>
        </p:nvSpPr>
        <p:spPr>
          <a:xfrm>
            <a:off x="457200" y="1798637"/>
            <a:ext cx="8229600" cy="4525963"/>
          </a:xfrm>
        </p:spPr>
        <p:txBody>
          <a:bodyPr/>
          <a:lstStyle/>
          <a:p>
            <a:pPr>
              <a:buFont typeface="Arial" charset="0"/>
              <a:buNone/>
            </a:pPr>
            <a:r>
              <a:rPr lang="en-US" sz="2400" b="1" dirty="0" smtClean="0"/>
              <a:t>“The IRB Coordinator serves as the alternate voting IRB, non-scientific, and affiliated member.”</a:t>
            </a:r>
          </a:p>
          <a:p>
            <a:pPr>
              <a:buFont typeface="Arial" charset="0"/>
              <a:buNone/>
            </a:pPr>
            <a:r>
              <a:rPr lang="en-US" sz="2400" b="1" dirty="0" smtClean="0"/>
              <a:t>	</a:t>
            </a:r>
          </a:p>
          <a:p>
            <a:pPr>
              <a:buFont typeface="Arial" charset="0"/>
              <a:buNone/>
            </a:pPr>
            <a:r>
              <a:rPr lang="en-US" sz="2400" b="1" dirty="0" smtClean="0"/>
              <a:t>	What if the IRB is at the VA’s affiliate, and the IRB coordinator is an employee of the medical affiliate (not a VA employee.)</a:t>
            </a:r>
          </a:p>
          <a:p>
            <a:pPr>
              <a:buFont typeface="Arial" charset="0"/>
              <a:buNone/>
            </a:pPr>
            <a:endParaRPr lang="en-US" sz="2400" b="1" dirty="0" smtClean="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lstStyle/>
          <a:p>
            <a:pPr marL="342900" lvl="0" indent="-342900">
              <a:spcBef>
                <a:spcPct val="20000"/>
              </a:spcBef>
            </a:pPr>
            <a:r>
              <a:rPr lang="en-US" dirty="0" smtClean="0">
                <a:solidFill>
                  <a:srgbClr val="FFC000"/>
                </a:solidFill>
                <a:latin typeface="Calibri" pitchFamily="34" charset="0"/>
                <a:ea typeface="+mn-ea"/>
                <a:cs typeface="+mn-cs"/>
              </a:rPr>
              <a:t>DOES THIS CHANGE THE ANSWER?</a:t>
            </a:r>
          </a:p>
        </p:txBody>
      </p:sp>
      <p:graphicFrame>
        <p:nvGraphicFramePr>
          <p:cNvPr id="4" name="TPChart"/>
          <p:cNvGraphicFramePr>
            <a:graphicFrameLocks noChangeAspect="1"/>
          </p:cNvGraphicFramePr>
          <p:nvPr>
            <p:extLst>
              <p:ext uri="{D42A27DB-BD31-4B8C-83A1-F6EECF244321}">
                <p14:modId xmlns="" xmlns:p14="http://schemas.microsoft.com/office/powerpoint/2010/main" val="3391418817"/>
              </p:ext>
            </p:extLst>
          </p:nvPr>
        </p:nvGraphicFramePr>
        <p:xfrm>
          <a:off x="4508500" y="1651000"/>
          <a:ext cx="4572000" cy="5143500"/>
        </p:xfrm>
        <a:graphic>
          <a:graphicData uri="http://schemas.openxmlformats.org/presentationml/2006/ole">
            <p:oleObj spid="_x0000_s2054" name="Chart" r:id="rId5" imgW="4572034" imgH="5143584" progId="MSGraph.Chart.8">
              <p:embed followColorScheme="full"/>
            </p:oleObj>
          </a:graphicData>
        </a:graphic>
      </p:graphicFrame>
      <p:sp>
        <p:nvSpPr>
          <p:cNvPr id="3" name="TPAnswers"/>
          <p:cNvSpPr>
            <a:spLocks noGrp="1"/>
          </p:cNvSpPr>
          <p:nvPr>
            <p:ph type="body" idx="1"/>
            <p:custDataLst>
              <p:tags r:id="rId3"/>
            </p:custDataLst>
          </p:nvPr>
        </p:nvSpPr>
        <p:spPr>
          <a:xfrm>
            <a:off x="457200" y="1600200"/>
            <a:ext cx="4114800" cy="4525963"/>
          </a:xfrm>
        </p:spPr>
        <p:txBody>
          <a:bodyPr>
            <a:noAutofit/>
          </a:bodyPr>
          <a:lstStyle/>
          <a:p>
            <a:pPr marL="514350" indent="-514350">
              <a:spcAft>
                <a:spcPts val="0"/>
              </a:spcAft>
              <a:buFont typeface="Arial" charset="0"/>
              <a:buAutoNum type="arabicPeriod"/>
            </a:pPr>
            <a:r>
              <a:rPr lang="en-US" dirty="0" smtClean="0"/>
              <a:t>Yes</a:t>
            </a:r>
          </a:p>
          <a:p>
            <a:pPr marL="514350" indent="-514350">
              <a:spcAft>
                <a:spcPts val="0"/>
              </a:spcAft>
              <a:buFont typeface="Arial" charset="0"/>
              <a:buAutoNum type="arabicPeriod"/>
            </a:pPr>
            <a:r>
              <a:rPr lang="en-US" dirty="0" smtClean="0"/>
              <a:t>No</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sz="5400" dirty="0" smtClean="0">
                <a:latin typeface="Calibri" pitchFamily="34" charset="0"/>
              </a:rPr>
              <a:t>IRB SOPs</a:t>
            </a:r>
            <a:endParaRPr lang="en-US" sz="5400" i="1" dirty="0" smtClean="0"/>
          </a:p>
        </p:txBody>
      </p:sp>
      <p:sp>
        <p:nvSpPr>
          <p:cNvPr id="53251" name="Content Placeholder 2"/>
          <p:cNvSpPr>
            <a:spLocks noGrp="1"/>
          </p:cNvSpPr>
          <p:nvPr>
            <p:ph idx="1"/>
          </p:nvPr>
        </p:nvSpPr>
        <p:spPr>
          <a:xfrm>
            <a:off x="457200" y="1371600"/>
            <a:ext cx="8229600" cy="5029200"/>
          </a:xfrm>
        </p:spPr>
        <p:txBody>
          <a:bodyPr/>
          <a:lstStyle/>
          <a:p>
            <a:pPr>
              <a:buFont typeface="Arial" charset="0"/>
              <a:buNone/>
            </a:pPr>
            <a:endParaRPr lang="en-US" sz="2000" dirty="0" smtClean="0"/>
          </a:p>
          <a:p>
            <a:pPr>
              <a:buFont typeface="Arial" charset="0"/>
              <a:buNone/>
            </a:pPr>
            <a:r>
              <a:rPr lang="en-US" sz="2000" dirty="0" smtClean="0"/>
              <a:t>	</a:t>
            </a:r>
            <a:r>
              <a:rPr lang="en-US" sz="2400" b="1" dirty="0" smtClean="0"/>
              <a:t>The IRB approval letter stated: </a:t>
            </a:r>
          </a:p>
          <a:p>
            <a:pPr>
              <a:buFont typeface="Arial" charset="0"/>
              <a:buNone/>
            </a:pPr>
            <a:r>
              <a:rPr lang="en-US" b="1" i="1" dirty="0" smtClean="0">
                <a:latin typeface="Calibri" pitchFamily="34" charset="0"/>
              </a:rPr>
              <a:t>“Research records must be retained for three years after completion of the research, if the study involves medical treatment; it is recommended that the records be retained for eight years.”</a:t>
            </a:r>
            <a:endParaRPr lang="en-US" sz="2400" b="1" i="1" dirty="0" smtClean="0"/>
          </a:p>
          <a:p>
            <a:pPr>
              <a:buNone/>
            </a:pPr>
            <a:r>
              <a:rPr lang="en-US" sz="4400" b="1" dirty="0" smtClean="0">
                <a:latin typeface="Calibri" pitchFamily="34" charset="0"/>
              </a:rPr>
              <a:t> </a:t>
            </a:r>
            <a:endParaRPr lang="en-US" sz="4400" b="1" i="1" dirty="0" smtClean="0">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lstStyle/>
          <a:p>
            <a:r>
              <a:rPr lang="en-US" dirty="0" smtClean="0">
                <a:solidFill>
                  <a:srgbClr val="FFC000"/>
                </a:solidFill>
                <a:latin typeface="Calibri" pitchFamily="34" charset="0"/>
                <a:ea typeface="+mn-ea"/>
                <a:cs typeface="+mn-cs"/>
              </a:rPr>
              <a:t>IS THIS LANGUAGE COMPLIANT WITH ALL VHA REQUIREMENTS?</a:t>
            </a:r>
            <a:endParaRPr lang="en-US" dirty="0"/>
          </a:p>
        </p:txBody>
      </p:sp>
      <p:graphicFrame>
        <p:nvGraphicFramePr>
          <p:cNvPr id="4" name="TPChart"/>
          <p:cNvGraphicFramePr>
            <a:graphicFrameLocks noChangeAspect="1"/>
          </p:cNvGraphicFramePr>
          <p:nvPr>
            <p:extLst>
              <p:ext uri="{D42A27DB-BD31-4B8C-83A1-F6EECF244321}">
                <p14:modId xmlns="" xmlns:p14="http://schemas.microsoft.com/office/powerpoint/2010/main" val="872833754"/>
              </p:ext>
            </p:extLst>
          </p:nvPr>
        </p:nvGraphicFramePr>
        <p:xfrm>
          <a:off x="4508500" y="1651000"/>
          <a:ext cx="4572000" cy="5143500"/>
        </p:xfrm>
        <a:graphic>
          <a:graphicData uri="http://schemas.openxmlformats.org/presentationml/2006/ole">
            <p:oleObj spid="_x0000_s3078" name="Chart" r:id="rId5" imgW="4572034" imgH="5143584" progId="MSGraph.Chart.8">
              <p:embed followColorScheme="full"/>
            </p:oleObj>
          </a:graphicData>
        </a:graphic>
      </p:graphicFrame>
      <p:sp>
        <p:nvSpPr>
          <p:cNvPr id="3" name="TPAnswers"/>
          <p:cNvSpPr>
            <a:spLocks noGrp="1"/>
          </p:cNvSpPr>
          <p:nvPr>
            <p:ph type="body" idx="1"/>
            <p:custDataLst>
              <p:tags r:id="rId3"/>
            </p:custDataLst>
          </p:nvPr>
        </p:nvSpPr>
        <p:spPr>
          <a:xfrm>
            <a:off x="457200" y="1600200"/>
            <a:ext cx="4114800" cy="4525963"/>
          </a:xfrm>
        </p:spPr>
        <p:txBody>
          <a:bodyPr>
            <a:noAutofit/>
          </a:bodyPr>
          <a:lstStyle/>
          <a:p>
            <a:pPr marL="514350" indent="-514350">
              <a:spcAft>
                <a:spcPts val="0"/>
              </a:spcAft>
              <a:buFont typeface="Arial" charset="0"/>
              <a:buAutoNum type="arabicPeriod"/>
            </a:pPr>
            <a:r>
              <a:rPr lang="en-US" dirty="0" smtClean="0"/>
              <a:t>Yes</a:t>
            </a:r>
          </a:p>
          <a:p>
            <a:pPr marL="514350" indent="-514350">
              <a:spcAft>
                <a:spcPts val="0"/>
              </a:spcAft>
              <a:buFont typeface="Arial" charset="0"/>
              <a:buAutoNum type="arabicPeriod"/>
            </a:pPr>
            <a:r>
              <a:rPr lang="en-US" dirty="0" smtClean="0"/>
              <a:t>No</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sz="5400" dirty="0" smtClean="0">
                <a:latin typeface="Calibri" pitchFamily="34" charset="0"/>
              </a:rPr>
              <a:t>IRB SOPs</a:t>
            </a:r>
            <a:endParaRPr lang="en-US" sz="5400" i="1" dirty="0" smtClean="0"/>
          </a:p>
        </p:txBody>
      </p:sp>
      <p:sp>
        <p:nvSpPr>
          <p:cNvPr id="53251" name="Content Placeholder 2"/>
          <p:cNvSpPr>
            <a:spLocks noGrp="1"/>
          </p:cNvSpPr>
          <p:nvPr>
            <p:ph idx="1"/>
          </p:nvPr>
        </p:nvSpPr>
        <p:spPr>
          <a:xfrm>
            <a:off x="457200" y="1371600"/>
            <a:ext cx="8686800" cy="5029200"/>
          </a:xfrm>
        </p:spPr>
        <p:txBody>
          <a:bodyPr/>
          <a:lstStyle/>
          <a:p>
            <a:pPr>
              <a:buFont typeface="Arial" charset="0"/>
              <a:buNone/>
            </a:pPr>
            <a:endParaRPr lang="en-US" sz="2000" dirty="0" smtClean="0"/>
          </a:p>
          <a:p>
            <a:pPr>
              <a:buFont typeface="Arial" charset="0"/>
              <a:buNone/>
            </a:pPr>
            <a:r>
              <a:rPr lang="en-US" dirty="0" smtClean="0">
                <a:latin typeface="Calibri" pitchFamily="34" charset="0"/>
              </a:rPr>
              <a:t>VHA Handbook 1200.05 §26(h) Record Retention “The required records, including the investigator’s research records, must be retained until disposition instructions are approved by the National Archives and Records Administration (NARA) and are published in VHA's Records Control Schedule (RCS 10-1).”</a:t>
            </a:r>
            <a:endParaRPr lang="en-US" i="1" dirty="0" smtClean="0">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81000" y="228600"/>
            <a:ext cx="8229600" cy="1219200"/>
          </a:xfrm>
        </p:spPr>
        <p:txBody>
          <a:bodyPr/>
          <a:lstStyle/>
          <a:p>
            <a:pPr eaLnBrk="1" hangingPunct="1"/>
            <a:r>
              <a:rPr lang="en-US" sz="4800" dirty="0" smtClean="0">
                <a:latin typeface="Calibri" pitchFamily="34" charset="0"/>
              </a:rPr>
              <a:t> TRAINING LAPSES</a:t>
            </a:r>
          </a:p>
        </p:txBody>
      </p:sp>
      <p:sp>
        <p:nvSpPr>
          <p:cNvPr id="54275" name="Content Placeholder 2"/>
          <p:cNvSpPr>
            <a:spLocks noGrp="1"/>
          </p:cNvSpPr>
          <p:nvPr>
            <p:ph idx="1"/>
          </p:nvPr>
        </p:nvSpPr>
        <p:spPr>
          <a:xfrm>
            <a:off x="457200" y="1752600"/>
            <a:ext cx="8229600" cy="4800600"/>
          </a:xfrm>
        </p:spPr>
        <p:txBody>
          <a:bodyPr/>
          <a:lstStyle/>
          <a:p>
            <a:pPr>
              <a:buFont typeface="Arial" charset="0"/>
              <a:buNone/>
            </a:pPr>
            <a:r>
              <a:rPr lang="en-US" sz="2000" b="1" dirty="0" smtClean="0"/>
              <a:t>	</a:t>
            </a:r>
            <a:r>
              <a:rPr lang="en-US" sz="2400" b="1" dirty="0" smtClean="0"/>
              <a:t>ORO noted that three active research personnel did not maintain mandatory training requirements. </a:t>
            </a:r>
          </a:p>
          <a:p>
            <a:pPr>
              <a:buFont typeface="Arial" charset="0"/>
              <a:buNone/>
            </a:pPr>
            <a:endParaRPr lang="en-US" sz="2400" b="1" dirty="0" smtClean="0"/>
          </a:p>
          <a:p>
            <a:pPr>
              <a:buFont typeface="Arial" charset="0"/>
              <a:buNone/>
            </a:pPr>
            <a:r>
              <a:rPr lang="en-US" sz="2400" b="1" dirty="0" smtClean="0"/>
              <a:t>	Review of Personnel Training Records  revealed that 17 out of 239 active research study personnel (7.1%) lapsed in their required trainings.</a:t>
            </a:r>
          </a:p>
          <a:p>
            <a:pPr>
              <a:buFont typeface="Arial" charset="0"/>
              <a:buNone/>
            </a:pPr>
            <a:endParaRPr lang="en-US" sz="2400" b="1" dirty="0" smtClean="0"/>
          </a:p>
          <a:p>
            <a:pPr>
              <a:buFont typeface="Arial" charset="0"/>
              <a:buNone/>
            </a:pPr>
            <a:r>
              <a:rPr lang="en-US" sz="2400" b="1" dirty="0" smtClean="0"/>
              <a:t>	Review of training records revealed that the records were accurate and up-to-date. However, 14 out of 117 active research study personnel (12%) lapsed in their required trainings.</a:t>
            </a:r>
            <a:endParaRPr lang="en-US" sz="2400" b="1" i="1" dirty="0" smtClean="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81000" y="228600"/>
            <a:ext cx="8229600" cy="1219200"/>
          </a:xfrm>
        </p:spPr>
        <p:txBody>
          <a:bodyPr/>
          <a:lstStyle/>
          <a:p>
            <a:pPr eaLnBrk="1" hangingPunct="1"/>
            <a:r>
              <a:rPr lang="en-US" sz="4800" dirty="0" smtClean="0">
                <a:latin typeface="Calibri" pitchFamily="34" charset="0"/>
              </a:rPr>
              <a:t>TRAINING LAPSES</a:t>
            </a:r>
            <a:endParaRPr lang="en-US" sz="4800" dirty="0" smtClean="0"/>
          </a:p>
        </p:txBody>
      </p:sp>
      <p:sp>
        <p:nvSpPr>
          <p:cNvPr id="55299" name="Content Placeholder 2"/>
          <p:cNvSpPr>
            <a:spLocks noGrp="1"/>
          </p:cNvSpPr>
          <p:nvPr>
            <p:ph idx="1"/>
          </p:nvPr>
        </p:nvSpPr>
        <p:spPr>
          <a:xfrm>
            <a:off x="457200" y="1722437"/>
            <a:ext cx="8229600" cy="4525963"/>
          </a:xfrm>
        </p:spPr>
        <p:txBody>
          <a:bodyPr/>
          <a:lstStyle/>
          <a:p>
            <a:pPr>
              <a:buFont typeface="Arial" charset="0"/>
              <a:buNone/>
            </a:pPr>
            <a:r>
              <a:rPr lang="en-US" sz="2000" dirty="0" smtClean="0"/>
              <a:t>	</a:t>
            </a:r>
            <a:r>
              <a:rPr lang="en-US" sz="2400" b="1" dirty="0" smtClean="0"/>
              <a:t>VHA Handbook 1200.05 §61</a:t>
            </a:r>
          </a:p>
          <a:p>
            <a:pPr>
              <a:buFont typeface="Arial" charset="0"/>
              <a:buNone/>
            </a:pPr>
            <a:r>
              <a:rPr lang="en-US" sz="2400" b="1" dirty="0" smtClean="0"/>
              <a:t>    </a:t>
            </a:r>
            <a:r>
              <a:rPr lang="en-US" sz="2400" dirty="0" smtClean="0"/>
              <a:t>b.” All individuals who are subject to this Handbook are required to: </a:t>
            </a:r>
          </a:p>
          <a:p>
            <a:r>
              <a:rPr lang="en-US" sz="2400" dirty="0" smtClean="0"/>
              <a:t>(1) Complete training in GCP and the ethical principles on which human research is to be conducted before they may participate in human subjects research, and </a:t>
            </a:r>
          </a:p>
          <a:p>
            <a:r>
              <a:rPr lang="en-US" sz="2400" dirty="0" smtClean="0"/>
              <a:t>(2) Update such training every 2 years thereafter.”</a:t>
            </a:r>
          </a:p>
          <a:p>
            <a:r>
              <a:rPr lang="en-US" sz="2400" dirty="0" smtClean="0"/>
              <a:t>c. “It is the responsibility of the VA facility Director, or designee, to develop local SOPs, to provide documentation that the biennial requirements are</a:t>
            </a:r>
          </a:p>
          <a:p>
            <a:r>
              <a:rPr lang="en-US" sz="2400" dirty="0" smtClean="0"/>
              <a:t>met for GCP”</a:t>
            </a:r>
            <a:endParaRPr lang="en-US" sz="2400" b="1" dirty="0" smtClean="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Note:  To see the answers to the survey questions, you must view this as a PowerPoint slide show.</a:t>
            </a:r>
          </a:p>
          <a:p>
            <a:pPr>
              <a:buNone/>
            </a:pPr>
            <a:endParaRPr lang="en-US" dirty="0" smtClean="0"/>
          </a:p>
          <a:p>
            <a:pPr>
              <a:buNone/>
            </a:pPr>
            <a:r>
              <a:rPr lang="en-US" dirty="0" smtClean="0"/>
              <a:t>In this presentation,  the survey responses with the highest percentage are the </a:t>
            </a:r>
            <a:r>
              <a:rPr lang="en-US" smtClean="0"/>
              <a:t>correct answers.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81000" y="228600"/>
            <a:ext cx="8229600" cy="2057400"/>
          </a:xfrm>
        </p:spPr>
        <p:txBody>
          <a:bodyPr/>
          <a:lstStyle/>
          <a:p>
            <a:pPr eaLnBrk="1" hangingPunct="1"/>
            <a:r>
              <a:rPr lang="en-US" sz="4800" dirty="0" smtClean="0">
                <a:latin typeface="Calibri" pitchFamily="34" charset="0"/>
              </a:rPr>
              <a:t> SCOPES OF PRACTICE</a:t>
            </a:r>
          </a:p>
        </p:txBody>
      </p:sp>
      <p:sp>
        <p:nvSpPr>
          <p:cNvPr id="56323" name="Content Placeholder 2"/>
          <p:cNvSpPr>
            <a:spLocks noGrp="1"/>
          </p:cNvSpPr>
          <p:nvPr>
            <p:ph idx="1"/>
          </p:nvPr>
        </p:nvSpPr>
        <p:spPr>
          <a:xfrm>
            <a:off x="457200" y="2362200"/>
            <a:ext cx="8229600" cy="3840163"/>
          </a:xfrm>
        </p:spPr>
        <p:txBody>
          <a:bodyPr/>
          <a:lstStyle/>
          <a:p>
            <a:pPr>
              <a:buFont typeface="Arial" charset="0"/>
              <a:buNone/>
            </a:pPr>
            <a:r>
              <a:rPr lang="en-US" sz="2400" b="1" smtClean="0"/>
              <a:t>	</a:t>
            </a:r>
          </a:p>
          <a:p>
            <a:pPr>
              <a:buFont typeface="Arial" charset="0"/>
              <a:buNone/>
            </a:pPr>
            <a:r>
              <a:rPr lang="en-US" sz="2400" b="1" smtClean="0"/>
              <a:t>	The VAMC Research Office was unable to produce documentation of active research staff and their required training. </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381000" y="228600"/>
            <a:ext cx="8229600" cy="2057400"/>
          </a:xfrm>
        </p:spPr>
        <p:txBody>
          <a:bodyPr/>
          <a:lstStyle/>
          <a:p>
            <a:pPr eaLnBrk="1" hangingPunct="1"/>
            <a:r>
              <a:rPr lang="en-US" sz="4800" dirty="0" smtClean="0">
                <a:latin typeface="Calibri" pitchFamily="34" charset="0"/>
              </a:rPr>
              <a:t> SCOPES OF PRACTICE</a:t>
            </a:r>
            <a:endParaRPr lang="en-US" sz="4800" dirty="0" smtClean="0"/>
          </a:p>
        </p:txBody>
      </p:sp>
      <p:sp>
        <p:nvSpPr>
          <p:cNvPr id="57347" name="Content Placeholder 2"/>
          <p:cNvSpPr>
            <a:spLocks noGrp="1"/>
          </p:cNvSpPr>
          <p:nvPr>
            <p:ph idx="1"/>
          </p:nvPr>
        </p:nvSpPr>
        <p:spPr>
          <a:xfrm>
            <a:off x="457200" y="2133600"/>
            <a:ext cx="8229600" cy="3840163"/>
          </a:xfrm>
        </p:spPr>
        <p:txBody>
          <a:bodyPr/>
          <a:lstStyle/>
          <a:p>
            <a:pPr>
              <a:buFont typeface="Arial" charset="0"/>
              <a:buNone/>
            </a:pPr>
            <a:r>
              <a:rPr lang="en-US" sz="2000" b="1" dirty="0" smtClean="0"/>
              <a:t>	</a:t>
            </a:r>
          </a:p>
          <a:p>
            <a:pPr>
              <a:buFont typeface="Arial" charset="0"/>
              <a:buNone/>
            </a:pPr>
            <a:r>
              <a:rPr lang="en-US" sz="2000" b="1" dirty="0" smtClean="0"/>
              <a:t>	</a:t>
            </a:r>
            <a:r>
              <a:rPr lang="en-US" sz="2400" b="1" dirty="0" smtClean="0"/>
              <a:t>VHA Handbook 1200.05 § 5.a(6) requires the local Research Office to maintain accurate, up-to-date records regarding the mandatory training and credentialing of investigators and other appropriate research staff in the protection of human research subjects. </a:t>
            </a:r>
          </a:p>
          <a:p>
            <a:pPr>
              <a:buFont typeface="Arial" charset="0"/>
              <a:buNone/>
            </a:pPr>
            <a:r>
              <a:rPr lang="en-US" sz="2400" b="1" dirty="0" smtClean="0"/>
              <a:t>	[§61.a.2]</a:t>
            </a:r>
          </a:p>
          <a:p>
            <a:pPr>
              <a:buFont typeface="Arial" charset="0"/>
              <a:buNone/>
            </a:pPr>
            <a:endParaRPr lang="en-US" sz="2400" b="1" dirty="0" smtClean="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81000" y="228600"/>
            <a:ext cx="8229600" cy="2057400"/>
          </a:xfrm>
        </p:spPr>
        <p:txBody>
          <a:bodyPr/>
          <a:lstStyle/>
          <a:p>
            <a:pPr eaLnBrk="1" hangingPunct="1"/>
            <a:r>
              <a:rPr lang="en-US" sz="4800" dirty="0" smtClean="0">
                <a:latin typeface="Calibri" pitchFamily="34" charset="0"/>
              </a:rPr>
              <a:t> SCOPES OF PRACTICE</a:t>
            </a:r>
            <a:endParaRPr lang="en-US" sz="4800" dirty="0" smtClean="0"/>
          </a:p>
        </p:txBody>
      </p:sp>
      <p:sp>
        <p:nvSpPr>
          <p:cNvPr id="58371" name="Content Placeholder 2"/>
          <p:cNvSpPr>
            <a:spLocks noGrp="1"/>
          </p:cNvSpPr>
          <p:nvPr>
            <p:ph idx="1"/>
          </p:nvPr>
        </p:nvSpPr>
        <p:spPr>
          <a:xfrm>
            <a:off x="457200" y="2362200"/>
            <a:ext cx="8229600" cy="3840163"/>
          </a:xfrm>
        </p:spPr>
        <p:txBody>
          <a:bodyPr/>
          <a:lstStyle/>
          <a:p>
            <a:pPr>
              <a:buFont typeface="Arial" charset="0"/>
              <a:buNone/>
            </a:pPr>
            <a:r>
              <a:rPr lang="en-US" sz="2000" b="1" smtClean="0"/>
              <a:t>	</a:t>
            </a:r>
          </a:p>
          <a:p>
            <a:pPr>
              <a:buFont typeface="Arial" charset="0"/>
              <a:buNone/>
            </a:pPr>
            <a:r>
              <a:rPr lang="en-US" sz="2000" b="1" smtClean="0"/>
              <a:t>	</a:t>
            </a:r>
            <a:r>
              <a:rPr lang="en-US" sz="2400" b="1" smtClean="0"/>
              <a:t>Scope of Practice statements not required for all personnel. </a:t>
            </a:r>
          </a:p>
          <a:p>
            <a:pPr>
              <a:buFont typeface="Arial" charset="0"/>
              <a:buNone/>
            </a:pPr>
            <a:endParaRPr lang="en-US" sz="2400" b="1" smtClean="0"/>
          </a:p>
          <a:p>
            <a:pPr>
              <a:buFont typeface="Arial" charset="0"/>
              <a:buNone/>
            </a:pPr>
            <a:r>
              <a:rPr lang="en-US" sz="2400" b="1" smtClean="0"/>
              <a:t>	The VAMC IRB SOP only requires Scopes of Practice for persons designated as “Others to Assist,” and does not require them for co-investigators and PIs. </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381000" y="228600"/>
            <a:ext cx="8229600" cy="1676400"/>
          </a:xfrm>
        </p:spPr>
        <p:txBody>
          <a:bodyPr/>
          <a:lstStyle/>
          <a:p>
            <a:pPr eaLnBrk="1" hangingPunct="1"/>
            <a:r>
              <a:rPr lang="en-US" sz="4800" dirty="0" smtClean="0">
                <a:latin typeface="Calibri" pitchFamily="34" charset="0"/>
              </a:rPr>
              <a:t> ISO and PO  reviews</a:t>
            </a:r>
          </a:p>
        </p:txBody>
      </p:sp>
      <p:sp>
        <p:nvSpPr>
          <p:cNvPr id="60419" name="Content Placeholder 2"/>
          <p:cNvSpPr>
            <a:spLocks noGrp="1"/>
          </p:cNvSpPr>
          <p:nvPr>
            <p:ph idx="1"/>
          </p:nvPr>
        </p:nvSpPr>
        <p:spPr>
          <a:xfrm>
            <a:off x="457200" y="1905000"/>
            <a:ext cx="8229600" cy="4953000"/>
          </a:xfrm>
        </p:spPr>
        <p:txBody>
          <a:bodyPr/>
          <a:lstStyle/>
          <a:p>
            <a:pPr>
              <a:buFont typeface="Arial" charset="0"/>
              <a:buNone/>
            </a:pPr>
            <a:r>
              <a:rPr lang="en-US" sz="2000" b="1" dirty="0" smtClean="0"/>
              <a:t>	</a:t>
            </a:r>
            <a:r>
              <a:rPr lang="en-US" sz="2400" b="1" dirty="0" smtClean="0"/>
              <a:t>ISO/PO Review protocols not documented. </a:t>
            </a:r>
          </a:p>
          <a:p>
            <a:pPr>
              <a:buFont typeface="Arial" charset="0"/>
              <a:buNone/>
            </a:pPr>
            <a:endParaRPr lang="en-US" sz="1800" b="1" dirty="0" smtClean="0"/>
          </a:p>
          <a:p>
            <a:pPr>
              <a:buFont typeface="Arial" charset="0"/>
              <a:buNone/>
            </a:pPr>
            <a:r>
              <a:rPr lang="en-US" sz="2400" b="1" dirty="0" smtClean="0"/>
              <a:t>	ISO carried out protocol reviews but did not have a formal mechanism to document the results of these reviews.</a:t>
            </a:r>
          </a:p>
          <a:p>
            <a:pPr>
              <a:buFont typeface="Arial" charset="0"/>
              <a:buNone/>
            </a:pPr>
            <a:endParaRPr lang="en-US" sz="1800" b="1" dirty="0" smtClean="0"/>
          </a:p>
          <a:p>
            <a:pPr>
              <a:buFont typeface="Arial" charset="0"/>
              <a:buNone/>
            </a:pPr>
            <a:r>
              <a:rPr lang="en-US" sz="2400" b="1" dirty="0" smtClean="0"/>
              <a:t>	The ISOs and PO were only reviewing the application forms, not verifying assertions/statements made by investigators in the applications by examining the protocols, consent forms and other source documents included in review submissions. </a:t>
            </a:r>
          </a:p>
          <a:p>
            <a:pPr>
              <a:buFont typeface="Arial" charset="0"/>
              <a:buNone/>
            </a:pPr>
            <a:r>
              <a:rPr lang="en-US" sz="2400" b="1" dirty="0" smtClean="0"/>
              <a:t>	[§38]</a:t>
            </a:r>
          </a:p>
          <a:p>
            <a:pPr>
              <a:buFont typeface="Arial" charset="0"/>
              <a:buNone/>
            </a:pPr>
            <a:endParaRPr lang="en-US" sz="2000" b="1" dirty="0" smtClean="0"/>
          </a:p>
          <a:p>
            <a:pPr>
              <a:buFont typeface="Arial" charset="0"/>
              <a:buNone/>
            </a:pPr>
            <a:r>
              <a:rPr lang="en-US" sz="2000" b="1" dirty="0" smtClean="0"/>
              <a:t>	</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381000" y="228600"/>
            <a:ext cx="8229600" cy="1676400"/>
          </a:xfrm>
        </p:spPr>
        <p:txBody>
          <a:bodyPr/>
          <a:lstStyle/>
          <a:p>
            <a:pPr eaLnBrk="1" hangingPunct="1"/>
            <a:r>
              <a:rPr lang="en-US" sz="2800" i="1" dirty="0" smtClean="0"/>
              <a:t> </a:t>
            </a:r>
            <a:r>
              <a:rPr lang="en-US" sz="4800" dirty="0" smtClean="0">
                <a:latin typeface="Calibri" pitchFamily="34" charset="0"/>
              </a:rPr>
              <a:t>ISO and PO reviews</a:t>
            </a:r>
          </a:p>
        </p:txBody>
      </p:sp>
      <p:sp>
        <p:nvSpPr>
          <p:cNvPr id="61443" name="Content Placeholder 2"/>
          <p:cNvSpPr>
            <a:spLocks noGrp="1"/>
          </p:cNvSpPr>
          <p:nvPr>
            <p:ph idx="1"/>
          </p:nvPr>
        </p:nvSpPr>
        <p:spPr>
          <a:xfrm>
            <a:off x="457200" y="1905000"/>
            <a:ext cx="8229600" cy="4724400"/>
          </a:xfrm>
        </p:spPr>
        <p:txBody>
          <a:bodyPr/>
          <a:lstStyle/>
          <a:p>
            <a:pPr>
              <a:buFont typeface="Arial" charset="0"/>
              <a:buNone/>
            </a:pPr>
            <a:r>
              <a:rPr lang="en-US" sz="2000" b="1" smtClean="0"/>
              <a:t>	</a:t>
            </a:r>
            <a:r>
              <a:rPr lang="en-US" sz="2400" b="1" smtClean="0"/>
              <a:t>The Privacy Officer and the ISO are responsible for:</a:t>
            </a:r>
          </a:p>
          <a:p>
            <a:pPr>
              <a:buFont typeface="Arial" charset="0"/>
              <a:buNone/>
            </a:pPr>
            <a:r>
              <a:rPr lang="en-US" sz="2400" b="1" smtClean="0"/>
              <a:t>	a. Ensuring the proposed research complies with all applicable local, VA and other Federal requirements for privacy and confidentiality, and for information security, respectively, by identifying, addressing, and mitigating potential concerns about proposed research studies, and by serving in an advisory capacity to the IRB or R&amp;D Committee as a nonvoting member.</a:t>
            </a:r>
          </a:p>
          <a:p>
            <a:pPr>
              <a:buFont typeface="Arial" charset="0"/>
              <a:buNone/>
            </a:pPr>
            <a:r>
              <a:rPr lang="en-US" sz="2400" b="1" smtClean="0"/>
              <a:t>	b. Reviewing the proposed study protocol and any other relevant materials submitted with the IRB application.</a:t>
            </a: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381000" y="228600"/>
            <a:ext cx="8229600" cy="1676400"/>
          </a:xfrm>
        </p:spPr>
        <p:txBody>
          <a:bodyPr/>
          <a:lstStyle/>
          <a:p>
            <a:pPr eaLnBrk="1" hangingPunct="1"/>
            <a:r>
              <a:rPr lang="en-US" sz="4800" dirty="0" smtClean="0">
                <a:latin typeface="Calibri" pitchFamily="34" charset="0"/>
              </a:rPr>
              <a:t> ISO and PO reviews</a:t>
            </a:r>
          </a:p>
        </p:txBody>
      </p:sp>
      <p:sp>
        <p:nvSpPr>
          <p:cNvPr id="62467" name="Content Placeholder 2"/>
          <p:cNvSpPr>
            <a:spLocks noGrp="1"/>
          </p:cNvSpPr>
          <p:nvPr>
            <p:ph idx="1"/>
          </p:nvPr>
        </p:nvSpPr>
        <p:spPr>
          <a:xfrm>
            <a:off x="457200" y="1905000"/>
            <a:ext cx="8229600" cy="4297363"/>
          </a:xfrm>
        </p:spPr>
        <p:txBody>
          <a:bodyPr/>
          <a:lstStyle/>
          <a:p>
            <a:pPr>
              <a:buFont typeface="Arial" charset="0"/>
              <a:buNone/>
            </a:pPr>
            <a:r>
              <a:rPr lang="en-US" sz="2000" b="1" smtClean="0"/>
              <a:t>	</a:t>
            </a:r>
          </a:p>
          <a:p>
            <a:pPr>
              <a:buFont typeface="Arial" charset="0"/>
              <a:buNone/>
            </a:pPr>
            <a:r>
              <a:rPr lang="en-US" sz="2000" b="1" i="1" smtClean="0"/>
              <a:t>	</a:t>
            </a:r>
            <a:r>
              <a:rPr lang="en-US" sz="2400" b="1" i="1" smtClean="0"/>
              <a:t>NOTE: It is not sufficient for the Privacy Officer or ISO to review a checklist completed by the investigator, and not the study protocol and related materials themselves. </a:t>
            </a:r>
            <a:endParaRPr lang="en-US" sz="2400" b="1" smtClean="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381000" y="228600"/>
            <a:ext cx="8229600" cy="1676400"/>
          </a:xfrm>
        </p:spPr>
        <p:txBody>
          <a:bodyPr/>
          <a:lstStyle/>
          <a:p>
            <a:pPr eaLnBrk="1" hangingPunct="1"/>
            <a:r>
              <a:rPr lang="en-US" sz="2800" i="1" dirty="0" smtClean="0"/>
              <a:t> </a:t>
            </a:r>
            <a:r>
              <a:rPr lang="en-US" sz="4800" dirty="0" smtClean="0">
                <a:latin typeface="Calibri" pitchFamily="34" charset="0"/>
              </a:rPr>
              <a:t>Required Informed</a:t>
            </a:r>
            <a:br>
              <a:rPr lang="en-US" sz="4800" dirty="0" smtClean="0">
                <a:latin typeface="Calibri" pitchFamily="34" charset="0"/>
              </a:rPr>
            </a:br>
            <a:r>
              <a:rPr lang="en-US" sz="4800" dirty="0" smtClean="0">
                <a:latin typeface="Calibri" pitchFamily="34" charset="0"/>
              </a:rPr>
              <a:t> Consent   Elements</a:t>
            </a:r>
          </a:p>
        </p:txBody>
      </p:sp>
      <p:sp>
        <p:nvSpPr>
          <p:cNvPr id="63491" name="Content Placeholder 2"/>
          <p:cNvSpPr>
            <a:spLocks noGrp="1"/>
          </p:cNvSpPr>
          <p:nvPr>
            <p:ph idx="1"/>
          </p:nvPr>
        </p:nvSpPr>
        <p:spPr>
          <a:xfrm>
            <a:off x="457200" y="1905000"/>
            <a:ext cx="8229600" cy="4297363"/>
          </a:xfrm>
        </p:spPr>
        <p:txBody>
          <a:bodyPr/>
          <a:lstStyle/>
          <a:p>
            <a:pPr>
              <a:buNone/>
            </a:pPr>
            <a:r>
              <a:rPr lang="en-US" sz="2400" b="1" dirty="0" smtClean="0"/>
              <a:t>VHA Handbook 1200.05 §31: </a:t>
            </a:r>
          </a:p>
          <a:p>
            <a:pPr>
              <a:buNone/>
            </a:pPr>
            <a:endParaRPr lang="en-US" sz="2400" b="1" dirty="0" smtClean="0"/>
          </a:p>
          <a:p>
            <a:pPr>
              <a:buNone/>
            </a:pPr>
            <a:r>
              <a:rPr lang="en-US" sz="2400" b="1" dirty="0" smtClean="0"/>
              <a:t>a.10(b)  Research-related injury (more than minimal risk)</a:t>
            </a:r>
          </a:p>
          <a:p>
            <a:pPr>
              <a:buNone/>
            </a:pPr>
            <a:r>
              <a:rPr lang="en-US" sz="2400" b="1" dirty="0" smtClean="0"/>
              <a:t>b. 3 The Sponsor of the Study.</a:t>
            </a:r>
          </a:p>
          <a:p>
            <a:pPr>
              <a:buNone/>
            </a:pPr>
            <a:endParaRPr lang="en-US" sz="2400" b="1" dirty="0" smtClean="0"/>
          </a:p>
          <a:p>
            <a:pPr>
              <a:buNone/>
            </a:pPr>
            <a:r>
              <a:rPr lang="en-US" sz="2400" b="1" dirty="0" smtClean="0"/>
              <a:t>For FDA-regulated studies, statement about clinicaltrials.gov required by the FDA</a:t>
            </a:r>
          </a:p>
          <a:p>
            <a:pPr>
              <a:buNone/>
            </a:pPr>
            <a:endParaRPr lang="en-US" sz="2400" b="1" dirty="0" smtClean="0"/>
          </a:p>
          <a:p>
            <a:pPr>
              <a:buFont typeface="Arial" charset="0"/>
              <a:buNone/>
            </a:pPr>
            <a:r>
              <a:rPr lang="en-US" sz="2400" b="1" dirty="0" smtClean="0"/>
              <a:t>	</a:t>
            </a:r>
          </a:p>
          <a:p>
            <a:pPr>
              <a:buFont typeface="Arial" charset="0"/>
              <a:buNone/>
            </a:pPr>
            <a:r>
              <a:rPr lang="en-US" sz="2400" b="1" dirty="0" smtClean="0"/>
              <a:t>	</a:t>
            </a:r>
          </a:p>
          <a:p>
            <a:endParaRPr lang="en-US" sz="2000" b="1" dirty="0" smtClean="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381000" y="228600"/>
            <a:ext cx="8229600" cy="1676400"/>
          </a:xfrm>
        </p:spPr>
        <p:txBody>
          <a:bodyPr/>
          <a:lstStyle/>
          <a:p>
            <a:pPr eaLnBrk="1" hangingPunct="1"/>
            <a:r>
              <a:rPr lang="en-US" sz="4800" dirty="0" smtClean="0">
                <a:latin typeface="Calibri" pitchFamily="34" charset="0"/>
              </a:rPr>
              <a:t>Required Informed</a:t>
            </a:r>
            <a:br>
              <a:rPr lang="en-US" sz="4800" dirty="0" smtClean="0">
                <a:latin typeface="Calibri" pitchFamily="34" charset="0"/>
              </a:rPr>
            </a:br>
            <a:r>
              <a:rPr lang="en-US" sz="4800" dirty="0" smtClean="0">
                <a:latin typeface="Calibri" pitchFamily="34" charset="0"/>
              </a:rPr>
              <a:t> Consent   Elements</a:t>
            </a:r>
            <a:endParaRPr lang="en-US" sz="4800" dirty="0" smtClean="0"/>
          </a:p>
        </p:txBody>
      </p:sp>
      <p:sp>
        <p:nvSpPr>
          <p:cNvPr id="69635" name="Content Placeholder 2"/>
          <p:cNvSpPr>
            <a:spLocks noGrp="1"/>
          </p:cNvSpPr>
          <p:nvPr>
            <p:ph idx="1"/>
          </p:nvPr>
        </p:nvSpPr>
        <p:spPr>
          <a:xfrm>
            <a:off x="457200" y="2027237"/>
            <a:ext cx="8229600" cy="4297363"/>
          </a:xfrm>
        </p:spPr>
        <p:txBody>
          <a:bodyPr/>
          <a:lstStyle/>
          <a:p>
            <a:pPr>
              <a:buFont typeface="Arial" charset="0"/>
              <a:buNone/>
            </a:pPr>
            <a:r>
              <a:rPr lang="en-US" sz="2000" b="1" dirty="0" smtClean="0"/>
              <a:t>	</a:t>
            </a:r>
            <a:r>
              <a:rPr lang="en-US" sz="2400" b="1" dirty="0" smtClean="0"/>
              <a:t>The Common Rule at 38 CFR 16 § 116(a)(6) requires that the consent process include an explanation as to whether any medical treatments are available if injury occurs for studies of more than minimal risk</a:t>
            </a:r>
          </a:p>
          <a:p>
            <a:pPr>
              <a:buFont typeface="Arial" charset="0"/>
              <a:buNone/>
            </a:pPr>
            <a:r>
              <a:rPr lang="en-US" sz="2400" b="1" dirty="0" smtClean="0"/>
              <a:t>	</a:t>
            </a:r>
          </a:p>
          <a:p>
            <a:pPr>
              <a:buFont typeface="Arial" charset="0"/>
              <a:buNone/>
            </a:pPr>
            <a:r>
              <a:rPr lang="en-US" sz="2400" b="1" dirty="0" smtClean="0"/>
              <a:t>	The VA regulation at 38 CFR 17 § 85 requires the VA to provide necessary treatment for all subjects injured as a result of research participation,- even for minimal risk studies.  However, it does not mandate that the ICD include such a statement for minimal risk studies.</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381000" y="228600"/>
            <a:ext cx="8229600" cy="1676400"/>
          </a:xfrm>
        </p:spPr>
        <p:txBody>
          <a:bodyPr/>
          <a:lstStyle/>
          <a:p>
            <a:pPr eaLnBrk="1" hangingPunct="1"/>
            <a:r>
              <a:rPr lang="en-US" sz="2800" i="1" dirty="0" smtClean="0"/>
              <a:t> </a:t>
            </a:r>
            <a:r>
              <a:rPr lang="en-US" sz="4800" dirty="0" smtClean="0">
                <a:latin typeface="Calibri" pitchFamily="34" charset="0"/>
              </a:rPr>
              <a:t>Required Informed</a:t>
            </a:r>
            <a:br>
              <a:rPr lang="en-US" sz="4800" dirty="0" smtClean="0">
                <a:latin typeface="Calibri" pitchFamily="34" charset="0"/>
              </a:rPr>
            </a:br>
            <a:r>
              <a:rPr lang="en-US" sz="4800" dirty="0" smtClean="0">
                <a:latin typeface="Calibri" pitchFamily="34" charset="0"/>
              </a:rPr>
              <a:t> Consent   Elements</a:t>
            </a:r>
          </a:p>
        </p:txBody>
      </p:sp>
      <p:sp>
        <p:nvSpPr>
          <p:cNvPr id="63491" name="Content Placeholder 2"/>
          <p:cNvSpPr>
            <a:spLocks noGrp="1"/>
          </p:cNvSpPr>
          <p:nvPr>
            <p:ph idx="1"/>
          </p:nvPr>
        </p:nvSpPr>
        <p:spPr>
          <a:xfrm>
            <a:off x="457200" y="2027237"/>
            <a:ext cx="8229600" cy="4297363"/>
          </a:xfrm>
        </p:spPr>
        <p:txBody>
          <a:bodyPr/>
          <a:lstStyle/>
          <a:p>
            <a:pPr>
              <a:buNone/>
            </a:pPr>
            <a:r>
              <a:rPr lang="en-US" sz="2400" dirty="0" smtClean="0"/>
              <a:t>For FDA-regulated studies, statement about clinicaltrials.gov required by the FDA</a:t>
            </a:r>
          </a:p>
          <a:p>
            <a:r>
              <a:rPr lang="en-US" sz="2400" dirty="0" smtClean="0"/>
              <a:t>"applicable clinical trials": </a:t>
            </a:r>
          </a:p>
          <a:p>
            <a:r>
              <a:rPr lang="en-US" sz="2400" b="1" dirty="0" smtClean="0"/>
              <a:t>Trials of Drugs and Biologics:</a:t>
            </a:r>
            <a:r>
              <a:rPr lang="en-US" sz="2400" dirty="0" smtClean="0"/>
              <a:t> Controlled, clinical investigations, other than Phase I investigations, of a product subject to FDA regulation; </a:t>
            </a:r>
          </a:p>
          <a:p>
            <a:r>
              <a:rPr lang="en-US" sz="2400" b="1" dirty="0" smtClean="0"/>
              <a:t>Trials of Devices:</a:t>
            </a:r>
            <a:r>
              <a:rPr lang="en-US" sz="2400" dirty="0" smtClean="0"/>
              <a:t> Controlled trials with health outcomes of a product subject to FDA regulation (other than small feasibility studies) and pediatric </a:t>
            </a:r>
            <a:r>
              <a:rPr lang="en-US" sz="2400" dirty="0" err="1" smtClean="0"/>
              <a:t>postmarket</a:t>
            </a:r>
            <a:r>
              <a:rPr lang="en-US" sz="2400" dirty="0" smtClean="0"/>
              <a:t> surveillance studies.</a:t>
            </a:r>
          </a:p>
          <a:p>
            <a:pPr>
              <a:buNone/>
            </a:pPr>
            <a:endParaRPr lang="en-US" sz="2400" dirty="0" smtClean="0"/>
          </a:p>
          <a:p>
            <a:pPr>
              <a:buNone/>
            </a:pPr>
            <a:endParaRPr lang="en-US" sz="2400" b="1" dirty="0" smtClean="0"/>
          </a:p>
          <a:p>
            <a:pPr>
              <a:buFont typeface="Arial" charset="0"/>
              <a:buNone/>
            </a:pPr>
            <a:r>
              <a:rPr lang="en-US" sz="2400" b="1" dirty="0" smtClean="0"/>
              <a:t>	</a:t>
            </a:r>
          </a:p>
          <a:p>
            <a:pPr>
              <a:buFont typeface="Arial" charset="0"/>
              <a:buNone/>
            </a:pPr>
            <a:r>
              <a:rPr lang="en-US" sz="2400" b="1" dirty="0" smtClean="0"/>
              <a:t>	</a:t>
            </a:r>
          </a:p>
          <a:p>
            <a:endParaRPr lang="en-US" sz="2000" b="1" dirty="0" smtClean="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381000" y="228600"/>
            <a:ext cx="8229600" cy="1676400"/>
          </a:xfrm>
        </p:spPr>
        <p:txBody>
          <a:bodyPr/>
          <a:lstStyle/>
          <a:p>
            <a:pPr eaLnBrk="1" hangingPunct="1"/>
            <a:r>
              <a:rPr lang="en-US" sz="2800" i="1" dirty="0" smtClean="0"/>
              <a:t> </a:t>
            </a:r>
            <a:r>
              <a:rPr lang="en-US" sz="4800" dirty="0" smtClean="0">
                <a:latin typeface="Calibri" pitchFamily="34" charset="0"/>
              </a:rPr>
              <a:t>Required Informed</a:t>
            </a:r>
            <a:br>
              <a:rPr lang="en-US" sz="4800" dirty="0" smtClean="0">
                <a:latin typeface="Calibri" pitchFamily="34" charset="0"/>
              </a:rPr>
            </a:br>
            <a:r>
              <a:rPr lang="en-US" sz="4800" dirty="0" smtClean="0">
                <a:latin typeface="Calibri" pitchFamily="34" charset="0"/>
              </a:rPr>
              <a:t> Consent   Elements</a:t>
            </a:r>
          </a:p>
        </p:txBody>
      </p:sp>
      <p:sp>
        <p:nvSpPr>
          <p:cNvPr id="63491" name="Content Placeholder 2"/>
          <p:cNvSpPr>
            <a:spLocks noGrp="1"/>
          </p:cNvSpPr>
          <p:nvPr>
            <p:ph idx="1"/>
          </p:nvPr>
        </p:nvSpPr>
        <p:spPr>
          <a:xfrm>
            <a:off x="457200" y="1905000"/>
            <a:ext cx="8229600" cy="4297363"/>
          </a:xfrm>
        </p:spPr>
        <p:txBody>
          <a:bodyPr/>
          <a:lstStyle/>
          <a:p>
            <a:pPr>
              <a:buNone/>
            </a:pPr>
            <a:r>
              <a:rPr lang="en-US" sz="2400" b="1" dirty="0" smtClean="0"/>
              <a:t>For FDA-regulated studies, statement about clinicaltrials.gov required by the FDA:</a:t>
            </a:r>
          </a:p>
          <a:p>
            <a:pPr>
              <a:buNone/>
            </a:pPr>
            <a:endParaRPr lang="en-US" sz="2400" dirty="0" smtClean="0">
              <a:latin typeface="Calibri" pitchFamily="34" charset="0"/>
            </a:endParaRPr>
          </a:p>
          <a:p>
            <a:pPr>
              <a:buNone/>
            </a:pPr>
            <a:r>
              <a:rPr lang="en-US" sz="3600" u="sng" dirty="0" smtClean="0">
                <a:solidFill>
                  <a:srgbClr val="FFFF00"/>
                </a:solidFill>
                <a:latin typeface="Calibri" pitchFamily="34" charset="0"/>
              </a:rPr>
              <a:t>http://prsinfo.clinicaltrials.gov/fdaaa.html</a:t>
            </a:r>
            <a:endParaRPr lang="en-US" sz="3600" dirty="0" smtClean="0">
              <a:solidFill>
                <a:srgbClr val="FFFF00"/>
              </a:solidFill>
              <a:latin typeface="Calibri" pitchFamily="34" charset="0"/>
            </a:endParaRPr>
          </a:p>
          <a:p>
            <a:pPr>
              <a:buNone/>
            </a:pPr>
            <a:endParaRPr lang="en-US" sz="2400" dirty="0" smtClean="0"/>
          </a:p>
          <a:p>
            <a:pPr>
              <a:buNone/>
            </a:pPr>
            <a:endParaRPr lang="en-US" sz="2400" b="1" dirty="0" smtClean="0"/>
          </a:p>
          <a:p>
            <a:pPr>
              <a:buFont typeface="Arial" charset="0"/>
              <a:buNone/>
            </a:pPr>
            <a:r>
              <a:rPr lang="en-US" sz="2400" b="1" dirty="0" smtClean="0"/>
              <a:t>	</a:t>
            </a:r>
          </a:p>
          <a:p>
            <a:pPr>
              <a:buFont typeface="Arial" charset="0"/>
              <a:buNone/>
            </a:pPr>
            <a:r>
              <a:rPr lang="en-US" sz="2400" b="1" dirty="0" smtClean="0"/>
              <a:t>	</a:t>
            </a:r>
          </a:p>
          <a:p>
            <a:endParaRPr lang="en-US" sz="2000" b="1" dirty="0" smtClean="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1417638"/>
          </a:xfrm>
        </p:spPr>
        <p:txBody>
          <a:bodyPr/>
          <a:lstStyle/>
          <a:p>
            <a:pPr>
              <a:spcBef>
                <a:spcPct val="20000"/>
              </a:spcBef>
            </a:pPr>
            <a:r>
              <a:rPr lang="en-US" dirty="0" smtClean="0"/>
              <a:t/>
            </a:r>
            <a:br>
              <a:rPr lang="en-US" dirty="0" smtClean="0"/>
            </a:br>
            <a:r>
              <a:rPr lang="en-US" dirty="0" smtClean="0"/>
              <a:t>ORO Reviews 2010</a:t>
            </a:r>
            <a:br>
              <a:rPr lang="en-US" dirty="0" smtClean="0"/>
            </a:br>
            <a:r>
              <a:rPr lang="en-US" sz="2400" i="1" dirty="0" smtClean="0"/>
              <a:t>Most Frequently Cited Concerns  about R&amp;DCs</a:t>
            </a:r>
            <a:r>
              <a:rPr lang="en-US" sz="3200" i="1" dirty="0" smtClean="0"/>
              <a:t/>
            </a:r>
            <a:br>
              <a:rPr lang="en-US" sz="3200" i="1" dirty="0" smtClean="0"/>
            </a:br>
            <a:endParaRPr lang="en-US" sz="3200" dirty="0" smtClean="0"/>
          </a:p>
        </p:txBody>
      </p:sp>
      <p:sp>
        <p:nvSpPr>
          <p:cNvPr id="3" name="Content Placeholder 2"/>
          <p:cNvSpPr>
            <a:spLocks noGrp="1"/>
          </p:cNvSpPr>
          <p:nvPr>
            <p:ph idx="1"/>
          </p:nvPr>
        </p:nvSpPr>
        <p:spPr>
          <a:xfrm>
            <a:off x="457200" y="1752600"/>
            <a:ext cx="8686800" cy="5105400"/>
          </a:xfrm>
        </p:spPr>
        <p:txBody>
          <a:bodyPr/>
          <a:lstStyle/>
          <a:p>
            <a:pPr marL="514350" indent="-457200" eaLnBrk="1" hangingPunct="1">
              <a:lnSpc>
                <a:spcPct val="80000"/>
              </a:lnSpc>
              <a:buSzPct val="120000"/>
              <a:buFontTx/>
              <a:buAutoNum type="arabicPeriod"/>
              <a:defRPr/>
            </a:pPr>
            <a:r>
              <a:rPr lang="en-US" sz="2800" b="1" i="1" dirty="0" smtClean="0">
                <a:latin typeface="Calibri" pitchFamily="34" charset="0"/>
              </a:rPr>
              <a:t>The R&amp;DC did not fully satisfy the requirements for annual reviews of subcommittees and research programs. </a:t>
            </a:r>
            <a:r>
              <a:rPr lang="en-US" sz="2800" b="1" i="1" dirty="0" smtClean="0">
                <a:solidFill>
                  <a:schemeClr val="tx2"/>
                </a:solidFill>
                <a:latin typeface="Calibri" pitchFamily="34" charset="0"/>
              </a:rPr>
              <a:t>(76%-19/25)</a:t>
            </a:r>
            <a:endParaRPr lang="en-US" sz="2800" b="1" i="1" dirty="0" smtClean="0">
              <a:latin typeface="Calibri" pitchFamily="34" charset="0"/>
            </a:endParaRPr>
          </a:p>
          <a:p>
            <a:pPr marL="514350" indent="-457200" eaLnBrk="1" hangingPunct="1">
              <a:lnSpc>
                <a:spcPct val="80000"/>
              </a:lnSpc>
              <a:buSzPct val="120000"/>
              <a:buFontTx/>
              <a:buAutoNum type="arabicPeriod"/>
              <a:defRPr/>
            </a:pPr>
            <a:r>
              <a:rPr lang="en-US" sz="2800" b="1" i="1" dirty="0" smtClean="0">
                <a:latin typeface="Calibri" pitchFamily="34" charset="0"/>
              </a:rPr>
              <a:t>R&amp;DC policies and procedures contained information that was outdated or inconsistent with current VHA policies. </a:t>
            </a:r>
            <a:r>
              <a:rPr lang="en-US" sz="2800" b="1" i="1" dirty="0" smtClean="0">
                <a:solidFill>
                  <a:schemeClr val="tx2"/>
                </a:solidFill>
                <a:latin typeface="Calibri" pitchFamily="34" charset="0"/>
              </a:rPr>
              <a:t>(72%-18/25)</a:t>
            </a:r>
            <a:endParaRPr lang="en-US" sz="2800" b="1" i="1" dirty="0" smtClean="0">
              <a:latin typeface="Calibri" pitchFamily="34" charset="0"/>
            </a:endParaRPr>
          </a:p>
          <a:p>
            <a:pPr marL="514350" indent="-457200" eaLnBrk="1" hangingPunct="1">
              <a:lnSpc>
                <a:spcPct val="80000"/>
              </a:lnSpc>
              <a:buSzPct val="120000"/>
              <a:buFontTx/>
              <a:buAutoNum type="arabicPeriod"/>
              <a:defRPr/>
            </a:pPr>
            <a:r>
              <a:rPr lang="en-US" sz="2800" b="1" i="1" dirty="0" smtClean="0">
                <a:latin typeface="Calibri" pitchFamily="34" charset="0"/>
              </a:rPr>
              <a:t>The R&amp;DC did not maintain SOPs or other written procedures for all recurring processes. </a:t>
            </a:r>
            <a:r>
              <a:rPr lang="en-US" sz="2800" b="1" i="1" dirty="0" smtClean="0">
                <a:solidFill>
                  <a:schemeClr val="tx2"/>
                </a:solidFill>
                <a:latin typeface="Calibri" pitchFamily="34" charset="0"/>
              </a:rPr>
              <a:t>(56%-14/25)</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1417638"/>
          </a:xfrm>
        </p:spPr>
        <p:txBody>
          <a:bodyPr/>
          <a:lstStyle/>
          <a:p>
            <a:pPr>
              <a:spcBef>
                <a:spcPct val="20000"/>
              </a:spcBef>
            </a:pPr>
            <a:r>
              <a:rPr lang="en-US" dirty="0" smtClean="0"/>
              <a:t/>
            </a:r>
            <a:br>
              <a:rPr lang="en-US" dirty="0" smtClean="0"/>
            </a:br>
            <a:r>
              <a:rPr lang="en-US" dirty="0" smtClean="0"/>
              <a:t>ORO Reviews 2010</a:t>
            </a:r>
            <a:br>
              <a:rPr lang="en-US" dirty="0" smtClean="0"/>
            </a:br>
            <a:r>
              <a:rPr lang="en-US" sz="2400" i="1" dirty="0" smtClean="0"/>
              <a:t>Most Frequently Cited Concerns  about R&amp;DCs</a:t>
            </a:r>
            <a:r>
              <a:rPr lang="en-US" sz="3200" i="1" dirty="0" smtClean="0"/>
              <a:t/>
            </a:r>
            <a:br>
              <a:rPr lang="en-US" sz="3200" i="1" dirty="0" smtClean="0"/>
            </a:br>
            <a:endParaRPr lang="en-US" sz="3200" dirty="0" smtClean="0"/>
          </a:p>
        </p:txBody>
      </p:sp>
      <p:sp>
        <p:nvSpPr>
          <p:cNvPr id="3" name="Content Placeholder 2"/>
          <p:cNvSpPr>
            <a:spLocks noGrp="1"/>
          </p:cNvSpPr>
          <p:nvPr>
            <p:ph idx="1"/>
          </p:nvPr>
        </p:nvSpPr>
        <p:spPr>
          <a:xfrm>
            <a:off x="457200" y="1752600"/>
            <a:ext cx="8686800" cy="5105400"/>
          </a:xfrm>
        </p:spPr>
        <p:txBody>
          <a:bodyPr/>
          <a:lstStyle/>
          <a:p>
            <a:pPr marL="571500" indent="-514350" eaLnBrk="1" hangingPunct="1">
              <a:lnSpc>
                <a:spcPct val="80000"/>
              </a:lnSpc>
              <a:buSzPct val="120000"/>
              <a:buFont typeface="+mj-lt"/>
              <a:buAutoNum type="arabicPeriod" startAt="4"/>
              <a:defRPr/>
            </a:pPr>
            <a:r>
              <a:rPr lang="en-US" sz="2800" b="1" i="1" dirty="0" smtClean="0">
                <a:latin typeface="Calibri" pitchFamily="34" charset="0"/>
              </a:rPr>
              <a:t>The R&amp;DC and ACOS/R&amp;D did not fully satisfy the requirements of annual quality assurance (QA) reviews of publications, scopes of practice, and CRADAs. </a:t>
            </a:r>
            <a:r>
              <a:rPr lang="en-US" sz="2800" b="1" i="1" dirty="0" smtClean="0">
                <a:solidFill>
                  <a:schemeClr val="tx2"/>
                </a:solidFill>
                <a:latin typeface="Calibri" pitchFamily="34" charset="0"/>
              </a:rPr>
              <a:t>(40%-10/25)</a:t>
            </a:r>
            <a:endParaRPr lang="en-US" b="1" i="1" dirty="0" smtClean="0">
              <a:latin typeface="Calibri" pitchFamily="34" charset="0"/>
            </a:endParaRPr>
          </a:p>
          <a:p>
            <a:pPr marL="571500" indent="-514350" eaLnBrk="1" hangingPunct="1">
              <a:lnSpc>
                <a:spcPct val="80000"/>
              </a:lnSpc>
              <a:buSzPct val="120000"/>
              <a:buFont typeface="+mj-lt"/>
              <a:buAutoNum type="arabicPeriod" startAt="4"/>
              <a:defRPr/>
            </a:pPr>
            <a:r>
              <a:rPr lang="en-US" sz="2800" b="1" i="1" dirty="0" smtClean="0">
                <a:latin typeface="Calibri" pitchFamily="34" charset="0"/>
              </a:rPr>
              <a:t>The R&amp;DC membership roster was outdated or did not identify the primary member(s) for whom each alternate member may substitute. R&amp;DC meeting minutes did not indicate the name of primary member whom the alternate member is replacing. </a:t>
            </a:r>
            <a:r>
              <a:rPr lang="en-US" sz="2800" b="1" i="1" dirty="0" smtClean="0">
                <a:solidFill>
                  <a:schemeClr val="tx2"/>
                </a:solidFill>
                <a:latin typeface="Calibri" pitchFamily="34" charset="0"/>
              </a:rPr>
              <a:t>(36%- 9/25)</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28600"/>
            <a:ext cx="8229600" cy="1189038"/>
          </a:xfrm>
        </p:spPr>
        <p:txBody>
          <a:bodyPr/>
          <a:lstStyle/>
          <a:p>
            <a:pPr eaLnBrk="1" hangingPunct="1"/>
            <a:r>
              <a:rPr lang="en-US" sz="4800" dirty="0" smtClean="0">
                <a:latin typeface="Calibri" pitchFamily="34" charset="0"/>
              </a:rPr>
              <a:t>ORO Reviews 2010</a:t>
            </a:r>
            <a:r>
              <a:rPr lang="en-US" sz="4000" dirty="0" smtClean="0">
                <a:latin typeface="Calibri" pitchFamily="34" charset="0"/>
              </a:rPr>
              <a:t/>
            </a:r>
            <a:br>
              <a:rPr lang="en-US" sz="4000" dirty="0" smtClean="0">
                <a:latin typeface="Calibri" pitchFamily="34" charset="0"/>
              </a:rPr>
            </a:br>
            <a:r>
              <a:rPr lang="en-US" sz="2800" i="1" dirty="0" smtClean="0">
                <a:latin typeface="Calibri" pitchFamily="34" charset="0"/>
              </a:rPr>
              <a:t>Most Frequently Cited Concerns about IRBs</a:t>
            </a:r>
            <a:endParaRPr lang="en-US" sz="2800" dirty="0" smtClean="0">
              <a:latin typeface="Calibri" pitchFamily="34" charset="0"/>
            </a:endParaRPr>
          </a:p>
        </p:txBody>
      </p:sp>
      <p:sp>
        <p:nvSpPr>
          <p:cNvPr id="11267" name="Content Placeholder 2"/>
          <p:cNvSpPr>
            <a:spLocks noGrp="1"/>
          </p:cNvSpPr>
          <p:nvPr>
            <p:ph idx="1"/>
          </p:nvPr>
        </p:nvSpPr>
        <p:spPr>
          <a:xfrm>
            <a:off x="228600" y="1828800"/>
            <a:ext cx="8915400" cy="5257800"/>
          </a:xfrm>
        </p:spPr>
        <p:txBody>
          <a:bodyPr/>
          <a:lstStyle/>
          <a:p>
            <a:pPr marL="514350" indent="-457200" eaLnBrk="1" hangingPunct="1">
              <a:lnSpc>
                <a:spcPct val="80000"/>
              </a:lnSpc>
              <a:buSzPct val="120000"/>
              <a:buFontTx/>
              <a:buAutoNum type="arabicPeriod"/>
              <a:defRPr/>
            </a:pPr>
            <a:r>
              <a:rPr lang="en-US" sz="2800" b="1" dirty="0" smtClean="0">
                <a:latin typeface="Calibri" pitchFamily="34" charset="0"/>
              </a:rPr>
              <a:t>IRB policies contained information that was outdated or inconsistent with current VHA policies. </a:t>
            </a:r>
            <a:r>
              <a:rPr lang="en-US" sz="2800" b="1" dirty="0" smtClean="0">
                <a:solidFill>
                  <a:schemeClr val="tx2"/>
                </a:solidFill>
                <a:latin typeface="Calibri" pitchFamily="34" charset="0"/>
              </a:rPr>
              <a:t>(53%)</a:t>
            </a:r>
            <a:endParaRPr lang="en-US" sz="2800" b="1" dirty="0" smtClean="0">
              <a:latin typeface="Calibri" pitchFamily="34" charset="0"/>
            </a:endParaRPr>
          </a:p>
          <a:p>
            <a:pPr marL="514350" indent="-457200" eaLnBrk="1" hangingPunct="1">
              <a:lnSpc>
                <a:spcPct val="80000"/>
              </a:lnSpc>
              <a:buSzPct val="120000"/>
              <a:buFontTx/>
              <a:buAutoNum type="arabicPeriod"/>
              <a:defRPr/>
            </a:pPr>
            <a:r>
              <a:rPr lang="en-US" sz="2800" b="1" dirty="0" smtClean="0">
                <a:latin typeface="Calibri" pitchFamily="34" charset="0"/>
              </a:rPr>
              <a:t>Research personnel and/or oversight committee members did not complete required training. </a:t>
            </a:r>
            <a:r>
              <a:rPr lang="en-US" sz="2800" b="1" dirty="0" smtClean="0">
                <a:solidFill>
                  <a:schemeClr val="tx2"/>
                </a:solidFill>
                <a:latin typeface="Calibri" pitchFamily="34" charset="0"/>
              </a:rPr>
              <a:t>(38%)</a:t>
            </a:r>
            <a:endParaRPr lang="en-US" sz="2800" b="1" dirty="0" smtClean="0">
              <a:latin typeface="Calibri" pitchFamily="34" charset="0"/>
            </a:endParaRPr>
          </a:p>
          <a:p>
            <a:pPr marL="514350" indent="-457200" eaLnBrk="1" hangingPunct="1">
              <a:lnSpc>
                <a:spcPct val="80000"/>
              </a:lnSpc>
              <a:buSzPct val="120000"/>
              <a:buFontTx/>
              <a:buAutoNum type="arabicPeriod"/>
              <a:defRPr/>
            </a:pPr>
            <a:r>
              <a:rPr lang="en-US" sz="2800" b="1" dirty="0" smtClean="0">
                <a:latin typeface="Calibri" pitchFamily="34" charset="0"/>
              </a:rPr>
              <a:t>Research personnel conducted research without a research scope of practice and/or current scopes of practice for all non-privileged research personnel were not retained in the Research Office. </a:t>
            </a:r>
            <a:r>
              <a:rPr lang="en-US" sz="2800" b="1" dirty="0" smtClean="0">
                <a:solidFill>
                  <a:schemeClr val="tx2"/>
                </a:solidFill>
                <a:latin typeface="Calibri" pitchFamily="34" charset="0"/>
              </a:rPr>
              <a:t>(38%)</a:t>
            </a:r>
            <a:endParaRPr lang="en-US" sz="2800" b="1" dirty="0" smtClean="0">
              <a:latin typeface="Calibri" pitchFamily="34" charset="0"/>
            </a:endParaRPr>
          </a:p>
          <a:p>
            <a:pPr marL="514350" indent="-457200" eaLnBrk="1" hangingPunct="1">
              <a:lnSpc>
                <a:spcPct val="80000"/>
              </a:lnSpc>
              <a:buSzPct val="120000"/>
              <a:buFontTx/>
              <a:buAutoNum type="arabicPeriod"/>
              <a:defRPr/>
            </a:pPr>
            <a:r>
              <a:rPr lang="en-US" sz="2800" b="1" dirty="0" smtClean="0">
                <a:latin typeface="Calibri" pitchFamily="34" charset="0"/>
              </a:rPr>
              <a:t>The ISO and PO did not thoroughly review research protocols and document their reviews. </a:t>
            </a:r>
            <a:r>
              <a:rPr lang="en-US" sz="2800" b="1" dirty="0" smtClean="0">
                <a:solidFill>
                  <a:schemeClr val="tx2"/>
                </a:solidFill>
                <a:latin typeface="Calibri" pitchFamily="34" charset="0"/>
              </a:rPr>
              <a:t>(31%)</a:t>
            </a:r>
            <a:endParaRPr lang="en-US" sz="2800" b="1" dirty="0" smtClean="0">
              <a:latin typeface="Calibri" pitchFamily="34" charset="0"/>
            </a:endParaRPr>
          </a:p>
          <a:p>
            <a:pPr marL="514350" indent="-457200" eaLnBrk="1" hangingPunct="1">
              <a:lnSpc>
                <a:spcPct val="80000"/>
              </a:lnSpc>
              <a:buSzPct val="120000"/>
              <a:buFontTx/>
              <a:buAutoNum type="arabicPeriod"/>
              <a:defRPr/>
            </a:pPr>
            <a:r>
              <a:rPr lang="en-US" sz="2800" b="1" dirty="0" smtClean="0">
                <a:latin typeface="Calibri" pitchFamily="34" charset="0"/>
              </a:rPr>
              <a:t>The informed consent document approved by the IRB did not contain all required elements. </a:t>
            </a:r>
            <a:r>
              <a:rPr lang="en-US" sz="2800" b="1" dirty="0" smtClean="0">
                <a:solidFill>
                  <a:schemeClr val="tx2"/>
                </a:solidFill>
                <a:latin typeface="Calibri" pitchFamily="34" charset="0"/>
              </a:rPr>
              <a:t>(25%)</a:t>
            </a:r>
            <a:endParaRPr lang="en-US" sz="2800" dirty="0" smtClean="0">
              <a:solidFill>
                <a:schemeClr val="tx2"/>
              </a:solidFill>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sz="4800" dirty="0" smtClean="0">
                <a:latin typeface="Calibri" pitchFamily="34" charset="0"/>
              </a:rPr>
              <a:t>ORO Reviews 2009</a:t>
            </a:r>
            <a:r>
              <a:rPr lang="en-US" dirty="0" smtClean="0"/>
              <a:t/>
            </a:r>
            <a:br>
              <a:rPr lang="en-US" dirty="0" smtClean="0"/>
            </a:br>
            <a:r>
              <a:rPr lang="en-US" sz="2800" dirty="0" smtClean="0">
                <a:latin typeface="Calibri" pitchFamily="34" charset="0"/>
              </a:rPr>
              <a:t>Most Frequently Cited Concerns about IRBs</a:t>
            </a:r>
          </a:p>
        </p:txBody>
      </p:sp>
      <p:sp>
        <p:nvSpPr>
          <p:cNvPr id="3" name="Content Placeholder 2"/>
          <p:cNvSpPr>
            <a:spLocks noGrp="1"/>
          </p:cNvSpPr>
          <p:nvPr>
            <p:ph idx="1"/>
          </p:nvPr>
        </p:nvSpPr>
        <p:spPr>
          <a:xfrm>
            <a:off x="228600" y="1905000"/>
            <a:ext cx="8915400" cy="4800600"/>
          </a:xfrm>
        </p:spPr>
        <p:txBody>
          <a:bodyPr/>
          <a:lstStyle/>
          <a:p>
            <a:pPr marL="533400" indent="-533400" eaLnBrk="1" hangingPunct="1">
              <a:lnSpc>
                <a:spcPct val="80000"/>
              </a:lnSpc>
              <a:buSzPct val="120000"/>
              <a:buFont typeface="+mj-lt"/>
              <a:buAutoNum type="arabicPeriod"/>
              <a:defRPr/>
            </a:pPr>
            <a:r>
              <a:rPr lang="en-US" sz="2800" b="1" dirty="0" smtClean="0">
                <a:latin typeface="Calibri" pitchFamily="34" charset="0"/>
              </a:rPr>
              <a:t>Performing annual on-going reviews of all protocols</a:t>
            </a:r>
          </a:p>
          <a:p>
            <a:pPr marL="533400" indent="-533400" eaLnBrk="1" hangingPunct="1">
              <a:lnSpc>
                <a:spcPct val="80000"/>
              </a:lnSpc>
              <a:buSzPct val="120000"/>
              <a:buFont typeface="+mj-lt"/>
              <a:buAutoNum type="arabicPeriod"/>
              <a:defRPr/>
            </a:pPr>
            <a:r>
              <a:rPr lang="en-US" sz="2800" b="1" dirty="0" smtClean="0">
                <a:latin typeface="Calibri" pitchFamily="34" charset="0"/>
              </a:rPr>
              <a:t>Effective systems to track protocols, staff, and subjects</a:t>
            </a:r>
          </a:p>
          <a:p>
            <a:pPr marL="533400" indent="-533400" eaLnBrk="1" hangingPunct="1">
              <a:lnSpc>
                <a:spcPct val="80000"/>
              </a:lnSpc>
              <a:buSzPct val="120000"/>
              <a:buFont typeface="+mj-lt"/>
              <a:buAutoNum type="arabicPeriod"/>
              <a:defRPr/>
            </a:pPr>
            <a:r>
              <a:rPr lang="en-US" sz="2800" b="1" dirty="0" smtClean="0">
                <a:latin typeface="Calibri" pitchFamily="34" charset="0"/>
              </a:rPr>
              <a:t>System for assuring credentialing, scopes of practice, and research-related training is effective and info is current </a:t>
            </a:r>
            <a:r>
              <a:rPr lang="en-US" sz="2800" b="1" dirty="0" smtClean="0">
                <a:solidFill>
                  <a:schemeClr val="tx2"/>
                </a:solidFill>
                <a:latin typeface="Calibri" pitchFamily="34" charset="0"/>
              </a:rPr>
              <a:t>(2010)</a:t>
            </a:r>
          </a:p>
          <a:p>
            <a:pPr marL="533400" indent="-533400" eaLnBrk="1" hangingPunct="1">
              <a:lnSpc>
                <a:spcPct val="80000"/>
              </a:lnSpc>
              <a:buSzPct val="120000"/>
              <a:buFont typeface="+mj-lt"/>
              <a:buAutoNum type="arabicPeriod"/>
              <a:defRPr/>
            </a:pPr>
            <a:r>
              <a:rPr lang="en-US" sz="2800" b="1" dirty="0" smtClean="0">
                <a:latin typeface="Calibri" pitchFamily="34" charset="0"/>
              </a:rPr>
              <a:t>Communication between IRB and R&amp;DC, </a:t>
            </a:r>
            <a:r>
              <a:rPr lang="en-US" sz="2800" b="1" u="sng" dirty="0" smtClean="0">
                <a:latin typeface="Calibri" pitchFamily="34" charset="0"/>
              </a:rPr>
              <a:t>especially</a:t>
            </a:r>
            <a:r>
              <a:rPr lang="en-US" sz="2800" b="1" dirty="0" smtClean="0">
                <a:latin typeface="Calibri" pitchFamily="34" charset="0"/>
              </a:rPr>
              <a:t> if IRB is at the affiliate institution</a:t>
            </a:r>
          </a:p>
          <a:p>
            <a:pPr marL="533400" indent="-533400" eaLnBrk="1" hangingPunct="1">
              <a:lnSpc>
                <a:spcPct val="80000"/>
              </a:lnSpc>
              <a:buSzPct val="120000"/>
              <a:buFont typeface="+mj-lt"/>
              <a:buAutoNum type="arabicPeriod"/>
              <a:defRPr/>
            </a:pPr>
            <a:r>
              <a:rPr lang="en-US" sz="2800" b="1" dirty="0" smtClean="0">
                <a:latin typeface="Calibri" pitchFamily="34" charset="0"/>
              </a:rPr>
              <a:t>Issues with the ISO and PO, training and protocol review </a:t>
            </a:r>
            <a:r>
              <a:rPr lang="en-US" sz="2800" b="1" dirty="0" smtClean="0">
                <a:solidFill>
                  <a:schemeClr val="tx2"/>
                </a:solidFill>
                <a:latin typeface="Calibri" pitchFamily="34" charset="0"/>
              </a:rPr>
              <a:t>(2010)</a:t>
            </a:r>
          </a:p>
          <a:p>
            <a:pPr marL="533400" indent="-533400" eaLnBrk="1" hangingPunct="1">
              <a:lnSpc>
                <a:spcPct val="80000"/>
              </a:lnSpc>
              <a:buSzPct val="120000"/>
              <a:buFont typeface="+mj-lt"/>
              <a:buAutoNum type="arabicPeriod"/>
              <a:defRPr/>
            </a:pPr>
            <a:r>
              <a:rPr lang="en-US" sz="2800" b="1" dirty="0" smtClean="0">
                <a:latin typeface="Calibri" pitchFamily="34" charset="0"/>
              </a:rPr>
              <a:t>Reporting of SAEs and SCN to ORO in a timely manner</a:t>
            </a:r>
          </a:p>
          <a:p>
            <a:pPr eaLnBrk="1" hangingPunct="1">
              <a:defRPr/>
            </a:pPr>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dirty="0" smtClean="0"/>
              <a:t>ORO Reviews 2009</a:t>
            </a:r>
            <a:br>
              <a:rPr lang="en-US" dirty="0" smtClean="0"/>
            </a:br>
            <a:endParaRPr lang="en-US" sz="2400" dirty="0" smtClean="0"/>
          </a:p>
        </p:txBody>
      </p:sp>
      <p:sp>
        <p:nvSpPr>
          <p:cNvPr id="3" name="Content Placeholder 2"/>
          <p:cNvSpPr>
            <a:spLocks noGrp="1"/>
          </p:cNvSpPr>
          <p:nvPr>
            <p:ph idx="1"/>
          </p:nvPr>
        </p:nvSpPr>
        <p:spPr>
          <a:xfrm>
            <a:off x="457200" y="1600200"/>
            <a:ext cx="8229600" cy="5105400"/>
          </a:xfrm>
        </p:spPr>
        <p:txBody>
          <a:bodyPr/>
          <a:lstStyle/>
          <a:p>
            <a:pPr marL="533400" indent="-533400" eaLnBrk="1" hangingPunct="1">
              <a:lnSpc>
                <a:spcPct val="80000"/>
              </a:lnSpc>
              <a:buSzPct val="120000"/>
              <a:defRPr/>
            </a:pPr>
            <a:r>
              <a:rPr lang="en-US" sz="2300" i="1" dirty="0" smtClean="0"/>
              <a:t>R&amp;DC oversight of research program, and performing an annual quality review </a:t>
            </a:r>
            <a:r>
              <a:rPr lang="en-US" sz="2300" i="1" dirty="0" smtClean="0">
                <a:solidFill>
                  <a:schemeClr val="tx2"/>
                </a:solidFill>
              </a:rPr>
              <a:t>(2010</a:t>
            </a:r>
            <a:r>
              <a:rPr lang="en-US" sz="2300" i="1" dirty="0" smtClean="0"/>
              <a:t>)</a:t>
            </a:r>
          </a:p>
          <a:p>
            <a:pPr marL="533400" indent="-533400" eaLnBrk="1" hangingPunct="1">
              <a:lnSpc>
                <a:spcPct val="80000"/>
              </a:lnSpc>
              <a:buSzPct val="120000"/>
              <a:defRPr/>
            </a:pPr>
            <a:r>
              <a:rPr lang="en-US" sz="2300" i="1" dirty="0" smtClean="0"/>
              <a:t>R&amp;DC and subcommittees performing annual on-going reviews of all protocols</a:t>
            </a:r>
          </a:p>
          <a:p>
            <a:pPr marL="533400" indent="-533400" eaLnBrk="1" hangingPunct="1">
              <a:lnSpc>
                <a:spcPct val="80000"/>
              </a:lnSpc>
              <a:buSzPct val="120000"/>
              <a:defRPr/>
            </a:pPr>
            <a:r>
              <a:rPr lang="en-US" sz="2300" i="1" dirty="0" smtClean="0"/>
              <a:t>Effective systems to track protocols, staff, and subjects</a:t>
            </a:r>
          </a:p>
          <a:p>
            <a:pPr marL="533400" indent="-533400" eaLnBrk="1" hangingPunct="1">
              <a:lnSpc>
                <a:spcPct val="80000"/>
              </a:lnSpc>
              <a:buSzPct val="120000"/>
              <a:defRPr/>
            </a:pPr>
            <a:r>
              <a:rPr lang="en-US" sz="2300" i="1" dirty="0" smtClean="0"/>
              <a:t>System for assuring credentialing, scopes of practice, and research-related training is effective and info is current </a:t>
            </a:r>
            <a:r>
              <a:rPr lang="en-US" sz="2300" i="1" dirty="0" smtClean="0">
                <a:solidFill>
                  <a:schemeClr val="tx2"/>
                </a:solidFill>
              </a:rPr>
              <a:t>(2010)</a:t>
            </a:r>
          </a:p>
          <a:p>
            <a:pPr marL="533400" indent="-533400" eaLnBrk="1" hangingPunct="1">
              <a:lnSpc>
                <a:spcPct val="80000"/>
              </a:lnSpc>
              <a:buSzPct val="120000"/>
              <a:defRPr/>
            </a:pPr>
            <a:r>
              <a:rPr lang="en-US" sz="2300" i="1" dirty="0" smtClean="0"/>
              <a:t>Better involvement of MCD and COS in research program</a:t>
            </a:r>
          </a:p>
          <a:p>
            <a:pPr marL="533400" indent="-533400" eaLnBrk="1" hangingPunct="1">
              <a:lnSpc>
                <a:spcPct val="80000"/>
              </a:lnSpc>
              <a:buSzPct val="120000"/>
              <a:defRPr/>
            </a:pPr>
            <a:r>
              <a:rPr lang="en-US" sz="2300" i="1" dirty="0" smtClean="0"/>
              <a:t>Communication between IRB and other subcommittees with R&amp;DC, </a:t>
            </a:r>
            <a:r>
              <a:rPr lang="en-US" sz="2300" u="sng" dirty="0" smtClean="0"/>
              <a:t>especially</a:t>
            </a:r>
            <a:r>
              <a:rPr lang="en-US" sz="2300" i="1" dirty="0" smtClean="0"/>
              <a:t> if IRB is at the affiliate institution</a:t>
            </a:r>
          </a:p>
          <a:p>
            <a:pPr marL="533400" indent="-533400" eaLnBrk="1" hangingPunct="1">
              <a:lnSpc>
                <a:spcPct val="80000"/>
              </a:lnSpc>
              <a:buSzPct val="120000"/>
              <a:defRPr/>
            </a:pPr>
            <a:r>
              <a:rPr lang="en-US" sz="2300" i="1" dirty="0" smtClean="0"/>
              <a:t>Having a registered IBC if doing </a:t>
            </a:r>
            <a:r>
              <a:rPr lang="en-US" sz="2300" i="1" dirty="0" err="1" smtClean="0"/>
              <a:t>rDNA</a:t>
            </a:r>
            <a:r>
              <a:rPr lang="en-US" sz="2300" i="1" dirty="0" smtClean="0"/>
              <a:t> research</a:t>
            </a:r>
          </a:p>
          <a:p>
            <a:pPr marL="533400" indent="-533400" eaLnBrk="1" hangingPunct="1">
              <a:lnSpc>
                <a:spcPct val="80000"/>
              </a:lnSpc>
              <a:buSzPct val="120000"/>
              <a:defRPr/>
            </a:pPr>
            <a:r>
              <a:rPr lang="en-US" sz="2300" i="1" dirty="0" smtClean="0"/>
              <a:t>Issues with the ISO and PO, training and protocol review </a:t>
            </a:r>
            <a:r>
              <a:rPr lang="en-US" sz="2300" i="1" dirty="0" smtClean="0">
                <a:solidFill>
                  <a:schemeClr val="tx2"/>
                </a:solidFill>
              </a:rPr>
              <a:t>(2010)</a:t>
            </a:r>
          </a:p>
          <a:p>
            <a:pPr marL="533400" indent="-533400" eaLnBrk="1" hangingPunct="1">
              <a:lnSpc>
                <a:spcPct val="80000"/>
              </a:lnSpc>
              <a:buSzPct val="120000"/>
              <a:defRPr/>
            </a:pPr>
            <a:r>
              <a:rPr lang="en-US" sz="2300" i="1" dirty="0" smtClean="0"/>
              <a:t>Reporting of SAEs and SCN to ORO in a timely manner</a:t>
            </a:r>
          </a:p>
          <a:p>
            <a:pPr eaLnBrk="1" hangingPunct="1">
              <a:defRPr/>
            </a:pP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57200" y="274638"/>
            <a:ext cx="8229600" cy="1020762"/>
          </a:xfrm>
        </p:spPr>
        <p:txBody>
          <a:bodyPr/>
          <a:lstStyle/>
          <a:p>
            <a:pPr eaLnBrk="1" hangingPunct="1"/>
            <a:r>
              <a:rPr lang="en-US" sz="4800" dirty="0" smtClean="0">
                <a:latin typeface="Calibri" pitchFamily="34" charset="0"/>
              </a:rPr>
              <a:t>ORO Reviews 2005</a:t>
            </a:r>
            <a:r>
              <a:rPr lang="en-US" dirty="0" smtClean="0"/>
              <a:t/>
            </a:r>
            <a:br>
              <a:rPr lang="en-US" dirty="0" smtClean="0"/>
            </a:br>
            <a:endParaRPr lang="en-US" sz="3200" dirty="0" smtClean="0">
              <a:latin typeface="Calibri" pitchFamily="34" charset="0"/>
            </a:endParaRPr>
          </a:p>
        </p:txBody>
      </p:sp>
      <p:sp>
        <p:nvSpPr>
          <p:cNvPr id="3" name="Content Placeholder 2"/>
          <p:cNvSpPr>
            <a:spLocks noGrp="1"/>
          </p:cNvSpPr>
          <p:nvPr>
            <p:ph idx="1"/>
          </p:nvPr>
        </p:nvSpPr>
        <p:spPr>
          <a:xfrm>
            <a:off x="457200" y="1600200"/>
            <a:ext cx="8686800" cy="5486400"/>
          </a:xfrm>
        </p:spPr>
        <p:txBody>
          <a:bodyPr/>
          <a:lstStyle/>
          <a:p>
            <a:pPr marL="533400" indent="-533400" eaLnBrk="1" hangingPunct="1">
              <a:lnSpc>
                <a:spcPct val="80000"/>
              </a:lnSpc>
              <a:buSzPct val="120000"/>
              <a:defRPr/>
            </a:pPr>
            <a:r>
              <a:rPr lang="en-US" sz="2600" i="1" dirty="0" smtClean="0">
                <a:latin typeface="Calibri" pitchFamily="34" charset="0"/>
              </a:rPr>
              <a:t>R&amp;D Committee:</a:t>
            </a:r>
          </a:p>
          <a:p>
            <a:pPr marL="933450" lvl="1" indent="-533400" eaLnBrk="1" hangingPunct="1">
              <a:lnSpc>
                <a:spcPct val="80000"/>
              </a:lnSpc>
              <a:buSzPct val="120000"/>
              <a:defRPr/>
            </a:pPr>
            <a:r>
              <a:rPr lang="en-US" sz="2600" i="1" dirty="0" smtClean="0">
                <a:latin typeface="Calibri" pitchFamily="34" charset="0"/>
              </a:rPr>
              <a:t>Members exceed three year term limits</a:t>
            </a:r>
          </a:p>
          <a:p>
            <a:pPr marL="933450" lvl="1" indent="-533400" eaLnBrk="1" hangingPunct="1">
              <a:lnSpc>
                <a:spcPct val="80000"/>
              </a:lnSpc>
              <a:buSzPct val="120000"/>
              <a:defRPr/>
            </a:pPr>
            <a:r>
              <a:rPr lang="en-US" sz="2600" i="1" dirty="0" smtClean="0">
                <a:latin typeface="Calibri" pitchFamily="34" charset="0"/>
              </a:rPr>
              <a:t>R&amp;DC does not report to MCD thru ACOS/R as an ex officio member</a:t>
            </a:r>
          </a:p>
          <a:p>
            <a:pPr marL="933450" lvl="1" indent="-533400" eaLnBrk="1" hangingPunct="1">
              <a:lnSpc>
                <a:spcPct val="80000"/>
              </a:lnSpc>
              <a:buSzPct val="120000"/>
              <a:defRPr/>
            </a:pPr>
            <a:r>
              <a:rPr lang="en-US" sz="2600" i="1" dirty="0" smtClean="0">
                <a:latin typeface="Calibri" pitchFamily="34" charset="0"/>
              </a:rPr>
              <a:t>R&amp;DC does not meet monthly</a:t>
            </a:r>
          </a:p>
          <a:p>
            <a:pPr marL="933450" lvl="1" indent="-533400" eaLnBrk="1" hangingPunct="1">
              <a:lnSpc>
                <a:spcPct val="80000"/>
              </a:lnSpc>
              <a:buSzPct val="120000"/>
              <a:defRPr/>
            </a:pPr>
            <a:r>
              <a:rPr lang="en-US" sz="2600" i="1" dirty="0" smtClean="0">
                <a:latin typeface="Calibri" pitchFamily="34" charset="0"/>
              </a:rPr>
              <a:t>R&amp;DC not reviewing IRB minutes timely</a:t>
            </a:r>
          </a:p>
          <a:p>
            <a:pPr marL="533400" indent="-533400" eaLnBrk="1" hangingPunct="1">
              <a:lnSpc>
                <a:spcPct val="80000"/>
              </a:lnSpc>
              <a:buSzPct val="120000"/>
              <a:defRPr/>
            </a:pPr>
            <a:r>
              <a:rPr lang="en-US" sz="2600" i="1" dirty="0" smtClean="0">
                <a:latin typeface="Calibri" pitchFamily="34" charset="0"/>
              </a:rPr>
              <a:t>IRB votes do not distinguish recusal from abstention</a:t>
            </a:r>
          </a:p>
          <a:p>
            <a:pPr marL="533400" indent="-533400" eaLnBrk="1" hangingPunct="1">
              <a:lnSpc>
                <a:spcPct val="80000"/>
              </a:lnSpc>
              <a:buSzPct val="120000"/>
              <a:defRPr/>
            </a:pPr>
            <a:r>
              <a:rPr lang="en-US" sz="2600" i="1" dirty="0" smtClean="0">
                <a:latin typeface="Calibri" pitchFamily="34" charset="0"/>
              </a:rPr>
              <a:t>IRB violates SOPs re expedited reviews and waiver of consent</a:t>
            </a:r>
          </a:p>
          <a:p>
            <a:pPr marL="533400" indent="-533400" eaLnBrk="1" hangingPunct="1">
              <a:lnSpc>
                <a:spcPct val="80000"/>
              </a:lnSpc>
              <a:buSzPct val="120000"/>
              <a:defRPr/>
            </a:pPr>
            <a:r>
              <a:rPr lang="en-US" sz="2600" i="1" dirty="0" smtClean="0">
                <a:latin typeface="Calibri" pitchFamily="34" charset="0"/>
              </a:rPr>
              <a:t>NO involvement of MCD and COS in research program</a:t>
            </a:r>
          </a:p>
          <a:p>
            <a:pPr marL="533400" indent="-533400" eaLnBrk="1" hangingPunct="1">
              <a:lnSpc>
                <a:spcPct val="80000"/>
              </a:lnSpc>
              <a:buSzPct val="120000"/>
              <a:defRPr/>
            </a:pPr>
            <a:r>
              <a:rPr lang="en-US" sz="2600" i="1" dirty="0" smtClean="0">
                <a:latin typeface="Calibri" pitchFamily="34" charset="0"/>
              </a:rPr>
              <a:t>R&amp;DC and IRB members do not have adequate knowledge</a:t>
            </a:r>
          </a:p>
          <a:p>
            <a:pPr marL="533400" indent="-533400" eaLnBrk="1" hangingPunct="1">
              <a:lnSpc>
                <a:spcPct val="80000"/>
              </a:lnSpc>
              <a:buSzPct val="120000"/>
              <a:defRPr/>
            </a:pPr>
            <a:r>
              <a:rPr lang="en-US" sz="2600" i="1" dirty="0" smtClean="0">
                <a:latin typeface="Calibri" pitchFamily="34" charset="0"/>
              </a:rPr>
              <a:t>Informed Consent Documents do not follow SOPs</a:t>
            </a:r>
            <a:r>
              <a:rPr lang="en-US" sz="2600" i="1" dirty="0" smtClean="0">
                <a:solidFill>
                  <a:schemeClr val="accent2"/>
                </a:solidFill>
                <a:latin typeface="Calibri" pitchFamily="34" charset="0"/>
              </a:rPr>
              <a:t> </a:t>
            </a:r>
          </a:p>
          <a:p>
            <a:pPr eaLnBrk="1" hangingPunct="1">
              <a:defRPr/>
            </a:pPr>
            <a:endParaRPr lang="en-US" sz="2400" dirty="0">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457200" y="228600"/>
            <a:ext cx="8229600" cy="1143000"/>
          </a:xfrm>
        </p:spPr>
        <p:txBody>
          <a:bodyPr/>
          <a:lstStyle/>
          <a:p>
            <a:pPr eaLnBrk="1" hangingPunct="1"/>
            <a:r>
              <a:rPr lang="en-US" sz="4800" dirty="0" smtClean="0">
                <a:latin typeface="Calibri" pitchFamily="34" charset="0"/>
              </a:rPr>
              <a:t>Routine Reviews 2003-04</a:t>
            </a:r>
            <a:br>
              <a:rPr lang="en-US" sz="4800" dirty="0" smtClean="0">
                <a:latin typeface="Calibri" pitchFamily="34" charset="0"/>
              </a:rPr>
            </a:br>
            <a:r>
              <a:rPr lang="en-US" sz="2800" dirty="0" smtClean="0">
                <a:latin typeface="Calibri" pitchFamily="34" charset="0"/>
              </a:rPr>
              <a:t>Most Frequently Cited Concerns  re IRBs</a:t>
            </a:r>
          </a:p>
        </p:txBody>
      </p:sp>
      <p:sp>
        <p:nvSpPr>
          <p:cNvPr id="3" name="Content Placeholder 2"/>
          <p:cNvSpPr>
            <a:spLocks noGrp="1"/>
          </p:cNvSpPr>
          <p:nvPr>
            <p:ph idx="1"/>
          </p:nvPr>
        </p:nvSpPr>
        <p:spPr>
          <a:xfrm>
            <a:off x="457200" y="1752600"/>
            <a:ext cx="8229600" cy="4373563"/>
          </a:xfrm>
        </p:spPr>
        <p:txBody>
          <a:bodyPr/>
          <a:lstStyle/>
          <a:p>
            <a:pPr marL="533400" indent="-533400" eaLnBrk="1" hangingPunct="1">
              <a:lnSpc>
                <a:spcPct val="80000"/>
              </a:lnSpc>
              <a:buSzPct val="120000"/>
              <a:defRPr/>
            </a:pPr>
            <a:r>
              <a:rPr lang="en-US" sz="2800" i="1" dirty="0" smtClean="0"/>
              <a:t>Failure to Obtain Written Informed Consent</a:t>
            </a:r>
          </a:p>
          <a:p>
            <a:pPr marL="533400" indent="-533400" eaLnBrk="1" hangingPunct="1">
              <a:lnSpc>
                <a:spcPct val="80000"/>
              </a:lnSpc>
              <a:buSzPct val="120000"/>
              <a:defRPr/>
            </a:pPr>
            <a:r>
              <a:rPr lang="en-US" sz="2800" i="1" dirty="0" smtClean="0"/>
              <a:t>Failure to follow IRB-approved research protocol</a:t>
            </a:r>
          </a:p>
          <a:p>
            <a:pPr marL="533400" indent="-533400" eaLnBrk="1" hangingPunct="1">
              <a:lnSpc>
                <a:spcPct val="80000"/>
              </a:lnSpc>
              <a:buSzPct val="120000"/>
              <a:defRPr/>
            </a:pPr>
            <a:r>
              <a:rPr lang="en-US" sz="2800" i="1" dirty="0" smtClean="0"/>
              <a:t>Beginning research prior to R&amp;DC approval</a:t>
            </a:r>
          </a:p>
          <a:p>
            <a:pPr marL="533400" indent="-533400" eaLnBrk="1" hangingPunct="1">
              <a:lnSpc>
                <a:spcPct val="80000"/>
              </a:lnSpc>
              <a:buSzPct val="120000"/>
              <a:defRPr/>
            </a:pPr>
            <a:r>
              <a:rPr lang="en-US" sz="2800" i="1" dirty="0" smtClean="0"/>
              <a:t>Inadequate staff to support the HRPP program</a:t>
            </a:r>
            <a:endParaRPr lang="en-US" sz="2800" i="1" dirty="0" smtClean="0">
              <a:solidFill>
                <a:schemeClr val="accent2"/>
              </a:solidFill>
            </a:endParaRPr>
          </a:p>
          <a:p>
            <a:pPr marL="533400" indent="-533400" eaLnBrk="1" hangingPunct="1">
              <a:lnSpc>
                <a:spcPct val="80000"/>
              </a:lnSpc>
              <a:buSzPct val="120000"/>
              <a:defRPr/>
            </a:pPr>
            <a:r>
              <a:rPr lang="en-US" sz="2800" i="1" dirty="0" smtClean="0"/>
              <a:t>Inadequate tracking system for protocols</a:t>
            </a:r>
          </a:p>
          <a:p>
            <a:pPr marL="533400" indent="-533400" eaLnBrk="1" hangingPunct="1">
              <a:lnSpc>
                <a:spcPct val="80000"/>
              </a:lnSpc>
              <a:buSzPct val="120000"/>
              <a:defRPr/>
            </a:pPr>
            <a:r>
              <a:rPr lang="en-US" sz="2800" i="1" dirty="0" smtClean="0"/>
              <a:t>Failure to maintain records for at least 3 years after closure</a:t>
            </a:r>
          </a:p>
          <a:p>
            <a:pPr marL="533400" indent="-533400" eaLnBrk="1" hangingPunct="1">
              <a:lnSpc>
                <a:spcPct val="80000"/>
              </a:lnSpc>
              <a:buSzPct val="120000"/>
              <a:defRPr/>
            </a:pPr>
            <a:r>
              <a:rPr lang="en-US" sz="2800" i="1" dirty="0" smtClean="0"/>
              <a:t>Reviews of Serious Adverse Events not documented</a:t>
            </a:r>
          </a:p>
          <a:p>
            <a:pPr eaLnBrk="1" hangingPunct="1">
              <a:defRPr/>
            </a:pPr>
            <a:endParaRPr lang="en-US" sz="2800" dirty="0">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1"/>
  <p:tag name="MULTIRESPDIVISOR" val="1"/>
  <p:tag name="INCORRECTPOINTVALUE" val="0"/>
  <p:tag name="AUTOADJUSTPARTRANGE" val="True"/>
  <p:tag name="FIBNUMRESULTS" val="5"/>
  <p:tag name="PRRESPONSE2" val="9"/>
  <p:tag name="PRRESPONSE6" val="5"/>
  <p:tag name="PRRESPONSE10" val="1"/>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TASKPANEKEY" val="c3a968ca-9eca-4554-b350-448010665c18"/>
  <p:tag name="POWERPOINTVERSION" val="14.0"/>
  <p:tag name="TPFULLVERSION" val="4.3.2.1178"/>
  <p:tag name="EXPANDSHOWBAR" val="Tru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SLIDEGUID" val="22779829BDC144B09DEB8CF1816C8429"/>
  <p:tag name="SLIDEID" val="22779829BDC144B09DEB8CF1816C8429"/>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ANSWERSALIAS" val="Yes|smicln|No"/>
  <p:tag name="DELIMITERS" val="3.1"/>
  <p:tag name="VALUEFORMAT" val="0%"/>
  <p:tag name="CHARTCOLORINDICES" val="10,3,11,14,13,23,46,9,5,16,10,3"/>
  <p:tag name="QUESTIONALIAS" val="IS THIS IRB POLICY  COMPLIANT WITH ALL VHA REQUIREMENTS?"/>
  <p:tag name="VALUES" val="No Value|smicln|No Value"/>
  <p:tag name="RESPONSESGATHERED" val="True"/>
  <p:tag name="TOTALRESPONSES" val="52"/>
  <p:tag name="RESPONSECOUNT" val="52"/>
  <p:tag name="SLICED" val="False"/>
  <p:tag name="RESPONSES" val="-;-;-;-;2;2;2;2;2;2;1;2;2;2;2;2;2;2;1;2;2;2;2;2;2;2;2;2;1;2;2;2;2;2;2;2;2;2;2;2;2;1;2;2;2;2;2;2;1;2;2;2;2;2;2;2;"/>
  <p:tag name="CHARTSTRINGSTD" val="5 47"/>
  <p:tag name="CHARTSTRINGREV" val="47 5"/>
  <p:tag name="CHARTSTRINGSTDPER" val="0.0961538461538462 0.903846153846154"/>
  <p:tag name="CHARTSTRINGREVPER" val="0.903846153846154 0.0961538461538462"/>
  <p:tag name="ANONYMOUSTEMP" val="False"/>
</p:tagLst>
</file>

<file path=ppt/tags/tag12.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SLIDEGUID" val="AF0D04EA60AD4C1582CFE6564E35576A"/>
  <p:tag name="SLIDEID" val="AF0D04EA60AD4C1582CFE6564E35576A"/>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QUESTIONALIAS" val="Do you agree?"/>
  <p:tag name="ANSWERSALIAS" val="Yes|smicln|No"/>
  <p:tag name="DELIMITERS" val="3.1"/>
  <p:tag name="VALUEFORMAT" val="0%"/>
  <p:tag name="CHARTCOLORINDICES" val="10,3,11,14,13,23,46,9,5,16,10,3"/>
  <p:tag name="VALUES" val="No Value|smicln|No Value"/>
  <p:tag name="RESPONSESGATHERED" val="True"/>
  <p:tag name="TOTALRESPONSES" val="54"/>
  <p:tag name="RESPONSECOUNT" val="54"/>
  <p:tag name="SLICED" val="False"/>
  <p:tag name="RESPONSES" val="-;-;-;-;2;2;2;1;2;1;2;2;2;2;-;2;2;1;2;2;2;2;-;1;2;2;2;1;-;1;2;1;2;1;1;2;2;-;2;2;2;1;1;2;2;-;2;2;-;1;2;-;-;2;1;2;1;1;1;2;2;1;1;1;1;1;"/>
  <p:tag name="CHARTSTRINGSTD" val="21 33"/>
  <p:tag name="CHARTSTRINGREV" val="33 21"/>
  <p:tag name="CHARTSTRINGSTDPER" val="0.388888888888889 0.611111111111111"/>
  <p:tag name="CHARTSTRINGREVPER" val="0.611111111111111 0.388888888888889"/>
  <p:tag name="ANONYMOUSTEMP" val="False"/>
</p:tagLst>
</file>

<file path=ppt/tags/tag16.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SLIDEGUID" val="780B8591BBB04B82A4B26121A01FF899"/>
  <p:tag name="SLIDEID" val="780B8591BBB04B82A4B26121A01FF899"/>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ANSWERSALIAS" val="Yes|smicln|No"/>
  <p:tag name="DELIMITERS" val="3.1"/>
  <p:tag name="VALUEFORMAT" val="0%"/>
  <p:tag name="CHARTCOLORINDICES" val="10,3,11,14,13,23,46,9,5,16,10,3"/>
  <p:tag name="QUESTIONALIAS" val="IS THIS LANGUAGE COMPLIANT WITH ALL VHA REQUIREMENTS?"/>
  <p:tag name="VALUES" val="No Value|smicln|No Value"/>
  <p:tag name="RESPONSESGATHERED" val="True"/>
  <p:tag name="TOTALRESPONSES" val="51"/>
  <p:tag name="RESPONSECOUNT" val="51"/>
  <p:tag name="SLICED" val="False"/>
  <p:tag name="RESPONSES" val="-;-;-;-;2;2;2;2;2;2;2;2;2;2;2;2;2;2;-;2;-;2;2;2;2;2;2;-;2;2;2;2;2;2;2;-;2;-;2;2;-;2;-;-;2;2;-;2;2;2;-;-;-;2;2;2;2;2;2;2;-;2;2;2;2;-;2;2;2;"/>
  <p:tag name="CHARTSTRINGSTD" val="0 51"/>
  <p:tag name="CHARTSTRINGREV" val="51 0"/>
  <p:tag name="CHARTSTRINGSTDPER" val="0 1"/>
  <p:tag name="CHARTSTRINGREVPER" val="1 0"/>
  <p:tag name="ANONYMOUSTEMP" val="False"/>
</p:tagLst>
</file>

<file path=ppt/tags/tag19.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3336</TotalTime>
  <Words>932</Words>
  <Application>Microsoft Office PowerPoint</Application>
  <PresentationFormat>On-screen Show (4:3)</PresentationFormat>
  <Paragraphs>182</Paragraphs>
  <Slides>29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Chart</vt:lpstr>
      <vt:lpstr>  ORO Reviews: Frequent Findings   </vt:lpstr>
      <vt:lpstr>Slide 2</vt:lpstr>
      <vt:lpstr> ORO Reviews 2010 Most Frequently Cited Concerns  about R&amp;DCs </vt:lpstr>
      <vt:lpstr> ORO Reviews 2010 Most Frequently Cited Concerns  about R&amp;DCs </vt:lpstr>
      <vt:lpstr>ORO Reviews 2010 Most Frequently Cited Concerns about IRBs</vt:lpstr>
      <vt:lpstr>ORO Reviews 2009 Most Frequently Cited Concerns about IRBs</vt:lpstr>
      <vt:lpstr>ORO Reviews 2009 </vt:lpstr>
      <vt:lpstr>ORO Reviews 2005 </vt:lpstr>
      <vt:lpstr>Routine Reviews 2003-04 Most Frequently Cited Concerns  re IRBs</vt:lpstr>
      <vt:lpstr>IRB SOPs</vt:lpstr>
      <vt:lpstr>IS THIS IRB POLICY  COMPLIANT WITH ALL VHA REQUIREMENTS?</vt:lpstr>
      <vt:lpstr>IRB SOPs</vt:lpstr>
      <vt:lpstr>IRB SOPs</vt:lpstr>
      <vt:lpstr>DOES THIS CHANGE THE ANSWER?</vt:lpstr>
      <vt:lpstr>IRB SOPs</vt:lpstr>
      <vt:lpstr>IS THIS LANGUAGE COMPLIANT WITH ALL VHA REQUIREMENTS?</vt:lpstr>
      <vt:lpstr>IRB SOPs</vt:lpstr>
      <vt:lpstr> TRAINING LAPSES</vt:lpstr>
      <vt:lpstr>TRAINING LAPSES</vt:lpstr>
      <vt:lpstr> SCOPES OF PRACTICE</vt:lpstr>
      <vt:lpstr> SCOPES OF PRACTICE</vt:lpstr>
      <vt:lpstr> SCOPES OF PRACTICE</vt:lpstr>
      <vt:lpstr> ISO and PO  reviews</vt:lpstr>
      <vt:lpstr> ISO and PO reviews</vt:lpstr>
      <vt:lpstr> ISO and PO reviews</vt:lpstr>
      <vt:lpstr> Required Informed  Consent   Elements</vt:lpstr>
      <vt:lpstr>Required Informed  Consent   Elements</vt:lpstr>
      <vt:lpstr> Required Informed  Consent   Elements</vt:lpstr>
      <vt:lpstr> Required Informed  Consent   Elements</vt:lpstr>
    </vt:vector>
  </TitlesOfParts>
  <Company>Department of Veterans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ORO Reviews: Frequent Findings</dc:title>
  <dc:subject>ORO Reviews: Frequent Findings</dc:subject>
  <dc:creator>EIE Desktop Technologies</dc:creator>
  <cp:keywords>ORO Reviews: Frequent Findings</cp:keywords>
  <cp:lastModifiedBy>vhabhsriverp</cp:lastModifiedBy>
  <cp:revision>340</cp:revision>
  <dcterms:created xsi:type="dcterms:W3CDTF">2011-03-14T00:58:19Z</dcterms:created>
  <dcterms:modified xsi:type="dcterms:W3CDTF">2012-07-16T18:25:29Z</dcterms:modified>
</cp:coreProperties>
</file>