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40" r:id="rId1"/>
  </p:sldMasterIdLst>
  <p:notesMasterIdLst>
    <p:notesMasterId r:id="rId25"/>
  </p:notesMasterIdLst>
  <p:sldIdLst>
    <p:sldId id="280" r:id="rId2"/>
    <p:sldId id="257" r:id="rId3"/>
    <p:sldId id="268" r:id="rId4"/>
    <p:sldId id="269" r:id="rId5"/>
    <p:sldId id="258" r:id="rId6"/>
    <p:sldId id="260" r:id="rId7"/>
    <p:sldId id="259" r:id="rId8"/>
    <p:sldId id="261" r:id="rId9"/>
    <p:sldId id="277" r:id="rId10"/>
    <p:sldId id="263" r:id="rId11"/>
    <p:sldId id="262" r:id="rId12"/>
    <p:sldId id="264" r:id="rId13"/>
    <p:sldId id="265" r:id="rId14"/>
    <p:sldId id="266" r:id="rId15"/>
    <p:sldId id="267" r:id="rId16"/>
    <p:sldId id="270" r:id="rId17"/>
    <p:sldId id="276" r:id="rId18"/>
    <p:sldId id="275" r:id="rId19"/>
    <p:sldId id="278" r:id="rId20"/>
    <p:sldId id="271" r:id="rId21"/>
    <p:sldId id="279" r:id="rId22"/>
    <p:sldId id="272" r:id="rId23"/>
    <p:sldId id="281" r:id="rId24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20000"/>
      </a:spcBef>
      <a:spcAft>
        <a:spcPct val="0"/>
      </a:spcAft>
      <a:buClr>
        <a:srgbClr val="FF3300"/>
      </a:buClr>
      <a:buSzPct val="75000"/>
      <a:buChar char="•"/>
      <a:defRPr sz="2800" kern="1200">
        <a:solidFill>
          <a:schemeClr val="hlink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20000"/>
      </a:spcBef>
      <a:spcAft>
        <a:spcPct val="0"/>
      </a:spcAft>
      <a:buClr>
        <a:srgbClr val="FF3300"/>
      </a:buClr>
      <a:buSzPct val="75000"/>
      <a:buChar char="•"/>
      <a:defRPr sz="2800" kern="1200">
        <a:solidFill>
          <a:schemeClr val="hlink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20000"/>
      </a:spcBef>
      <a:spcAft>
        <a:spcPct val="0"/>
      </a:spcAft>
      <a:buClr>
        <a:srgbClr val="FF3300"/>
      </a:buClr>
      <a:buSzPct val="75000"/>
      <a:buChar char="•"/>
      <a:defRPr sz="2800" kern="1200">
        <a:solidFill>
          <a:schemeClr val="hlink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20000"/>
      </a:spcBef>
      <a:spcAft>
        <a:spcPct val="0"/>
      </a:spcAft>
      <a:buClr>
        <a:srgbClr val="FF3300"/>
      </a:buClr>
      <a:buSzPct val="75000"/>
      <a:buChar char="•"/>
      <a:defRPr sz="2800" kern="1200">
        <a:solidFill>
          <a:schemeClr val="hlink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20000"/>
      </a:spcBef>
      <a:spcAft>
        <a:spcPct val="0"/>
      </a:spcAft>
      <a:buClr>
        <a:srgbClr val="FF3300"/>
      </a:buClr>
      <a:buSzPct val="75000"/>
      <a:buChar char="•"/>
      <a:defRPr sz="2800" kern="1200">
        <a:solidFill>
          <a:schemeClr val="hlink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hlink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hlink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hlink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hlink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4238" autoAdjust="0"/>
  </p:normalViewPr>
  <p:slideViewPr>
    <p:cSldViewPr>
      <p:cViewPr>
        <p:scale>
          <a:sx n="71" d="100"/>
          <a:sy n="71" d="100"/>
        </p:scale>
        <p:origin x="-492" y="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1FC7D-A683-4E34-9456-D54F8EF483F0}" type="datetimeFigureOut">
              <a:rPr lang="en-US" smtClean="0"/>
              <a:pPr/>
              <a:t>6/20/2012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FFA9B-6636-43F5-AEDB-7EDCF8638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FA9B-6636-43F5-AEDB-7EDCF863844F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FA9B-6636-43F5-AEDB-7EDCF863844F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FA9B-6636-43F5-AEDB-7EDCF863844F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FA9B-6636-43F5-AEDB-7EDCF863844F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190171"/>
            <a:ext cx="7851648" cy="41656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4400" b="0" i="1" baseline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kumimoji="0" lang="en-US" dirty="0" smtClean="0"/>
              <a:t>Field Advisory Committee</a:t>
            </a:r>
            <a:br>
              <a:rPr kumimoji="0" lang="en-US" dirty="0" smtClean="0"/>
            </a:br>
            <a:r>
              <a:rPr kumimoji="0" lang="en-US" dirty="0" err="1" smtClean="0"/>
              <a:t>Novemberr</a:t>
            </a:r>
            <a:r>
              <a:rPr kumimoji="0" lang="en-US" dirty="0" smtClean="0"/>
              <a:t> 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324600"/>
            <a:ext cx="1447800" cy="396875"/>
          </a:xfrm>
        </p:spPr>
        <p:txBody>
          <a:bodyPr/>
          <a:lstStyle/>
          <a:p>
            <a:fld id="{042AED99-7FB4-404E-8A97-64753DCE42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741714"/>
            <a:ext cx="8229600" cy="458288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Tx/>
              <a:buNone/>
              <a:defRPr kumimoji="0" sz="20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42AED99-7FB4-404E-8A97-64753DCE42E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1553029" y="449943"/>
            <a:ext cx="6199488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Office of Research Oversight</a:t>
            </a:r>
          </a:p>
        </p:txBody>
      </p:sp>
      <p:pic>
        <p:nvPicPr>
          <p:cNvPr id="15" name="Picture 14" descr="ORO LOGO NEW.JPG"/>
          <p:cNvPicPr>
            <a:picLocks noChangeAspect="1"/>
          </p:cNvPicPr>
          <p:nvPr/>
        </p:nvPicPr>
        <p:blipFill>
          <a:blip r:embed="rId45" cstate="print"/>
          <a:stretch>
            <a:fillRect/>
          </a:stretch>
        </p:blipFill>
        <p:spPr>
          <a:xfrm>
            <a:off x="359366" y="255588"/>
            <a:ext cx="1193663" cy="1305914"/>
          </a:xfrm>
          <a:prstGeom prst="ellipse">
            <a:avLst/>
          </a:prstGeom>
          <a:noFill/>
        </p:spPr>
      </p:pic>
      <p:pic>
        <p:nvPicPr>
          <p:cNvPr id="16" name="Picture 34" descr="Dept of Veterans Affairs"/>
          <p:cNvPicPr preferRelativeResize="0">
            <a:picLocks noChangeArrowheads="1"/>
          </p:cNvPicPr>
          <p:nvPr/>
        </p:nvPicPr>
        <p:blipFill>
          <a:blip r:embed="rId46" cstate="print"/>
          <a:srcRect/>
          <a:stretch>
            <a:fillRect/>
          </a:stretch>
        </p:blipFill>
        <p:spPr bwMode="auto">
          <a:xfrm>
            <a:off x="7752516" y="255588"/>
            <a:ext cx="1023183" cy="117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  <p:sldLayoutId id="2147483952" r:id="rId12"/>
    <p:sldLayoutId id="2147483953" r:id="rId13"/>
    <p:sldLayoutId id="2147483954" r:id="rId14"/>
    <p:sldLayoutId id="2147483955" r:id="rId15"/>
    <p:sldLayoutId id="2147483956" r:id="rId16"/>
    <p:sldLayoutId id="2147483957" r:id="rId17"/>
    <p:sldLayoutId id="2147483958" r:id="rId18"/>
    <p:sldLayoutId id="2147483959" r:id="rId19"/>
    <p:sldLayoutId id="2147483960" r:id="rId20"/>
    <p:sldLayoutId id="2147483961" r:id="rId21"/>
    <p:sldLayoutId id="2147483962" r:id="rId22"/>
    <p:sldLayoutId id="2147483963" r:id="rId23"/>
    <p:sldLayoutId id="2147483964" r:id="rId24"/>
    <p:sldLayoutId id="2147483965" r:id="rId25"/>
    <p:sldLayoutId id="2147483966" r:id="rId26"/>
    <p:sldLayoutId id="2147483967" r:id="rId27"/>
    <p:sldLayoutId id="2147483968" r:id="rId28"/>
    <p:sldLayoutId id="2147483969" r:id="rId29"/>
    <p:sldLayoutId id="2147483970" r:id="rId30"/>
    <p:sldLayoutId id="2147483971" r:id="rId31"/>
    <p:sldLayoutId id="2147483972" r:id="rId32"/>
    <p:sldLayoutId id="2147483973" r:id="rId33"/>
    <p:sldLayoutId id="2147483974" r:id="rId34"/>
    <p:sldLayoutId id="2147483975" r:id="rId35"/>
    <p:sldLayoutId id="2147483976" r:id="rId36"/>
    <p:sldLayoutId id="2147483977" r:id="rId37"/>
    <p:sldLayoutId id="2147483978" r:id="rId38"/>
    <p:sldLayoutId id="2147483979" r:id="rId39"/>
    <p:sldLayoutId id="2147483980" r:id="rId40"/>
    <p:sldLayoutId id="2147483981" r:id="rId41"/>
    <p:sldLayoutId id="2147483982" r:id="rId42"/>
    <p:sldLayoutId id="2147483983" r:id="rId4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100000"/>
        <a:buFont typeface="Wingdings 2"/>
        <a:buChar char=""/>
        <a:defRPr kumimoji="0" sz="2600" kern="1200">
          <a:solidFill>
            <a:schemeClr val="accent1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–"/>
        <a:defRPr kumimoji="0" sz="2400" kern="1200">
          <a:solidFill>
            <a:schemeClr val="accent1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–"/>
        <a:defRPr kumimoji="0" sz="2100" kern="1200">
          <a:solidFill>
            <a:schemeClr val="accent1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–"/>
        <a:defRPr kumimoji="0" sz="2000" b="0" kern="1200">
          <a:solidFill>
            <a:schemeClr val="accent1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–"/>
        <a:defRPr kumimoji="0" sz="2000" b="0" kern="1200">
          <a:solidFill>
            <a:schemeClr val="accent1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7851648" cy="434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Summary of</a:t>
            </a:r>
            <a:br>
              <a:rPr lang="en-US" sz="3600" dirty="0" smtClean="0"/>
            </a:br>
            <a:r>
              <a:rPr lang="en-US" sz="3600" dirty="0" smtClean="0"/>
              <a:t>ORO Interim Guidance on</a:t>
            </a:r>
            <a:br>
              <a:rPr lang="en-US" sz="3600" dirty="0" smtClean="0"/>
            </a:br>
            <a:r>
              <a:rPr lang="en-US" sz="3600" dirty="0" smtClean="0"/>
              <a:t>Research Data Disclosures for “Collaborative” Studies</a:t>
            </a:r>
            <a:br>
              <a:rPr lang="en-US" sz="3600" dirty="0" smtClean="0"/>
            </a:br>
            <a:r>
              <a:rPr lang="en-US" sz="3600" dirty="0" smtClean="0"/>
              <a:t>July 27, 2011*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dirty="0" smtClean="0"/>
              <a:t>* </a:t>
            </a:r>
            <a:r>
              <a:rPr lang="en-US" sz="2400" dirty="0" smtClean="0"/>
              <a:t>Supersedes all previous ORO guidance  on this subject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i="0" dirty="0" smtClean="0"/>
              <a:t>(slides updated: September 8, 2011)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Disclosure Under HIPAA Authorization –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Policy Clarification Desirable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7848600" cy="4419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200" i="1" dirty="0" smtClean="0"/>
              <a:t>Working Group </a:t>
            </a:r>
            <a:r>
              <a:rPr lang="en-US" sz="2200" dirty="0" smtClean="0"/>
              <a:t>describes disclosure </a:t>
            </a:r>
            <a:r>
              <a:rPr lang="en-US" sz="2200" u="sng" dirty="0" smtClean="0"/>
              <a:t>pursuant to a request</a:t>
            </a:r>
            <a:r>
              <a:rPr lang="en-US" sz="2200" dirty="0" smtClean="0"/>
              <a:t> from the affiliate</a:t>
            </a:r>
            <a:r>
              <a:rPr lang="en-US" sz="2200" b="1" dirty="0" smtClean="0"/>
              <a:t> </a:t>
            </a:r>
            <a:r>
              <a:rPr lang="en-US" sz="2200" i="1" dirty="0" smtClean="0"/>
              <a:t>vs</a:t>
            </a:r>
            <a:r>
              <a:rPr lang="en-US" sz="2200" dirty="0" smtClean="0"/>
              <a:t> “collaborative research”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Not clear that disclosure under a HIPAA authorization </a:t>
            </a:r>
            <a:r>
              <a:rPr lang="en-US" sz="2200" u="sng" dirty="0" smtClean="0"/>
              <a:t>necessarily</a:t>
            </a:r>
            <a:r>
              <a:rPr lang="en-US" sz="2200" dirty="0" smtClean="0"/>
              <a:t> transfers </a:t>
            </a:r>
            <a:r>
              <a:rPr lang="en-US" sz="2200" u="sng" dirty="0" smtClean="0"/>
              <a:t>ownership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Without a DUA or other legal agreement, it would seem </a:t>
            </a:r>
            <a:r>
              <a:rPr lang="en-US" sz="2200" u="sng" dirty="0" smtClean="0"/>
              <a:t>problematic</a:t>
            </a:r>
            <a:r>
              <a:rPr lang="en-US" sz="2200" dirty="0" smtClean="0"/>
              <a:t>, for VA to exert ownership of the disclosed copy of any data provided to the affiliate/collaborator 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A DUA or other legal agreement would seem to be advisable if VA wishes to exercise ownership or control of disclosed data</a:t>
            </a:r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10</a:t>
            </a:fld>
            <a:endParaRPr 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Working Group Report – 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Disclosure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Authorization and Consent </a:t>
            </a: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(Appendix A)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11</a:t>
            </a:fld>
            <a:endParaRPr lang="en-US" sz="1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438400"/>
            <a:ext cx="7086600" cy="38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6" name="TextBox 5"/>
          <p:cNvSpPr txBox="1"/>
          <p:nvPr/>
        </p:nvSpPr>
        <p:spPr>
          <a:xfrm>
            <a:off x="3124200" y="2438400"/>
            <a:ext cx="1676400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“Working Group” Report 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Disclosure Without HIPAA Authorization 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and/or Informed Consent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971800"/>
            <a:ext cx="6324600" cy="35814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/>
              <a:t>Requirements </a:t>
            </a:r>
            <a:r>
              <a:rPr lang="en-US" sz="2400" smtClean="0"/>
              <a:t>are </a:t>
            </a:r>
            <a:r>
              <a:rPr lang="en-US" sz="2400" u="sng" smtClean="0"/>
              <a:t>fact-specific</a:t>
            </a:r>
            <a:endParaRPr lang="en-US" sz="2400" dirty="0" smtClean="0"/>
          </a:p>
          <a:p>
            <a:pPr>
              <a:spcBef>
                <a:spcPts val="1200"/>
              </a:spcBef>
            </a:pPr>
            <a:r>
              <a:rPr lang="en-US" sz="2400" dirty="0" smtClean="0"/>
              <a:t>ORO strongly recommends consulting ORD, the VHA Privacy Office, and Regional Counsel prior to such disclosures</a:t>
            </a:r>
          </a:p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12</a:t>
            </a:fld>
            <a:endParaRPr 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VA Information Security Requirements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4419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200" dirty="0" smtClean="0"/>
              <a:t>Apply to </a:t>
            </a:r>
            <a:r>
              <a:rPr lang="en-US" sz="2200" u="sng" dirty="0" smtClean="0"/>
              <a:t>all</a:t>
            </a:r>
            <a:r>
              <a:rPr lang="en-US" sz="2200" dirty="0" smtClean="0"/>
              <a:t> research data </a:t>
            </a:r>
            <a:r>
              <a:rPr lang="en-US" sz="2200" u="sng" dirty="0" smtClean="0"/>
              <a:t>owned</a:t>
            </a:r>
            <a:r>
              <a:rPr lang="en-US" sz="2200" dirty="0" smtClean="0"/>
              <a:t> by VA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If maintained electronically and containing VA Sensitive Information (VASI) </a:t>
            </a:r>
            <a:r>
              <a:rPr lang="en-US" sz="2200" u="sng" dirty="0" smtClean="0"/>
              <a:t>must</a:t>
            </a:r>
            <a:r>
              <a:rPr lang="en-US" sz="2200" dirty="0" smtClean="0"/>
              <a:t> reside on VA-owned equipment unless:</a:t>
            </a:r>
          </a:p>
          <a:p>
            <a:pPr lvl="1">
              <a:spcBef>
                <a:spcPts val="1200"/>
              </a:spcBef>
            </a:pPr>
            <a:r>
              <a:rPr lang="en-US" sz="2200" dirty="0" smtClean="0"/>
              <a:t>A waiver has been approved by the VA CIO </a:t>
            </a:r>
            <a:r>
              <a:rPr lang="en-US" sz="2200" b="1" i="1" u="sng" dirty="0" smtClean="0"/>
              <a:t>or</a:t>
            </a:r>
          </a:p>
          <a:p>
            <a:pPr lvl="1">
              <a:spcBef>
                <a:spcPts val="1200"/>
              </a:spcBef>
            </a:pPr>
            <a:r>
              <a:rPr lang="en-US" sz="2200" dirty="0" smtClean="0"/>
              <a:t>A valid Memorandum of Understanding / System Interconnection Agreement (MUA/SIA) has been approved</a:t>
            </a:r>
            <a:r>
              <a:rPr lang="en-US" sz="2200" i="1" dirty="0" smtClean="0"/>
              <a:t> </a:t>
            </a:r>
            <a:r>
              <a:rPr lang="en-US" sz="2200" b="1" i="1" u="sng" dirty="0" smtClean="0"/>
              <a:t>or</a:t>
            </a:r>
          </a:p>
          <a:p>
            <a:pPr lvl="1">
              <a:spcBef>
                <a:spcPts val="1200"/>
              </a:spcBef>
            </a:pPr>
            <a:r>
              <a:rPr lang="en-US" sz="2200" dirty="0" smtClean="0"/>
              <a:t>Where appropriate, a valid contract with VA’s security clause and security requirements has been established to permit alternate arrangements.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13</a:t>
            </a:fld>
            <a:endParaRPr lang="en-U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Investigators Holding Dual Appointments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467600" cy="48006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Critical to separate and document:</a:t>
            </a:r>
          </a:p>
          <a:p>
            <a:pPr lvl="1"/>
            <a:r>
              <a:rPr lang="en-US" sz="2200" dirty="0" smtClean="0"/>
              <a:t>VA activities on VA time </a:t>
            </a:r>
            <a:r>
              <a:rPr lang="en-US" sz="2200" i="1" u="sng" dirty="0" smtClean="0"/>
              <a:t>vs</a:t>
            </a:r>
          </a:p>
          <a:p>
            <a:pPr lvl="1"/>
            <a:r>
              <a:rPr lang="en-US" sz="2200" dirty="0" smtClean="0"/>
              <a:t>Affiliate activities on affiliate time</a:t>
            </a:r>
          </a:p>
          <a:p>
            <a:pPr marL="273050" indent="-273050"/>
            <a:r>
              <a:rPr lang="en-US" sz="2200" dirty="0" smtClean="0"/>
              <a:t>Documentation should clarify: </a:t>
            </a:r>
          </a:p>
          <a:p>
            <a:pPr marL="638810" lvl="1" indent="-273050"/>
            <a:r>
              <a:rPr lang="en-US" sz="2200" dirty="0" smtClean="0"/>
              <a:t>VA duties</a:t>
            </a:r>
          </a:p>
          <a:p>
            <a:pPr marL="638810" lvl="1" indent="-273050"/>
            <a:r>
              <a:rPr lang="en-US" sz="2200" dirty="0" smtClean="0"/>
              <a:t>VA duty locations</a:t>
            </a:r>
          </a:p>
          <a:p>
            <a:pPr marL="638810" lvl="1" indent="-273050"/>
            <a:r>
              <a:rPr lang="en-US" sz="2200" dirty="0" smtClean="0"/>
              <a:t>VA tours of duty or time allocations</a:t>
            </a:r>
          </a:p>
          <a:p>
            <a:pPr marL="638810" lvl="1" indent="-273050"/>
            <a:r>
              <a:rPr lang="en-US" sz="2200" dirty="0" smtClean="0"/>
              <a:t>Data ownership issues</a:t>
            </a:r>
          </a:p>
          <a:p>
            <a:pPr marL="638810" lvl="1" indent="-273050"/>
            <a:r>
              <a:rPr lang="en-US" sz="2200" dirty="0" smtClean="0"/>
              <a:t>Data security requirements</a:t>
            </a:r>
          </a:p>
          <a:p>
            <a:pPr marL="273050" indent="-273050"/>
            <a:r>
              <a:rPr lang="en-US" sz="2200" u="sng" dirty="0" smtClean="0"/>
              <a:t>Separation</a:t>
            </a:r>
            <a:r>
              <a:rPr lang="en-US" sz="2200" dirty="0" smtClean="0"/>
              <a:t> of VA activities/research from affiliate activities/research is </a:t>
            </a:r>
            <a:r>
              <a:rPr lang="en-US" sz="2200" u="sng" dirty="0" smtClean="0"/>
              <a:t>critical</a:t>
            </a:r>
            <a:r>
              <a:rPr lang="en-US" sz="2200" dirty="0" smtClean="0"/>
              <a:t> for studies combining VA data with affiliate data</a:t>
            </a:r>
          </a:p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14</a:t>
            </a:fld>
            <a:endParaRPr lang="en-US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Combining VA Data with Affiliate Data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for “Collaborative” Studies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00100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15</a:t>
            </a:fld>
            <a:endParaRPr lang="en-US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2133600"/>
            <a:ext cx="7467600" cy="4038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 data are data collected:</a:t>
            </a:r>
          </a:p>
          <a:p>
            <a:pPr marL="640080" lvl="1" indent="-246888" algn="l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By a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 investigator</a:t>
            </a:r>
          </a:p>
          <a:p>
            <a:pPr marL="640080" lvl="1" indent="-246888" algn="l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 time</a:t>
            </a:r>
          </a:p>
          <a:p>
            <a:pPr marL="640080" lvl="1" indent="-246888" algn="l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Under a protocol approved by the VA IRB of Record and the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 R&amp;D Committee</a:t>
            </a:r>
          </a:p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Affiliate data are data collected:</a:t>
            </a:r>
          </a:p>
          <a:p>
            <a:pPr marL="638810" marR="0" lvl="1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By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an </a:t>
            </a:r>
            <a:r>
              <a:rPr kumimoji="0" lang="en-US" sz="2200" b="0" i="0" u="sng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Affiliate investigator</a:t>
            </a:r>
            <a:endParaRPr kumimoji="0" lang="en-US" sz="2200" b="0" i="0" u="sng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38810" marR="0" lvl="1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tabLst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affiliate time</a:t>
            </a:r>
            <a:endParaRPr kumimoji="0" lang="en-US" sz="2200" b="0" i="0" u="sng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38810" marR="0" lvl="1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tabLst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Under a protocol approved  by the affiliate IRB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4688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1676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Combining VA Data with Affiliate Data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for “Collaborative” Studies -- 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Separate Activities Defined for Each Site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495800"/>
            <a:ext cx="8001000" cy="2362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16</a:t>
            </a:fld>
            <a:endParaRPr lang="en-US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3400" y="2438400"/>
            <a:ext cx="7924800" cy="4267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3050" indent="-273050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“collaborative” study should be implemented as a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multi-site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study with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activities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clearly defined for each site</a:t>
            </a:r>
          </a:p>
          <a:p>
            <a:pPr marL="274320" lvl="0" indent="-274320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Critical factors:</a:t>
            </a:r>
          </a:p>
          <a:p>
            <a:pPr marL="640080" lvl="1" indent="-246888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Data collection should typically take place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 the VA site on VA time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 the affiliate/collaborator site on affiliate/collaborator time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as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separate activities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that can be clearly distinguished by the IRB and the R&amp;DC</a:t>
            </a:r>
          </a:p>
          <a:p>
            <a:pPr marL="640080" lvl="1" indent="-246888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status “off-site”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research taking place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 an affiliate site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 VA time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should be clarified through a written agreement with the affiliate addressing data ownership and responsibility for research-related injury</a:t>
            </a:r>
          </a:p>
          <a:p>
            <a:pPr marL="640080" lvl="1" indent="-246888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R&amp;D Committee must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only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approve the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 research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4688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14478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Combining VA Data with Affiliate Data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for “Collaborative” Studies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When Affiliate IRB is VA IRB of Record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495800"/>
            <a:ext cx="8001000" cy="2362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17</a:t>
            </a:fld>
            <a:endParaRPr lang="en-US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2590800"/>
            <a:ext cx="7543800" cy="38862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3050" indent="-273050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Each facility exercises latitude in administrative management of its research projects</a:t>
            </a:r>
          </a:p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If the Affiliate IRB serves as the VA IRB of Record, the IRB may </a:t>
            </a:r>
            <a:r>
              <a:rPr lang="en-US" sz="2200" b="1" i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either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640080" lvl="1" indent="-246888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Approve two separate “protocols” – one for the VA research and one for the Affiliate research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640080" lvl="1" indent="-246888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None/>
              <a:defRPr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i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</a:t>
            </a:r>
          </a:p>
          <a:p>
            <a:pPr marL="640080" lvl="1" indent="-246888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Approve a single “protocol” under which the VA research activities are clearly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separated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from the affiliate research activities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4688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14478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Combining VA Data with Affiliate Data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for “Collaborative” Studies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When Affiliate IRB is VA IRB of Record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495800"/>
            <a:ext cx="8001000" cy="2362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18</a:t>
            </a:fld>
            <a:endParaRPr lang="en-US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62000" y="2819400"/>
            <a:ext cx="7620000" cy="3810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sz="24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existing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“collaborative” studies with a </a:t>
            </a:r>
            <a:r>
              <a:rPr lang="en-US" sz="24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single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4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protocol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,”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ORO suggests:</a:t>
            </a:r>
          </a:p>
          <a:p>
            <a:pPr marL="685800" lvl="1" indent="-228600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Separation of VA vs Affiliate research at applicable continuing reviews occurring after December 31, 2011</a:t>
            </a:r>
          </a:p>
          <a:p>
            <a:pPr marL="685800" lvl="1" indent="-228600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By appropriately amending the informed consent documents and HIPAA authorizations</a:t>
            </a:r>
          </a:p>
          <a:p>
            <a:pPr marL="685800" lvl="1" indent="-228600" algn="l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None/>
              <a:defRPr/>
            </a:pPr>
            <a:endParaRPr lang="en-US" sz="2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4688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14478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Combining VA Data with Affiliate Data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for “Collaborative” Studies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When Affiliate IRB is VA IRB of Record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495800"/>
            <a:ext cx="8001000" cy="2362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19</a:t>
            </a:fld>
            <a:endParaRPr lang="en-US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62000" y="2514600"/>
            <a:ext cx="7772400" cy="4191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3050" lvl="0" indent="-273050" algn="l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“collaborative” studies with a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single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protocol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,”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ORO suggests:</a:t>
            </a:r>
          </a:p>
          <a:p>
            <a:pPr marL="685800" lvl="1" indent="-228600" algn="l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Separation of VA vs Affiliate research at initial reviews occurring after December 31, 2011</a:t>
            </a:r>
          </a:p>
          <a:p>
            <a:pPr marL="685800" lvl="1" indent="-228600" algn="l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 addition to informed consent documents and HIPAA authorizations, relevant areas of separation may include:</a:t>
            </a:r>
          </a:p>
          <a:p>
            <a:pPr marL="1187450" lvl="2" indent="-273050" algn="l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Arial" pitchFamily="34" charset="0"/>
              <a:buChar char="–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Recruitment procedures/strategies/advertisements</a:t>
            </a:r>
          </a:p>
          <a:p>
            <a:pPr marL="1187450" lvl="2" indent="-273050" algn="l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Arial" pitchFamily="34" charset="0"/>
              <a:buChar char="–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Research related procedures</a:t>
            </a:r>
          </a:p>
          <a:p>
            <a:pPr marL="1187450" lvl="2" indent="-273050" algn="l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Arial" pitchFamily="34" charset="0"/>
              <a:buChar char="–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Data collection/storage/uses/disclosures </a:t>
            </a:r>
          </a:p>
          <a:p>
            <a:pPr marL="1187450" lvl="2" indent="-273050" algn="l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Arial" pitchFamily="34" charset="0"/>
              <a:buChar char="–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 researchers/personnel/staff</a:t>
            </a:r>
          </a:p>
          <a:p>
            <a:pPr marL="1187450" lvl="2" indent="-273050" algn="l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Arial" pitchFamily="34" charset="0"/>
              <a:buChar char="–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 Clinics/Units/Labs/Locations involved</a:t>
            </a:r>
          </a:p>
          <a:p>
            <a:pPr marL="1187450" lvl="2" indent="-273050" algn="l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Arial" pitchFamily="34" charset="0"/>
              <a:buChar char="–"/>
              <a:defRPr/>
            </a:pP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Results of VA ISO and PO reviews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4688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Challenges &amp; Opportunities Related to “Collaborative” Research with Affiliates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8229600" cy="39624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/>
              <a:t>Challenges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Federal Records Retention Requirements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Privacy/Confidentiality Requirements</a:t>
            </a:r>
          </a:p>
          <a:p>
            <a:pPr lvl="2">
              <a:spcBef>
                <a:spcPts val="1200"/>
              </a:spcBef>
            </a:pPr>
            <a:r>
              <a:rPr lang="en-US" sz="2400" dirty="0" smtClean="0"/>
              <a:t>Privacy Act, HIPAA Privacy Rule, etc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Data Ownership Issues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VA Data Security Requirements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Dual Appointment Investigator Issues</a:t>
            </a:r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2</a:t>
            </a:fld>
            <a:endParaRPr lang="en-US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Combining VA Data with Affiliate Data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for “Collaborative” Studies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00100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20</a:t>
            </a:fld>
            <a:endParaRPr lang="en-US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19200" y="2286000"/>
            <a:ext cx="6858000" cy="4191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Protocols, consent documents, and authorizations for both sites must include:</a:t>
            </a:r>
            <a:endParaRPr lang="en-US" sz="2400" u="sng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40080" lvl="1" indent="-246888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Use of data in a multi-site study combining VA data and affiliate data</a:t>
            </a:r>
          </a:p>
          <a:p>
            <a:pPr marL="640080" lvl="1" indent="-246888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Data will be disclosed to study Coordinating Center </a:t>
            </a:r>
          </a:p>
          <a:p>
            <a:pPr marL="640080" lvl="1" indent="-246888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400" noProof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Location of Coordinating Center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4688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Combining VA Data with Affiliate Data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for “Collaborative” Studies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00100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21</a:t>
            </a:fld>
            <a:endParaRPr lang="en-US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19200" y="2514600"/>
            <a:ext cx="6934200" cy="434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If Coordinating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Center is at the </a:t>
            </a:r>
            <a:r>
              <a:rPr kumimoji="0" lang="en-US" sz="2400" b="0" i="0" u="sng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VA site</a:t>
            </a:r>
            <a:r>
              <a:rPr kumimoji="0" lang="en-US" sz="2400" b="0" i="0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VA research described in the “protocol” must include:</a:t>
            </a:r>
            <a:endParaRPr lang="en-US" sz="2400" u="sng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40080" lvl="1" indent="-246888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Interaction/intervention and data collection activities at VA</a:t>
            </a:r>
          </a:p>
          <a:p>
            <a:pPr marL="640080" lvl="1" indent="-246888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Activities of the Coordinating Center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4688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Combining VA Data with Affiliate Data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for “Collaborative” Studies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00100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22</a:t>
            </a:fld>
            <a:endParaRPr lang="en-US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2362200"/>
            <a:ext cx="7010400" cy="434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If Coordinating Center is at the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Affiliate Site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200" u="sng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40080" lvl="1" indent="-246888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dual appointment investigator should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not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conduct research using the combined data set while on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 time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unless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data ownership issues have been clarified in writing</a:t>
            </a:r>
          </a:p>
          <a:p>
            <a:pPr marL="640080" lvl="1" indent="-246888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ORO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strongly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recommends consultation with ORD and Regional Counsel regarding data ownership clarifications</a:t>
            </a:r>
          </a:p>
          <a:p>
            <a:pPr marL="731520" lvl="1" indent="-274320" algn="l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None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4688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Combining VA Data with Affiliate Data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for “Collaborative” Studies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Related Documents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001000" cy="4648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r>
              <a:rPr lang="en-US" sz="2000" i="1" dirty="0" smtClean="0"/>
              <a:t>ORO Interim Guidance on Research Data Disclosures for “Collaborative” Studies (July 27, 2011)</a:t>
            </a:r>
          </a:p>
          <a:p>
            <a:pPr>
              <a:buNone/>
            </a:pPr>
            <a:endParaRPr lang="en-US" sz="2000" i="1" dirty="0" smtClean="0"/>
          </a:p>
          <a:p>
            <a:pPr marL="274320" lvl="1" indent="-274320">
              <a:buFont typeface="Wingdings 2"/>
              <a:buChar char=""/>
            </a:pPr>
            <a:r>
              <a:rPr lang="en-US" sz="2000" i="1" dirty="0" smtClean="0"/>
              <a:t>AAMC Working Group on Information Technology Security and Privacy in VA and NIH-Sponsored Research</a:t>
            </a:r>
          </a:p>
          <a:p>
            <a:endParaRPr lang="en-US" sz="2400" i="1" dirty="0" smtClean="0"/>
          </a:p>
          <a:p>
            <a:pPr algn="ctr">
              <a:buNone/>
            </a:pPr>
            <a:r>
              <a:rPr lang="en-US" sz="2000" dirty="0" smtClean="0"/>
              <a:t>Available at: http://vaww.vha.vaco.portal.va.gov/sites/ORO/RCO/default.aspx</a:t>
            </a:r>
          </a:p>
          <a:p>
            <a:pPr algn="ctr">
              <a:buNone/>
            </a:pPr>
            <a:r>
              <a:rPr lang="en-US" sz="2000" dirty="0" smtClean="0"/>
              <a:t>(click on: Memoranda, Clarifications, and Guidance)</a:t>
            </a:r>
          </a:p>
          <a:p>
            <a:pPr>
              <a:buNone/>
            </a:pPr>
            <a:endParaRPr lang="en-US" sz="2000" dirty="0" smtClean="0"/>
          </a:p>
          <a:p>
            <a:pPr algn="ctr">
              <a:buNone/>
            </a:pPr>
            <a:endParaRPr lang="en-US" sz="2000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23</a:t>
            </a:fld>
            <a:endParaRPr lang="en-US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2362200"/>
            <a:ext cx="7010400" cy="434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None/>
              <a:defRPr/>
            </a:pPr>
            <a:endParaRPr lang="en-US" sz="2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31520" lvl="1" indent="-274320" algn="l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None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4688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Challenges &amp; Opportunities Related to “Collaborative” Research with Affiliates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US" sz="2200" dirty="0" smtClean="0"/>
              <a:t>Opportunities</a:t>
            </a:r>
          </a:p>
          <a:p>
            <a:pPr lvl="1">
              <a:spcBef>
                <a:spcPts val="1200"/>
              </a:spcBef>
            </a:pPr>
            <a:r>
              <a:rPr lang="en-US" sz="2200" i="1" dirty="0" smtClean="0"/>
              <a:t>AAMC Working Group on Information Technology Security and Privacy in VA and NIH-Sponsored Research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The </a:t>
            </a:r>
            <a:r>
              <a:rPr lang="en-US" sz="2200" i="1" dirty="0" smtClean="0"/>
              <a:t>Working Group </a:t>
            </a:r>
            <a:r>
              <a:rPr lang="en-US" sz="2200" dirty="0" smtClean="0"/>
              <a:t>report describes:</a:t>
            </a:r>
          </a:p>
          <a:p>
            <a:pPr lvl="1">
              <a:spcBef>
                <a:spcPts val="1200"/>
              </a:spcBef>
            </a:pPr>
            <a:r>
              <a:rPr lang="en-US" sz="2200" dirty="0" smtClean="0"/>
              <a:t>Disclosure of PHI</a:t>
            </a:r>
          </a:p>
          <a:p>
            <a:pPr lvl="1">
              <a:spcBef>
                <a:spcPts val="1200"/>
              </a:spcBef>
            </a:pPr>
            <a:r>
              <a:rPr lang="en-US" sz="2200" dirty="0" smtClean="0"/>
              <a:t>Pursuant to a request from the affiliate</a:t>
            </a:r>
          </a:p>
          <a:p>
            <a:pPr lvl="1">
              <a:spcBef>
                <a:spcPts val="1200"/>
              </a:spcBef>
            </a:pPr>
            <a:r>
              <a:rPr lang="en-US" sz="2200" dirty="0" smtClean="0"/>
              <a:t>For use in non-VA research conducted by the affiliate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ORO’s </a:t>
            </a:r>
            <a:r>
              <a:rPr lang="en-US" sz="2200" i="1" dirty="0" smtClean="0"/>
              <a:t>Interim Guidance</a:t>
            </a:r>
            <a:endParaRPr lang="en-US" sz="2200" dirty="0" smtClean="0"/>
          </a:p>
          <a:p>
            <a:pPr lvl="1">
              <a:spcBef>
                <a:spcPts val="1200"/>
              </a:spcBef>
            </a:pPr>
            <a:r>
              <a:rPr lang="en-US" sz="2200" u="sng" dirty="0" smtClean="0"/>
              <a:t>Assumes</a:t>
            </a:r>
            <a:r>
              <a:rPr lang="en-US" sz="2200" dirty="0" smtClean="0"/>
              <a:t> (pending clarification in VA policy) that the </a:t>
            </a:r>
            <a:r>
              <a:rPr lang="en-US" sz="2200" i="1" dirty="0" smtClean="0"/>
              <a:t>Working Group </a:t>
            </a:r>
            <a:r>
              <a:rPr lang="en-US" sz="2200" dirty="0" smtClean="0"/>
              <a:t>report also applies to “collaborative” research in which VA data are combined with affiliate data</a:t>
            </a:r>
            <a:endParaRPr lang="en-US" sz="2200" i="1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3</a:t>
            </a:fld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6858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Working Group Report </a:t>
            </a: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4</a:t>
            </a:fld>
            <a:endParaRPr lang="en-US" sz="1800" dirty="0"/>
          </a:p>
        </p:txBody>
      </p:sp>
      <p:sp useBgFill="1">
        <p:nvSpPr>
          <p:cNvPr id="11" name="TextBox 10"/>
          <p:cNvSpPr txBox="1"/>
          <p:nvPr/>
        </p:nvSpPr>
        <p:spPr>
          <a:xfrm>
            <a:off x="6019800" y="5943600"/>
            <a:ext cx="2743200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sz="1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524000"/>
            <a:ext cx="5429757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Record Retention Requirements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315200" cy="4572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200" dirty="0" smtClean="0"/>
              <a:t>VA research data must be maintained per Federal records retention and other requirements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A Records Control Schedule approved by National Archives and Records Administration (NARA) is required to destroy Federal records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Records Control Schedule for VA facility-level research records is currently under development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VA facilities must retain data from VA research pending approval of an applicable Records Control Schedule  </a:t>
            </a:r>
          </a:p>
          <a:p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5</a:t>
            </a:fld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16002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Working Group Report – 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Disclosure Under HIPAA Authorization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(Appendix A)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6</a:t>
            </a:fld>
            <a:endParaRPr lang="en-US" sz="18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438400"/>
            <a:ext cx="8258476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11" name="TextBox 10"/>
          <p:cNvSpPr txBox="1"/>
          <p:nvPr/>
        </p:nvSpPr>
        <p:spPr>
          <a:xfrm>
            <a:off x="6019800" y="5943600"/>
            <a:ext cx="2743200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Disclosure Under HIPAA Authorization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01000" cy="4648200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 sz="2200" dirty="0" smtClean="0"/>
              <a:t>Subject’s HIPAA authorization permits VA to disclose subject’s data for research as described in the authorization</a:t>
            </a:r>
          </a:p>
          <a:p>
            <a:pPr>
              <a:spcBef>
                <a:spcPts val="1000"/>
              </a:spcBef>
            </a:pPr>
            <a:r>
              <a:rPr lang="en-US" sz="2200" dirty="0" smtClean="0"/>
              <a:t>No Data Use Agreement required per </a:t>
            </a:r>
            <a:r>
              <a:rPr lang="en-US" sz="2200" i="1" dirty="0" smtClean="0"/>
              <a:t>Working Group</a:t>
            </a:r>
          </a:p>
          <a:p>
            <a:pPr>
              <a:spcBef>
                <a:spcPts val="1000"/>
              </a:spcBef>
            </a:pPr>
            <a:r>
              <a:rPr lang="en-US" sz="2200" dirty="0" smtClean="0"/>
              <a:t>Authorization, informed consent document, study protocol, and CRADA (where applicable) must be consistent as to data and purpose</a:t>
            </a:r>
          </a:p>
          <a:p>
            <a:pPr>
              <a:spcBef>
                <a:spcPts val="1000"/>
              </a:spcBef>
            </a:pPr>
            <a:r>
              <a:rPr lang="en-US" sz="2200" dirty="0" smtClean="0"/>
              <a:t>Authorization and consent must include all required elements and permit informed decision by subject</a:t>
            </a:r>
          </a:p>
          <a:p>
            <a:pPr>
              <a:spcBef>
                <a:spcPts val="1000"/>
              </a:spcBef>
            </a:pPr>
            <a:r>
              <a:rPr lang="en-US" sz="2200" dirty="0" smtClean="0"/>
              <a:t>Research data repository (per VHA Handbook 1200.12) must be established if use or disclosure </a:t>
            </a:r>
            <a:r>
              <a:rPr lang="en-US" sz="2200" u="sng" dirty="0" smtClean="0"/>
              <a:t>by VA </a:t>
            </a:r>
            <a:r>
              <a:rPr lang="en-US" sz="2200" dirty="0" smtClean="0"/>
              <a:t>for future research (ie, outside study for which the data were collected) is anticipated</a:t>
            </a:r>
          </a:p>
          <a:p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7</a:t>
            </a:fld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Disclosure Under HIPAA Authorization –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Data Ownership &amp; Information Security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239000" cy="4724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Valid informed consent and HIPAA authorization are required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200" dirty="0" smtClean="0"/>
              <a:t>Informed consent and HIPAA authorization requirements apply to all VA PHI and individually identifiable private information that are used/disclosed for research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200" dirty="0" smtClean="0"/>
              <a:t>Includes clinical data used in research for “control” or “comparison” groups</a:t>
            </a:r>
          </a:p>
          <a:p>
            <a:pPr>
              <a:spcBef>
                <a:spcPts val="1000"/>
              </a:spcBef>
            </a:pPr>
            <a:r>
              <a:rPr lang="en-US" sz="2400" dirty="0" smtClean="0"/>
              <a:t>VA must retain a </a:t>
            </a:r>
            <a:r>
              <a:rPr lang="en-US" sz="2400" u="sng" dirty="0" smtClean="0"/>
              <a:t>complete record </a:t>
            </a:r>
            <a:r>
              <a:rPr lang="en-US" sz="2400" dirty="0" smtClean="0"/>
              <a:t>(original or copy) of the disclosed data</a:t>
            </a:r>
          </a:p>
          <a:p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8</a:t>
            </a:fld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Disclosure Under HIPAA Authorization –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Data Ownership &amp; Information Security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620000" cy="4648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record </a:t>
            </a:r>
            <a:r>
              <a:rPr lang="en-US" sz="2400" u="sng" dirty="0" smtClean="0"/>
              <a:t>retained</a:t>
            </a:r>
            <a:r>
              <a:rPr lang="en-US" sz="2400" dirty="0" smtClean="0"/>
              <a:t> by VA is:</a:t>
            </a:r>
          </a:p>
          <a:p>
            <a:pPr lvl="1"/>
            <a:r>
              <a:rPr lang="en-US" sz="2200" dirty="0" smtClean="0"/>
              <a:t>Owned by VA </a:t>
            </a:r>
          </a:p>
          <a:p>
            <a:pPr lvl="1"/>
            <a:r>
              <a:rPr lang="en-US" sz="2200" dirty="0" smtClean="0"/>
              <a:t>Subject to VA information security requirements</a:t>
            </a:r>
          </a:p>
          <a:p>
            <a:pPr lvl="1">
              <a:buNone/>
            </a:pPr>
            <a:endParaRPr lang="en-US" sz="2100" dirty="0" smtClean="0"/>
          </a:p>
          <a:p>
            <a:r>
              <a:rPr lang="en-US" sz="2400" dirty="0" smtClean="0"/>
              <a:t>Once the </a:t>
            </a:r>
            <a:r>
              <a:rPr lang="en-US" sz="2400" u="sng" dirty="0" smtClean="0"/>
              <a:t>disclosed copy </a:t>
            </a:r>
            <a:r>
              <a:rPr lang="en-US" sz="2400" dirty="0" smtClean="0"/>
              <a:t>is</a:t>
            </a:r>
            <a:r>
              <a:rPr lang="en-US" sz="2400" b="1" dirty="0" smtClean="0"/>
              <a:t> </a:t>
            </a:r>
            <a:r>
              <a:rPr lang="en-US" sz="2400" dirty="0" smtClean="0"/>
              <a:t>held by the Affiliate, VA may no longer be able to:</a:t>
            </a:r>
            <a:endParaRPr lang="en-US" sz="2400" b="1" dirty="0" smtClean="0"/>
          </a:p>
          <a:p>
            <a:pPr lvl="1"/>
            <a:r>
              <a:rPr lang="en-US" sz="2200" dirty="0" smtClean="0"/>
              <a:t>Control the disclosed copy</a:t>
            </a:r>
            <a:endParaRPr lang="en-US" sz="2200" b="1" dirty="0" smtClean="0"/>
          </a:p>
          <a:p>
            <a:pPr lvl="1"/>
            <a:r>
              <a:rPr lang="en-US" sz="2200" dirty="0" smtClean="0"/>
              <a:t>Enforce VA information security requirements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9</a:t>
            </a:fld>
            <a:endParaRPr lang="en-US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! 2011  Blue-Yellow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! 2011  Blue-Yellow Theme</Template>
  <TotalTime>1041</TotalTime>
  <Words>1252</Words>
  <Application>Microsoft Office PowerPoint</Application>
  <PresentationFormat>On-screen Show (4:3)</PresentationFormat>
  <Paragraphs>200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! 2011  Blue-Yellow Theme</vt:lpstr>
      <vt:lpstr>Summary of ORO Interim Guidance on Research Data Disclosures for “Collaborative” Studies July 27, 2011*  * Supersedes all previous ORO guidance  on this subject   (slides updated: September 8, 2011)</vt:lpstr>
      <vt:lpstr>Challenges &amp; Opportunities Related to “Collaborative” Research with Affiliates</vt:lpstr>
      <vt:lpstr>Challenges &amp; Opportunities Related to “Collaborative” Research with Affiliates</vt:lpstr>
      <vt:lpstr> Working Group Report   </vt:lpstr>
      <vt:lpstr>Record Retention Requirements</vt:lpstr>
      <vt:lpstr> Working Group Report –  Disclosure Under HIPAA Authorization  (Appendix A)</vt:lpstr>
      <vt:lpstr>Disclosure Under HIPAA Authorization </vt:lpstr>
      <vt:lpstr>Disclosure Under HIPAA Authorization – Data Ownership &amp; Information Security</vt:lpstr>
      <vt:lpstr>Disclosure Under HIPAA Authorization – Data Ownership &amp; Information Security</vt:lpstr>
      <vt:lpstr>Disclosure Under HIPAA Authorization – Policy Clarification Desirable</vt:lpstr>
      <vt:lpstr> Working Group Report –  Disclosure without Authorization and Consent   (Appendix A)</vt:lpstr>
      <vt:lpstr>“Working Group” Report  Disclosure Without HIPAA Authorization  and/or Informed Consent </vt:lpstr>
      <vt:lpstr>VA Information Security Requirements </vt:lpstr>
      <vt:lpstr>Investigators Holding Dual Appointments </vt:lpstr>
      <vt:lpstr>Combining VA Data with Affiliate Data for “Collaborative” Studies </vt:lpstr>
      <vt:lpstr>Combining VA Data with Affiliate Data for “Collaborative” Studies --  Separate Activities Defined for Each Site </vt:lpstr>
      <vt:lpstr>Combining VA Data with Affiliate Data for “Collaborative” Studies  When Affiliate IRB is VA IRB of Record </vt:lpstr>
      <vt:lpstr>Combining VA Data with Affiliate Data for “Collaborative” Studies  When Affiliate IRB is VA IRB of Record</vt:lpstr>
      <vt:lpstr>Combining VA Data with Affiliate Data for “Collaborative” Studies  When Affiliate IRB is VA IRB of Record </vt:lpstr>
      <vt:lpstr>Combining VA Data with Affiliate Data for “Collaborative” Studies </vt:lpstr>
      <vt:lpstr>Combining VA Data with Affiliate Data for “Collaborative” Studies </vt:lpstr>
      <vt:lpstr>Combining VA Data with Affiliate Data for “Collaborative” Studies </vt:lpstr>
      <vt:lpstr>Combining VA Data with Affiliate Data for “Collaborative” Studies Related Documents </vt:lpstr>
    </vt:vector>
  </TitlesOfParts>
  <Company>DVA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•	Summary of ORO Interim Guidance on Research Data Disclosures for “Collaborative” Studies</dc:title>
  <dc:subject>•	Summary of ORO Interim Guidance on Research Data Disclosures for “Collaborative” Studies</dc:subject>
  <dc:creator>vhacopuglit</dc:creator>
  <cp:keywords>•	Summary of ORO Interim Guidance on Research Data Disclosures for “Collaborative” Studies</cp:keywords>
  <cp:lastModifiedBy>vhabhsriverp</cp:lastModifiedBy>
  <cp:revision>128</cp:revision>
  <dcterms:created xsi:type="dcterms:W3CDTF">2011-05-26T14:12:55Z</dcterms:created>
  <dcterms:modified xsi:type="dcterms:W3CDTF">2012-06-20T19:47:13Z</dcterms:modified>
</cp:coreProperties>
</file>