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354" r:id="rId2"/>
    <p:sldId id="285" r:id="rId3"/>
    <p:sldId id="332" r:id="rId4"/>
    <p:sldId id="286" r:id="rId5"/>
    <p:sldId id="287" r:id="rId6"/>
    <p:sldId id="333" r:id="rId7"/>
    <p:sldId id="334" r:id="rId8"/>
    <p:sldId id="300" r:id="rId9"/>
    <p:sldId id="335" r:id="rId10"/>
    <p:sldId id="304" r:id="rId11"/>
    <p:sldId id="303" r:id="rId12"/>
    <p:sldId id="305" r:id="rId13"/>
    <p:sldId id="325" r:id="rId14"/>
    <p:sldId id="344" r:id="rId15"/>
    <p:sldId id="258" r:id="rId16"/>
    <p:sldId id="349" r:id="rId17"/>
    <p:sldId id="331" r:id="rId18"/>
    <p:sldId id="317" r:id="rId19"/>
    <p:sldId id="358" r:id="rId20"/>
    <p:sldId id="355" r:id="rId21"/>
    <p:sldId id="356" r:id="rId22"/>
    <p:sldId id="357" r:id="rId23"/>
    <p:sldId id="359" r:id="rId24"/>
  </p:sldIdLst>
  <p:sldSz cx="9144000" cy="6858000" type="screen4x3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32">
          <p15:clr>
            <a:srgbClr val="A4A3A4"/>
          </p15:clr>
        </p15:guide>
        <p15:guide id="2" pos="221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FFCCFF"/>
    <a:srgbClr val="CCFF99"/>
    <a:srgbClr val="66FF33"/>
    <a:srgbClr val="E9EDF4"/>
    <a:srgbClr val="D0D8E8"/>
    <a:srgbClr val="FF33CC"/>
    <a:srgbClr val="990099"/>
    <a:srgbClr val="CC00CC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59" autoAdjust="0"/>
    <p:restoredTop sz="76252" autoAdjust="0"/>
  </p:normalViewPr>
  <p:slideViewPr>
    <p:cSldViewPr>
      <p:cViewPr varScale="1">
        <p:scale>
          <a:sx n="75" d="100"/>
          <a:sy n="75" d="100"/>
        </p:scale>
        <p:origin x="54" y="78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100" d="100"/>
          <a:sy n="100" d="100"/>
        </p:scale>
        <p:origin x="2058" y="-942"/>
      </p:cViewPr>
      <p:guideLst>
        <p:guide orient="horz" pos="2932"/>
        <p:guide pos="2212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Header Placeholder 2">
            <a:extLst>
              <a:ext uri="{FF2B5EF4-FFF2-40B4-BE49-F238E27FC236}">
                <a16:creationId xmlns:a16="http://schemas.microsoft.com/office/drawing/2014/main" id="{ED3AB86B-F38E-4AA5-9761-28B296A4630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284307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132" y="0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B57E03E2-EBC6-4D0A-9154-FA02A1073A76}" type="datetimeFigureOut">
              <a:rPr lang="en-US" smtClean="0"/>
              <a:t>2/27/2023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4275" y="698500"/>
            <a:ext cx="4654550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24" tIns="46662" rIns="93324" bIns="46662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vert="horz" lIns="93324" tIns="46662" rIns="93324" bIns="46662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29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132" y="8842029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67E43170-0F0A-42B1-9CCA-2B93B7E008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6613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E43170-0F0A-42B1-9CCA-2B93B7E0082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95724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Ask attendees</a:t>
            </a:r>
            <a:r>
              <a:rPr lang="en-US" baseline="0" dirty="0"/>
              <a:t> to identify ethical and regulatory requirements that apply:</a:t>
            </a:r>
          </a:p>
          <a:p>
            <a:endParaRPr lang="en-US" baseline="0" dirty="0"/>
          </a:p>
          <a:p>
            <a:pPr lvl="1"/>
            <a:r>
              <a:rPr lang="en-US" baseline="0" dirty="0"/>
              <a:t>Ethical imperatives</a:t>
            </a:r>
          </a:p>
          <a:p>
            <a:pPr lvl="2"/>
            <a:r>
              <a:rPr lang="en-US" baseline="0" dirty="0"/>
              <a:t>Nuremberg Code of 1947</a:t>
            </a:r>
          </a:p>
          <a:p>
            <a:pPr lvl="2"/>
            <a:r>
              <a:rPr lang="en-US" baseline="0" dirty="0"/>
              <a:t>US Government Principles </a:t>
            </a:r>
          </a:p>
          <a:p>
            <a:pPr lvl="1"/>
            <a:r>
              <a:rPr lang="en-US" dirty="0"/>
              <a:t>Regulatory requirements</a:t>
            </a:r>
          </a:p>
          <a:p>
            <a:pPr lvl="2"/>
            <a:r>
              <a:rPr lang="en-US" dirty="0"/>
              <a:t>VA policy about use of animals in research</a:t>
            </a:r>
          </a:p>
          <a:p>
            <a:pPr lvl="3"/>
            <a:r>
              <a:rPr lang="en-US" dirty="0"/>
              <a:t>Set</a:t>
            </a:r>
            <a:r>
              <a:rPr lang="en-US" baseline="0" dirty="0"/>
              <a:t> by </a:t>
            </a:r>
            <a:r>
              <a:rPr lang="en-US" dirty="0"/>
              <a:t>ORD </a:t>
            </a:r>
          </a:p>
          <a:p>
            <a:pPr lvl="3"/>
            <a:r>
              <a:rPr lang="en-US" dirty="0"/>
              <a:t>ORO oversees VA compliance</a:t>
            </a:r>
            <a:r>
              <a:rPr lang="en-US" baseline="0" dirty="0"/>
              <a:t> to VA policy </a:t>
            </a:r>
          </a:p>
          <a:p>
            <a:pPr lvl="4"/>
            <a:r>
              <a:rPr lang="en-US" baseline="0" dirty="0"/>
              <a:t>(including VA policy about use of animals in research)</a:t>
            </a:r>
            <a:endParaRPr lang="en-US" dirty="0"/>
          </a:p>
          <a:p>
            <a:pPr lvl="2"/>
            <a:r>
              <a:rPr lang="en-US" dirty="0"/>
              <a:t>PHS/OLAW – focus on animals</a:t>
            </a:r>
            <a:r>
              <a:rPr lang="en-US" baseline="0" dirty="0"/>
              <a:t> research funded by NIH</a:t>
            </a:r>
          </a:p>
          <a:p>
            <a:pPr lvl="3"/>
            <a:r>
              <a:rPr lang="en-US" baseline="0" dirty="0"/>
              <a:t>Special arrangement for OLAW to oversee VA research as well</a:t>
            </a:r>
            <a:endParaRPr lang="en-US" dirty="0"/>
          </a:p>
          <a:p>
            <a:pPr lvl="2"/>
            <a:r>
              <a:rPr lang="en-US" dirty="0"/>
              <a:t>USDA – regulates transportation</a:t>
            </a:r>
            <a:r>
              <a:rPr lang="en-US" baseline="0" dirty="0"/>
              <a:t> and use of most animals in the US</a:t>
            </a:r>
          </a:p>
          <a:p>
            <a:pPr lvl="3"/>
            <a:r>
              <a:rPr lang="en-US" baseline="0" dirty="0"/>
              <a:t>Includes exhibition, commerce, and pets as well as research</a:t>
            </a:r>
          </a:p>
          <a:p>
            <a:pPr lvl="3"/>
            <a:r>
              <a:rPr lang="en-US" baseline="0" dirty="0"/>
              <a:t>(Specific exclusions</a:t>
            </a:r>
          </a:p>
          <a:p>
            <a:pPr lvl="4"/>
            <a:r>
              <a:rPr lang="en-US" baseline="0" dirty="0"/>
              <a:t>horses for uses other than research</a:t>
            </a:r>
          </a:p>
          <a:p>
            <a:pPr lvl="4"/>
            <a:r>
              <a:rPr lang="en-US" baseline="0" dirty="0"/>
              <a:t>farm animals</a:t>
            </a:r>
          </a:p>
          <a:p>
            <a:pPr lvl="4"/>
            <a:r>
              <a:rPr lang="en-US" baseline="0" dirty="0"/>
              <a:t>animals for food and fiber</a:t>
            </a:r>
          </a:p>
          <a:p>
            <a:pPr lvl="4"/>
            <a:r>
              <a:rPr lang="en-US" baseline="0" dirty="0"/>
              <a:t>research rats and mice)</a:t>
            </a:r>
            <a:endParaRPr lang="en-US" dirty="0"/>
          </a:p>
          <a:p>
            <a:pPr lvl="2"/>
            <a:r>
              <a:rPr lang="en-US" dirty="0"/>
              <a:t>The Guide – best practices for use of animals in research, </a:t>
            </a:r>
          </a:p>
          <a:p>
            <a:pPr lvl="3"/>
            <a:r>
              <a:rPr lang="en-US" dirty="0"/>
              <a:t>PHS policy requires that institutions</a:t>
            </a:r>
            <a:r>
              <a:rPr lang="en-US" baseline="0" dirty="0"/>
              <a:t> base their animal research programs on this</a:t>
            </a:r>
          </a:p>
          <a:p>
            <a:pPr lvl="2"/>
            <a:r>
              <a:rPr lang="en-US" baseline="0" dirty="0"/>
              <a:t>AVMA Guidelines for Euthanasia (2013)</a:t>
            </a:r>
            <a:endParaRPr lang="en-US" dirty="0"/>
          </a:p>
          <a:p>
            <a:pPr lvl="2"/>
            <a:r>
              <a:rPr lang="en-US" dirty="0" err="1"/>
              <a:t>AAALACi</a:t>
            </a:r>
            <a:r>
              <a:rPr lang="en-US" dirty="0"/>
              <a:t> – accreditation of animal research programs, required</a:t>
            </a:r>
            <a:r>
              <a:rPr lang="en-US" baseline="0" dirty="0"/>
              <a:t> by VA policy</a:t>
            </a:r>
            <a:endParaRPr lang="en-US" dirty="0"/>
          </a:p>
          <a:p>
            <a:pPr lvl="2"/>
            <a:endParaRPr lang="en-US" dirty="0"/>
          </a:p>
          <a:p>
            <a:pPr lvl="0"/>
            <a:r>
              <a:rPr lang="en-US" dirty="0"/>
              <a:t>Bottom line: lots of </a:t>
            </a:r>
            <a:r>
              <a:rPr lang="en-US" dirty="0" err="1"/>
              <a:t>regs</a:t>
            </a:r>
            <a:r>
              <a:rPr lang="en-US" dirty="0"/>
              <a:t>,</a:t>
            </a:r>
            <a:r>
              <a:rPr lang="en-US" baseline="0" dirty="0"/>
              <a:t> coming from lots of different sources </a:t>
            </a:r>
          </a:p>
          <a:p>
            <a:pPr lvl="1"/>
            <a:r>
              <a:rPr lang="en-US" baseline="0" dirty="0"/>
              <a:t>Largely consistent with each other -- All aimed at ensuring that ethical requirements are met, and assuring the public that they have been met</a:t>
            </a:r>
          </a:p>
          <a:p>
            <a:pPr lvl="1"/>
            <a:endParaRPr lang="en-US" baseline="0" dirty="0"/>
          </a:p>
          <a:p>
            <a:pPr lvl="0"/>
            <a:r>
              <a:rPr lang="en-US" dirty="0"/>
              <a:t>Note that all of these apply because of the scale and scope of VA animal research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E43170-0F0A-42B1-9CCA-2B93B7E0082E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75140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E43170-0F0A-42B1-9CCA-2B93B7E0082E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693245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33237">
              <a:defRPr/>
            </a:pPr>
            <a:r>
              <a:rPr lang="en-US" dirty="0"/>
              <a:t>Useful to have these oversight mechanisms backing</a:t>
            </a:r>
            <a:r>
              <a:rPr lang="en-US" baseline="0" dirty="0"/>
              <a:t> you up </a:t>
            </a:r>
          </a:p>
          <a:p>
            <a:pPr marL="466618" lvl="1" defTabSz="933237">
              <a:defRPr/>
            </a:pPr>
            <a:r>
              <a:rPr lang="en-US" baseline="0" dirty="0"/>
              <a:t>when you say that of course you are being responsible</a:t>
            </a:r>
            <a:endParaRPr lang="en-US" dirty="0"/>
          </a:p>
          <a:p>
            <a:pPr defTabSz="933237"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E43170-0F0A-42B1-9CCA-2B93B7E0082E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559836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7E43170-0F0A-42B1-9CCA-2B93B7E0082E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039222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E43170-0F0A-42B1-9CCA-2B93B7E0082E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187875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E43170-0F0A-42B1-9CCA-2B93B7E0082E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44861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Between Murphy’s Law and FOIA</a:t>
            </a:r>
          </a:p>
          <a:p>
            <a:pPr lvl="1"/>
            <a:r>
              <a:rPr lang="en-US" dirty="0"/>
              <a:t>– someone will always find out if something goes wrong</a:t>
            </a:r>
          </a:p>
          <a:p>
            <a:r>
              <a:rPr lang="en-US" dirty="0"/>
              <a:t>That makes transparency critical</a:t>
            </a:r>
          </a:p>
          <a:p>
            <a:endParaRPr lang="en-US" dirty="0"/>
          </a:p>
          <a:p>
            <a:r>
              <a:rPr lang="en-US" dirty="0"/>
              <a:t>1 -- Over the last 50 years, public opinion on the use of animals in research</a:t>
            </a:r>
          </a:p>
          <a:p>
            <a:pPr lvl="1"/>
            <a:r>
              <a:rPr lang="en-US" dirty="0"/>
              <a:t>has gone from strongly in favor, to about 50:50</a:t>
            </a:r>
          </a:p>
          <a:p>
            <a:pPr lvl="2"/>
            <a:r>
              <a:rPr lang="en-US" dirty="0"/>
              <a:t>Details of surveys show large variations related to: </a:t>
            </a:r>
          </a:p>
          <a:p>
            <a:pPr lvl="3"/>
            <a:r>
              <a:rPr lang="en-US" dirty="0"/>
              <a:t>Species</a:t>
            </a:r>
          </a:p>
          <a:p>
            <a:pPr lvl="3"/>
            <a:r>
              <a:rPr lang="en-US" dirty="0"/>
              <a:t>perceived value of the study</a:t>
            </a:r>
          </a:p>
          <a:p>
            <a:pPr lvl="3"/>
            <a:r>
              <a:rPr lang="en-US" dirty="0"/>
              <a:t>degree of suffering involved</a:t>
            </a:r>
          </a:p>
          <a:p>
            <a:pPr lvl="1"/>
            <a:r>
              <a:rPr lang="en-US" dirty="0"/>
              <a:t>Bottom line: increasing skepticism/doubt</a:t>
            </a:r>
          </a:p>
          <a:p>
            <a:pPr lvl="2"/>
            <a:r>
              <a:rPr lang="en-US" dirty="0"/>
              <a:t>Congress, public media, and animal rights groups</a:t>
            </a:r>
          </a:p>
          <a:p>
            <a:pPr lvl="2"/>
            <a:r>
              <a:rPr lang="en-US" dirty="0"/>
              <a:t>- very interested in failures to meet ethical/regulatory expectations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Need to rebuild trust, and not lose more</a:t>
            </a:r>
          </a:p>
          <a:p>
            <a:pPr lvl="1"/>
            <a:endParaRPr lang="en-US" dirty="0"/>
          </a:p>
          <a:p>
            <a:pPr lvl="0"/>
            <a:r>
              <a:rPr lang="en-US" dirty="0"/>
              <a:t>2 –</a:t>
            </a:r>
          </a:p>
          <a:p>
            <a:pPr lvl="0"/>
            <a:endParaRPr lang="en-US" dirty="0"/>
          </a:p>
          <a:p>
            <a:pPr lvl="0"/>
            <a:r>
              <a:rPr lang="en-US" dirty="0"/>
              <a:t>3 – so the IACUC and the regulatory agencies can </a:t>
            </a:r>
          </a:p>
          <a:p>
            <a:pPr lvl="1"/>
            <a:r>
              <a:rPr lang="en-US" dirty="0"/>
              <a:t>support your efforts</a:t>
            </a:r>
          </a:p>
          <a:p>
            <a:pPr lvl="1"/>
            <a:r>
              <a:rPr lang="en-US" dirty="0"/>
              <a:t>reassure the public</a:t>
            </a:r>
          </a:p>
          <a:p>
            <a:pPr lvl="0"/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E43170-0F0A-42B1-9CCA-2B93B7E0082E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69140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27 February 2023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Dept. of Veterans Affairs, Office of CVMO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3BD09D-39F9-4499-8454-3F62031B9D6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35204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27 February 2023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Dept. of Veterans Affairs, Office of CVMO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3BD09D-39F9-4499-8454-3F62031B9D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86694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27 February 2023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Dept. of Veterans Affairs, Office of CVMO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3BD09D-39F9-4499-8454-3F62031B9D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06920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27 February 2023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2895600" cy="365124"/>
          </a:xfrm>
        </p:spPr>
        <p:txBody>
          <a:bodyPr/>
          <a:lstStyle/>
          <a:p>
            <a:r>
              <a:rPr lang="en-US"/>
              <a:t>Dept. of Veterans Affairs, Office of CVMO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3BD09D-39F9-4499-8454-3F62031B9D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83942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27 February 2023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Dept. of Veterans Affairs, Office of CVMO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3BD09D-39F9-4499-8454-3F62031B9D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24781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27 February 2023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Dept. of Veterans Affairs, Office of CVMO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3BD09D-39F9-4499-8454-3F62031B9D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38303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27 February 2023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Dept. of Veterans Affairs, Office of CVMO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3BD09D-39F9-4499-8454-3F62031B9D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75488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27 February 2023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Dept. of Veterans Affairs, Office of CVMO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3BD09D-39F9-4499-8454-3F62031B9D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24827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27 February 2023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Dept. of Veterans Affairs, Office of CVMO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3BD09D-39F9-4499-8454-3F62031B9D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29080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27 February 2023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Dept. of Veterans Affairs, Office of CVMO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3BD09D-39F9-4499-8454-3F62031B9D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12350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27 February 2023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Dept. of Veterans Affairs, Office of CVMO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3BD09D-39F9-4499-8454-3F62031B9D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05028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505200" y="6583362"/>
            <a:ext cx="2133600" cy="2270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27 February 2023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2270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Dept. of Veterans Affairs, Office of CVMO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3BD09D-39F9-4499-8454-3F62031B9D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17918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066800"/>
            <a:ext cx="7772400" cy="2057400"/>
          </a:xfrm>
        </p:spPr>
        <p:txBody>
          <a:bodyPr>
            <a:normAutofit fontScale="90000"/>
          </a:bodyPr>
          <a:lstStyle/>
          <a:p>
            <a:r>
              <a:rPr lang="en-US" sz="3100" dirty="0"/>
              <a:t>CPIA Exam Study Session</a:t>
            </a:r>
            <a:br>
              <a:rPr lang="en-US" sz="5400" dirty="0"/>
            </a:br>
            <a:r>
              <a:rPr lang="en-US" sz="4900" dirty="0"/>
              <a:t>Dept. of Veterans Affairs </a:t>
            </a:r>
            <a:br>
              <a:rPr lang="en-US" sz="4900" dirty="0"/>
            </a:br>
            <a:r>
              <a:rPr lang="en-US" sz="4900" dirty="0"/>
              <a:t>Policy on Research with Animals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42900" y="3429000"/>
            <a:ext cx="8458200" cy="2606676"/>
          </a:xfrm>
        </p:spPr>
        <p:txBody>
          <a:bodyPr>
            <a:normAutofit fontScale="92500" lnSpcReduction="20000"/>
          </a:bodyPr>
          <a:lstStyle/>
          <a:p>
            <a:r>
              <a:rPr lang="en-US" sz="2800" dirty="0">
                <a:solidFill>
                  <a:schemeClr val="tx1"/>
                </a:solidFill>
              </a:rPr>
              <a:t>February 27, 2023</a:t>
            </a:r>
          </a:p>
          <a:p>
            <a:endParaRPr lang="en-US" sz="2800" dirty="0">
              <a:solidFill>
                <a:schemeClr val="tx1"/>
              </a:solidFill>
            </a:endParaRPr>
          </a:p>
          <a:p>
            <a:r>
              <a:rPr lang="en-US" sz="2800" dirty="0">
                <a:solidFill>
                  <a:schemeClr val="tx1"/>
                </a:solidFill>
              </a:rPr>
              <a:t>Alice Huang, PhD</a:t>
            </a:r>
          </a:p>
          <a:p>
            <a:r>
              <a:rPr lang="en-US" sz="2800" dirty="0">
                <a:solidFill>
                  <a:schemeClr val="tx1"/>
                </a:solidFill>
              </a:rPr>
              <a:t>Deputy for IACUC Guidance</a:t>
            </a:r>
          </a:p>
          <a:p>
            <a:r>
              <a:rPr lang="en-US" sz="2800" dirty="0">
                <a:solidFill>
                  <a:schemeClr val="tx1"/>
                </a:solidFill>
              </a:rPr>
              <a:t>Office of the Chief Veterinary Medical Officer</a:t>
            </a:r>
          </a:p>
          <a:p>
            <a:r>
              <a:rPr lang="en-US" sz="2800" dirty="0">
                <a:solidFill>
                  <a:schemeClr val="tx1"/>
                </a:solidFill>
              </a:rPr>
              <a:t>Alice.Huang@va.gov</a:t>
            </a:r>
          </a:p>
        </p:txBody>
      </p:sp>
    </p:spTree>
    <p:extLst>
      <p:ext uri="{BB962C8B-B14F-4D97-AF65-F5344CB8AC3E}">
        <p14:creationId xmlns:p14="http://schemas.microsoft.com/office/powerpoint/2010/main" val="20411151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0924" y="1694472"/>
            <a:ext cx="8229600" cy="838200"/>
          </a:xfrm>
        </p:spPr>
        <p:txBody>
          <a:bodyPr>
            <a:normAutofit fontScale="90000"/>
          </a:bodyPr>
          <a:lstStyle/>
          <a:p>
            <a:r>
              <a:rPr lang="en-US" sz="8000" dirty="0"/>
              <a:t>Outcomes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32024" y="2816623"/>
            <a:ext cx="5867401" cy="3352799"/>
          </a:xfrm>
        </p:spPr>
        <p:txBody>
          <a:bodyPr>
            <a:normAutofit/>
          </a:bodyPr>
          <a:lstStyle/>
          <a:p>
            <a:r>
              <a:rPr lang="en-US" sz="5400" dirty="0"/>
              <a:t>Approve</a:t>
            </a:r>
          </a:p>
          <a:p>
            <a:r>
              <a:rPr lang="en-US" sz="5400" dirty="0"/>
              <a:t>RMSA</a:t>
            </a:r>
          </a:p>
          <a:p>
            <a:r>
              <a:rPr lang="en-US" sz="5400" dirty="0"/>
              <a:t>Withhold approval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Dept. of Veterans Affairs, Office of CVMO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F7804C9-C31C-4136-8563-D04EA4CB8D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3BD09D-39F9-4499-8454-3F62031B9D69}" type="slidenum">
              <a:rPr lang="en-US" smtClean="0"/>
              <a:t>10</a:t>
            </a:fld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3ADE4C1-357B-4A3B-B918-5AC123939B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27 February 2023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31DC749-5F2A-4922-9E29-47797B727792}"/>
              </a:ext>
            </a:extLst>
          </p:cNvPr>
          <p:cNvSpPr txBox="1"/>
          <p:nvPr/>
        </p:nvSpPr>
        <p:spPr>
          <a:xfrm>
            <a:off x="1212925" y="534413"/>
            <a:ext cx="6705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200" dirty="0"/>
              <a:t>Protocol Review</a:t>
            </a:r>
          </a:p>
        </p:txBody>
      </p:sp>
    </p:spTree>
    <p:extLst>
      <p:ext uri="{BB962C8B-B14F-4D97-AF65-F5344CB8AC3E}">
        <p14:creationId xmlns:p14="http://schemas.microsoft.com/office/powerpoint/2010/main" val="17763106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/>
              <a:t>IACUC Determination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800" dirty="0"/>
              <a:t>Summary of the individual recommendations of all members, by …</a:t>
            </a:r>
          </a:p>
          <a:p>
            <a:pPr marL="0" indent="0" algn="ctr">
              <a:buNone/>
            </a:pPr>
            <a:r>
              <a:rPr lang="en-US" sz="6000" dirty="0"/>
              <a:t>FCR</a:t>
            </a:r>
          </a:p>
          <a:p>
            <a:pPr marL="0" indent="0" algn="ctr">
              <a:buNone/>
            </a:pPr>
            <a:r>
              <a:rPr lang="en-US" sz="6000" dirty="0"/>
              <a:t>DMR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Dept. of Veterans Affairs, Office of CVMO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1E25C3C-8434-456D-A140-9AE77E2F49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3BD09D-39F9-4499-8454-3F62031B9D69}" type="slidenum">
              <a:rPr lang="en-US" smtClean="0"/>
              <a:t>11</a:t>
            </a:fld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4054960-810E-4E6B-B98C-44D1717C19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27 February 2023</a:t>
            </a:r>
          </a:p>
        </p:txBody>
      </p:sp>
    </p:spTree>
    <p:extLst>
      <p:ext uri="{BB962C8B-B14F-4D97-AF65-F5344CB8AC3E}">
        <p14:creationId xmlns:p14="http://schemas.microsoft.com/office/powerpoint/2010/main" val="41136205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54494"/>
          </a:xfrm>
        </p:spPr>
        <p:txBody>
          <a:bodyPr>
            <a:noAutofit/>
          </a:bodyPr>
          <a:lstStyle/>
          <a:p>
            <a:r>
              <a:rPr lang="en-US" sz="4800" dirty="0">
                <a:solidFill>
                  <a:srgbClr val="0070C0"/>
                </a:solidFill>
              </a:rPr>
              <a:t>VA-Specific Requirements</a:t>
            </a:r>
            <a:br>
              <a:rPr lang="en-US" sz="4800" dirty="0"/>
            </a:br>
            <a:r>
              <a:rPr lang="en-US" sz="4800" dirty="0"/>
              <a:t>After Approval is Granted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8800" y="2212137"/>
            <a:ext cx="5486400" cy="3639537"/>
          </a:xfrm>
        </p:spPr>
        <p:txBody>
          <a:bodyPr>
            <a:normAutofit/>
          </a:bodyPr>
          <a:lstStyle/>
          <a:p>
            <a:r>
              <a:rPr lang="en-US" sz="4000" dirty="0">
                <a:solidFill>
                  <a:srgbClr val="0070C0"/>
                </a:solidFill>
              </a:rPr>
              <a:t>Signatures</a:t>
            </a:r>
          </a:p>
          <a:p>
            <a:r>
              <a:rPr lang="en-US" sz="4000" dirty="0"/>
              <a:t>Notify PI</a:t>
            </a:r>
          </a:p>
          <a:p>
            <a:r>
              <a:rPr lang="en-US" sz="4000" dirty="0">
                <a:solidFill>
                  <a:srgbClr val="0070C0"/>
                </a:solidFill>
              </a:rPr>
              <a:t>Notify R&amp;D Committee</a:t>
            </a:r>
          </a:p>
          <a:p>
            <a:r>
              <a:rPr lang="en-US" sz="4000" dirty="0">
                <a:solidFill>
                  <a:srgbClr val="0070C0"/>
                </a:solidFill>
              </a:rPr>
              <a:t>Secondary Review</a:t>
            </a:r>
          </a:p>
          <a:p>
            <a:r>
              <a:rPr lang="en-US" sz="4000" dirty="0"/>
              <a:t>PAM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Dept. of Veterans Affairs, Office of CVMO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8C690A7-7541-490E-8A42-1A1C302B31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3BD09D-39F9-4499-8454-3F62031B9D69}" type="slidenum">
              <a:rPr lang="en-US" smtClean="0"/>
              <a:t>12</a:t>
            </a:fld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9E7C5C7-503A-47AB-AC20-F676E43589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27 February 2023</a:t>
            </a:r>
          </a:p>
        </p:txBody>
      </p:sp>
    </p:spTree>
    <p:extLst>
      <p:ext uri="{BB962C8B-B14F-4D97-AF65-F5344CB8AC3E}">
        <p14:creationId xmlns:p14="http://schemas.microsoft.com/office/powerpoint/2010/main" val="42285515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362200"/>
            <a:ext cx="8229600" cy="1143000"/>
          </a:xfrm>
        </p:spPr>
        <p:txBody>
          <a:bodyPr>
            <a:normAutofit/>
          </a:bodyPr>
          <a:lstStyle/>
          <a:p>
            <a:r>
              <a:rPr lang="en-US" sz="6000" dirty="0"/>
              <a:t>Semiannual Evaluations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Dept. of Veterans Affairs, Office of CVMO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C74F5C-F7BD-4E47-96C1-B0BDF4FDF6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3BD09D-39F9-4499-8454-3F62031B9D69}" type="slidenum">
              <a:rPr lang="en-US" smtClean="0"/>
              <a:t>13</a:t>
            </a:fld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31338A1-E1DD-4FBA-81C6-B5223719CB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27 February 2023</a:t>
            </a:r>
          </a:p>
        </p:txBody>
      </p:sp>
    </p:spTree>
    <p:extLst>
      <p:ext uri="{BB962C8B-B14F-4D97-AF65-F5344CB8AC3E}">
        <p14:creationId xmlns:p14="http://schemas.microsoft.com/office/powerpoint/2010/main" val="103546054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74625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sz="4800" dirty="0"/>
              <a:t>VA Semiannual Report Forms</a:t>
            </a:r>
            <a:br>
              <a:rPr lang="en-US" sz="4800" dirty="0"/>
            </a:br>
            <a:r>
              <a:rPr lang="en-US" sz="2200" dirty="0"/>
              <a:t>https://www.research.va.gov/programs/animal_research/documents.cfm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16881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en-US" dirty="0"/>
              <a:t>Part 1 – Checklists</a:t>
            </a:r>
          </a:p>
          <a:p>
            <a:pPr lvl="1">
              <a:buFont typeface="Calibri" panose="020F0502020204030204" pitchFamily="34" charset="0"/>
              <a:buChar char="◦"/>
            </a:pPr>
            <a:r>
              <a:rPr lang="en-US" sz="3200" dirty="0"/>
              <a:t>Section A – what is intended</a:t>
            </a:r>
          </a:p>
          <a:p>
            <a:pPr lvl="1">
              <a:buFont typeface="Calibri" panose="020F0502020204030204" pitchFamily="34" charset="0"/>
              <a:buChar char="◦"/>
            </a:pPr>
            <a:r>
              <a:rPr lang="en-US" sz="3200" dirty="0"/>
              <a:t>Section B – what is happening</a:t>
            </a:r>
          </a:p>
          <a:p>
            <a:r>
              <a:rPr lang="en-US" sz="4000" dirty="0"/>
              <a:t>Part 2 – Table of Deficiencies and Departures</a:t>
            </a:r>
          </a:p>
          <a:p>
            <a:r>
              <a:rPr lang="en-US" sz="5400" dirty="0"/>
              <a:t>Part 3 – Post-Review Documentation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Dept. of Veterans Affairs, Office of CVMO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16B41E1-A936-45D8-95B3-7903D2C138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3BD09D-39F9-4499-8454-3F62031B9D69}" type="slidenum">
              <a:rPr lang="en-US" smtClean="0"/>
              <a:t>14</a:t>
            </a:fld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ED47F91-9A68-4F84-B8D1-7A5FFF0847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27 February 2023</a:t>
            </a:r>
          </a:p>
        </p:txBody>
      </p:sp>
    </p:spTree>
    <p:extLst>
      <p:ext uri="{BB962C8B-B14F-4D97-AF65-F5344CB8AC3E}">
        <p14:creationId xmlns:p14="http://schemas.microsoft.com/office/powerpoint/2010/main" val="6098715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>
            <a:normAutofit/>
          </a:bodyPr>
          <a:lstStyle/>
          <a:p>
            <a:r>
              <a:rPr lang="en-US" sz="5400" dirty="0"/>
              <a:t>Openness is Critical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371600"/>
            <a:ext cx="8229600" cy="5181600"/>
          </a:xfrm>
        </p:spPr>
        <p:txBody>
          <a:bodyPr>
            <a:noAutofit/>
          </a:bodyPr>
          <a:lstStyle/>
          <a:p>
            <a:r>
              <a:rPr lang="en-US" sz="4000" dirty="0"/>
              <a:t>Trust is difficult to build, easy to lose, and very difficult to re-build.</a:t>
            </a:r>
          </a:p>
          <a:p>
            <a:r>
              <a:rPr lang="en-US" sz="4000" dirty="0"/>
              <a:t>Worst response: the appearance of a cover-up</a:t>
            </a:r>
          </a:p>
          <a:p>
            <a:r>
              <a:rPr lang="en-US" sz="4000" dirty="0"/>
              <a:t>To avoid the appearance of a cover-up: promptly self-report non-compliance and corrective actions</a:t>
            </a:r>
          </a:p>
          <a:p>
            <a:pPr marL="0" indent="0">
              <a:buNone/>
            </a:pPr>
            <a:r>
              <a:rPr lang="en-US" sz="2800" dirty="0"/>
              <a:t>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Dept. of Veterans Affairs, Office of CVMO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E16C97E-CA45-495F-950D-2BDDAC62AC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3BD09D-39F9-4499-8454-3F62031B9D69}" type="slidenum">
              <a:rPr lang="en-US" smtClean="0"/>
              <a:t>15</a:t>
            </a:fld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4D1F691-A18F-488E-A250-C71407BF01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27 February 2023</a:t>
            </a:r>
          </a:p>
        </p:txBody>
      </p:sp>
    </p:spTree>
    <p:extLst>
      <p:ext uri="{BB962C8B-B14F-4D97-AF65-F5344CB8AC3E}">
        <p14:creationId xmlns:p14="http://schemas.microsoft.com/office/powerpoint/2010/main" val="42304976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1A7825-E79B-4171-9537-42156EC650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/>
          </a:bodyPr>
          <a:lstStyle/>
          <a:p>
            <a:r>
              <a:rPr lang="en-US" sz="3600" dirty="0"/>
              <a:t>Reporting Requirements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A7B557-27EB-421D-8815-1DA83FEA9C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27 February 2023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407841-BD71-43BA-A7F3-B74D4D3178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Dept. of Veterans Affairs, Office of CVMO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C5AA44-D289-4829-81D8-4640B34464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3BD09D-39F9-4499-8454-3F62031B9D69}" type="slidenum">
              <a:rPr lang="en-US" smtClean="0"/>
              <a:t>16</a:t>
            </a:fld>
            <a:endParaRPr lang="en-US"/>
          </a:p>
        </p:txBody>
      </p:sp>
      <p:sp>
        <p:nvSpPr>
          <p:cNvPr id="7" name="USDA Circle">
            <a:extLst>
              <a:ext uri="{FF2B5EF4-FFF2-40B4-BE49-F238E27FC236}">
                <a16:creationId xmlns:a16="http://schemas.microsoft.com/office/drawing/2014/main" id="{B965D9A5-CF52-4CAF-BDC5-4A9072632857}"/>
              </a:ext>
            </a:extLst>
          </p:cNvPr>
          <p:cNvSpPr/>
          <p:nvPr/>
        </p:nvSpPr>
        <p:spPr>
          <a:xfrm>
            <a:off x="1676400" y="2530475"/>
            <a:ext cx="1143000" cy="11430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USDA">
            <a:extLst>
              <a:ext uri="{FF2B5EF4-FFF2-40B4-BE49-F238E27FC236}">
                <a16:creationId xmlns:a16="http://schemas.microsoft.com/office/drawing/2014/main" id="{8A03C247-9FF4-4D39-90CC-78F9E749CDC8}"/>
              </a:ext>
            </a:extLst>
          </p:cNvPr>
          <p:cNvSpPr txBox="1"/>
          <p:nvPr/>
        </p:nvSpPr>
        <p:spPr>
          <a:xfrm>
            <a:off x="1866900" y="2917309"/>
            <a:ext cx="76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USDA</a:t>
            </a:r>
          </a:p>
        </p:txBody>
      </p:sp>
      <p:sp>
        <p:nvSpPr>
          <p:cNvPr id="9" name="OLAW oval">
            <a:extLst>
              <a:ext uri="{FF2B5EF4-FFF2-40B4-BE49-F238E27FC236}">
                <a16:creationId xmlns:a16="http://schemas.microsoft.com/office/drawing/2014/main" id="{3E33EDDD-D037-4938-8621-D9661A21D89D}"/>
              </a:ext>
            </a:extLst>
          </p:cNvPr>
          <p:cNvSpPr/>
          <p:nvPr/>
        </p:nvSpPr>
        <p:spPr>
          <a:xfrm>
            <a:off x="990600" y="1905000"/>
            <a:ext cx="4343400" cy="2590800"/>
          </a:xfrm>
          <a:prstGeom prst="flowChartTerminator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LAW">
            <a:extLst>
              <a:ext uri="{FF2B5EF4-FFF2-40B4-BE49-F238E27FC236}">
                <a16:creationId xmlns:a16="http://schemas.microsoft.com/office/drawing/2014/main" id="{21B6B21B-4EB8-4C86-82B0-6351041566EF}"/>
              </a:ext>
            </a:extLst>
          </p:cNvPr>
          <p:cNvSpPr txBox="1"/>
          <p:nvPr/>
        </p:nvSpPr>
        <p:spPr>
          <a:xfrm>
            <a:off x="3124200" y="2133600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FF0000"/>
                </a:solidFill>
              </a:rPr>
              <a:t>OLAW</a:t>
            </a:r>
          </a:p>
        </p:txBody>
      </p:sp>
      <p:sp>
        <p:nvSpPr>
          <p:cNvPr id="11" name="ORO oval">
            <a:extLst>
              <a:ext uri="{FF2B5EF4-FFF2-40B4-BE49-F238E27FC236}">
                <a16:creationId xmlns:a16="http://schemas.microsoft.com/office/drawing/2014/main" id="{ACA930DD-C993-4F2D-8A80-3A9F11134C87}"/>
              </a:ext>
            </a:extLst>
          </p:cNvPr>
          <p:cNvSpPr/>
          <p:nvPr/>
        </p:nvSpPr>
        <p:spPr>
          <a:xfrm>
            <a:off x="457200" y="1212055"/>
            <a:ext cx="7162800" cy="3278189"/>
          </a:xfrm>
          <a:prstGeom prst="flowChartTerminator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RO">
            <a:extLst>
              <a:ext uri="{FF2B5EF4-FFF2-40B4-BE49-F238E27FC236}">
                <a16:creationId xmlns:a16="http://schemas.microsoft.com/office/drawing/2014/main" id="{ED76018C-7FD3-4312-9003-251572BBF9AA}"/>
              </a:ext>
            </a:extLst>
          </p:cNvPr>
          <p:cNvSpPr txBox="1"/>
          <p:nvPr/>
        </p:nvSpPr>
        <p:spPr>
          <a:xfrm>
            <a:off x="3962400" y="1221880"/>
            <a:ext cx="3429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0070C0"/>
                </a:solidFill>
              </a:rPr>
              <a:t>ORO</a:t>
            </a:r>
          </a:p>
        </p:txBody>
      </p:sp>
      <p:sp>
        <p:nvSpPr>
          <p:cNvPr id="13" name="AAALAC oval">
            <a:extLst>
              <a:ext uri="{FF2B5EF4-FFF2-40B4-BE49-F238E27FC236}">
                <a16:creationId xmlns:a16="http://schemas.microsoft.com/office/drawing/2014/main" id="{563EF3A0-C9AC-4F76-BF78-2E5BC030C212}"/>
              </a:ext>
            </a:extLst>
          </p:cNvPr>
          <p:cNvSpPr/>
          <p:nvPr/>
        </p:nvSpPr>
        <p:spPr>
          <a:xfrm>
            <a:off x="2247900" y="3900486"/>
            <a:ext cx="4076700" cy="2043114"/>
          </a:xfrm>
          <a:prstGeom prst="flowChartTerminator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AAALAC">
            <a:extLst>
              <a:ext uri="{FF2B5EF4-FFF2-40B4-BE49-F238E27FC236}">
                <a16:creationId xmlns:a16="http://schemas.microsoft.com/office/drawing/2014/main" id="{799A857D-CA76-4F3B-880C-D08AF097C1D4}"/>
              </a:ext>
            </a:extLst>
          </p:cNvPr>
          <p:cNvSpPr txBox="1"/>
          <p:nvPr/>
        </p:nvSpPr>
        <p:spPr>
          <a:xfrm>
            <a:off x="4332394" y="4702914"/>
            <a:ext cx="9364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solidFill>
                  <a:srgbClr val="00B050"/>
                </a:solidFill>
              </a:rPr>
              <a:t>AAALAC</a:t>
            </a:r>
          </a:p>
        </p:txBody>
      </p:sp>
      <p:sp>
        <p:nvSpPr>
          <p:cNvPr id="15" name="OLAW description">
            <a:extLst>
              <a:ext uri="{FF2B5EF4-FFF2-40B4-BE49-F238E27FC236}">
                <a16:creationId xmlns:a16="http://schemas.microsoft.com/office/drawing/2014/main" id="{373A8382-35AC-42E2-9C51-CF60D23758B7}"/>
              </a:ext>
            </a:extLst>
          </p:cNvPr>
          <p:cNvSpPr txBox="1"/>
          <p:nvPr/>
        </p:nvSpPr>
        <p:spPr>
          <a:xfrm>
            <a:off x="3081551" y="2628963"/>
            <a:ext cx="1752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FF0000"/>
                </a:solidFill>
              </a:rPr>
              <a:t>Noncompliance with PHS Policy</a:t>
            </a:r>
          </a:p>
        </p:txBody>
      </p:sp>
      <p:sp>
        <p:nvSpPr>
          <p:cNvPr id="17" name="ORO description">
            <a:extLst>
              <a:ext uri="{FF2B5EF4-FFF2-40B4-BE49-F238E27FC236}">
                <a16:creationId xmlns:a16="http://schemas.microsoft.com/office/drawing/2014/main" id="{DB1B870D-0E7C-4281-87B5-9F77CB371C87}"/>
              </a:ext>
            </a:extLst>
          </p:cNvPr>
          <p:cNvSpPr txBox="1"/>
          <p:nvPr/>
        </p:nvSpPr>
        <p:spPr>
          <a:xfrm>
            <a:off x="5334000" y="1592069"/>
            <a:ext cx="1752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0070C0"/>
                </a:solidFill>
              </a:rPr>
              <a:t>Anything the Public Might Ask</a:t>
            </a:r>
          </a:p>
          <a:p>
            <a:pPr algn="ctr"/>
            <a:r>
              <a:rPr lang="en-US" dirty="0">
                <a:solidFill>
                  <a:srgbClr val="0070C0"/>
                </a:solidFill>
              </a:rPr>
              <a:t>VA to Explain </a:t>
            </a:r>
          </a:p>
        </p:txBody>
      </p:sp>
      <p:sp>
        <p:nvSpPr>
          <p:cNvPr id="18" name="AAALAC description">
            <a:extLst>
              <a:ext uri="{FF2B5EF4-FFF2-40B4-BE49-F238E27FC236}">
                <a16:creationId xmlns:a16="http://schemas.microsoft.com/office/drawing/2014/main" id="{E6786E63-0447-4DA8-A932-E94F1ED865CA}"/>
              </a:ext>
            </a:extLst>
          </p:cNvPr>
          <p:cNvSpPr txBox="1"/>
          <p:nvPr/>
        </p:nvSpPr>
        <p:spPr>
          <a:xfrm>
            <a:off x="3657600" y="5161145"/>
            <a:ext cx="2362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00B050"/>
                </a:solidFill>
              </a:rPr>
              <a:t>Problems with the “State of the Program”</a:t>
            </a:r>
          </a:p>
        </p:txBody>
      </p:sp>
      <p:sp>
        <p:nvSpPr>
          <p:cNvPr id="19" name="1">
            <a:extLst>
              <a:ext uri="{FF2B5EF4-FFF2-40B4-BE49-F238E27FC236}">
                <a16:creationId xmlns:a16="http://schemas.microsoft.com/office/drawing/2014/main" id="{17CD6D35-79B4-44CB-A83E-55B5CA6CDC4A}"/>
              </a:ext>
            </a:extLst>
          </p:cNvPr>
          <p:cNvSpPr txBox="1"/>
          <p:nvPr/>
        </p:nvSpPr>
        <p:spPr>
          <a:xfrm>
            <a:off x="6484579" y="5648736"/>
            <a:ext cx="3429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>
                    <a:lumMod val="85000"/>
                  </a:schemeClr>
                </a:solidFill>
              </a:rPr>
              <a:t>1</a:t>
            </a:r>
          </a:p>
        </p:txBody>
      </p:sp>
      <p:sp>
        <p:nvSpPr>
          <p:cNvPr id="20" name="2">
            <a:extLst>
              <a:ext uri="{FF2B5EF4-FFF2-40B4-BE49-F238E27FC236}">
                <a16:creationId xmlns:a16="http://schemas.microsoft.com/office/drawing/2014/main" id="{C810A280-4195-40D5-BD1D-79F0286083AD}"/>
              </a:ext>
            </a:extLst>
          </p:cNvPr>
          <p:cNvSpPr txBox="1"/>
          <p:nvPr/>
        </p:nvSpPr>
        <p:spPr>
          <a:xfrm>
            <a:off x="6952706" y="5636120"/>
            <a:ext cx="3429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>
                    <a:lumMod val="85000"/>
                  </a:schemeClr>
                </a:solidFill>
              </a:rPr>
              <a:t>2</a:t>
            </a:r>
          </a:p>
        </p:txBody>
      </p:sp>
      <p:sp>
        <p:nvSpPr>
          <p:cNvPr id="21" name="3">
            <a:extLst>
              <a:ext uri="{FF2B5EF4-FFF2-40B4-BE49-F238E27FC236}">
                <a16:creationId xmlns:a16="http://schemas.microsoft.com/office/drawing/2014/main" id="{CC3A1A20-7B98-4073-AA0F-893D32E31292}"/>
              </a:ext>
            </a:extLst>
          </p:cNvPr>
          <p:cNvSpPr txBox="1"/>
          <p:nvPr/>
        </p:nvSpPr>
        <p:spPr>
          <a:xfrm>
            <a:off x="7360879" y="5636120"/>
            <a:ext cx="3429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>
                    <a:lumMod val="85000"/>
                  </a:schemeClr>
                </a:solidFill>
              </a:rPr>
              <a:t>3</a:t>
            </a:r>
          </a:p>
        </p:txBody>
      </p:sp>
      <p:sp>
        <p:nvSpPr>
          <p:cNvPr id="22" name="4">
            <a:extLst>
              <a:ext uri="{FF2B5EF4-FFF2-40B4-BE49-F238E27FC236}">
                <a16:creationId xmlns:a16="http://schemas.microsoft.com/office/drawing/2014/main" id="{BE14F5B5-EA57-4B30-B001-5423AB3D5BFA}"/>
              </a:ext>
            </a:extLst>
          </p:cNvPr>
          <p:cNvSpPr txBox="1"/>
          <p:nvPr/>
        </p:nvSpPr>
        <p:spPr>
          <a:xfrm>
            <a:off x="7829006" y="5622810"/>
            <a:ext cx="3429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>
                    <a:lumMod val="85000"/>
                  </a:schemeClr>
                </a:solidFill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14385938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35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" fill="hold">
                      <p:stCondLst>
                        <p:cond delay="0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40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1" fill="hold">
                      <p:stCondLst>
                        <p:cond delay="0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</p:childTnLst>
        </p:cTn>
      </p:par>
    </p:tnLst>
    <p:bldLst>
      <p:bldP spid="7" grpId="0" animBg="1"/>
      <p:bldP spid="8" grpId="0"/>
      <p:bldP spid="9" grpId="0" animBg="1"/>
      <p:bldP spid="10" grpId="0"/>
      <p:bldP spid="11" grpId="0" animBg="1"/>
      <p:bldP spid="12" grpId="0"/>
      <p:bldP spid="13" grpId="0" animBg="1"/>
      <p:bldP spid="14" grpId="0"/>
      <p:bldP spid="15" grpId="0"/>
      <p:bldP spid="17" grpId="0"/>
      <p:bldP spid="18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CA0ECCAB-2FD2-4144-8D77-F14A7AE405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Dept. of Veterans Affairs, Office of CVMO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69BF7F6-E802-4A6A-B0BF-0AC8FEE91B95}"/>
              </a:ext>
            </a:extLst>
          </p:cNvPr>
          <p:cNvSpPr txBox="1"/>
          <p:nvPr/>
        </p:nvSpPr>
        <p:spPr>
          <a:xfrm flipH="1">
            <a:off x="2699476" y="381000"/>
            <a:ext cx="436006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Reporting Requirements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77A3D55-00FD-4A94-955E-E0800506FF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3BD09D-39F9-4499-8454-3F62031B9D69}" type="slidenum">
              <a:rPr lang="en-US" smtClean="0"/>
              <a:t>17</a:t>
            </a:fld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13BD9E6-1A84-45ED-83DE-E631199084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27 February 2023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4FDFB2F9-5604-42DE-952B-A19E5A8BC4D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5337" y="47626"/>
            <a:ext cx="7553325" cy="5819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151487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17521"/>
            <a:ext cx="8229600" cy="1143000"/>
          </a:xfrm>
        </p:spPr>
        <p:txBody>
          <a:bodyPr/>
          <a:lstStyle/>
          <a:p>
            <a:r>
              <a:rPr lang="en-US" dirty="0"/>
              <a:t>Timeline for Reportable Matters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Dept. of Veterans Affairs, Office of CVMO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280BE10-D49B-4414-8C16-7CCCD33867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3BD09D-39F9-4499-8454-3F62031B9D69}" type="slidenum">
              <a:rPr lang="en-US" smtClean="0"/>
              <a:t>18</a:t>
            </a:fld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7EBE19E-F701-4965-B11F-4345823071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27 February 2023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0F4281C-E8EC-40AC-968F-4DFEAF825BBF}"/>
              </a:ext>
            </a:extLst>
          </p:cNvPr>
          <p:cNvSpPr txBox="1"/>
          <p:nvPr/>
        </p:nvSpPr>
        <p:spPr>
          <a:xfrm>
            <a:off x="649408" y="3437878"/>
            <a:ext cx="381000" cy="9932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 algn="ctr">
              <a:lnSpc>
                <a:spcPts val="3200"/>
              </a:lnSpc>
              <a:spcBef>
                <a:spcPts val="0"/>
              </a:spcBef>
              <a:buNone/>
            </a:pPr>
            <a:endParaRPr lang="en-US" sz="1800" dirty="0"/>
          </a:p>
          <a:p>
            <a:pPr marL="0" indent="0" algn="ctr">
              <a:lnSpc>
                <a:spcPts val="3200"/>
              </a:lnSpc>
              <a:spcBef>
                <a:spcPts val="0"/>
              </a:spcBef>
              <a:buNone/>
            </a:pPr>
            <a:r>
              <a:rPr lang="en-US" sz="5400" b="1" dirty="0"/>
              <a:t>!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B221E4E-FB3D-43F7-B4E0-9B7440631377}"/>
              </a:ext>
            </a:extLst>
          </p:cNvPr>
          <p:cNvSpPr txBox="1"/>
          <p:nvPr/>
        </p:nvSpPr>
        <p:spPr>
          <a:xfrm>
            <a:off x="866066" y="3642133"/>
            <a:ext cx="1600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/>
              <a:t>-5 days-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7FA90E0-F0ED-402E-8895-0A09E48F9013}"/>
              </a:ext>
            </a:extLst>
          </p:cNvPr>
          <p:cNvSpPr txBox="1"/>
          <p:nvPr/>
        </p:nvSpPr>
        <p:spPr>
          <a:xfrm>
            <a:off x="2317846" y="2672746"/>
            <a:ext cx="3810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/>
              <a:t>IACUC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0C7F501-02F5-45CD-BBE7-E62540440640}"/>
              </a:ext>
            </a:extLst>
          </p:cNvPr>
          <p:cNvSpPr txBox="1"/>
          <p:nvPr/>
        </p:nvSpPr>
        <p:spPr>
          <a:xfrm>
            <a:off x="2514600" y="3642133"/>
            <a:ext cx="184472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/>
              <a:t>-60 days-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89381C3-DFAF-4925-9E4B-B6196814F315}"/>
              </a:ext>
            </a:extLst>
          </p:cNvPr>
          <p:cNvSpPr txBox="1"/>
          <p:nvPr/>
        </p:nvSpPr>
        <p:spPr>
          <a:xfrm>
            <a:off x="4168823" y="1918583"/>
            <a:ext cx="381000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DECISION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1A1A677A-F562-4513-A0C0-E0F2A70F4F8C}"/>
              </a:ext>
            </a:extLst>
          </p:cNvPr>
          <p:cNvSpPr txBox="1"/>
          <p:nvPr/>
        </p:nvSpPr>
        <p:spPr>
          <a:xfrm>
            <a:off x="4419600" y="3642133"/>
            <a:ext cx="1600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/>
              <a:t>-5 days-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14E6D1A5-A627-4B9D-9D9E-2048EB6FAF34}"/>
              </a:ext>
            </a:extLst>
          </p:cNvPr>
          <p:cNvSpPr txBox="1"/>
          <p:nvPr/>
        </p:nvSpPr>
        <p:spPr>
          <a:xfrm>
            <a:off x="6009563" y="3165188"/>
            <a:ext cx="381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/>
              <a:t>DIR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5B7498C7-2A01-42A4-B092-0F4419B85741}"/>
              </a:ext>
            </a:extLst>
          </p:cNvPr>
          <p:cNvSpPr txBox="1"/>
          <p:nvPr/>
        </p:nvSpPr>
        <p:spPr>
          <a:xfrm>
            <a:off x="6219969" y="3657630"/>
            <a:ext cx="1600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/>
              <a:t>-5 days-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7BB64082-7393-44E3-9A76-8CF58B69F315}"/>
              </a:ext>
            </a:extLst>
          </p:cNvPr>
          <p:cNvSpPr txBox="1"/>
          <p:nvPr/>
        </p:nvSpPr>
        <p:spPr>
          <a:xfrm>
            <a:off x="7711840" y="3182023"/>
            <a:ext cx="61699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/>
              <a:t>ORO</a:t>
            </a:r>
          </a:p>
        </p:txBody>
      </p:sp>
    </p:spTree>
    <p:extLst>
      <p:ext uri="{BB962C8B-B14F-4D97-AF65-F5344CB8AC3E}">
        <p14:creationId xmlns:p14="http://schemas.microsoft.com/office/powerpoint/2010/main" val="8778087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  <p:bldP spid="10" grpId="0"/>
      <p:bldP spid="11" grpId="0"/>
      <p:bldP spid="12" grpId="0"/>
      <p:bldP spid="16" grpId="0"/>
      <p:bldP spid="17" grpId="0"/>
      <p:bldP spid="18" grpId="0"/>
      <p:bldP spid="19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236480-A1B6-49CF-A761-85AA023F63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/>
          </a:bodyPr>
          <a:lstStyle/>
          <a:p>
            <a:r>
              <a:rPr lang="en-US" sz="3600" dirty="0"/>
              <a:t>VA Collaborations with Non-VA Institutions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B48D1A-4FB4-4C38-9078-503C07B8E0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65325"/>
            <a:ext cx="8229600" cy="4191000"/>
          </a:xfrm>
        </p:spPr>
        <p:txBody>
          <a:bodyPr/>
          <a:lstStyle/>
          <a:p>
            <a:r>
              <a:rPr lang="en-US" dirty="0"/>
              <a:t>Investigator/project specific collaborations</a:t>
            </a:r>
          </a:p>
          <a:p>
            <a:r>
              <a:rPr lang="en-US" dirty="0"/>
              <a:t>Broad framework for managing shared oversight of collaborative work involving resources of both institutions (funding, facilities, personnel)</a:t>
            </a:r>
          </a:p>
          <a:p>
            <a:r>
              <a:rPr lang="en-US" dirty="0"/>
              <a:t>Arrangements for another institution to provide support services for a VA program of research with animals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64F9F1-0FAC-44EC-8C24-8E08066DFD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27 February 2023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6E0E26-7B40-455D-9E3E-543216A4F1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Dept. of Veterans Affairs, Office of CVMO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36A543-C051-4A4D-B625-2A7C721B60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3BD09D-39F9-4499-8454-3F62031B9D69}" type="slidenum">
              <a:rPr lang="en-US" smtClean="0"/>
              <a:t>19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463171B-E6CA-47CB-B3DB-CD6B00BF4D67}"/>
              </a:ext>
            </a:extLst>
          </p:cNvPr>
          <p:cNvSpPr txBox="1"/>
          <p:nvPr/>
        </p:nvSpPr>
        <p:spPr>
          <a:xfrm>
            <a:off x="1790700" y="990600"/>
            <a:ext cx="5562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Require Written Agreements</a:t>
            </a:r>
          </a:p>
        </p:txBody>
      </p:sp>
    </p:spTree>
    <p:extLst>
      <p:ext uri="{BB962C8B-B14F-4D97-AF65-F5344CB8AC3E}">
        <p14:creationId xmlns:p14="http://schemas.microsoft.com/office/powerpoint/2010/main" val="31091618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82762"/>
          </a:xfrm>
        </p:spPr>
        <p:txBody>
          <a:bodyPr>
            <a:noAutofit/>
          </a:bodyPr>
          <a:lstStyle/>
          <a:p>
            <a:r>
              <a:rPr lang="en-US" dirty="0"/>
              <a:t>VA Policy: Research with Animals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068763"/>
          </a:xfrm>
        </p:spPr>
        <p:txBody>
          <a:bodyPr>
            <a:normAutofit lnSpcReduction="10000"/>
          </a:bodyPr>
          <a:lstStyle/>
          <a:p>
            <a:r>
              <a:rPr lang="en-US" dirty="0"/>
              <a:t>VA recognizes the </a:t>
            </a:r>
            <a:r>
              <a:rPr lang="en-US" u="sng" dirty="0"/>
              <a:t>ethical</a:t>
            </a:r>
            <a:r>
              <a:rPr lang="en-US" dirty="0"/>
              <a:t> imperative to minimize the pain and distress that animal subjects experience, while also supporting the use of animals in research when it’s scientifically necessary</a:t>
            </a:r>
          </a:p>
          <a:p>
            <a:r>
              <a:rPr lang="en-US" dirty="0"/>
              <a:t>The devil is in the details of how to show that we’re doing that (compliance with </a:t>
            </a:r>
            <a:r>
              <a:rPr lang="en-US" u="sng" dirty="0"/>
              <a:t>applicable rules</a:t>
            </a:r>
            <a:r>
              <a:rPr lang="en-US" dirty="0"/>
              <a:t>)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Dept. of Veterans Affairs, Office of CVMO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F77917F-690D-42A3-90E5-85F3CB92D0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3BD09D-39F9-4499-8454-3F62031B9D69}" type="slidenum">
              <a:rPr lang="en-US" smtClean="0"/>
              <a:t>2</a:t>
            </a:fld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D30BAF3-746C-4B32-ABB4-7D571C5004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27 February 2023</a:t>
            </a:r>
          </a:p>
        </p:txBody>
      </p:sp>
    </p:spTree>
    <p:extLst>
      <p:ext uri="{BB962C8B-B14F-4D97-AF65-F5344CB8AC3E}">
        <p14:creationId xmlns:p14="http://schemas.microsoft.com/office/powerpoint/2010/main" val="22014066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9D3A00-81CC-4822-84D6-CC6F277E16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VA-Specific Application of the Rules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5F3E2A-767A-4B08-B194-627938ABBD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PHS Policy applies to </a:t>
            </a:r>
            <a:r>
              <a:rPr lang="en-US" u="sng" dirty="0"/>
              <a:t>all</a:t>
            </a:r>
            <a:r>
              <a:rPr lang="en-US" dirty="0"/>
              <a:t> VA research – regardless of funding source</a:t>
            </a:r>
          </a:p>
          <a:p>
            <a:r>
              <a:rPr lang="en-US" dirty="0"/>
              <a:t>USDA AWR applies to all VA research – including with rats and mice</a:t>
            </a:r>
          </a:p>
          <a:p>
            <a:r>
              <a:rPr lang="en-US" dirty="0"/>
              <a:t>AAALAC Rules of Accreditation apply to all facilities where VA research with animals is done</a:t>
            </a:r>
          </a:p>
          <a:p>
            <a:r>
              <a:rPr lang="en-US" dirty="0"/>
              <a:t>Responsibilities of the IO and CEO apply to the MCD even if affiliate personnel serve as IO and CEO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5378B0-0D40-4EC7-AEAF-C95D6B66E4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27 February 2023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48F722-A8E1-44C6-B711-5ACE137E00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Dept. of Veterans Affairs, Office of CVMO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3BDACA-1A4D-4DC7-A4F5-012E10B495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3BD09D-39F9-4499-8454-3F62031B9D69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71518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29CFFB-1C54-4EDB-AF56-543D2B99DD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1682" y="196850"/>
            <a:ext cx="8229600" cy="641350"/>
          </a:xfrm>
        </p:spPr>
        <p:txBody>
          <a:bodyPr>
            <a:normAutofit/>
          </a:bodyPr>
          <a:lstStyle/>
          <a:p>
            <a:r>
              <a:rPr lang="en-US" sz="3600" dirty="0"/>
              <a:t>VA-Specific Requirements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1F288A-C4D1-498A-8082-BEB31E6F4F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0924" y="914400"/>
            <a:ext cx="8229600" cy="5441950"/>
          </a:xfrm>
        </p:spPr>
        <p:txBody>
          <a:bodyPr>
            <a:normAutofit fontScale="70000" lnSpcReduction="20000"/>
          </a:bodyPr>
          <a:lstStyle/>
          <a:p>
            <a:pPr marL="0" indent="0" algn="ctr">
              <a:buNone/>
            </a:pPr>
            <a:r>
              <a:rPr lang="en-US" sz="3600" dirty="0"/>
              <a:t>Protocol Review</a:t>
            </a:r>
          </a:p>
          <a:p>
            <a:r>
              <a:rPr lang="en-US" dirty="0"/>
              <a:t>Veterinary pre-consult for every protocol</a:t>
            </a:r>
          </a:p>
          <a:p>
            <a:r>
              <a:rPr lang="en-US" dirty="0"/>
              <a:t>Two primary reviewers for any protocol</a:t>
            </a:r>
          </a:p>
          <a:p>
            <a:r>
              <a:rPr lang="en-US" dirty="0"/>
              <a:t>Secondary review by the office of the CVMO</a:t>
            </a:r>
          </a:p>
          <a:p>
            <a:r>
              <a:rPr lang="en-US" dirty="0"/>
              <a:t>Signatures on approved protocols</a:t>
            </a:r>
          </a:p>
          <a:p>
            <a:r>
              <a:rPr lang="en-US" dirty="0"/>
              <a:t>Roles: R&amp;D Committee, ACOS, AO, SRS, RCO</a:t>
            </a:r>
          </a:p>
          <a:p>
            <a:r>
              <a:rPr lang="en-US" dirty="0"/>
              <a:t>Notify R&amp;D Committee of IACUC approval</a:t>
            </a:r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sz="3600" dirty="0"/>
              <a:t>Semiannual Reports</a:t>
            </a:r>
          </a:p>
          <a:p>
            <a:r>
              <a:rPr lang="en-US" dirty="0"/>
              <a:t>Protocol document audit</a:t>
            </a:r>
          </a:p>
          <a:p>
            <a:r>
              <a:rPr lang="en-US" dirty="0"/>
              <a:t>Inspect locations for housing &gt; 12 hours, or surgery is done</a:t>
            </a:r>
          </a:p>
          <a:p>
            <a:r>
              <a:rPr lang="en-US" dirty="0"/>
              <a:t>Annual overheat test</a:t>
            </a:r>
          </a:p>
          <a:p>
            <a:r>
              <a:rPr lang="en-US" dirty="0"/>
              <a:t>Document audit of 5% of active protocols (at least 3)</a:t>
            </a:r>
          </a:p>
          <a:p>
            <a:r>
              <a:rPr lang="en-US" dirty="0"/>
              <a:t>Semiannual report must be reviewed with and signed by MCD, in a meeting with IACUC and Research Administrators</a:t>
            </a:r>
          </a:p>
          <a:p>
            <a:r>
              <a:rPr lang="en-US" dirty="0"/>
              <a:t>Semiannual report signed by MCD must be submitted to CVMO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CFE17D-FE18-4B07-B540-83E7C73386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27 February 2023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0F274C-5B22-463C-B00A-49999218F7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Dept. of Veterans Affairs, Office of CVMO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93F39B-7212-469C-BD0C-3D0A70BD8A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3BD09D-39F9-4499-8454-3F62031B9D69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25811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9A8A8A-E264-4134-B018-C01537F6BB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US" dirty="0"/>
              <a:t>More VA-Specific Requirements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312881-A5C2-4017-948D-DB7ADAE221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en-US" sz="3900" dirty="0"/>
              <a:t>Self-Reporting</a:t>
            </a:r>
          </a:p>
          <a:p>
            <a:r>
              <a:rPr lang="en-US" dirty="0"/>
              <a:t>Self-reporting to ORO</a:t>
            </a:r>
          </a:p>
          <a:p>
            <a:r>
              <a:rPr lang="en-US" dirty="0"/>
              <a:t>Preliminary pre-decisional notifications to CVMO and ORO</a:t>
            </a:r>
          </a:p>
          <a:p>
            <a:r>
              <a:rPr lang="en-US" dirty="0"/>
              <a:t>ORO self-reporting timeline</a:t>
            </a:r>
          </a:p>
          <a:p>
            <a:endParaRPr lang="en-US" dirty="0"/>
          </a:p>
          <a:p>
            <a:pPr marL="0" indent="0" algn="ctr">
              <a:buNone/>
            </a:pPr>
            <a:r>
              <a:rPr lang="en-US" sz="3900" dirty="0"/>
              <a:t>Collaboration with Non-VA Institutions</a:t>
            </a:r>
          </a:p>
          <a:p>
            <a:r>
              <a:rPr lang="en-US" dirty="0"/>
              <a:t>Collaborative Work with Animals</a:t>
            </a:r>
          </a:p>
          <a:p>
            <a:r>
              <a:rPr lang="en-US" dirty="0"/>
              <a:t>Collaborative Oversight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6AF850-3EB8-4DD9-A6E1-D24849CE2A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27 February 2023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0A8436-58C3-48AA-AF03-9E4D82F85A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Dept. of Veterans Affairs, Office of CVMO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472430-A226-4D28-8ADD-CC54C4EAF9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3BD09D-39F9-4499-8454-3F62031B9D69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73239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535AAD-D5E2-4A37-A4E5-842DAA092E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286000"/>
            <a:ext cx="8229600" cy="1143000"/>
          </a:xfrm>
        </p:spPr>
        <p:txBody>
          <a:bodyPr/>
          <a:lstStyle/>
          <a:p>
            <a:r>
              <a:rPr lang="en-US" dirty="0"/>
              <a:t>Questions?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D9C0533-27F1-4EAF-9D68-C8E2FB3593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27 February 2023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1F1A3F9-5620-407D-93A1-512DCE39A2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Dept. of Veterans Affairs, Office of CVMO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BE2405E-A5DC-421F-837F-907FEA69B3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3BD09D-39F9-4499-8454-3F62031B9D69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95528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7FC0B1-5270-4B3E-8387-F98FC40039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391"/>
          </a:xfrm>
        </p:spPr>
        <p:txBody>
          <a:bodyPr>
            <a:normAutofit fontScale="90000"/>
          </a:bodyPr>
          <a:lstStyle/>
          <a:p>
            <a:r>
              <a:rPr lang="en-US" dirty="0"/>
              <a:t>Sources of Requirements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765863-5B22-4392-8E1A-EACF63AC87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27 February 2023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A59678-CA39-47B8-93DD-637F53DF5E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Dept. of Veterans Affairs, Office of CVMO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B86FB1-5DB8-4320-9C96-869271FF5B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3BD09D-39F9-4499-8454-3F62031B9D69}" type="slidenum">
              <a:rPr lang="en-US" smtClean="0"/>
              <a:t>3</a:t>
            </a:fld>
            <a:endParaRPr lang="en-US"/>
          </a:p>
        </p:txBody>
      </p:sp>
      <p:sp>
        <p:nvSpPr>
          <p:cNvPr id="7" name="VA circle">
            <a:extLst>
              <a:ext uri="{FF2B5EF4-FFF2-40B4-BE49-F238E27FC236}">
                <a16:creationId xmlns:a16="http://schemas.microsoft.com/office/drawing/2014/main" id="{635F5ED8-1F14-45D1-9DF0-555462A93434}"/>
              </a:ext>
            </a:extLst>
          </p:cNvPr>
          <p:cNvSpPr/>
          <p:nvPr/>
        </p:nvSpPr>
        <p:spPr>
          <a:xfrm>
            <a:off x="762000" y="1111439"/>
            <a:ext cx="7620000" cy="3190388"/>
          </a:xfrm>
          <a:prstGeom prst="flowChartTerminator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PHS Policy circle">
            <a:extLst>
              <a:ext uri="{FF2B5EF4-FFF2-40B4-BE49-F238E27FC236}">
                <a16:creationId xmlns:a16="http://schemas.microsoft.com/office/drawing/2014/main" id="{EE034087-49CB-409A-8A0D-8D622FCB3BE1}"/>
              </a:ext>
            </a:extLst>
          </p:cNvPr>
          <p:cNvSpPr/>
          <p:nvPr/>
        </p:nvSpPr>
        <p:spPr>
          <a:xfrm>
            <a:off x="1143000" y="1352472"/>
            <a:ext cx="4204518" cy="2646992"/>
          </a:xfrm>
          <a:prstGeom prst="flowChartTerminator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AAALAC circle">
            <a:extLst>
              <a:ext uri="{FF2B5EF4-FFF2-40B4-BE49-F238E27FC236}">
                <a16:creationId xmlns:a16="http://schemas.microsoft.com/office/drawing/2014/main" id="{02A25F28-3E45-4551-A7FA-1B445BC21874}"/>
              </a:ext>
            </a:extLst>
          </p:cNvPr>
          <p:cNvSpPr/>
          <p:nvPr/>
        </p:nvSpPr>
        <p:spPr>
          <a:xfrm>
            <a:off x="4114799" y="2012950"/>
            <a:ext cx="4065640" cy="1759929"/>
          </a:xfrm>
          <a:prstGeom prst="flowChartTerminator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Guide">
            <a:extLst>
              <a:ext uri="{FF2B5EF4-FFF2-40B4-BE49-F238E27FC236}">
                <a16:creationId xmlns:a16="http://schemas.microsoft.com/office/drawing/2014/main" id="{C4EC22F1-BA49-45EA-9C4F-6201A237B168}"/>
              </a:ext>
            </a:extLst>
          </p:cNvPr>
          <p:cNvSpPr txBox="1"/>
          <p:nvPr/>
        </p:nvSpPr>
        <p:spPr>
          <a:xfrm>
            <a:off x="4091446" y="2314143"/>
            <a:ext cx="1295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rgbClr val="0070C0"/>
                </a:solidFill>
              </a:rPr>
              <a:t>The Guide</a:t>
            </a:r>
          </a:p>
        </p:txBody>
      </p:sp>
      <p:sp>
        <p:nvSpPr>
          <p:cNvPr id="11" name="AAALAC Rules">
            <a:extLst>
              <a:ext uri="{FF2B5EF4-FFF2-40B4-BE49-F238E27FC236}">
                <a16:creationId xmlns:a16="http://schemas.microsoft.com/office/drawing/2014/main" id="{DD843CC8-79B7-4EF4-82CE-71BF77B22EFD}"/>
              </a:ext>
            </a:extLst>
          </p:cNvPr>
          <p:cNvSpPr txBox="1"/>
          <p:nvPr/>
        </p:nvSpPr>
        <p:spPr>
          <a:xfrm>
            <a:off x="5347517" y="2118630"/>
            <a:ext cx="265348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70C0"/>
                </a:solidFill>
              </a:rPr>
              <a:t>AAALAC Rules of Accreditation</a:t>
            </a:r>
          </a:p>
        </p:txBody>
      </p:sp>
      <p:sp>
        <p:nvSpPr>
          <p:cNvPr id="12" name="USDA AWAR">
            <a:extLst>
              <a:ext uri="{FF2B5EF4-FFF2-40B4-BE49-F238E27FC236}">
                <a16:creationId xmlns:a16="http://schemas.microsoft.com/office/drawing/2014/main" id="{176D3562-5B0C-4D3B-9577-0A03AFE76516}"/>
              </a:ext>
            </a:extLst>
          </p:cNvPr>
          <p:cNvSpPr txBox="1"/>
          <p:nvPr/>
        </p:nvSpPr>
        <p:spPr>
          <a:xfrm>
            <a:off x="1236399" y="2215228"/>
            <a:ext cx="12192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rgbClr val="0070C0"/>
                </a:solidFill>
              </a:rPr>
              <a:t>USDA AWAR</a:t>
            </a:r>
          </a:p>
        </p:txBody>
      </p:sp>
      <p:sp>
        <p:nvSpPr>
          <p:cNvPr id="13" name="AVMA Guidelines">
            <a:extLst>
              <a:ext uri="{FF2B5EF4-FFF2-40B4-BE49-F238E27FC236}">
                <a16:creationId xmlns:a16="http://schemas.microsoft.com/office/drawing/2014/main" id="{926AF53E-4C7B-4E6C-9289-C95F1E3BCE70}"/>
              </a:ext>
            </a:extLst>
          </p:cNvPr>
          <p:cNvSpPr txBox="1"/>
          <p:nvPr/>
        </p:nvSpPr>
        <p:spPr>
          <a:xfrm>
            <a:off x="2084437" y="3045356"/>
            <a:ext cx="185092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rgbClr val="0070C0"/>
                </a:solidFill>
              </a:rPr>
              <a:t>AVMA Guidelines</a:t>
            </a:r>
          </a:p>
        </p:txBody>
      </p:sp>
      <p:sp>
        <p:nvSpPr>
          <p:cNvPr id="14" name="US Principles">
            <a:extLst>
              <a:ext uri="{FF2B5EF4-FFF2-40B4-BE49-F238E27FC236}">
                <a16:creationId xmlns:a16="http://schemas.microsoft.com/office/drawing/2014/main" id="{A1DA9535-90F9-4A2B-97F8-F3E89A34040F}"/>
              </a:ext>
            </a:extLst>
          </p:cNvPr>
          <p:cNvSpPr txBox="1"/>
          <p:nvPr/>
        </p:nvSpPr>
        <p:spPr>
          <a:xfrm>
            <a:off x="2556380" y="2050108"/>
            <a:ext cx="160020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rgbClr val="0070C0"/>
                </a:solidFill>
              </a:rPr>
              <a:t>US Principles</a:t>
            </a:r>
          </a:p>
        </p:txBody>
      </p:sp>
      <p:sp>
        <p:nvSpPr>
          <p:cNvPr id="15" name="VA Policy">
            <a:extLst>
              <a:ext uri="{FF2B5EF4-FFF2-40B4-BE49-F238E27FC236}">
                <a16:creationId xmlns:a16="http://schemas.microsoft.com/office/drawing/2014/main" id="{534A6C50-FAD4-4E65-952D-698551953DC0}"/>
              </a:ext>
            </a:extLst>
          </p:cNvPr>
          <p:cNvSpPr txBox="1"/>
          <p:nvPr/>
        </p:nvSpPr>
        <p:spPr>
          <a:xfrm>
            <a:off x="4981068" y="1027927"/>
            <a:ext cx="329666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70C0"/>
                </a:solidFill>
              </a:rPr>
              <a:t>VA Policy</a:t>
            </a:r>
          </a:p>
          <a:p>
            <a:pPr algn="ctr"/>
            <a:r>
              <a:rPr lang="en-US" sz="2400" dirty="0">
                <a:solidFill>
                  <a:srgbClr val="0070C0"/>
                </a:solidFill>
              </a:rPr>
              <a:t>1200.07, 1058.01</a:t>
            </a:r>
          </a:p>
        </p:txBody>
      </p:sp>
      <p:sp>
        <p:nvSpPr>
          <p:cNvPr id="16" name="PHS Policy">
            <a:extLst>
              <a:ext uri="{FF2B5EF4-FFF2-40B4-BE49-F238E27FC236}">
                <a16:creationId xmlns:a16="http://schemas.microsoft.com/office/drawing/2014/main" id="{8E8CDB48-01AE-4650-9E42-5AD5AD23B610}"/>
              </a:ext>
            </a:extLst>
          </p:cNvPr>
          <p:cNvSpPr txBox="1"/>
          <p:nvPr/>
        </p:nvSpPr>
        <p:spPr>
          <a:xfrm>
            <a:off x="1863839" y="1433319"/>
            <a:ext cx="203527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70C0"/>
                </a:solidFill>
              </a:rPr>
              <a:t>PHS Policy</a:t>
            </a:r>
          </a:p>
        </p:txBody>
      </p:sp>
      <p:sp>
        <p:nvSpPr>
          <p:cNvPr id="17" name="Hexagon 16">
            <a:extLst>
              <a:ext uri="{FF2B5EF4-FFF2-40B4-BE49-F238E27FC236}">
                <a16:creationId xmlns:a16="http://schemas.microsoft.com/office/drawing/2014/main" id="{9E29B0C4-4274-4797-8D7D-171869A4BB4E}"/>
              </a:ext>
            </a:extLst>
          </p:cNvPr>
          <p:cNvSpPr/>
          <p:nvPr/>
        </p:nvSpPr>
        <p:spPr>
          <a:xfrm>
            <a:off x="3911407" y="5078246"/>
            <a:ext cx="1321183" cy="1231227"/>
          </a:xfrm>
          <a:prstGeom prst="hexagon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6318DE99-40D2-4F14-B603-2B883FA55FA8}"/>
              </a:ext>
            </a:extLst>
          </p:cNvPr>
          <p:cNvCxnSpPr>
            <a:cxnSpLocks/>
          </p:cNvCxnSpPr>
          <p:nvPr/>
        </p:nvCxnSpPr>
        <p:spPr>
          <a:xfrm>
            <a:off x="4571999" y="4301827"/>
            <a:ext cx="0" cy="776419"/>
          </a:xfrm>
          <a:prstGeom prst="straightConnector1">
            <a:avLst/>
          </a:prstGeom>
          <a:ln w="28575">
            <a:solidFill>
              <a:schemeClr val="tx1"/>
            </a:solidFill>
            <a:prstDash val="dash"/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Ethical Conduct of Research">
            <a:extLst>
              <a:ext uri="{FF2B5EF4-FFF2-40B4-BE49-F238E27FC236}">
                <a16:creationId xmlns:a16="http://schemas.microsoft.com/office/drawing/2014/main" id="{2018ECF0-4B58-4AC1-AF1D-FB8700820E39}"/>
              </a:ext>
            </a:extLst>
          </p:cNvPr>
          <p:cNvSpPr txBox="1"/>
          <p:nvPr/>
        </p:nvSpPr>
        <p:spPr>
          <a:xfrm>
            <a:off x="3935360" y="5232194"/>
            <a:ext cx="123269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Ethical Conduct of Research</a:t>
            </a:r>
          </a:p>
        </p:txBody>
      </p:sp>
      <p:sp>
        <p:nvSpPr>
          <p:cNvPr id="3" name="1">
            <a:extLst>
              <a:ext uri="{FF2B5EF4-FFF2-40B4-BE49-F238E27FC236}">
                <a16:creationId xmlns:a16="http://schemas.microsoft.com/office/drawing/2014/main" id="{E234FFFA-0022-4B42-99FF-F1A1D8230E94}"/>
              </a:ext>
            </a:extLst>
          </p:cNvPr>
          <p:cNvSpPr txBox="1"/>
          <p:nvPr/>
        </p:nvSpPr>
        <p:spPr>
          <a:xfrm>
            <a:off x="6172205" y="5335224"/>
            <a:ext cx="4571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2">
                    <a:lumMod val="75000"/>
                  </a:schemeClr>
                </a:solidFill>
              </a:rPr>
              <a:t>1</a:t>
            </a:r>
          </a:p>
        </p:txBody>
      </p:sp>
      <p:sp>
        <p:nvSpPr>
          <p:cNvPr id="20" name="2">
            <a:extLst>
              <a:ext uri="{FF2B5EF4-FFF2-40B4-BE49-F238E27FC236}">
                <a16:creationId xmlns:a16="http://schemas.microsoft.com/office/drawing/2014/main" id="{5F0268F0-E661-4A45-B0ED-E43C25FF3FE8}"/>
              </a:ext>
            </a:extLst>
          </p:cNvPr>
          <p:cNvSpPr txBox="1"/>
          <p:nvPr/>
        </p:nvSpPr>
        <p:spPr>
          <a:xfrm>
            <a:off x="6677333" y="5330562"/>
            <a:ext cx="4571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2">
                    <a:lumMod val="75000"/>
                  </a:schemeClr>
                </a:solidFill>
              </a:rPr>
              <a:t>2</a:t>
            </a:r>
          </a:p>
        </p:txBody>
      </p:sp>
      <p:sp>
        <p:nvSpPr>
          <p:cNvPr id="22" name="3">
            <a:extLst>
              <a:ext uri="{FF2B5EF4-FFF2-40B4-BE49-F238E27FC236}">
                <a16:creationId xmlns:a16="http://schemas.microsoft.com/office/drawing/2014/main" id="{E713EC4D-3C25-4512-8A7B-C4C1076BCC45}"/>
              </a:ext>
            </a:extLst>
          </p:cNvPr>
          <p:cNvSpPr txBox="1"/>
          <p:nvPr/>
        </p:nvSpPr>
        <p:spPr>
          <a:xfrm>
            <a:off x="7162797" y="5330562"/>
            <a:ext cx="4571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2">
                    <a:lumMod val="75000"/>
                  </a:schemeClr>
                </a:solidFill>
              </a:rPr>
              <a:t>3</a:t>
            </a:r>
          </a:p>
        </p:txBody>
      </p:sp>
      <p:sp>
        <p:nvSpPr>
          <p:cNvPr id="23" name="5">
            <a:extLst>
              <a:ext uri="{FF2B5EF4-FFF2-40B4-BE49-F238E27FC236}">
                <a16:creationId xmlns:a16="http://schemas.microsoft.com/office/drawing/2014/main" id="{F9EBC906-D7C6-4D58-815A-83A57E30F087}"/>
              </a:ext>
            </a:extLst>
          </p:cNvPr>
          <p:cNvSpPr txBox="1"/>
          <p:nvPr/>
        </p:nvSpPr>
        <p:spPr>
          <a:xfrm>
            <a:off x="6228404" y="5807099"/>
            <a:ext cx="4571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2">
                    <a:lumMod val="75000"/>
                  </a:schemeClr>
                </a:solidFill>
              </a:rPr>
              <a:t>5</a:t>
            </a:r>
          </a:p>
        </p:txBody>
      </p:sp>
      <p:sp>
        <p:nvSpPr>
          <p:cNvPr id="24" name="4">
            <a:extLst>
              <a:ext uri="{FF2B5EF4-FFF2-40B4-BE49-F238E27FC236}">
                <a16:creationId xmlns:a16="http://schemas.microsoft.com/office/drawing/2014/main" id="{9363BAFD-9DF8-4585-867B-3FC9B3A02540}"/>
              </a:ext>
            </a:extLst>
          </p:cNvPr>
          <p:cNvSpPr txBox="1"/>
          <p:nvPr/>
        </p:nvSpPr>
        <p:spPr>
          <a:xfrm>
            <a:off x="7543805" y="5341534"/>
            <a:ext cx="4571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2">
                    <a:lumMod val="75000"/>
                  </a:schemeClr>
                </a:solidFill>
              </a:rPr>
              <a:t>4</a:t>
            </a:r>
          </a:p>
        </p:txBody>
      </p:sp>
      <p:sp>
        <p:nvSpPr>
          <p:cNvPr id="25" name="6">
            <a:extLst>
              <a:ext uri="{FF2B5EF4-FFF2-40B4-BE49-F238E27FC236}">
                <a16:creationId xmlns:a16="http://schemas.microsoft.com/office/drawing/2014/main" id="{05022BB9-B0B9-4DBF-9CAC-B8B4C2EBA0F3}"/>
              </a:ext>
            </a:extLst>
          </p:cNvPr>
          <p:cNvSpPr txBox="1"/>
          <p:nvPr/>
        </p:nvSpPr>
        <p:spPr>
          <a:xfrm>
            <a:off x="6674205" y="5802165"/>
            <a:ext cx="4571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2">
                    <a:lumMod val="75000"/>
                  </a:schemeClr>
                </a:solidFill>
              </a:rPr>
              <a:t>6</a:t>
            </a:r>
          </a:p>
        </p:txBody>
      </p:sp>
      <p:sp>
        <p:nvSpPr>
          <p:cNvPr id="26" name="8">
            <a:extLst>
              <a:ext uri="{FF2B5EF4-FFF2-40B4-BE49-F238E27FC236}">
                <a16:creationId xmlns:a16="http://schemas.microsoft.com/office/drawing/2014/main" id="{C30E62B1-98D7-49E1-864D-84F506E11FCE}"/>
              </a:ext>
            </a:extLst>
          </p:cNvPr>
          <p:cNvSpPr txBox="1"/>
          <p:nvPr/>
        </p:nvSpPr>
        <p:spPr>
          <a:xfrm>
            <a:off x="7563868" y="5797343"/>
            <a:ext cx="4571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2">
                    <a:lumMod val="75000"/>
                  </a:schemeClr>
                </a:solidFill>
              </a:rPr>
              <a:t>8</a:t>
            </a:r>
          </a:p>
        </p:txBody>
      </p:sp>
      <p:sp>
        <p:nvSpPr>
          <p:cNvPr id="27" name="7">
            <a:extLst>
              <a:ext uri="{FF2B5EF4-FFF2-40B4-BE49-F238E27FC236}">
                <a16:creationId xmlns:a16="http://schemas.microsoft.com/office/drawing/2014/main" id="{45DA39BE-E254-4F35-9347-F09D2FD0810C}"/>
              </a:ext>
            </a:extLst>
          </p:cNvPr>
          <p:cNvSpPr txBox="1"/>
          <p:nvPr/>
        </p:nvSpPr>
        <p:spPr>
          <a:xfrm>
            <a:off x="7129461" y="5808315"/>
            <a:ext cx="4571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2">
                    <a:lumMod val="75000"/>
                  </a:schemeClr>
                </a:solidFill>
              </a:rPr>
              <a:t>7</a:t>
            </a:r>
          </a:p>
        </p:txBody>
      </p:sp>
    </p:spTree>
    <p:extLst>
      <p:ext uri="{BB962C8B-B14F-4D97-AF65-F5344CB8AC3E}">
        <p14:creationId xmlns:p14="http://schemas.microsoft.com/office/powerpoint/2010/main" val="22751706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29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" fill="hold">
                      <p:stCondLst>
                        <p:cond delay="0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36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7" fill="hold">
                      <p:stCondLst>
                        <p:cond delay="0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43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4" fill="hold">
                      <p:stCondLst>
                        <p:cond delay="0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 animBg="1"/>
      <p:bldP spid="2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8807" y="685800"/>
            <a:ext cx="8229600" cy="4724400"/>
          </a:xfrm>
        </p:spPr>
        <p:txBody>
          <a:bodyPr>
            <a:normAutofit fontScale="90000"/>
          </a:bodyPr>
          <a:lstStyle/>
          <a:p>
            <a:r>
              <a:rPr lang="en-US" sz="5400" dirty="0"/>
              <a:t>What Is the Connection</a:t>
            </a:r>
            <a:br>
              <a:rPr lang="en-US" sz="5400" dirty="0"/>
            </a:br>
            <a:r>
              <a:rPr lang="en-US" sz="5400" dirty="0"/>
              <a:t>Between</a:t>
            </a:r>
            <a:br>
              <a:rPr lang="en-US" sz="5400" dirty="0"/>
            </a:br>
            <a:r>
              <a:rPr lang="en-US" sz="5400" dirty="0"/>
              <a:t>Compliance with Requirements</a:t>
            </a:r>
            <a:br>
              <a:rPr lang="en-US" sz="5400" dirty="0"/>
            </a:br>
            <a:r>
              <a:rPr lang="en-US" sz="5400" dirty="0"/>
              <a:t>and</a:t>
            </a:r>
            <a:br>
              <a:rPr lang="en-US" sz="5400" dirty="0"/>
            </a:br>
            <a:r>
              <a:rPr lang="en-US" sz="5400" dirty="0"/>
              <a:t>Ethical Conduct of Research?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Dept. of Veterans Affairs, Office of CVMO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4549A30-9EF7-4AEF-AB2B-99A60787E5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3BD09D-39F9-4499-8454-3F62031B9D69}" type="slidenum">
              <a:rPr lang="en-US" smtClean="0"/>
              <a:t>4</a:t>
            </a:fld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FEC9EF6-0863-4573-927B-1CC256A4F8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27 February 2023</a:t>
            </a:r>
          </a:p>
        </p:txBody>
      </p:sp>
    </p:spTree>
    <p:extLst>
      <p:ext uri="{BB962C8B-B14F-4D97-AF65-F5344CB8AC3E}">
        <p14:creationId xmlns:p14="http://schemas.microsoft.com/office/powerpoint/2010/main" val="13844921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609600"/>
            <a:ext cx="8686800" cy="1905000"/>
          </a:xfrm>
        </p:spPr>
        <p:txBody>
          <a:bodyPr>
            <a:noAutofit/>
          </a:bodyPr>
          <a:lstStyle/>
          <a:p>
            <a:r>
              <a:rPr lang="en-US" sz="4800" dirty="0"/>
              <a:t>Demonstrate to the Public:</a:t>
            </a:r>
            <a:br>
              <a:rPr lang="en-US" sz="4800" dirty="0"/>
            </a:br>
            <a:r>
              <a:rPr lang="en-US" dirty="0"/>
              <a:t>VA Research is Ethically Responsible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2872581"/>
            <a:ext cx="6858000" cy="2849563"/>
          </a:xfrm>
        </p:spPr>
        <p:txBody>
          <a:bodyPr>
            <a:normAutofit lnSpcReduction="10000"/>
          </a:bodyPr>
          <a:lstStyle/>
          <a:p>
            <a:r>
              <a:rPr lang="en-US" sz="5400" dirty="0"/>
              <a:t>USDA registration</a:t>
            </a:r>
          </a:p>
          <a:p>
            <a:r>
              <a:rPr lang="en-US" sz="5400" dirty="0"/>
              <a:t>PHS Assurance</a:t>
            </a:r>
          </a:p>
          <a:p>
            <a:r>
              <a:rPr lang="en-US" sz="5400" dirty="0" err="1"/>
              <a:t>AAALACi</a:t>
            </a:r>
            <a:r>
              <a:rPr lang="en-US" sz="5400" dirty="0"/>
              <a:t> accreditation</a:t>
            </a:r>
          </a:p>
          <a:p>
            <a:endParaRPr lang="en-US" sz="5400" dirty="0"/>
          </a:p>
          <a:p>
            <a:endParaRPr lang="en-US" sz="5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Dept. of Veterans Affairs, Office of CVMO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4A9FB83-42EB-4C20-80A0-AD4DD44AEA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3BD09D-39F9-4499-8454-3F62031B9D69}" type="slidenum">
              <a:rPr lang="en-US" smtClean="0"/>
              <a:t>5</a:t>
            </a:fld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23F2669-3321-4155-8B88-4AE8C3A14E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27 February 2023</a:t>
            </a:r>
          </a:p>
        </p:txBody>
      </p:sp>
    </p:spTree>
    <p:extLst>
      <p:ext uri="{BB962C8B-B14F-4D97-AF65-F5344CB8AC3E}">
        <p14:creationId xmlns:p14="http://schemas.microsoft.com/office/powerpoint/2010/main" val="6548559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FD1B99-0124-48C3-A67F-0A03721713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27 February 2023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DEB0BB-1319-4B11-93CE-99B0E18AF1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Dept. of Veterans Affairs, Office of CVMO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F0F8D4-49B3-4B6E-955F-6F075CC977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3BD09D-39F9-4499-8454-3F62031B9D69}" type="slidenum">
              <a:rPr lang="en-US" smtClean="0"/>
              <a:t>6</a:t>
            </a:fld>
            <a:endParaRPr lang="en-US"/>
          </a:p>
        </p:txBody>
      </p:sp>
      <p:sp>
        <p:nvSpPr>
          <p:cNvPr id="7" name="Flowchart: Terminator 6">
            <a:extLst>
              <a:ext uri="{FF2B5EF4-FFF2-40B4-BE49-F238E27FC236}">
                <a16:creationId xmlns:a16="http://schemas.microsoft.com/office/drawing/2014/main" id="{DB50413A-93D6-4A79-B154-D083AF3C8640}"/>
              </a:ext>
            </a:extLst>
          </p:cNvPr>
          <p:cNvSpPr/>
          <p:nvPr/>
        </p:nvSpPr>
        <p:spPr>
          <a:xfrm>
            <a:off x="3262449" y="418643"/>
            <a:ext cx="2578512" cy="879591"/>
          </a:xfrm>
          <a:prstGeom prst="flowChartTerminator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USDA Registration">
            <a:extLst>
              <a:ext uri="{FF2B5EF4-FFF2-40B4-BE49-F238E27FC236}">
                <a16:creationId xmlns:a16="http://schemas.microsoft.com/office/drawing/2014/main" id="{F59FEA84-BE29-49FE-BE06-DA5D2173333F}"/>
              </a:ext>
            </a:extLst>
          </p:cNvPr>
          <p:cNvSpPr txBox="1"/>
          <p:nvPr/>
        </p:nvSpPr>
        <p:spPr>
          <a:xfrm>
            <a:off x="308625" y="1817848"/>
            <a:ext cx="1676064" cy="830997"/>
          </a:xfrm>
          <a:prstGeom prst="rect">
            <a:avLst/>
          </a:prstGeom>
          <a:noFill/>
          <a:ln w="28575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rgbClr val="0070C0"/>
                </a:solidFill>
              </a:rPr>
              <a:t>USDA Registration</a:t>
            </a:r>
          </a:p>
        </p:txBody>
      </p:sp>
      <p:sp>
        <p:nvSpPr>
          <p:cNvPr id="12" name="PHS Assurance">
            <a:extLst>
              <a:ext uri="{FF2B5EF4-FFF2-40B4-BE49-F238E27FC236}">
                <a16:creationId xmlns:a16="http://schemas.microsoft.com/office/drawing/2014/main" id="{D9EC56CF-B84C-428A-A47B-429D6C915730}"/>
              </a:ext>
            </a:extLst>
          </p:cNvPr>
          <p:cNvSpPr txBox="1"/>
          <p:nvPr/>
        </p:nvSpPr>
        <p:spPr>
          <a:xfrm>
            <a:off x="2419440" y="1847607"/>
            <a:ext cx="1561429" cy="830997"/>
          </a:xfrm>
          <a:prstGeom prst="rect">
            <a:avLst/>
          </a:prstGeom>
          <a:noFill/>
          <a:ln w="28575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rgbClr val="0070C0"/>
                </a:solidFill>
              </a:rPr>
              <a:t>PHS Assurance</a:t>
            </a:r>
          </a:p>
        </p:txBody>
      </p:sp>
      <p:sp>
        <p:nvSpPr>
          <p:cNvPr id="13" name="AAALAC PD">
            <a:extLst>
              <a:ext uri="{FF2B5EF4-FFF2-40B4-BE49-F238E27FC236}">
                <a16:creationId xmlns:a16="http://schemas.microsoft.com/office/drawing/2014/main" id="{4B4D49AD-2262-47AC-AF65-EEB791408AD0}"/>
              </a:ext>
            </a:extLst>
          </p:cNvPr>
          <p:cNvSpPr txBox="1"/>
          <p:nvPr/>
        </p:nvSpPr>
        <p:spPr>
          <a:xfrm>
            <a:off x="6057946" y="1892035"/>
            <a:ext cx="2733539" cy="830997"/>
          </a:xfrm>
          <a:prstGeom prst="rect">
            <a:avLst/>
          </a:prstGeom>
          <a:noFill/>
          <a:ln w="28575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rgbClr val="0070C0"/>
                </a:solidFill>
              </a:rPr>
              <a:t>AAALAC</a:t>
            </a:r>
          </a:p>
          <a:p>
            <a:pPr algn="ctr"/>
            <a:r>
              <a:rPr lang="en-US" sz="2400" dirty="0">
                <a:solidFill>
                  <a:srgbClr val="0070C0"/>
                </a:solidFill>
              </a:rPr>
              <a:t>Program Description</a:t>
            </a:r>
          </a:p>
        </p:txBody>
      </p:sp>
      <p:sp>
        <p:nvSpPr>
          <p:cNvPr id="14" name="Reg req">
            <a:extLst>
              <a:ext uri="{FF2B5EF4-FFF2-40B4-BE49-F238E27FC236}">
                <a16:creationId xmlns:a16="http://schemas.microsoft.com/office/drawing/2014/main" id="{66924483-146B-4760-B050-8F3801D01547}"/>
              </a:ext>
            </a:extLst>
          </p:cNvPr>
          <p:cNvSpPr txBox="1"/>
          <p:nvPr/>
        </p:nvSpPr>
        <p:spPr>
          <a:xfrm>
            <a:off x="3262449" y="569826"/>
            <a:ext cx="25785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70C0"/>
                </a:solidFill>
              </a:rPr>
              <a:t>The Rules</a:t>
            </a:r>
          </a:p>
        </p:txBody>
      </p:sp>
      <p:cxnSp>
        <p:nvCxnSpPr>
          <p:cNvPr id="16" name="USDA - Reg">
            <a:extLst>
              <a:ext uri="{FF2B5EF4-FFF2-40B4-BE49-F238E27FC236}">
                <a16:creationId xmlns:a16="http://schemas.microsoft.com/office/drawing/2014/main" id="{FBF66894-B12D-4613-A9B8-5C6623871D2B}"/>
              </a:ext>
            </a:extLst>
          </p:cNvPr>
          <p:cNvCxnSpPr>
            <a:cxnSpLocks/>
            <a:stCxn id="11" idx="0"/>
            <a:endCxn id="7" idx="2"/>
          </p:cNvCxnSpPr>
          <p:nvPr/>
        </p:nvCxnSpPr>
        <p:spPr>
          <a:xfrm flipV="1">
            <a:off x="1146657" y="1298234"/>
            <a:ext cx="3405048" cy="519614"/>
          </a:xfrm>
          <a:prstGeom prst="straightConnector1">
            <a:avLst/>
          </a:prstGeom>
          <a:ln w="28575"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PHS - Reg">
            <a:extLst>
              <a:ext uri="{FF2B5EF4-FFF2-40B4-BE49-F238E27FC236}">
                <a16:creationId xmlns:a16="http://schemas.microsoft.com/office/drawing/2014/main" id="{9F824130-7A21-4A9D-8ADD-9E94DB843F48}"/>
              </a:ext>
            </a:extLst>
          </p:cNvPr>
          <p:cNvCxnSpPr>
            <a:cxnSpLocks/>
            <a:endCxn id="7" idx="2"/>
          </p:cNvCxnSpPr>
          <p:nvPr/>
        </p:nvCxnSpPr>
        <p:spPr>
          <a:xfrm flipV="1">
            <a:off x="3159465" y="1298234"/>
            <a:ext cx="1392240" cy="557919"/>
          </a:xfrm>
          <a:prstGeom prst="straightConnector1">
            <a:avLst/>
          </a:prstGeom>
          <a:ln w="28575"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AAALAC - Reg">
            <a:extLst>
              <a:ext uri="{FF2B5EF4-FFF2-40B4-BE49-F238E27FC236}">
                <a16:creationId xmlns:a16="http://schemas.microsoft.com/office/drawing/2014/main" id="{DFC2238A-DF29-4165-A6A0-E1B1C9F9D074}"/>
              </a:ext>
            </a:extLst>
          </p:cNvPr>
          <p:cNvCxnSpPr>
            <a:cxnSpLocks/>
            <a:stCxn id="13" idx="0"/>
            <a:endCxn id="7" idx="2"/>
          </p:cNvCxnSpPr>
          <p:nvPr/>
        </p:nvCxnSpPr>
        <p:spPr>
          <a:xfrm flipH="1" flipV="1">
            <a:off x="4551705" y="1298234"/>
            <a:ext cx="2873011" cy="593801"/>
          </a:xfrm>
          <a:prstGeom prst="straightConnector1">
            <a:avLst/>
          </a:prstGeom>
          <a:ln w="28575"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IACUC Oval">
            <a:extLst>
              <a:ext uri="{FF2B5EF4-FFF2-40B4-BE49-F238E27FC236}">
                <a16:creationId xmlns:a16="http://schemas.microsoft.com/office/drawing/2014/main" id="{C00FE36C-8369-4BD0-B0A6-EF8308EC3754}"/>
              </a:ext>
            </a:extLst>
          </p:cNvPr>
          <p:cNvSpPr/>
          <p:nvPr/>
        </p:nvSpPr>
        <p:spPr>
          <a:xfrm>
            <a:off x="4134033" y="2825024"/>
            <a:ext cx="875930" cy="830997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IACUC">
            <a:extLst>
              <a:ext uri="{FF2B5EF4-FFF2-40B4-BE49-F238E27FC236}">
                <a16:creationId xmlns:a16="http://schemas.microsoft.com/office/drawing/2014/main" id="{08653A66-223E-484D-B6CD-BF01F97621E7}"/>
              </a:ext>
            </a:extLst>
          </p:cNvPr>
          <p:cNvSpPr txBox="1"/>
          <p:nvPr/>
        </p:nvSpPr>
        <p:spPr>
          <a:xfrm>
            <a:off x="4150011" y="3042216"/>
            <a:ext cx="8759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00B050"/>
                </a:solidFill>
              </a:rPr>
              <a:t>IACUC</a:t>
            </a:r>
          </a:p>
        </p:txBody>
      </p:sp>
      <p:cxnSp>
        <p:nvCxnSpPr>
          <p:cNvPr id="30" name="IACUC - USDA">
            <a:extLst>
              <a:ext uri="{FF2B5EF4-FFF2-40B4-BE49-F238E27FC236}">
                <a16:creationId xmlns:a16="http://schemas.microsoft.com/office/drawing/2014/main" id="{022FBF9A-D8BD-4B3F-8463-819275A886F6}"/>
              </a:ext>
            </a:extLst>
          </p:cNvPr>
          <p:cNvCxnSpPr>
            <a:cxnSpLocks/>
            <a:stCxn id="21" idx="2"/>
            <a:endCxn id="11" idx="2"/>
          </p:cNvCxnSpPr>
          <p:nvPr/>
        </p:nvCxnSpPr>
        <p:spPr>
          <a:xfrm flipH="1" flipV="1">
            <a:off x="1146657" y="2648845"/>
            <a:ext cx="2987376" cy="591678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IACUC - PHS">
            <a:extLst>
              <a:ext uri="{FF2B5EF4-FFF2-40B4-BE49-F238E27FC236}">
                <a16:creationId xmlns:a16="http://schemas.microsoft.com/office/drawing/2014/main" id="{F8180FA8-C211-4587-B4C2-98F4BF5506A4}"/>
              </a:ext>
            </a:extLst>
          </p:cNvPr>
          <p:cNvCxnSpPr>
            <a:cxnSpLocks/>
            <a:stCxn id="21" idx="2"/>
            <a:endCxn id="12" idx="2"/>
          </p:cNvCxnSpPr>
          <p:nvPr/>
        </p:nvCxnSpPr>
        <p:spPr>
          <a:xfrm flipH="1" flipV="1">
            <a:off x="3200155" y="2678604"/>
            <a:ext cx="933878" cy="561919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IACUC - AAALAC">
            <a:extLst>
              <a:ext uri="{FF2B5EF4-FFF2-40B4-BE49-F238E27FC236}">
                <a16:creationId xmlns:a16="http://schemas.microsoft.com/office/drawing/2014/main" id="{8672C850-E465-4AA5-A037-980EFAFDA281}"/>
              </a:ext>
            </a:extLst>
          </p:cNvPr>
          <p:cNvCxnSpPr>
            <a:cxnSpLocks/>
            <a:stCxn id="22" idx="3"/>
          </p:cNvCxnSpPr>
          <p:nvPr/>
        </p:nvCxnSpPr>
        <p:spPr>
          <a:xfrm flipV="1">
            <a:off x="5025940" y="2742670"/>
            <a:ext cx="2467934" cy="484212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Reg - IACUC">
            <a:extLst>
              <a:ext uri="{FF2B5EF4-FFF2-40B4-BE49-F238E27FC236}">
                <a16:creationId xmlns:a16="http://schemas.microsoft.com/office/drawing/2014/main" id="{739A0C1B-50D3-4E69-B12F-6F98EEF941C2}"/>
              </a:ext>
            </a:extLst>
          </p:cNvPr>
          <p:cNvCxnSpPr>
            <a:cxnSpLocks/>
            <a:stCxn id="7" idx="2"/>
            <a:endCxn id="21" idx="0"/>
          </p:cNvCxnSpPr>
          <p:nvPr/>
        </p:nvCxnSpPr>
        <p:spPr>
          <a:xfrm>
            <a:off x="4551705" y="1298234"/>
            <a:ext cx="20293" cy="1526790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oversight oval">
            <a:extLst>
              <a:ext uri="{FF2B5EF4-FFF2-40B4-BE49-F238E27FC236}">
                <a16:creationId xmlns:a16="http://schemas.microsoft.com/office/drawing/2014/main" id="{2791D066-8125-45A6-845D-30F8BE2873FB}"/>
              </a:ext>
            </a:extLst>
          </p:cNvPr>
          <p:cNvSpPr/>
          <p:nvPr/>
        </p:nvSpPr>
        <p:spPr>
          <a:xfrm>
            <a:off x="3989537" y="3970853"/>
            <a:ext cx="1164919" cy="768779"/>
          </a:xfrm>
          <a:prstGeom prst="flowChartTerminator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oversight">
            <a:extLst>
              <a:ext uri="{FF2B5EF4-FFF2-40B4-BE49-F238E27FC236}">
                <a16:creationId xmlns:a16="http://schemas.microsoft.com/office/drawing/2014/main" id="{A9F0569D-5631-4E1A-87A4-83E27D08AC2B}"/>
              </a:ext>
            </a:extLst>
          </p:cNvPr>
          <p:cNvSpPr txBox="1"/>
          <p:nvPr/>
        </p:nvSpPr>
        <p:spPr>
          <a:xfrm>
            <a:off x="4005516" y="4154273"/>
            <a:ext cx="11649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00B050"/>
                </a:solidFill>
              </a:rPr>
              <a:t>Oversight</a:t>
            </a:r>
          </a:p>
        </p:txBody>
      </p:sp>
      <p:sp>
        <p:nvSpPr>
          <p:cNvPr id="76" name="Ethics Hexagon">
            <a:extLst>
              <a:ext uri="{FF2B5EF4-FFF2-40B4-BE49-F238E27FC236}">
                <a16:creationId xmlns:a16="http://schemas.microsoft.com/office/drawing/2014/main" id="{BA84AA1B-EB35-4B44-8113-A83E5DF86774}"/>
              </a:ext>
            </a:extLst>
          </p:cNvPr>
          <p:cNvSpPr/>
          <p:nvPr/>
        </p:nvSpPr>
        <p:spPr>
          <a:xfrm>
            <a:off x="3911407" y="5078246"/>
            <a:ext cx="1321183" cy="1231227"/>
          </a:xfrm>
          <a:prstGeom prst="hexagon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Ethical Conduct of Research">
            <a:extLst>
              <a:ext uri="{FF2B5EF4-FFF2-40B4-BE49-F238E27FC236}">
                <a16:creationId xmlns:a16="http://schemas.microsoft.com/office/drawing/2014/main" id="{E5E7A5AF-21D5-44E1-A6E2-B533907CE082}"/>
              </a:ext>
            </a:extLst>
          </p:cNvPr>
          <p:cNvSpPr txBox="1"/>
          <p:nvPr/>
        </p:nvSpPr>
        <p:spPr>
          <a:xfrm>
            <a:off x="3935360" y="5232194"/>
            <a:ext cx="123269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Ethical Conduct of Research</a:t>
            </a:r>
          </a:p>
        </p:txBody>
      </p:sp>
      <p:cxnSp>
        <p:nvCxnSpPr>
          <p:cNvPr id="101" name="IACUC - oversight">
            <a:extLst>
              <a:ext uri="{FF2B5EF4-FFF2-40B4-BE49-F238E27FC236}">
                <a16:creationId xmlns:a16="http://schemas.microsoft.com/office/drawing/2014/main" id="{BDA819EB-1114-4919-8381-ECD8B653D38F}"/>
              </a:ext>
            </a:extLst>
          </p:cNvPr>
          <p:cNvCxnSpPr>
            <a:stCxn id="21" idx="4"/>
            <a:endCxn id="74" idx="0"/>
          </p:cNvCxnSpPr>
          <p:nvPr/>
        </p:nvCxnSpPr>
        <p:spPr>
          <a:xfrm flipH="1">
            <a:off x="4571997" y="3656021"/>
            <a:ext cx="1" cy="314832"/>
          </a:xfrm>
          <a:prstGeom prst="straightConnector1">
            <a:avLst/>
          </a:prstGeom>
          <a:ln w="28575">
            <a:solidFill>
              <a:srgbClr val="00B05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0" name="oversight - ethics">
            <a:extLst>
              <a:ext uri="{FF2B5EF4-FFF2-40B4-BE49-F238E27FC236}">
                <a16:creationId xmlns:a16="http://schemas.microsoft.com/office/drawing/2014/main" id="{42E1F45C-F5BD-4EEE-BE7C-2EABCAFEE9D3}"/>
              </a:ext>
            </a:extLst>
          </p:cNvPr>
          <p:cNvCxnSpPr>
            <a:cxnSpLocks/>
            <a:stCxn id="74" idx="2"/>
          </p:cNvCxnSpPr>
          <p:nvPr/>
        </p:nvCxnSpPr>
        <p:spPr>
          <a:xfrm>
            <a:off x="4571997" y="4739632"/>
            <a:ext cx="0" cy="338614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438212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7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5"/>
                  </p:tgtEl>
                </p:cond>
              </p:nextCondLst>
            </p:seq>
            <p:seq concurrent="1" nextAc="seek">
              <p:cTn id="29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" fill="hold">
                      <p:stCondLst>
                        <p:cond delay="0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</p:childTnLst>
        </p:cTn>
      </p:par>
    </p:tnLst>
    <p:bldLst>
      <p:bldP spid="21" grpId="0" animBg="1"/>
      <p:bldP spid="22" grpId="0"/>
      <p:bldP spid="74" grpId="0" animBg="1"/>
      <p:bldP spid="75" grpId="0"/>
      <p:bldP spid="76" grpId="0" animBg="1"/>
      <p:bldP spid="7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EF53AC-5DA0-494F-A6EE-29CB6A4DA2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Who Makes Up an IACUC?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23EBA3-3389-4CD7-9849-7C5472793F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27 February 2023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4CE1B5-494E-4F8C-89AD-39BD5640B3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Dept. of Veterans Affairs, Office of CVMO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01F10D-05F7-44C1-9D66-B2D87D5F7C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3BD09D-39F9-4499-8454-3F62031B9D69}" type="slidenum">
              <a:rPr lang="en-US" smtClean="0"/>
              <a:t>7</a:t>
            </a:fld>
            <a:endParaRPr lang="en-US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568106EB-CEFB-49CC-8D9F-E743902668E0}"/>
              </a:ext>
            </a:extLst>
          </p:cNvPr>
          <p:cNvSpPr/>
          <p:nvPr/>
        </p:nvSpPr>
        <p:spPr>
          <a:xfrm>
            <a:off x="2057400" y="1417638"/>
            <a:ext cx="5029200" cy="4849813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92081E9-AFEF-47CF-92B3-30B193DCE31E}"/>
              </a:ext>
            </a:extLst>
          </p:cNvPr>
          <p:cNvSpPr txBox="1"/>
          <p:nvPr/>
        </p:nvSpPr>
        <p:spPr>
          <a:xfrm>
            <a:off x="3657600" y="1858297"/>
            <a:ext cx="1828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>
                <a:solidFill>
                  <a:srgbClr val="00B050"/>
                </a:solidFill>
              </a:rPr>
              <a:t>IACUC</a:t>
            </a:r>
          </a:p>
        </p:txBody>
      </p:sp>
      <p:sp>
        <p:nvSpPr>
          <p:cNvPr id="9" name="NSM">
            <a:extLst>
              <a:ext uri="{FF2B5EF4-FFF2-40B4-BE49-F238E27FC236}">
                <a16:creationId xmlns:a16="http://schemas.microsoft.com/office/drawing/2014/main" id="{21113577-170B-4D7E-BB21-09B8C8BBEA60}"/>
              </a:ext>
            </a:extLst>
          </p:cNvPr>
          <p:cNvSpPr txBox="1"/>
          <p:nvPr/>
        </p:nvSpPr>
        <p:spPr>
          <a:xfrm>
            <a:off x="2819400" y="2992012"/>
            <a:ext cx="1295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solidFill>
                  <a:srgbClr val="00B050"/>
                </a:solidFill>
              </a:rPr>
              <a:t>NSM</a:t>
            </a:r>
          </a:p>
        </p:txBody>
      </p:sp>
      <p:sp>
        <p:nvSpPr>
          <p:cNvPr id="15" name="NAM">
            <a:extLst>
              <a:ext uri="{FF2B5EF4-FFF2-40B4-BE49-F238E27FC236}">
                <a16:creationId xmlns:a16="http://schemas.microsoft.com/office/drawing/2014/main" id="{A55BC36D-B2C1-48C8-BBEA-0AC164C23057}"/>
              </a:ext>
            </a:extLst>
          </p:cNvPr>
          <p:cNvSpPr txBox="1"/>
          <p:nvPr/>
        </p:nvSpPr>
        <p:spPr>
          <a:xfrm>
            <a:off x="2819400" y="4230263"/>
            <a:ext cx="1143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solidFill>
                  <a:srgbClr val="00B050"/>
                </a:solidFill>
              </a:rPr>
              <a:t>NAM</a:t>
            </a:r>
          </a:p>
        </p:txBody>
      </p:sp>
      <p:sp>
        <p:nvSpPr>
          <p:cNvPr id="17" name="(Chair)">
            <a:extLst>
              <a:ext uri="{FF2B5EF4-FFF2-40B4-BE49-F238E27FC236}">
                <a16:creationId xmlns:a16="http://schemas.microsoft.com/office/drawing/2014/main" id="{0EB93B1A-DE81-4592-AB82-D840B0446F10}"/>
              </a:ext>
            </a:extLst>
          </p:cNvPr>
          <p:cNvSpPr txBox="1"/>
          <p:nvPr/>
        </p:nvSpPr>
        <p:spPr>
          <a:xfrm>
            <a:off x="4876800" y="3048000"/>
            <a:ext cx="1676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solidFill>
                  <a:srgbClr val="00B050"/>
                </a:solidFill>
              </a:rPr>
              <a:t>(Chair)</a:t>
            </a:r>
          </a:p>
        </p:txBody>
      </p:sp>
      <p:sp>
        <p:nvSpPr>
          <p:cNvPr id="18" name="AV">
            <a:extLst>
              <a:ext uri="{FF2B5EF4-FFF2-40B4-BE49-F238E27FC236}">
                <a16:creationId xmlns:a16="http://schemas.microsoft.com/office/drawing/2014/main" id="{77C19324-6A50-491A-9F1D-69659C0CCEFE}"/>
              </a:ext>
            </a:extLst>
          </p:cNvPr>
          <p:cNvSpPr txBox="1"/>
          <p:nvPr/>
        </p:nvSpPr>
        <p:spPr>
          <a:xfrm>
            <a:off x="4953000" y="4244804"/>
            <a:ext cx="152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solidFill>
                  <a:srgbClr val="00B050"/>
                </a:solidFill>
              </a:rPr>
              <a:t>AV</a:t>
            </a:r>
          </a:p>
        </p:txBody>
      </p:sp>
      <p:sp>
        <p:nvSpPr>
          <p:cNvPr id="19" name="Scientist">
            <a:extLst>
              <a:ext uri="{FF2B5EF4-FFF2-40B4-BE49-F238E27FC236}">
                <a16:creationId xmlns:a16="http://schemas.microsoft.com/office/drawing/2014/main" id="{6424EEB6-7BBD-413B-9B3F-08BF68EBBF58}"/>
              </a:ext>
            </a:extLst>
          </p:cNvPr>
          <p:cNvSpPr txBox="1"/>
          <p:nvPr/>
        </p:nvSpPr>
        <p:spPr>
          <a:xfrm>
            <a:off x="3657600" y="5029200"/>
            <a:ext cx="1981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solidFill>
                  <a:srgbClr val="00B050"/>
                </a:solidFill>
              </a:rPr>
              <a:t>Scientist</a:t>
            </a:r>
          </a:p>
        </p:txBody>
      </p:sp>
      <p:sp>
        <p:nvSpPr>
          <p:cNvPr id="10" name="2">
            <a:extLst>
              <a:ext uri="{FF2B5EF4-FFF2-40B4-BE49-F238E27FC236}">
                <a16:creationId xmlns:a16="http://schemas.microsoft.com/office/drawing/2014/main" id="{798F5085-EB82-4E41-96B1-5D42325F7CBE}"/>
              </a:ext>
            </a:extLst>
          </p:cNvPr>
          <p:cNvSpPr txBox="1"/>
          <p:nvPr/>
        </p:nvSpPr>
        <p:spPr>
          <a:xfrm>
            <a:off x="1065418" y="5938684"/>
            <a:ext cx="381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>
                    <a:lumMod val="85000"/>
                  </a:schemeClr>
                </a:solidFill>
              </a:rPr>
              <a:t>2</a:t>
            </a:r>
          </a:p>
        </p:txBody>
      </p:sp>
      <p:sp>
        <p:nvSpPr>
          <p:cNvPr id="16" name="1">
            <a:extLst>
              <a:ext uri="{FF2B5EF4-FFF2-40B4-BE49-F238E27FC236}">
                <a16:creationId xmlns:a16="http://schemas.microsoft.com/office/drawing/2014/main" id="{C6F07AAD-6A1B-4882-83E1-4F8623F5F50B}"/>
              </a:ext>
            </a:extLst>
          </p:cNvPr>
          <p:cNvSpPr txBox="1"/>
          <p:nvPr/>
        </p:nvSpPr>
        <p:spPr>
          <a:xfrm>
            <a:off x="702085" y="5941142"/>
            <a:ext cx="381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>
                    <a:lumMod val="85000"/>
                  </a:schemeClr>
                </a:solidFill>
              </a:rPr>
              <a:t>1</a:t>
            </a:r>
          </a:p>
        </p:txBody>
      </p:sp>
      <p:sp>
        <p:nvSpPr>
          <p:cNvPr id="20" name="3">
            <a:extLst>
              <a:ext uri="{FF2B5EF4-FFF2-40B4-BE49-F238E27FC236}">
                <a16:creationId xmlns:a16="http://schemas.microsoft.com/office/drawing/2014/main" id="{94FF2579-D831-490E-B1DF-92C197AB7107}"/>
              </a:ext>
            </a:extLst>
          </p:cNvPr>
          <p:cNvSpPr txBox="1"/>
          <p:nvPr/>
        </p:nvSpPr>
        <p:spPr>
          <a:xfrm>
            <a:off x="1433666" y="5941142"/>
            <a:ext cx="381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>
                    <a:lumMod val="85000"/>
                  </a:schemeClr>
                </a:solidFill>
              </a:rPr>
              <a:t>3</a:t>
            </a:r>
          </a:p>
        </p:txBody>
      </p:sp>
      <p:sp>
        <p:nvSpPr>
          <p:cNvPr id="21" name="4">
            <a:extLst>
              <a:ext uri="{FF2B5EF4-FFF2-40B4-BE49-F238E27FC236}">
                <a16:creationId xmlns:a16="http://schemas.microsoft.com/office/drawing/2014/main" id="{39ADE3D5-88BC-481F-AFDF-8105C571E7C6}"/>
              </a:ext>
            </a:extLst>
          </p:cNvPr>
          <p:cNvSpPr txBox="1"/>
          <p:nvPr/>
        </p:nvSpPr>
        <p:spPr>
          <a:xfrm>
            <a:off x="1809750" y="5943600"/>
            <a:ext cx="381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>
                    <a:lumMod val="85000"/>
                  </a:schemeClr>
                </a:solidFill>
              </a:rPr>
              <a:t>4</a:t>
            </a:r>
          </a:p>
        </p:txBody>
      </p:sp>
      <p:sp>
        <p:nvSpPr>
          <p:cNvPr id="22" name="5">
            <a:extLst>
              <a:ext uri="{FF2B5EF4-FFF2-40B4-BE49-F238E27FC236}">
                <a16:creationId xmlns:a16="http://schemas.microsoft.com/office/drawing/2014/main" id="{FE169393-0675-4B3F-9732-A2A7362A17F7}"/>
              </a:ext>
            </a:extLst>
          </p:cNvPr>
          <p:cNvSpPr txBox="1"/>
          <p:nvPr/>
        </p:nvSpPr>
        <p:spPr>
          <a:xfrm>
            <a:off x="2190750" y="5941142"/>
            <a:ext cx="381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>
                    <a:lumMod val="85000"/>
                  </a:schemeClr>
                </a:solidFill>
              </a:rPr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6201032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</p:childTnLst>
        </p:cTn>
      </p:par>
    </p:tnLst>
    <p:bldLst>
      <p:bldP spid="9" grpId="0"/>
      <p:bldP spid="15" grpId="0"/>
      <p:bldP spid="17" grpId="0"/>
      <p:bldP spid="18" grpId="0"/>
      <p:bldP spid="1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981200"/>
            <a:ext cx="8229600" cy="1143000"/>
          </a:xfrm>
        </p:spPr>
        <p:txBody>
          <a:bodyPr>
            <a:normAutofit/>
          </a:bodyPr>
          <a:lstStyle/>
          <a:p>
            <a:r>
              <a:rPr lang="en-US" sz="6000" dirty="0"/>
              <a:t>Who Else is Involved?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Dept. of Veterans Affairs, Office of CVMO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E2CF2B7-3DAD-4382-9B52-D080FAA18A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3BD09D-39F9-4499-8454-3F62031B9D69}" type="slidenum">
              <a:rPr lang="en-US" smtClean="0"/>
              <a:t>8</a:t>
            </a:fld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AD54415-AA49-431F-9178-F581315B74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27 February 2023</a:t>
            </a:r>
          </a:p>
        </p:txBody>
      </p:sp>
    </p:spTree>
    <p:extLst>
      <p:ext uri="{BB962C8B-B14F-4D97-AF65-F5344CB8AC3E}">
        <p14:creationId xmlns:p14="http://schemas.microsoft.com/office/powerpoint/2010/main" val="21931097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F1D9F41-8A88-4795-83BA-28FF9B496D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27 February 2023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9173E00-81BF-46B8-8851-B5DBFE7A81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14307" y="6388504"/>
            <a:ext cx="2895600" cy="227012"/>
          </a:xfrm>
        </p:spPr>
        <p:txBody>
          <a:bodyPr/>
          <a:lstStyle/>
          <a:p>
            <a:r>
              <a:rPr lang="en-US"/>
              <a:t>Dept. of Veterans Affairs, Office of CVMO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CF28999-1980-48B4-9718-857D7A4BFC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3BD09D-39F9-4499-8454-3F62031B9D69}" type="slidenum">
              <a:rPr lang="en-US" smtClean="0"/>
              <a:t>9</a:t>
            </a:fld>
            <a:endParaRPr lang="en-US" dirty="0"/>
          </a:p>
        </p:txBody>
      </p:sp>
      <p:sp>
        <p:nvSpPr>
          <p:cNvPr id="5" name="Reg req oval">
            <a:extLst>
              <a:ext uri="{FF2B5EF4-FFF2-40B4-BE49-F238E27FC236}">
                <a16:creationId xmlns:a16="http://schemas.microsoft.com/office/drawing/2014/main" id="{85D99B9A-09B7-4C20-A043-42A22888E24A}"/>
              </a:ext>
            </a:extLst>
          </p:cNvPr>
          <p:cNvSpPr/>
          <p:nvPr/>
        </p:nvSpPr>
        <p:spPr>
          <a:xfrm>
            <a:off x="3124200" y="139869"/>
            <a:ext cx="3048000" cy="533400"/>
          </a:xfrm>
          <a:prstGeom prst="flowChartTerminator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g req">
            <a:extLst>
              <a:ext uri="{FF2B5EF4-FFF2-40B4-BE49-F238E27FC236}">
                <a16:creationId xmlns:a16="http://schemas.microsoft.com/office/drawing/2014/main" id="{20C5A215-40CD-42ED-AB29-AB4B9688A28F}"/>
              </a:ext>
            </a:extLst>
          </p:cNvPr>
          <p:cNvSpPr txBox="1"/>
          <p:nvPr/>
        </p:nvSpPr>
        <p:spPr>
          <a:xfrm>
            <a:off x="3286125" y="221903"/>
            <a:ext cx="27241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0070C0"/>
                </a:solidFill>
              </a:rPr>
              <a:t>Regulatory Requirements</a:t>
            </a:r>
          </a:p>
        </p:txBody>
      </p:sp>
      <p:sp>
        <p:nvSpPr>
          <p:cNvPr id="7" name="IO/CEO/Dir oval">
            <a:extLst>
              <a:ext uri="{FF2B5EF4-FFF2-40B4-BE49-F238E27FC236}">
                <a16:creationId xmlns:a16="http://schemas.microsoft.com/office/drawing/2014/main" id="{C27D66F5-63D9-4B49-B4D0-480E9838B8F6}"/>
              </a:ext>
            </a:extLst>
          </p:cNvPr>
          <p:cNvSpPr/>
          <p:nvPr/>
        </p:nvSpPr>
        <p:spPr>
          <a:xfrm>
            <a:off x="1585212" y="1340751"/>
            <a:ext cx="1752600" cy="381000"/>
          </a:xfrm>
          <a:prstGeom prst="flowChartTerminator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IO/CEO/Dir">
            <a:extLst>
              <a:ext uri="{FF2B5EF4-FFF2-40B4-BE49-F238E27FC236}">
                <a16:creationId xmlns:a16="http://schemas.microsoft.com/office/drawing/2014/main" id="{A3A428A3-3284-4C9B-9A37-4941ECF6F90E}"/>
              </a:ext>
            </a:extLst>
          </p:cNvPr>
          <p:cNvSpPr txBox="1"/>
          <p:nvPr/>
        </p:nvSpPr>
        <p:spPr>
          <a:xfrm>
            <a:off x="1571978" y="1352419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IO/CEO/Director</a:t>
            </a:r>
          </a:p>
        </p:txBody>
      </p:sp>
      <p:sp>
        <p:nvSpPr>
          <p:cNvPr id="13" name="IACUC - oversight">
            <a:extLst>
              <a:ext uri="{FF2B5EF4-FFF2-40B4-BE49-F238E27FC236}">
                <a16:creationId xmlns:a16="http://schemas.microsoft.com/office/drawing/2014/main" id="{B1AD1F5B-CCD8-4494-8251-ACBB474AE94A}"/>
              </a:ext>
            </a:extLst>
          </p:cNvPr>
          <p:cNvSpPr/>
          <p:nvPr/>
        </p:nvSpPr>
        <p:spPr>
          <a:xfrm>
            <a:off x="2534255" y="3464646"/>
            <a:ext cx="4441140" cy="1734051"/>
          </a:xfrm>
          <a:prstGeom prst="flowChartTerminator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IACUC Oversight">
            <a:extLst>
              <a:ext uri="{FF2B5EF4-FFF2-40B4-BE49-F238E27FC236}">
                <a16:creationId xmlns:a16="http://schemas.microsoft.com/office/drawing/2014/main" id="{15AEEA82-16D7-4F12-A54E-F747712DD4E7}"/>
              </a:ext>
            </a:extLst>
          </p:cNvPr>
          <p:cNvSpPr txBox="1"/>
          <p:nvPr/>
        </p:nvSpPr>
        <p:spPr>
          <a:xfrm>
            <a:off x="3243167" y="3549836"/>
            <a:ext cx="243793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00B050"/>
                </a:solidFill>
              </a:rPr>
              <a:t>Oversight of Research with Animals</a:t>
            </a:r>
          </a:p>
        </p:txBody>
      </p:sp>
      <p:sp>
        <p:nvSpPr>
          <p:cNvPr id="15" name="Ethics Hexagon">
            <a:extLst>
              <a:ext uri="{FF2B5EF4-FFF2-40B4-BE49-F238E27FC236}">
                <a16:creationId xmlns:a16="http://schemas.microsoft.com/office/drawing/2014/main" id="{E3BB23AA-E372-40EA-9D2D-30B5E6C73CBB}"/>
              </a:ext>
            </a:extLst>
          </p:cNvPr>
          <p:cNvSpPr/>
          <p:nvPr/>
        </p:nvSpPr>
        <p:spPr>
          <a:xfrm>
            <a:off x="1567074" y="5803404"/>
            <a:ext cx="1143000" cy="940833"/>
          </a:xfrm>
          <a:prstGeom prst="hexagon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Protocol review">
            <a:extLst>
              <a:ext uri="{FF2B5EF4-FFF2-40B4-BE49-F238E27FC236}">
                <a16:creationId xmlns:a16="http://schemas.microsoft.com/office/drawing/2014/main" id="{D3D76B3B-20CB-4206-B45A-BB83692DC5F1}"/>
              </a:ext>
            </a:extLst>
          </p:cNvPr>
          <p:cNvSpPr txBox="1"/>
          <p:nvPr/>
        </p:nvSpPr>
        <p:spPr>
          <a:xfrm>
            <a:off x="2740723" y="4280550"/>
            <a:ext cx="108554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00B050"/>
                </a:solidFill>
              </a:rPr>
              <a:t>Protocol Review</a:t>
            </a:r>
          </a:p>
        </p:txBody>
      </p:sp>
      <p:sp>
        <p:nvSpPr>
          <p:cNvPr id="17" name="Fac Mgmt">
            <a:extLst>
              <a:ext uri="{FF2B5EF4-FFF2-40B4-BE49-F238E27FC236}">
                <a16:creationId xmlns:a16="http://schemas.microsoft.com/office/drawing/2014/main" id="{542BAA15-CD96-4DBD-AE76-C3F38E9D5B4A}"/>
              </a:ext>
            </a:extLst>
          </p:cNvPr>
          <p:cNvSpPr txBox="1"/>
          <p:nvPr/>
        </p:nvSpPr>
        <p:spPr>
          <a:xfrm>
            <a:off x="3930107" y="4204521"/>
            <a:ext cx="228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00B050"/>
                </a:solidFill>
              </a:rPr>
              <a:t>Facilities Management</a:t>
            </a:r>
          </a:p>
        </p:txBody>
      </p:sp>
      <p:sp>
        <p:nvSpPr>
          <p:cNvPr id="18" name="Vet Care">
            <a:extLst>
              <a:ext uri="{FF2B5EF4-FFF2-40B4-BE49-F238E27FC236}">
                <a16:creationId xmlns:a16="http://schemas.microsoft.com/office/drawing/2014/main" id="{54ABC66C-D684-4046-A0AE-771EECC5D28C}"/>
              </a:ext>
            </a:extLst>
          </p:cNvPr>
          <p:cNvSpPr txBox="1"/>
          <p:nvPr/>
        </p:nvSpPr>
        <p:spPr>
          <a:xfrm>
            <a:off x="5448300" y="3782890"/>
            <a:ext cx="137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00B050"/>
                </a:solidFill>
              </a:rPr>
              <a:t>Vet Care</a:t>
            </a:r>
          </a:p>
        </p:txBody>
      </p:sp>
      <p:sp>
        <p:nvSpPr>
          <p:cNvPr id="19" name="Husbandry">
            <a:extLst>
              <a:ext uri="{FF2B5EF4-FFF2-40B4-BE49-F238E27FC236}">
                <a16:creationId xmlns:a16="http://schemas.microsoft.com/office/drawing/2014/main" id="{870AFDB8-7601-4A1B-8106-729E96C891DE}"/>
              </a:ext>
            </a:extLst>
          </p:cNvPr>
          <p:cNvSpPr txBox="1"/>
          <p:nvPr/>
        </p:nvSpPr>
        <p:spPr>
          <a:xfrm>
            <a:off x="4857750" y="4639569"/>
            <a:ext cx="15621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00B050"/>
                </a:solidFill>
              </a:rPr>
              <a:t>Husbandry</a:t>
            </a:r>
          </a:p>
        </p:txBody>
      </p:sp>
      <p:sp>
        <p:nvSpPr>
          <p:cNvPr id="20" name="RDC/ACOS oval">
            <a:extLst>
              <a:ext uri="{FF2B5EF4-FFF2-40B4-BE49-F238E27FC236}">
                <a16:creationId xmlns:a16="http://schemas.microsoft.com/office/drawing/2014/main" id="{498E7977-BE26-4EBF-BAF5-F6895E95F329}"/>
              </a:ext>
            </a:extLst>
          </p:cNvPr>
          <p:cNvSpPr/>
          <p:nvPr/>
        </p:nvSpPr>
        <p:spPr>
          <a:xfrm>
            <a:off x="1114424" y="1886352"/>
            <a:ext cx="4515981" cy="1263885"/>
          </a:xfrm>
          <a:prstGeom prst="flowChartTerminator">
            <a:avLst/>
          </a:prstGeom>
          <a:solidFill>
            <a:srgbClr val="FFFF99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RDC/ACOS">
            <a:extLst>
              <a:ext uri="{FF2B5EF4-FFF2-40B4-BE49-F238E27FC236}">
                <a16:creationId xmlns:a16="http://schemas.microsoft.com/office/drawing/2014/main" id="{1E7028DF-EB5A-4BF5-9269-3C779DFE8235}"/>
              </a:ext>
            </a:extLst>
          </p:cNvPr>
          <p:cNvSpPr txBox="1"/>
          <p:nvPr/>
        </p:nvSpPr>
        <p:spPr>
          <a:xfrm>
            <a:off x="1413691" y="2118549"/>
            <a:ext cx="134958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FF0000"/>
                </a:solidFill>
              </a:rPr>
              <a:t>R&amp;D Committee/</a:t>
            </a:r>
          </a:p>
          <a:p>
            <a:pPr algn="ctr"/>
            <a:r>
              <a:rPr lang="en-US" b="1" dirty="0">
                <a:solidFill>
                  <a:srgbClr val="FF0000"/>
                </a:solidFill>
              </a:rPr>
              <a:t>ACOS</a:t>
            </a:r>
          </a:p>
        </p:txBody>
      </p:sp>
      <p:sp>
        <p:nvSpPr>
          <p:cNvPr id="22" name="SRS oval">
            <a:extLst>
              <a:ext uri="{FF2B5EF4-FFF2-40B4-BE49-F238E27FC236}">
                <a16:creationId xmlns:a16="http://schemas.microsoft.com/office/drawing/2014/main" id="{950CD9DE-96F8-4356-A57C-07C427A3650E}"/>
              </a:ext>
            </a:extLst>
          </p:cNvPr>
          <p:cNvSpPr/>
          <p:nvPr/>
        </p:nvSpPr>
        <p:spPr>
          <a:xfrm>
            <a:off x="3078783" y="1972992"/>
            <a:ext cx="647700" cy="490934"/>
          </a:xfrm>
          <a:prstGeom prst="ellipse">
            <a:avLst/>
          </a:prstGeom>
          <a:solidFill>
            <a:srgbClr val="FFFF99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SRS">
            <a:extLst>
              <a:ext uri="{FF2B5EF4-FFF2-40B4-BE49-F238E27FC236}">
                <a16:creationId xmlns:a16="http://schemas.microsoft.com/office/drawing/2014/main" id="{700AAA9F-1B3F-4790-B2C3-F5CF124F5A58}"/>
              </a:ext>
            </a:extLst>
          </p:cNvPr>
          <p:cNvSpPr txBox="1"/>
          <p:nvPr/>
        </p:nvSpPr>
        <p:spPr>
          <a:xfrm>
            <a:off x="3128450" y="2045443"/>
            <a:ext cx="5429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FF0000"/>
                </a:solidFill>
              </a:rPr>
              <a:t>SRS</a:t>
            </a:r>
          </a:p>
        </p:txBody>
      </p:sp>
      <p:cxnSp>
        <p:nvCxnSpPr>
          <p:cNvPr id="25" name="IO - USDA Reg">
            <a:extLst>
              <a:ext uri="{FF2B5EF4-FFF2-40B4-BE49-F238E27FC236}">
                <a16:creationId xmlns:a16="http://schemas.microsoft.com/office/drawing/2014/main" id="{456C04D8-0A5A-4E00-A037-329D2754FCA1}"/>
              </a:ext>
            </a:extLst>
          </p:cNvPr>
          <p:cNvCxnSpPr>
            <a:cxnSpLocks/>
            <a:stCxn id="7" idx="0"/>
            <a:endCxn id="47" idx="3"/>
          </p:cNvCxnSpPr>
          <p:nvPr/>
        </p:nvCxnSpPr>
        <p:spPr>
          <a:xfrm flipH="1" flipV="1">
            <a:off x="1897506" y="955250"/>
            <a:ext cx="564006" cy="385501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IACUC - IO">
            <a:extLst>
              <a:ext uri="{FF2B5EF4-FFF2-40B4-BE49-F238E27FC236}">
                <a16:creationId xmlns:a16="http://schemas.microsoft.com/office/drawing/2014/main" id="{8BEB2074-454A-4579-8E57-EF293B85402A}"/>
              </a:ext>
            </a:extLst>
          </p:cNvPr>
          <p:cNvCxnSpPr>
            <a:cxnSpLocks/>
            <a:stCxn id="7" idx="3"/>
            <a:endCxn id="9" idx="1"/>
          </p:cNvCxnSpPr>
          <p:nvPr/>
        </p:nvCxnSpPr>
        <p:spPr>
          <a:xfrm>
            <a:off x="3337812" y="1531251"/>
            <a:ext cx="1012901" cy="583744"/>
          </a:xfrm>
          <a:prstGeom prst="straightConnector1">
            <a:avLst/>
          </a:prstGeom>
          <a:ln w="28575"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RS - IACUC">
            <a:extLst>
              <a:ext uri="{FF2B5EF4-FFF2-40B4-BE49-F238E27FC236}">
                <a16:creationId xmlns:a16="http://schemas.microsoft.com/office/drawing/2014/main" id="{3E37B6D9-67CC-4D38-9819-22ECF704D5E2}"/>
              </a:ext>
            </a:extLst>
          </p:cNvPr>
          <p:cNvCxnSpPr>
            <a:cxnSpLocks/>
            <a:stCxn id="22" idx="6"/>
            <a:endCxn id="9" idx="2"/>
          </p:cNvCxnSpPr>
          <p:nvPr/>
        </p:nvCxnSpPr>
        <p:spPr>
          <a:xfrm>
            <a:off x="3726483" y="2218459"/>
            <a:ext cx="456842" cy="300648"/>
          </a:xfrm>
          <a:prstGeom prst="straightConnector1">
            <a:avLst/>
          </a:prstGeom>
          <a:ln w="28575"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Ethics">
            <a:extLst>
              <a:ext uri="{FF2B5EF4-FFF2-40B4-BE49-F238E27FC236}">
                <a16:creationId xmlns:a16="http://schemas.microsoft.com/office/drawing/2014/main" id="{6207FB15-970A-48C9-8400-1BD2AE889E3F}"/>
              </a:ext>
            </a:extLst>
          </p:cNvPr>
          <p:cNvSpPr txBox="1"/>
          <p:nvPr/>
        </p:nvSpPr>
        <p:spPr>
          <a:xfrm>
            <a:off x="1576903" y="5937031"/>
            <a:ext cx="11049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Ethical Research</a:t>
            </a:r>
          </a:p>
        </p:txBody>
      </p:sp>
      <p:sp>
        <p:nvSpPr>
          <p:cNvPr id="47" name="USDA Reg">
            <a:extLst>
              <a:ext uri="{FF2B5EF4-FFF2-40B4-BE49-F238E27FC236}">
                <a16:creationId xmlns:a16="http://schemas.microsoft.com/office/drawing/2014/main" id="{40C0FE44-6583-45B4-AD27-A4BB317C94DF}"/>
              </a:ext>
            </a:extLst>
          </p:cNvPr>
          <p:cNvSpPr txBox="1"/>
          <p:nvPr/>
        </p:nvSpPr>
        <p:spPr>
          <a:xfrm>
            <a:off x="769494" y="801361"/>
            <a:ext cx="1128012" cy="307777"/>
          </a:xfrm>
          <a:prstGeom prst="rect">
            <a:avLst/>
          </a:prstGeom>
          <a:noFill/>
          <a:ln w="28575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0070C0"/>
                </a:solidFill>
              </a:rPr>
              <a:t>USDA Reg</a:t>
            </a:r>
          </a:p>
        </p:txBody>
      </p:sp>
      <p:sp>
        <p:nvSpPr>
          <p:cNvPr id="50" name="PHS Assur">
            <a:extLst>
              <a:ext uri="{FF2B5EF4-FFF2-40B4-BE49-F238E27FC236}">
                <a16:creationId xmlns:a16="http://schemas.microsoft.com/office/drawing/2014/main" id="{85275578-4613-4880-8F4F-F003BB58BC72}"/>
              </a:ext>
            </a:extLst>
          </p:cNvPr>
          <p:cNvSpPr txBox="1"/>
          <p:nvPr/>
        </p:nvSpPr>
        <p:spPr>
          <a:xfrm>
            <a:off x="3192906" y="924734"/>
            <a:ext cx="1257211" cy="307777"/>
          </a:xfrm>
          <a:prstGeom prst="rect">
            <a:avLst/>
          </a:prstGeom>
          <a:noFill/>
          <a:ln w="28575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0070C0"/>
                </a:solidFill>
              </a:rPr>
              <a:t>PHS Assurance</a:t>
            </a:r>
          </a:p>
        </p:txBody>
      </p:sp>
      <p:cxnSp>
        <p:nvCxnSpPr>
          <p:cNvPr id="59" name="IO - PHS Assur">
            <a:extLst>
              <a:ext uri="{FF2B5EF4-FFF2-40B4-BE49-F238E27FC236}">
                <a16:creationId xmlns:a16="http://schemas.microsoft.com/office/drawing/2014/main" id="{8DBADFAE-13F0-4CB0-9E95-79E5962A050C}"/>
              </a:ext>
            </a:extLst>
          </p:cNvPr>
          <p:cNvCxnSpPr>
            <a:cxnSpLocks/>
            <a:stCxn id="7" idx="0"/>
            <a:endCxn id="50" idx="1"/>
          </p:cNvCxnSpPr>
          <p:nvPr/>
        </p:nvCxnSpPr>
        <p:spPr>
          <a:xfrm flipV="1">
            <a:off x="2461512" y="1078623"/>
            <a:ext cx="731394" cy="262128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AAALAC">
            <a:extLst>
              <a:ext uri="{FF2B5EF4-FFF2-40B4-BE49-F238E27FC236}">
                <a16:creationId xmlns:a16="http://schemas.microsoft.com/office/drawing/2014/main" id="{22476D46-5969-4084-9CED-C9237302C0F9}"/>
              </a:ext>
            </a:extLst>
          </p:cNvPr>
          <p:cNvSpPr txBox="1"/>
          <p:nvPr/>
        </p:nvSpPr>
        <p:spPr>
          <a:xfrm>
            <a:off x="5601710" y="963033"/>
            <a:ext cx="1826780" cy="307777"/>
          </a:xfrm>
          <a:prstGeom prst="rect">
            <a:avLst/>
          </a:prstGeom>
          <a:noFill/>
          <a:ln w="28575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0070C0"/>
                </a:solidFill>
              </a:rPr>
              <a:t>AAALAC Accreditation</a:t>
            </a:r>
          </a:p>
        </p:txBody>
      </p:sp>
      <p:cxnSp>
        <p:nvCxnSpPr>
          <p:cNvPr id="63" name="USDA reg - Reg req">
            <a:extLst>
              <a:ext uri="{FF2B5EF4-FFF2-40B4-BE49-F238E27FC236}">
                <a16:creationId xmlns:a16="http://schemas.microsoft.com/office/drawing/2014/main" id="{0F40233F-56D8-459E-BFEF-2A26AC861034}"/>
              </a:ext>
            </a:extLst>
          </p:cNvPr>
          <p:cNvCxnSpPr>
            <a:cxnSpLocks/>
            <a:stCxn id="47" idx="0"/>
            <a:endCxn id="5" idx="1"/>
          </p:cNvCxnSpPr>
          <p:nvPr/>
        </p:nvCxnSpPr>
        <p:spPr>
          <a:xfrm flipV="1">
            <a:off x="1333500" y="406569"/>
            <a:ext cx="1790700" cy="394792"/>
          </a:xfrm>
          <a:prstGeom prst="straightConnector1">
            <a:avLst/>
          </a:prstGeom>
          <a:ln w="28575">
            <a:solidFill>
              <a:srgbClr val="0070C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PHS Assur - Reg req">
            <a:extLst>
              <a:ext uri="{FF2B5EF4-FFF2-40B4-BE49-F238E27FC236}">
                <a16:creationId xmlns:a16="http://schemas.microsoft.com/office/drawing/2014/main" id="{BA38FA6E-DCD8-45CB-AD10-D2674F281363}"/>
              </a:ext>
            </a:extLst>
          </p:cNvPr>
          <p:cNvCxnSpPr>
            <a:cxnSpLocks/>
            <a:stCxn id="50" idx="0"/>
            <a:endCxn id="5" idx="2"/>
          </p:cNvCxnSpPr>
          <p:nvPr/>
        </p:nvCxnSpPr>
        <p:spPr>
          <a:xfrm flipV="1">
            <a:off x="3821512" y="673269"/>
            <a:ext cx="826688" cy="251465"/>
          </a:xfrm>
          <a:prstGeom prst="straightConnector1">
            <a:avLst/>
          </a:prstGeom>
          <a:ln w="28575">
            <a:solidFill>
              <a:srgbClr val="0070C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IACUC - AAALAC">
            <a:extLst>
              <a:ext uri="{FF2B5EF4-FFF2-40B4-BE49-F238E27FC236}">
                <a16:creationId xmlns:a16="http://schemas.microsoft.com/office/drawing/2014/main" id="{90486AB5-701C-4BDD-8EAE-6C8F1C03A705}"/>
              </a:ext>
            </a:extLst>
          </p:cNvPr>
          <p:cNvCxnSpPr>
            <a:cxnSpLocks/>
            <a:stCxn id="9" idx="7"/>
            <a:endCxn id="61" idx="2"/>
          </p:cNvCxnSpPr>
          <p:nvPr/>
        </p:nvCxnSpPr>
        <p:spPr>
          <a:xfrm flipV="1">
            <a:off x="5158937" y="1270810"/>
            <a:ext cx="1356163" cy="844185"/>
          </a:xfrm>
          <a:prstGeom prst="straightConnector1">
            <a:avLst/>
          </a:prstGeom>
          <a:ln w="28575">
            <a:solidFill>
              <a:srgbClr val="00B05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AAALAC - Reg req">
            <a:extLst>
              <a:ext uri="{FF2B5EF4-FFF2-40B4-BE49-F238E27FC236}">
                <a16:creationId xmlns:a16="http://schemas.microsoft.com/office/drawing/2014/main" id="{6831E14A-396B-42A5-8378-0DE38AFD6E93}"/>
              </a:ext>
            </a:extLst>
          </p:cNvPr>
          <p:cNvCxnSpPr>
            <a:cxnSpLocks/>
            <a:stCxn id="61" idx="0"/>
            <a:endCxn id="5" idx="3"/>
          </p:cNvCxnSpPr>
          <p:nvPr/>
        </p:nvCxnSpPr>
        <p:spPr>
          <a:xfrm flipH="1" flipV="1">
            <a:off x="6172200" y="406569"/>
            <a:ext cx="342900" cy="556464"/>
          </a:xfrm>
          <a:prstGeom prst="straightConnector1">
            <a:avLst/>
          </a:prstGeom>
          <a:ln w="28575">
            <a:solidFill>
              <a:srgbClr val="0070C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RCO oval">
            <a:extLst>
              <a:ext uri="{FF2B5EF4-FFF2-40B4-BE49-F238E27FC236}">
                <a16:creationId xmlns:a16="http://schemas.microsoft.com/office/drawing/2014/main" id="{09EDE9D0-30EB-4813-82F6-C0E68498158D}"/>
              </a:ext>
            </a:extLst>
          </p:cNvPr>
          <p:cNvSpPr/>
          <p:nvPr/>
        </p:nvSpPr>
        <p:spPr>
          <a:xfrm>
            <a:off x="228600" y="1702400"/>
            <a:ext cx="756077" cy="665220"/>
          </a:xfrm>
          <a:prstGeom prst="ellipse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72" name="RCO - IO">
            <a:extLst>
              <a:ext uri="{FF2B5EF4-FFF2-40B4-BE49-F238E27FC236}">
                <a16:creationId xmlns:a16="http://schemas.microsoft.com/office/drawing/2014/main" id="{37800D7F-FFFC-437F-869D-81919AC65580}"/>
              </a:ext>
            </a:extLst>
          </p:cNvPr>
          <p:cNvCxnSpPr>
            <a:stCxn id="70" idx="7"/>
            <a:endCxn id="8" idx="1"/>
          </p:cNvCxnSpPr>
          <p:nvPr/>
        </p:nvCxnSpPr>
        <p:spPr>
          <a:xfrm flipV="1">
            <a:off x="873952" y="1537085"/>
            <a:ext cx="698026" cy="262734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RCO">
            <a:extLst>
              <a:ext uri="{FF2B5EF4-FFF2-40B4-BE49-F238E27FC236}">
                <a16:creationId xmlns:a16="http://schemas.microsoft.com/office/drawing/2014/main" id="{E656A917-4E89-4CAA-BC20-D9C516DD5D34}"/>
              </a:ext>
            </a:extLst>
          </p:cNvPr>
          <p:cNvSpPr txBox="1"/>
          <p:nvPr/>
        </p:nvSpPr>
        <p:spPr>
          <a:xfrm>
            <a:off x="275701" y="1825272"/>
            <a:ext cx="6299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+mj-lt"/>
              </a:rPr>
              <a:t>RCO</a:t>
            </a:r>
          </a:p>
        </p:txBody>
      </p:sp>
      <p:sp>
        <p:nvSpPr>
          <p:cNvPr id="74" name="Vet oval">
            <a:extLst>
              <a:ext uri="{FF2B5EF4-FFF2-40B4-BE49-F238E27FC236}">
                <a16:creationId xmlns:a16="http://schemas.microsoft.com/office/drawing/2014/main" id="{70859F05-54E4-4E2E-A33E-D3F327A6F5CA}"/>
              </a:ext>
            </a:extLst>
          </p:cNvPr>
          <p:cNvSpPr/>
          <p:nvPr/>
        </p:nvSpPr>
        <p:spPr>
          <a:xfrm>
            <a:off x="7295792" y="1684151"/>
            <a:ext cx="1391008" cy="464226"/>
          </a:xfrm>
          <a:prstGeom prst="flowChartTerminator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Vet tech oval">
            <a:extLst>
              <a:ext uri="{FF2B5EF4-FFF2-40B4-BE49-F238E27FC236}">
                <a16:creationId xmlns:a16="http://schemas.microsoft.com/office/drawing/2014/main" id="{11DAE789-9851-4DCB-917B-0EFF5EAA53CD}"/>
              </a:ext>
            </a:extLst>
          </p:cNvPr>
          <p:cNvSpPr/>
          <p:nvPr/>
        </p:nvSpPr>
        <p:spPr>
          <a:xfrm>
            <a:off x="6773662" y="2845211"/>
            <a:ext cx="1255914" cy="464226"/>
          </a:xfrm>
          <a:prstGeom prst="flowChartTerminator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VMU Sup oval">
            <a:extLst>
              <a:ext uri="{FF2B5EF4-FFF2-40B4-BE49-F238E27FC236}">
                <a16:creationId xmlns:a16="http://schemas.microsoft.com/office/drawing/2014/main" id="{7F26066A-8D95-4C3E-BEED-9112812672A0}"/>
              </a:ext>
            </a:extLst>
          </p:cNvPr>
          <p:cNvSpPr/>
          <p:nvPr/>
        </p:nvSpPr>
        <p:spPr>
          <a:xfrm>
            <a:off x="7691825" y="4023278"/>
            <a:ext cx="1212814" cy="681434"/>
          </a:xfrm>
          <a:prstGeom prst="flowChartTerminator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Animal tech oval">
            <a:extLst>
              <a:ext uri="{FF2B5EF4-FFF2-40B4-BE49-F238E27FC236}">
                <a16:creationId xmlns:a16="http://schemas.microsoft.com/office/drawing/2014/main" id="{B555A995-E664-443A-AFE7-C03D70DF373D}"/>
              </a:ext>
            </a:extLst>
          </p:cNvPr>
          <p:cNvSpPr/>
          <p:nvPr/>
        </p:nvSpPr>
        <p:spPr>
          <a:xfrm>
            <a:off x="6482156" y="5243881"/>
            <a:ext cx="2044751" cy="464226"/>
          </a:xfrm>
          <a:prstGeom prst="flowChartTerminator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IACUC Coord oval">
            <a:extLst>
              <a:ext uri="{FF2B5EF4-FFF2-40B4-BE49-F238E27FC236}">
                <a16:creationId xmlns:a16="http://schemas.microsoft.com/office/drawing/2014/main" id="{401799A5-9EE3-494F-9738-02A9F1BBBED1}"/>
              </a:ext>
            </a:extLst>
          </p:cNvPr>
          <p:cNvSpPr/>
          <p:nvPr/>
        </p:nvSpPr>
        <p:spPr>
          <a:xfrm>
            <a:off x="1333863" y="5154558"/>
            <a:ext cx="1682374" cy="511653"/>
          </a:xfrm>
          <a:prstGeom prst="flowChartTerminator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AO oval">
            <a:extLst>
              <a:ext uri="{FF2B5EF4-FFF2-40B4-BE49-F238E27FC236}">
                <a16:creationId xmlns:a16="http://schemas.microsoft.com/office/drawing/2014/main" id="{DD27097B-0CA1-4A0B-8FC7-F832CCFBC2BD}"/>
              </a:ext>
            </a:extLst>
          </p:cNvPr>
          <p:cNvSpPr/>
          <p:nvPr/>
        </p:nvSpPr>
        <p:spPr>
          <a:xfrm>
            <a:off x="1474783" y="4371602"/>
            <a:ext cx="708912" cy="464226"/>
          </a:xfrm>
          <a:prstGeom prst="flowChartTerminator">
            <a:avLst/>
          </a:prstGeom>
          <a:solidFill>
            <a:srgbClr val="FFFF99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PI oval">
            <a:extLst>
              <a:ext uri="{FF2B5EF4-FFF2-40B4-BE49-F238E27FC236}">
                <a16:creationId xmlns:a16="http://schemas.microsoft.com/office/drawing/2014/main" id="{2A097866-E9DD-4692-ABF6-C18DCC1037A3}"/>
              </a:ext>
            </a:extLst>
          </p:cNvPr>
          <p:cNvSpPr/>
          <p:nvPr/>
        </p:nvSpPr>
        <p:spPr>
          <a:xfrm>
            <a:off x="1603834" y="3399932"/>
            <a:ext cx="708912" cy="464226"/>
          </a:xfrm>
          <a:prstGeom prst="flowChartTerminator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PI </a:t>
            </a:r>
          </a:p>
        </p:txBody>
      </p:sp>
      <p:cxnSp>
        <p:nvCxnSpPr>
          <p:cNvPr id="85" name="Vet Tech - Vet care">
            <a:extLst>
              <a:ext uri="{FF2B5EF4-FFF2-40B4-BE49-F238E27FC236}">
                <a16:creationId xmlns:a16="http://schemas.microsoft.com/office/drawing/2014/main" id="{C5551425-B0A1-47AE-8B07-E34B58692BF4}"/>
              </a:ext>
            </a:extLst>
          </p:cNvPr>
          <p:cNvCxnSpPr>
            <a:cxnSpLocks/>
            <a:stCxn id="75" idx="2"/>
            <a:endCxn id="18" idx="0"/>
          </p:cNvCxnSpPr>
          <p:nvPr/>
        </p:nvCxnSpPr>
        <p:spPr>
          <a:xfrm flipH="1">
            <a:off x="6134100" y="3309437"/>
            <a:ext cx="1267519" cy="473453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Vet - Vet tech">
            <a:extLst>
              <a:ext uri="{FF2B5EF4-FFF2-40B4-BE49-F238E27FC236}">
                <a16:creationId xmlns:a16="http://schemas.microsoft.com/office/drawing/2014/main" id="{EEB176AB-BE51-4EB5-A851-160D69F56167}"/>
              </a:ext>
            </a:extLst>
          </p:cNvPr>
          <p:cNvCxnSpPr>
            <a:cxnSpLocks/>
            <a:stCxn id="74" idx="2"/>
            <a:endCxn id="75" idx="0"/>
          </p:cNvCxnSpPr>
          <p:nvPr/>
        </p:nvCxnSpPr>
        <p:spPr>
          <a:xfrm flipH="1">
            <a:off x="7401619" y="2148377"/>
            <a:ext cx="589677" cy="696834"/>
          </a:xfrm>
          <a:prstGeom prst="straightConnector1">
            <a:avLst/>
          </a:prstGeom>
          <a:ln w="28575"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Vet - vet care">
            <a:extLst>
              <a:ext uri="{FF2B5EF4-FFF2-40B4-BE49-F238E27FC236}">
                <a16:creationId xmlns:a16="http://schemas.microsoft.com/office/drawing/2014/main" id="{ECDF316C-45D8-4D2A-A015-D02F5F914ED4}"/>
              </a:ext>
            </a:extLst>
          </p:cNvPr>
          <p:cNvCxnSpPr>
            <a:cxnSpLocks/>
            <a:stCxn id="74" idx="1"/>
            <a:endCxn id="18" idx="0"/>
          </p:cNvCxnSpPr>
          <p:nvPr/>
        </p:nvCxnSpPr>
        <p:spPr>
          <a:xfrm flipH="1">
            <a:off x="6134100" y="1916264"/>
            <a:ext cx="1161692" cy="1866626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Vet - IACUC oversight">
            <a:extLst>
              <a:ext uri="{FF2B5EF4-FFF2-40B4-BE49-F238E27FC236}">
                <a16:creationId xmlns:a16="http://schemas.microsoft.com/office/drawing/2014/main" id="{581E9C13-BAF0-4538-8E66-014CA6C0E6C4}"/>
              </a:ext>
            </a:extLst>
          </p:cNvPr>
          <p:cNvCxnSpPr>
            <a:cxnSpLocks/>
            <a:stCxn id="74" idx="1"/>
          </p:cNvCxnSpPr>
          <p:nvPr/>
        </p:nvCxnSpPr>
        <p:spPr>
          <a:xfrm flipH="1">
            <a:off x="5810250" y="1916264"/>
            <a:ext cx="1485542" cy="1548382"/>
          </a:xfrm>
          <a:prstGeom prst="straightConnector1">
            <a:avLst/>
          </a:prstGeom>
          <a:ln w="28575">
            <a:solidFill>
              <a:schemeClr val="tx1"/>
            </a:solidFill>
            <a:prstDash val="dash"/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Vet - VMU Sup">
            <a:extLst>
              <a:ext uri="{FF2B5EF4-FFF2-40B4-BE49-F238E27FC236}">
                <a16:creationId xmlns:a16="http://schemas.microsoft.com/office/drawing/2014/main" id="{8B6723E0-76A0-4E18-A0A1-49570D63CCC8}"/>
              </a:ext>
            </a:extLst>
          </p:cNvPr>
          <p:cNvCxnSpPr>
            <a:cxnSpLocks/>
            <a:stCxn id="74" idx="2"/>
            <a:endCxn id="76" idx="0"/>
          </p:cNvCxnSpPr>
          <p:nvPr/>
        </p:nvCxnSpPr>
        <p:spPr>
          <a:xfrm>
            <a:off x="7991296" y="2148377"/>
            <a:ext cx="306936" cy="1874901"/>
          </a:xfrm>
          <a:prstGeom prst="straightConnector1">
            <a:avLst/>
          </a:prstGeom>
          <a:ln w="28575"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VMU Sup - Vet Tech">
            <a:extLst>
              <a:ext uri="{FF2B5EF4-FFF2-40B4-BE49-F238E27FC236}">
                <a16:creationId xmlns:a16="http://schemas.microsoft.com/office/drawing/2014/main" id="{BF8A75AB-E415-42A0-8163-E735AAC45090}"/>
              </a:ext>
            </a:extLst>
          </p:cNvPr>
          <p:cNvCxnSpPr>
            <a:cxnSpLocks/>
            <a:stCxn id="76" idx="1"/>
            <a:endCxn id="75" idx="2"/>
          </p:cNvCxnSpPr>
          <p:nvPr/>
        </p:nvCxnSpPr>
        <p:spPr>
          <a:xfrm flipH="1" flipV="1">
            <a:off x="7401619" y="3309437"/>
            <a:ext cx="290206" cy="1054558"/>
          </a:xfrm>
          <a:prstGeom prst="straightConnector1">
            <a:avLst/>
          </a:prstGeom>
          <a:ln w="28575"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VMU Sup - Animal Tech">
            <a:extLst>
              <a:ext uri="{FF2B5EF4-FFF2-40B4-BE49-F238E27FC236}">
                <a16:creationId xmlns:a16="http://schemas.microsoft.com/office/drawing/2014/main" id="{C18B0F4B-8A88-4449-A904-7D4803FA6528}"/>
              </a:ext>
            </a:extLst>
          </p:cNvPr>
          <p:cNvCxnSpPr>
            <a:cxnSpLocks/>
            <a:stCxn id="76" idx="1"/>
            <a:endCxn id="77" idx="0"/>
          </p:cNvCxnSpPr>
          <p:nvPr/>
        </p:nvCxnSpPr>
        <p:spPr>
          <a:xfrm flipH="1">
            <a:off x="7504532" y="4363995"/>
            <a:ext cx="187293" cy="879886"/>
          </a:xfrm>
          <a:prstGeom prst="straightConnector1">
            <a:avLst/>
          </a:prstGeom>
          <a:ln w="28575"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Animal Tech - husbandry">
            <a:extLst>
              <a:ext uri="{FF2B5EF4-FFF2-40B4-BE49-F238E27FC236}">
                <a16:creationId xmlns:a16="http://schemas.microsoft.com/office/drawing/2014/main" id="{8A3D77A4-2A62-4E97-9C52-B08A86889EDF}"/>
              </a:ext>
            </a:extLst>
          </p:cNvPr>
          <p:cNvCxnSpPr>
            <a:cxnSpLocks/>
            <a:stCxn id="77" idx="1"/>
            <a:endCxn id="19" idx="2"/>
          </p:cNvCxnSpPr>
          <p:nvPr/>
        </p:nvCxnSpPr>
        <p:spPr>
          <a:xfrm flipH="1" flipV="1">
            <a:off x="5638800" y="5008901"/>
            <a:ext cx="843356" cy="467093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VMU Sup - FacMgmt">
            <a:extLst>
              <a:ext uri="{FF2B5EF4-FFF2-40B4-BE49-F238E27FC236}">
                <a16:creationId xmlns:a16="http://schemas.microsoft.com/office/drawing/2014/main" id="{1B94A4C6-FC60-4D03-B577-A7591F87EF68}"/>
              </a:ext>
            </a:extLst>
          </p:cNvPr>
          <p:cNvCxnSpPr>
            <a:cxnSpLocks/>
            <a:stCxn id="76" idx="1"/>
            <a:endCxn id="17" idx="3"/>
          </p:cNvCxnSpPr>
          <p:nvPr/>
        </p:nvCxnSpPr>
        <p:spPr>
          <a:xfrm flipH="1">
            <a:off x="6216107" y="4363995"/>
            <a:ext cx="1475718" cy="25192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8" name="Res oversight oval">
            <a:extLst>
              <a:ext uri="{FF2B5EF4-FFF2-40B4-BE49-F238E27FC236}">
                <a16:creationId xmlns:a16="http://schemas.microsoft.com/office/drawing/2014/main" id="{7E275EBF-CE65-4655-9659-2B97D5E85A73}"/>
              </a:ext>
            </a:extLst>
          </p:cNvPr>
          <p:cNvSpPr/>
          <p:nvPr/>
        </p:nvSpPr>
        <p:spPr>
          <a:xfrm>
            <a:off x="150880" y="3195017"/>
            <a:ext cx="1162619" cy="2274225"/>
          </a:xfrm>
          <a:prstGeom prst="flowChartTerminator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2" name="PI - scientist member">
            <a:extLst>
              <a:ext uri="{FF2B5EF4-FFF2-40B4-BE49-F238E27FC236}">
                <a16:creationId xmlns:a16="http://schemas.microsoft.com/office/drawing/2014/main" id="{2936C3B4-A033-4C0D-91AA-4FA11B51FE52}"/>
              </a:ext>
            </a:extLst>
          </p:cNvPr>
          <p:cNvCxnSpPr>
            <a:cxnSpLocks/>
            <a:stCxn id="80" idx="3"/>
          </p:cNvCxnSpPr>
          <p:nvPr/>
        </p:nvCxnSpPr>
        <p:spPr>
          <a:xfrm flipV="1">
            <a:off x="2312746" y="2920181"/>
            <a:ext cx="2023280" cy="711864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PI - Protocol review">
            <a:extLst>
              <a:ext uri="{FF2B5EF4-FFF2-40B4-BE49-F238E27FC236}">
                <a16:creationId xmlns:a16="http://schemas.microsoft.com/office/drawing/2014/main" id="{056540EA-EF87-4703-AB48-B157A53D3923}"/>
              </a:ext>
            </a:extLst>
          </p:cNvPr>
          <p:cNvCxnSpPr>
            <a:cxnSpLocks/>
            <a:stCxn id="80" idx="3"/>
            <a:endCxn id="16" idx="0"/>
          </p:cNvCxnSpPr>
          <p:nvPr/>
        </p:nvCxnSpPr>
        <p:spPr>
          <a:xfrm>
            <a:off x="2312746" y="3632045"/>
            <a:ext cx="970751" cy="648505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6" name="AO - IACUC oversight">
            <a:extLst>
              <a:ext uri="{FF2B5EF4-FFF2-40B4-BE49-F238E27FC236}">
                <a16:creationId xmlns:a16="http://schemas.microsoft.com/office/drawing/2014/main" id="{BFD0413D-FDB2-471B-9954-53319C339EE9}"/>
              </a:ext>
            </a:extLst>
          </p:cNvPr>
          <p:cNvCxnSpPr>
            <a:stCxn id="79" idx="3"/>
            <a:endCxn id="13" idx="1"/>
          </p:cNvCxnSpPr>
          <p:nvPr/>
        </p:nvCxnSpPr>
        <p:spPr>
          <a:xfrm flipV="1">
            <a:off x="2183695" y="4331672"/>
            <a:ext cx="350560" cy="272043"/>
          </a:xfrm>
          <a:prstGeom prst="straightConnector1">
            <a:avLst/>
          </a:prstGeom>
          <a:ln w="28575">
            <a:solidFill>
              <a:schemeClr val="tx1"/>
            </a:solidFill>
            <a:prstDash val="dash"/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9" name="Coord - IACUC oversight">
            <a:extLst>
              <a:ext uri="{FF2B5EF4-FFF2-40B4-BE49-F238E27FC236}">
                <a16:creationId xmlns:a16="http://schemas.microsoft.com/office/drawing/2014/main" id="{718EF205-8AC4-4325-A495-CFDDC690F9B6}"/>
              </a:ext>
            </a:extLst>
          </p:cNvPr>
          <p:cNvCxnSpPr>
            <a:cxnSpLocks/>
            <a:stCxn id="78" idx="0"/>
          </p:cNvCxnSpPr>
          <p:nvPr/>
        </p:nvCxnSpPr>
        <p:spPr>
          <a:xfrm flipV="1">
            <a:off x="2175050" y="4762358"/>
            <a:ext cx="487133" cy="392200"/>
          </a:xfrm>
          <a:prstGeom prst="straightConnector1">
            <a:avLst/>
          </a:prstGeom>
          <a:ln w="28575">
            <a:solidFill>
              <a:schemeClr val="tx1"/>
            </a:solidFill>
            <a:prstDash val="dash"/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IACUC oversight - Ethics">
            <a:extLst>
              <a:ext uri="{FF2B5EF4-FFF2-40B4-BE49-F238E27FC236}">
                <a16:creationId xmlns:a16="http://schemas.microsoft.com/office/drawing/2014/main" id="{E65B0A6E-7CC1-431D-B14E-C9936C71C3CA}"/>
              </a:ext>
            </a:extLst>
          </p:cNvPr>
          <p:cNvCxnSpPr>
            <a:cxnSpLocks/>
            <a:stCxn id="13" idx="2"/>
            <a:endCxn id="15" idx="0"/>
          </p:cNvCxnSpPr>
          <p:nvPr/>
        </p:nvCxnSpPr>
        <p:spPr>
          <a:xfrm flipH="1">
            <a:off x="2710074" y="5198697"/>
            <a:ext cx="2044751" cy="1075124"/>
          </a:xfrm>
          <a:prstGeom prst="straightConnector1">
            <a:avLst/>
          </a:prstGeom>
          <a:ln w="28575">
            <a:solidFill>
              <a:schemeClr val="tx1"/>
            </a:solidFill>
            <a:prstDash val="dash"/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1" name="Res Oversight - Ethics">
            <a:extLst>
              <a:ext uri="{FF2B5EF4-FFF2-40B4-BE49-F238E27FC236}">
                <a16:creationId xmlns:a16="http://schemas.microsoft.com/office/drawing/2014/main" id="{C006163E-858F-4762-A914-63DC47C2F75E}"/>
              </a:ext>
            </a:extLst>
          </p:cNvPr>
          <p:cNvCxnSpPr>
            <a:stCxn id="138" idx="2"/>
            <a:endCxn id="15" idx="3"/>
          </p:cNvCxnSpPr>
          <p:nvPr/>
        </p:nvCxnSpPr>
        <p:spPr>
          <a:xfrm>
            <a:off x="732190" y="5469242"/>
            <a:ext cx="834884" cy="804579"/>
          </a:xfrm>
          <a:prstGeom prst="straightConnector1">
            <a:avLst/>
          </a:prstGeom>
          <a:ln w="28575">
            <a:solidFill>
              <a:schemeClr val="tx1"/>
            </a:solidFill>
            <a:prstDash val="dash"/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search Oversight">
            <a:extLst>
              <a:ext uri="{FF2B5EF4-FFF2-40B4-BE49-F238E27FC236}">
                <a16:creationId xmlns:a16="http://schemas.microsoft.com/office/drawing/2014/main" id="{497C7DB3-49F4-4EBB-A0E3-57E671B04B74}"/>
              </a:ext>
            </a:extLst>
          </p:cNvPr>
          <p:cNvSpPr txBox="1"/>
          <p:nvPr/>
        </p:nvSpPr>
        <p:spPr>
          <a:xfrm>
            <a:off x="157844" y="3306960"/>
            <a:ext cx="115203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Oversight of VA Research</a:t>
            </a:r>
          </a:p>
        </p:txBody>
      </p:sp>
      <p:sp>
        <p:nvSpPr>
          <p:cNvPr id="32" name="Project Oval">
            <a:extLst>
              <a:ext uri="{FF2B5EF4-FFF2-40B4-BE49-F238E27FC236}">
                <a16:creationId xmlns:a16="http://schemas.microsoft.com/office/drawing/2014/main" id="{A0CC664E-DFB5-4128-B569-05864D96845C}"/>
              </a:ext>
            </a:extLst>
          </p:cNvPr>
          <p:cNvSpPr/>
          <p:nvPr/>
        </p:nvSpPr>
        <p:spPr>
          <a:xfrm>
            <a:off x="286921" y="4379839"/>
            <a:ext cx="890537" cy="92782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4" name="PI - Project">
            <a:extLst>
              <a:ext uri="{FF2B5EF4-FFF2-40B4-BE49-F238E27FC236}">
                <a16:creationId xmlns:a16="http://schemas.microsoft.com/office/drawing/2014/main" id="{9D34CDC6-2D0C-44A5-BCFD-BD221C1AC15F}"/>
              </a:ext>
            </a:extLst>
          </p:cNvPr>
          <p:cNvCxnSpPr>
            <a:cxnSpLocks/>
            <a:stCxn id="80" idx="1"/>
            <a:endCxn id="32" idx="7"/>
          </p:cNvCxnSpPr>
          <p:nvPr/>
        </p:nvCxnSpPr>
        <p:spPr>
          <a:xfrm flipH="1">
            <a:off x="1047042" y="3632045"/>
            <a:ext cx="556792" cy="883670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Project">
            <a:extLst>
              <a:ext uri="{FF2B5EF4-FFF2-40B4-BE49-F238E27FC236}">
                <a16:creationId xmlns:a16="http://schemas.microsoft.com/office/drawing/2014/main" id="{71EBAF17-F601-49F0-A39E-91421182551E}"/>
              </a:ext>
            </a:extLst>
          </p:cNvPr>
          <p:cNvSpPr txBox="1"/>
          <p:nvPr/>
        </p:nvSpPr>
        <p:spPr>
          <a:xfrm>
            <a:off x="308272" y="4648144"/>
            <a:ext cx="9003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Project</a:t>
            </a:r>
          </a:p>
        </p:txBody>
      </p:sp>
      <p:sp>
        <p:nvSpPr>
          <p:cNvPr id="38" name="PI">
            <a:extLst>
              <a:ext uri="{FF2B5EF4-FFF2-40B4-BE49-F238E27FC236}">
                <a16:creationId xmlns:a16="http://schemas.microsoft.com/office/drawing/2014/main" id="{A20BC32E-4293-41D7-9FD3-7E64EB3E534D}"/>
              </a:ext>
            </a:extLst>
          </p:cNvPr>
          <p:cNvSpPr txBox="1"/>
          <p:nvPr/>
        </p:nvSpPr>
        <p:spPr>
          <a:xfrm>
            <a:off x="1766537" y="3438481"/>
            <a:ext cx="3814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FF0000"/>
                </a:solidFill>
              </a:rPr>
              <a:t>PI</a:t>
            </a:r>
          </a:p>
        </p:txBody>
      </p:sp>
      <p:sp>
        <p:nvSpPr>
          <p:cNvPr id="39" name="AO">
            <a:extLst>
              <a:ext uri="{FF2B5EF4-FFF2-40B4-BE49-F238E27FC236}">
                <a16:creationId xmlns:a16="http://schemas.microsoft.com/office/drawing/2014/main" id="{34F3E1B0-C72B-4370-9A9F-9E128E8CDE15}"/>
              </a:ext>
            </a:extLst>
          </p:cNvPr>
          <p:cNvSpPr txBox="1"/>
          <p:nvPr/>
        </p:nvSpPr>
        <p:spPr>
          <a:xfrm>
            <a:off x="1588171" y="4419049"/>
            <a:ext cx="4907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FF0000"/>
                </a:solidFill>
              </a:rPr>
              <a:t>AO</a:t>
            </a:r>
          </a:p>
        </p:txBody>
      </p:sp>
      <p:sp>
        <p:nvSpPr>
          <p:cNvPr id="40" name="IACUC Coordinator">
            <a:extLst>
              <a:ext uri="{FF2B5EF4-FFF2-40B4-BE49-F238E27FC236}">
                <a16:creationId xmlns:a16="http://schemas.microsoft.com/office/drawing/2014/main" id="{5EFCFC8B-D617-4CAD-B946-55FFF9C36004}"/>
              </a:ext>
            </a:extLst>
          </p:cNvPr>
          <p:cNvSpPr txBox="1"/>
          <p:nvPr/>
        </p:nvSpPr>
        <p:spPr>
          <a:xfrm>
            <a:off x="1535008" y="5078168"/>
            <a:ext cx="130796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FF0000"/>
                </a:solidFill>
              </a:rPr>
              <a:t>IACUC Coordinator</a:t>
            </a:r>
          </a:p>
        </p:txBody>
      </p:sp>
      <p:sp>
        <p:nvSpPr>
          <p:cNvPr id="48" name="Veterinarian">
            <a:extLst>
              <a:ext uri="{FF2B5EF4-FFF2-40B4-BE49-F238E27FC236}">
                <a16:creationId xmlns:a16="http://schemas.microsoft.com/office/drawing/2014/main" id="{18A41269-CBC8-45B6-99E9-07BCD2B05D3C}"/>
              </a:ext>
            </a:extLst>
          </p:cNvPr>
          <p:cNvSpPr txBox="1"/>
          <p:nvPr/>
        </p:nvSpPr>
        <p:spPr>
          <a:xfrm>
            <a:off x="7333240" y="1721751"/>
            <a:ext cx="13535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Veterinarian</a:t>
            </a:r>
          </a:p>
        </p:txBody>
      </p:sp>
      <p:sp>
        <p:nvSpPr>
          <p:cNvPr id="68" name="Vet Techs">
            <a:extLst>
              <a:ext uri="{FF2B5EF4-FFF2-40B4-BE49-F238E27FC236}">
                <a16:creationId xmlns:a16="http://schemas.microsoft.com/office/drawing/2014/main" id="{B5AAB777-0DD4-4B1D-9534-736B00AABCB3}"/>
              </a:ext>
            </a:extLst>
          </p:cNvPr>
          <p:cNvSpPr txBox="1"/>
          <p:nvPr/>
        </p:nvSpPr>
        <p:spPr>
          <a:xfrm>
            <a:off x="6856519" y="2874389"/>
            <a:ext cx="10735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FF0000"/>
                </a:solidFill>
              </a:rPr>
              <a:t>Vet Techs</a:t>
            </a:r>
          </a:p>
        </p:txBody>
      </p:sp>
      <p:sp>
        <p:nvSpPr>
          <p:cNvPr id="89" name="VMU Supervisor">
            <a:extLst>
              <a:ext uri="{FF2B5EF4-FFF2-40B4-BE49-F238E27FC236}">
                <a16:creationId xmlns:a16="http://schemas.microsoft.com/office/drawing/2014/main" id="{896FCD82-BD04-431E-B4EF-FF410DBAAD26}"/>
              </a:ext>
            </a:extLst>
          </p:cNvPr>
          <p:cNvSpPr txBox="1"/>
          <p:nvPr/>
        </p:nvSpPr>
        <p:spPr>
          <a:xfrm>
            <a:off x="7716778" y="4058381"/>
            <a:ext cx="118786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FF0000"/>
                </a:solidFill>
              </a:rPr>
              <a:t>VMU Supervisor</a:t>
            </a:r>
          </a:p>
        </p:txBody>
      </p:sp>
      <p:sp>
        <p:nvSpPr>
          <p:cNvPr id="103" name="Animal Care Techs">
            <a:extLst>
              <a:ext uri="{FF2B5EF4-FFF2-40B4-BE49-F238E27FC236}">
                <a16:creationId xmlns:a16="http://schemas.microsoft.com/office/drawing/2014/main" id="{A9BB85A0-8DEA-4D20-AE20-053F4421EA4E}"/>
              </a:ext>
            </a:extLst>
          </p:cNvPr>
          <p:cNvSpPr txBox="1"/>
          <p:nvPr/>
        </p:nvSpPr>
        <p:spPr>
          <a:xfrm>
            <a:off x="6437731" y="5301896"/>
            <a:ext cx="21335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FF0000"/>
                </a:solidFill>
              </a:rPr>
              <a:t>Animal Care Techs</a:t>
            </a:r>
          </a:p>
        </p:txBody>
      </p:sp>
      <p:sp>
        <p:nvSpPr>
          <p:cNvPr id="41" name="1">
            <a:extLst>
              <a:ext uri="{FF2B5EF4-FFF2-40B4-BE49-F238E27FC236}">
                <a16:creationId xmlns:a16="http://schemas.microsoft.com/office/drawing/2014/main" id="{97843F5F-2735-4327-AA50-75F6E7461E59}"/>
              </a:ext>
            </a:extLst>
          </p:cNvPr>
          <p:cNvSpPr txBox="1"/>
          <p:nvPr/>
        </p:nvSpPr>
        <p:spPr>
          <a:xfrm>
            <a:off x="4082262" y="5876424"/>
            <a:ext cx="3798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>
                    <a:lumMod val="85000"/>
                  </a:schemeClr>
                </a:solidFill>
              </a:rPr>
              <a:t>1</a:t>
            </a:r>
          </a:p>
        </p:txBody>
      </p:sp>
      <p:sp>
        <p:nvSpPr>
          <p:cNvPr id="91" name="2">
            <a:extLst>
              <a:ext uri="{FF2B5EF4-FFF2-40B4-BE49-F238E27FC236}">
                <a16:creationId xmlns:a16="http://schemas.microsoft.com/office/drawing/2014/main" id="{B1A8280C-B5C0-4014-8D8F-F03A6920C82F}"/>
              </a:ext>
            </a:extLst>
          </p:cNvPr>
          <p:cNvSpPr txBox="1"/>
          <p:nvPr/>
        </p:nvSpPr>
        <p:spPr>
          <a:xfrm>
            <a:off x="4459292" y="5876424"/>
            <a:ext cx="3798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>
                    <a:lumMod val="85000"/>
                  </a:schemeClr>
                </a:solidFill>
              </a:rPr>
              <a:t>2</a:t>
            </a:r>
          </a:p>
        </p:txBody>
      </p:sp>
      <p:sp>
        <p:nvSpPr>
          <p:cNvPr id="92" name="3">
            <a:extLst>
              <a:ext uri="{FF2B5EF4-FFF2-40B4-BE49-F238E27FC236}">
                <a16:creationId xmlns:a16="http://schemas.microsoft.com/office/drawing/2014/main" id="{14B93BFA-618B-4DD3-A0D4-4A673ED1620E}"/>
              </a:ext>
            </a:extLst>
          </p:cNvPr>
          <p:cNvSpPr txBox="1"/>
          <p:nvPr/>
        </p:nvSpPr>
        <p:spPr>
          <a:xfrm>
            <a:off x="4847480" y="5876424"/>
            <a:ext cx="3798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>
                    <a:lumMod val="85000"/>
                  </a:schemeClr>
                </a:solidFill>
              </a:rPr>
              <a:t>3</a:t>
            </a:r>
          </a:p>
        </p:txBody>
      </p:sp>
      <p:sp>
        <p:nvSpPr>
          <p:cNvPr id="93" name="4">
            <a:extLst>
              <a:ext uri="{FF2B5EF4-FFF2-40B4-BE49-F238E27FC236}">
                <a16:creationId xmlns:a16="http://schemas.microsoft.com/office/drawing/2014/main" id="{3341BA34-B96B-4650-BADB-F38534B44166}"/>
              </a:ext>
            </a:extLst>
          </p:cNvPr>
          <p:cNvSpPr txBox="1"/>
          <p:nvPr/>
        </p:nvSpPr>
        <p:spPr>
          <a:xfrm>
            <a:off x="5221428" y="5876424"/>
            <a:ext cx="3798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>
                    <a:lumMod val="85000"/>
                  </a:schemeClr>
                </a:solidFill>
              </a:rPr>
              <a:t>4</a:t>
            </a:r>
          </a:p>
        </p:txBody>
      </p:sp>
      <p:sp>
        <p:nvSpPr>
          <p:cNvPr id="95" name="5">
            <a:extLst>
              <a:ext uri="{FF2B5EF4-FFF2-40B4-BE49-F238E27FC236}">
                <a16:creationId xmlns:a16="http://schemas.microsoft.com/office/drawing/2014/main" id="{5DFEB2E8-B961-4D2A-93F2-8C4102DFD674}"/>
              </a:ext>
            </a:extLst>
          </p:cNvPr>
          <p:cNvSpPr txBox="1"/>
          <p:nvPr/>
        </p:nvSpPr>
        <p:spPr>
          <a:xfrm>
            <a:off x="5644385" y="5876424"/>
            <a:ext cx="3798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>
                    <a:lumMod val="85000"/>
                  </a:schemeClr>
                </a:solidFill>
              </a:rPr>
              <a:t>5</a:t>
            </a:r>
          </a:p>
        </p:txBody>
      </p:sp>
      <p:sp>
        <p:nvSpPr>
          <p:cNvPr id="96" name="6">
            <a:extLst>
              <a:ext uri="{FF2B5EF4-FFF2-40B4-BE49-F238E27FC236}">
                <a16:creationId xmlns:a16="http://schemas.microsoft.com/office/drawing/2014/main" id="{85607F6C-514C-4482-8A5E-778E28C37225}"/>
              </a:ext>
            </a:extLst>
          </p:cNvPr>
          <p:cNvSpPr txBox="1"/>
          <p:nvPr/>
        </p:nvSpPr>
        <p:spPr>
          <a:xfrm>
            <a:off x="6084698" y="5876424"/>
            <a:ext cx="3798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>
                    <a:lumMod val="85000"/>
                  </a:schemeClr>
                </a:solidFill>
              </a:rPr>
              <a:t>6</a:t>
            </a:r>
          </a:p>
        </p:txBody>
      </p:sp>
      <p:sp>
        <p:nvSpPr>
          <p:cNvPr id="98" name="7">
            <a:extLst>
              <a:ext uri="{FF2B5EF4-FFF2-40B4-BE49-F238E27FC236}">
                <a16:creationId xmlns:a16="http://schemas.microsoft.com/office/drawing/2014/main" id="{7558FC82-A228-464D-B0E5-9765D85E4FF9}"/>
              </a:ext>
            </a:extLst>
          </p:cNvPr>
          <p:cNvSpPr txBox="1"/>
          <p:nvPr/>
        </p:nvSpPr>
        <p:spPr>
          <a:xfrm>
            <a:off x="6482156" y="5876424"/>
            <a:ext cx="3798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>
                    <a:lumMod val="85000"/>
                  </a:schemeClr>
                </a:solidFill>
              </a:rPr>
              <a:t>7</a:t>
            </a:r>
          </a:p>
        </p:txBody>
      </p:sp>
      <p:sp>
        <p:nvSpPr>
          <p:cNvPr id="99" name="8">
            <a:extLst>
              <a:ext uri="{FF2B5EF4-FFF2-40B4-BE49-F238E27FC236}">
                <a16:creationId xmlns:a16="http://schemas.microsoft.com/office/drawing/2014/main" id="{905B5D92-7AE5-4DE4-880E-8D5DFBF508AE}"/>
              </a:ext>
            </a:extLst>
          </p:cNvPr>
          <p:cNvSpPr txBox="1"/>
          <p:nvPr/>
        </p:nvSpPr>
        <p:spPr>
          <a:xfrm>
            <a:off x="6867741" y="5876424"/>
            <a:ext cx="3798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>
                    <a:lumMod val="85000"/>
                  </a:schemeClr>
                </a:solidFill>
              </a:rPr>
              <a:t>8</a:t>
            </a:r>
          </a:p>
        </p:txBody>
      </p:sp>
      <p:sp>
        <p:nvSpPr>
          <p:cNvPr id="100" name="9">
            <a:extLst>
              <a:ext uri="{FF2B5EF4-FFF2-40B4-BE49-F238E27FC236}">
                <a16:creationId xmlns:a16="http://schemas.microsoft.com/office/drawing/2014/main" id="{9AA1BBD5-D84A-40BF-8542-CA4A34A52DF0}"/>
              </a:ext>
            </a:extLst>
          </p:cNvPr>
          <p:cNvSpPr txBox="1"/>
          <p:nvPr/>
        </p:nvSpPr>
        <p:spPr>
          <a:xfrm>
            <a:off x="7281607" y="5876424"/>
            <a:ext cx="3798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>
                    <a:lumMod val="85000"/>
                  </a:schemeClr>
                </a:solidFill>
              </a:rPr>
              <a:t>9</a:t>
            </a:r>
          </a:p>
        </p:txBody>
      </p:sp>
      <p:sp>
        <p:nvSpPr>
          <p:cNvPr id="101" name="10">
            <a:extLst>
              <a:ext uri="{FF2B5EF4-FFF2-40B4-BE49-F238E27FC236}">
                <a16:creationId xmlns:a16="http://schemas.microsoft.com/office/drawing/2014/main" id="{984F477E-834A-410F-A08C-811E77999ECC}"/>
              </a:ext>
            </a:extLst>
          </p:cNvPr>
          <p:cNvSpPr txBox="1"/>
          <p:nvPr/>
        </p:nvSpPr>
        <p:spPr>
          <a:xfrm>
            <a:off x="7576926" y="5876424"/>
            <a:ext cx="48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>
                    <a:lumMod val="85000"/>
                  </a:schemeClr>
                </a:solidFill>
              </a:rPr>
              <a:t>10</a:t>
            </a:r>
          </a:p>
        </p:txBody>
      </p:sp>
      <p:sp>
        <p:nvSpPr>
          <p:cNvPr id="102" name="11">
            <a:extLst>
              <a:ext uri="{FF2B5EF4-FFF2-40B4-BE49-F238E27FC236}">
                <a16:creationId xmlns:a16="http://schemas.microsoft.com/office/drawing/2014/main" id="{1026C9DA-A0E1-4BEB-911E-E4B743612A36}"/>
              </a:ext>
            </a:extLst>
          </p:cNvPr>
          <p:cNvSpPr txBox="1"/>
          <p:nvPr/>
        </p:nvSpPr>
        <p:spPr>
          <a:xfrm>
            <a:off x="7990792" y="5876424"/>
            <a:ext cx="4934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>
                    <a:lumMod val="85000"/>
                  </a:schemeClr>
                </a:solidFill>
              </a:rPr>
              <a:t>11</a:t>
            </a:r>
          </a:p>
        </p:txBody>
      </p:sp>
      <p:cxnSp>
        <p:nvCxnSpPr>
          <p:cNvPr id="45" name="Straight Arrow Connector 44">
            <a:extLst>
              <a:ext uri="{FF2B5EF4-FFF2-40B4-BE49-F238E27FC236}">
                <a16:creationId xmlns:a16="http://schemas.microsoft.com/office/drawing/2014/main" id="{B6B3539B-E971-44B7-A80B-5A870C55505C}"/>
              </a:ext>
            </a:extLst>
          </p:cNvPr>
          <p:cNvCxnSpPr>
            <a:stCxn id="20" idx="1"/>
            <a:endCxn id="138" idx="0"/>
          </p:cNvCxnSpPr>
          <p:nvPr/>
        </p:nvCxnSpPr>
        <p:spPr>
          <a:xfrm flipH="1">
            <a:off x="732190" y="2518295"/>
            <a:ext cx="382234" cy="676722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>
            <a:extLst>
              <a:ext uri="{FF2B5EF4-FFF2-40B4-BE49-F238E27FC236}">
                <a16:creationId xmlns:a16="http://schemas.microsoft.com/office/drawing/2014/main" id="{C06905EC-2833-49D3-9FF2-DF9CAB34BADC}"/>
              </a:ext>
            </a:extLst>
          </p:cNvPr>
          <p:cNvCxnSpPr>
            <a:stCxn id="21" idx="3"/>
          </p:cNvCxnSpPr>
          <p:nvPr/>
        </p:nvCxnSpPr>
        <p:spPr>
          <a:xfrm>
            <a:off x="2763277" y="2580214"/>
            <a:ext cx="1420048" cy="69179"/>
          </a:xfrm>
          <a:prstGeom prst="straightConnector1">
            <a:avLst/>
          </a:prstGeom>
          <a:ln w="28575"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IACUC oval">
            <a:extLst>
              <a:ext uri="{FF2B5EF4-FFF2-40B4-BE49-F238E27FC236}">
                <a16:creationId xmlns:a16="http://schemas.microsoft.com/office/drawing/2014/main" id="{9CDFD1FF-3079-4C1D-B0DE-127E131A573A}"/>
              </a:ext>
            </a:extLst>
          </p:cNvPr>
          <p:cNvSpPr/>
          <p:nvPr/>
        </p:nvSpPr>
        <p:spPr>
          <a:xfrm>
            <a:off x="4183325" y="1947607"/>
            <a:ext cx="1143000" cy="1143000"/>
          </a:xfrm>
          <a:prstGeom prst="ellipse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IACUC">
            <a:extLst>
              <a:ext uri="{FF2B5EF4-FFF2-40B4-BE49-F238E27FC236}">
                <a16:creationId xmlns:a16="http://schemas.microsoft.com/office/drawing/2014/main" id="{BBD85375-1EDD-4F9F-9313-AC88A7A901BD}"/>
              </a:ext>
            </a:extLst>
          </p:cNvPr>
          <p:cNvSpPr txBox="1"/>
          <p:nvPr/>
        </p:nvSpPr>
        <p:spPr>
          <a:xfrm>
            <a:off x="4335725" y="2081385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00B050"/>
                </a:solidFill>
              </a:rPr>
              <a:t>IACUC</a:t>
            </a:r>
          </a:p>
        </p:txBody>
      </p:sp>
      <p:sp>
        <p:nvSpPr>
          <p:cNvPr id="11" name="Scientist">
            <a:extLst>
              <a:ext uri="{FF2B5EF4-FFF2-40B4-BE49-F238E27FC236}">
                <a16:creationId xmlns:a16="http://schemas.microsoft.com/office/drawing/2014/main" id="{523B2D6C-58FC-4AB4-9737-43C734CBDB2C}"/>
              </a:ext>
            </a:extLst>
          </p:cNvPr>
          <p:cNvSpPr txBox="1"/>
          <p:nvPr/>
        </p:nvSpPr>
        <p:spPr>
          <a:xfrm>
            <a:off x="4183325" y="2649393"/>
            <a:ext cx="1143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00B050"/>
                </a:solidFill>
              </a:rPr>
              <a:t>Scientist</a:t>
            </a:r>
          </a:p>
        </p:txBody>
      </p:sp>
      <p:sp>
        <p:nvSpPr>
          <p:cNvPr id="12" name="AV">
            <a:extLst>
              <a:ext uri="{FF2B5EF4-FFF2-40B4-BE49-F238E27FC236}">
                <a16:creationId xmlns:a16="http://schemas.microsoft.com/office/drawing/2014/main" id="{C3EC2084-C711-407C-A2C6-7F4718CF4F65}"/>
              </a:ext>
            </a:extLst>
          </p:cNvPr>
          <p:cNvSpPr txBox="1"/>
          <p:nvPr/>
        </p:nvSpPr>
        <p:spPr>
          <a:xfrm>
            <a:off x="4657381" y="2339677"/>
            <a:ext cx="5715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00B050"/>
                </a:solidFill>
              </a:rPr>
              <a:t>AV</a:t>
            </a:r>
          </a:p>
        </p:txBody>
      </p:sp>
      <p:cxnSp>
        <p:nvCxnSpPr>
          <p:cNvPr id="52" name="IACUC - oversight">
            <a:extLst>
              <a:ext uri="{FF2B5EF4-FFF2-40B4-BE49-F238E27FC236}">
                <a16:creationId xmlns:a16="http://schemas.microsoft.com/office/drawing/2014/main" id="{2FF84879-5E89-441A-9F02-F739576C4B1D}"/>
              </a:ext>
            </a:extLst>
          </p:cNvPr>
          <p:cNvCxnSpPr>
            <a:cxnSpLocks/>
            <a:stCxn id="9" idx="4"/>
            <a:endCxn id="13" idx="0"/>
          </p:cNvCxnSpPr>
          <p:nvPr/>
        </p:nvCxnSpPr>
        <p:spPr>
          <a:xfrm>
            <a:off x="4754825" y="3090607"/>
            <a:ext cx="0" cy="374039"/>
          </a:xfrm>
          <a:prstGeom prst="straightConnector1">
            <a:avLst/>
          </a:prstGeom>
          <a:ln w="28575">
            <a:solidFill>
              <a:srgbClr val="00B05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Vet - AV member">
            <a:extLst>
              <a:ext uri="{FF2B5EF4-FFF2-40B4-BE49-F238E27FC236}">
                <a16:creationId xmlns:a16="http://schemas.microsoft.com/office/drawing/2014/main" id="{2183E0BF-FFED-4F6E-B29D-00C341C3F6C1}"/>
              </a:ext>
            </a:extLst>
          </p:cNvPr>
          <p:cNvCxnSpPr>
            <a:cxnSpLocks/>
            <a:stCxn id="74" idx="1"/>
          </p:cNvCxnSpPr>
          <p:nvPr/>
        </p:nvCxnSpPr>
        <p:spPr>
          <a:xfrm flipH="1">
            <a:off x="5073108" y="1916264"/>
            <a:ext cx="2222684" cy="616956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296225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9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1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9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2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9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3"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9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5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9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6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9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8"/>
                  </p:tgtEl>
                </p:cond>
              </p:nextCondLst>
            </p:seq>
            <p:seq concurrent="1" nextAc="seek">
              <p:cTn id="51" restart="whenNotActive" fill="hold" evtFilter="cancelBubble" nodeType="interactiveSeq">
                <p:stCondLst>
                  <p:cond evt="onClick" delay="0">
                    <p:tgtEl>
                      <p:spTgt spid="9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2" fill="hold">
                      <p:stCondLst>
                        <p:cond delay="0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9"/>
                  </p:tgtEl>
                </p:cond>
              </p:nextCondLst>
            </p:seq>
            <p:seq concurrent="1" nextAc="seek">
              <p:cTn id="58" restart="whenNotActive" fill="hold" evtFilter="cancelBubble" nodeType="interactiveSeq">
                <p:stCondLst>
                  <p:cond evt="onClick" delay="0">
                    <p:tgtEl>
                      <p:spTgt spid="10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9" fill="hold">
                      <p:stCondLst>
                        <p:cond delay="0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0"/>
                  </p:tgtEl>
                </p:cond>
              </p:nextCondLst>
            </p:seq>
            <p:seq concurrent="1" nextAc="seek">
              <p:cTn id="65" restart="whenNotActive" fill="hold" evtFilter="cancelBubble" nodeType="interactiveSeq">
                <p:stCondLst>
                  <p:cond evt="onClick" delay="0">
                    <p:tgtEl>
                      <p:spTgt spid="10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6" fill="hold">
                      <p:stCondLst>
                        <p:cond delay="0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1"/>
                  </p:tgtEl>
                </p:cond>
              </p:nextCondLst>
            </p:seq>
            <p:seq concurrent="1" nextAc="seek">
              <p:cTn id="72" restart="whenNotActive" fill="hold" evtFilter="cancelBubble" nodeType="interactiveSeq">
                <p:stCondLst>
                  <p:cond evt="onClick" delay="0">
                    <p:tgtEl>
                      <p:spTgt spid="10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3" fill="hold">
                      <p:stCondLst>
                        <p:cond delay="0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2"/>
                  </p:tgtEl>
                </p:cond>
              </p:nextCondLst>
            </p:seq>
            <p:seq concurrent="1" nextAc="seek">
              <p:cTn id="79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0" fill="hold">
                      <p:stCondLst>
                        <p:cond delay="0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84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5" fill="hold">
                      <p:stCondLst>
                        <p:cond delay="0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91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2" fill="hold">
                      <p:stCondLst>
                        <p:cond delay="0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96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7" fill="hold">
                      <p:stCondLst>
                        <p:cond delay="0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101" restart="whenNotActive" fill="hold" evtFilter="cancelBubble" nodeType="interactiveSeq">
                <p:stCondLst>
                  <p:cond evt="onClick" delay="0">
                    <p:tgtEl>
                      <p:spTgt spid="7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2" fill="hold">
                      <p:stCondLst>
                        <p:cond delay="0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3"/>
                  </p:tgtEl>
                </p:cond>
              </p:nextCondLst>
            </p:seq>
            <p:seq concurrent="1" nextAc="seek">
              <p:cTn id="106" restart="whenNotActive" fill="hold" evtFilter="cancelBubble" nodeType="interactiveSeq">
                <p:stCondLst>
                  <p:cond evt="onClick" delay="0">
                    <p:tgtEl>
                      <p:spTgt spid="4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7" fill="hold">
                      <p:stCondLst>
                        <p:cond delay="0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8"/>
                  </p:tgtEl>
                </p:cond>
              </p:nextCondLst>
            </p:seq>
            <p:seq concurrent="1" nextAc="seek">
              <p:cTn id="119" restart="whenNotActive" fill="hold" evtFilter="cancelBubble" nodeType="interactiveSeq">
                <p:stCondLst>
                  <p:cond evt="onClick" delay="0">
                    <p:tgtEl>
                      <p:spTgt spid="6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0" fill="hold">
                      <p:stCondLst>
                        <p:cond delay="0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8"/>
                  </p:tgtEl>
                </p:cond>
              </p:nextCondLst>
            </p:seq>
            <p:seq concurrent="1" nextAc="seek">
              <p:cTn id="124" restart="whenNotActive" fill="hold" evtFilter="cancelBubble" nodeType="interactiveSeq">
                <p:stCondLst>
                  <p:cond evt="onClick" delay="0">
                    <p:tgtEl>
                      <p:spTgt spid="8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5" fill="hold">
                      <p:stCondLst>
                        <p:cond delay="0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9"/>
                  </p:tgtEl>
                </p:cond>
              </p:nextCondLst>
            </p:seq>
            <p:seq concurrent="1" nextAc="seek">
              <p:cTn id="133" restart="whenNotActive" fill="hold" evtFilter="cancelBubble" nodeType="interactiveSeq">
                <p:stCondLst>
                  <p:cond evt="onClick" delay="0">
                    <p:tgtEl>
                      <p:spTgt spid="10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4" fill="hold">
                      <p:stCondLst>
                        <p:cond delay="0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3"/>
                  </p:tgtEl>
                </p:cond>
              </p:nextCondLst>
            </p:seq>
            <p:seq concurrent="1" nextAc="seek">
              <p:cTn id="138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9" fill="hold">
                      <p:stCondLst>
                        <p:cond delay="0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  <p:seq concurrent="1" nextAc="seek">
              <p:cTn id="151" restart="whenNotActive" fill="hold" evtFilter="cancelBubble" nodeType="interactiveSeq">
                <p:stCondLst>
                  <p:cond evt="onClick" delay="0">
                    <p:tgtEl>
                      <p:spTgt spid="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2" fill="hold">
                      <p:stCondLst>
                        <p:cond delay="0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9"/>
                  </p:tgtEl>
                </p:cond>
              </p:nextCondLst>
            </p:seq>
            <p:seq concurrent="1" nextAc="seek">
              <p:cTn id="156" restart="whenNotActive" fill="hold" evtFilter="cancelBubble" nodeType="interactiveSeq">
                <p:stCondLst>
                  <p:cond evt="onClick" delay="0">
                    <p:tgtEl>
                      <p:spTgt spid="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7" fill="hold">
                      <p:stCondLst>
                        <p:cond delay="0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0"/>
                  </p:tgtEl>
                </p:cond>
              </p:nextCondLst>
            </p:seq>
            <p:seq concurrent="1" nextAc="seek">
              <p:cTn id="161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2" fill="hold">
                      <p:stCondLst>
                        <p:cond delay="0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170" restart="whenNotActive" fill="hold" evtFilter="cancelBubble" nodeType="interactiveSeq">
                <p:stCondLst>
                  <p:cond evt="onClick" delay="0">
                    <p:tgtEl>
                      <p:spTgt spid="1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1" fill="hold">
                      <p:stCondLst>
                        <p:cond delay="0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8"/>
                  </p:tgtEl>
                </p:cond>
              </p:nextCondLst>
            </p:seq>
            <p:seq concurrent="1" nextAc="seek">
              <p:cTn id="175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6" fill="hold">
                      <p:stCondLst>
                        <p:cond delay="0"/>
                      </p:stCondLst>
                      <p:childTnLst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</p:childTnLst>
        </p:cTn>
      </p:par>
    </p:tnLst>
    <p:bldLst>
      <p:bldP spid="7" grpId="0" animBg="1"/>
      <p:bldP spid="8" grpId="0"/>
      <p:bldP spid="20" grpId="0" animBg="1"/>
      <p:bldP spid="21" grpId="0"/>
      <p:bldP spid="22" grpId="0" animBg="1"/>
      <p:bldP spid="23" grpId="0"/>
      <p:bldP spid="70" grpId="0" animBg="1"/>
      <p:bldP spid="73" grpId="0"/>
      <p:bldP spid="74" grpId="0" animBg="1"/>
      <p:bldP spid="75" grpId="0" animBg="1"/>
      <p:bldP spid="76" grpId="0" animBg="1"/>
      <p:bldP spid="77" grpId="0" animBg="1"/>
      <p:bldP spid="78" grpId="0" animBg="1"/>
      <p:bldP spid="79" grpId="0" animBg="1"/>
      <p:bldP spid="80" grpId="0" animBg="1"/>
      <p:bldP spid="138" grpId="0" animBg="1"/>
      <p:bldP spid="26" grpId="0"/>
      <p:bldP spid="32" grpId="0" animBg="1"/>
      <p:bldP spid="36" grpId="0"/>
      <p:bldP spid="38" grpId="0"/>
      <p:bldP spid="39" grpId="0"/>
      <p:bldP spid="40" grpId="0"/>
      <p:bldP spid="48" grpId="0"/>
      <p:bldP spid="68" grpId="0"/>
      <p:bldP spid="89" grpId="0"/>
      <p:bldP spid="103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30489</TotalTime>
  <Words>1362</Words>
  <Application>Microsoft Office PowerPoint</Application>
  <PresentationFormat>On-screen Show (4:3)</PresentationFormat>
  <Paragraphs>306</Paragraphs>
  <Slides>23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6" baseType="lpstr">
      <vt:lpstr>Arial</vt:lpstr>
      <vt:lpstr>Calibri</vt:lpstr>
      <vt:lpstr>Office Theme</vt:lpstr>
      <vt:lpstr>CPIA Exam Study Session Dept. of Veterans Affairs  Policy on Research with Animals</vt:lpstr>
      <vt:lpstr>VA Policy: Research with Animals</vt:lpstr>
      <vt:lpstr>Sources of Requirements</vt:lpstr>
      <vt:lpstr>What Is the Connection Between Compliance with Requirements and Ethical Conduct of Research?</vt:lpstr>
      <vt:lpstr>Demonstrate to the Public: VA Research is Ethically Responsible</vt:lpstr>
      <vt:lpstr>PowerPoint Presentation</vt:lpstr>
      <vt:lpstr>Who Makes Up an IACUC?</vt:lpstr>
      <vt:lpstr>Who Else is Involved?</vt:lpstr>
      <vt:lpstr>PowerPoint Presentation</vt:lpstr>
      <vt:lpstr>Outcomes</vt:lpstr>
      <vt:lpstr>IACUC Determination</vt:lpstr>
      <vt:lpstr>VA-Specific Requirements After Approval is Granted</vt:lpstr>
      <vt:lpstr>Semiannual Evaluations</vt:lpstr>
      <vt:lpstr>VA Semiannual Report Forms https://www.research.va.gov/programs/animal_research/documents.cfm</vt:lpstr>
      <vt:lpstr>Openness is Critical</vt:lpstr>
      <vt:lpstr>Reporting Requirements</vt:lpstr>
      <vt:lpstr>PowerPoint Presentation</vt:lpstr>
      <vt:lpstr>Timeline for Reportable Matters</vt:lpstr>
      <vt:lpstr>VA Collaborations with Non-VA Institutions</vt:lpstr>
      <vt:lpstr>VA-Specific Application of the Rules</vt:lpstr>
      <vt:lpstr>VA-Specific Requirements</vt:lpstr>
      <vt:lpstr>More VA-Specific Requirements</vt:lpstr>
      <vt:lpstr>Questions?</vt:lpstr>
    </vt:vector>
  </TitlesOfParts>
  <Company>Veteran Affairs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VA Animal Research, with a Pinch of JIT and CITI</dc:title>
  <dc:creator>Fallon</dc:creator>
  <cp:lastModifiedBy>Huang, Alice</cp:lastModifiedBy>
  <cp:revision>584</cp:revision>
  <cp:lastPrinted>2020-02-03T21:29:40Z</cp:lastPrinted>
  <dcterms:created xsi:type="dcterms:W3CDTF">2015-07-21T17:33:32Z</dcterms:created>
  <dcterms:modified xsi:type="dcterms:W3CDTF">2023-02-27T16:18:35Z</dcterms:modified>
</cp:coreProperties>
</file>