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3"/>
  </p:notesMasterIdLst>
  <p:sldIdLst>
    <p:sldId id="256" r:id="rId2"/>
    <p:sldId id="257" r:id="rId3"/>
    <p:sldId id="260" r:id="rId4"/>
    <p:sldId id="271" r:id="rId5"/>
    <p:sldId id="258" r:id="rId6"/>
    <p:sldId id="259" r:id="rId7"/>
    <p:sldId id="261" r:id="rId8"/>
    <p:sldId id="262" r:id="rId9"/>
    <p:sldId id="263" r:id="rId10"/>
    <p:sldId id="264" r:id="rId11"/>
    <p:sldId id="265" r:id="rId12"/>
    <p:sldId id="266" r:id="rId13"/>
    <p:sldId id="267" r:id="rId14"/>
    <p:sldId id="268" r:id="rId15"/>
    <p:sldId id="269" r:id="rId16"/>
    <p:sldId id="277" r:id="rId17"/>
    <p:sldId id="270" r:id="rId18"/>
    <p:sldId id="273" r:id="rId19"/>
    <p:sldId id="274" r:id="rId20"/>
    <p:sldId id="275" r:id="rId21"/>
    <p:sldId id="276"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2" autoAdjust="0"/>
    <p:restoredTop sz="94660"/>
  </p:normalViewPr>
  <p:slideViewPr>
    <p:cSldViewPr snapToGrid="0">
      <p:cViewPr varScale="1">
        <p:scale>
          <a:sx n="110" d="100"/>
          <a:sy n="110" d="100"/>
        </p:scale>
        <p:origin x="150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C678A01-B0F9-449D-82C7-63B894634C63}" type="datetimeFigureOut">
              <a:rPr lang="en-US" smtClean="0"/>
              <a:t>10/25/2023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E0DDD7B-DFD6-49A5-AAFB-D8B7D3CE8864}" type="slidenum">
              <a:rPr lang="en-US" smtClean="0"/>
              <a:t>‹#›</a:t>
            </a:fld>
            <a:endParaRPr lang="en-US"/>
          </a:p>
        </p:txBody>
      </p:sp>
    </p:spTree>
    <p:extLst>
      <p:ext uri="{BB962C8B-B14F-4D97-AF65-F5344CB8AC3E}">
        <p14:creationId xmlns:p14="http://schemas.microsoft.com/office/powerpoint/2010/main" val="34752474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7E43170-0F0A-42B1-9CCA-2B93B7E0082E}" type="slidenum">
              <a:rPr lang="en-US" smtClean="0"/>
              <a:t>21</a:t>
            </a:fld>
            <a:endParaRPr lang="en-US"/>
          </a:p>
        </p:txBody>
      </p:sp>
    </p:spTree>
    <p:extLst>
      <p:ext uri="{BB962C8B-B14F-4D97-AF65-F5344CB8AC3E}">
        <p14:creationId xmlns:p14="http://schemas.microsoft.com/office/powerpoint/2010/main" val="19290709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r>
              <a:rPr lang="en-US"/>
              <a:t>10/24/2023</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C7B1BA-8B6D-4E37-8638-0D1D0C847D81}" type="slidenum">
              <a:rPr lang="en-US" smtClean="0"/>
              <a:t>‹#›</a:t>
            </a:fld>
            <a:endParaRPr lang="en-US"/>
          </a:p>
        </p:txBody>
      </p:sp>
    </p:spTree>
    <p:extLst>
      <p:ext uri="{BB962C8B-B14F-4D97-AF65-F5344CB8AC3E}">
        <p14:creationId xmlns:p14="http://schemas.microsoft.com/office/powerpoint/2010/main" val="11280952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10/24/2023</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C7B1BA-8B6D-4E37-8638-0D1D0C847D81}" type="slidenum">
              <a:rPr lang="en-US" smtClean="0"/>
              <a:t>‹#›</a:t>
            </a:fld>
            <a:endParaRPr lang="en-US"/>
          </a:p>
        </p:txBody>
      </p:sp>
    </p:spTree>
    <p:extLst>
      <p:ext uri="{BB962C8B-B14F-4D97-AF65-F5344CB8AC3E}">
        <p14:creationId xmlns:p14="http://schemas.microsoft.com/office/powerpoint/2010/main" val="388087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10/24/2023</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C7B1BA-8B6D-4E37-8638-0D1D0C847D81}" type="slidenum">
              <a:rPr lang="en-US" smtClean="0"/>
              <a:t>‹#›</a:t>
            </a:fld>
            <a:endParaRPr lang="en-US"/>
          </a:p>
        </p:txBody>
      </p:sp>
    </p:spTree>
    <p:extLst>
      <p:ext uri="{BB962C8B-B14F-4D97-AF65-F5344CB8AC3E}">
        <p14:creationId xmlns:p14="http://schemas.microsoft.com/office/powerpoint/2010/main" val="30147349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10/24/2023</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C7B1BA-8B6D-4E37-8638-0D1D0C847D81}" type="slidenum">
              <a:rPr lang="en-US" smtClean="0"/>
              <a:t>‹#›</a:t>
            </a:fld>
            <a:endParaRPr lang="en-US"/>
          </a:p>
        </p:txBody>
      </p:sp>
    </p:spTree>
    <p:extLst>
      <p:ext uri="{BB962C8B-B14F-4D97-AF65-F5344CB8AC3E}">
        <p14:creationId xmlns:p14="http://schemas.microsoft.com/office/powerpoint/2010/main" val="32845979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10/24/2023</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C7B1BA-8B6D-4E37-8638-0D1D0C847D81}" type="slidenum">
              <a:rPr lang="en-US" smtClean="0"/>
              <a:t>‹#›</a:t>
            </a:fld>
            <a:endParaRPr lang="en-US"/>
          </a:p>
        </p:txBody>
      </p:sp>
    </p:spTree>
    <p:extLst>
      <p:ext uri="{BB962C8B-B14F-4D97-AF65-F5344CB8AC3E}">
        <p14:creationId xmlns:p14="http://schemas.microsoft.com/office/powerpoint/2010/main" val="8137047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a:t>10/24/2023</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C7B1BA-8B6D-4E37-8638-0D1D0C847D81}" type="slidenum">
              <a:rPr lang="en-US" smtClean="0"/>
              <a:t>‹#›</a:t>
            </a:fld>
            <a:endParaRPr lang="en-US"/>
          </a:p>
        </p:txBody>
      </p:sp>
    </p:spTree>
    <p:extLst>
      <p:ext uri="{BB962C8B-B14F-4D97-AF65-F5344CB8AC3E}">
        <p14:creationId xmlns:p14="http://schemas.microsoft.com/office/powerpoint/2010/main" val="29141290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a:t>10/24/2023</a:t>
            </a:r>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7C7B1BA-8B6D-4E37-8638-0D1D0C847D81}" type="slidenum">
              <a:rPr lang="en-US" smtClean="0"/>
              <a:t>‹#›</a:t>
            </a:fld>
            <a:endParaRPr lang="en-US"/>
          </a:p>
        </p:txBody>
      </p:sp>
    </p:spTree>
    <p:extLst>
      <p:ext uri="{BB962C8B-B14F-4D97-AF65-F5344CB8AC3E}">
        <p14:creationId xmlns:p14="http://schemas.microsoft.com/office/powerpoint/2010/main" val="12165057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a:t>10/24/2023</a:t>
            </a:r>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7C7B1BA-8B6D-4E37-8638-0D1D0C847D81}" type="slidenum">
              <a:rPr lang="en-US" smtClean="0"/>
              <a:t>‹#›</a:t>
            </a:fld>
            <a:endParaRPr lang="en-US"/>
          </a:p>
        </p:txBody>
      </p:sp>
    </p:spTree>
    <p:extLst>
      <p:ext uri="{BB962C8B-B14F-4D97-AF65-F5344CB8AC3E}">
        <p14:creationId xmlns:p14="http://schemas.microsoft.com/office/powerpoint/2010/main" val="35517133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10/24/2023</a:t>
            </a:r>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7C7B1BA-8B6D-4E37-8638-0D1D0C847D81}" type="slidenum">
              <a:rPr lang="en-US" smtClean="0"/>
              <a:t>‹#›</a:t>
            </a:fld>
            <a:endParaRPr lang="en-US"/>
          </a:p>
        </p:txBody>
      </p:sp>
    </p:spTree>
    <p:extLst>
      <p:ext uri="{BB962C8B-B14F-4D97-AF65-F5344CB8AC3E}">
        <p14:creationId xmlns:p14="http://schemas.microsoft.com/office/powerpoint/2010/main" val="5567460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10/24/2023</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C7B1BA-8B6D-4E37-8638-0D1D0C847D81}" type="slidenum">
              <a:rPr lang="en-US" smtClean="0"/>
              <a:t>‹#›</a:t>
            </a:fld>
            <a:endParaRPr lang="en-US"/>
          </a:p>
        </p:txBody>
      </p:sp>
    </p:spTree>
    <p:extLst>
      <p:ext uri="{BB962C8B-B14F-4D97-AF65-F5344CB8AC3E}">
        <p14:creationId xmlns:p14="http://schemas.microsoft.com/office/powerpoint/2010/main" val="42704077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10/24/2023</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C7B1BA-8B6D-4E37-8638-0D1D0C847D81}" type="slidenum">
              <a:rPr lang="en-US" smtClean="0"/>
              <a:t>‹#›</a:t>
            </a:fld>
            <a:endParaRPr lang="en-US"/>
          </a:p>
        </p:txBody>
      </p:sp>
    </p:spTree>
    <p:extLst>
      <p:ext uri="{BB962C8B-B14F-4D97-AF65-F5344CB8AC3E}">
        <p14:creationId xmlns:p14="http://schemas.microsoft.com/office/powerpoint/2010/main" val="27599954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10/24/2023</a:t>
            </a: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C7B1BA-8B6D-4E37-8638-0D1D0C847D81}" type="slidenum">
              <a:rPr lang="en-US" smtClean="0"/>
              <a:t>‹#›</a:t>
            </a:fld>
            <a:endParaRPr lang="en-US"/>
          </a:p>
        </p:txBody>
      </p:sp>
    </p:spTree>
    <p:extLst>
      <p:ext uri="{BB962C8B-B14F-4D97-AF65-F5344CB8AC3E}">
        <p14:creationId xmlns:p14="http://schemas.microsoft.com/office/powerpoint/2010/main" val="35415678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Alice.Huang@va.gov"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1567B-2405-57A1-1357-1C10E8F306ED}"/>
              </a:ext>
            </a:extLst>
          </p:cNvPr>
          <p:cNvSpPr>
            <a:spLocks noGrp="1"/>
          </p:cNvSpPr>
          <p:nvPr>
            <p:ph type="ctrTitle"/>
          </p:nvPr>
        </p:nvSpPr>
        <p:spPr>
          <a:xfrm>
            <a:off x="685799" y="1412627"/>
            <a:ext cx="7772400" cy="1655762"/>
          </a:xfrm>
        </p:spPr>
        <p:txBody>
          <a:bodyPr>
            <a:normAutofit fontScale="90000"/>
          </a:bodyPr>
          <a:lstStyle/>
          <a:p>
            <a:pPr>
              <a:lnSpc>
                <a:spcPct val="100000"/>
              </a:lnSpc>
              <a:spcBef>
                <a:spcPts val="0"/>
              </a:spcBef>
              <a:spcAft>
                <a:spcPts val="5000"/>
              </a:spcAft>
            </a:pPr>
            <a:r>
              <a:rPr lang="en-US" dirty="0"/>
              <a:t>1200.07</a:t>
            </a:r>
            <a:br>
              <a:rPr lang="en-US" dirty="0"/>
            </a:br>
            <a:r>
              <a:rPr lang="en-US" dirty="0"/>
              <a:t>VA Research with Animals</a:t>
            </a:r>
          </a:p>
        </p:txBody>
      </p:sp>
      <p:sp>
        <p:nvSpPr>
          <p:cNvPr id="3" name="Subtitle 2">
            <a:extLst>
              <a:ext uri="{FF2B5EF4-FFF2-40B4-BE49-F238E27FC236}">
                <a16:creationId xmlns:a16="http://schemas.microsoft.com/office/drawing/2014/main" id="{C6D72B1D-4C0C-6E0C-2AE5-E5BAC3201F32}"/>
              </a:ext>
            </a:extLst>
          </p:cNvPr>
          <p:cNvSpPr>
            <a:spLocks noGrp="1"/>
          </p:cNvSpPr>
          <p:nvPr>
            <p:ph type="subTitle" idx="1"/>
          </p:nvPr>
        </p:nvSpPr>
        <p:spPr>
          <a:xfrm>
            <a:off x="294966" y="3232605"/>
            <a:ext cx="8554065" cy="557007"/>
          </a:xfrm>
        </p:spPr>
        <p:txBody>
          <a:bodyPr>
            <a:noAutofit/>
          </a:bodyPr>
          <a:lstStyle/>
          <a:p>
            <a:r>
              <a:rPr lang="en-US" sz="3600" dirty="0"/>
              <a:t>The New Directive and Its Companion Guide</a:t>
            </a:r>
          </a:p>
        </p:txBody>
      </p:sp>
      <p:sp>
        <p:nvSpPr>
          <p:cNvPr id="4" name="TextBox 3">
            <a:extLst>
              <a:ext uri="{FF2B5EF4-FFF2-40B4-BE49-F238E27FC236}">
                <a16:creationId xmlns:a16="http://schemas.microsoft.com/office/drawing/2014/main" id="{1F8C7796-030D-FC74-6D0D-FB81D9EBA562}"/>
              </a:ext>
            </a:extLst>
          </p:cNvPr>
          <p:cNvSpPr txBox="1"/>
          <p:nvPr/>
        </p:nvSpPr>
        <p:spPr>
          <a:xfrm>
            <a:off x="1588496" y="457665"/>
            <a:ext cx="5967006" cy="646331"/>
          </a:xfrm>
          <a:prstGeom prst="rect">
            <a:avLst/>
          </a:prstGeom>
          <a:noFill/>
        </p:spPr>
        <p:txBody>
          <a:bodyPr wrap="square" rtlCol="0">
            <a:spAutoFit/>
          </a:bodyPr>
          <a:lstStyle/>
          <a:p>
            <a:pPr algn="ctr"/>
            <a:r>
              <a:rPr lang="en-US" sz="3600" dirty="0"/>
              <a:t>AALAS National Meeting 2023</a:t>
            </a:r>
          </a:p>
        </p:txBody>
      </p:sp>
      <p:sp>
        <p:nvSpPr>
          <p:cNvPr id="5" name="TextBox 4">
            <a:extLst>
              <a:ext uri="{FF2B5EF4-FFF2-40B4-BE49-F238E27FC236}">
                <a16:creationId xmlns:a16="http://schemas.microsoft.com/office/drawing/2014/main" id="{26155874-DEE8-6E94-FDB7-228D68F8FA07}"/>
              </a:ext>
            </a:extLst>
          </p:cNvPr>
          <p:cNvSpPr txBox="1"/>
          <p:nvPr/>
        </p:nvSpPr>
        <p:spPr>
          <a:xfrm>
            <a:off x="3664858" y="4063545"/>
            <a:ext cx="1814279" cy="369332"/>
          </a:xfrm>
          <a:prstGeom prst="rect">
            <a:avLst/>
          </a:prstGeom>
          <a:noFill/>
        </p:spPr>
        <p:txBody>
          <a:bodyPr wrap="none" rtlCol="0">
            <a:spAutoFit/>
          </a:bodyPr>
          <a:lstStyle/>
          <a:p>
            <a:r>
              <a:rPr lang="en-US" dirty="0"/>
              <a:t>October 24, 2023</a:t>
            </a:r>
          </a:p>
        </p:txBody>
      </p:sp>
      <p:sp>
        <p:nvSpPr>
          <p:cNvPr id="6" name="TextBox 5">
            <a:extLst>
              <a:ext uri="{FF2B5EF4-FFF2-40B4-BE49-F238E27FC236}">
                <a16:creationId xmlns:a16="http://schemas.microsoft.com/office/drawing/2014/main" id="{D12ADBF7-A1AE-2C69-3102-B30BA39225AB}"/>
              </a:ext>
            </a:extLst>
          </p:cNvPr>
          <p:cNvSpPr txBox="1"/>
          <p:nvPr/>
        </p:nvSpPr>
        <p:spPr>
          <a:xfrm>
            <a:off x="5102941" y="4809925"/>
            <a:ext cx="3355258" cy="1200329"/>
          </a:xfrm>
          <a:prstGeom prst="rect">
            <a:avLst/>
          </a:prstGeom>
          <a:noFill/>
        </p:spPr>
        <p:txBody>
          <a:bodyPr wrap="square" rtlCol="0">
            <a:spAutoFit/>
          </a:bodyPr>
          <a:lstStyle/>
          <a:p>
            <a:r>
              <a:rPr lang="en-US" dirty="0"/>
              <a:t>Alice Huang, PhD</a:t>
            </a:r>
          </a:p>
          <a:p>
            <a:r>
              <a:rPr lang="en-US" dirty="0"/>
              <a:t>Deputy for IACUC Guidance</a:t>
            </a:r>
          </a:p>
          <a:p>
            <a:r>
              <a:rPr lang="en-US" dirty="0"/>
              <a:t>Office of the CVMO</a:t>
            </a:r>
          </a:p>
          <a:p>
            <a:r>
              <a:rPr lang="en-US" dirty="0">
                <a:hlinkClick r:id="rId2"/>
              </a:rPr>
              <a:t>Alice.Huang@va.gov</a:t>
            </a:r>
            <a:endParaRPr lang="en-US" dirty="0"/>
          </a:p>
        </p:txBody>
      </p:sp>
    </p:spTree>
    <p:extLst>
      <p:ext uri="{BB962C8B-B14F-4D97-AF65-F5344CB8AC3E}">
        <p14:creationId xmlns:p14="http://schemas.microsoft.com/office/powerpoint/2010/main" val="19861985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2EE0CE-F370-05E7-4AFD-BC760418BD21}"/>
              </a:ext>
            </a:extLst>
          </p:cNvPr>
          <p:cNvSpPr>
            <a:spLocks noGrp="1"/>
          </p:cNvSpPr>
          <p:nvPr>
            <p:ph type="title"/>
          </p:nvPr>
        </p:nvSpPr>
        <p:spPr>
          <a:xfrm>
            <a:off x="628650" y="365126"/>
            <a:ext cx="7886700" cy="741375"/>
          </a:xfrm>
        </p:spPr>
        <p:txBody>
          <a:bodyPr/>
          <a:lstStyle/>
          <a:p>
            <a:r>
              <a:rPr lang="en-US" dirty="0"/>
              <a:t>1. PURPOSE</a:t>
            </a:r>
          </a:p>
        </p:txBody>
      </p:sp>
      <p:sp>
        <p:nvSpPr>
          <p:cNvPr id="3" name="Content Placeholder 2">
            <a:extLst>
              <a:ext uri="{FF2B5EF4-FFF2-40B4-BE49-F238E27FC236}">
                <a16:creationId xmlns:a16="http://schemas.microsoft.com/office/drawing/2014/main" id="{DB998E9A-E30D-70FE-EF73-1764EF5382F6}"/>
              </a:ext>
            </a:extLst>
          </p:cNvPr>
          <p:cNvSpPr>
            <a:spLocks noGrp="1"/>
          </p:cNvSpPr>
          <p:nvPr>
            <p:ph idx="1"/>
          </p:nvPr>
        </p:nvSpPr>
        <p:spPr>
          <a:xfrm>
            <a:off x="628650" y="1106501"/>
            <a:ext cx="7886700" cy="5070462"/>
          </a:xfrm>
        </p:spPr>
        <p:txBody>
          <a:bodyPr>
            <a:normAutofit fontScale="85000" lnSpcReduction="20000"/>
          </a:bodyPr>
          <a:lstStyle/>
          <a:p>
            <a:r>
              <a:rPr lang="en-US" dirty="0"/>
              <a:t>Directive</a:t>
            </a:r>
          </a:p>
          <a:p>
            <a:pPr marL="0" indent="0">
              <a:buNone/>
            </a:pPr>
            <a:r>
              <a:rPr lang="en-US" sz="2300" dirty="0"/>
              <a:t>This Veterans Health Administration (VHA) directive sets forth the compliance </a:t>
            </a:r>
            <a:r>
              <a:rPr lang="en-US" sz="2300" dirty="0">
                <a:highlight>
                  <a:srgbClr val="FFFF00"/>
                </a:highlight>
              </a:rPr>
              <a:t>requirements</a:t>
            </a:r>
            <a:r>
              <a:rPr lang="en-US" sz="2300" dirty="0"/>
              <a:t> for all animal research that is considered Department of Veterans Affairs (VA) research and the </a:t>
            </a:r>
            <a:r>
              <a:rPr lang="en-US" sz="2300" dirty="0">
                <a:highlight>
                  <a:srgbClr val="FFFF00"/>
                </a:highlight>
              </a:rPr>
              <a:t>minimum standards </a:t>
            </a:r>
            <a:r>
              <a:rPr lang="en-US" sz="2300" dirty="0"/>
              <a:t>for the facilities, husbandry, veterinary care and oversight of any VA research involving animal subjects. AUTHORITY: 38 U.S.C. § 7303.</a:t>
            </a:r>
          </a:p>
          <a:p>
            <a:r>
              <a:rPr lang="en-US" dirty="0"/>
              <a:t>Guidance</a:t>
            </a:r>
          </a:p>
          <a:p>
            <a:pPr marL="0" indent="0">
              <a:buNone/>
            </a:pPr>
            <a:r>
              <a:rPr lang="en-US" sz="2300" dirty="0"/>
              <a:t>Veterans Health Administration (VHA) Directive 1200.07 (dated May 23, 2023) sets forth the compliance </a:t>
            </a:r>
            <a:r>
              <a:rPr lang="en-US" sz="2300" dirty="0">
                <a:highlight>
                  <a:srgbClr val="FFFF00"/>
                </a:highlight>
              </a:rPr>
              <a:t>requirements</a:t>
            </a:r>
            <a:r>
              <a:rPr lang="en-US" sz="2300" dirty="0"/>
              <a:t> that apply to all animal research that is considered Department of Veterans Affairs (VA) research and the </a:t>
            </a:r>
            <a:r>
              <a:rPr lang="en-US" sz="2300" dirty="0">
                <a:highlight>
                  <a:srgbClr val="FFFF00"/>
                </a:highlight>
              </a:rPr>
              <a:t>minimum standards </a:t>
            </a:r>
            <a:r>
              <a:rPr lang="en-US" sz="2300" dirty="0"/>
              <a:t>for the facilities, husbandry, veterinary care, and oversight of any VA research involving animal subjects. AUTHORITY: 38 U.S.C. § 7303. </a:t>
            </a:r>
            <a:r>
              <a:rPr lang="en-US" sz="2300" dirty="0">
                <a:highlight>
                  <a:srgbClr val="00FF00"/>
                </a:highlight>
              </a:rPr>
              <a:t>VHA Directive 1200.07 is limited to establishing VA policy requirements that are specific to VA research with animals. </a:t>
            </a:r>
            <a:r>
              <a:rPr lang="en-US" sz="2300" dirty="0"/>
              <a:t>It does not reiterate regulatory and policy requirements that also apply but are established by other VA or VHA documents or by others. </a:t>
            </a:r>
            <a:r>
              <a:rPr lang="en-US" sz="2300" dirty="0">
                <a:highlight>
                  <a:srgbClr val="00FF00"/>
                </a:highlight>
              </a:rPr>
              <a:t>This guidance document is to assist </a:t>
            </a:r>
            <a:r>
              <a:rPr lang="en-US" sz="2300" dirty="0"/>
              <a:t>those responsible for implementing compliance with all applicable requirements, </a:t>
            </a:r>
            <a:r>
              <a:rPr lang="en-US" sz="2300" dirty="0">
                <a:highlight>
                  <a:srgbClr val="00FF00"/>
                </a:highlight>
              </a:rPr>
              <a:t>by integrating the most commonly relevant and important requirements from all sources. </a:t>
            </a:r>
            <a:r>
              <a:rPr lang="en-US" sz="2300" dirty="0"/>
              <a:t>All references in this guidance to information from those other sources are current at the time of the release of this guidance</a:t>
            </a:r>
          </a:p>
        </p:txBody>
      </p:sp>
      <p:sp>
        <p:nvSpPr>
          <p:cNvPr id="4" name="Date Placeholder 3">
            <a:extLst>
              <a:ext uri="{FF2B5EF4-FFF2-40B4-BE49-F238E27FC236}">
                <a16:creationId xmlns:a16="http://schemas.microsoft.com/office/drawing/2014/main" id="{3AFCA14D-046B-F8CD-03A3-B6434491FFED}"/>
              </a:ext>
            </a:extLst>
          </p:cNvPr>
          <p:cNvSpPr>
            <a:spLocks noGrp="1"/>
          </p:cNvSpPr>
          <p:nvPr>
            <p:ph type="dt" sz="half" idx="10"/>
          </p:nvPr>
        </p:nvSpPr>
        <p:spPr/>
        <p:txBody>
          <a:bodyPr/>
          <a:lstStyle/>
          <a:p>
            <a:r>
              <a:rPr lang="en-US"/>
              <a:t>10/24/2023</a:t>
            </a:r>
          </a:p>
        </p:txBody>
      </p:sp>
      <p:sp>
        <p:nvSpPr>
          <p:cNvPr id="5" name="Slide Number Placeholder 4">
            <a:extLst>
              <a:ext uri="{FF2B5EF4-FFF2-40B4-BE49-F238E27FC236}">
                <a16:creationId xmlns:a16="http://schemas.microsoft.com/office/drawing/2014/main" id="{60A3C9A3-3EB0-7BEF-1067-98A8F01BFE3A}"/>
              </a:ext>
            </a:extLst>
          </p:cNvPr>
          <p:cNvSpPr>
            <a:spLocks noGrp="1"/>
          </p:cNvSpPr>
          <p:nvPr>
            <p:ph type="sldNum" sz="quarter" idx="12"/>
          </p:nvPr>
        </p:nvSpPr>
        <p:spPr/>
        <p:txBody>
          <a:bodyPr/>
          <a:lstStyle/>
          <a:p>
            <a:fld id="{87C7B1BA-8B6D-4E37-8638-0D1D0C847D81}" type="slidenum">
              <a:rPr lang="en-US" smtClean="0"/>
              <a:t>10</a:t>
            </a:fld>
            <a:endParaRPr lang="en-US"/>
          </a:p>
        </p:txBody>
      </p:sp>
    </p:spTree>
    <p:extLst>
      <p:ext uri="{BB962C8B-B14F-4D97-AF65-F5344CB8AC3E}">
        <p14:creationId xmlns:p14="http://schemas.microsoft.com/office/powerpoint/2010/main" val="13006169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45D5DE-8ED6-6F0D-8A06-ECA090C45DC2}"/>
              </a:ext>
            </a:extLst>
          </p:cNvPr>
          <p:cNvSpPr>
            <a:spLocks noGrp="1"/>
          </p:cNvSpPr>
          <p:nvPr>
            <p:ph type="title"/>
          </p:nvPr>
        </p:nvSpPr>
        <p:spPr/>
        <p:txBody>
          <a:bodyPr/>
          <a:lstStyle/>
          <a:p>
            <a:r>
              <a:rPr lang="en-US" dirty="0"/>
              <a:t>2. BACKGROUND</a:t>
            </a:r>
          </a:p>
        </p:txBody>
      </p:sp>
      <p:sp>
        <p:nvSpPr>
          <p:cNvPr id="3" name="Content Placeholder 2">
            <a:extLst>
              <a:ext uri="{FF2B5EF4-FFF2-40B4-BE49-F238E27FC236}">
                <a16:creationId xmlns:a16="http://schemas.microsoft.com/office/drawing/2014/main" id="{0805574B-FDE9-8177-A3F6-CD7EC9672984}"/>
              </a:ext>
            </a:extLst>
          </p:cNvPr>
          <p:cNvSpPr>
            <a:spLocks noGrp="1"/>
          </p:cNvSpPr>
          <p:nvPr>
            <p:ph idx="1"/>
          </p:nvPr>
        </p:nvSpPr>
        <p:spPr/>
        <p:txBody>
          <a:bodyPr/>
          <a:lstStyle/>
          <a:p>
            <a:r>
              <a:rPr lang="en-US" dirty="0"/>
              <a:t>Directive</a:t>
            </a:r>
          </a:p>
          <a:p>
            <a:pPr lvl="1"/>
            <a:r>
              <a:rPr lang="en-US" dirty="0"/>
              <a:t>a. Foundational principles</a:t>
            </a:r>
          </a:p>
          <a:p>
            <a:pPr lvl="1"/>
            <a:r>
              <a:rPr lang="en-US" dirty="0"/>
              <a:t>b. Federal regulatory and policy documents</a:t>
            </a:r>
          </a:p>
          <a:p>
            <a:r>
              <a:rPr lang="en-US" dirty="0"/>
              <a:t>Guidance</a:t>
            </a:r>
          </a:p>
          <a:p>
            <a:pPr lvl="1"/>
            <a:r>
              <a:rPr lang="en-US" dirty="0"/>
              <a:t>a. Foundational principles</a:t>
            </a:r>
          </a:p>
          <a:p>
            <a:pPr lvl="1"/>
            <a:r>
              <a:rPr lang="en-US" dirty="0"/>
              <a:t>b. Federal regulatory and policy documents</a:t>
            </a:r>
          </a:p>
          <a:p>
            <a:pPr marL="0" indent="0">
              <a:buNone/>
            </a:pPr>
            <a:endParaRPr lang="en-US" dirty="0"/>
          </a:p>
        </p:txBody>
      </p:sp>
      <p:sp>
        <p:nvSpPr>
          <p:cNvPr id="4" name="Date Placeholder 3">
            <a:extLst>
              <a:ext uri="{FF2B5EF4-FFF2-40B4-BE49-F238E27FC236}">
                <a16:creationId xmlns:a16="http://schemas.microsoft.com/office/drawing/2014/main" id="{4A727136-B994-744E-4B9A-A79147ED1822}"/>
              </a:ext>
            </a:extLst>
          </p:cNvPr>
          <p:cNvSpPr>
            <a:spLocks noGrp="1"/>
          </p:cNvSpPr>
          <p:nvPr>
            <p:ph type="dt" sz="half" idx="10"/>
          </p:nvPr>
        </p:nvSpPr>
        <p:spPr/>
        <p:txBody>
          <a:bodyPr/>
          <a:lstStyle/>
          <a:p>
            <a:r>
              <a:rPr lang="en-US"/>
              <a:t>10/24/2023</a:t>
            </a:r>
          </a:p>
        </p:txBody>
      </p:sp>
      <p:sp>
        <p:nvSpPr>
          <p:cNvPr id="5" name="Slide Number Placeholder 4">
            <a:extLst>
              <a:ext uri="{FF2B5EF4-FFF2-40B4-BE49-F238E27FC236}">
                <a16:creationId xmlns:a16="http://schemas.microsoft.com/office/drawing/2014/main" id="{5A20BF12-B8B4-941A-9DBF-6AF8D24D9E96}"/>
              </a:ext>
            </a:extLst>
          </p:cNvPr>
          <p:cNvSpPr>
            <a:spLocks noGrp="1"/>
          </p:cNvSpPr>
          <p:nvPr>
            <p:ph type="sldNum" sz="quarter" idx="12"/>
          </p:nvPr>
        </p:nvSpPr>
        <p:spPr/>
        <p:txBody>
          <a:bodyPr/>
          <a:lstStyle/>
          <a:p>
            <a:fld id="{87C7B1BA-8B6D-4E37-8638-0D1D0C847D81}" type="slidenum">
              <a:rPr lang="en-US" smtClean="0"/>
              <a:t>11</a:t>
            </a:fld>
            <a:endParaRPr lang="en-US"/>
          </a:p>
        </p:txBody>
      </p:sp>
    </p:spTree>
    <p:extLst>
      <p:ext uri="{BB962C8B-B14F-4D97-AF65-F5344CB8AC3E}">
        <p14:creationId xmlns:p14="http://schemas.microsoft.com/office/powerpoint/2010/main" val="13349914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45D5DE-8ED6-6F0D-8A06-ECA090C45DC2}"/>
              </a:ext>
            </a:extLst>
          </p:cNvPr>
          <p:cNvSpPr>
            <a:spLocks noGrp="1"/>
          </p:cNvSpPr>
          <p:nvPr>
            <p:ph type="title"/>
          </p:nvPr>
        </p:nvSpPr>
        <p:spPr>
          <a:xfrm>
            <a:off x="628650" y="365126"/>
            <a:ext cx="7886700" cy="910781"/>
          </a:xfrm>
        </p:spPr>
        <p:txBody>
          <a:bodyPr/>
          <a:lstStyle/>
          <a:p>
            <a:r>
              <a:rPr lang="en-US" dirty="0"/>
              <a:t>2. BACKGROUND</a:t>
            </a:r>
          </a:p>
        </p:txBody>
      </p:sp>
      <p:sp>
        <p:nvSpPr>
          <p:cNvPr id="3" name="Content Placeholder 2">
            <a:extLst>
              <a:ext uri="{FF2B5EF4-FFF2-40B4-BE49-F238E27FC236}">
                <a16:creationId xmlns:a16="http://schemas.microsoft.com/office/drawing/2014/main" id="{0805574B-FDE9-8177-A3F6-CD7EC9672984}"/>
              </a:ext>
            </a:extLst>
          </p:cNvPr>
          <p:cNvSpPr>
            <a:spLocks noGrp="1"/>
          </p:cNvSpPr>
          <p:nvPr>
            <p:ph idx="1"/>
          </p:nvPr>
        </p:nvSpPr>
        <p:spPr>
          <a:xfrm>
            <a:off x="628650" y="1421588"/>
            <a:ext cx="7886700" cy="4351338"/>
          </a:xfrm>
        </p:spPr>
        <p:txBody>
          <a:bodyPr/>
          <a:lstStyle/>
          <a:p>
            <a:r>
              <a:rPr lang="en-US" dirty="0"/>
              <a:t>Directive</a:t>
            </a:r>
          </a:p>
          <a:p>
            <a:pPr lvl="1"/>
            <a:r>
              <a:rPr lang="en-US" dirty="0"/>
              <a:t>a. Foundational principles – commitment to moral, ethical, legal standards for humans and animals</a:t>
            </a:r>
          </a:p>
          <a:p>
            <a:pPr lvl="1"/>
            <a:r>
              <a:rPr lang="en-US" dirty="0"/>
              <a:t>b. Federal regulatory and policy documents – list what applies</a:t>
            </a:r>
          </a:p>
          <a:p>
            <a:r>
              <a:rPr lang="en-US" dirty="0"/>
              <a:t>Guidance</a:t>
            </a:r>
          </a:p>
          <a:p>
            <a:pPr lvl="1"/>
            <a:r>
              <a:rPr lang="en-US" dirty="0">
                <a:highlight>
                  <a:srgbClr val="00FF00"/>
                </a:highlight>
              </a:rPr>
              <a:t>How to use the Guidance</a:t>
            </a:r>
          </a:p>
          <a:p>
            <a:pPr lvl="1"/>
            <a:r>
              <a:rPr lang="en-US" dirty="0"/>
              <a:t>a. Foundational principles – </a:t>
            </a:r>
            <a:r>
              <a:rPr lang="en-US" dirty="0">
                <a:highlight>
                  <a:srgbClr val="00FF00"/>
                </a:highlight>
              </a:rPr>
              <a:t>Nuremberg Code, Declaration of Helsinki, US Govt Principles</a:t>
            </a:r>
          </a:p>
          <a:p>
            <a:pPr lvl="1"/>
            <a:r>
              <a:rPr lang="en-US" dirty="0"/>
              <a:t>b. Federal regulatory and policy documents -- </a:t>
            </a:r>
            <a:r>
              <a:rPr lang="en-US" dirty="0">
                <a:highlight>
                  <a:srgbClr val="00FF00"/>
                </a:highlight>
              </a:rPr>
              <a:t>comments</a:t>
            </a:r>
          </a:p>
          <a:p>
            <a:pPr lvl="1"/>
            <a:r>
              <a:rPr lang="en-US" dirty="0">
                <a:highlight>
                  <a:srgbClr val="00FF00"/>
                </a:highlight>
              </a:rPr>
              <a:t>c. Authority to interpret</a:t>
            </a:r>
          </a:p>
        </p:txBody>
      </p:sp>
      <p:sp>
        <p:nvSpPr>
          <p:cNvPr id="4" name="Date Placeholder 3">
            <a:extLst>
              <a:ext uri="{FF2B5EF4-FFF2-40B4-BE49-F238E27FC236}">
                <a16:creationId xmlns:a16="http://schemas.microsoft.com/office/drawing/2014/main" id="{914A28B1-5222-B7B2-465B-CCE18F11378C}"/>
              </a:ext>
            </a:extLst>
          </p:cNvPr>
          <p:cNvSpPr>
            <a:spLocks noGrp="1"/>
          </p:cNvSpPr>
          <p:nvPr>
            <p:ph type="dt" sz="half" idx="10"/>
          </p:nvPr>
        </p:nvSpPr>
        <p:spPr/>
        <p:txBody>
          <a:bodyPr/>
          <a:lstStyle/>
          <a:p>
            <a:r>
              <a:rPr lang="en-US"/>
              <a:t>10/24/2023</a:t>
            </a:r>
          </a:p>
        </p:txBody>
      </p:sp>
      <p:sp>
        <p:nvSpPr>
          <p:cNvPr id="5" name="Slide Number Placeholder 4">
            <a:extLst>
              <a:ext uri="{FF2B5EF4-FFF2-40B4-BE49-F238E27FC236}">
                <a16:creationId xmlns:a16="http://schemas.microsoft.com/office/drawing/2014/main" id="{9952B9B8-553F-142E-9CA5-9E591B02845A}"/>
              </a:ext>
            </a:extLst>
          </p:cNvPr>
          <p:cNvSpPr>
            <a:spLocks noGrp="1"/>
          </p:cNvSpPr>
          <p:nvPr>
            <p:ph type="sldNum" sz="quarter" idx="12"/>
          </p:nvPr>
        </p:nvSpPr>
        <p:spPr/>
        <p:txBody>
          <a:bodyPr/>
          <a:lstStyle/>
          <a:p>
            <a:fld id="{87C7B1BA-8B6D-4E37-8638-0D1D0C847D81}" type="slidenum">
              <a:rPr lang="en-US" smtClean="0"/>
              <a:t>12</a:t>
            </a:fld>
            <a:endParaRPr lang="en-US"/>
          </a:p>
        </p:txBody>
      </p:sp>
    </p:spTree>
    <p:extLst>
      <p:ext uri="{BB962C8B-B14F-4D97-AF65-F5344CB8AC3E}">
        <p14:creationId xmlns:p14="http://schemas.microsoft.com/office/powerpoint/2010/main" val="2750421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E40014-25ED-FDAB-3CD8-63249FB262CC}"/>
              </a:ext>
            </a:extLst>
          </p:cNvPr>
          <p:cNvSpPr>
            <a:spLocks noGrp="1"/>
          </p:cNvSpPr>
          <p:nvPr>
            <p:ph type="title"/>
          </p:nvPr>
        </p:nvSpPr>
        <p:spPr/>
        <p:txBody>
          <a:bodyPr/>
          <a:lstStyle/>
          <a:p>
            <a:r>
              <a:rPr lang="en-US" dirty="0"/>
              <a:t>3. DEFINITIONS</a:t>
            </a:r>
          </a:p>
        </p:txBody>
      </p:sp>
      <p:sp>
        <p:nvSpPr>
          <p:cNvPr id="3" name="Content Placeholder 2">
            <a:extLst>
              <a:ext uri="{FF2B5EF4-FFF2-40B4-BE49-F238E27FC236}">
                <a16:creationId xmlns:a16="http://schemas.microsoft.com/office/drawing/2014/main" id="{EB32C9FD-FC89-0E79-7AF9-12D659AFC7A9}"/>
              </a:ext>
            </a:extLst>
          </p:cNvPr>
          <p:cNvSpPr>
            <a:spLocks noGrp="1"/>
          </p:cNvSpPr>
          <p:nvPr>
            <p:ph idx="1"/>
          </p:nvPr>
        </p:nvSpPr>
        <p:spPr/>
        <p:txBody>
          <a:bodyPr>
            <a:normAutofit/>
          </a:bodyPr>
          <a:lstStyle/>
          <a:p>
            <a:r>
              <a:rPr lang="en-US" dirty="0"/>
              <a:t>Directive</a:t>
            </a:r>
          </a:p>
          <a:p>
            <a:endParaRPr lang="en-US" dirty="0"/>
          </a:p>
          <a:p>
            <a:endParaRPr lang="en-US" dirty="0"/>
          </a:p>
          <a:p>
            <a:r>
              <a:rPr lang="en-US" dirty="0"/>
              <a:t>Guidance </a:t>
            </a:r>
          </a:p>
          <a:p>
            <a:pPr marL="457200" lvl="1" indent="0">
              <a:buNone/>
            </a:pPr>
            <a:r>
              <a:rPr lang="en-US" sz="2000" dirty="0"/>
              <a:t>The definitions given here apply to how these terms are used in VHA Directive 1200.07. For terms for which VA adopts the definitions established by others, the guidance provided here reflects the definitions in use by those others at the time of the release of this guidance. Terms that are not specifically defined, are to be interpreted as in common usage. </a:t>
            </a:r>
          </a:p>
        </p:txBody>
      </p:sp>
      <p:sp>
        <p:nvSpPr>
          <p:cNvPr id="4" name="Date Placeholder 3">
            <a:extLst>
              <a:ext uri="{FF2B5EF4-FFF2-40B4-BE49-F238E27FC236}">
                <a16:creationId xmlns:a16="http://schemas.microsoft.com/office/drawing/2014/main" id="{CDE1DC92-0352-1D87-4BAE-7DB8CC4AE140}"/>
              </a:ext>
            </a:extLst>
          </p:cNvPr>
          <p:cNvSpPr>
            <a:spLocks noGrp="1"/>
          </p:cNvSpPr>
          <p:nvPr>
            <p:ph type="dt" sz="half" idx="10"/>
          </p:nvPr>
        </p:nvSpPr>
        <p:spPr/>
        <p:txBody>
          <a:bodyPr/>
          <a:lstStyle/>
          <a:p>
            <a:r>
              <a:rPr lang="en-US"/>
              <a:t>10/24/2023</a:t>
            </a:r>
          </a:p>
        </p:txBody>
      </p:sp>
      <p:sp>
        <p:nvSpPr>
          <p:cNvPr id="5" name="Slide Number Placeholder 4">
            <a:extLst>
              <a:ext uri="{FF2B5EF4-FFF2-40B4-BE49-F238E27FC236}">
                <a16:creationId xmlns:a16="http://schemas.microsoft.com/office/drawing/2014/main" id="{77A00F87-E0DA-81C6-3187-34D9312D212D}"/>
              </a:ext>
            </a:extLst>
          </p:cNvPr>
          <p:cNvSpPr>
            <a:spLocks noGrp="1"/>
          </p:cNvSpPr>
          <p:nvPr>
            <p:ph type="sldNum" sz="quarter" idx="12"/>
          </p:nvPr>
        </p:nvSpPr>
        <p:spPr/>
        <p:txBody>
          <a:bodyPr/>
          <a:lstStyle/>
          <a:p>
            <a:fld id="{87C7B1BA-8B6D-4E37-8638-0D1D0C847D81}" type="slidenum">
              <a:rPr lang="en-US" smtClean="0"/>
              <a:t>13</a:t>
            </a:fld>
            <a:endParaRPr lang="en-US"/>
          </a:p>
        </p:txBody>
      </p:sp>
    </p:spTree>
    <p:extLst>
      <p:ext uri="{BB962C8B-B14F-4D97-AF65-F5344CB8AC3E}">
        <p14:creationId xmlns:p14="http://schemas.microsoft.com/office/powerpoint/2010/main" val="13000850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E40014-25ED-FDAB-3CD8-63249FB262CC}"/>
              </a:ext>
            </a:extLst>
          </p:cNvPr>
          <p:cNvSpPr>
            <a:spLocks noGrp="1"/>
          </p:cNvSpPr>
          <p:nvPr>
            <p:ph type="title"/>
          </p:nvPr>
        </p:nvSpPr>
        <p:spPr>
          <a:xfrm>
            <a:off x="628650" y="458954"/>
            <a:ext cx="7886700" cy="850216"/>
          </a:xfrm>
        </p:spPr>
        <p:txBody>
          <a:bodyPr/>
          <a:lstStyle/>
          <a:p>
            <a:r>
              <a:rPr lang="en-US" dirty="0"/>
              <a:t>3. DEFINITIONS</a:t>
            </a:r>
          </a:p>
        </p:txBody>
      </p:sp>
      <p:sp>
        <p:nvSpPr>
          <p:cNvPr id="3" name="Content Placeholder 2">
            <a:extLst>
              <a:ext uri="{FF2B5EF4-FFF2-40B4-BE49-F238E27FC236}">
                <a16:creationId xmlns:a16="http://schemas.microsoft.com/office/drawing/2014/main" id="{EB32C9FD-FC89-0E79-7AF9-12D659AFC7A9}"/>
              </a:ext>
            </a:extLst>
          </p:cNvPr>
          <p:cNvSpPr>
            <a:spLocks noGrp="1"/>
          </p:cNvSpPr>
          <p:nvPr>
            <p:ph idx="1"/>
          </p:nvPr>
        </p:nvSpPr>
        <p:spPr>
          <a:xfrm>
            <a:off x="628650" y="1488558"/>
            <a:ext cx="7886700" cy="4688405"/>
          </a:xfrm>
        </p:spPr>
        <p:txBody>
          <a:bodyPr>
            <a:normAutofit fontScale="92500" lnSpcReduction="10000"/>
          </a:bodyPr>
          <a:lstStyle/>
          <a:p>
            <a:r>
              <a:rPr lang="en-US" dirty="0"/>
              <a:t>Directive</a:t>
            </a:r>
          </a:p>
          <a:p>
            <a:pPr marL="457200" lvl="1" indent="0">
              <a:buNone/>
            </a:pPr>
            <a:r>
              <a:rPr lang="en-US" sz="1800" dirty="0"/>
              <a:t>a. </a:t>
            </a:r>
            <a:r>
              <a:rPr lang="en-US" sz="1800" dirty="0">
                <a:highlight>
                  <a:srgbClr val="00FFFF"/>
                </a:highlight>
              </a:rPr>
              <a:t>Affiliate.</a:t>
            </a:r>
            <a:r>
              <a:rPr lang="en-US" sz="1800" dirty="0"/>
              <a:t> Affiliate refers to any non-VA institution involved in interinstitutional collaboration with a local VA program, related to research with animals. Such an affiliate may or may not also have a formal relationship with the VA medical facility for purposes of clinical training.</a:t>
            </a:r>
          </a:p>
          <a:p>
            <a:pPr marL="457200" lvl="1" indent="0">
              <a:buNone/>
            </a:pPr>
            <a:r>
              <a:rPr lang="en-US" sz="1800" dirty="0"/>
              <a:t>b. </a:t>
            </a:r>
            <a:r>
              <a:rPr lang="en-US" sz="1800" dirty="0">
                <a:highlight>
                  <a:srgbClr val="FF00FF"/>
                </a:highlight>
              </a:rPr>
              <a:t>Animal.</a:t>
            </a:r>
            <a:r>
              <a:rPr lang="en-US" sz="1800" dirty="0"/>
              <a:t> VHA </a:t>
            </a:r>
            <a:r>
              <a:rPr lang="en-US" sz="1800" dirty="0">
                <a:highlight>
                  <a:srgbClr val="FFFF00"/>
                </a:highlight>
              </a:rPr>
              <a:t>adopts the definitions of “animal” established in the PHS policy and the USDA AWR</a:t>
            </a:r>
            <a:r>
              <a:rPr lang="en-US" sz="1800" dirty="0"/>
              <a:t>, with no additions or exceptions. NOTE: For PHS policy and the USDA AWR see references paragraph.</a:t>
            </a:r>
          </a:p>
          <a:p>
            <a:r>
              <a:rPr lang="en-US" dirty="0"/>
              <a:t>Guidance</a:t>
            </a:r>
          </a:p>
          <a:p>
            <a:pPr marL="457200" lvl="1" indent="0">
              <a:buNone/>
            </a:pPr>
            <a:r>
              <a:rPr lang="en-US" sz="1800" dirty="0"/>
              <a:t>a. </a:t>
            </a:r>
            <a:r>
              <a:rPr lang="en-US" sz="1800" dirty="0">
                <a:highlight>
                  <a:srgbClr val="00FFFF"/>
                </a:highlight>
              </a:rPr>
              <a:t>Affiliate.</a:t>
            </a:r>
            <a:r>
              <a:rPr lang="en-US" sz="1800" dirty="0"/>
              <a:t> </a:t>
            </a:r>
            <a:r>
              <a:rPr lang="en-US" sz="1800" i="1" dirty="0">
                <a:highlight>
                  <a:srgbClr val="00FF00"/>
                </a:highlight>
              </a:rPr>
              <a:t>[No additional guidance]</a:t>
            </a:r>
            <a:r>
              <a:rPr lang="en-US" sz="1800" dirty="0">
                <a:highlight>
                  <a:srgbClr val="00FF00"/>
                </a:highlight>
              </a:rPr>
              <a:t> </a:t>
            </a:r>
          </a:p>
          <a:p>
            <a:pPr marL="457200" lvl="1" indent="0">
              <a:buNone/>
            </a:pPr>
            <a:r>
              <a:rPr lang="en-US" sz="1800" dirty="0"/>
              <a:t>b. </a:t>
            </a:r>
            <a:r>
              <a:rPr lang="en-US" sz="1800" dirty="0">
                <a:highlight>
                  <a:srgbClr val="FF00FF"/>
                </a:highlight>
              </a:rPr>
              <a:t>Animal. </a:t>
            </a:r>
            <a:r>
              <a:rPr lang="en-US" sz="1800" dirty="0"/>
              <a:t>VA adopts the definitions used in </a:t>
            </a:r>
            <a:r>
              <a:rPr lang="en-US" sz="1800" dirty="0">
                <a:highlight>
                  <a:srgbClr val="00FF00"/>
                </a:highlight>
              </a:rPr>
              <a:t>PHS Policy (III.A, </a:t>
            </a:r>
            <a:r>
              <a:rPr lang="en-US" sz="1800" dirty="0"/>
              <a:t>“Any live, vertebrate animal used or intended for use in research, research training, experimentation, or biological testing or for related purposes”) and in the </a:t>
            </a:r>
            <a:r>
              <a:rPr lang="en-US" sz="1800" dirty="0">
                <a:highlight>
                  <a:srgbClr val="00FF00"/>
                </a:highlight>
              </a:rPr>
              <a:t>AWR (§1.1, </a:t>
            </a:r>
            <a:r>
              <a:rPr lang="en-US" sz="1800" dirty="0"/>
              <a:t>“live … warm-blooded animal … used or intended for use for research, teaching, testing, experimentation”). </a:t>
            </a:r>
            <a:r>
              <a:rPr lang="en-US" sz="1800" dirty="0">
                <a:highlight>
                  <a:srgbClr val="00FF00"/>
                </a:highlight>
              </a:rPr>
              <a:t>“Related purposes” </a:t>
            </a:r>
            <a:r>
              <a:rPr lang="en-US" sz="1800" dirty="0"/>
              <a:t>is understood to include teaching of personnel to perform clinical procedures, as well as training personnel to perform procedures related to the care and use of animals. </a:t>
            </a:r>
            <a:r>
              <a:rPr lang="en-US" sz="1800" dirty="0">
                <a:highlight>
                  <a:srgbClr val="00FF00"/>
                </a:highlight>
              </a:rPr>
              <a:t>NOTE:</a:t>
            </a:r>
            <a:r>
              <a:rPr lang="en-US" sz="1800" dirty="0"/>
              <a:t> For species regulated by USDA, the definition includes dead animals, but that is for AWR requirements related to sale of animals, and does not apply to research. </a:t>
            </a:r>
          </a:p>
        </p:txBody>
      </p:sp>
      <p:sp>
        <p:nvSpPr>
          <p:cNvPr id="4" name="Date Placeholder 3">
            <a:extLst>
              <a:ext uri="{FF2B5EF4-FFF2-40B4-BE49-F238E27FC236}">
                <a16:creationId xmlns:a16="http://schemas.microsoft.com/office/drawing/2014/main" id="{73BF2481-93D5-126E-7355-CBEBA4C4BEEB}"/>
              </a:ext>
            </a:extLst>
          </p:cNvPr>
          <p:cNvSpPr>
            <a:spLocks noGrp="1"/>
          </p:cNvSpPr>
          <p:nvPr>
            <p:ph type="dt" sz="half" idx="10"/>
          </p:nvPr>
        </p:nvSpPr>
        <p:spPr/>
        <p:txBody>
          <a:bodyPr/>
          <a:lstStyle/>
          <a:p>
            <a:r>
              <a:rPr lang="en-US"/>
              <a:t>10/24/2023</a:t>
            </a:r>
          </a:p>
        </p:txBody>
      </p:sp>
      <p:sp>
        <p:nvSpPr>
          <p:cNvPr id="5" name="Slide Number Placeholder 4">
            <a:extLst>
              <a:ext uri="{FF2B5EF4-FFF2-40B4-BE49-F238E27FC236}">
                <a16:creationId xmlns:a16="http://schemas.microsoft.com/office/drawing/2014/main" id="{9D8A4C12-9A1C-F95E-E49C-E36BA6E9F993}"/>
              </a:ext>
            </a:extLst>
          </p:cNvPr>
          <p:cNvSpPr>
            <a:spLocks noGrp="1"/>
          </p:cNvSpPr>
          <p:nvPr>
            <p:ph type="sldNum" sz="quarter" idx="12"/>
          </p:nvPr>
        </p:nvSpPr>
        <p:spPr/>
        <p:txBody>
          <a:bodyPr/>
          <a:lstStyle/>
          <a:p>
            <a:fld id="{87C7B1BA-8B6D-4E37-8638-0D1D0C847D81}" type="slidenum">
              <a:rPr lang="en-US" smtClean="0"/>
              <a:t>14</a:t>
            </a:fld>
            <a:endParaRPr lang="en-US"/>
          </a:p>
        </p:txBody>
      </p:sp>
    </p:spTree>
    <p:extLst>
      <p:ext uri="{BB962C8B-B14F-4D97-AF65-F5344CB8AC3E}">
        <p14:creationId xmlns:p14="http://schemas.microsoft.com/office/powerpoint/2010/main" val="2621886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B7842-FB86-3AB3-8538-56BCB4E4AF73}"/>
              </a:ext>
            </a:extLst>
          </p:cNvPr>
          <p:cNvSpPr>
            <a:spLocks noGrp="1"/>
          </p:cNvSpPr>
          <p:nvPr>
            <p:ph type="title"/>
          </p:nvPr>
        </p:nvSpPr>
        <p:spPr/>
        <p:txBody>
          <a:bodyPr/>
          <a:lstStyle/>
          <a:p>
            <a:r>
              <a:rPr lang="en-US" dirty="0"/>
              <a:t>3. Definitions (cont.)</a:t>
            </a:r>
          </a:p>
        </p:txBody>
      </p:sp>
      <p:sp>
        <p:nvSpPr>
          <p:cNvPr id="3" name="Content Placeholder 2">
            <a:extLst>
              <a:ext uri="{FF2B5EF4-FFF2-40B4-BE49-F238E27FC236}">
                <a16:creationId xmlns:a16="http://schemas.microsoft.com/office/drawing/2014/main" id="{16158D67-1424-8802-C43A-FE9019567972}"/>
              </a:ext>
            </a:extLst>
          </p:cNvPr>
          <p:cNvSpPr>
            <a:spLocks noGrp="1"/>
          </p:cNvSpPr>
          <p:nvPr>
            <p:ph idx="1"/>
          </p:nvPr>
        </p:nvSpPr>
        <p:spPr/>
        <p:txBody>
          <a:bodyPr/>
          <a:lstStyle/>
          <a:p>
            <a:r>
              <a:rPr lang="en-US" dirty="0"/>
              <a:t>Directive</a:t>
            </a:r>
          </a:p>
          <a:p>
            <a:pPr marL="457200" lvl="1" indent="0">
              <a:buNone/>
            </a:pPr>
            <a:r>
              <a:rPr lang="en-US" dirty="0"/>
              <a:t>q. </a:t>
            </a:r>
            <a:r>
              <a:rPr lang="en-US" u="sng" dirty="0"/>
              <a:t>Just-in-Time</a:t>
            </a:r>
          </a:p>
          <a:p>
            <a:pPr marL="457200" lvl="1" indent="0">
              <a:buNone/>
            </a:pPr>
            <a:r>
              <a:rPr lang="en-US" dirty="0"/>
              <a:t>r. </a:t>
            </a:r>
            <a:r>
              <a:rPr lang="en-US" u="sng" dirty="0"/>
              <a:t>VA Sensitive Species</a:t>
            </a:r>
          </a:p>
          <a:p>
            <a:r>
              <a:rPr lang="en-US" dirty="0"/>
              <a:t>Guidance</a:t>
            </a:r>
          </a:p>
          <a:p>
            <a:pPr marL="457200" lvl="1" indent="0">
              <a:buNone/>
            </a:pPr>
            <a:r>
              <a:rPr lang="en-US" dirty="0"/>
              <a:t>q. </a:t>
            </a:r>
            <a:r>
              <a:rPr lang="en-US" u="sng" dirty="0"/>
              <a:t>Just-in-Time</a:t>
            </a:r>
          </a:p>
          <a:p>
            <a:pPr marL="457200" lvl="1" indent="0">
              <a:buNone/>
            </a:pPr>
            <a:r>
              <a:rPr lang="en-US" dirty="0"/>
              <a:t>r. </a:t>
            </a:r>
            <a:r>
              <a:rPr lang="en-US" u="sng" dirty="0"/>
              <a:t>VA Sensitive Species</a:t>
            </a:r>
          </a:p>
        </p:txBody>
      </p:sp>
      <p:sp>
        <p:nvSpPr>
          <p:cNvPr id="4" name="Date Placeholder 3">
            <a:extLst>
              <a:ext uri="{FF2B5EF4-FFF2-40B4-BE49-F238E27FC236}">
                <a16:creationId xmlns:a16="http://schemas.microsoft.com/office/drawing/2014/main" id="{7B3D4854-8F09-756E-8CFB-2226B31B39A1}"/>
              </a:ext>
            </a:extLst>
          </p:cNvPr>
          <p:cNvSpPr>
            <a:spLocks noGrp="1"/>
          </p:cNvSpPr>
          <p:nvPr>
            <p:ph type="dt" sz="half" idx="10"/>
          </p:nvPr>
        </p:nvSpPr>
        <p:spPr/>
        <p:txBody>
          <a:bodyPr/>
          <a:lstStyle/>
          <a:p>
            <a:r>
              <a:rPr lang="en-US"/>
              <a:t>10/24/2023</a:t>
            </a:r>
          </a:p>
        </p:txBody>
      </p:sp>
      <p:sp>
        <p:nvSpPr>
          <p:cNvPr id="5" name="Slide Number Placeholder 4">
            <a:extLst>
              <a:ext uri="{FF2B5EF4-FFF2-40B4-BE49-F238E27FC236}">
                <a16:creationId xmlns:a16="http://schemas.microsoft.com/office/drawing/2014/main" id="{2AD7AB55-52C5-206F-1DE4-64C012E73F18}"/>
              </a:ext>
            </a:extLst>
          </p:cNvPr>
          <p:cNvSpPr>
            <a:spLocks noGrp="1"/>
          </p:cNvSpPr>
          <p:nvPr>
            <p:ph type="sldNum" sz="quarter" idx="12"/>
          </p:nvPr>
        </p:nvSpPr>
        <p:spPr/>
        <p:txBody>
          <a:bodyPr/>
          <a:lstStyle/>
          <a:p>
            <a:fld id="{87C7B1BA-8B6D-4E37-8638-0D1D0C847D81}" type="slidenum">
              <a:rPr lang="en-US" smtClean="0"/>
              <a:t>15</a:t>
            </a:fld>
            <a:endParaRPr lang="en-US"/>
          </a:p>
        </p:txBody>
      </p:sp>
    </p:spTree>
    <p:extLst>
      <p:ext uri="{BB962C8B-B14F-4D97-AF65-F5344CB8AC3E}">
        <p14:creationId xmlns:p14="http://schemas.microsoft.com/office/powerpoint/2010/main" val="11585060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B7842-FB86-3AB3-8538-56BCB4E4AF73}"/>
              </a:ext>
            </a:extLst>
          </p:cNvPr>
          <p:cNvSpPr>
            <a:spLocks noGrp="1"/>
          </p:cNvSpPr>
          <p:nvPr>
            <p:ph type="title"/>
          </p:nvPr>
        </p:nvSpPr>
        <p:spPr/>
        <p:txBody>
          <a:bodyPr/>
          <a:lstStyle/>
          <a:p>
            <a:r>
              <a:rPr lang="en-US" dirty="0"/>
              <a:t>3. Definitions (cont.)</a:t>
            </a:r>
          </a:p>
        </p:txBody>
      </p:sp>
      <p:sp>
        <p:nvSpPr>
          <p:cNvPr id="3" name="Content Placeholder 2">
            <a:extLst>
              <a:ext uri="{FF2B5EF4-FFF2-40B4-BE49-F238E27FC236}">
                <a16:creationId xmlns:a16="http://schemas.microsoft.com/office/drawing/2014/main" id="{16158D67-1424-8802-C43A-FE9019567972}"/>
              </a:ext>
            </a:extLst>
          </p:cNvPr>
          <p:cNvSpPr>
            <a:spLocks noGrp="1"/>
          </p:cNvSpPr>
          <p:nvPr>
            <p:ph idx="1"/>
          </p:nvPr>
        </p:nvSpPr>
        <p:spPr/>
        <p:txBody>
          <a:bodyPr/>
          <a:lstStyle/>
          <a:p>
            <a:r>
              <a:rPr lang="en-US" dirty="0"/>
              <a:t>Directive</a:t>
            </a:r>
          </a:p>
          <a:p>
            <a:pPr marL="457200" lvl="1" indent="0">
              <a:buNone/>
            </a:pPr>
            <a:r>
              <a:rPr lang="en-US" dirty="0"/>
              <a:t>q. </a:t>
            </a:r>
            <a:r>
              <a:rPr lang="en-US" u="sng" dirty="0"/>
              <a:t>Just-in-Time</a:t>
            </a:r>
          </a:p>
          <a:p>
            <a:pPr marL="457200" lvl="1" indent="0">
              <a:buNone/>
            </a:pPr>
            <a:r>
              <a:rPr lang="en-US" dirty="0"/>
              <a:t>r. </a:t>
            </a:r>
            <a:r>
              <a:rPr lang="en-US" u="sng" dirty="0"/>
              <a:t>VA Sensitive Species</a:t>
            </a:r>
          </a:p>
          <a:p>
            <a:r>
              <a:rPr lang="en-US" dirty="0"/>
              <a:t>Guidance</a:t>
            </a:r>
          </a:p>
          <a:p>
            <a:pPr marL="457200" lvl="1" indent="0">
              <a:buNone/>
            </a:pPr>
            <a:r>
              <a:rPr lang="en-US" dirty="0"/>
              <a:t>q. </a:t>
            </a:r>
            <a:r>
              <a:rPr lang="en-US" u="sng" dirty="0"/>
              <a:t>Just-in-Time</a:t>
            </a:r>
          </a:p>
          <a:p>
            <a:pPr marL="457200" lvl="1" indent="0">
              <a:buNone/>
            </a:pPr>
            <a:r>
              <a:rPr lang="en-US" dirty="0">
                <a:highlight>
                  <a:srgbClr val="00FF00"/>
                </a:highlight>
              </a:rPr>
              <a:t>q+. </a:t>
            </a:r>
            <a:r>
              <a:rPr lang="en-US" u="sng" dirty="0"/>
              <a:t>Public Health Service (PHS) Assurance</a:t>
            </a:r>
          </a:p>
          <a:p>
            <a:pPr marL="457200" lvl="1" indent="0">
              <a:buNone/>
            </a:pPr>
            <a:r>
              <a:rPr lang="en-US" dirty="0">
                <a:highlight>
                  <a:srgbClr val="00FF00"/>
                </a:highlight>
              </a:rPr>
              <a:t>q++. </a:t>
            </a:r>
            <a:r>
              <a:rPr lang="en-US" u="sng" dirty="0"/>
              <a:t>PHS Policy.</a:t>
            </a:r>
            <a:r>
              <a:rPr lang="en-US" dirty="0"/>
              <a:t> “PHS Policy” vs “PHS policy”</a:t>
            </a:r>
          </a:p>
          <a:p>
            <a:pPr marL="457200" lvl="1" indent="0">
              <a:buNone/>
            </a:pPr>
            <a:r>
              <a:rPr lang="en-US" dirty="0">
                <a:highlight>
                  <a:srgbClr val="00FF00"/>
                </a:highlight>
              </a:rPr>
              <a:t>q+++. </a:t>
            </a:r>
            <a:r>
              <a:rPr lang="en-US" u="sng" dirty="0"/>
              <a:t>VA Research.</a:t>
            </a:r>
            <a:r>
              <a:rPr lang="en-US" dirty="0"/>
              <a:t>  Defined by 1200.01</a:t>
            </a:r>
            <a:endParaRPr lang="en-US" u="sng" dirty="0"/>
          </a:p>
          <a:p>
            <a:pPr marL="457200" lvl="1" indent="0">
              <a:buNone/>
            </a:pPr>
            <a:r>
              <a:rPr lang="en-US" dirty="0"/>
              <a:t>r. </a:t>
            </a:r>
            <a:r>
              <a:rPr lang="en-US" u="sng" dirty="0"/>
              <a:t>VA Sensitive Species</a:t>
            </a:r>
          </a:p>
        </p:txBody>
      </p:sp>
      <p:sp>
        <p:nvSpPr>
          <p:cNvPr id="4" name="Date Placeholder 3">
            <a:extLst>
              <a:ext uri="{FF2B5EF4-FFF2-40B4-BE49-F238E27FC236}">
                <a16:creationId xmlns:a16="http://schemas.microsoft.com/office/drawing/2014/main" id="{7B3D4854-8F09-756E-8CFB-2226B31B39A1}"/>
              </a:ext>
            </a:extLst>
          </p:cNvPr>
          <p:cNvSpPr>
            <a:spLocks noGrp="1"/>
          </p:cNvSpPr>
          <p:nvPr>
            <p:ph type="dt" sz="half" idx="10"/>
          </p:nvPr>
        </p:nvSpPr>
        <p:spPr/>
        <p:txBody>
          <a:bodyPr/>
          <a:lstStyle/>
          <a:p>
            <a:r>
              <a:rPr lang="en-US"/>
              <a:t>10/24/2023</a:t>
            </a:r>
          </a:p>
        </p:txBody>
      </p:sp>
      <p:sp>
        <p:nvSpPr>
          <p:cNvPr id="5" name="Slide Number Placeholder 4">
            <a:extLst>
              <a:ext uri="{FF2B5EF4-FFF2-40B4-BE49-F238E27FC236}">
                <a16:creationId xmlns:a16="http://schemas.microsoft.com/office/drawing/2014/main" id="{2AD7AB55-52C5-206F-1DE4-64C012E73F18}"/>
              </a:ext>
            </a:extLst>
          </p:cNvPr>
          <p:cNvSpPr>
            <a:spLocks noGrp="1"/>
          </p:cNvSpPr>
          <p:nvPr>
            <p:ph type="sldNum" sz="quarter" idx="12"/>
          </p:nvPr>
        </p:nvSpPr>
        <p:spPr/>
        <p:txBody>
          <a:bodyPr/>
          <a:lstStyle/>
          <a:p>
            <a:fld id="{87C7B1BA-8B6D-4E37-8638-0D1D0C847D81}" type="slidenum">
              <a:rPr lang="en-US" smtClean="0"/>
              <a:t>16</a:t>
            </a:fld>
            <a:endParaRPr lang="en-US"/>
          </a:p>
        </p:txBody>
      </p:sp>
    </p:spTree>
    <p:extLst>
      <p:ext uri="{BB962C8B-B14F-4D97-AF65-F5344CB8AC3E}">
        <p14:creationId xmlns:p14="http://schemas.microsoft.com/office/powerpoint/2010/main" val="5492842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B618FF5-9D12-C830-10A3-B1F9E5C1FCF6}"/>
              </a:ext>
            </a:extLst>
          </p:cNvPr>
          <p:cNvSpPr>
            <a:spLocks noGrp="1"/>
          </p:cNvSpPr>
          <p:nvPr>
            <p:ph idx="1"/>
          </p:nvPr>
        </p:nvSpPr>
        <p:spPr>
          <a:xfrm>
            <a:off x="170121" y="818707"/>
            <a:ext cx="8771860" cy="5358256"/>
          </a:xfrm>
        </p:spPr>
        <p:txBody>
          <a:bodyPr>
            <a:normAutofit fontScale="92500"/>
          </a:bodyPr>
          <a:lstStyle/>
          <a:p>
            <a:pPr marL="0" indent="0">
              <a:buNone/>
            </a:pPr>
            <a:r>
              <a:rPr lang="en-US" sz="4400" dirty="0"/>
              <a:t>4. POLICY </a:t>
            </a:r>
            <a:r>
              <a:rPr lang="en-US" sz="3600" dirty="0">
                <a:solidFill>
                  <a:srgbClr val="0070C0"/>
                </a:solidFill>
              </a:rPr>
              <a:t>meet/exceed accepted standards</a:t>
            </a:r>
          </a:p>
          <a:p>
            <a:pPr marL="0" indent="0">
              <a:buNone/>
            </a:pPr>
            <a:r>
              <a:rPr lang="en-US" sz="4400" dirty="0"/>
              <a:t>5. RESPONSIBILITIES </a:t>
            </a:r>
            <a:r>
              <a:rPr lang="en-US" sz="3600" dirty="0">
                <a:solidFill>
                  <a:srgbClr val="0070C0"/>
                </a:solidFill>
              </a:rPr>
              <a:t>who does what</a:t>
            </a:r>
          </a:p>
          <a:p>
            <a:pPr marL="0" indent="0">
              <a:buNone/>
            </a:pPr>
            <a:r>
              <a:rPr lang="en-US" sz="4400" dirty="0"/>
              <a:t>6. TYPES OF IACUCS</a:t>
            </a:r>
          </a:p>
          <a:p>
            <a:pPr marL="0" indent="0">
              <a:buNone/>
            </a:pPr>
            <a:r>
              <a:rPr lang="en-US" sz="4400" dirty="0"/>
              <a:t>7. VA ANIMAL RESEARCH PROGRAMS       </a:t>
            </a:r>
            <a:r>
              <a:rPr lang="en-US" sz="3600" dirty="0">
                <a:solidFill>
                  <a:srgbClr val="0070C0"/>
                </a:solidFill>
              </a:rPr>
              <a:t>starting, closing, sharing oversight, contact CVMO</a:t>
            </a:r>
          </a:p>
          <a:p>
            <a:pPr marL="0" indent="0">
              <a:buNone/>
            </a:pPr>
            <a:r>
              <a:rPr lang="en-US" sz="4400" dirty="0"/>
              <a:t>8. THE VMU </a:t>
            </a:r>
            <a:r>
              <a:rPr lang="en-US" sz="3600" dirty="0">
                <a:solidFill>
                  <a:srgbClr val="0070C0"/>
                </a:solidFill>
              </a:rPr>
              <a:t>policies about facilities</a:t>
            </a:r>
          </a:p>
          <a:p>
            <a:pPr marL="0" indent="0">
              <a:buNone/>
            </a:pPr>
            <a:r>
              <a:rPr lang="en-US" sz="4400" dirty="0"/>
              <a:t>9. GENERAL REQUIREMENTS </a:t>
            </a:r>
            <a:r>
              <a:rPr lang="en-US" sz="3600" dirty="0">
                <a:solidFill>
                  <a:srgbClr val="0070C0"/>
                </a:solidFill>
              </a:rPr>
              <a:t>PVC, PHS Assurance, USDA Registration, AVMC Guidelines</a:t>
            </a:r>
          </a:p>
        </p:txBody>
      </p:sp>
      <p:sp>
        <p:nvSpPr>
          <p:cNvPr id="4" name="Date Placeholder 3">
            <a:extLst>
              <a:ext uri="{FF2B5EF4-FFF2-40B4-BE49-F238E27FC236}">
                <a16:creationId xmlns:a16="http://schemas.microsoft.com/office/drawing/2014/main" id="{84670B5B-4CC4-088C-CADF-B2008740D6AC}"/>
              </a:ext>
            </a:extLst>
          </p:cNvPr>
          <p:cNvSpPr>
            <a:spLocks noGrp="1"/>
          </p:cNvSpPr>
          <p:nvPr>
            <p:ph type="dt" sz="half" idx="10"/>
          </p:nvPr>
        </p:nvSpPr>
        <p:spPr/>
        <p:txBody>
          <a:bodyPr/>
          <a:lstStyle/>
          <a:p>
            <a:r>
              <a:rPr lang="en-US"/>
              <a:t>10/24/2023</a:t>
            </a:r>
          </a:p>
        </p:txBody>
      </p:sp>
      <p:sp>
        <p:nvSpPr>
          <p:cNvPr id="5" name="Slide Number Placeholder 4">
            <a:extLst>
              <a:ext uri="{FF2B5EF4-FFF2-40B4-BE49-F238E27FC236}">
                <a16:creationId xmlns:a16="http://schemas.microsoft.com/office/drawing/2014/main" id="{7FCDA199-8DB5-CE0E-4292-751A9FC72AF7}"/>
              </a:ext>
            </a:extLst>
          </p:cNvPr>
          <p:cNvSpPr>
            <a:spLocks noGrp="1"/>
          </p:cNvSpPr>
          <p:nvPr>
            <p:ph type="sldNum" sz="quarter" idx="12"/>
          </p:nvPr>
        </p:nvSpPr>
        <p:spPr/>
        <p:txBody>
          <a:bodyPr/>
          <a:lstStyle/>
          <a:p>
            <a:fld id="{87C7B1BA-8B6D-4E37-8638-0D1D0C847D81}" type="slidenum">
              <a:rPr lang="en-US" smtClean="0"/>
              <a:t>17</a:t>
            </a:fld>
            <a:endParaRPr lang="en-US"/>
          </a:p>
        </p:txBody>
      </p:sp>
    </p:spTree>
    <p:extLst>
      <p:ext uri="{BB962C8B-B14F-4D97-AF65-F5344CB8AC3E}">
        <p14:creationId xmlns:p14="http://schemas.microsoft.com/office/powerpoint/2010/main" val="123389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D59B82D-F13F-DDB4-F231-CB6043733FAD}"/>
              </a:ext>
            </a:extLst>
          </p:cNvPr>
          <p:cNvSpPr>
            <a:spLocks noGrp="1"/>
          </p:cNvSpPr>
          <p:nvPr>
            <p:ph type="dt" sz="half" idx="10"/>
          </p:nvPr>
        </p:nvSpPr>
        <p:spPr/>
        <p:txBody>
          <a:bodyPr/>
          <a:lstStyle/>
          <a:p>
            <a:r>
              <a:rPr lang="en-US"/>
              <a:t>10/24/2023</a:t>
            </a:r>
          </a:p>
        </p:txBody>
      </p:sp>
      <p:sp>
        <p:nvSpPr>
          <p:cNvPr id="3" name="Slide Number Placeholder 2">
            <a:extLst>
              <a:ext uri="{FF2B5EF4-FFF2-40B4-BE49-F238E27FC236}">
                <a16:creationId xmlns:a16="http://schemas.microsoft.com/office/drawing/2014/main" id="{86BC956C-1D19-A919-651C-7E63EAC41B43}"/>
              </a:ext>
            </a:extLst>
          </p:cNvPr>
          <p:cNvSpPr>
            <a:spLocks noGrp="1"/>
          </p:cNvSpPr>
          <p:nvPr>
            <p:ph type="sldNum" sz="quarter" idx="12"/>
          </p:nvPr>
        </p:nvSpPr>
        <p:spPr/>
        <p:txBody>
          <a:bodyPr/>
          <a:lstStyle/>
          <a:p>
            <a:fld id="{87C7B1BA-8B6D-4E37-8638-0D1D0C847D81}" type="slidenum">
              <a:rPr lang="en-US" smtClean="0"/>
              <a:t>18</a:t>
            </a:fld>
            <a:endParaRPr lang="en-US"/>
          </a:p>
        </p:txBody>
      </p:sp>
      <p:pic>
        <p:nvPicPr>
          <p:cNvPr id="8" name="Picture 7">
            <a:extLst>
              <a:ext uri="{FF2B5EF4-FFF2-40B4-BE49-F238E27FC236}">
                <a16:creationId xmlns:a16="http://schemas.microsoft.com/office/drawing/2014/main" id="{A89F8D33-E268-70F8-9A5F-A77708B8CB43}"/>
              </a:ext>
            </a:extLst>
          </p:cNvPr>
          <p:cNvPicPr>
            <a:picLocks noChangeAspect="1"/>
          </p:cNvPicPr>
          <p:nvPr/>
        </p:nvPicPr>
        <p:blipFill>
          <a:blip r:embed="rId2"/>
          <a:stretch>
            <a:fillRect/>
          </a:stretch>
        </p:blipFill>
        <p:spPr>
          <a:xfrm>
            <a:off x="1852612" y="661987"/>
            <a:ext cx="5438775" cy="5534025"/>
          </a:xfrm>
          <a:prstGeom prst="rect">
            <a:avLst/>
          </a:prstGeom>
        </p:spPr>
      </p:pic>
    </p:spTree>
    <p:extLst>
      <p:ext uri="{BB962C8B-B14F-4D97-AF65-F5344CB8AC3E}">
        <p14:creationId xmlns:p14="http://schemas.microsoft.com/office/powerpoint/2010/main" val="27392640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4FEF9A-C6A8-73DB-72DE-DF2BCBD42096}"/>
              </a:ext>
            </a:extLst>
          </p:cNvPr>
          <p:cNvSpPr>
            <a:spLocks noGrp="1"/>
          </p:cNvSpPr>
          <p:nvPr>
            <p:ph type="title"/>
          </p:nvPr>
        </p:nvSpPr>
        <p:spPr/>
        <p:txBody>
          <a:bodyPr>
            <a:normAutofit/>
          </a:bodyPr>
          <a:lstStyle/>
          <a:p>
            <a:pPr algn="ctr"/>
            <a:r>
              <a:rPr lang="en-US" sz="7200" dirty="0"/>
              <a:t>IACUC Specifics</a:t>
            </a:r>
          </a:p>
        </p:txBody>
      </p:sp>
      <p:sp>
        <p:nvSpPr>
          <p:cNvPr id="3" name="Content Placeholder 2">
            <a:extLst>
              <a:ext uri="{FF2B5EF4-FFF2-40B4-BE49-F238E27FC236}">
                <a16:creationId xmlns:a16="http://schemas.microsoft.com/office/drawing/2014/main" id="{3348C701-4DC6-DC36-8590-5284B2ED70BD}"/>
              </a:ext>
            </a:extLst>
          </p:cNvPr>
          <p:cNvSpPr>
            <a:spLocks noGrp="1"/>
          </p:cNvSpPr>
          <p:nvPr>
            <p:ph idx="1"/>
          </p:nvPr>
        </p:nvSpPr>
        <p:spPr>
          <a:xfrm>
            <a:off x="1377581" y="2017972"/>
            <a:ext cx="6388838" cy="4170177"/>
          </a:xfrm>
        </p:spPr>
        <p:txBody>
          <a:bodyPr>
            <a:normAutofit/>
          </a:bodyPr>
          <a:lstStyle/>
          <a:p>
            <a:pPr marL="0" indent="0">
              <a:buNone/>
            </a:pPr>
            <a:r>
              <a:rPr lang="en-US" sz="6000" dirty="0"/>
              <a:t>10. Internal IACUCs</a:t>
            </a:r>
          </a:p>
          <a:p>
            <a:pPr marL="0" indent="0">
              <a:buNone/>
            </a:pPr>
            <a:endParaRPr lang="en-US" sz="6000" dirty="0"/>
          </a:p>
          <a:p>
            <a:pPr marL="0" indent="0">
              <a:buNone/>
            </a:pPr>
            <a:r>
              <a:rPr lang="en-US" sz="6000" dirty="0"/>
              <a:t>11. External IACUCs</a:t>
            </a:r>
          </a:p>
        </p:txBody>
      </p:sp>
      <p:sp>
        <p:nvSpPr>
          <p:cNvPr id="4" name="Date Placeholder 3">
            <a:extLst>
              <a:ext uri="{FF2B5EF4-FFF2-40B4-BE49-F238E27FC236}">
                <a16:creationId xmlns:a16="http://schemas.microsoft.com/office/drawing/2014/main" id="{11705C5A-BD58-6C6D-E49D-E0CAC76BDBCB}"/>
              </a:ext>
            </a:extLst>
          </p:cNvPr>
          <p:cNvSpPr>
            <a:spLocks noGrp="1"/>
          </p:cNvSpPr>
          <p:nvPr>
            <p:ph type="dt" sz="half" idx="10"/>
          </p:nvPr>
        </p:nvSpPr>
        <p:spPr/>
        <p:txBody>
          <a:bodyPr/>
          <a:lstStyle/>
          <a:p>
            <a:r>
              <a:rPr lang="en-US"/>
              <a:t>10/24/2023</a:t>
            </a:r>
          </a:p>
        </p:txBody>
      </p:sp>
      <p:sp>
        <p:nvSpPr>
          <p:cNvPr id="5" name="Slide Number Placeholder 4">
            <a:extLst>
              <a:ext uri="{FF2B5EF4-FFF2-40B4-BE49-F238E27FC236}">
                <a16:creationId xmlns:a16="http://schemas.microsoft.com/office/drawing/2014/main" id="{548F5D21-F257-90B6-C3F7-CB8C4C688014}"/>
              </a:ext>
            </a:extLst>
          </p:cNvPr>
          <p:cNvSpPr>
            <a:spLocks noGrp="1"/>
          </p:cNvSpPr>
          <p:nvPr>
            <p:ph type="sldNum" sz="quarter" idx="12"/>
          </p:nvPr>
        </p:nvSpPr>
        <p:spPr/>
        <p:txBody>
          <a:bodyPr/>
          <a:lstStyle/>
          <a:p>
            <a:fld id="{87C7B1BA-8B6D-4E37-8638-0D1D0C847D81}" type="slidenum">
              <a:rPr lang="en-US" smtClean="0"/>
              <a:t>19</a:t>
            </a:fld>
            <a:endParaRPr lang="en-US"/>
          </a:p>
        </p:txBody>
      </p:sp>
    </p:spTree>
    <p:extLst>
      <p:ext uri="{BB962C8B-B14F-4D97-AF65-F5344CB8AC3E}">
        <p14:creationId xmlns:p14="http://schemas.microsoft.com/office/powerpoint/2010/main" val="21193945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8CEC9-4320-7BDE-26D3-CC5D6650E8E6}"/>
              </a:ext>
            </a:extLst>
          </p:cNvPr>
          <p:cNvSpPr>
            <a:spLocks noGrp="1"/>
          </p:cNvSpPr>
          <p:nvPr>
            <p:ph type="title"/>
          </p:nvPr>
        </p:nvSpPr>
        <p:spPr/>
        <p:txBody>
          <a:bodyPr/>
          <a:lstStyle/>
          <a:p>
            <a:pPr algn="ctr"/>
            <a:r>
              <a:rPr lang="en-US" dirty="0"/>
              <a:t>VHA Directive 1200.07</a:t>
            </a:r>
          </a:p>
        </p:txBody>
      </p:sp>
      <p:sp>
        <p:nvSpPr>
          <p:cNvPr id="3" name="Content Placeholder 2">
            <a:extLst>
              <a:ext uri="{FF2B5EF4-FFF2-40B4-BE49-F238E27FC236}">
                <a16:creationId xmlns:a16="http://schemas.microsoft.com/office/drawing/2014/main" id="{251E8DCD-DA02-447E-CB8A-B6A3B6D727C4}"/>
              </a:ext>
            </a:extLst>
          </p:cNvPr>
          <p:cNvSpPr>
            <a:spLocks noGrp="1"/>
          </p:cNvSpPr>
          <p:nvPr>
            <p:ph idx="1"/>
          </p:nvPr>
        </p:nvSpPr>
        <p:spPr/>
        <p:txBody>
          <a:bodyPr>
            <a:normAutofit/>
          </a:bodyPr>
          <a:lstStyle/>
          <a:p>
            <a:r>
              <a:rPr lang="en-US" dirty="0"/>
              <a:t>Available on-line </a:t>
            </a:r>
          </a:p>
          <a:p>
            <a:pPr marL="0" indent="0" algn="ctr">
              <a:buNone/>
            </a:pPr>
            <a:r>
              <a:rPr lang="en-US" dirty="0"/>
              <a:t>https://www.research.va.gov/</a:t>
            </a:r>
          </a:p>
          <a:p>
            <a:pPr marL="0" indent="0" algn="ctr">
              <a:buNone/>
            </a:pPr>
            <a:r>
              <a:rPr lang="en-US" dirty="0"/>
              <a:t>programs/</a:t>
            </a:r>
            <a:r>
              <a:rPr lang="en-US" dirty="0" err="1"/>
              <a:t>animal_research</a:t>
            </a:r>
            <a:r>
              <a:rPr lang="en-US" dirty="0"/>
              <a:t>/</a:t>
            </a:r>
            <a:r>
              <a:rPr lang="en-US" dirty="0" err="1"/>
              <a:t>documents.cfm</a:t>
            </a:r>
            <a:endParaRPr lang="en-US" dirty="0"/>
          </a:p>
          <a:p>
            <a:pPr marL="0" indent="0" algn="ctr">
              <a:buNone/>
            </a:pPr>
            <a:endParaRPr lang="en-US" dirty="0"/>
          </a:p>
          <a:p>
            <a:pPr marL="0" indent="0">
              <a:buNone/>
            </a:pPr>
            <a:endParaRPr lang="en-US" dirty="0"/>
          </a:p>
        </p:txBody>
      </p:sp>
      <p:sp>
        <p:nvSpPr>
          <p:cNvPr id="4" name="Date Placeholder 3">
            <a:extLst>
              <a:ext uri="{FF2B5EF4-FFF2-40B4-BE49-F238E27FC236}">
                <a16:creationId xmlns:a16="http://schemas.microsoft.com/office/drawing/2014/main" id="{BE55C697-41AE-8273-9B31-08C8D3244B35}"/>
              </a:ext>
            </a:extLst>
          </p:cNvPr>
          <p:cNvSpPr>
            <a:spLocks noGrp="1"/>
          </p:cNvSpPr>
          <p:nvPr>
            <p:ph type="dt" sz="half" idx="10"/>
          </p:nvPr>
        </p:nvSpPr>
        <p:spPr/>
        <p:txBody>
          <a:bodyPr/>
          <a:lstStyle/>
          <a:p>
            <a:r>
              <a:rPr lang="en-US"/>
              <a:t>10/24/2023</a:t>
            </a:r>
          </a:p>
        </p:txBody>
      </p:sp>
      <p:sp>
        <p:nvSpPr>
          <p:cNvPr id="5" name="Slide Number Placeholder 4">
            <a:extLst>
              <a:ext uri="{FF2B5EF4-FFF2-40B4-BE49-F238E27FC236}">
                <a16:creationId xmlns:a16="http://schemas.microsoft.com/office/drawing/2014/main" id="{45DD3C59-19D4-CA45-B464-594A0230766F}"/>
              </a:ext>
            </a:extLst>
          </p:cNvPr>
          <p:cNvSpPr>
            <a:spLocks noGrp="1"/>
          </p:cNvSpPr>
          <p:nvPr>
            <p:ph type="sldNum" sz="quarter" idx="12"/>
          </p:nvPr>
        </p:nvSpPr>
        <p:spPr/>
        <p:txBody>
          <a:bodyPr/>
          <a:lstStyle/>
          <a:p>
            <a:fld id="{87C7B1BA-8B6D-4E37-8638-0D1D0C847D81}" type="slidenum">
              <a:rPr lang="en-US" smtClean="0"/>
              <a:t>2</a:t>
            </a:fld>
            <a:endParaRPr lang="en-US"/>
          </a:p>
        </p:txBody>
      </p:sp>
    </p:spTree>
    <p:extLst>
      <p:ext uri="{BB962C8B-B14F-4D97-AF65-F5344CB8AC3E}">
        <p14:creationId xmlns:p14="http://schemas.microsoft.com/office/powerpoint/2010/main" val="171874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17EDB8F-E0D6-7088-4671-5235BB7FF283}"/>
              </a:ext>
            </a:extLst>
          </p:cNvPr>
          <p:cNvSpPr>
            <a:spLocks noGrp="1"/>
          </p:cNvSpPr>
          <p:nvPr>
            <p:ph idx="1"/>
          </p:nvPr>
        </p:nvSpPr>
        <p:spPr>
          <a:xfrm>
            <a:off x="628650" y="606056"/>
            <a:ext cx="7886700" cy="5570907"/>
          </a:xfrm>
        </p:spPr>
        <p:txBody>
          <a:bodyPr>
            <a:noAutofit/>
          </a:bodyPr>
          <a:lstStyle/>
          <a:p>
            <a:pPr marL="514350" indent="-514350">
              <a:buAutoNum type="arabicPeriod" startAt="12"/>
            </a:pPr>
            <a:r>
              <a:rPr lang="en-US" sz="4400" dirty="0"/>
              <a:t> ADOPTIONS</a:t>
            </a:r>
          </a:p>
          <a:p>
            <a:pPr marL="514350" indent="-514350">
              <a:buAutoNum type="arabicPeriod" startAt="12"/>
            </a:pPr>
            <a:r>
              <a:rPr lang="en-US" sz="4400" dirty="0"/>
              <a:t> OCC HEALTH</a:t>
            </a:r>
          </a:p>
          <a:p>
            <a:pPr marL="514350" indent="-514350">
              <a:buAutoNum type="arabicPeriod" startAt="12"/>
            </a:pPr>
            <a:r>
              <a:rPr lang="en-US" sz="4400" dirty="0"/>
              <a:t> CONFLICTS OF INTEREST</a:t>
            </a:r>
          </a:p>
          <a:p>
            <a:pPr marL="514350" indent="-514350">
              <a:buAutoNum type="arabicPeriod" startAt="12"/>
            </a:pPr>
            <a:r>
              <a:rPr lang="en-US" sz="4400" dirty="0"/>
              <a:t> TRAINING SPECIFIC TO VA RESEARCH WITH ANIMALS</a:t>
            </a:r>
          </a:p>
          <a:p>
            <a:pPr marL="514350" indent="-514350">
              <a:buAutoNum type="arabicPeriod" startAt="12"/>
            </a:pPr>
            <a:r>
              <a:rPr lang="en-US" sz="4400" dirty="0"/>
              <a:t> (TRAINING)</a:t>
            </a:r>
          </a:p>
          <a:p>
            <a:pPr marL="514350" indent="-514350">
              <a:buAutoNum type="arabicPeriod" startAt="12"/>
            </a:pPr>
            <a:r>
              <a:rPr lang="en-US" sz="4400" dirty="0"/>
              <a:t> RECORDS MANAGEMENT</a:t>
            </a:r>
          </a:p>
          <a:p>
            <a:pPr marL="514350" indent="-514350">
              <a:buAutoNum type="arabicPeriod" startAt="12"/>
            </a:pPr>
            <a:r>
              <a:rPr lang="en-US" sz="4400" dirty="0"/>
              <a:t> REFERENCES</a:t>
            </a:r>
          </a:p>
        </p:txBody>
      </p:sp>
      <p:sp>
        <p:nvSpPr>
          <p:cNvPr id="4" name="Date Placeholder 3">
            <a:extLst>
              <a:ext uri="{FF2B5EF4-FFF2-40B4-BE49-F238E27FC236}">
                <a16:creationId xmlns:a16="http://schemas.microsoft.com/office/drawing/2014/main" id="{E7C89213-C2D3-A4D7-5F4F-CA42DA895F93}"/>
              </a:ext>
            </a:extLst>
          </p:cNvPr>
          <p:cNvSpPr>
            <a:spLocks noGrp="1"/>
          </p:cNvSpPr>
          <p:nvPr>
            <p:ph type="dt" sz="half" idx="10"/>
          </p:nvPr>
        </p:nvSpPr>
        <p:spPr/>
        <p:txBody>
          <a:bodyPr/>
          <a:lstStyle/>
          <a:p>
            <a:r>
              <a:rPr lang="en-US"/>
              <a:t>10/24/2023</a:t>
            </a:r>
          </a:p>
        </p:txBody>
      </p:sp>
      <p:sp>
        <p:nvSpPr>
          <p:cNvPr id="5" name="Slide Number Placeholder 4">
            <a:extLst>
              <a:ext uri="{FF2B5EF4-FFF2-40B4-BE49-F238E27FC236}">
                <a16:creationId xmlns:a16="http://schemas.microsoft.com/office/drawing/2014/main" id="{F4D19A53-476D-8CBF-4CF0-B34E39B117E3}"/>
              </a:ext>
            </a:extLst>
          </p:cNvPr>
          <p:cNvSpPr>
            <a:spLocks noGrp="1"/>
          </p:cNvSpPr>
          <p:nvPr>
            <p:ph type="sldNum" sz="quarter" idx="12"/>
          </p:nvPr>
        </p:nvSpPr>
        <p:spPr/>
        <p:txBody>
          <a:bodyPr/>
          <a:lstStyle/>
          <a:p>
            <a:fld id="{87C7B1BA-8B6D-4E37-8638-0D1D0C847D81}" type="slidenum">
              <a:rPr lang="en-US" smtClean="0"/>
              <a:t>20</a:t>
            </a:fld>
            <a:endParaRPr lang="en-US"/>
          </a:p>
        </p:txBody>
      </p:sp>
    </p:spTree>
    <p:extLst>
      <p:ext uri="{BB962C8B-B14F-4D97-AF65-F5344CB8AC3E}">
        <p14:creationId xmlns:p14="http://schemas.microsoft.com/office/powerpoint/2010/main" val="3899349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1600200" cy="812538"/>
          </a:xfrm>
        </p:spPr>
        <p:txBody>
          <a:bodyPr>
            <a:normAutofit/>
          </a:bodyPr>
          <a:lstStyle/>
          <a:p>
            <a:r>
              <a:rPr lang="en-US" dirty="0"/>
              <a:t>Done.</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95500" y="1087176"/>
            <a:ext cx="4953000" cy="4182688"/>
          </a:xfrm>
          <a:prstGeom prst="rect">
            <a:avLst/>
          </a:prstGeom>
        </p:spPr>
      </p:pic>
      <p:sp>
        <p:nvSpPr>
          <p:cNvPr id="5" name="TextBox 4"/>
          <p:cNvSpPr txBox="1"/>
          <p:nvPr/>
        </p:nvSpPr>
        <p:spPr>
          <a:xfrm>
            <a:off x="6269721" y="5524674"/>
            <a:ext cx="2667000" cy="707886"/>
          </a:xfrm>
          <a:prstGeom prst="rect">
            <a:avLst/>
          </a:prstGeom>
          <a:noFill/>
        </p:spPr>
        <p:txBody>
          <a:bodyPr wrap="square" rtlCol="0">
            <a:spAutoFit/>
          </a:bodyPr>
          <a:lstStyle/>
          <a:p>
            <a:pPr algn="ctr"/>
            <a:r>
              <a:rPr lang="en-US" sz="4000" dirty="0"/>
              <a:t>Questions?</a:t>
            </a:r>
          </a:p>
        </p:txBody>
      </p:sp>
      <p:sp>
        <p:nvSpPr>
          <p:cNvPr id="6" name="Slide Number Placeholder 5">
            <a:extLst>
              <a:ext uri="{FF2B5EF4-FFF2-40B4-BE49-F238E27FC236}">
                <a16:creationId xmlns:a16="http://schemas.microsoft.com/office/drawing/2014/main" id="{08145662-269A-4601-8ADE-CD10B9ECE7E1}"/>
              </a:ext>
            </a:extLst>
          </p:cNvPr>
          <p:cNvSpPr>
            <a:spLocks noGrp="1"/>
          </p:cNvSpPr>
          <p:nvPr>
            <p:ph type="sldNum" sz="quarter" idx="12"/>
          </p:nvPr>
        </p:nvSpPr>
        <p:spPr/>
        <p:txBody>
          <a:bodyPr/>
          <a:lstStyle/>
          <a:p>
            <a:fld id="{2B3BD09D-39F9-4499-8454-3F62031B9D69}" type="slidenum">
              <a:rPr lang="en-US" smtClean="0"/>
              <a:t>21</a:t>
            </a:fld>
            <a:endParaRPr lang="en-US"/>
          </a:p>
        </p:txBody>
      </p:sp>
      <p:sp>
        <p:nvSpPr>
          <p:cNvPr id="7" name="Date Placeholder 6">
            <a:extLst>
              <a:ext uri="{FF2B5EF4-FFF2-40B4-BE49-F238E27FC236}">
                <a16:creationId xmlns:a16="http://schemas.microsoft.com/office/drawing/2014/main" id="{7787B331-D816-3E83-A8C6-EE1592617E4C}"/>
              </a:ext>
            </a:extLst>
          </p:cNvPr>
          <p:cNvSpPr>
            <a:spLocks noGrp="1"/>
          </p:cNvSpPr>
          <p:nvPr>
            <p:ph type="dt" sz="half" idx="10"/>
          </p:nvPr>
        </p:nvSpPr>
        <p:spPr/>
        <p:txBody>
          <a:bodyPr/>
          <a:lstStyle/>
          <a:p>
            <a:r>
              <a:rPr lang="en-US"/>
              <a:t>10/24/2023</a:t>
            </a:r>
          </a:p>
        </p:txBody>
      </p:sp>
    </p:spTree>
    <p:extLst>
      <p:ext uri="{BB962C8B-B14F-4D97-AF65-F5344CB8AC3E}">
        <p14:creationId xmlns:p14="http://schemas.microsoft.com/office/powerpoint/2010/main" val="2419801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E1B6623C-1183-B478-E151-DA33ABA0099D}"/>
              </a:ext>
            </a:extLst>
          </p:cNvPr>
          <p:cNvPicPr>
            <a:picLocks noChangeAspect="1"/>
          </p:cNvPicPr>
          <p:nvPr/>
        </p:nvPicPr>
        <p:blipFill>
          <a:blip r:embed="rId2"/>
          <a:stretch>
            <a:fillRect/>
          </a:stretch>
        </p:blipFill>
        <p:spPr>
          <a:xfrm>
            <a:off x="774407" y="0"/>
            <a:ext cx="7723202" cy="6858000"/>
          </a:xfrm>
          <a:prstGeom prst="rect">
            <a:avLst/>
          </a:prstGeom>
        </p:spPr>
      </p:pic>
      <p:sp>
        <p:nvSpPr>
          <p:cNvPr id="2" name="Oval 1">
            <a:extLst>
              <a:ext uri="{FF2B5EF4-FFF2-40B4-BE49-F238E27FC236}">
                <a16:creationId xmlns:a16="http://schemas.microsoft.com/office/drawing/2014/main" id="{51F8A745-B1E3-1EC4-18F4-50846751BDDA}"/>
              </a:ext>
            </a:extLst>
          </p:cNvPr>
          <p:cNvSpPr/>
          <p:nvPr/>
        </p:nvSpPr>
        <p:spPr>
          <a:xfrm>
            <a:off x="1958801" y="34879"/>
            <a:ext cx="1017141" cy="20819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a:extLst>
              <a:ext uri="{FF2B5EF4-FFF2-40B4-BE49-F238E27FC236}">
                <a16:creationId xmlns:a16="http://schemas.microsoft.com/office/drawing/2014/main" id="{05ECF07E-0842-3527-C6A5-634DCF0C3D8E}"/>
              </a:ext>
            </a:extLst>
          </p:cNvPr>
          <p:cNvSpPr/>
          <p:nvPr/>
        </p:nvSpPr>
        <p:spPr>
          <a:xfrm>
            <a:off x="1450231" y="3749177"/>
            <a:ext cx="1017141" cy="300519"/>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a:extLst>
              <a:ext uri="{FF2B5EF4-FFF2-40B4-BE49-F238E27FC236}">
                <a16:creationId xmlns:a16="http://schemas.microsoft.com/office/drawing/2014/main" id="{31E55EC6-0775-2301-ECE0-26B6FA674584}"/>
              </a:ext>
            </a:extLst>
          </p:cNvPr>
          <p:cNvSpPr/>
          <p:nvPr/>
        </p:nvSpPr>
        <p:spPr>
          <a:xfrm>
            <a:off x="1669687" y="6557481"/>
            <a:ext cx="1017141" cy="300519"/>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03F9E35A-57F9-AE3C-099E-B3D690D70BFB}"/>
              </a:ext>
            </a:extLst>
          </p:cNvPr>
          <p:cNvSpPr/>
          <p:nvPr/>
        </p:nvSpPr>
        <p:spPr>
          <a:xfrm>
            <a:off x="4379977" y="2576793"/>
            <a:ext cx="1216152" cy="300519"/>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ate Placeholder 6">
            <a:extLst>
              <a:ext uri="{FF2B5EF4-FFF2-40B4-BE49-F238E27FC236}">
                <a16:creationId xmlns:a16="http://schemas.microsoft.com/office/drawing/2014/main" id="{C843D9DB-1B2C-65F4-BB3C-AA76DAD0C4F4}"/>
              </a:ext>
            </a:extLst>
          </p:cNvPr>
          <p:cNvSpPr>
            <a:spLocks noGrp="1"/>
          </p:cNvSpPr>
          <p:nvPr>
            <p:ph type="dt" sz="half" idx="10"/>
          </p:nvPr>
        </p:nvSpPr>
        <p:spPr/>
        <p:txBody>
          <a:bodyPr/>
          <a:lstStyle/>
          <a:p>
            <a:r>
              <a:rPr lang="en-US"/>
              <a:t>10/24/2023</a:t>
            </a:r>
          </a:p>
        </p:txBody>
      </p:sp>
      <p:sp>
        <p:nvSpPr>
          <p:cNvPr id="8" name="Slide Number Placeholder 7">
            <a:extLst>
              <a:ext uri="{FF2B5EF4-FFF2-40B4-BE49-F238E27FC236}">
                <a16:creationId xmlns:a16="http://schemas.microsoft.com/office/drawing/2014/main" id="{4B19B595-F093-7A78-7772-4903AD9C197B}"/>
              </a:ext>
            </a:extLst>
          </p:cNvPr>
          <p:cNvSpPr>
            <a:spLocks noGrp="1"/>
          </p:cNvSpPr>
          <p:nvPr>
            <p:ph type="sldNum" sz="quarter" idx="12"/>
          </p:nvPr>
        </p:nvSpPr>
        <p:spPr/>
        <p:txBody>
          <a:bodyPr/>
          <a:lstStyle/>
          <a:p>
            <a:fld id="{87C7B1BA-8B6D-4E37-8638-0D1D0C847D81}" type="slidenum">
              <a:rPr lang="en-US" smtClean="0"/>
              <a:t>3</a:t>
            </a:fld>
            <a:endParaRPr lang="en-US"/>
          </a:p>
        </p:txBody>
      </p:sp>
      <p:sp>
        <p:nvSpPr>
          <p:cNvPr id="9" name="Oval 8">
            <a:extLst>
              <a:ext uri="{FF2B5EF4-FFF2-40B4-BE49-F238E27FC236}">
                <a16:creationId xmlns:a16="http://schemas.microsoft.com/office/drawing/2014/main" id="{256103DD-AD5D-5E8B-949C-D2409CCE7991}"/>
              </a:ext>
            </a:extLst>
          </p:cNvPr>
          <p:cNvSpPr/>
          <p:nvPr/>
        </p:nvSpPr>
        <p:spPr>
          <a:xfrm>
            <a:off x="1450231" y="3348093"/>
            <a:ext cx="1017141" cy="300519"/>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26915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animBg="1"/>
      <p:bldP spid="6" grpId="0" animBg="1"/>
      <p:bldP spid="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8CEC9-4320-7BDE-26D3-CC5D6650E8E6}"/>
              </a:ext>
            </a:extLst>
          </p:cNvPr>
          <p:cNvSpPr>
            <a:spLocks noGrp="1"/>
          </p:cNvSpPr>
          <p:nvPr>
            <p:ph type="title"/>
          </p:nvPr>
        </p:nvSpPr>
        <p:spPr/>
        <p:txBody>
          <a:bodyPr/>
          <a:lstStyle/>
          <a:p>
            <a:pPr algn="ctr"/>
            <a:r>
              <a:rPr lang="en-US" dirty="0"/>
              <a:t>VHA Directive 1200.07</a:t>
            </a:r>
          </a:p>
        </p:txBody>
      </p:sp>
      <p:sp>
        <p:nvSpPr>
          <p:cNvPr id="3" name="Content Placeholder 2">
            <a:extLst>
              <a:ext uri="{FF2B5EF4-FFF2-40B4-BE49-F238E27FC236}">
                <a16:creationId xmlns:a16="http://schemas.microsoft.com/office/drawing/2014/main" id="{251E8DCD-DA02-447E-CB8A-B6A3B6D727C4}"/>
              </a:ext>
            </a:extLst>
          </p:cNvPr>
          <p:cNvSpPr>
            <a:spLocks noGrp="1"/>
          </p:cNvSpPr>
          <p:nvPr>
            <p:ph idx="1"/>
          </p:nvPr>
        </p:nvSpPr>
        <p:spPr/>
        <p:txBody>
          <a:bodyPr>
            <a:normAutofit/>
          </a:bodyPr>
          <a:lstStyle/>
          <a:p>
            <a:r>
              <a:rPr lang="en-US" dirty="0"/>
              <a:t>Available on-line </a:t>
            </a:r>
          </a:p>
          <a:p>
            <a:pPr marL="0" indent="0" algn="ctr">
              <a:buNone/>
            </a:pPr>
            <a:r>
              <a:rPr lang="en-US" dirty="0"/>
              <a:t>https://www.research.va.gov/</a:t>
            </a:r>
          </a:p>
          <a:p>
            <a:pPr marL="0" indent="0" algn="ctr">
              <a:buNone/>
            </a:pPr>
            <a:r>
              <a:rPr lang="en-US" dirty="0"/>
              <a:t>programs/</a:t>
            </a:r>
            <a:r>
              <a:rPr lang="en-US" dirty="0" err="1"/>
              <a:t>animal_research</a:t>
            </a:r>
            <a:r>
              <a:rPr lang="en-US" dirty="0"/>
              <a:t>/</a:t>
            </a:r>
            <a:r>
              <a:rPr lang="en-US" dirty="0" err="1"/>
              <a:t>documents.cfm</a:t>
            </a:r>
            <a:endParaRPr lang="en-US" dirty="0"/>
          </a:p>
          <a:p>
            <a:pPr marL="0" indent="0" algn="ctr">
              <a:buNone/>
            </a:pPr>
            <a:endParaRPr lang="en-US" dirty="0"/>
          </a:p>
          <a:p>
            <a:r>
              <a:rPr lang="en-US" dirty="0"/>
              <a:t>Explicit statements</a:t>
            </a:r>
          </a:p>
          <a:p>
            <a:r>
              <a:rPr lang="en-US" dirty="0"/>
              <a:t>Enforceable policy</a:t>
            </a:r>
          </a:p>
          <a:p>
            <a:r>
              <a:rPr lang="en-US" dirty="0"/>
              <a:t>Specific to VA research involving animals</a:t>
            </a:r>
          </a:p>
          <a:p>
            <a:r>
              <a:rPr lang="en-US" dirty="0"/>
              <a:t>Emphasis on performance standards</a:t>
            </a:r>
          </a:p>
          <a:p>
            <a:endParaRPr lang="en-US" dirty="0"/>
          </a:p>
        </p:txBody>
      </p:sp>
      <p:sp>
        <p:nvSpPr>
          <p:cNvPr id="4" name="Date Placeholder 3">
            <a:extLst>
              <a:ext uri="{FF2B5EF4-FFF2-40B4-BE49-F238E27FC236}">
                <a16:creationId xmlns:a16="http://schemas.microsoft.com/office/drawing/2014/main" id="{BE55C697-41AE-8273-9B31-08C8D3244B35}"/>
              </a:ext>
            </a:extLst>
          </p:cNvPr>
          <p:cNvSpPr>
            <a:spLocks noGrp="1"/>
          </p:cNvSpPr>
          <p:nvPr>
            <p:ph type="dt" sz="half" idx="10"/>
          </p:nvPr>
        </p:nvSpPr>
        <p:spPr/>
        <p:txBody>
          <a:bodyPr/>
          <a:lstStyle/>
          <a:p>
            <a:r>
              <a:rPr lang="en-US"/>
              <a:t>10/24/2023</a:t>
            </a:r>
          </a:p>
        </p:txBody>
      </p:sp>
      <p:sp>
        <p:nvSpPr>
          <p:cNvPr id="5" name="Slide Number Placeholder 4">
            <a:extLst>
              <a:ext uri="{FF2B5EF4-FFF2-40B4-BE49-F238E27FC236}">
                <a16:creationId xmlns:a16="http://schemas.microsoft.com/office/drawing/2014/main" id="{45DD3C59-19D4-CA45-B464-594A0230766F}"/>
              </a:ext>
            </a:extLst>
          </p:cNvPr>
          <p:cNvSpPr>
            <a:spLocks noGrp="1"/>
          </p:cNvSpPr>
          <p:nvPr>
            <p:ph type="sldNum" sz="quarter" idx="12"/>
          </p:nvPr>
        </p:nvSpPr>
        <p:spPr/>
        <p:txBody>
          <a:bodyPr/>
          <a:lstStyle/>
          <a:p>
            <a:fld id="{87C7B1BA-8B6D-4E37-8638-0D1D0C847D81}" type="slidenum">
              <a:rPr lang="en-US" smtClean="0"/>
              <a:t>4</a:t>
            </a:fld>
            <a:endParaRPr lang="en-US"/>
          </a:p>
        </p:txBody>
      </p:sp>
    </p:spTree>
    <p:extLst>
      <p:ext uri="{BB962C8B-B14F-4D97-AF65-F5344CB8AC3E}">
        <p14:creationId xmlns:p14="http://schemas.microsoft.com/office/powerpoint/2010/main" val="1474530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6EC4E-51FC-7E84-C193-0ACC6F446B37}"/>
              </a:ext>
            </a:extLst>
          </p:cNvPr>
          <p:cNvSpPr>
            <a:spLocks noGrp="1"/>
          </p:cNvSpPr>
          <p:nvPr>
            <p:ph type="title"/>
          </p:nvPr>
        </p:nvSpPr>
        <p:spPr/>
        <p:txBody>
          <a:bodyPr>
            <a:normAutofit/>
          </a:bodyPr>
          <a:lstStyle/>
          <a:p>
            <a:pPr algn="ctr"/>
            <a:r>
              <a:rPr lang="en-US" sz="4000" dirty="0"/>
              <a:t>Guidance for VHA Directive 1200.07</a:t>
            </a:r>
          </a:p>
        </p:txBody>
      </p:sp>
      <p:sp>
        <p:nvSpPr>
          <p:cNvPr id="3" name="Content Placeholder 2">
            <a:extLst>
              <a:ext uri="{FF2B5EF4-FFF2-40B4-BE49-F238E27FC236}">
                <a16:creationId xmlns:a16="http://schemas.microsoft.com/office/drawing/2014/main" id="{88C1367E-180E-E0D7-4F9E-FD69A34F1618}"/>
              </a:ext>
            </a:extLst>
          </p:cNvPr>
          <p:cNvSpPr>
            <a:spLocks noGrp="1"/>
          </p:cNvSpPr>
          <p:nvPr>
            <p:ph idx="1"/>
          </p:nvPr>
        </p:nvSpPr>
        <p:spPr>
          <a:xfrm>
            <a:off x="628650" y="1386348"/>
            <a:ext cx="7886700" cy="4790615"/>
          </a:xfrm>
        </p:spPr>
        <p:txBody>
          <a:bodyPr>
            <a:normAutofit fontScale="92500" lnSpcReduction="20000"/>
          </a:bodyPr>
          <a:lstStyle/>
          <a:p>
            <a:r>
              <a:rPr lang="en-US" dirty="0"/>
              <a:t>Annotations and Specific References</a:t>
            </a:r>
          </a:p>
          <a:p>
            <a:pPr lvl="1"/>
            <a:r>
              <a:rPr lang="en-US" dirty="0"/>
              <a:t>USDA AWR</a:t>
            </a:r>
          </a:p>
          <a:p>
            <a:pPr lvl="1"/>
            <a:r>
              <a:rPr lang="en-US" dirty="0"/>
              <a:t>PHS Policy / OLAW Guidance</a:t>
            </a:r>
          </a:p>
          <a:p>
            <a:pPr lvl="1"/>
            <a:r>
              <a:rPr lang="en-US" dirty="0"/>
              <a:t>AAALAC Rules of Accreditation</a:t>
            </a:r>
          </a:p>
          <a:p>
            <a:pPr lvl="1"/>
            <a:r>
              <a:rPr lang="en-US" dirty="0"/>
              <a:t>The Guide</a:t>
            </a:r>
          </a:p>
          <a:p>
            <a:pPr lvl="1"/>
            <a:r>
              <a:rPr lang="en-US" dirty="0"/>
              <a:t>Other relevant VA and VHA policies</a:t>
            </a:r>
          </a:p>
          <a:p>
            <a:pPr marL="457200" lvl="1" indent="0">
              <a:buNone/>
            </a:pPr>
            <a:endParaRPr lang="en-US" dirty="0"/>
          </a:p>
          <a:p>
            <a:r>
              <a:rPr lang="en-US" dirty="0"/>
              <a:t>Guidance for Implementation</a:t>
            </a:r>
          </a:p>
          <a:p>
            <a:pPr lvl="1"/>
            <a:r>
              <a:rPr lang="en-US" dirty="0"/>
              <a:t>Suggestions for meeting performance standards</a:t>
            </a:r>
          </a:p>
          <a:p>
            <a:pPr lvl="1"/>
            <a:r>
              <a:rPr lang="en-US" dirty="0"/>
              <a:t>Considerations related to local circumstances</a:t>
            </a:r>
          </a:p>
          <a:p>
            <a:pPr lvl="1"/>
            <a:endParaRPr lang="en-US" dirty="0"/>
          </a:p>
          <a:p>
            <a:r>
              <a:rPr lang="en-US" dirty="0"/>
              <a:t>Available online:  Guidance Document AR2023-002</a:t>
            </a:r>
          </a:p>
          <a:p>
            <a:pPr marL="0" indent="0" algn="ctr">
              <a:buNone/>
            </a:pPr>
            <a:r>
              <a:rPr lang="en-US" dirty="0"/>
              <a:t>https://www.research.va.gov/</a:t>
            </a:r>
          </a:p>
          <a:p>
            <a:pPr marL="0" indent="0" algn="ctr">
              <a:buNone/>
            </a:pPr>
            <a:r>
              <a:rPr lang="en-US" dirty="0"/>
              <a:t>programs/animal_research/guidance.cfm</a:t>
            </a:r>
          </a:p>
        </p:txBody>
      </p:sp>
      <p:sp>
        <p:nvSpPr>
          <p:cNvPr id="4" name="Date Placeholder 3">
            <a:extLst>
              <a:ext uri="{FF2B5EF4-FFF2-40B4-BE49-F238E27FC236}">
                <a16:creationId xmlns:a16="http://schemas.microsoft.com/office/drawing/2014/main" id="{2A6847BA-90BB-4EB9-D0E2-9CD243B9C941}"/>
              </a:ext>
            </a:extLst>
          </p:cNvPr>
          <p:cNvSpPr>
            <a:spLocks noGrp="1"/>
          </p:cNvSpPr>
          <p:nvPr>
            <p:ph type="dt" sz="half" idx="10"/>
          </p:nvPr>
        </p:nvSpPr>
        <p:spPr/>
        <p:txBody>
          <a:bodyPr/>
          <a:lstStyle/>
          <a:p>
            <a:r>
              <a:rPr lang="en-US"/>
              <a:t>10/24/2023</a:t>
            </a:r>
          </a:p>
        </p:txBody>
      </p:sp>
      <p:sp>
        <p:nvSpPr>
          <p:cNvPr id="5" name="Slide Number Placeholder 4">
            <a:extLst>
              <a:ext uri="{FF2B5EF4-FFF2-40B4-BE49-F238E27FC236}">
                <a16:creationId xmlns:a16="http://schemas.microsoft.com/office/drawing/2014/main" id="{798BED4D-D85A-F4B6-E422-203D1F1BB135}"/>
              </a:ext>
            </a:extLst>
          </p:cNvPr>
          <p:cNvSpPr>
            <a:spLocks noGrp="1"/>
          </p:cNvSpPr>
          <p:nvPr>
            <p:ph type="sldNum" sz="quarter" idx="12"/>
          </p:nvPr>
        </p:nvSpPr>
        <p:spPr/>
        <p:txBody>
          <a:bodyPr/>
          <a:lstStyle/>
          <a:p>
            <a:fld id="{87C7B1BA-8B6D-4E37-8638-0D1D0C847D81}" type="slidenum">
              <a:rPr lang="en-US" smtClean="0"/>
              <a:t>5</a:t>
            </a:fld>
            <a:endParaRPr lang="en-US"/>
          </a:p>
        </p:txBody>
      </p:sp>
    </p:spTree>
    <p:extLst>
      <p:ext uri="{BB962C8B-B14F-4D97-AF65-F5344CB8AC3E}">
        <p14:creationId xmlns:p14="http://schemas.microsoft.com/office/powerpoint/2010/main" val="1561056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C5A1E2C-A651-38E4-9989-79B605B11994}"/>
              </a:ext>
            </a:extLst>
          </p:cNvPr>
          <p:cNvPicPr>
            <a:picLocks noChangeAspect="1"/>
          </p:cNvPicPr>
          <p:nvPr/>
        </p:nvPicPr>
        <p:blipFill>
          <a:blip r:embed="rId2"/>
          <a:stretch>
            <a:fillRect/>
          </a:stretch>
        </p:blipFill>
        <p:spPr>
          <a:xfrm>
            <a:off x="1108846" y="0"/>
            <a:ext cx="6926307" cy="6858000"/>
          </a:xfrm>
          <a:prstGeom prst="rect">
            <a:avLst/>
          </a:prstGeom>
        </p:spPr>
      </p:pic>
      <p:sp>
        <p:nvSpPr>
          <p:cNvPr id="2" name="Oval 1">
            <a:extLst>
              <a:ext uri="{FF2B5EF4-FFF2-40B4-BE49-F238E27FC236}">
                <a16:creationId xmlns:a16="http://schemas.microsoft.com/office/drawing/2014/main" id="{F0077F4A-AB5B-3BB4-1416-2C69E4666894}"/>
              </a:ext>
            </a:extLst>
          </p:cNvPr>
          <p:cNvSpPr/>
          <p:nvPr/>
        </p:nvSpPr>
        <p:spPr>
          <a:xfrm>
            <a:off x="1229315" y="6557481"/>
            <a:ext cx="1017141" cy="300519"/>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a:extLst>
              <a:ext uri="{FF2B5EF4-FFF2-40B4-BE49-F238E27FC236}">
                <a16:creationId xmlns:a16="http://schemas.microsoft.com/office/drawing/2014/main" id="{26221E99-CF0D-AAC2-0F6A-8D52C3D32F79}"/>
              </a:ext>
            </a:extLst>
          </p:cNvPr>
          <p:cNvSpPr/>
          <p:nvPr/>
        </p:nvSpPr>
        <p:spPr>
          <a:xfrm>
            <a:off x="1229315" y="3791229"/>
            <a:ext cx="1017141" cy="300519"/>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a:extLst>
              <a:ext uri="{FF2B5EF4-FFF2-40B4-BE49-F238E27FC236}">
                <a16:creationId xmlns:a16="http://schemas.microsoft.com/office/drawing/2014/main" id="{FB765723-2C81-2CB8-4E21-1E3B3B0D3CED}"/>
              </a:ext>
            </a:extLst>
          </p:cNvPr>
          <p:cNvSpPr/>
          <p:nvPr/>
        </p:nvSpPr>
        <p:spPr>
          <a:xfrm>
            <a:off x="1229314" y="3360923"/>
            <a:ext cx="1017141" cy="300519"/>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a:extLst>
              <a:ext uri="{FF2B5EF4-FFF2-40B4-BE49-F238E27FC236}">
                <a16:creationId xmlns:a16="http://schemas.microsoft.com/office/drawing/2014/main" id="{05C56AB2-9E6B-4340-975A-544674AB62F4}"/>
              </a:ext>
            </a:extLst>
          </p:cNvPr>
          <p:cNvSpPr/>
          <p:nvPr/>
        </p:nvSpPr>
        <p:spPr>
          <a:xfrm>
            <a:off x="2666360" y="3088983"/>
            <a:ext cx="4572000" cy="702246"/>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Date Placeholder 5">
            <a:extLst>
              <a:ext uri="{FF2B5EF4-FFF2-40B4-BE49-F238E27FC236}">
                <a16:creationId xmlns:a16="http://schemas.microsoft.com/office/drawing/2014/main" id="{FCBB7298-CCD5-A6BD-D048-8AFA3F6731B3}"/>
              </a:ext>
            </a:extLst>
          </p:cNvPr>
          <p:cNvSpPr>
            <a:spLocks noGrp="1"/>
          </p:cNvSpPr>
          <p:nvPr>
            <p:ph type="dt" sz="half" idx="10"/>
          </p:nvPr>
        </p:nvSpPr>
        <p:spPr/>
        <p:txBody>
          <a:bodyPr/>
          <a:lstStyle/>
          <a:p>
            <a:r>
              <a:rPr lang="en-US"/>
              <a:t>10/24/2023</a:t>
            </a:r>
          </a:p>
        </p:txBody>
      </p:sp>
      <p:sp>
        <p:nvSpPr>
          <p:cNvPr id="8" name="Slide Number Placeholder 7">
            <a:extLst>
              <a:ext uri="{FF2B5EF4-FFF2-40B4-BE49-F238E27FC236}">
                <a16:creationId xmlns:a16="http://schemas.microsoft.com/office/drawing/2014/main" id="{07184BFC-B7DD-75AF-458F-4B9C084CBFA3}"/>
              </a:ext>
            </a:extLst>
          </p:cNvPr>
          <p:cNvSpPr>
            <a:spLocks noGrp="1"/>
          </p:cNvSpPr>
          <p:nvPr>
            <p:ph type="sldNum" sz="quarter" idx="12"/>
          </p:nvPr>
        </p:nvSpPr>
        <p:spPr/>
        <p:txBody>
          <a:bodyPr/>
          <a:lstStyle/>
          <a:p>
            <a:fld id="{87C7B1BA-8B6D-4E37-8638-0D1D0C847D81}" type="slidenum">
              <a:rPr lang="en-US" smtClean="0"/>
              <a:t>6</a:t>
            </a:fld>
            <a:endParaRPr lang="en-US"/>
          </a:p>
        </p:txBody>
      </p:sp>
      <p:sp>
        <p:nvSpPr>
          <p:cNvPr id="9" name="Oval 8">
            <a:extLst>
              <a:ext uri="{FF2B5EF4-FFF2-40B4-BE49-F238E27FC236}">
                <a16:creationId xmlns:a16="http://schemas.microsoft.com/office/drawing/2014/main" id="{DEED58AD-F607-1C85-AF63-AAB814B84ACF}"/>
              </a:ext>
            </a:extLst>
          </p:cNvPr>
          <p:cNvSpPr/>
          <p:nvPr/>
        </p:nvSpPr>
        <p:spPr>
          <a:xfrm>
            <a:off x="2246455" y="32488"/>
            <a:ext cx="1017141" cy="300519"/>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92684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EA5C0FE3-FFAF-D690-81E6-C9C289A48CD5}"/>
              </a:ext>
            </a:extLst>
          </p:cNvPr>
          <p:cNvPicPr>
            <a:picLocks noChangeAspect="1"/>
          </p:cNvPicPr>
          <p:nvPr/>
        </p:nvPicPr>
        <p:blipFill>
          <a:blip r:embed="rId2"/>
          <a:stretch>
            <a:fillRect/>
          </a:stretch>
        </p:blipFill>
        <p:spPr>
          <a:xfrm>
            <a:off x="0" y="489857"/>
            <a:ext cx="4527584" cy="5878286"/>
          </a:xfrm>
          <a:prstGeom prst="rect">
            <a:avLst/>
          </a:prstGeom>
        </p:spPr>
      </p:pic>
      <p:pic>
        <p:nvPicPr>
          <p:cNvPr id="7" name="Picture 6">
            <a:extLst>
              <a:ext uri="{FF2B5EF4-FFF2-40B4-BE49-F238E27FC236}">
                <a16:creationId xmlns:a16="http://schemas.microsoft.com/office/drawing/2014/main" id="{82708F32-CBC5-8B77-9A99-90BD1744AFA0}"/>
              </a:ext>
            </a:extLst>
          </p:cNvPr>
          <p:cNvPicPr>
            <a:picLocks noChangeAspect="1"/>
          </p:cNvPicPr>
          <p:nvPr/>
        </p:nvPicPr>
        <p:blipFill>
          <a:blip r:embed="rId3"/>
          <a:stretch>
            <a:fillRect/>
          </a:stretch>
        </p:blipFill>
        <p:spPr>
          <a:xfrm>
            <a:off x="4573424" y="489857"/>
            <a:ext cx="4570576" cy="5878286"/>
          </a:xfrm>
          <a:prstGeom prst="rect">
            <a:avLst/>
          </a:prstGeom>
        </p:spPr>
      </p:pic>
      <p:sp>
        <p:nvSpPr>
          <p:cNvPr id="2" name="Date Placeholder 1">
            <a:extLst>
              <a:ext uri="{FF2B5EF4-FFF2-40B4-BE49-F238E27FC236}">
                <a16:creationId xmlns:a16="http://schemas.microsoft.com/office/drawing/2014/main" id="{2D27DEB4-9B55-DF1A-8666-49C30631F957}"/>
              </a:ext>
            </a:extLst>
          </p:cNvPr>
          <p:cNvSpPr>
            <a:spLocks noGrp="1"/>
          </p:cNvSpPr>
          <p:nvPr>
            <p:ph type="dt" sz="half" idx="10"/>
          </p:nvPr>
        </p:nvSpPr>
        <p:spPr/>
        <p:txBody>
          <a:bodyPr/>
          <a:lstStyle/>
          <a:p>
            <a:r>
              <a:rPr lang="en-US"/>
              <a:t>10/24/2023</a:t>
            </a:r>
          </a:p>
        </p:txBody>
      </p:sp>
      <p:sp>
        <p:nvSpPr>
          <p:cNvPr id="4" name="Slide Number Placeholder 3">
            <a:extLst>
              <a:ext uri="{FF2B5EF4-FFF2-40B4-BE49-F238E27FC236}">
                <a16:creationId xmlns:a16="http://schemas.microsoft.com/office/drawing/2014/main" id="{FDBE8C0B-D41B-D040-75D1-2CBDE475BC6B}"/>
              </a:ext>
            </a:extLst>
          </p:cNvPr>
          <p:cNvSpPr>
            <a:spLocks noGrp="1"/>
          </p:cNvSpPr>
          <p:nvPr>
            <p:ph type="sldNum" sz="quarter" idx="12"/>
          </p:nvPr>
        </p:nvSpPr>
        <p:spPr/>
        <p:txBody>
          <a:bodyPr/>
          <a:lstStyle/>
          <a:p>
            <a:fld id="{87C7B1BA-8B6D-4E37-8638-0D1D0C847D81}" type="slidenum">
              <a:rPr lang="en-US" smtClean="0"/>
              <a:t>7</a:t>
            </a:fld>
            <a:endParaRPr lang="en-US"/>
          </a:p>
        </p:txBody>
      </p:sp>
    </p:spTree>
    <p:extLst>
      <p:ext uri="{BB962C8B-B14F-4D97-AF65-F5344CB8AC3E}">
        <p14:creationId xmlns:p14="http://schemas.microsoft.com/office/powerpoint/2010/main" val="1843964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2EE0CE-F370-05E7-4AFD-BC760418BD21}"/>
              </a:ext>
            </a:extLst>
          </p:cNvPr>
          <p:cNvSpPr>
            <a:spLocks noGrp="1"/>
          </p:cNvSpPr>
          <p:nvPr>
            <p:ph type="title"/>
          </p:nvPr>
        </p:nvSpPr>
        <p:spPr>
          <a:xfrm>
            <a:off x="628650" y="365126"/>
            <a:ext cx="7886700" cy="741375"/>
          </a:xfrm>
        </p:spPr>
        <p:txBody>
          <a:bodyPr/>
          <a:lstStyle/>
          <a:p>
            <a:r>
              <a:rPr lang="en-US" dirty="0"/>
              <a:t>1. PURPOSE</a:t>
            </a:r>
          </a:p>
        </p:txBody>
      </p:sp>
      <p:sp>
        <p:nvSpPr>
          <p:cNvPr id="3" name="Content Placeholder 2">
            <a:extLst>
              <a:ext uri="{FF2B5EF4-FFF2-40B4-BE49-F238E27FC236}">
                <a16:creationId xmlns:a16="http://schemas.microsoft.com/office/drawing/2014/main" id="{DB998E9A-E30D-70FE-EF73-1764EF5382F6}"/>
              </a:ext>
            </a:extLst>
          </p:cNvPr>
          <p:cNvSpPr>
            <a:spLocks noGrp="1"/>
          </p:cNvSpPr>
          <p:nvPr>
            <p:ph idx="1"/>
          </p:nvPr>
        </p:nvSpPr>
        <p:spPr>
          <a:xfrm>
            <a:off x="628650" y="1106501"/>
            <a:ext cx="7886700" cy="5070462"/>
          </a:xfrm>
        </p:spPr>
        <p:txBody>
          <a:bodyPr>
            <a:normAutofit/>
          </a:bodyPr>
          <a:lstStyle/>
          <a:p>
            <a:r>
              <a:rPr lang="en-US" dirty="0"/>
              <a:t>Directive</a:t>
            </a:r>
          </a:p>
          <a:p>
            <a:pPr marL="0" indent="0">
              <a:buNone/>
            </a:pPr>
            <a:r>
              <a:rPr lang="en-US" sz="2300" dirty="0"/>
              <a:t>This Veterans Health Administration (VHA) directive sets forth the compliance requirements for all animal research that is considered Department of Veterans Affairs (VA) research and the minimum standards for the facilities, husbandry, veterinary care and oversight of any VA research involving animal subjects. AUTHORITY: 38 U.S.C. § 7303.</a:t>
            </a:r>
          </a:p>
        </p:txBody>
      </p:sp>
      <p:sp>
        <p:nvSpPr>
          <p:cNvPr id="5" name="Date Placeholder 4">
            <a:extLst>
              <a:ext uri="{FF2B5EF4-FFF2-40B4-BE49-F238E27FC236}">
                <a16:creationId xmlns:a16="http://schemas.microsoft.com/office/drawing/2014/main" id="{7457ED31-359C-C764-68F1-51EF221C53CF}"/>
              </a:ext>
            </a:extLst>
          </p:cNvPr>
          <p:cNvSpPr>
            <a:spLocks noGrp="1"/>
          </p:cNvSpPr>
          <p:nvPr>
            <p:ph type="dt" sz="half" idx="10"/>
          </p:nvPr>
        </p:nvSpPr>
        <p:spPr/>
        <p:txBody>
          <a:bodyPr/>
          <a:lstStyle/>
          <a:p>
            <a:r>
              <a:rPr lang="en-US"/>
              <a:t>10/24/2023</a:t>
            </a:r>
          </a:p>
        </p:txBody>
      </p:sp>
      <p:sp>
        <p:nvSpPr>
          <p:cNvPr id="6" name="Slide Number Placeholder 5">
            <a:extLst>
              <a:ext uri="{FF2B5EF4-FFF2-40B4-BE49-F238E27FC236}">
                <a16:creationId xmlns:a16="http://schemas.microsoft.com/office/drawing/2014/main" id="{5248E601-0312-21A7-7726-6370A30FAF02}"/>
              </a:ext>
            </a:extLst>
          </p:cNvPr>
          <p:cNvSpPr>
            <a:spLocks noGrp="1"/>
          </p:cNvSpPr>
          <p:nvPr>
            <p:ph type="sldNum" sz="quarter" idx="12"/>
          </p:nvPr>
        </p:nvSpPr>
        <p:spPr/>
        <p:txBody>
          <a:bodyPr/>
          <a:lstStyle/>
          <a:p>
            <a:fld id="{87C7B1BA-8B6D-4E37-8638-0D1D0C847D81}" type="slidenum">
              <a:rPr lang="en-US" smtClean="0"/>
              <a:t>8</a:t>
            </a:fld>
            <a:endParaRPr lang="en-US"/>
          </a:p>
        </p:txBody>
      </p:sp>
    </p:spTree>
    <p:extLst>
      <p:ext uri="{BB962C8B-B14F-4D97-AF65-F5344CB8AC3E}">
        <p14:creationId xmlns:p14="http://schemas.microsoft.com/office/powerpoint/2010/main" val="22701989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2EE0CE-F370-05E7-4AFD-BC760418BD21}"/>
              </a:ext>
            </a:extLst>
          </p:cNvPr>
          <p:cNvSpPr>
            <a:spLocks noGrp="1"/>
          </p:cNvSpPr>
          <p:nvPr>
            <p:ph type="title"/>
          </p:nvPr>
        </p:nvSpPr>
        <p:spPr>
          <a:xfrm>
            <a:off x="628650" y="365126"/>
            <a:ext cx="7886700" cy="741375"/>
          </a:xfrm>
        </p:spPr>
        <p:txBody>
          <a:bodyPr/>
          <a:lstStyle/>
          <a:p>
            <a:r>
              <a:rPr lang="en-US" dirty="0"/>
              <a:t>1. PURPOSE</a:t>
            </a:r>
          </a:p>
        </p:txBody>
      </p:sp>
      <p:sp>
        <p:nvSpPr>
          <p:cNvPr id="3" name="Content Placeholder 2">
            <a:extLst>
              <a:ext uri="{FF2B5EF4-FFF2-40B4-BE49-F238E27FC236}">
                <a16:creationId xmlns:a16="http://schemas.microsoft.com/office/drawing/2014/main" id="{DB998E9A-E30D-70FE-EF73-1764EF5382F6}"/>
              </a:ext>
            </a:extLst>
          </p:cNvPr>
          <p:cNvSpPr>
            <a:spLocks noGrp="1"/>
          </p:cNvSpPr>
          <p:nvPr>
            <p:ph idx="1"/>
          </p:nvPr>
        </p:nvSpPr>
        <p:spPr>
          <a:xfrm>
            <a:off x="628650" y="1106501"/>
            <a:ext cx="7886700" cy="5070462"/>
          </a:xfrm>
        </p:spPr>
        <p:txBody>
          <a:bodyPr>
            <a:normAutofit/>
          </a:bodyPr>
          <a:lstStyle/>
          <a:p>
            <a:r>
              <a:rPr lang="en-US" dirty="0"/>
              <a:t>Directive</a:t>
            </a:r>
          </a:p>
          <a:p>
            <a:pPr marL="0" indent="0">
              <a:buNone/>
            </a:pPr>
            <a:r>
              <a:rPr lang="en-US" sz="2300" dirty="0"/>
              <a:t>This Veterans Health Administration (VHA) directive sets forth the compliance </a:t>
            </a:r>
            <a:r>
              <a:rPr lang="en-US" sz="2300" dirty="0">
                <a:highlight>
                  <a:srgbClr val="FFFF00"/>
                </a:highlight>
              </a:rPr>
              <a:t>requirements</a:t>
            </a:r>
            <a:r>
              <a:rPr lang="en-US" sz="2300" dirty="0"/>
              <a:t> for all animal research that is considered Department of Veterans Affairs (VA) research and the </a:t>
            </a:r>
            <a:r>
              <a:rPr lang="en-US" sz="2300" dirty="0">
                <a:highlight>
                  <a:srgbClr val="FFFF00"/>
                </a:highlight>
              </a:rPr>
              <a:t>minimum standards </a:t>
            </a:r>
            <a:r>
              <a:rPr lang="en-US" sz="2300" dirty="0"/>
              <a:t>for the facilities, husbandry, veterinary care and oversight of any VA research involving animal subjects. AUTHORITY: 38 U.S.C. § 7303.</a:t>
            </a:r>
          </a:p>
        </p:txBody>
      </p:sp>
      <p:sp>
        <p:nvSpPr>
          <p:cNvPr id="4" name="Date Placeholder 3">
            <a:extLst>
              <a:ext uri="{FF2B5EF4-FFF2-40B4-BE49-F238E27FC236}">
                <a16:creationId xmlns:a16="http://schemas.microsoft.com/office/drawing/2014/main" id="{1E128433-E112-02EE-7AA5-06F49A9EF00B}"/>
              </a:ext>
            </a:extLst>
          </p:cNvPr>
          <p:cNvSpPr>
            <a:spLocks noGrp="1"/>
          </p:cNvSpPr>
          <p:nvPr>
            <p:ph type="dt" sz="half" idx="10"/>
          </p:nvPr>
        </p:nvSpPr>
        <p:spPr/>
        <p:txBody>
          <a:bodyPr/>
          <a:lstStyle/>
          <a:p>
            <a:r>
              <a:rPr lang="en-US"/>
              <a:t>10/24/2023</a:t>
            </a:r>
          </a:p>
        </p:txBody>
      </p:sp>
      <p:sp>
        <p:nvSpPr>
          <p:cNvPr id="5" name="Slide Number Placeholder 4">
            <a:extLst>
              <a:ext uri="{FF2B5EF4-FFF2-40B4-BE49-F238E27FC236}">
                <a16:creationId xmlns:a16="http://schemas.microsoft.com/office/drawing/2014/main" id="{761D88B5-7102-3EDD-E136-EF4046C5A7E0}"/>
              </a:ext>
            </a:extLst>
          </p:cNvPr>
          <p:cNvSpPr>
            <a:spLocks noGrp="1"/>
          </p:cNvSpPr>
          <p:nvPr>
            <p:ph type="sldNum" sz="quarter" idx="12"/>
          </p:nvPr>
        </p:nvSpPr>
        <p:spPr/>
        <p:txBody>
          <a:bodyPr/>
          <a:lstStyle/>
          <a:p>
            <a:fld id="{87C7B1BA-8B6D-4E37-8638-0D1D0C847D81}" type="slidenum">
              <a:rPr lang="en-US" smtClean="0"/>
              <a:t>9</a:t>
            </a:fld>
            <a:endParaRPr lang="en-US"/>
          </a:p>
        </p:txBody>
      </p:sp>
    </p:spTree>
    <p:extLst>
      <p:ext uri="{BB962C8B-B14F-4D97-AF65-F5344CB8AC3E}">
        <p14:creationId xmlns:p14="http://schemas.microsoft.com/office/powerpoint/2010/main" val="30637716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7355</TotalTime>
  <Words>1154</Words>
  <Application>Microsoft Office PowerPoint</Application>
  <PresentationFormat>On-screen Show (4:3)</PresentationFormat>
  <Paragraphs>153</Paragraphs>
  <Slides>21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Calibri Light</vt:lpstr>
      <vt:lpstr>Office Theme</vt:lpstr>
      <vt:lpstr>1200.07 VA Research with Animals</vt:lpstr>
      <vt:lpstr>VHA Directive 1200.07</vt:lpstr>
      <vt:lpstr>PowerPoint Presentation</vt:lpstr>
      <vt:lpstr>VHA Directive 1200.07</vt:lpstr>
      <vt:lpstr>Guidance for VHA Directive 1200.07</vt:lpstr>
      <vt:lpstr>PowerPoint Presentation</vt:lpstr>
      <vt:lpstr>PowerPoint Presentation</vt:lpstr>
      <vt:lpstr>1. PURPOSE</vt:lpstr>
      <vt:lpstr>1. PURPOSE</vt:lpstr>
      <vt:lpstr>1. PURPOSE</vt:lpstr>
      <vt:lpstr>2. BACKGROUND</vt:lpstr>
      <vt:lpstr>2. BACKGROUND</vt:lpstr>
      <vt:lpstr>3. DEFINITIONS</vt:lpstr>
      <vt:lpstr>3. DEFINITIONS</vt:lpstr>
      <vt:lpstr>3. Definitions (cont.)</vt:lpstr>
      <vt:lpstr>3. Definitions (cont.)</vt:lpstr>
      <vt:lpstr>PowerPoint Presentation</vt:lpstr>
      <vt:lpstr>PowerPoint Presentation</vt:lpstr>
      <vt:lpstr>IACUC Specifics</vt:lpstr>
      <vt:lpstr>PowerPoint Presentation</vt:lpstr>
      <vt:lpstr>Done.</vt:lpstr>
    </vt:vector>
  </TitlesOfParts>
  <Company>Dept. of Veterans Affairs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1200.07 VA Research with Animals: The New Directive and Its Companion Guide&lt;</dc:title>
  <dc:subject>1200.07 VA Research with Animals: The New Directive and Its Companion Guide&lt;</dc:subject>
  <dc:creator>Huang, Alice</dc:creator>
  <cp:keywords>1200.07 VA Research with Animals: The New Directive and Its Companion Guide&lt;</cp:keywords>
  <cp:lastModifiedBy>Rivera, Portia T</cp:lastModifiedBy>
  <cp:revision>22</cp:revision>
  <dcterms:created xsi:type="dcterms:W3CDTF">2023-09-29T15:50:32Z</dcterms:created>
  <dcterms:modified xsi:type="dcterms:W3CDTF">2023-10-25T14:05:07Z</dcterms:modified>
</cp:coreProperties>
</file>