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9" r:id="rId3"/>
    <p:sldId id="280" r:id="rId4"/>
    <p:sldId id="278" r:id="rId5"/>
    <p:sldId id="26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3" r:id="rId15"/>
    <p:sldId id="269" r:id="rId16"/>
    <p:sldId id="272" r:id="rId17"/>
    <p:sldId id="267" r:id="rId18"/>
    <p:sldId id="270" r:id="rId19"/>
    <p:sldId id="261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62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BF6F8-F2E6-43C5-8A71-4B19CE64EBDB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200E5-FC71-4F85-9C69-3065EDA7C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7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00E5-FC71-4F85-9C69-3065EDA7C2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00E5-FC71-4F85-9C69-3065EDA7C2E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9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00E5-FC71-4F85-9C69-3065EDA7C2E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9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18ECF4-9D70-4871-B3C4-89965CD92EF2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DCA189-7A6A-4DFD-94C9-7AA2DB797E5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 Luncheon</a:t>
            </a:r>
            <a:br>
              <a:rPr lang="en-US" dirty="0" smtClean="0"/>
            </a:br>
            <a:r>
              <a:rPr lang="en-US" dirty="0" smtClean="0"/>
              <a:t>National AALAS - Charlotte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Michael Fallon </a:t>
            </a:r>
          </a:p>
          <a:p>
            <a:r>
              <a:rPr lang="en-US" dirty="0" smtClean="0"/>
              <a:t>Dr. Alice Huang</a:t>
            </a:r>
          </a:p>
          <a:p>
            <a:r>
              <a:rPr lang="en-US" dirty="0" smtClean="0"/>
              <a:t>Dr. M A McCrackin</a:t>
            </a:r>
          </a:p>
          <a:p>
            <a:r>
              <a:rPr lang="en-US" dirty="0" smtClean="0"/>
              <a:t>Dr. Joan Richerson</a:t>
            </a:r>
          </a:p>
        </p:txBody>
      </p:sp>
      <p:pic>
        <p:nvPicPr>
          <p:cNvPr id="1029" name="Picture 5" descr="C:\Users\vhatvhrichej\AppData\Local\Microsoft\Windows\Temporary Internet Files\Content.IE5\6WVOL9JT\16816-illustration-of-colorful-autumn-leave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4142"/>
            <a:ext cx="1981200" cy="15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hatvhrichej\AppData\Local\Microsoft\Windows\Temporary Internet Files\Content.IE5\6WVOL9JT\16816-illustration-of-colorful-autumn-leaves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981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 Part </a:t>
            </a:r>
            <a:r>
              <a:rPr lang="en-US" sz="5100" dirty="0"/>
              <a:t>1 – Checklists</a:t>
            </a:r>
          </a:p>
          <a:p>
            <a:pPr lvl="1">
              <a:buFont typeface="Calibri" panose="020F0502020204030204" pitchFamily="34" charset="0"/>
              <a:buChar char="◦"/>
            </a:pPr>
            <a:r>
              <a:rPr lang="en-US" sz="5100" dirty="0"/>
              <a:t>Section A – what is intended</a:t>
            </a:r>
          </a:p>
          <a:p>
            <a:pPr lvl="1">
              <a:buFont typeface="Calibri" panose="020F0502020204030204" pitchFamily="34" charset="0"/>
              <a:buChar char="◦"/>
            </a:pPr>
            <a:r>
              <a:rPr lang="en-US" sz="5100" dirty="0"/>
              <a:t>Section B – what is happening</a:t>
            </a:r>
          </a:p>
          <a:p>
            <a:r>
              <a:rPr lang="en-US" sz="6400" dirty="0" smtClean="0"/>
              <a:t> Part </a:t>
            </a:r>
            <a:r>
              <a:rPr lang="en-US" sz="6400" dirty="0"/>
              <a:t>2 – Table of Deficiencies </a:t>
            </a:r>
            <a:endParaRPr lang="en-US" sz="6400" dirty="0" smtClean="0"/>
          </a:p>
          <a:p>
            <a:pPr marL="777240" lvl="2" indent="0">
              <a:buNone/>
            </a:pPr>
            <a:r>
              <a:rPr lang="en-US" sz="6400" dirty="0" smtClean="0"/>
              <a:t>and </a:t>
            </a:r>
            <a:r>
              <a:rPr lang="en-US" sz="6400" dirty="0"/>
              <a:t>Departures</a:t>
            </a:r>
          </a:p>
          <a:p>
            <a:r>
              <a:rPr lang="en-US" sz="8600" dirty="0" smtClean="0"/>
              <a:t> Part </a:t>
            </a:r>
            <a:r>
              <a:rPr lang="en-US" sz="8600" dirty="0"/>
              <a:t>3 – </a:t>
            </a:r>
            <a:r>
              <a:rPr lang="en-US" sz="8600" dirty="0" smtClean="0"/>
              <a:t>Post-Review</a:t>
            </a:r>
          </a:p>
          <a:p>
            <a:pPr marL="777240" lvl="2" indent="0">
              <a:buNone/>
            </a:pPr>
            <a:r>
              <a:rPr lang="en-US" sz="8600" dirty="0" smtClean="0"/>
              <a:t>Documentation</a:t>
            </a:r>
            <a:endParaRPr lang="en-US" sz="8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70156"/>
            <a:ext cx="8839200" cy="1054250"/>
          </a:xfrm>
        </p:spPr>
        <p:txBody>
          <a:bodyPr/>
          <a:lstStyle/>
          <a:p>
            <a:r>
              <a:rPr lang="en-US" dirty="0"/>
              <a:t>Semiannual Report Forms</a:t>
            </a:r>
          </a:p>
        </p:txBody>
      </p:sp>
    </p:spTree>
    <p:extLst>
      <p:ext uri="{BB962C8B-B14F-4D97-AF65-F5344CB8AC3E}">
        <p14:creationId xmlns:p14="http://schemas.microsoft.com/office/powerpoint/2010/main" val="6795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 Checklist </a:t>
            </a:r>
            <a:r>
              <a:rPr lang="en-US" sz="3500" dirty="0"/>
              <a:t>items are prompts</a:t>
            </a:r>
          </a:p>
          <a:p>
            <a:r>
              <a:rPr lang="en-US" sz="3500" dirty="0" smtClean="0"/>
              <a:t> Note </a:t>
            </a:r>
            <a:r>
              <a:rPr lang="en-US" sz="3500" dirty="0"/>
              <a:t>anything that may be of concern</a:t>
            </a:r>
          </a:p>
          <a:p>
            <a:r>
              <a:rPr lang="en-US" sz="3500" dirty="0" smtClean="0"/>
              <a:t> Check </a:t>
            </a:r>
            <a:r>
              <a:rPr lang="en-US" sz="3500" dirty="0"/>
              <a:t>on items that were incomplete on the last report</a:t>
            </a:r>
          </a:p>
          <a:p>
            <a:r>
              <a:rPr lang="en-US" sz="3500" dirty="0" smtClean="0"/>
              <a:t> “</a:t>
            </a:r>
            <a:r>
              <a:rPr lang="en-US" sz="3500" dirty="0"/>
              <a:t>Significant” = “in the judgment of the IACUC and the IO, is or may be a threat to the health or the safety of the animals” (USDA)</a:t>
            </a:r>
          </a:p>
          <a:p>
            <a:r>
              <a:rPr lang="en-US" sz="3500" dirty="0" smtClean="0"/>
              <a:t> “</a:t>
            </a:r>
            <a:r>
              <a:rPr lang="en-US" sz="3500" dirty="0"/>
              <a:t>Minor” = anything else</a:t>
            </a:r>
          </a:p>
          <a:p>
            <a:r>
              <a:rPr lang="en-US" sz="3500" dirty="0" smtClean="0"/>
              <a:t> “</a:t>
            </a:r>
            <a:r>
              <a:rPr lang="en-US" sz="3500" dirty="0"/>
              <a:t>Minor” ≠ “Unimportant”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Working Through the Checklists</a:t>
            </a:r>
          </a:p>
        </p:txBody>
      </p:sp>
    </p:spTree>
    <p:extLst>
      <p:ext uri="{BB962C8B-B14F-4D97-AF65-F5344CB8AC3E}">
        <p14:creationId xmlns:p14="http://schemas.microsoft.com/office/powerpoint/2010/main" val="17345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 Analyze </a:t>
            </a:r>
            <a:r>
              <a:rPr lang="en-US" sz="3200" dirty="0"/>
              <a:t>root causes</a:t>
            </a:r>
          </a:p>
          <a:p>
            <a:r>
              <a:rPr lang="en-US" sz="3200" dirty="0" smtClean="0"/>
              <a:t> Decide </a:t>
            </a:r>
            <a:r>
              <a:rPr lang="en-US" sz="3200" dirty="0"/>
              <a:t>on appropriate corrective actions</a:t>
            </a:r>
          </a:p>
          <a:p>
            <a:r>
              <a:rPr lang="en-US" sz="3200" dirty="0" smtClean="0"/>
              <a:t> Perfectly </a:t>
            </a:r>
            <a:r>
              <a:rPr lang="en-US" sz="3200" dirty="0"/>
              <a:t>okay to correct in stages</a:t>
            </a:r>
          </a:p>
          <a:p>
            <a:pPr lvl="1"/>
            <a:r>
              <a:rPr lang="en-US" sz="3000" dirty="0" smtClean="0"/>
              <a:t> Immediate </a:t>
            </a:r>
            <a:r>
              <a:rPr lang="en-US" sz="3000" dirty="0"/>
              <a:t>– to address “significant” deficiency</a:t>
            </a:r>
          </a:p>
          <a:p>
            <a:pPr lvl="1"/>
            <a:r>
              <a:rPr lang="en-US" sz="3000" dirty="0" smtClean="0"/>
              <a:t> Short-term </a:t>
            </a:r>
            <a:r>
              <a:rPr lang="en-US" sz="3000" dirty="0"/>
              <a:t>– longer lasting</a:t>
            </a:r>
          </a:p>
          <a:p>
            <a:pPr lvl="1"/>
            <a:r>
              <a:rPr lang="en-US" sz="3000" dirty="0" smtClean="0"/>
              <a:t> Long-term </a:t>
            </a:r>
            <a:r>
              <a:rPr lang="en-US" sz="3000" dirty="0"/>
              <a:t>– to prevent recurrence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to Do with Deficiencies</a:t>
            </a:r>
          </a:p>
        </p:txBody>
      </p:sp>
    </p:spTree>
    <p:extLst>
      <p:ext uri="{BB962C8B-B14F-4D97-AF65-F5344CB8AC3E}">
        <p14:creationId xmlns:p14="http://schemas.microsoft.com/office/powerpoint/2010/main" val="39904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</a:t>
            </a:r>
            <a:r>
              <a:rPr lang="en-US" sz="3000" dirty="0" smtClean="0"/>
              <a:t>Part </a:t>
            </a:r>
            <a:r>
              <a:rPr lang="en-US" sz="3000" dirty="0"/>
              <a:t>1 and Part 2 to make follow up easy</a:t>
            </a:r>
          </a:p>
          <a:p>
            <a:r>
              <a:rPr lang="en-US" sz="3200" dirty="0" smtClean="0"/>
              <a:t> </a:t>
            </a:r>
            <a:r>
              <a:rPr lang="en-US" sz="4300" dirty="0" smtClean="0"/>
              <a:t>Part </a:t>
            </a:r>
            <a:r>
              <a:rPr lang="en-US" sz="4300" dirty="0"/>
              <a:t>3 puts findings into perspective</a:t>
            </a:r>
          </a:p>
          <a:p>
            <a:r>
              <a:rPr lang="en-US" sz="3200" dirty="0" smtClean="0"/>
              <a:t> </a:t>
            </a:r>
            <a:r>
              <a:rPr lang="en-US" sz="3000" dirty="0" smtClean="0"/>
              <a:t>Minority </a:t>
            </a:r>
            <a:r>
              <a:rPr lang="en-US" sz="3000" dirty="0"/>
              <a:t>opinions – any submitted have to be included</a:t>
            </a:r>
          </a:p>
          <a:p>
            <a:r>
              <a:rPr lang="en-US" sz="3200" dirty="0" smtClean="0"/>
              <a:t> </a:t>
            </a:r>
            <a:r>
              <a:rPr lang="en-US" sz="3000" dirty="0" smtClean="0"/>
              <a:t>Report </a:t>
            </a:r>
            <a:r>
              <a:rPr lang="en-US" sz="3000" dirty="0"/>
              <a:t>is final when signed by majority of members</a:t>
            </a:r>
          </a:p>
          <a:p>
            <a:r>
              <a:rPr lang="en-US" sz="3000" dirty="0" smtClean="0"/>
              <a:t> Discuss </a:t>
            </a:r>
            <a:r>
              <a:rPr lang="en-US" sz="3000" dirty="0"/>
              <a:t>with Director, Director’s signature required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23994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Semiannual Evaluation Process – Specifics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Joan T Richerson, DVM, CPIA</a:t>
            </a:r>
          </a:p>
          <a:p>
            <a:r>
              <a:rPr lang="en-US" sz="3200" dirty="0" smtClean="0"/>
              <a:t>Assistant CVMO</a:t>
            </a:r>
            <a:endParaRPr lang="en-US" sz="3200" dirty="0"/>
          </a:p>
        </p:txBody>
      </p:sp>
      <p:pic>
        <p:nvPicPr>
          <p:cNvPr id="5" name="Picture 3" descr="C:\Users\vhatvhrichej\AppData\Local\Microsoft\Windows\Temporary Internet Files\Content.IE5\6WVOL9JT\16816-illustration-of-colorful-autumn-leave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4953000"/>
            <a:ext cx="1269558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. </a:t>
            </a:r>
            <a:r>
              <a:rPr lang="en-US" sz="3600" b="1" dirty="0" smtClean="0"/>
              <a:t>Because it is always better to find your  own problems and correct them than to have an outside party find them for you!</a:t>
            </a:r>
          </a:p>
          <a:p>
            <a:r>
              <a:rPr lang="en-US" sz="3600" b="1" dirty="0" smtClean="0"/>
              <a:t> But sometimes IACUCs get off on the wrong path.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 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9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Semiannual gone awry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Provide a summary overview of the programmatic and facility deficiencies :</a:t>
            </a:r>
          </a:p>
          <a:p>
            <a:pPr marL="0" indent="0">
              <a:buNone/>
            </a:pPr>
            <a:r>
              <a:rPr lang="en-US" sz="3600" b="1" dirty="0" smtClean="0"/>
              <a:t>“There are several minor deficiencies at the ______VMU.  These deficiencies are scheduled to be corrected during the renovation of the VMU.”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Missed opportunity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301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No specific dates of correction.</a:t>
            </a:r>
          </a:p>
          <a:p>
            <a:r>
              <a:rPr lang="en-US" sz="2800" b="1" dirty="0" smtClean="0"/>
              <a:t>No specific plan of correction.</a:t>
            </a:r>
          </a:p>
          <a:p>
            <a:r>
              <a:rPr lang="en-US" sz="2800" b="1" dirty="0" smtClean="0"/>
              <a:t>Citing items that are not actual deficiencies (i.e. replace a galvanized piping with stainless steel).</a:t>
            </a:r>
          </a:p>
          <a:p>
            <a:r>
              <a:rPr lang="en-US" sz="2800" b="1" dirty="0" smtClean="0"/>
              <a:t>Summary of the programmatic and facilities deficiencies does not give a realistic overview of the state of the program and facilities.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000" b="1" dirty="0" smtClean="0"/>
              <a:t>What’s wrong with this picture?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58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745505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#5 No dates of completion for items requiring dates (</a:t>
            </a:r>
            <a:r>
              <a:rPr lang="en-US" b="1" dirty="0"/>
              <a:t>e.g., regulatory annual reports, most recent overheat test, most recent SOP review) are left blank.</a:t>
            </a:r>
          </a:p>
          <a:p>
            <a:endParaRPr lang="en-US" b="1" dirty="0"/>
          </a:p>
          <a:p>
            <a:r>
              <a:rPr lang="en-US" b="1" dirty="0" smtClean="0"/>
              <a:t>#4 </a:t>
            </a:r>
            <a:r>
              <a:rPr lang="en-US" b="1" dirty="0"/>
              <a:t> </a:t>
            </a:r>
            <a:r>
              <a:rPr lang="en-US" b="1" dirty="0" smtClean="0"/>
              <a:t>Incomplete list of IACUC members on  the signature </a:t>
            </a:r>
            <a:r>
              <a:rPr lang="en-US" b="1" dirty="0"/>
              <a:t>page incomplete or </a:t>
            </a:r>
            <a:r>
              <a:rPr lang="en-US" b="1" dirty="0" smtClean="0"/>
              <a:t> the role of a member varies within the report.  Most </a:t>
            </a:r>
            <a:r>
              <a:rPr lang="en-US" b="1" dirty="0"/>
              <a:t>serious is confusion about whether IACUC members are qualified to hold the roles of NSM and NAM.</a:t>
            </a:r>
          </a:p>
          <a:p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00100"/>
            <a:ext cx="7756263" cy="914400"/>
          </a:xfrm>
        </p:spPr>
        <p:txBody>
          <a:bodyPr/>
          <a:lstStyle/>
          <a:p>
            <a:r>
              <a:rPr lang="en-US" sz="4400" b="1" dirty="0" smtClean="0"/>
              <a:t>Top 5 findings </a:t>
            </a:r>
            <a:br>
              <a:rPr lang="en-US" sz="4400" b="1" dirty="0" smtClean="0"/>
            </a:br>
            <a:r>
              <a:rPr lang="en-US" sz="4400" b="1" dirty="0" smtClean="0"/>
              <a:t>by Dr. MA McCrackin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 descr="C:\Users\vhatvhrichej\AppData\Local\Microsoft\Windows\Temporary Internet Files\Content.IE5\6WVOL9JT\16816-illustration-of-colorful-autumn-leaves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88" y="304800"/>
            <a:ext cx="1368743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534399" cy="387781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200" dirty="0"/>
              <a:t>To help the field manage research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200" dirty="0"/>
              <a:t>that involves animals,</a:t>
            </a:r>
          </a:p>
          <a:p>
            <a:pPr marL="0" indent="0" algn="ctr">
              <a:spcBef>
                <a:spcPts val="1400"/>
              </a:spcBef>
              <a:buNone/>
            </a:pPr>
            <a:r>
              <a:rPr lang="en-US" sz="5300" dirty="0"/>
              <a:t>With minimal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300" dirty="0"/>
              <a:t>hassle and aggravation, </a:t>
            </a:r>
          </a:p>
          <a:p>
            <a:pPr marL="0" indent="0" algn="ctr">
              <a:buNone/>
            </a:pPr>
            <a:r>
              <a:rPr lang="en-US" sz="5300" dirty="0"/>
              <a:t>while ensuring compliance with ethical and regulatory requirements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Office of CVMO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dirty="0"/>
              <a:t>Core Function</a:t>
            </a:r>
          </a:p>
        </p:txBody>
      </p:sp>
    </p:spTree>
    <p:extLst>
      <p:ext uri="{BB962C8B-B14F-4D97-AF65-F5344CB8AC3E}">
        <p14:creationId xmlns:p14="http://schemas.microsoft.com/office/powerpoint/2010/main" val="4896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#3 Summary of the state of program and facilities provided to Director (IO) is missing or lacks detail.</a:t>
            </a:r>
          </a:p>
          <a:p>
            <a:endParaRPr lang="en-US" sz="2800" dirty="0"/>
          </a:p>
          <a:p>
            <a:r>
              <a:rPr lang="en-US" sz="2800" dirty="0" smtClean="0"/>
              <a:t>#</a:t>
            </a:r>
            <a:r>
              <a:rPr lang="en-US" sz="2800" b="1" dirty="0" smtClean="0"/>
              <a:t>2 Lingering deficiencies do not have clear completion dates or the deficiency resurfaces at later date without explaining if it was resolved the first time.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Top</a:t>
            </a:r>
            <a:r>
              <a:rPr lang="en-US" sz="4000" b="1" dirty="0" smtClean="0"/>
              <a:t> 5 findings continued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0540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Ambiguity in deficiency descriptions, corrective plan, and date of completion.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Top 5 findings continued</a:t>
            </a:r>
          </a:p>
        </p:txBody>
      </p:sp>
      <p:pic>
        <p:nvPicPr>
          <p:cNvPr id="1026" name="Picture 2" descr="C:\Users\vhatvhrichej\AppData\Local\Microsoft\Windows\Temporary Internet Files\Content.IE5\TCF8I5J7\number-1-sig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17526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4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If a deficiency is cited make sure it really is a deficiency and clearly describe it.</a:t>
            </a:r>
          </a:p>
          <a:p>
            <a:r>
              <a:rPr lang="en-US" sz="2800" b="1" dirty="0" smtClean="0"/>
              <a:t>Corrective plan of action – be specific! It’s OK to have an interim corrective action while working toward a long time solution.</a:t>
            </a:r>
          </a:p>
          <a:p>
            <a:r>
              <a:rPr lang="en-US" sz="2800" b="1" dirty="0" smtClean="0"/>
              <a:t>Do not blindly make up proposed completion dates.  Consult and involve other institutional departments in determining realistic timetables for date(s) of correction.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79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hatvhrichej\AppData\Local\Microsoft\Windows\Temporary Internet Files\Content.IE5\6WVOL9JT\Happy-Thanksgiving-Banner-Clip-Art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36"/>
            <a:ext cx="9144000" cy="49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hatvhrichej\AppData\Local\Microsoft\Windows\Temporary Internet Files\Content.IE5\6WVOL9JT\Happy-Thanksgiving-Banner-Clip-Art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36"/>
            <a:ext cx="9144000" cy="49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/>
              <a:t>To enhance </a:t>
            </a:r>
          </a:p>
          <a:p>
            <a:pPr marL="0" indent="0" algn="ctr">
              <a:buNone/>
            </a:pPr>
            <a:r>
              <a:rPr lang="en-US" sz="4400" dirty="0"/>
              <a:t>the effectiveness and efficiency</a:t>
            </a:r>
          </a:p>
          <a:p>
            <a:pPr marL="0" indent="0" algn="ctr">
              <a:buNone/>
            </a:pPr>
            <a:r>
              <a:rPr lang="en-US" sz="4400" dirty="0"/>
              <a:t>of the IACUC </a:t>
            </a:r>
          </a:p>
          <a:p>
            <a:pPr marL="0" indent="0" algn="ctr">
              <a:buNone/>
            </a:pPr>
            <a:r>
              <a:rPr lang="en-US" sz="4400" dirty="0"/>
              <a:t>in carrying out </a:t>
            </a:r>
          </a:p>
          <a:p>
            <a:pPr marL="0" indent="0" algn="ctr">
              <a:buNone/>
            </a:pPr>
            <a:r>
              <a:rPr lang="en-US" sz="4400" dirty="0"/>
              <a:t>its responsibilities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10881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Interaction with ORO Research Safety and Animal Welfare team- CVMO’s office is working to make sure ORD and ORO are in agreement on animal research topics.</a:t>
            </a:r>
          </a:p>
          <a:p>
            <a:r>
              <a:rPr lang="en-US" dirty="0" smtClean="0"/>
              <a:t>AAALAC Contract- new contract covering accreditation costs of all VA animal research programs will be in place after first of year.  No real changes.</a:t>
            </a:r>
          </a:p>
          <a:p>
            <a:r>
              <a:rPr lang="en-US" dirty="0" smtClean="0"/>
              <a:t>Handbook 1200.07, “Use of Animals in Research”: work has begun on new version- goal is less text, and more complete reliance on PHS Policy and USDA AWAR.  A guidance document will contain more detailed information.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CVMO Update</a:t>
            </a:r>
            <a:endParaRPr lang="en-US" b="1" dirty="0"/>
          </a:p>
        </p:txBody>
      </p:sp>
      <p:pic>
        <p:nvPicPr>
          <p:cNvPr id="6147" name="Picture 3" descr="C:\Users\vhatvhrichej\AppData\Local\Microsoft\Windows\Temporary Internet Files\Content.IE5\6WVOL9JT\16816-illustration-of-colorful-autumn-leave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4877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Semiannual Evaluation Process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Alice Huang, PhD, CPIA</a:t>
            </a:r>
          </a:p>
          <a:p>
            <a:r>
              <a:rPr lang="en-US" sz="4000" dirty="0" smtClean="0"/>
              <a:t>Deputy, IACUC Guidance</a:t>
            </a:r>
            <a:endParaRPr lang="en-US" sz="4000" dirty="0"/>
          </a:p>
        </p:txBody>
      </p:sp>
      <p:pic>
        <p:nvPicPr>
          <p:cNvPr id="4" name="Picture 3" descr="C:\Users\vhatvhrichej\AppData\Local\Microsoft\Windows\Temporary Internet Files\Content.IE5\6WVOL9JT\16816-illustration-of-colorful-autumn-leave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14877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534399" cy="387781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Regulatory </a:t>
            </a:r>
            <a:r>
              <a:rPr lang="en-US" sz="5400" dirty="0"/>
              <a:t>requirement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Why Bother?</a:t>
            </a:r>
          </a:p>
        </p:txBody>
      </p:sp>
    </p:spTree>
    <p:extLst>
      <p:ext uri="{BB962C8B-B14F-4D97-AF65-F5344CB8AC3E}">
        <p14:creationId xmlns:p14="http://schemas.microsoft.com/office/powerpoint/2010/main" val="8946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30" y="304801"/>
            <a:ext cx="4489769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0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000" dirty="0" smtClean="0"/>
              <a:t> Regulatory </a:t>
            </a:r>
            <a:r>
              <a:rPr lang="en-US" sz="5000" dirty="0"/>
              <a:t>requirement</a:t>
            </a:r>
          </a:p>
          <a:p>
            <a:r>
              <a:rPr lang="en-US" sz="5400" dirty="0" smtClean="0"/>
              <a:t> A </a:t>
            </a:r>
            <a:r>
              <a:rPr lang="en-US" sz="5400" dirty="0"/>
              <a:t>useful tool for making sure that ethical requirements continue to be met as things change over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Why Bother?</a:t>
            </a:r>
          </a:p>
        </p:txBody>
      </p:sp>
    </p:spTree>
    <p:extLst>
      <p:ext uri="{BB962C8B-B14F-4D97-AF65-F5344CB8AC3E}">
        <p14:creationId xmlns:p14="http://schemas.microsoft.com/office/powerpoint/2010/main" val="17093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 smtClean="0"/>
              <a:t> ≥ </a:t>
            </a:r>
            <a:r>
              <a:rPr lang="en-US" sz="6000" dirty="0"/>
              <a:t>2 IACUC members</a:t>
            </a:r>
          </a:p>
          <a:p>
            <a:r>
              <a:rPr lang="en-US" sz="6000" dirty="0" smtClean="0"/>
              <a:t> “</a:t>
            </a:r>
            <a:r>
              <a:rPr lang="en-US" sz="6000" dirty="0"/>
              <a:t>Fresh eyes”</a:t>
            </a:r>
          </a:p>
          <a:p>
            <a:r>
              <a:rPr lang="en-US" sz="6000" dirty="0" smtClean="0"/>
              <a:t> Non-member </a:t>
            </a:r>
            <a:r>
              <a:rPr lang="en-US" sz="6000" dirty="0"/>
              <a:t>guests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70156"/>
            <a:ext cx="8839200" cy="1054250"/>
          </a:xfrm>
        </p:spPr>
        <p:txBody>
          <a:bodyPr/>
          <a:lstStyle/>
          <a:p>
            <a:r>
              <a:rPr lang="en-US" sz="8000" dirty="0"/>
              <a:t>Evaluation Teams</a:t>
            </a:r>
          </a:p>
        </p:txBody>
      </p:sp>
    </p:spTree>
    <p:extLst>
      <p:ext uri="{BB962C8B-B14F-4D97-AF65-F5344CB8AC3E}">
        <p14:creationId xmlns:p14="http://schemas.microsoft.com/office/powerpoint/2010/main" val="10746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1029</TotalTime>
  <Words>789</Words>
  <Application>Microsoft Office PowerPoint</Application>
  <PresentationFormat>On-screen Show (4:3)</PresentationFormat>
  <Paragraphs>94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VA Luncheon National AALAS - Charlotte</vt:lpstr>
      <vt:lpstr>Office of CVMO Core Function</vt:lpstr>
      <vt:lpstr>Guidance</vt:lpstr>
      <vt:lpstr>CVMO Update</vt:lpstr>
      <vt:lpstr>Semiannual Evaluation Process</vt:lpstr>
      <vt:lpstr>Why Bother?</vt:lpstr>
      <vt:lpstr>PowerPoint Presentation</vt:lpstr>
      <vt:lpstr>Why Bother?</vt:lpstr>
      <vt:lpstr>Evaluation Teams</vt:lpstr>
      <vt:lpstr>Semiannual Report Forms</vt:lpstr>
      <vt:lpstr>Working Through the Checklists</vt:lpstr>
      <vt:lpstr>What to Do with Deficiencies</vt:lpstr>
      <vt:lpstr>Documentation</vt:lpstr>
      <vt:lpstr>Semiannual Evaluation Process – Specifics</vt:lpstr>
      <vt:lpstr>Why do it?</vt:lpstr>
      <vt:lpstr>Semiannual gone awry </vt:lpstr>
      <vt:lpstr>Missed opportunity</vt:lpstr>
      <vt:lpstr>What’s wrong with this picture?</vt:lpstr>
      <vt:lpstr>Top 5 findings  by Dr. MA McCrackin </vt:lpstr>
      <vt:lpstr>Top 5 findings continued</vt:lpstr>
      <vt:lpstr>Top 5 findings continued</vt:lpstr>
      <vt:lpstr>Remember!</vt:lpstr>
      <vt:lpstr>PowerPoint Presentation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Luncheon Nat. AALAS - Charlotte</dc:title>
  <dc:subject>The Semiannual Evaluation Process</dc:subject>
  <dc:creator>Joan T Richerson, DVM</dc:creator>
  <cp:keywords>The Semiannual Evaluation Process</cp:keywords>
  <cp:lastModifiedBy>Department of Veterans Affairs</cp:lastModifiedBy>
  <cp:revision>54</cp:revision>
  <dcterms:created xsi:type="dcterms:W3CDTF">2016-10-19T16:33:29Z</dcterms:created>
  <dcterms:modified xsi:type="dcterms:W3CDTF">2016-11-01T13:00:26Z</dcterms:modified>
</cp:coreProperties>
</file>