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1" r:id="rId1"/>
    <p:sldMasterId id="2147483788" r:id="rId2"/>
  </p:sldMasterIdLst>
  <p:notesMasterIdLst>
    <p:notesMasterId r:id="rId48"/>
  </p:notesMasterIdLst>
  <p:handoutMasterIdLst>
    <p:handoutMasterId r:id="rId49"/>
  </p:handoutMasterIdLst>
  <p:sldIdLst>
    <p:sldId id="475" r:id="rId3"/>
    <p:sldId id="478" r:id="rId4"/>
    <p:sldId id="471" r:id="rId5"/>
    <p:sldId id="472" r:id="rId6"/>
    <p:sldId id="394" r:id="rId7"/>
    <p:sldId id="479" r:id="rId8"/>
    <p:sldId id="480" r:id="rId9"/>
    <p:sldId id="481" r:id="rId10"/>
    <p:sldId id="482" r:id="rId11"/>
    <p:sldId id="483" r:id="rId12"/>
    <p:sldId id="484" r:id="rId13"/>
    <p:sldId id="485" r:id="rId14"/>
    <p:sldId id="486" r:id="rId15"/>
    <p:sldId id="487" r:id="rId16"/>
    <p:sldId id="488" r:id="rId17"/>
    <p:sldId id="489" r:id="rId18"/>
    <p:sldId id="490" r:id="rId19"/>
    <p:sldId id="499" r:id="rId20"/>
    <p:sldId id="500" r:id="rId21"/>
    <p:sldId id="501" r:id="rId22"/>
    <p:sldId id="502" r:id="rId23"/>
    <p:sldId id="503" r:id="rId24"/>
    <p:sldId id="504" r:id="rId25"/>
    <p:sldId id="505" r:id="rId26"/>
    <p:sldId id="506" r:id="rId27"/>
    <p:sldId id="507" r:id="rId28"/>
    <p:sldId id="508" r:id="rId29"/>
    <p:sldId id="509" r:id="rId30"/>
    <p:sldId id="510" r:id="rId31"/>
    <p:sldId id="511" r:id="rId32"/>
    <p:sldId id="512" r:id="rId33"/>
    <p:sldId id="513" r:id="rId34"/>
    <p:sldId id="477" r:id="rId35"/>
    <p:sldId id="496" r:id="rId36"/>
    <p:sldId id="497" r:id="rId37"/>
    <p:sldId id="515" r:id="rId38"/>
    <p:sldId id="516" r:id="rId39"/>
    <p:sldId id="517" r:id="rId40"/>
    <p:sldId id="494" r:id="rId41"/>
    <p:sldId id="495" r:id="rId42"/>
    <p:sldId id="514" r:id="rId43"/>
    <p:sldId id="399" r:id="rId44"/>
    <p:sldId id="491" r:id="rId45"/>
    <p:sldId id="474" r:id="rId46"/>
    <p:sldId id="468" r:id="rId47"/>
  </p:sldIdLst>
  <p:sldSz cx="9144000" cy="6858000" type="screen4x3"/>
  <p:notesSz cx="6950075" cy="9236075"/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Cardinal" initials="" lastIdx="27" clrIdx="0"/>
  <p:cmAuthor id="1" name="crogers" initials="" lastIdx="2" clrIdx="1"/>
  <p:cmAuthor id="2" name="Joan T Richerson, DVM" initials="JTR" lastIdx="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7C"/>
    <a:srgbClr val="007CC2"/>
    <a:srgbClr val="B20838"/>
    <a:srgbClr val="542988"/>
    <a:srgbClr val="008CA8"/>
    <a:srgbClr val="78A22F"/>
    <a:srgbClr val="7F7F7F"/>
    <a:srgbClr val="FF9900"/>
    <a:srgbClr val="6600CC"/>
    <a:srgbClr val="F89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8" autoAdjust="0"/>
    <p:restoredTop sz="59345" autoAdjust="0"/>
  </p:normalViewPr>
  <p:slideViewPr>
    <p:cSldViewPr>
      <p:cViewPr>
        <p:scale>
          <a:sx n="62" d="100"/>
          <a:sy n="62" d="100"/>
        </p:scale>
        <p:origin x="-1332" y="-1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292" y="-96"/>
      </p:cViewPr>
      <p:guideLst>
        <p:guide orient="horz" pos="2909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commentAuthors" Target="commentAuthors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2120"/>
          </a:xfrm>
          <a:prstGeom prst="rect">
            <a:avLst/>
          </a:prstGeom>
        </p:spPr>
        <p:txBody>
          <a:bodyPr vert="horz" lIns="91370" tIns="45684" rIns="91370" bIns="4568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2120"/>
          </a:xfrm>
          <a:prstGeom prst="rect">
            <a:avLst/>
          </a:prstGeom>
        </p:spPr>
        <p:txBody>
          <a:bodyPr vert="horz" lIns="91370" tIns="45684" rIns="91370" bIns="45684" rtlCol="0"/>
          <a:lstStyle>
            <a:lvl1pPr algn="r">
              <a:defRPr sz="1200" smtClean="0"/>
            </a:lvl1pPr>
          </a:lstStyle>
          <a:p>
            <a:pPr>
              <a:defRPr/>
            </a:pPr>
            <a:fld id="{3C7C4852-7AF3-43B3-9D38-8FCBF12035CF}" type="datetimeFigureOut">
              <a:rPr lang="en-US"/>
              <a:pPr>
                <a:defRPr/>
              </a:pPr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9"/>
            <a:ext cx="3011699" cy="462120"/>
          </a:xfrm>
          <a:prstGeom prst="rect">
            <a:avLst/>
          </a:prstGeom>
        </p:spPr>
        <p:txBody>
          <a:bodyPr vert="horz" lIns="91370" tIns="45684" rIns="91370" bIns="4568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379"/>
            <a:ext cx="3011699" cy="462120"/>
          </a:xfrm>
          <a:prstGeom prst="rect">
            <a:avLst/>
          </a:prstGeom>
        </p:spPr>
        <p:txBody>
          <a:bodyPr vert="horz" lIns="91370" tIns="45684" rIns="91370" bIns="45684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C7BC679-A13F-4C06-AEE8-328AC2931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6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8" tIns="46114" rIns="92228" bIns="46114" numCol="1" anchor="t" anchorCtr="0" compatLnSpc="1">
            <a:prstTxWarp prst="textNoShape">
              <a:avLst/>
            </a:prstTxWarp>
          </a:bodyPr>
          <a:lstStyle>
            <a:lvl1pPr defTabSz="923216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377" y="0"/>
            <a:ext cx="301169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8" tIns="46114" rIns="92228" bIns="46114" numCol="1" anchor="t" anchorCtr="0" compatLnSpc="1">
            <a:prstTxWarp prst="textNoShape">
              <a:avLst/>
            </a:prstTxWarp>
          </a:bodyPr>
          <a:lstStyle>
            <a:lvl1pPr algn="r" defTabSz="923216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0563"/>
            <a:ext cx="4618037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677" y="4387768"/>
            <a:ext cx="5096722" cy="415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8" tIns="46114" rIns="92228" bIns="46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3957"/>
            <a:ext cx="3011699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8" tIns="46114" rIns="92228" bIns="46114" numCol="1" anchor="b" anchorCtr="0" compatLnSpc="1">
            <a:prstTxWarp prst="textNoShape">
              <a:avLst/>
            </a:prstTxWarp>
          </a:bodyPr>
          <a:lstStyle>
            <a:lvl1pPr defTabSz="923216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377" y="8773957"/>
            <a:ext cx="3011699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8" tIns="46114" rIns="92228" bIns="46114" numCol="1" anchor="b" anchorCtr="0" compatLnSpc="1">
            <a:prstTxWarp prst="textNoShape">
              <a:avLst/>
            </a:prstTxWarp>
          </a:bodyPr>
          <a:lstStyle>
            <a:lvl1pPr algn="r" defTabSz="923216" eaLnBrk="1" hangingPunct="1">
              <a:defRPr sz="1200"/>
            </a:lvl1pPr>
          </a:lstStyle>
          <a:p>
            <a:pPr>
              <a:defRPr/>
            </a:pPr>
            <a:fld id="{85A7D565-BEAB-44D3-821B-2DF82D5A15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6567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sevent.peachnewmedia.com/control/event.php?role=presenter&amp;topic=7231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sevent.peachnewmedia.com/control/event.php?role=presenter&amp;topic=7231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sevent.peachnewmedia.com/control/event.php?role=presenter&amp;topic=72310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</a:t>
            </a:r>
            <a:r>
              <a:rPr lang="en-US" baseline="0" dirty="0" smtClean="0"/>
              <a:t> in 30 minutes prior to webinar.</a:t>
            </a:r>
          </a:p>
          <a:p>
            <a:endParaRPr lang="en-US" baseline="0" dirty="0" smtClean="0"/>
          </a:p>
          <a:p>
            <a:pPr defTabSz="907633">
              <a:defRPr/>
            </a:pPr>
            <a:r>
              <a:rPr lang="en-US" baseline="0" dirty="0" smtClean="0"/>
              <a:t>Dial in info:  </a:t>
            </a:r>
            <a:r>
              <a:rPr lang="en-US" dirty="0" smtClean="0"/>
              <a:t>888.632.5060;  PIN: 80951254</a:t>
            </a:r>
          </a:p>
          <a:p>
            <a:endParaRPr lang="en-US" baseline="0" dirty="0" smtClean="0">
              <a:solidFill>
                <a:schemeClr val="tx1"/>
              </a:solidFill>
            </a:endParaRPr>
          </a:p>
          <a:p>
            <a:pPr defTabSz="907633">
              <a:defRPr/>
            </a:pPr>
            <a:r>
              <a:rPr lang="en-US" baseline="0" dirty="0" smtClean="0">
                <a:solidFill>
                  <a:schemeClr val="tx1"/>
                </a:solidFill>
              </a:rPr>
              <a:t>URL:  </a:t>
            </a:r>
            <a:r>
              <a:rPr lang="en-US" u="sng" dirty="0" smtClean="0">
                <a:hlinkClick r:id="rId3"/>
              </a:rPr>
              <a:t>http://fsevent.peachnewmedia.com/control/event.php?role=presenter&amp;topic=72310</a:t>
            </a:r>
            <a:endParaRPr lang="en-US" u="sng" dirty="0" smtClean="0"/>
          </a:p>
          <a:p>
            <a:pPr defTabSz="907633">
              <a:defRPr/>
            </a:pPr>
            <a:endParaRPr lang="en-US" u="sng" dirty="0" smtClean="0"/>
          </a:p>
          <a:p>
            <a:pPr defTabSz="907633">
              <a:defRPr/>
            </a:pPr>
            <a:r>
              <a:rPr lang="en-US" dirty="0" smtClean="0"/>
              <a:t>To refresh for presentation issues: press F5.</a:t>
            </a:r>
          </a:p>
          <a:p>
            <a:pPr defTabSz="907633">
              <a:defRPr/>
            </a:pPr>
            <a:endParaRPr lang="en-US" u="sng" dirty="0" smtClean="0"/>
          </a:p>
          <a:p>
            <a:pPr defTabSz="907633">
              <a:defRPr/>
            </a:pPr>
            <a:r>
              <a:rPr lang="en-US" dirty="0" smtClean="0"/>
              <a:t>Goal: present at least 60 minutes</a:t>
            </a:r>
          </a:p>
          <a:p>
            <a:pPr defTabSz="907633">
              <a:defRPr/>
            </a:pPr>
            <a:endParaRPr lang="en-US" dirty="0" smtClean="0"/>
          </a:p>
          <a:p>
            <a:pPr defTabSz="907633">
              <a:defRPr/>
            </a:pPr>
            <a:r>
              <a:rPr lang="en-US" dirty="0" smtClean="0"/>
              <a:t>Moderator: Marley Thrasher</a:t>
            </a:r>
          </a:p>
          <a:p>
            <a:endParaRPr lang="en-US" baseline="0" dirty="0" smtClean="0">
              <a:solidFill>
                <a:schemeClr val="tx1"/>
              </a:solidFill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D565-BEAB-44D3-821B-2DF82D5A152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01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</a:t>
            </a:r>
            <a:r>
              <a:rPr lang="en-US" baseline="0" dirty="0" smtClean="0"/>
              <a:t> in 30 minutes prior to webinar.</a:t>
            </a:r>
          </a:p>
          <a:p>
            <a:endParaRPr lang="en-US" baseline="0" dirty="0" smtClean="0"/>
          </a:p>
          <a:p>
            <a:pPr defTabSz="907633">
              <a:defRPr/>
            </a:pPr>
            <a:r>
              <a:rPr lang="en-US" baseline="0" dirty="0" smtClean="0"/>
              <a:t>Dial in info:  </a:t>
            </a:r>
            <a:r>
              <a:rPr lang="en-US" dirty="0" smtClean="0"/>
              <a:t>888.632.5060;  PIN: 80951254</a:t>
            </a:r>
          </a:p>
          <a:p>
            <a:endParaRPr lang="en-US" baseline="0" dirty="0" smtClean="0">
              <a:solidFill>
                <a:schemeClr val="tx1"/>
              </a:solidFill>
            </a:endParaRPr>
          </a:p>
          <a:p>
            <a:pPr defTabSz="907633">
              <a:defRPr/>
            </a:pPr>
            <a:r>
              <a:rPr lang="en-US" baseline="0" dirty="0" smtClean="0">
                <a:solidFill>
                  <a:schemeClr val="tx1"/>
                </a:solidFill>
              </a:rPr>
              <a:t>URL:  </a:t>
            </a:r>
            <a:r>
              <a:rPr lang="en-US" u="sng" dirty="0" smtClean="0">
                <a:hlinkClick r:id="rId3"/>
              </a:rPr>
              <a:t>http://fsevent.peachnewmedia.com/control/event.php?role=presenter&amp;topic=72310</a:t>
            </a:r>
            <a:endParaRPr lang="en-US" u="sng" dirty="0" smtClean="0"/>
          </a:p>
          <a:p>
            <a:pPr defTabSz="907633">
              <a:defRPr/>
            </a:pPr>
            <a:endParaRPr lang="en-US" u="sng" dirty="0" smtClean="0"/>
          </a:p>
          <a:p>
            <a:pPr defTabSz="907633">
              <a:defRPr/>
            </a:pPr>
            <a:r>
              <a:rPr lang="en-US" dirty="0" smtClean="0"/>
              <a:t>To refresh for presentation issues: press F5.</a:t>
            </a:r>
          </a:p>
          <a:p>
            <a:pPr defTabSz="907633">
              <a:defRPr/>
            </a:pPr>
            <a:endParaRPr lang="en-US" u="sng" dirty="0" smtClean="0"/>
          </a:p>
          <a:p>
            <a:pPr defTabSz="907633">
              <a:defRPr/>
            </a:pPr>
            <a:r>
              <a:rPr lang="en-US" dirty="0" smtClean="0"/>
              <a:t>Goal: present at least 60 minutes</a:t>
            </a:r>
          </a:p>
          <a:p>
            <a:pPr defTabSz="907633">
              <a:defRPr/>
            </a:pPr>
            <a:endParaRPr lang="en-US" dirty="0" smtClean="0"/>
          </a:p>
          <a:p>
            <a:pPr defTabSz="907633">
              <a:defRPr/>
            </a:pPr>
            <a:r>
              <a:rPr lang="en-US" dirty="0" smtClean="0"/>
              <a:t>Moderator: Marley Thrasher</a:t>
            </a:r>
          </a:p>
          <a:p>
            <a:endParaRPr lang="en-US" baseline="0" dirty="0" smtClean="0">
              <a:solidFill>
                <a:schemeClr val="tx1"/>
              </a:solidFill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D565-BEAB-44D3-821B-2DF82D5A152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01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Mina</a:t>
            </a:r>
          </a:p>
          <a:p>
            <a:endParaRPr lang="en-US" dirty="0" smtClean="0"/>
          </a:p>
          <a:p>
            <a:r>
              <a:rPr lang="en-US" dirty="0" smtClean="0"/>
              <a:t>Thanks</a:t>
            </a:r>
            <a:r>
              <a:rPr lang="en-US" baseline="0" dirty="0" smtClean="0"/>
              <a:t> for joining us today.</a:t>
            </a:r>
          </a:p>
          <a:p>
            <a:endParaRPr lang="en-US" dirty="0" smtClean="0"/>
          </a:p>
          <a:p>
            <a:r>
              <a:rPr lang="en-US" dirty="0" smtClean="0"/>
              <a:t>The objectives we plan to address in today’s webinar include:</a:t>
            </a:r>
          </a:p>
          <a:p>
            <a:r>
              <a:rPr lang="en-US" dirty="0" smtClean="0"/>
              <a:t>-Sharing information about challenges in putting together</a:t>
            </a:r>
            <a:r>
              <a:rPr lang="en-US" baseline="0" dirty="0" smtClean="0"/>
              <a:t> an educational program for IRB members</a:t>
            </a:r>
          </a:p>
          <a:p>
            <a:r>
              <a:rPr lang="en-US" baseline="0" dirty="0" smtClean="0"/>
              <a:t>-Sharing some methods for providing IRB member education, spanning from initial training to ongoing</a:t>
            </a:r>
          </a:p>
          <a:p>
            <a:r>
              <a:rPr lang="en-US" baseline="0" dirty="0" smtClean="0"/>
              <a:t>-Discuss education opportunities for smaller institutions and/or those with limited internal resources</a:t>
            </a:r>
          </a:p>
          <a:p>
            <a:r>
              <a:rPr lang="en-US" baseline="0" dirty="0" smtClean="0"/>
              <a:t>-Share methodologies for evaluating education programs.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D565-BEAB-44D3-821B-2DF82D5A152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75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D565-BEAB-44D3-821B-2DF82D5A152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82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</a:t>
            </a:r>
            <a:r>
              <a:rPr lang="en-US" baseline="0" dirty="0" smtClean="0"/>
              <a:t> in 30 minutes prior to webinar.</a:t>
            </a:r>
          </a:p>
          <a:p>
            <a:endParaRPr lang="en-US" baseline="0" dirty="0" smtClean="0"/>
          </a:p>
          <a:p>
            <a:pPr defTabSz="907633">
              <a:defRPr/>
            </a:pPr>
            <a:r>
              <a:rPr lang="en-US" baseline="0" dirty="0" smtClean="0"/>
              <a:t>Dial in info:  </a:t>
            </a:r>
            <a:r>
              <a:rPr lang="en-US" dirty="0" smtClean="0"/>
              <a:t>888.632.5060;  PIN: 80951254</a:t>
            </a:r>
          </a:p>
          <a:p>
            <a:endParaRPr lang="en-US" baseline="0" dirty="0" smtClean="0">
              <a:solidFill>
                <a:schemeClr val="tx1"/>
              </a:solidFill>
            </a:endParaRPr>
          </a:p>
          <a:p>
            <a:pPr defTabSz="907633">
              <a:defRPr/>
            </a:pPr>
            <a:r>
              <a:rPr lang="en-US" baseline="0" dirty="0" smtClean="0">
                <a:solidFill>
                  <a:schemeClr val="tx1"/>
                </a:solidFill>
              </a:rPr>
              <a:t>URL:  </a:t>
            </a:r>
            <a:r>
              <a:rPr lang="en-US" u="sng" dirty="0" smtClean="0">
                <a:hlinkClick r:id="rId3"/>
              </a:rPr>
              <a:t>http://fsevent.peachnewmedia.com/control/event.php?role=presenter&amp;topic=72310</a:t>
            </a:r>
            <a:endParaRPr lang="en-US" u="sng" dirty="0" smtClean="0"/>
          </a:p>
          <a:p>
            <a:pPr defTabSz="907633">
              <a:defRPr/>
            </a:pPr>
            <a:endParaRPr lang="en-US" u="sng" dirty="0" smtClean="0"/>
          </a:p>
          <a:p>
            <a:pPr defTabSz="907633">
              <a:defRPr/>
            </a:pPr>
            <a:r>
              <a:rPr lang="en-US" dirty="0" smtClean="0"/>
              <a:t>To refresh for presentation issues: press F5.</a:t>
            </a:r>
          </a:p>
          <a:p>
            <a:pPr defTabSz="907633">
              <a:defRPr/>
            </a:pPr>
            <a:endParaRPr lang="en-US" u="sng" dirty="0" smtClean="0"/>
          </a:p>
          <a:p>
            <a:pPr defTabSz="907633">
              <a:defRPr/>
            </a:pPr>
            <a:r>
              <a:rPr lang="en-US" dirty="0" smtClean="0"/>
              <a:t>Goal: present at least 60 minutes</a:t>
            </a:r>
          </a:p>
          <a:p>
            <a:pPr defTabSz="907633">
              <a:defRPr/>
            </a:pPr>
            <a:endParaRPr lang="en-US" dirty="0" smtClean="0"/>
          </a:p>
          <a:p>
            <a:pPr defTabSz="907633">
              <a:defRPr/>
            </a:pPr>
            <a:r>
              <a:rPr lang="en-US" dirty="0" smtClean="0"/>
              <a:t>Moderator: Marley Thrasher</a:t>
            </a:r>
          </a:p>
          <a:p>
            <a:endParaRPr lang="en-US" baseline="0" dirty="0" smtClean="0">
              <a:solidFill>
                <a:schemeClr val="tx1"/>
              </a:solidFill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D565-BEAB-44D3-821B-2DF82D5A152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01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Mina</a:t>
            </a:r>
          </a:p>
          <a:p>
            <a:endParaRPr lang="en-US" dirty="0" smtClean="0"/>
          </a:p>
          <a:p>
            <a:r>
              <a:rPr lang="en-US" dirty="0" smtClean="0"/>
              <a:t>Thanks</a:t>
            </a:r>
            <a:r>
              <a:rPr lang="en-US" baseline="0" dirty="0" smtClean="0"/>
              <a:t> for joining us today.</a:t>
            </a:r>
          </a:p>
          <a:p>
            <a:endParaRPr lang="en-US" dirty="0" smtClean="0"/>
          </a:p>
          <a:p>
            <a:r>
              <a:rPr lang="en-US" dirty="0" smtClean="0"/>
              <a:t>The objectives we plan to address in today’s webinar include:</a:t>
            </a:r>
          </a:p>
          <a:p>
            <a:r>
              <a:rPr lang="en-US" dirty="0" smtClean="0"/>
              <a:t>-Sharing information about challenges in putting together</a:t>
            </a:r>
            <a:r>
              <a:rPr lang="en-US" baseline="0" dirty="0" smtClean="0"/>
              <a:t> an educational program for IRB members</a:t>
            </a:r>
          </a:p>
          <a:p>
            <a:r>
              <a:rPr lang="en-US" baseline="0" dirty="0" smtClean="0"/>
              <a:t>-Sharing some methods for providing IRB member education, spanning from initial training to ongoing</a:t>
            </a:r>
          </a:p>
          <a:p>
            <a:r>
              <a:rPr lang="en-US" baseline="0" dirty="0" smtClean="0"/>
              <a:t>-Discuss education opportunities for smaller institutions and/or those with limited internal resources</a:t>
            </a:r>
          </a:p>
          <a:p>
            <a:r>
              <a:rPr lang="en-US" baseline="0" dirty="0" smtClean="0"/>
              <a:t>-Share methodologies for evaluating education programs.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D565-BEAB-44D3-821B-2DF82D5A1522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75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D565-BEAB-44D3-821B-2DF82D5A1522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0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5029200"/>
            <a:ext cx="9144000" cy="1828800"/>
          </a:xfrm>
          <a:prstGeom prst="rect">
            <a:avLst/>
          </a:prstGeom>
          <a:solidFill>
            <a:srgbClr val="00447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>
            <a:lvl1pPr algn="ctr">
              <a:defRPr smtClean="0">
                <a:solidFill>
                  <a:srgbClr val="00447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701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0" smtClean="0">
                <a:solidFill>
                  <a:srgbClr val="00447C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8" name="Picture 7" descr="IACUC16logo_long_white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400" y="5105400"/>
            <a:ext cx="9144000" cy="1981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071563"/>
          </a:xfrm>
        </p:spPr>
        <p:txBody>
          <a:bodyPr/>
          <a:lstStyle>
            <a:lvl1pPr>
              <a:defRPr sz="3600">
                <a:solidFill>
                  <a:srgbClr val="00447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648200"/>
          </a:xfrm>
        </p:spPr>
        <p:txBody>
          <a:bodyPr/>
          <a:lstStyle>
            <a:lvl1pPr>
              <a:buClr>
                <a:srgbClr val="0044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1pPr>
            <a:lvl2pPr>
              <a:buClr>
                <a:srgbClr val="0044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>
              <a:buClr>
                <a:srgbClr val="00447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>
              <a:buClr>
                <a:srgbClr val="00447C"/>
              </a:buCl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Clr>
                <a:srgbClr val="00447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5029200"/>
            <a:ext cx="9144000" cy="1828800"/>
          </a:xfrm>
          <a:prstGeom prst="rect">
            <a:avLst/>
          </a:prstGeom>
          <a:solidFill>
            <a:srgbClr val="00447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>
            <a:lvl1pPr algn="ctr">
              <a:defRPr smtClean="0">
                <a:solidFill>
                  <a:srgbClr val="00447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701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0" smtClean="0">
                <a:solidFill>
                  <a:srgbClr val="00447C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8" name="Picture 7" descr="IACUC16logo_long_white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400" y="5105400"/>
            <a:ext cx="9144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27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071563"/>
          </a:xfrm>
        </p:spPr>
        <p:txBody>
          <a:bodyPr/>
          <a:lstStyle>
            <a:lvl1pPr>
              <a:defRPr sz="3600">
                <a:solidFill>
                  <a:srgbClr val="00447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648200"/>
          </a:xfrm>
        </p:spPr>
        <p:txBody>
          <a:bodyPr/>
          <a:lstStyle>
            <a:lvl1pPr>
              <a:buClr>
                <a:srgbClr val="0044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1pPr>
            <a:lvl2pPr>
              <a:buClr>
                <a:srgbClr val="0044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>
              <a:buClr>
                <a:srgbClr val="00447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>
              <a:buClr>
                <a:srgbClr val="00447C"/>
              </a:buCl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Clr>
                <a:srgbClr val="00447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69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01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4582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Interior slide title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458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interior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1219200"/>
            <a:ext cx="914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447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PrimerLogo_S_RGBcolor_S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600" y="6324600"/>
            <a:ext cx="1143000" cy="4221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5" r:id="rId2"/>
    <p:sldLayoutId id="2147483786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447C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7CC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7CC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7CC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7CC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rgbClr val="B2083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rgbClr val="B2083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rgbClr val="B2083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rgbClr val="B2083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47C"/>
        </a:buClr>
        <a:buFont typeface="Wingdings" pitchFamily="2" charset="2"/>
        <a:buChar char="§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47C"/>
        </a:buClr>
        <a:buFont typeface="Courier New" pitchFamily="49" charset="0"/>
        <a:buChar char="o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47C"/>
        </a:buClr>
        <a:buFont typeface="Wingdings" pitchFamily="2" charset="2"/>
        <a:buChar char="§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rgbClr val="00447C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rgbClr val="00447C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4582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Interior slide title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458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interior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0" y="1219200"/>
            <a:ext cx="914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447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PrimerLogo_S_RGBcolor_Sm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848600" y="6324600"/>
            <a:ext cx="1143000" cy="42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7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447C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7CC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7CC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7CC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7CC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rgbClr val="B2083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rgbClr val="B2083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rgbClr val="B2083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rgbClr val="B2083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47C"/>
        </a:buClr>
        <a:buFont typeface="Wingdings" pitchFamily="2" charset="2"/>
        <a:buChar char="§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47C"/>
        </a:buClr>
        <a:buFont typeface="Courier New" pitchFamily="49" charset="0"/>
        <a:buChar char="o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47C"/>
        </a:buClr>
        <a:buFont typeface="Wingdings" pitchFamily="2" charset="2"/>
        <a:buChar char="§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rgbClr val="00447C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rgbClr val="00447C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nap.edu/images/cover.php?id=12910&amp;type=covers450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mr.org/IACUC16" TargetMode="External"/><Relationship Id="rId2" Type="http://schemas.openxmlformats.org/officeDocument/2006/relationships/hyperlink" Target="http://www.research.va.gov/programs/animal_research/documents.cf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143000"/>
            <a:ext cx="8229600" cy="1470025"/>
          </a:xfrm>
        </p:spPr>
        <p:txBody>
          <a:bodyPr anchor="ctr"/>
          <a:lstStyle/>
          <a:p>
            <a:r>
              <a:rPr lang="en-US" altLang="en-US" sz="3600" dirty="0" smtClean="0">
                <a:latin typeface="+mj-lt"/>
              </a:rPr>
              <a:t>Make any IACUC More Effective:</a:t>
            </a:r>
            <a:br>
              <a:rPr lang="en-US" altLang="en-US" sz="3600" dirty="0" smtClean="0">
                <a:latin typeface="+mj-lt"/>
              </a:rPr>
            </a:br>
            <a:r>
              <a:rPr lang="en-US" altLang="en-US" sz="3600" dirty="0" smtClean="0">
                <a:latin typeface="+mj-lt"/>
              </a:rPr>
              <a:t>A VA Perspective</a:t>
            </a:r>
            <a:endParaRPr lang="en-US" altLang="en-US" sz="3600" dirty="0">
              <a:latin typeface="+mj-lt"/>
            </a:endParaRPr>
          </a:p>
        </p:txBody>
      </p:sp>
      <p:sp>
        <p:nvSpPr>
          <p:cNvPr id="3075" name="Subtitle 3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 anchor="ctr"/>
          <a:lstStyle/>
          <a:p>
            <a:r>
              <a:rPr lang="en-US" altLang="en-US" sz="2400" b="1" dirty="0" smtClean="0">
                <a:solidFill>
                  <a:srgbClr val="00447C"/>
                </a:solidFill>
                <a:latin typeface="+mj-lt"/>
              </a:rPr>
              <a:t>Workshop A3</a:t>
            </a:r>
          </a:p>
          <a:p>
            <a:r>
              <a:rPr lang="en-US" altLang="en-US" sz="2400" b="1" dirty="0" smtClean="0">
                <a:latin typeface="+mj-lt"/>
              </a:rPr>
              <a:t>1 April 2016</a:t>
            </a:r>
            <a:endParaRPr lang="en-US" altLang="en-US" sz="2400" b="1" dirty="0">
              <a:solidFill>
                <a:srgbClr val="00447C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8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Part 1 Checklist</a:t>
            </a:r>
            <a:br>
              <a:rPr lang="en-US" dirty="0" smtClean="0"/>
            </a:br>
            <a:r>
              <a:rPr lang="en-US" dirty="0" smtClean="0"/>
              <a:t>Section B Inspection of the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Item </a:t>
            </a:r>
            <a:r>
              <a:rPr lang="en-US" dirty="0"/>
              <a:t>1822 “Primary enclosures …, animal holding rooms, support spaces, etc. are cleaned and disinfected on a regular schedule consistent with the use of the area and nature of contamination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Item </a:t>
            </a:r>
            <a:r>
              <a:rPr lang="en-US" dirty="0"/>
              <a:t>1351 “Floor surfaces are … clean and sanitized”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9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Part 2</a:t>
            </a:r>
            <a:br>
              <a:rPr lang="en-US" dirty="0" smtClean="0"/>
            </a:br>
            <a:r>
              <a:rPr lang="en-US" dirty="0" smtClean="0"/>
              <a:t>Table of Deficiencies and Departures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1" y="3046359"/>
          <a:ext cx="8305797" cy="160348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874714"/>
                <a:gridCol w="408883"/>
                <a:gridCol w="461275"/>
                <a:gridCol w="711844"/>
                <a:gridCol w="2568904"/>
                <a:gridCol w="461275"/>
                <a:gridCol w="410022"/>
                <a:gridCol w="410022"/>
                <a:gridCol w="1033028"/>
                <a:gridCol w="965830"/>
              </a:tblGrid>
              <a:tr h="16508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Original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Date Noted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Form 1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Location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Descriptive Details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Category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Scheduled Date of Correction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Actual Date 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Of Correction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Part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Item #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907" marR="6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0281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01595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►Person responsible for overseeing correction: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281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►Person responsible for overseeing correction: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54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Descriptive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Deficiency:</a:t>
            </a:r>
            <a:r>
              <a:rPr lang="en-US" dirty="0" smtClean="0"/>
              <a:t>  “bloody towels and puddle on floor”</a:t>
            </a:r>
          </a:p>
          <a:p>
            <a:r>
              <a:rPr lang="en-US" b="1" dirty="0" smtClean="0"/>
              <a:t>Corrective action:</a:t>
            </a:r>
            <a:r>
              <a:rPr lang="en-US" dirty="0" smtClean="0"/>
              <a:t>  “towels removed, puddle wiped up”</a:t>
            </a:r>
          </a:p>
          <a:p>
            <a:r>
              <a:rPr lang="en-US" dirty="0" smtClean="0"/>
              <a:t>But note </a:t>
            </a:r>
            <a:r>
              <a:rPr lang="en-US" b="1" dirty="0" smtClean="0"/>
              <a:t>instructions</a:t>
            </a:r>
            <a:r>
              <a:rPr lang="en-US" dirty="0" smtClean="0"/>
              <a:t>:  “include sufficient detail … to recognize when it has been corrected, a description of any </a:t>
            </a:r>
            <a:r>
              <a:rPr lang="en-US" u="sng" dirty="0" smtClean="0"/>
              <a:t>underlying programmatic or systemic conditions</a:t>
            </a:r>
            <a:r>
              <a:rPr lang="en-US" dirty="0" smtClean="0"/>
              <a:t> that may have led to the deficiency, and a description of the </a:t>
            </a:r>
            <a:r>
              <a:rPr lang="en-US" u="sng" dirty="0" smtClean="0"/>
              <a:t>plans for correcting the deficiency and for addressing underlying factors</a:t>
            </a:r>
            <a:r>
              <a:rPr lang="en-US" dirty="0" smtClean="0"/>
              <a:t> so as to prevent recurrence”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Look for a cure,</a:t>
            </a:r>
            <a:br>
              <a:rPr lang="en-US" dirty="0" smtClean="0"/>
            </a:br>
            <a:r>
              <a:rPr lang="en-US" dirty="0" smtClean="0"/>
              <a:t>don’t just treat the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specific factors that led to the deficiency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Focus on the factors that the institution can do something about</a:t>
            </a:r>
          </a:p>
          <a:p>
            <a:endParaRPr lang="en-US" dirty="0"/>
          </a:p>
          <a:p>
            <a:r>
              <a:rPr lang="en-US" dirty="0" smtClean="0"/>
              <a:t>Find these by considering the bigger picture – what is the context of the deficiency?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9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member of the inspection team had entered the room a moment earlier and witnessed a member of a research team leaving the room with a post-op animal and its water bowl, to return the animal to its home cage?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room was dark when the door was opened, and the calendar in the room showed that the last scheduled use of the room was a week ago?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74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all depends on context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Whether the observation reflects a deficiency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significance of the deficiency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appropriate corrective action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appropriate timeline for correction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02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up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Documenting potential “departures” from the Guide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Joan T Richerson, MS</a:t>
            </a:r>
            <a:r>
              <a:rPr lang="pt-BR" dirty="0"/>
              <a:t>, DVM, MS, DACLAM, CPIA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01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challenges – What should the IACUC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800600"/>
          </a:xfrm>
        </p:spPr>
        <p:txBody>
          <a:bodyPr/>
          <a:lstStyle/>
          <a:p>
            <a:pPr marL="0" indent="0" algn="ctr">
              <a:buNone/>
            </a:pPr>
            <a:endParaRPr lang="en-US" sz="3600" b="1" dirty="0" smtClean="0">
              <a:solidFill>
                <a:srgbClr val="00447C"/>
              </a:solidFill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rgbClr val="00447C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00447C"/>
              </a:solidFill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rgbClr val="00447C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00447C"/>
              </a:solidFill>
            </a:endParaRPr>
          </a:p>
          <a:p>
            <a:pPr marL="0" indent="0" algn="ctr">
              <a:buNone/>
            </a:pPr>
            <a:endParaRPr lang="en-US" sz="2000" b="1" dirty="0" smtClean="0">
              <a:solidFill>
                <a:srgbClr val="00447C"/>
              </a:solidFill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00447C"/>
                </a:solidFill>
              </a:rPr>
              <a:t>The following presentation has been reviewed for consistency with PHS Policy by OLAW</a:t>
            </a:r>
          </a:p>
          <a:p>
            <a:pPr marL="0" indent="0">
              <a:buNone/>
            </a:pPr>
            <a:r>
              <a:rPr lang="en-US" sz="1000" b="1" dirty="0" smtClean="0">
                <a:solidFill>
                  <a:srgbClr val="00447C"/>
                </a:solidFill>
              </a:rPr>
              <a:t>JT Richerson, DVM</a:t>
            </a:r>
            <a:endParaRPr lang="en-US" sz="1000" b="1" dirty="0">
              <a:solidFill>
                <a:srgbClr val="00447C"/>
              </a:solidFill>
            </a:endParaRPr>
          </a:p>
        </p:txBody>
      </p:sp>
      <p:pic>
        <p:nvPicPr>
          <p:cNvPr id="3075" name="Picture 3" descr="C:\Users\vhatvhrichej\AppData\Local\Microsoft\Windows\Temporary Internet Files\Content.IE5\XQT0FWXR\town-meetin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584960"/>
            <a:ext cx="4705350" cy="337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33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</a:t>
            </a:r>
            <a:r>
              <a:rPr lang="en-US" dirty="0"/>
              <a:t>challenges – What should the IACUC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4648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9800" b="1" dirty="0" smtClean="0">
                <a:solidFill>
                  <a:srgbClr val="00447C"/>
                </a:solidFill>
              </a:rPr>
              <a:t>IACUC Issue:</a:t>
            </a:r>
          </a:p>
          <a:p>
            <a:pPr marL="0" indent="0">
              <a:buNone/>
            </a:pPr>
            <a:endParaRPr lang="en-US" sz="9800" dirty="0">
              <a:solidFill>
                <a:srgbClr val="00447C"/>
              </a:solidFill>
            </a:endParaRPr>
          </a:p>
          <a:p>
            <a:pPr marL="0" indent="0">
              <a:buNone/>
            </a:pPr>
            <a:r>
              <a:rPr lang="en-US" sz="9800" b="1" dirty="0">
                <a:solidFill>
                  <a:srgbClr val="00447C"/>
                </a:solidFill>
              </a:rPr>
              <a:t>The Hometown VA - IACUC is struggling with a </a:t>
            </a:r>
            <a:r>
              <a:rPr lang="en-US" sz="9800" b="1" i="1" dirty="0">
                <a:solidFill>
                  <a:srgbClr val="00447C"/>
                </a:solidFill>
              </a:rPr>
              <a:t>Guide </a:t>
            </a:r>
            <a:r>
              <a:rPr lang="en-US" sz="9800" b="1" dirty="0">
                <a:solidFill>
                  <a:srgbClr val="00447C"/>
                </a:solidFill>
              </a:rPr>
              <a:t>“should” statement regarding surgical site preparation for </a:t>
            </a:r>
            <a:r>
              <a:rPr lang="en-US" sz="9800" b="1" dirty="0" smtClean="0">
                <a:solidFill>
                  <a:srgbClr val="00447C"/>
                </a:solidFill>
              </a:rPr>
              <a:t>nonsurvival </a:t>
            </a:r>
            <a:r>
              <a:rPr lang="en-US" sz="9800" b="1" dirty="0">
                <a:solidFill>
                  <a:srgbClr val="00447C"/>
                </a:solidFill>
              </a:rPr>
              <a:t>surgeries.   On page 118, the </a:t>
            </a:r>
            <a:r>
              <a:rPr lang="en-US" sz="9800" b="1" i="1" dirty="0">
                <a:solidFill>
                  <a:srgbClr val="00447C"/>
                </a:solidFill>
              </a:rPr>
              <a:t>Guide </a:t>
            </a:r>
            <a:r>
              <a:rPr lang="en-US" sz="9800" b="1" dirty="0">
                <a:solidFill>
                  <a:srgbClr val="00447C"/>
                </a:solidFill>
              </a:rPr>
              <a:t>states</a:t>
            </a:r>
          </a:p>
          <a:p>
            <a:pPr marL="0" indent="0">
              <a:buNone/>
            </a:pPr>
            <a:r>
              <a:rPr lang="en-US" sz="9800" b="1" dirty="0">
                <a:solidFill>
                  <a:srgbClr val="00447C"/>
                </a:solidFill>
              </a:rPr>
              <a:t> </a:t>
            </a:r>
          </a:p>
          <a:p>
            <a:pPr marL="0" indent="0">
              <a:buNone/>
            </a:pPr>
            <a:r>
              <a:rPr lang="en-US" sz="9800" b="1" i="1" dirty="0">
                <a:solidFill>
                  <a:srgbClr val="00447C"/>
                </a:solidFill>
              </a:rPr>
              <a:t>“It may not be necessary to follow all the techniques outlined in this section if nonsurvival surgery is performed but, at a minimum, the surgical site should be clipped, the surgeon should wear gloves, and the instruments and surrounding area should be clean (Slattum et al. 1991).”  </a:t>
            </a:r>
            <a:endParaRPr lang="en-US" sz="9800" b="1" dirty="0">
              <a:solidFill>
                <a:srgbClr val="00447C"/>
              </a:solidFill>
            </a:endParaRPr>
          </a:p>
          <a:p>
            <a:pPr marL="0" indent="0">
              <a:buNone/>
            </a:pPr>
            <a:r>
              <a:rPr lang="en-US" sz="9800" b="1" i="1" dirty="0">
                <a:solidFill>
                  <a:srgbClr val="00447C"/>
                </a:solidFill>
              </a:rPr>
              <a:t> </a:t>
            </a:r>
            <a:endParaRPr lang="en-US" sz="9800" b="1" dirty="0">
              <a:solidFill>
                <a:srgbClr val="00447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448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Who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i="1" dirty="0"/>
              <a:t>Office of the Chief Veterinary Medical </a:t>
            </a:r>
            <a:r>
              <a:rPr lang="en-US" sz="2400" i="1" dirty="0" smtClean="0"/>
              <a:t>Officer</a:t>
            </a:r>
          </a:p>
          <a:p>
            <a:pPr marL="0" indent="0" algn="ctr">
              <a:buNone/>
            </a:pPr>
            <a:r>
              <a:rPr lang="en-US" sz="2400" i="1" dirty="0" smtClean="0"/>
              <a:t>Office </a:t>
            </a:r>
            <a:r>
              <a:rPr lang="en-US" sz="2400" i="1" dirty="0"/>
              <a:t>of Research and </a:t>
            </a:r>
            <a:r>
              <a:rPr lang="en-US" sz="2400" i="1" dirty="0" smtClean="0"/>
              <a:t>Development </a:t>
            </a:r>
            <a:endParaRPr lang="en-US" sz="2400" i="1" dirty="0"/>
          </a:p>
          <a:p>
            <a:pPr marL="0" indent="0" algn="ctr">
              <a:buNone/>
            </a:pPr>
            <a:r>
              <a:rPr lang="en-US" sz="2400" i="1" dirty="0"/>
              <a:t>Department of Veterans </a:t>
            </a:r>
            <a:r>
              <a:rPr lang="en-US" sz="2400" i="1" dirty="0" smtClean="0"/>
              <a:t>Affairs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600" b="1" i="1" dirty="0" smtClean="0"/>
              <a:t>Alice Huang, PhD, CPIA</a:t>
            </a:r>
          </a:p>
          <a:p>
            <a:pPr marL="0" indent="0">
              <a:buNone/>
            </a:pPr>
            <a:r>
              <a:rPr lang="en-US" sz="2000" i="1" dirty="0" smtClean="0"/>
              <a:t>Staff Scientist and Deputy for IACUC Guidance </a:t>
            </a:r>
          </a:p>
          <a:p>
            <a:pPr marL="0" indent="0">
              <a:buNone/>
            </a:pPr>
            <a:r>
              <a:rPr lang="en-US" sz="2600" b="1" i="1" dirty="0" smtClean="0"/>
              <a:t>MA </a:t>
            </a:r>
            <a:r>
              <a:rPr lang="en-US" sz="2600" b="1" i="1" dirty="0" err="1" smtClean="0"/>
              <a:t>McCrackin</a:t>
            </a:r>
            <a:r>
              <a:rPr lang="en-US" sz="2600" b="1" i="1" dirty="0" smtClean="0"/>
              <a:t>, DVM, PhD, DACVS, DACLAM, CMAR</a:t>
            </a:r>
          </a:p>
          <a:p>
            <a:pPr marL="0" indent="0">
              <a:buNone/>
            </a:pPr>
            <a:r>
              <a:rPr lang="en-US" sz="2000" i="1" dirty="0" smtClean="0"/>
              <a:t>Special </a:t>
            </a:r>
            <a:r>
              <a:rPr lang="en-US" sz="2000" i="1" dirty="0"/>
              <a:t>Consultant on Regulatory </a:t>
            </a:r>
            <a:r>
              <a:rPr lang="en-US" sz="2000" i="1" dirty="0" smtClean="0"/>
              <a:t>Affairs</a:t>
            </a:r>
          </a:p>
          <a:p>
            <a:pPr marL="0" indent="0">
              <a:buNone/>
            </a:pPr>
            <a:r>
              <a:rPr lang="en-US" sz="2600" b="1" i="1" dirty="0" smtClean="0"/>
              <a:t>Joan T Richerson, MS, DVM, MS, DACLAM, CPIA</a:t>
            </a:r>
          </a:p>
          <a:p>
            <a:pPr marL="0" indent="0">
              <a:buNone/>
            </a:pPr>
            <a:r>
              <a:rPr lang="en-US" sz="2000" i="1" dirty="0" smtClean="0"/>
              <a:t>Assistant </a:t>
            </a:r>
            <a:r>
              <a:rPr lang="en-US" sz="2000" i="1" dirty="0"/>
              <a:t>Chief Veterinary Medical </a:t>
            </a:r>
            <a:r>
              <a:rPr lang="en-US" sz="2000" i="1" dirty="0" smtClean="0"/>
              <a:t>Officer</a:t>
            </a:r>
            <a:r>
              <a:rPr lang="en-US" i="1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5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IACUC Issue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447C"/>
                </a:solidFill>
              </a:rPr>
              <a:t>A </a:t>
            </a:r>
            <a:r>
              <a:rPr lang="en-US" sz="3600" b="1" dirty="0">
                <a:solidFill>
                  <a:srgbClr val="00447C"/>
                </a:solidFill>
              </a:rPr>
              <a:t>few members of the IACUC are advocating for a policy that would not require hair/fur clipping for acute terminal procedures.  The IACUC Chair asked how will we justify not clipping the surgical site when the </a:t>
            </a:r>
            <a:r>
              <a:rPr lang="en-US" sz="3600" b="1" i="1" dirty="0">
                <a:solidFill>
                  <a:srgbClr val="00447C"/>
                </a:solidFill>
              </a:rPr>
              <a:t>Guide</a:t>
            </a:r>
            <a:r>
              <a:rPr lang="en-US" sz="3600" b="1" dirty="0">
                <a:solidFill>
                  <a:srgbClr val="00447C"/>
                </a:solidFill>
              </a:rPr>
              <a:t> clearly states it is required for nonsurvival surgery.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 # </a:t>
            </a:r>
            <a:r>
              <a:rPr lang="en-US" dirty="0" smtClean="0"/>
              <a:t>1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 </a:t>
            </a:r>
            <a:r>
              <a:rPr lang="en-US" sz="3200" b="1" dirty="0" smtClean="0">
                <a:solidFill>
                  <a:srgbClr val="00447C"/>
                </a:solidFill>
              </a:rPr>
              <a:t>Could </a:t>
            </a:r>
            <a:r>
              <a:rPr lang="en-US" sz="3200" b="1" dirty="0">
                <a:solidFill>
                  <a:srgbClr val="00447C"/>
                </a:solidFill>
              </a:rPr>
              <a:t>the IACUC justify approving a deviation from a “should” statement in the </a:t>
            </a:r>
            <a:r>
              <a:rPr lang="en-US" sz="3200" b="1" i="1" dirty="0">
                <a:solidFill>
                  <a:srgbClr val="00447C"/>
                </a:solidFill>
              </a:rPr>
              <a:t>Guide </a:t>
            </a:r>
            <a:r>
              <a:rPr lang="en-US" sz="3200" b="1" dirty="0">
                <a:solidFill>
                  <a:srgbClr val="00447C"/>
                </a:solidFill>
              </a:rPr>
              <a:t>(i.e.  an approved departure) to allow nonsurvival surgery to be performed without clipping the surgical site?  </a:t>
            </a:r>
            <a:endParaRPr lang="en-US" sz="3200" b="1" dirty="0" smtClean="0">
              <a:solidFill>
                <a:srgbClr val="00447C"/>
              </a:solidFill>
            </a:endParaRPr>
          </a:p>
          <a:p>
            <a:r>
              <a:rPr lang="en-US" sz="3200" b="1" u="sng" dirty="0">
                <a:solidFill>
                  <a:srgbClr val="00447C"/>
                </a:solidFill>
              </a:rPr>
              <a:t>Note: A performance standard has not been established by the IACUC.</a:t>
            </a:r>
            <a:endParaRPr lang="en-US" sz="3200" b="1" dirty="0">
              <a:solidFill>
                <a:srgbClr val="00447C"/>
              </a:solidFill>
            </a:endParaRPr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66371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066800"/>
          </a:xfrm>
        </p:spPr>
        <p:txBody>
          <a:bodyPr/>
          <a:lstStyle/>
          <a:p>
            <a:r>
              <a:rPr lang="en-US" dirty="0" smtClean="0"/>
              <a:t>Consideration #1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507165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C:\Users\vhatvhrichej\AppData\Local\Microsoft\Windows\Temporary Internet Files\Content.IE5\CKOWDT7F\large-right-check-166.6-6151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534" y="2192400"/>
            <a:ext cx="36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vhatvhrichej\AppData\Local\Microsoft\Windows\Temporary Internet Files\Content.IE5\XQT0FWXR\jean-victor-balin-cross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876" y="2924952"/>
            <a:ext cx="289658" cy="2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C:\Users\vhatvhrichej\AppData\Local\Microsoft\Windows\Temporary Internet Files\Content.IE5\XQT0FWXR\jean-victor-balin-cross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705" y="3805540"/>
            <a:ext cx="289658" cy="2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 bwMode="auto">
          <a:xfrm>
            <a:off x="6324600" y="3581399"/>
            <a:ext cx="2209800" cy="1111127"/>
          </a:xfrm>
          <a:prstGeom prst="wedgeEllipseCallout">
            <a:avLst>
              <a:gd name="adj1" fmla="val -80394"/>
              <a:gd name="adj2" fmla="val 26789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Doesn’t meet this criteria.</a:t>
            </a:r>
          </a:p>
        </p:txBody>
      </p:sp>
    </p:spTree>
    <p:extLst>
      <p:ext uri="{BB962C8B-B14F-4D97-AF65-F5344CB8AC3E}">
        <p14:creationId xmlns:p14="http://schemas.microsoft.com/office/powerpoint/2010/main" val="265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sz="3600" b="1" dirty="0">
                <a:solidFill>
                  <a:srgbClr val="00447C"/>
                </a:solidFill>
              </a:rPr>
              <a:t>Conclusion:  The IACUC cannot support an </a:t>
            </a:r>
            <a:r>
              <a:rPr lang="en-US" sz="3600" b="1" dirty="0" smtClean="0">
                <a:solidFill>
                  <a:srgbClr val="00447C"/>
                </a:solidFill>
              </a:rPr>
              <a:t>approved </a:t>
            </a:r>
            <a:r>
              <a:rPr lang="en-US" sz="3600" b="1" dirty="0">
                <a:solidFill>
                  <a:srgbClr val="00447C"/>
                </a:solidFill>
              </a:rPr>
              <a:t>departure for not clipping the surgical site when a non-survival surgery is performed because of a lack of justification on a scientific, veterinary medical or animal welfare basis</a:t>
            </a:r>
            <a:r>
              <a:rPr lang="en-US" sz="3600" b="1" dirty="0" smtClean="0">
                <a:solidFill>
                  <a:srgbClr val="00447C"/>
                </a:solidFill>
              </a:rPr>
              <a:t>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1860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447C"/>
                </a:solidFill>
              </a:rPr>
              <a:t>“</a:t>
            </a:r>
            <a:r>
              <a:rPr lang="en-US" sz="3600" b="1" dirty="0">
                <a:solidFill>
                  <a:srgbClr val="00447C"/>
                </a:solidFill>
              </a:rPr>
              <a:t>Should” statements in the </a:t>
            </a:r>
            <a:r>
              <a:rPr lang="en-US" sz="3600" b="1" i="1" dirty="0">
                <a:solidFill>
                  <a:srgbClr val="00447C"/>
                </a:solidFill>
              </a:rPr>
              <a:t>Guide </a:t>
            </a:r>
            <a:r>
              <a:rPr lang="en-US" sz="3600" b="1" dirty="0">
                <a:solidFill>
                  <a:srgbClr val="00447C"/>
                </a:solidFill>
              </a:rPr>
              <a:t>often involve performance standards.  </a:t>
            </a:r>
            <a:endParaRPr lang="en-US" sz="3600" b="1" dirty="0" smtClean="0">
              <a:solidFill>
                <a:srgbClr val="00447C"/>
              </a:solidFill>
            </a:endParaRPr>
          </a:p>
          <a:p>
            <a:r>
              <a:rPr lang="en-US" sz="3600" b="1" dirty="0" smtClean="0">
                <a:solidFill>
                  <a:srgbClr val="00447C"/>
                </a:solidFill>
              </a:rPr>
              <a:t>Should </a:t>
            </a:r>
            <a:r>
              <a:rPr lang="en-US" sz="3600" b="1" dirty="0">
                <a:solidFill>
                  <a:srgbClr val="00447C"/>
                </a:solidFill>
              </a:rPr>
              <a:t>the IACUC investigate the applicability of a performance </a:t>
            </a:r>
            <a:r>
              <a:rPr lang="en-US" sz="3600" b="1" dirty="0" smtClean="0">
                <a:solidFill>
                  <a:srgbClr val="00447C"/>
                </a:solidFill>
              </a:rPr>
              <a:t>standard </a:t>
            </a:r>
            <a:r>
              <a:rPr lang="en-US" sz="3600" b="1" dirty="0">
                <a:solidFill>
                  <a:srgbClr val="00447C"/>
                </a:solidFill>
              </a:rPr>
              <a:t>in relation to nonsurvival surgery and not clipping the surgery site?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10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 #2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4050"/>
            <a:ext cx="7732986" cy="488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C:\Users\vhatvhrichej\AppData\Local\Microsoft\Windows\Temporary Internet Files\Content.IE5\CKOWDT7F\large-right-check-166.6-6151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88" y="2035386"/>
            <a:ext cx="36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hatvhrichej\AppData\Local\Microsoft\Windows\Temporary Internet Files\Content.IE5\TCF8I5J7\X-marks-the-spot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56" y="2767872"/>
            <a:ext cx="212655" cy="26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vhatvhrichej\AppData\Local\Microsoft\Windows\Temporary Internet Files\Content.IE5\CKOWDT7F\large-right-check-166.6-6151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926" y="3600026"/>
            <a:ext cx="36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 bwMode="auto">
          <a:xfrm>
            <a:off x="6477000" y="2468031"/>
            <a:ext cx="2514600" cy="1552372"/>
          </a:xfrm>
          <a:prstGeom prst="wedgeEllipseCallout">
            <a:avLst>
              <a:gd name="adj1" fmla="val -58632"/>
              <a:gd name="adj2" fmla="val 36148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If  a performance standard can be established.</a:t>
            </a:r>
          </a:p>
        </p:txBody>
      </p:sp>
    </p:spTree>
    <p:extLst>
      <p:ext uri="{BB962C8B-B14F-4D97-AF65-F5344CB8AC3E}">
        <p14:creationId xmlns:p14="http://schemas.microsoft.com/office/powerpoint/2010/main" val="115619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Well-Established Performance Standards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447C"/>
                </a:solidFill>
              </a:rPr>
              <a:t>Meet the following criteria:</a:t>
            </a:r>
          </a:p>
          <a:p>
            <a:pPr lvl="0"/>
            <a:r>
              <a:rPr lang="en-US" sz="3600" b="1" dirty="0">
                <a:solidFill>
                  <a:srgbClr val="00447C"/>
                </a:solidFill>
              </a:rPr>
              <a:t>supports scientific objectives; </a:t>
            </a:r>
          </a:p>
          <a:p>
            <a:pPr lvl="0"/>
            <a:r>
              <a:rPr lang="en-US" sz="3600" b="1" dirty="0">
                <a:solidFill>
                  <a:srgbClr val="00447C"/>
                </a:solidFill>
              </a:rPr>
              <a:t>supports the health and welfare of the animal; </a:t>
            </a:r>
          </a:p>
          <a:p>
            <a:pPr lvl="0"/>
            <a:r>
              <a:rPr lang="en-US" sz="3600" b="1" dirty="0">
                <a:solidFill>
                  <a:srgbClr val="00447C"/>
                </a:solidFill>
              </a:rPr>
              <a:t>includes a justified performance index; and </a:t>
            </a:r>
          </a:p>
          <a:p>
            <a:pPr lvl="0"/>
            <a:r>
              <a:rPr lang="en-US" sz="3600" b="1" dirty="0">
                <a:solidFill>
                  <a:srgbClr val="00447C"/>
                </a:solidFill>
              </a:rPr>
              <a:t>has associated outcome criteria.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0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Development of a Performance Standard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648200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00447C"/>
                </a:solidFill>
              </a:rPr>
              <a:t>The objective is to determine if there is a difference in outcome between clipping the surgical site versus not clipping the surgical site for nonsurvival surgery when examined under prescribed conditions</a:t>
            </a:r>
            <a:r>
              <a:rPr lang="en-US" b="1" dirty="0" smtClean="0">
                <a:solidFill>
                  <a:srgbClr val="00447C"/>
                </a:solidFill>
              </a:rPr>
              <a:t>.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00447C"/>
                </a:solidFill>
              </a:rPr>
              <a:t>a</a:t>
            </a:r>
            <a:r>
              <a:rPr lang="en-US" b="1" dirty="0" smtClean="0">
                <a:solidFill>
                  <a:srgbClr val="00447C"/>
                </a:solidFill>
              </a:rPr>
              <a:t>) Collection </a:t>
            </a:r>
            <a:r>
              <a:rPr lang="en-US" b="1" dirty="0">
                <a:solidFill>
                  <a:srgbClr val="00447C"/>
                </a:solidFill>
              </a:rPr>
              <a:t>of liver samples from anesthetized rabbits; liver samples are used to prepare hepatocyte cultures</a:t>
            </a:r>
            <a:r>
              <a:rPr lang="en-US" b="1" dirty="0" smtClean="0">
                <a:solidFill>
                  <a:srgbClr val="00447C"/>
                </a:solidFill>
              </a:rPr>
              <a:t>.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00447C"/>
                </a:solidFill>
              </a:rPr>
              <a:t>b</a:t>
            </a:r>
            <a:r>
              <a:rPr lang="en-US" b="1" dirty="0" smtClean="0">
                <a:solidFill>
                  <a:srgbClr val="00447C"/>
                </a:solidFill>
              </a:rPr>
              <a:t>) Samples </a:t>
            </a:r>
            <a:r>
              <a:rPr lang="en-US" b="1" dirty="0">
                <a:solidFill>
                  <a:srgbClr val="00447C"/>
                </a:solidFill>
              </a:rPr>
              <a:t>are collected in 5 minutes or less from the anesthetized rabbit.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61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a Performance </a:t>
            </a:r>
            <a:r>
              <a:rPr lang="en-US" dirty="0" smtClean="0"/>
              <a:t>Standard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 smtClean="0">
                <a:solidFill>
                  <a:srgbClr val="00447C"/>
                </a:solidFill>
              </a:rPr>
              <a:t>c) Samples </a:t>
            </a:r>
            <a:r>
              <a:rPr lang="en-US" b="1" dirty="0">
                <a:solidFill>
                  <a:srgbClr val="00447C"/>
                </a:solidFill>
              </a:rPr>
              <a:t>are collected in the identical manner except in experimental group A the fur is clipped and in experimental group B the fur is not clipped</a:t>
            </a:r>
            <a:r>
              <a:rPr lang="en-US" b="1" dirty="0" smtClean="0">
                <a:solidFill>
                  <a:srgbClr val="00447C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447C"/>
                </a:solidFill>
              </a:rPr>
              <a:t>d)</a:t>
            </a:r>
            <a:r>
              <a:rPr lang="en-US" b="1" dirty="0">
                <a:solidFill>
                  <a:srgbClr val="00447C"/>
                </a:solidFill>
              </a:rPr>
              <a:t> Anesthesia protocol and the monitoring procedures are appropriate for the species.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447C"/>
                </a:solidFill>
              </a:rPr>
              <a:t>e)</a:t>
            </a:r>
            <a:r>
              <a:rPr lang="en-US" b="1" dirty="0">
                <a:solidFill>
                  <a:srgbClr val="00447C"/>
                </a:solidFill>
              </a:rPr>
              <a:t> Performance indices may include number of viable hepatocytes recovered, bacteria or fungal contamination, and other applicable criteria deemed appropriate.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10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a Performance Standard 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3600" b="1" dirty="0" smtClean="0">
                <a:solidFill>
                  <a:srgbClr val="00447C"/>
                </a:solidFill>
              </a:rPr>
              <a:t> </a:t>
            </a:r>
            <a:r>
              <a:rPr lang="en-US" sz="3600" b="1" dirty="0">
                <a:solidFill>
                  <a:srgbClr val="00447C"/>
                </a:solidFill>
              </a:rPr>
              <a:t>Negligible, if any differences were detected in the hepatocyte cultures prepared from animals in experimental group A (clipped surgical site) versus experimental group B (unclipped surgical site).  The performance outcome was essentially the same.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14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dirty="0" smtClean="0"/>
              <a:t>Disclosure</a:t>
            </a:r>
            <a:r>
              <a:rPr lang="en-US" dirty="0"/>
              <a:t> </a:t>
            </a:r>
            <a:r>
              <a:rPr lang="en-US" dirty="0" smtClean="0"/>
              <a:t>of Conflicts of Interest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>
              <a:buNone/>
              <a:defRPr/>
            </a:pPr>
            <a:endParaRPr lang="en-US" i="1" dirty="0" smtClean="0"/>
          </a:p>
          <a:p>
            <a:pPr lvl="0" algn="ctr">
              <a:buNone/>
              <a:defRPr/>
            </a:pPr>
            <a:r>
              <a:rPr lang="en-US" b="1" i="1" dirty="0" smtClean="0"/>
              <a:t>Alice Huang, MA </a:t>
            </a:r>
            <a:r>
              <a:rPr lang="en-US" b="1" i="1" dirty="0" err="1" smtClean="0"/>
              <a:t>McCrackin</a:t>
            </a:r>
            <a:r>
              <a:rPr lang="en-US" b="1" i="1" dirty="0" smtClean="0"/>
              <a:t>, and Joan </a:t>
            </a:r>
            <a:r>
              <a:rPr lang="en-US" b="1" i="1" dirty="0" err="1" smtClean="0"/>
              <a:t>Richerson</a:t>
            </a:r>
            <a:endParaRPr lang="en-US" b="1" i="1" dirty="0" smtClean="0"/>
          </a:p>
          <a:p>
            <a:pPr lvl="0" algn="ctr">
              <a:buNone/>
              <a:defRPr/>
            </a:pPr>
            <a:r>
              <a:rPr lang="en-US" i="1" dirty="0" smtClean="0"/>
              <a:t>have no relevant personal/professional/financial relationship(s) with respect to this educational activity</a:t>
            </a:r>
          </a:p>
          <a:p>
            <a:pPr lvl="0" algn="ctr">
              <a:buNone/>
              <a:defRPr/>
            </a:pPr>
            <a:endParaRPr lang="en-US" i="1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7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447C"/>
                </a:solidFill>
              </a:rPr>
              <a:t>Conclusion: </a:t>
            </a:r>
            <a:r>
              <a:rPr lang="en-US" b="1" dirty="0">
                <a:solidFill>
                  <a:srgbClr val="00447C"/>
                </a:solidFill>
              </a:rPr>
              <a:t>In this case, the IACUC could approve a deviation from a “should” statement (nonsurvival surgery for tissue sample collection without fur clipping) because it follows a well-established performance standard, which is not a departure from the </a:t>
            </a:r>
            <a:r>
              <a:rPr lang="en-US" b="1" i="1" dirty="0">
                <a:solidFill>
                  <a:srgbClr val="00447C"/>
                </a:solidFill>
              </a:rPr>
              <a:t>Guide</a:t>
            </a:r>
            <a:r>
              <a:rPr lang="en-US" b="1" dirty="0">
                <a:solidFill>
                  <a:srgbClr val="00447C"/>
                </a:solidFill>
              </a:rPr>
              <a:t>, and has no reporting requirements.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point: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447C"/>
                </a:solidFill>
              </a:rPr>
              <a:t>Performance standards may be described </a:t>
            </a:r>
            <a:r>
              <a:rPr lang="en-US" sz="3600" b="1" dirty="0" smtClean="0">
                <a:solidFill>
                  <a:srgbClr val="00447C"/>
                </a:solidFill>
              </a:rPr>
              <a:t>in:</a:t>
            </a:r>
          </a:p>
          <a:p>
            <a:r>
              <a:rPr lang="en-US" sz="3600" b="1" dirty="0" smtClean="0">
                <a:solidFill>
                  <a:srgbClr val="00447C"/>
                </a:solidFill>
              </a:rPr>
              <a:t>a </a:t>
            </a:r>
            <a:r>
              <a:rPr lang="en-US" sz="3600" b="1" dirty="0">
                <a:solidFill>
                  <a:srgbClr val="00447C"/>
                </a:solidFill>
              </a:rPr>
              <a:t>Standard </a:t>
            </a:r>
            <a:r>
              <a:rPr lang="en-US" sz="3600" b="1" dirty="0" smtClean="0">
                <a:solidFill>
                  <a:srgbClr val="00447C"/>
                </a:solidFill>
              </a:rPr>
              <a:t>Operating Procedure 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447C"/>
                </a:solidFill>
              </a:rPr>
              <a:t>or</a:t>
            </a:r>
          </a:p>
          <a:p>
            <a:r>
              <a:rPr lang="en-US" sz="3600" b="1" dirty="0" smtClean="0">
                <a:solidFill>
                  <a:srgbClr val="00447C"/>
                </a:solidFill>
              </a:rPr>
              <a:t>a protocol depending on </a:t>
            </a:r>
            <a:r>
              <a:rPr lang="en-US" sz="3600" b="1" dirty="0">
                <a:solidFill>
                  <a:srgbClr val="00447C"/>
                </a:solidFill>
              </a:rPr>
              <a:t>the </a:t>
            </a:r>
            <a:r>
              <a:rPr lang="en-US" sz="3600" b="1" dirty="0" smtClean="0">
                <a:solidFill>
                  <a:srgbClr val="00447C"/>
                </a:solidFill>
              </a:rPr>
              <a:t>circumstances.</a:t>
            </a:r>
          </a:p>
          <a:p>
            <a:pPr marL="0" indent="0">
              <a:buNone/>
            </a:pPr>
            <a:endParaRPr lang="en-US" sz="3600" dirty="0">
              <a:solidFill>
                <a:srgbClr val="0044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7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up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AAALAC Site Visits – Perspectives of an Ad hoc Member of Site Visit Teams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MA McCrackin</a:t>
            </a:r>
          </a:p>
          <a:p>
            <a:pPr marL="400050" lvl="1" indent="0">
              <a:buNone/>
            </a:pPr>
            <a:r>
              <a:rPr lang="pt-BR" dirty="0"/>
              <a:t>DVM, PhD, DACVS, DACLAM, CMAR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0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143000"/>
            <a:ext cx="5638800" cy="1470025"/>
          </a:xfrm>
        </p:spPr>
        <p:txBody>
          <a:bodyPr anchor="ctr"/>
          <a:lstStyle/>
          <a:p>
            <a:r>
              <a:rPr lang="en-US" altLang="en-US" sz="3600" dirty="0" smtClean="0">
                <a:latin typeface="+mj-lt"/>
              </a:rPr>
              <a:t>AAALAC Site Visits:</a:t>
            </a:r>
            <a:endParaRPr lang="en-US" altLang="en-US" sz="3600" dirty="0">
              <a:latin typeface="+mj-lt"/>
            </a:endParaRPr>
          </a:p>
        </p:txBody>
      </p:sp>
      <p:sp>
        <p:nvSpPr>
          <p:cNvPr id="3075" name="Subtitle 3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 anchor="ctr"/>
          <a:lstStyle/>
          <a:p>
            <a:r>
              <a:rPr lang="en-US" altLang="en-US" sz="2400" b="1" dirty="0" smtClean="0">
                <a:solidFill>
                  <a:srgbClr val="00447C"/>
                </a:solidFill>
                <a:latin typeface="+mj-lt"/>
              </a:rPr>
              <a:t>MA </a:t>
            </a:r>
            <a:r>
              <a:rPr lang="en-US" altLang="en-US" sz="2400" b="1" dirty="0" err="1" smtClean="0">
                <a:solidFill>
                  <a:srgbClr val="00447C"/>
                </a:solidFill>
                <a:latin typeface="+mj-lt"/>
              </a:rPr>
              <a:t>McCrackin</a:t>
            </a:r>
            <a:endParaRPr lang="en-US" altLang="en-US" sz="2400" b="1" dirty="0">
              <a:latin typeface="+mj-lt"/>
            </a:endParaRPr>
          </a:p>
          <a:p>
            <a:r>
              <a:rPr lang="en-US" sz="2400" b="1" dirty="0"/>
              <a:t>DVM, PhD, DACVS, DACLAM, CMAR</a:t>
            </a:r>
          </a:p>
          <a:p>
            <a:r>
              <a:rPr lang="en-US" altLang="en-US" sz="2400" b="1" dirty="0" smtClean="0">
                <a:solidFill>
                  <a:srgbClr val="00447C"/>
                </a:solidFill>
                <a:latin typeface="+mj-lt"/>
              </a:rPr>
              <a:t> </a:t>
            </a:r>
            <a:endParaRPr lang="en-US" altLang="en-US" sz="2400" b="1" dirty="0">
              <a:solidFill>
                <a:srgbClr val="00447C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086117"/>
            <a:ext cx="1819275" cy="1685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97548" y="126029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HOT BUTTON ISSUES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586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3429000" cy="5257800"/>
          </a:xfrm>
        </p:spPr>
        <p:txBody>
          <a:bodyPr/>
          <a:lstStyle/>
          <a:p>
            <a:r>
              <a:rPr lang="en-US" dirty="0" smtClean="0"/>
              <a:t>AAALAC FAQ web page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Items marked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All others</a:t>
            </a:r>
          </a:p>
          <a:p>
            <a:r>
              <a:rPr lang="en-US" dirty="0" smtClean="0"/>
              <a:t>Networking</a:t>
            </a:r>
          </a:p>
          <a:p>
            <a:r>
              <a:rPr lang="en-US" dirty="0" smtClean="0"/>
              <a:t>Listserv</a:t>
            </a:r>
          </a:p>
          <a:p>
            <a:r>
              <a:rPr lang="en-US" dirty="0" smtClean="0"/>
              <a:t>Hard knocks    </a:t>
            </a:r>
            <a:r>
              <a:rPr lang="en-US" sz="2600" dirty="0" smtClean="0"/>
              <a:t>(aka, experience)</a:t>
            </a:r>
          </a:p>
          <a:p>
            <a:r>
              <a:rPr lang="en-US" sz="2600" dirty="0" smtClean="0"/>
              <a:t>AAALAC ad hoc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of Hot Buttons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841" y="2234630"/>
            <a:ext cx="5562600" cy="3903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2" t="70926" r="7440"/>
          <a:stretch/>
        </p:blipFill>
        <p:spPr>
          <a:xfrm>
            <a:off x="4343400" y="1447800"/>
            <a:ext cx="3606230" cy="68966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92822" y="2778304"/>
            <a:ext cx="1376166" cy="646331"/>
            <a:chOff x="762000" y="2895600"/>
            <a:chExt cx="1376166" cy="646331"/>
          </a:xfrm>
        </p:grpSpPr>
        <p:sp>
          <p:nvSpPr>
            <p:cNvPr id="6" name="Oval 5"/>
            <p:cNvSpPr/>
            <p:nvPr/>
          </p:nvSpPr>
          <p:spPr bwMode="auto">
            <a:xfrm>
              <a:off x="1203218" y="3010713"/>
              <a:ext cx="914400" cy="4572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2000" y="2895600"/>
              <a:ext cx="13761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eaLnBrk="0" hangingPunct="0">
                <a:lnSpc>
                  <a:spcPct val="150000"/>
                </a:lnSpc>
                <a:spcBef>
                  <a:spcPct val="20000"/>
                </a:spcBef>
                <a:buClr>
                  <a:srgbClr val="00447C"/>
                </a:buClr>
              </a:pPr>
              <a:r>
                <a:rPr lang="en-US" sz="2400" b="1" kern="0" dirty="0">
                  <a:solidFill>
                    <a:srgbClr val="FF0000"/>
                  </a:solidFill>
                </a:rPr>
                <a:t>NEW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83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hoc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648200" cy="5105400"/>
          </a:xfrm>
        </p:spPr>
        <p:txBody>
          <a:bodyPr/>
          <a:lstStyle/>
          <a:p>
            <a:r>
              <a:rPr lang="en-US" dirty="0" smtClean="0"/>
              <a:t>Council members lead visit</a:t>
            </a:r>
          </a:p>
          <a:p>
            <a:r>
              <a:rPr lang="en-US" dirty="0" smtClean="0"/>
              <a:t>Ad </a:t>
            </a:r>
            <a:r>
              <a:rPr lang="en-US" dirty="0" err="1" smtClean="0"/>
              <a:t>hocs</a:t>
            </a:r>
            <a:r>
              <a:rPr lang="en-US" dirty="0" smtClean="0"/>
              <a:t> participate</a:t>
            </a:r>
          </a:p>
          <a:p>
            <a:r>
              <a:rPr lang="en-US" dirty="0" smtClean="0"/>
              <a:t>Learn current trends by observation, discussion, osmosis</a:t>
            </a:r>
          </a:p>
          <a:p>
            <a:r>
              <a:rPr lang="en-US" dirty="0" smtClean="0"/>
              <a:t>Opinions today are mine – not AAALAC’s </a:t>
            </a:r>
          </a:p>
          <a:p>
            <a:r>
              <a:rPr lang="en-US" dirty="0"/>
              <a:t>Many </a:t>
            </a:r>
            <a:r>
              <a:rPr lang="en-US" dirty="0" smtClean="0"/>
              <a:t>findings can be traced back to the </a:t>
            </a:r>
            <a:r>
              <a:rPr lang="en-US" b="1" i="1" dirty="0" smtClean="0"/>
              <a:t>Guide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371600"/>
            <a:ext cx="2971800" cy="4457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5900" y="58293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Credit:</a:t>
            </a:r>
            <a:r>
              <a:rPr lang="en-US" sz="1000" dirty="0" err="1" smtClean="0">
                <a:hlinkClick r:id="rId3"/>
              </a:rPr>
              <a:t>http</a:t>
            </a:r>
            <a:r>
              <a:rPr lang="en-US" sz="1000" dirty="0">
                <a:hlinkClick r:id="rId3"/>
              </a:rPr>
              <a:t>://</a:t>
            </a:r>
            <a:r>
              <a:rPr lang="en-US" sz="1000" dirty="0" smtClean="0">
                <a:hlinkClick r:id="rId3"/>
              </a:rPr>
              <a:t>images.nap.edu/images/cover.php?id=12910&amp;type=covers450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434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Care and Use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6704"/>
            <a:ext cx="6019800" cy="3200400"/>
          </a:xfrm>
        </p:spPr>
        <p:txBody>
          <a:bodyPr/>
          <a:lstStyle/>
          <a:p>
            <a:r>
              <a:rPr lang="en-US" dirty="0"/>
              <a:t>Biological and chemical hazard </a:t>
            </a:r>
            <a:r>
              <a:rPr lang="en-US" dirty="0" smtClean="0"/>
              <a:t>signage</a:t>
            </a:r>
          </a:p>
          <a:p>
            <a:pPr lvl="1"/>
            <a:r>
              <a:rPr lang="en-US" dirty="0" smtClean="0"/>
              <a:t>Post </a:t>
            </a:r>
            <a:r>
              <a:rPr lang="en-US" b="1" u="sng" dirty="0" smtClean="0"/>
              <a:t>only</a:t>
            </a:r>
            <a:r>
              <a:rPr lang="en-US" dirty="0" smtClean="0"/>
              <a:t> while hazard present unless local regulations require other</a:t>
            </a:r>
          </a:p>
          <a:p>
            <a:r>
              <a:rPr lang="en-US" dirty="0" smtClean="0"/>
              <a:t>Constitution of IACUC</a:t>
            </a:r>
          </a:p>
          <a:p>
            <a:pPr lvl="1"/>
            <a:r>
              <a:rPr lang="en-US" dirty="0" smtClean="0"/>
              <a:t>Non-scientific (NSM) &amp; Non-affiliated (NAM) members must be qualified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7" r="15078"/>
          <a:stretch/>
        </p:blipFill>
        <p:spPr>
          <a:xfrm>
            <a:off x="6925638" y="1295400"/>
            <a:ext cx="1837362" cy="2656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097" y="4648200"/>
            <a:ext cx="3672903" cy="144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474" y="4684050"/>
            <a:ext cx="5029200" cy="133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00447C"/>
              </a:buClr>
              <a:buFont typeface="Wingdings" pitchFamily="2" charset="2"/>
              <a:buChar char="§"/>
            </a:pPr>
            <a:r>
              <a:rPr lang="en-US" sz="2800" kern="0" dirty="0">
                <a:solidFill>
                  <a:srgbClr val="000000"/>
                </a:solidFill>
              </a:rPr>
              <a:t>Pharmaceutical grade drugs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0447C"/>
              </a:buClr>
              <a:buFont typeface="Courier New" pitchFamily="49" charset="0"/>
              <a:buChar char="o"/>
            </a:pPr>
            <a:r>
              <a:rPr lang="en-US" sz="2400" kern="0" dirty="0">
                <a:solidFill>
                  <a:srgbClr val="000000"/>
                </a:solidFill>
              </a:rPr>
              <a:t>Chemical grade </a:t>
            </a:r>
            <a:r>
              <a:rPr lang="en-US" sz="2400" kern="0" dirty="0" smtClean="0">
                <a:solidFill>
                  <a:srgbClr val="000000"/>
                </a:solidFill>
              </a:rPr>
              <a:t>compounds– only</a:t>
            </a:r>
            <a:r>
              <a:rPr lang="en-US" sz="2400" kern="0" dirty="0" smtClean="0">
                <a:solidFill>
                  <a:srgbClr val="FF0000"/>
                </a:solidFill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</a:rPr>
              <a:t>with IACUC approval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600" y="3962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solidFill>
                  <a:srgbClr val="000000"/>
                </a:solidFill>
              </a:rPr>
              <a:t>Credit:http</a:t>
            </a:r>
            <a:r>
              <a:rPr lang="en-US" sz="800" dirty="0">
                <a:solidFill>
                  <a:srgbClr val="000000"/>
                </a:solidFill>
              </a:rPr>
              <a:t>://d35gqh05wwjv5k.cloudfront.net/media/catalog/product/B/i/Biohazard-Signs-&amp;-Labels-FA3-002-lg.png </a:t>
            </a:r>
            <a:r>
              <a:rPr lang="en-US" sz="800" dirty="0" smtClean="0">
                <a:solidFill>
                  <a:srgbClr val="000000"/>
                </a:solidFill>
              </a:rPr>
              <a:t> 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3148" y="6062246"/>
            <a:ext cx="3484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solidFill>
                  <a:srgbClr val="000000"/>
                </a:solidFill>
              </a:rPr>
              <a:t>Credit:http</a:t>
            </a:r>
            <a:r>
              <a:rPr lang="en-US" sz="800" dirty="0">
                <a:solidFill>
                  <a:srgbClr val="000000"/>
                </a:solidFill>
              </a:rPr>
              <a:t>://www.sigmaaldrich.com/catalog/product/sigma/b9275?lang=en&amp;region=US</a:t>
            </a:r>
          </a:p>
        </p:txBody>
      </p:sp>
    </p:spTree>
    <p:extLst>
      <p:ext uri="{BB962C8B-B14F-4D97-AF65-F5344CB8AC3E}">
        <p14:creationId xmlns:p14="http://schemas.microsoft.com/office/powerpoint/2010/main" val="419353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Environment, Housing &amp; Management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962400" cy="5105400"/>
          </a:xfrm>
        </p:spPr>
        <p:txBody>
          <a:bodyPr/>
          <a:lstStyle/>
          <a:p>
            <a:r>
              <a:rPr lang="en-US" dirty="0" smtClean="0"/>
              <a:t>Social housing</a:t>
            </a:r>
          </a:p>
          <a:p>
            <a:pPr lvl="1"/>
            <a:r>
              <a:rPr lang="en-US" dirty="0" smtClean="0"/>
              <a:t>Default</a:t>
            </a:r>
          </a:p>
          <a:p>
            <a:pPr lvl="1"/>
            <a:r>
              <a:rPr lang="en-US" dirty="0" smtClean="0"/>
              <a:t>Single housing only with IACUC approval or veterinary directive</a:t>
            </a:r>
          </a:p>
          <a:p>
            <a:pPr lvl="1"/>
            <a:r>
              <a:rPr lang="en-US" dirty="0"/>
              <a:t>Includes </a:t>
            </a:r>
            <a:r>
              <a:rPr lang="en-US" b="1" u="sng" dirty="0" smtClean="0"/>
              <a:t>sentinels</a:t>
            </a:r>
            <a:endParaRPr lang="en-US" b="1" u="sng" dirty="0"/>
          </a:p>
          <a:p>
            <a:r>
              <a:rPr lang="en-US" dirty="0" smtClean="0"/>
              <a:t>Normal postural movements</a:t>
            </a:r>
          </a:p>
          <a:p>
            <a:pPr lvl="1"/>
            <a:r>
              <a:rPr lang="en-US" dirty="0" smtClean="0"/>
              <a:t>Microenvironment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must allow </a:t>
            </a:r>
          </a:p>
          <a:p>
            <a:pPr lvl="1"/>
            <a:r>
              <a:rPr lang="en-US" dirty="0" smtClean="0"/>
              <a:t>Terrestrial &amp; aquatic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448" y="3429000"/>
            <a:ext cx="4741334" cy="2667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58448" y="6096000"/>
            <a:ext cx="4741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solidFill>
                  <a:srgbClr val="000000"/>
                </a:solidFill>
              </a:rPr>
              <a:t>Credit:http</a:t>
            </a:r>
            <a:r>
              <a:rPr lang="en-US" sz="800" dirty="0">
                <a:solidFill>
                  <a:srgbClr val="000000"/>
                </a:solidFill>
              </a:rPr>
              <a:t>://www.techagesite.com/despicable-me/despicable-me-2-minions-desktop-wallpaper-hd-1920x1080-crowd.jpg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258448" y="1213208"/>
            <a:ext cx="4741334" cy="2136710"/>
            <a:chOff x="4258448" y="1202934"/>
            <a:chExt cx="4741334" cy="213671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5" r="4113" b="4815"/>
            <a:stretch/>
          </p:blipFill>
          <p:spPr>
            <a:xfrm>
              <a:off x="4654193" y="1202934"/>
              <a:ext cx="3863083" cy="199233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258448" y="3124200"/>
              <a:ext cx="4741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solidFill>
                    <a:srgbClr val="000000"/>
                  </a:solidFill>
                </a:rPr>
                <a:t>Credit:  http</a:t>
              </a:r>
              <a:r>
                <a:rPr lang="en-US" sz="800" dirty="0">
                  <a:solidFill>
                    <a:srgbClr val="000000"/>
                  </a:solidFill>
                </a:rPr>
                <a:t>://www.edstrom.com/assets/1/7/MouseUsingSipperSackTP15_Path.png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560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Environment, Housing &amp; Management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5071070" cy="5181600"/>
          </a:xfrm>
        </p:spPr>
        <p:txBody>
          <a:bodyPr/>
          <a:lstStyle/>
          <a:p>
            <a:r>
              <a:rPr lang="en-US" dirty="0" smtClean="0"/>
              <a:t>Food </a:t>
            </a:r>
            <a:r>
              <a:rPr lang="en-US" dirty="0"/>
              <a:t>storage </a:t>
            </a:r>
            <a:r>
              <a:rPr lang="en-US" dirty="0" smtClean="0"/>
              <a:t>temps</a:t>
            </a:r>
          </a:p>
          <a:p>
            <a:pPr lvl="1"/>
            <a:r>
              <a:rPr lang="en-US" dirty="0" smtClean="0"/>
              <a:t>Natural ingredient diets</a:t>
            </a:r>
          </a:p>
          <a:p>
            <a:pPr lvl="1"/>
            <a:r>
              <a:rPr lang="en-US" dirty="0" smtClean="0"/>
              <a:t>Chemically defined diets</a:t>
            </a:r>
            <a:endParaRPr lang="en-US" dirty="0"/>
          </a:p>
          <a:p>
            <a:r>
              <a:rPr lang="en-US" dirty="0" smtClean="0"/>
              <a:t>Deviations from the </a:t>
            </a:r>
            <a:r>
              <a:rPr lang="en-US" i="1" dirty="0" smtClean="0"/>
              <a:t>Guide</a:t>
            </a:r>
          </a:p>
          <a:p>
            <a:pPr lvl="1"/>
            <a:r>
              <a:rPr lang="en-US" dirty="0" smtClean="0"/>
              <a:t>Need performance data generated locally</a:t>
            </a:r>
          </a:p>
          <a:p>
            <a:pPr lvl="1"/>
            <a:r>
              <a:rPr lang="en-US" dirty="0" smtClean="0"/>
              <a:t>Example: caging accessory frequency </a:t>
            </a:r>
            <a:r>
              <a:rPr lang="en-US" dirty="0"/>
              <a:t>of sanitation </a:t>
            </a:r>
            <a:endParaRPr lang="en-US" dirty="0" smtClean="0"/>
          </a:p>
          <a:p>
            <a:pPr lvl="1"/>
            <a:r>
              <a:rPr lang="en-US" i="1" dirty="0" smtClean="0"/>
              <a:t>Guide:</a:t>
            </a:r>
            <a:r>
              <a:rPr lang="en-US" dirty="0" smtClean="0"/>
              <a:t> </a:t>
            </a:r>
            <a:r>
              <a:rPr lang="en-US" sz="2200" u="sng" dirty="0" smtClean="0"/>
              <a:t>should</a:t>
            </a:r>
            <a:r>
              <a:rPr lang="en-US" sz="2200" dirty="0" smtClean="0"/>
              <a:t> sanitize every 2 weeks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– less frequent may be approved by IACUC </a:t>
            </a:r>
            <a:r>
              <a:rPr lang="en-US" sz="2200" dirty="0"/>
              <a:t>if performance </a:t>
            </a:r>
            <a:r>
              <a:rPr lang="en-US" sz="2200" dirty="0" smtClean="0"/>
              <a:t>standards are established </a:t>
            </a:r>
            <a:r>
              <a:rPr lang="en-US" sz="2200" dirty="0"/>
              <a:t>&amp; </a:t>
            </a:r>
            <a:r>
              <a:rPr lang="en-US" sz="2200" dirty="0" smtClean="0"/>
              <a:t>met</a:t>
            </a:r>
          </a:p>
          <a:p>
            <a:pPr lvl="1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953000" y="1295400"/>
            <a:ext cx="4114800" cy="2895600"/>
            <a:chOff x="4953000" y="1295400"/>
            <a:chExt cx="4114800" cy="2895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1743676"/>
              <a:ext cx="4114800" cy="225742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464931" y="1295400"/>
              <a:ext cx="10909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kern="0" dirty="0">
                  <a:solidFill>
                    <a:srgbClr val="000000"/>
                  </a:solidFill>
                </a:rPr>
                <a:t>&lt; 70</a:t>
              </a:r>
              <a:r>
                <a:rPr lang="en-US" sz="2400" kern="0" baseline="30000" dirty="0">
                  <a:solidFill>
                    <a:srgbClr val="000000"/>
                  </a:solidFill>
                </a:rPr>
                <a:t>o</a:t>
              </a:r>
              <a:r>
                <a:rPr lang="en-US" sz="2400" kern="0" dirty="0">
                  <a:solidFill>
                    <a:srgbClr val="000000"/>
                  </a:solidFill>
                </a:rPr>
                <a:t>F 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29200" y="3852446"/>
              <a:ext cx="3962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>
                  <a:solidFill>
                    <a:srgbClr val="000000"/>
                  </a:solidFill>
                </a:rPr>
                <a:t>Credit:http</a:t>
              </a:r>
              <a:r>
                <a:rPr lang="en-US" sz="800" dirty="0">
                  <a:solidFill>
                    <a:srgbClr val="000000"/>
                  </a:solidFill>
                </a:rPr>
                <a:t>://www.labdiet.com/cs/groups/lolweb/documents/web_content/mdrf/mdyw/~edisp/ducm04_060205.jpg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75870" y="4267200"/>
            <a:ext cx="3593469" cy="1828800"/>
            <a:chOff x="5375870" y="4267200"/>
            <a:chExt cx="3593469" cy="1828800"/>
          </a:xfrm>
        </p:grpSpPr>
        <p:sp>
          <p:nvSpPr>
            <p:cNvPr id="7" name="TextBox 6"/>
            <p:cNvSpPr txBox="1"/>
            <p:nvPr/>
          </p:nvSpPr>
          <p:spPr>
            <a:xfrm>
              <a:off x="6706292" y="426720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kern="0" dirty="0">
                  <a:solidFill>
                    <a:srgbClr val="000000"/>
                  </a:solidFill>
                </a:rPr>
                <a:t>&lt; 39</a:t>
              </a:r>
              <a:r>
                <a:rPr lang="en-US" sz="2400" kern="0" baseline="30000" dirty="0">
                  <a:solidFill>
                    <a:srgbClr val="000000"/>
                  </a:solidFill>
                </a:rPr>
                <a:t>o</a:t>
              </a:r>
              <a:r>
                <a:rPr lang="en-US" sz="2400" kern="0" dirty="0">
                  <a:solidFill>
                    <a:srgbClr val="000000"/>
                  </a:solidFill>
                </a:rPr>
                <a:t>F 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4648200"/>
              <a:ext cx="3427616" cy="118221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375870" y="5757446"/>
              <a:ext cx="35934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>
                  <a:solidFill>
                    <a:srgbClr val="000000"/>
                  </a:solidFill>
                </a:rPr>
                <a:t>Credit:http</a:t>
              </a:r>
              <a:r>
                <a:rPr lang="en-US" sz="800" dirty="0">
                  <a:solidFill>
                    <a:srgbClr val="000000"/>
                  </a:solidFill>
                </a:rPr>
                <a:t>://www.testdiet.com/cs/groups/public/@testdiet/documents/web_content/mdrf/mdu2/~edisp/ducm04_056801.jpg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726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Veterinary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419600" cy="5029200"/>
          </a:xfrm>
        </p:spPr>
        <p:txBody>
          <a:bodyPr/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rodent euthanasia</a:t>
            </a:r>
          </a:p>
          <a:p>
            <a:pPr lvl="1"/>
            <a:r>
              <a:rPr lang="en-US" dirty="0" smtClean="0"/>
              <a:t>Pressurized tank</a:t>
            </a:r>
          </a:p>
          <a:p>
            <a:pPr lvl="1"/>
            <a:r>
              <a:rPr lang="en-US" dirty="0" smtClean="0"/>
              <a:t>Flow meter</a:t>
            </a:r>
          </a:p>
          <a:p>
            <a:pPr lvl="1"/>
            <a:r>
              <a:rPr lang="en-US" dirty="0" smtClean="0"/>
              <a:t>Home cage, if possible</a:t>
            </a:r>
          </a:p>
          <a:p>
            <a:r>
              <a:rPr lang="en-US" dirty="0" smtClean="0"/>
              <a:t>PI laboratories: rodent survival surgery</a:t>
            </a:r>
          </a:p>
          <a:p>
            <a:pPr lvl="1"/>
            <a:r>
              <a:rPr lang="en-US" dirty="0" smtClean="0"/>
              <a:t>Aseptic technique</a:t>
            </a:r>
          </a:p>
          <a:p>
            <a:pPr lvl="1"/>
            <a:r>
              <a:rPr lang="en-US" dirty="0" smtClean="0"/>
              <a:t>Autoclaved instruments</a:t>
            </a:r>
          </a:p>
          <a:p>
            <a:pPr lvl="1"/>
            <a:r>
              <a:rPr lang="en-US" dirty="0" smtClean="0"/>
              <a:t>Instruments sterilized between animals (e.g., glass beads)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724400" y="3893098"/>
            <a:ext cx="4193458" cy="2573628"/>
            <a:chOff x="4724400" y="3791370"/>
            <a:chExt cx="4193458" cy="25736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3791370"/>
              <a:ext cx="4193458" cy="235289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733335" y="6149554"/>
              <a:ext cx="2971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Credit:  http</a:t>
              </a:r>
              <a:r>
                <a:rPr lang="en-US" sz="800" dirty="0"/>
                <a:t>://www.procedureswithcare.org.uk/as2.jpg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76800" y="1250021"/>
            <a:ext cx="3962400" cy="2653845"/>
            <a:chOff x="4876800" y="1250021"/>
            <a:chExt cx="3962400" cy="265384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26" b="2973"/>
            <a:stretch/>
          </p:blipFill>
          <p:spPr>
            <a:xfrm>
              <a:off x="5639600" y="1250021"/>
              <a:ext cx="2407579" cy="247350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876800" y="3688422"/>
              <a:ext cx="3962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Credit:  http</a:t>
              </a:r>
              <a:r>
                <a:rPr lang="en-US" sz="800" dirty="0"/>
                <a:t>://www.euthanex.com/smartbox/images/EP-PS50_0.jpg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310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Addressing and documenting deficiencies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Managing potential Guide deviations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Recent hot button issues in AAALAC site visits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VA updates (brief)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50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267200" cy="4648200"/>
          </a:xfrm>
        </p:spPr>
        <p:txBody>
          <a:bodyPr/>
          <a:lstStyle/>
          <a:p>
            <a:r>
              <a:rPr lang="en-US" b="1" dirty="0" smtClean="0"/>
              <a:t>HVAC</a:t>
            </a:r>
          </a:p>
          <a:p>
            <a:r>
              <a:rPr lang="en-US" dirty="0" smtClean="0"/>
              <a:t>Safe egress / training</a:t>
            </a:r>
          </a:p>
          <a:p>
            <a:pPr lvl="1"/>
            <a:r>
              <a:rPr lang="en-US" dirty="0" smtClean="0"/>
              <a:t>Cage and rack washers</a:t>
            </a:r>
          </a:p>
          <a:p>
            <a:pPr lvl="1"/>
            <a:r>
              <a:rPr lang="en-US" dirty="0" smtClean="0"/>
              <a:t>Walk-in bulk autoclaves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SIGNAGE</a:t>
            </a:r>
          </a:p>
          <a:p>
            <a:pPr lvl="2"/>
            <a:r>
              <a:rPr lang="en-US" dirty="0" smtClean="0"/>
              <a:t>Inside AND </a:t>
            </a:r>
            <a:r>
              <a:rPr lang="en-US" u="sng" dirty="0" smtClean="0"/>
              <a:t>outside</a:t>
            </a:r>
            <a:r>
              <a:rPr lang="en-US" dirty="0" smtClean="0"/>
              <a:t> units</a:t>
            </a:r>
          </a:p>
          <a:p>
            <a:r>
              <a:rPr lang="en-US" dirty="0" smtClean="0"/>
              <a:t>Eyewash stations</a:t>
            </a:r>
          </a:p>
          <a:p>
            <a:pPr lvl="1"/>
            <a:r>
              <a:rPr lang="en-US" dirty="0" smtClean="0"/>
              <a:t>Ease of access</a:t>
            </a:r>
          </a:p>
          <a:p>
            <a:pPr lvl="1"/>
            <a:r>
              <a:rPr lang="en-US" dirty="0" smtClean="0"/>
              <a:t>Near hazard(s)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7" b="8989"/>
          <a:stretch/>
        </p:blipFill>
        <p:spPr>
          <a:xfrm>
            <a:off x="3810000" y="4572000"/>
            <a:ext cx="2362200" cy="1921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500" y="6400800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Credit:http</a:t>
            </a:r>
            <a:r>
              <a:rPr lang="en-US" sz="800" dirty="0"/>
              <a:t>://tse1.mm.bing.net/</a:t>
            </a:r>
            <a:r>
              <a:rPr lang="en-US" sz="800" dirty="0" err="1"/>
              <a:t>th</a:t>
            </a:r>
            <a:r>
              <a:rPr lang="en-US" sz="800" dirty="0"/>
              <a:t>?&amp;id=OIP.M59faa93bce433cd7fc0e2d831efde846o0&amp;w=300&amp;h=300&amp;c=0&amp;pid=1.9&amp;rs=0&amp;p=0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r="8240" b="10303"/>
          <a:stretch/>
        </p:blipFill>
        <p:spPr>
          <a:xfrm>
            <a:off x="6400801" y="1326222"/>
            <a:ext cx="2656726" cy="38371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99184" y="5177135"/>
            <a:ext cx="2458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Credit:http</a:t>
            </a:r>
            <a:r>
              <a:rPr lang="en-US" sz="800" dirty="0"/>
              <a:t>://tse1.mm.bing.net/</a:t>
            </a:r>
            <a:r>
              <a:rPr lang="en-US" sz="800" dirty="0" err="1"/>
              <a:t>th</a:t>
            </a:r>
            <a:r>
              <a:rPr lang="en-US" sz="800" dirty="0"/>
              <a:t>?&amp;id=OIP.M71b6adeb8c293aef84f2d4b3e042526eo0&amp;w=161&amp;h=217&amp;c=0&amp;pid=1.9&amp;rs=0&amp;p=0</a:t>
            </a:r>
          </a:p>
        </p:txBody>
      </p:sp>
    </p:spTree>
    <p:extLst>
      <p:ext uri="{BB962C8B-B14F-4D97-AF65-F5344CB8AC3E}">
        <p14:creationId xmlns:p14="http://schemas.microsoft.com/office/powerpoint/2010/main" val="152859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up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few VA updates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Alice Huang</a:t>
            </a:r>
          </a:p>
          <a:p>
            <a:pPr marL="400050" lvl="1" indent="0">
              <a:buNone/>
            </a:pPr>
            <a:r>
              <a:rPr lang="pt-BR" dirty="0" smtClean="0"/>
              <a:t>PhD, CPIA</a:t>
            </a:r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0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Renewal interval for Animal Research training is now THREE years.</a:t>
            </a:r>
          </a:p>
          <a:p>
            <a:endParaRPr lang="en-US" dirty="0" smtClean="0"/>
          </a:p>
          <a:p>
            <a:r>
              <a:rPr lang="en-US" dirty="0" smtClean="0"/>
              <a:t>Records Control Schedule for VA ORD released, effective 7/10/15 (DAA-0015-2015-0004) -- Many locally specific details require consultation with local VHA Records Manager</a:t>
            </a:r>
          </a:p>
          <a:p>
            <a:pPr lvl="1"/>
            <a:r>
              <a:rPr lang="en-US" dirty="0" smtClean="0"/>
              <a:t>identification of which records must be </a:t>
            </a:r>
            <a:r>
              <a:rPr lang="en-US" smtClean="0"/>
              <a:t>retained,</a:t>
            </a:r>
          </a:p>
          <a:p>
            <a:pPr lvl="1"/>
            <a:r>
              <a:rPr lang="en-US" smtClean="0"/>
              <a:t>proper </a:t>
            </a:r>
            <a:r>
              <a:rPr lang="en-US" dirty="0" smtClean="0"/>
              <a:t>procedures for storage and destruction</a:t>
            </a:r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332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Generally, Requirements for Records 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2" charset="2"/>
              <a:buChar char="§"/>
            </a:pPr>
            <a:r>
              <a:rPr lang="en-US" sz="2800" dirty="0"/>
              <a:t>Most </a:t>
            </a:r>
            <a:r>
              <a:rPr lang="en-US" sz="2800" dirty="0" smtClean="0"/>
              <a:t>to </a:t>
            </a:r>
            <a:r>
              <a:rPr lang="en-US" sz="2800" dirty="0"/>
              <a:t>be held for 3-6 years after they are no longer in effect</a:t>
            </a:r>
          </a:p>
          <a:p>
            <a:r>
              <a:rPr lang="en-US" dirty="0" smtClean="0"/>
              <a:t>Copies (labeled as such) do not have to be retained</a:t>
            </a:r>
          </a:p>
          <a:p>
            <a:r>
              <a:rPr lang="en-US" dirty="0" smtClean="0"/>
              <a:t>Paper records may be digitalized and retained in digitized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791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ubtitle 3"/>
          <p:cNvSpPr>
            <a:spLocks noGrp="1"/>
          </p:cNvSpPr>
          <p:nvPr>
            <p:ph type="subTitle" idx="1"/>
          </p:nvPr>
        </p:nvSpPr>
        <p:spPr>
          <a:xfrm>
            <a:off x="1447800" y="2590800"/>
            <a:ext cx="6400800" cy="1752600"/>
          </a:xfrm>
        </p:spPr>
        <p:txBody>
          <a:bodyPr/>
          <a:lstStyle/>
          <a:p>
            <a:r>
              <a:rPr lang="en-US" altLang="en-US" sz="4200" b="1" dirty="0" smtClean="0">
                <a:solidFill>
                  <a:srgbClr val="00447C"/>
                </a:solidFill>
                <a:latin typeface="+mj-lt"/>
              </a:rPr>
              <a:t>Thank you!</a:t>
            </a:r>
            <a:endParaRPr lang="en-US" altLang="en-US" sz="4200" b="1" dirty="0">
              <a:solidFill>
                <a:srgbClr val="00447C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776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143000"/>
            <a:ext cx="8229600" cy="1470025"/>
          </a:xfrm>
        </p:spPr>
        <p:txBody>
          <a:bodyPr anchor="ctr"/>
          <a:lstStyle/>
          <a:p>
            <a:r>
              <a:rPr lang="en-US" altLang="en-US" sz="3600" dirty="0" smtClean="0">
                <a:latin typeface="+mj-lt"/>
              </a:rPr>
              <a:t>What Do We Do with Deficiencies That We Find?</a:t>
            </a:r>
            <a:endParaRPr lang="en-US" altLang="en-US" sz="3600" dirty="0">
              <a:latin typeface="+mj-lt"/>
            </a:endParaRPr>
          </a:p>
        </p:txBody>
      </p:sp>
      <p:sp>
        <p:nvSpPr>
          <p:cNvPr id="3075" name="Subtitle 3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 anchor="ctr"/>
          <a:lstStyle/>
          <a:p>
            <a:r>
              <a:rPr lang="en-US" altLang="en-US" sz="2400" b="1" dirty="0" smtClean="0">
                <a:solidFill>
                  <a:srgbClr val="00447C"/>
                </a:solidFill>
                <a:latin typeface="+mj-lt"/>
              </a:rPr>
              <a:t>Alice Huang</a:t>
            </a:r>
            <a:r>
              <a:rPr lang="en-US" altLang="en-US" sz="2400" b="1" dirty="0" smtClean="0">
                <a:latin typeface="+mj-lt"/>
              </a:rPr>
              <a:t>, PhD, CPIA</a:t>
            </a:r>
            <a:endParaRPr lang="en-US" altLang="en-US" sz="2400" b="1" dirty="0" smtClean="0">
              <a:solidFill>
                <a:srgbClr val="00447C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634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Regulatory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Nearly identical wording in USDA AWAR and PHS Policy</a:t>
            </a:r>
          </a:p>
          <a:p>
            <a:pPr lvl="1"/>
            <a:r>
              <a:rPr lang="en-US" dirty="0" smtClean="0"/>
              <a:t>Identify departures from AWAR, PHS Policy, and the Guide (departures ≠ “departures”)</a:t>
            </a:r>
          </a:p>
          <a:p>
            <a:pPr lvl="1"/>
            <a:r>
              <a:rPr lang="en-US" dirty="0" smtClean="0"/>
              <a:t>State the reasons for the departures</a:t>
            </a:r>
          </a:p>
          <a:p>
            <a:pPr lvl="1"/>
            <a:r>
              <a:rPr lang="en-US" dirty="0" smtClean="0"/>
              <a:t>“minor” vs. “significant”</a:t>
            </a:r>
          </a:p>
          <a:p>
            <a:pPr lvl="1"/>
            <a:r>
              <a:rPr lang="en-US" dirty="0" smtClean="0"/>
              <a:t>Reasonable and specific plan and schedule for correction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83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What’s the Point?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A tool for improvement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NOT</a:t>
            </a:r>
          </a:p>
          <a:p>
            <a:pPr lvl="1"/>
            <a:r>
              <a:rPr lang="en-US" dirty="0" smtClean="0"/>
              <a:t>Forced confession</a:t>
            </a:r>
          </a:p>
          <a:p>
            <a:pPr lvl="1"/>
            <a:r>
              <a:rPr lang="en-US" dirty="0" smtClean="0"/>
              <a:t>Busy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50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A member of the semiannual inspection team enters a post-op recovery room and sees a pile of bloody surgical towels on the floor, and a puddle of clear liquid nearby.</a:t>
            </a:r>
          </a:p>
          <a:p>
            <a:r>
              <a:rPr lang="en-US" sz="3600" dirty="0" smtClean="0"/>
              <a:t>There are no research personnel present</a:t>
            </a:r>
          </a:p>
          <a:p>
            <a:r>
              <a:rPr lang="en-US" sz="3600" dirty="0" smtClean="0"/>
              <a:t>What should the inspection team do?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0548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VA Forms for Semiannual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Available online</a:t>
            </a:r>
          </a:p>
          <a:p>
            <a:pPr marL="0" indent="0" algn="ctr">
              <a:buNone/>
            </a:pPr>
            <a:endParaRPr lang="en-US" dirty="0"/>
          </a:p>
          <a:p>
            <a:pPr marL="57150" indent="0" algn="ctr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www.research.va.gov/programs/</a:t>
            </a:r>
          </a:p>
          <a:p>
            <a:pPr marL="57150" indent="0" algn="ctr">
              <a:buNone/>
            </a:pPr>
            <a:r>
              <a:rPr lang="en-US" dirty="0" err="1" smtClean="0">
                <a:hlinkClick r:id="rId2"/>
              </a:rPr>
              <a:t>animal_research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documents.cfm</a:t>
            </a:r>
            <a:endParaRPr lang="en-US" dirty="0" smtClean="0"/>
          </a:p>
          <a:p>
            <a:pPr marL="57150" indent="0" algn="ctr">
              <a:buNone/>
            </a:pPr>
            <a:r>
              <a:rPr lang="en-US" dirty="0"/>
              <a:t>Forms for Semiannual Evaluations of the Institutional Care and Use Program and </a:t>
            </a:r>
            <a:r>
              <a:rPr lang="en-US" dirty="0" smtClean="0"/>
              <a:t>Facilities</a:t>
            </a:r>
          </a:p>
          <a:p>
            <a:pPr marL="5715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www.primr.org/IACUC16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The PRIM&amp;R IACUC16 Conference </a:t>
            </a:r>
            <a:r>
              <a:rPr lang="en-US" dirty="0" smtClean="0"/>
              <a:t>Portal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39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RIM&amp;R template">
  <a:themeElements>
    <a:clrScheme name="Pixel 11">
      <a:dk1>
        <a:srgbClr val="000000"/>
      </a:dk1>
      <a:lt1>
        <a:srgbClr val="FFFFFF"/>
      </a:lt1>
      <a:dk2>
        <a:srgbClr val="000000"/>
      </a:dk2>
      <a:lt2>
        <a:srgbClr val="779F92"/>
      </a:lt2>
      <a:accent1>
        <a:srgbClr val="33CCCC"/>
      </a:accent1>
      <a:accent2>
        <a:srgbClr val="9DC2D7"/>
      </a:accent2>
      <a:accent3>
        <a:srgbClr val="FFFFFF"/>
      </a:accent3>
      <a:accent4>
        <a:srgbClr val="000000"/>
      </a:accent4>
      <a:accent5>
        <a:srgbClr val="ADE2E2"/>
      </a:accent5>
      <a:accent6>
        <a:srgbClr val="8EB0C3"/>
      </a:accent6>
      <a:hlink>
        <a:srgbClr val="006666"/>
      </a:hlink>
      <a:folHlink>
        <a:srgbClr val="CCCCFF"/>
      </a:folHlink>
    </a:clrScheme>
    <a:fontScheme name="Pixe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6F8DB9"/>
        </a:accent1>
        <a:accent2>
          <a:srgbClr val="7A003C"/>
        </a:accent2>
        <a:accent3>
          <a:srgbClr val="FFFFFF"/>
        </a:accent3>
        <a:accent4>
          <a:srgbClr val="000000"/>
        </a:accent4>
        <a:accent5>
          <a:srgbClr val="BBC5D9"/>
        </a:accent5>
        <a:accent6>
          <a:srgbClr val="6E0035"/>
        </a:accent6>
        <a:hlink>
          <a:srgbClr val="990033"/>
        </a:hlink>
        <a:folHlink>
          <a:srgbClr val="004B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4">
        <a:dk1>
          <a:srgbClr val="000000"/>
        </a:dk1>
        <a:lt1>
          <a:srgbClr val="FFFFFF"/>
        </a:lt1>
        <a:dk2>
          <a:srgbClr val="000000"/>
        </a:dk2>
        <a:lt2>
          <a:srgbClr val="B19ACA"/>
        </a:lt2>
        <a:accent1>
          <a:srgbClr val="6F8DB9"/>
        </a:accent1>
        <a:accent2>
          <a:srgbClr val="7A003C"/>
        </a:accent2>
        <a:accent3>
          <a:srgbClr val="FFFFFF"/>
        </a:accent3>
        <a:accent4>
          <a:srgbClr val="000000"/>
        </a:accent4>
        <a:accent5>
          <a:srgbClr val="BBC5D9"/>
        </a:accent5>
        <a:accent6>
          <a:srgbClr val="6E0035"/>
        </a:accent6>
        <a:hlink>
          <a:srgbClr val="990033"/>
        </a:hlink>
        <a:folHlink>
          <a:srgbClr val="004B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5">
        <a:dk1>
          <a:srgbClr val="000000"/>
        </a:dk1>
        <a:lt1>
          <a:srgbClr val="FFFFFF"/>
        </a:lt1>
        <a:dk2>
          <a:srgbClr val="000000"/>
        </a:dk2>
        <a:lt2>
          <a:srgbClr val="6F8DB9"/>
        </a:lt2>
        <a:accent1>
          <a:srgbClr val="B19ACA"/>
        </a:accent1>
        <a:accent2>
          <a:srgbClr val="7A003C"/>
        </a:accent2>
        <a:accent3>
          <a:srgbClr val="FFFFFF"/>
        </a:accent3>
        <a:accent4>
          <a:srgbClr val="000000"/>
        </a:accent4>
        <a:accent5>
          <a:srgbClr val="D5CAE1"/>
        </a:accent5>
        <a:accent6>
          <a:srgbClr val="6E0035"/>
        </a:accent6>
        <a:hlink>
          <a:srgbClr val="990033"/>
        </a:hlink>
        <a:folHlink>
          <a:srgbClr val="004B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6">
        <a:dk1>
          <a:srgbClr val="000000"/>
        </a:dk1>
        <a:lt1>
          <a:srgbClr val="FFFFFF"/>
        </a:lt1>
        <a:dk2>
          <a:srgbClr val="000000"/>
        </a:dk2>
        <a:lt2>
          <a:srgbClr val="6F8DB9"/>
        </a:lt2>
        <a:accent1>
          <a:srgbClr val="B19ACA"/>
        </a:accent1>
        <a:accent2>
          <a:srgbClr val="B20838"/>
        </a:accent2>
        <a:accent3>
          <a:srgbClr val="FFFFFF"/>
        </a:accent3>
        <a:accent4>
          <a:srgbClr val="000000"/>
        </a:accent4>
        <a:accent5>
          <a:srgbClr val="D5CAE1"/>
        </a:accent5>
        <a:accent6>
          <a:srgbClr val="A10632"/>
        </a:accent6>
        <a:hlink>
          <a:srgbClr val="B20838"/>
        </a:hlink>
        <a:folHlink>
          <a:srgbClr val="004B8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IM&amp;R template">
  <a:themeElements>
    <a:clrScheme name="Pixel 11">
      <a:dk1>
        <a:srgbClr val="000000"/>
      </a:dk1>
      <a:lt1>
        <a:srgbClr val="FFFFFF"/>
      </a:lt1>
      <a:dk2>
        <a:srgbClr val="000000"/>
      </a:dk2>
      <a:lt2>
        <a:srgbClr val="779F92"/>
      </a:lt2>
      <a:accent1>
        <a:srgbClr val="33CCCC"/>
      </a:accent1>
      <a:accent2>
        <a:srgbClr val="9DC2D7"/>
      </a:accent2>
      <a:accent3>
        <a:srgbClr val="FFFFFF"/>
      </a:accent3>
      <a:accent4>
        <a:srgbClr val="000000"/>
      </a:accent4>
      <a:accent5>
        <a:srgbClr val="ADE2E2"/>
      </a:accent5>
      <a:accent6>
        <a:srgbClr val="8EB0C3"/>
      </a:accent6>
      <a:hlink>
        <a:srgbClr val="006666"/>
      </a:hlink>
      <a:folHlink>
        <a:srgbClr val="CCCCFF"/>
      </a:folHlink>
    </a:clrScheme>
    <a:fontScheme name="Pixe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6F8DB9"/>
        </a:accent1>
        <a:accent2>
          <a:srgbClr val="7A003C"/>
        </a:accent2>
        <a:accent3>
          <a:srgbClr val="FFFFFF"/>
        </a:accent3>
        <a:accent4>
          <a:srgbClr val="000000"/>
        </a:accent4>
        <a:accent5>
          <a:srgbClr val="BBC5D9"/>
        </a:accent5>
        <a:accent6>
          <a:srgbClr val="6E0035"/>
        </a:accent6>
        <a:hlink>
          <a:srgbClr val="990033"/>
        </a:hlink>
        <a:folHlink>
          <a:srgbClr val="004B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4">
        <a:dk1>
          <a:srgbClr val="000000"/>
        </a:dk1>
        <a:lt1>
          <a:srgbClr val="FFFFFF"/>
        </a:lt1>
        <a:dk2>
          <a:srgbClr val="000000"/>
        </a:dk2>
        <a:lt2>
          <a:srgbClr val="B19ACA"/>
        </a:lt2>
        <a:accent1>
          <a:srgbClr val="6F8DB9"/>
        </a:accent1>
        <a:accent2>
          <a:srgbClr val="7A003C"/>
        </a:accent2>
        <a:accent3>
          <a:srgbClr val="FFFFFF"/>
        </a:accent3>
        <a:accent4>
          <a:srgbClr val="000000"/>
        </a:accent4>
        <a:accent5>
          <a:srgbClr val="BBC5D9"/>
        </a:accent5>
        <a:accent6>
          <a:srgbClr val="6E0035"/>
        </a:accent6>
        <a:hlink>
          <a:srgbClr val="990033"/>
        </a:hlink>
        <a:folHlink>
          <a:srgbClr val="004B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5">
        <a:dk1>
          <a:srgbClr val="000000"/>
        </a:dk1>
        <a:lt1>
          <a:srgbClr val="FFFFFF"/>
        </a:lt1>
        <a:dk2>
          <a:srgbClr val="000000"/>
        </a:dk2>
        <a:lt2>
          <a:srgbClr val="6F8DB9"/>
        </a:lt2>
        <a:accent1>
          <a:srgbClr val="B19ACA"/>
        </a:accent1>
        <a:accent2>
          <a:srgbClr val="7A003C"/>
        </a:accent2>
        <a:accent3>
          <a:srgbClr val="FFFFFF"/>
        </a:accent3>
        <a:accent4>
          <a:srgbClr val="000000"/>
        </a:accent4>
        <a:accent5>
          <a:srgbClr val="D5CAE1"/>
        </a:accent5>
        <a:accent6>
          <a:srgbClr val="6E0035"/>
        </a:accent6>
        <a:hlink>
          <a:srgbClr val="990033"/>
        </a:hlink>
        <a:folHlink>
          <a:srgbClr val="004B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6">
        <a:dk1>
          <a:srgbClr val="000000"/>
        </a:dk1>
        <a:lt1>
          <a:srgbClr val="FFFFFF"/>
        </a:lt1>
        <a:dk2>
          <a:srgbClr val="000000"/>
        </a:dk2>
        <a:lt2>
          <a:srgbClr val="6F8DB9"/>
        </a:lt2>
        <a:accent1>
          <a:srgbClr val="B19ACA"/>
        </a:accent1>
        <a:accent2>
          <a:srgbClr val="B20838"/>
        </a:accent2>
        <a:accent3>
          <a:srgbClr val="FFFFFF"/>
        </a:accent3>
        <a:accent4>
          <a:srgbClr val="000000"/>
        </a:accent4>
        <a:accent5>
          <a:srgbClr val="D5CAE1"/>
        </a:accent5>
        <a:accent6>
          <a:srgbClr val="A10632"/>
        </a:accent6>
        <a:hlink>
          <a:srgbClr val="B20838"/>
        </a:hlink>
        <a:folHlink>
          <a:srgbClr val="004B8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xel 14">
    <a:dk1>
      <a:srgbClr val="000000"/>
    </a:dk1>
    <a:lt1>
      <a:srgbClr val="FFFFFF"/>
    </a:lt1>
    <a:dk2>
      <a:srgbClr val="000000"/>
    </a:dk2>
    <a:lt2>
      <a:srgbClr val="B19ACA"/>
    </a:lt2>
    <a:accent1>
      <a:srgbClr val="6F8DB9"/>
    </a:accent1>
    <a:accent2>
      <a:srgbClr val="7A003C"/>
    </a:accent2>
    <a:accent3>
      <a:srgbClr val="FFFFFF"/>
    </a:accent3>
    <a:accent4>
      <a:srgbClr val="000000"/>
    </a:accent4>
    <a:accent5>
      <a:srgbClr val="BBC5D9"/>
    </a:accent5>
    <a:accent6>
      <a:srgbClr val="6E0035"/>
    </a:accent6>
    <a:hlink>
      <a:srgbClr val="990033"/>
    </a:hlink>
    <a:folHlink>
      <a:srgbClr val="004B85"/>
    </a:folHlink>
  </a:clrScheme>
</a:themeOverride>
</file>

<file path=ppt/theme/themeOverride2.xml><?xml version="1.0" encoding="utf-8"?>
<a:themeOverride xmlns:a="http://schemas.openxmlformats.org/drawingml/2006/main">
  <a:clrScheme name="Pixel 14">
    <a:dk1>
      <a:srgbClr val="000000"/>
    </a:dk1>
    <a:lt1>
      <a:srgbClr val="FFFFFF"/>
    </a:lt1>
    <a:dk2>
      <a:srgbClr val="000000"/>
    </a:dk2>
    <a:lt2>
      <a:srgbClr val="B19ACA"/>
    </a:lt2>
    <a:accent1>
      <a:srgbClr val="6F8DB9"/>
    </a:accent1>
    <a:accent2>
      <a:srgbClr val="7A003C"/>
    </a:accent2>
    <a:accent3>
      <a:srgbClr val="FFFFFF"/>
    </a:accent3>
    <a:accent4>
      <a:srgbClr val="000000"/>
    </a:accent4>
    <a:accent5>
      <a:srgbClr val="BBC5D9"/>
    </a:accent5>
    <a:accent6>
      <a:srgbClr val="6E0035"/>
    </a:accent6>
    <a:hlink>
      <a:srgbClr val="990033"/>
    </a:hlink>
    <a:folHlink>
      <a:srgbClr val="004B8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19495</TotalTime>
  <Words>1818</Words>
  <Application>Microsoft Office PowerPoint</Application>
  <PresentationFormat>On-screen Show (4:3)</PresentationFormat>
  <Paragraphs>335</Paragraphs>
  <Slides>45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PRIM&amp;R template</vt:lpstr>
      <vt:lpstr>1_PRIM&amp;R template</vt:lpstr>
      <vt:lpstr>Make any IACUC More Effective: A VA Perspective</vt:lpstr>
      <vt:lpstr>Who We Are</vt:lpstr>
      <vt:lpstr>Disclosure of Conflicts of Interest</vt:lpstr>
      <vt:lpstr>Learning Objectives</vt:lpstr>
      <vt:lpstr>What Do We Do with Deficiencies That We Find?</vt:lpstr>
      <vt:lpstr>The Regulatory Requirement</vt:lpstr>
      <vt:lpstr>What’s the Point?</vt:lpstr>
      <vt:lpstr>Consider …</vt:lpstr>
      <vt:lpstr>VA Forms for Semiannual Reports</vt:lpstr>
      <vt:lpstr>Part 1 Checklist Section B Inspection of the Facilities</vt:lpstr>
      <vt:lpstr>Part 2 Table of Deficiencies and Departures</vt:lpstr>
      <vt:lpstr>Descriptive Details</vt:lpstr>
      <vt:lpstr>Look for a cure, don’t just treat the symptoms</vt:lpstr>
      <vt:lpstr>What if …</vt:lpstr>
      <vt:lpstr>What if …</vt:lpstr>
      <vt:lpstr>In all depends on context …</vt:lpstr>
      <vt:lpstr>Next up …</vt:lpstr>
      <vt:lpstr>Protocol challenges – What should the IACUC do?</vt:lpstr>
      <vt:lpstr>Protocol challenges – What should the IACUC do?</vt:lpstr>
      <vt:lpstr>IACUC Issue continued…</vt:lpstr>
      <vt:lpstr>Consideration # 1 </vt:lpstr>
      <vt:lpstr>Consideration #1</vt:lpstr>
      <vt:lpstr>Consideration #1</vt:lpstr>
      <vt:lpstr>Consideration #2</vt:lpstr>
      <vt:lpstr>Consideration #2</vt:lpstr>
      <vt:lpstr>Well-Established Performance Standards</vt:lpstr>
      <vt:lpstr>Development of a Performance Standard</vt:lpstr>
      <vt:lpstr>Development of a Performance Standard continued…</vt:lpstr>
      <vt:lpstr>Development of a Performance Standard continued…</vt:lpstr>
      <vt:lpstr>Consideration #2</vt:lpstr>
      <vt:lpstr>Take home point:</vt:lpstr>
      <vt:lpstr>Next up …</vt:lpstr>
      <vt:lpstr>AAALAC Site Visits:</vt:lpstr>
      <vt:lpstr>Identification of Hot Buttons</vt:lpstr>
      <vt:lpstr>Ad hoc Experience</vt:lpstr>
      <vt:lpstr>Animal Care and Use Program</vt:lpstr>
      <vt:lpstr>Environment, Housing &amp; Management</vt:lpstr>
      <vt:lpstr>Environment, Housing &amp; Management</vt:lpstr>
      <vt:lpstr>Veterinary Care</vt:lpstr>
      <vt:lpstr>Physical Plant</vt:lpstr>
      <vt:lpstr>Next up …</vt:lpstr>
      <vt:lpstr>VA Updates</vt:lpstr>
      <vt:lpstr>Generally, Requirements for Records Retention</vt:lpstr>
      <vt:lpstr>Questions?</vt:lpstr>
      <vt:lpstr>PowerPoint Presentation</vt:lpstr>
    </vt:vector>
  </TitlesOfParts>
  <Company>PRIM&amp;R/ARENA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any IACUC More Effective: A VA Perspective</dc:title>
  <dc:subject>Make any IACUC More Effective: A VA Perspective</dc:subject>
  <dc:creator>doublejen</dc:creator>
  <cp:keywords>Make any IACUC More Effective: A VA Perspective</cp:keywords>
  <cp:lastModifiedBy>Department of Veterans Affairs</cp:lastModifiedBy>
  <cp:revision>632</cp:revision>
  <cp:lastPrinted>2015-03-27T12:02:36Z</cp:lastPrinted>
  <dcterms:created xsi:type="dcterms:W3CDTF">2006-06-21T17:26:09Z</dcterms:created>
  <dcterms:modified xsi:type="dcterms:W3CDTF">2016-03-30T14:40:36Z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24792CCD-5034-4B1F-A469-F4FEC1AF1AEE</vt:lpwstr>
  </property>
  <property fmtid="{D5CDD505-2E9C-101B-9397-08002B2CF9AE}" pid="3" name="ArticulatePath">
    <vt:lpwstr>4 7 15 IRB education webinar template</vt:lpwstr>
  </property>
</Properties>
</file>