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slideLayouts/slideLayout89.xml" ContentType="application/vnd.openxmlformats-officedocument.presentationml.slideLayout+xml"/>
  <Override PartName="/ppt/theme/theme10.xml" ContentType="application/vnd.openxmlformats-officedocument.theme+xml"/>
  <Override PartName="/ppt/slideLayouts/slideLayout90.xml" ContentType="application/vnd.openxmlformats-officedocument.presentationml.slideLayout+xml"/>
  <Override PartName="/ppt/theme/theme11.xml" ContentType="application/vnd.openxmlformats-officedocument.theme+xml"/>
  <Override PartName="/ppt/slideLayouts/slideLayout91.xml" ContentType="application/vnd.openxmlformats-officedocument.presentationml.slideLayout+xml"/>
  <Override PartName="/ppt/theme/theme12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3.xml" ContentType="application/vnd.openxmlformats-officedocument.theme+xml"/>
  <Override PartName="/ppt/slideLayouts/slideLayout94.xml" ContentType="application/vnd.openxmlformats-officedocument.presentationml.slideLayout+xml"/>
  <Override PartName="/ppt/theme/theme14.xml" ContentType="application/vnd.openxmlformats-officedocument.theme+xml"/>
  <Override PartName="/ppt/slideLayouts/slideLayout95.xml" ContentType="application/vnd.openxmlformats-officedocument.presentationml.slideLayout+xml"/>
  <Override PartName="/ppt/theme/theme15.xml" ContentType="application/vnd.openxmlformats-officedocument.theme+xml"/>
  <Override PartName="/ppt/slideLayouts/slideLayout96.xml" ContentType="application/vnd.openxmlformats-officedocument.presentationml.slideLayout+xml"/>
  <Override PartName="/ppt/theme/theme16.xml" ContentType="application/vnd.openxmlformats-officedocument.theme+xml"/>
  <Override PartName="/ppt/slideLayouts/slideLayout97.xml" ContentType="application/vnd.openxmlformats-officedocument.presentationml.slideLayout+xml"/>
  <Override PartName="/ppt/theme/theme17.xml" ContentType="application/vnd.openxmlformats-officedocument.theme+xml"/>
  <Override PartName="/ppt/slideLayouts/slideLayout98.xml" ContentType="application/vnd.openxmlformats-officedocument.presentationml.slideLayout+xml"/>
  <Override PartName="/ppt/theme/theme18.xml" ContentType="application/vnd.openxmlformats-officedocument.theme+xml"/>
  <Override PartName="/ppt/slideLayouts/slideLayout99.xml" ContentType="application/vnd.openxmlformats-officedocument.presentationml.slideLayout+xml"/>
  <Override PartName="/ppt/theme/theme19.xml" ContentType="application/vnd.openxmlformats-officedocument.theme+xml"/>
  <Override PartName="/ppt/slideLayouts/slideLayout100.xml" ContentType="application/vnd.openxmlformats-officedocument.presentationml.slideLayout+xml"/>
  <Override PartName="/ppt/theme/theme20.xml" ContentType="application/vnd.openxmlformats-officedocument.theme+xml"/>
  <Override PartName="/ppt/slideLayouts/slideLayout101.xml" ContentType="application/vnd.openxmlformats-officedocument.presentationml.slideLayout+xml"/>
  <Override PartName="/ppt/theme/theme21.xml" ContentType="application/vnd.openxmlformats-officedocument.theme+xml"/>
  <Override PartName="/ppt/slideLayouts/slideLayout102.xml" ContentType="application/vnd.openxmlformats-officedocument.presentationml.slideLayout+xml"/>
  <Override PartName="/ppt/theme/theme22.xml" ContentType="application/vnd.openxmlformats-officedocument.theme+xml"/>
  <Override PartName="/ppt/slideLayouts/slideLayout103.xml" ContentType="application/vnd.openxmlformats-officedocument.presentationml.slideLayout+xml"/>
  <Override PartName="/ppt/theme/theme23.xml" ContentType="application/vnd.openxmlformats-officedocument.theme+xml"/>
  <Override PartName="/ppt/slideLayouts/slideLayout104.xml" ContentType="application/vnd.openxmlformats-officedocument.presentationml.slideLayout+xml"/>
  <Override PartName="/ppt/theme/theme24.xml" ContentType="application/vnd.openxmlformats-officedocument.theme+xml"/>
  <Override PartName="/ppt/slideLayouts/slideLayout105.xml" ContentType="application/vnd.openxmlformats-officedocument.presentationml.slideLayout+xml"/>
  <Override PartName="/ppt/theme/theme25.xml" ContentType="application/vnd.openxmlformats-officedocument.theme+xml"/>
  <Override PartName="/ppt/slideLayouts/slideLayout106.xml" ContentType="application/vnd.openxmlformats-officedocument.presentationml.slideLayout+xml"/>
  <Override PartName="/ppt/theme/theme26.xml" ContentType="application/vnd.openxmlformats-officedocument.theme+xml"/>
  <Override PartName="/ppt/theme/theme2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45" r:id="rId10"/>
    <p:sldMasterId id="2147483747" r:id="rId11"/>
    <p:sldMasterId id="2147483749" r:id="rId12"/>
    <p:sldMasterId id="2147483751" r:id="rId13"/>
    <p:sldMasterId id="2147483753" r:id="rId14"/>
    <p:sldMasterId id="2147483755" r:id="rId15"/>
    <p:sldMasterId id="2147483757" r:id="rId16"/>
    <p:sldMasterId id="2147483759" r:id="rId17"/>
    <p:sldMasterId id="2147483761" r:id="rId18"/>
    <p:sldMasterId id="2147483763" r:id="rId19"/>
    <p:sldMasterId id="2147483765" r:id="rId20"/>
    <p:sldMasterId id="2147483767" r:id="rId21"/>
    <p:sldMasterId id="2147483769" r:id="rId22"/>
    <p:sldMasterId id="2147483771" r:id="rId23"/>
    <p:sldMasterId id="2147483773" r:id="rId24"/>
    <p:sldMasterId id="2147483775" r:id="rId25"/>
    <p:sldMasterId id="2147483778" r:id="rId26"/>
  </p:sldMasterIdLst>
  <p:notesMasterIdLst>
    <p:notesMasterId r:id="rId78"/>
  </p:notesMasterIdLst>
  <p:sldIdLst>
    <p:sldId id="256" r:id="rId27"/>
    <p:sldId id="259" r:id="rId28"/>
    <p:sldId id="320" r:id="rId29"/>
    <p:sldId id="258" r:id="rId30"/>
    <p:sldId id="321" r:id="rId31"/>
    <p:sldId id="322" r:id="rId32"/>
    <p:sldId id="323" r:id="rId33"/>
    <p:sldId id="324" r:id="rId34"/>
    <p:sldId id="257" r:id="rId35"/>
    <p:sldId id="285" r:id="rId36"/>
    <p:sldId id="286" r:id="rId37"/>
    <p:sldId id="287" r:id="rId38"/>
    <p:sldId id="291" r:id="rId39"/>
    <p:sldId id="269" r:id="rId40"/>
    <p:sldId id="265" r:id="rId41"/>
    <p:sldId id="266" r:id="rId42"/>
    <p:sldId id="267" r:id="rId43"/>
    <p:sldId id="268" r:id="rId44"/>
    <p:sldId id="274" r:id="rId45"/>
    <p:sldId id="270" r:id="rId46"/>
    <p:sldId id="272" r:id="rId47"/>
    <p:sldId id="271" r:id="rId48"/>
    <p:sldId id="275" r:id="rId49"/>
    <p:sldId id="279" r:id="rId50"/>
    <p:sldId id="290" r:id="rId51"/>
    <p:sldId id="293" r:id="rId52"/>
    <p:sldId id="294" r:id="rId53"/>
    <p:sldId id="295" r:id="rId54"/>
    <p:sldId id="296" r:id="rId55"/>
    <p:sldId id="297" r:id="rId56"/>
    <p:sldId id="298" r:id="rId57"/>
    <p:sldId id="299" r:id="rId58"/>
    <p:sldId id="300" r:id="rId59"/>
    <p:sldId id="301" r:id="rId60"/>
    <p:sldId id="302" r:id="rId61"/>
    <p:sldId id="303" r:id="rId62"/>
    <p:sldId id="304" r:id="rId63"/>
    <p:sldId id="305" r:id="rId64"/>
    <p:sldId id="306" r:id="rId65"/>
    <p:sldId id="307" r:id="rId66"/>
    <p:sldId id="308" r:id="rId67"/>
    <p:sldId id="309" r:id="rId68"/>
    <p:sldId id="310" r:id="rId69"/>
    <p:sldId id="311" r:id="rId70"/>
    <p:sldId id="312" r:id="rId71"/>
    <p:sldId id="313" r:id="rId72"/>
    <p:sldId id="314" r:id="rId73"/>
    <p:sldId id="315" r:id="rId74"/>
    <p:sldId id="316" r:id="rId75"/>
    <p:sldId id="317" r:id="rId76"/>
    <p:sldId id="292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924"/>
    <a:srgbClr val="542988"/>
    <a:srgbClr val="F8981D"/>
    <a:srgbClr val="007CC2"/>
    <a:srgbClr val="78A22F"/>
    <a:srgbClr val="008CA8"/>
    <a:srgbClr val="00447C"/>
    <a:srgbClr val="B20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1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8.xml"/><Relationship Id="rId42" Type="http://schemas.openxmlformats.org/officeDocument/2006/relationships/slide" Target="slides/slide16.xml"/><Relationship Id="rId47" Type="http://schemas.openxmlformats.org/officeDocument/2006/relationships/slide" Target="slides/slide21.xml"/><Relationship Id="rId50" Type="http://schemas.openxmlformats.org/officeDocument/2006/relationships/slide" Target="slides/slide24.xml"/><Relationship Id="rId55" Type="http://schemas.openxmlformats.org/officeDocument/2006/relationships/slide" Target="slides/slide29.xml"/><Relationship Id="rId63" Type="http://schemas.openxmlformats.org/officeDocument/2006/relationships/slide" Target="slides/slide37.xml"/><Relationship Id="rId68" Type="http://schemas.openxmlformats.org/officeDocument/2006/relationships/slide" Target="slides/slide42.xml"/><Relationship Id="rId76" Type="http://schemas.openxmlformats.org/officeDocument/2006/relationships/slide" Target="slides/slide50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45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3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6.xml"/><Relationship Id="rId37" Type="http://schemas.openxmlformats.org/officeDocument/2006/relationships/slide" Target="slides/slide11.xml"/><Relationship Id="rId40" Type="http://schemas.openxmlformats.org/officeDocument/2006/relationships/slide" Target="slides/slide14.xml"/><Relationship Id="rId45" Type="http://schemas.openxmlformats.org/officeDocument/2006/relationships/slide" Target="slides/slide19.xml"/><Relationship Id="rId53" Type="http://schemas.openxmlformats.org/officeDocument/2006/relationships/slide" Target="slides/slide27.xml"/><Relationship Id="rId58" Type="http://schemas.openxmlformats.org/officeDocument/2006/relationships/slide" Target="slides/slide32.xml"/><Relationship Id="rId66" Type="http://schemas.openxmlformats.org/officeDocument/2006/relationships/slide" Target="slides/slide40.xml"/><Relationship Id="rId74" Type="http://schemas.openxmlformats.org/officeDocument/2006/relationships/slide" Target="slides/slide48.xml"/><Relationship Id="rId79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35.xml"/><Relationship Id="rId82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5.xml"/><Relationship Id="rId44" Type="http://schemas.openxmlformats.org/officeDocument/2006/relationships/slide" Target="slides/slide18.xml"/><Relationship Id="rId52" Type="http://schemas.openxmlformats.org/officeDocument/2006/relationships/slide" Target="slides/slide26.xml"/><Relationship Id="rId60" Type="http://schemas.openxmlformats.org/officeDocument/2006/relationships/slide" Target="slides/slide34.xml"/><Relationship Id="rId65" Type="http://schemas.openxmlformats.org/officeDocument/2006/relationships/slide" Target="slides/slide39.xml"/><Relationship Id="rId73" Type="http://schemas.openxmlformats.org/officeDocument/2006/relationships/slide" Target="slides/slide47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1.xml"/><Relationship Id="rId30" Type="http://schemas.openxmlformats.org/officeDocument/2006/relationships/slide" Target="slides/slide4.xml"/><Relationship Id="rId35" Type="http://schemas.openxmlformats.org/officeDocument/2006/relationships/slide" Target="slides/slide9.xml"/><Relationship Id="rId43" Type="http://schemas.openxmlformats.org/officeDocument/2006/relationships/slide" Target="slides/slide17.xml"/><Relationship Id="rId48" Type="http://schemas.openxmlformats.org/officeDocument/2006/relationships/slide" Target="slides/slide22.xml"/><Relationship Id="rId56" Type="http://schemas.openxmlformats.org/officeDocument/2006/relationships/slide" Target="slides/slide30.xml"/><Relationship Id="rId64" Type="http://schemas.openxmlformats.org/officeDocument/2006/relationships/slide" Target="slides/slide38.xml"/><Relationship Id="rId69" Type="http://schemas.openxmlformats.org/officeDocument/2006/relationships/slide" Target="slides/slide43.xml"/><Relationship Id="rId77" Type="http://schemas.openxmlformats.org/officeDocument/2006/relationships/slide" Target="slides/slide5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5.xml"/><Relationship Id="rId72" Type="http://schemas.openxmlformats.org/officeDocument/2006/relationships/slide" Target="slides/slide46.xml"/><Relationship Id="rId80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7.xml"/><Relationship Id="rId38" Type="http://schemas.openxmlformats.org/officeDocument/2006/relationships/slide" Target="slides/slide12.xml"/><Relationship Id="rId46" Type="http://schemas.openxmlformats.org/officeDocument/2006/relationships/slide" Target="slides/slide20.xml"/><Relationship Id="rId59" Type="http://schemas.openxmlformats.org/officeDocument/2006/relationships/slide" Target="slides/slide33.xml"/><Relationship Id="rId67" Type="http://schemas.openxmlformats.org/officeDocument/2006/relationships/slide" Target="slides/slide41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5.xml"/><Relationship Id="rId54" Type="http://schemas.openxmlformats.org/officeDocument/2006/relationships/slide" Target="slides/slide28.xml"/><Relationship Id="rId62" Type="http://schemas.openxmlformats.org/officeDocument/2006/relationships/slide" Target="slides/slide36.xml"/><Relationship Id="rId70" Type="http://schemas.openxmlformats.org/officeDocument/2006/relationships/slide" Target="slides/slide44.xml"/><Relationship Id="rId75" Type="http://schemas.openxmlformats.org/officeDocument/2006/relationships/slide" Target="slides/slide4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2.xml"/><Relationship Id="rId36" Type="http://schemas.openxmlformats.org/officeDocument/2006/relationships/slide" Target="slides/slide10.xml"/><Relationship Id="rId49" Type="http://schemas.openxmlformats.org/officeDocument/2006/relationships/slide" Target="slides/slide23.xml"/><Relationship Id="rId57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6E75A-DFB2-4458-B791-EFBC6C2E9624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5F795-9DCF-42D8-85C1-EEE14CFEF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88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past, changes in approved protocols were handled</a:t>
            </a:r>
            <a:r>
              <a:rPr lang="en-US" baseline="0" dirty="0" smtClean="0"/>
              <a:t> by one of two mechanisms</a:t>
            </a:r>
          </a:p>
          <a:p>
            <a:pPr lvl="1"/>
            <a:r>
              <a:rPr lang="en-US" baseline="0" dirty="0" smtClean="0"/>
              <a:t>If “significant” – submit modification for FCR or DMR</a:t>
            </a:r>
          </a:p>
          <a:p>
            <a:pPr lvl="1"/>
            <a:r>
              <a:rPr lang="en-US" baseline="0" dirty="0" smtClean="0"/>
              <a:t>If not significant – administrative change</a:t>
            </a:r>
          </a:p>
          <a:p>
            <a:pPr lvl="0"/>
            <a:r>
              <a:rPr lang="en-US" baseline="0" dirty="0" smtClean="0"/>
              <a:t>Now, new guidance from OLAW allows another mechanism (middle section of flow chart)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5F795-9DCF-42D8-85C1-EEE14CFEFF7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717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9DD47-1E3B-41E7-A1D4-E498DD7B28BB}" type="slidenum">
              <a:rPr lang="en-US" smtClean="0">
                <a:solidFill>
                  <a:prstClr val="black"/>
                </a:solidFill>
              </a:rPr>
              <a:pPr/>
              <a:t>42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50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</a:t>
            </a:r>
            <a:r>
              <a:rPr lang="en-US" baseline="0" dirty="0" smtClean="0"/>
              <a:t> the story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5F795-9DCF-42D8-85C1-EEE14CFEFF7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78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Veterinarian might not be available to ask next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5F795-9DCF-42D8-85C1-EEE14CFEFF7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77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9DD47-1E3B-41E7-A1D4-E498DD7B28BB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50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9DD47-1E3B-41E7-A1D4-E498DD7B28BB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50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9DD47-1E3B-41E7-A1D4-E498DD7B28BB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50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9DD47-1E3B-41E7-A1D4-E498DD7B28BB}" type="slidenum">
              <a:rPr lang="en-US" smtClean="0">
                <a:solidFill>
                  <a:prstClr val="black"/>
                </a:solidFill>
              </a:rPr>
              <a:pPr/>
              <a:t>37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31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9DD47-1E3B-41E7-A1D4-E498DD7B28BB}" type="slidenum">
              <a:rPr lang="en-US" smtClean="0">
                <a:solidFill>
                  <a:prstClr val="black"/>
                </a:solidFill>
              </a:rPr>
              <a:pPr/>
              <a:t>38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517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69DD47-1E3B-41E7-A1D4-E498DD7B28BB}" type="slidenum">
              <a:rPr lang="en-US" smtClean="0">
                <a:solidFill>
                  <a:prstClr val="black"/>
                </a:solidFill>
              </a:rPr>
              <a:pPr/>
              <a:t>39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50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752600"/>
            <a:ext cx="6172200" cy="1450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886200"/>
            <a:ext cx="4724400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9185F-3758-4AB5-B76E-1941415DCE64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5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AC4F4-50B0-4800-92F5-F5089C767D43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2652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5A01-D62F-41FD-B6EB-CBE0538649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1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518F4-A590-4CE5-B8E9-FA0BE8DA8B7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1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EA75-2B8C-4F96-9E5D-71DD9C0587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849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A8863-5F3E-47A0-A466-06CE320CED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1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2976-ABAD-4A46-ACC6-54077B75E6A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1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FCC9-0090-45AE-8F67-815024D891C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849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28A4-12EE-4819-B020-85D8B65D7A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1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1200" y="274638"/>
            <a:ext cx="4495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E3BDC-5BE1-453A-BB59-DBC058D268B2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49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752600"/>
            <a:ext cx="6172200" cy="1450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886200"/>
            <a:ext cx="4724400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D9E3-F741-412A-A1D6-DD70BB613EB1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87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A6D6-3B30-486E-AD36-8221134ED2BE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85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4406900"/>
            <a:ext cx="6589713" cy="1384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999" y="2906713"/>
            <a:ext cx="6589713" cy="15128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9E911-12C9-40FB-820E-5FF7A765DA7D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19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6C61F-971E-4A04-80F1-228F4D21DF16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7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524000"/>
            <a:ext cx="3278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2163762"/>
            <a:ext cx="3278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0200" y="1524000"/>
            <a:ext cx="327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0200" y="2163762"/>
            <a:ext cx="327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C99C-0917-4131-87B6-4DF3ACE05B9F}" type="datetime1">
              <a:rPr lang="en-US" smtClean="0"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16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41BC6-D9EA-49C1-8F07-91BA6FFA2FBE}" type="datetime1">
              <a:rPr lang="en-US" smtClean="0"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54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F2AC-0796-4F2F-9C77-91C20BE59669}" type="datetime1">
              <a:rPr lang="en-US" smtClean="0"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64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2855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73050"/>
            <a:ext cx="37338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146685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7608-091F-4643-88C5-DC7632584D09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4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C108-923A-462F-9CF8-8FE1C16C6202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38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4876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533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0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AEF1-0598-49ED-9E3A-BB6666788400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31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96A4-8C92-4D5C-B2F6-A3893CE3121A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19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1200" y="274638"/>
            <a:ext cx="4495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9AB1-0B29-4113-8F89-8B12C3B22392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89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752600"/>
            <a:ext cx="6172200" cy="1450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886200"/>
            <a:ext cx="4724400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3A3CB-DBFA-4A51-B40B-AE991C5BED63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30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1F12-0AB8-4A97-B006-1044B75D69BD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82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4406900"/>
            <a:ext cx="6589713" cy="1384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999" y="2906713"/>
            <a:ext cx="6589713" cy="15128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9A36F-56A2-4AED-A7E3-F04E34B1666A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226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F87A-F0DF-450E-943D-8C7CAE2E6CC0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491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524000"/>
            <a:ext cx="3278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2163762"/>
            <a:ext cx="3278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0200" y="1524000"/>
            <a:ext cx="327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0200" y="2163762"/>
            <a:ext cx="327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0A4E-3F47-4A8C-9A6D-713A91EA6933}" type="datetime1">
              <a:rPr lang="en-US" smtClean="0"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04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DB3DB-6F07-4928-ACBD-4FB00550653C}" type="datetime1">
              <a:rPr lang="en-US" smtClean="0"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706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D0CC-83A5-4EB1-9932-0A0CE5B1A453}" type="datetime1">
              <a:rPr lang="en-US" smtClean="0"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7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4406900"/>
            <a:ext cx="6589713" cy="1384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999" y="2906713"/>
            <a:ext cx="6589713" cy="15128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E81A-5884-4545-A98D-A37F393E2FBA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54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2855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73050"/>
            <a:ext cx="37338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146685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C738-21AE-4CDB-947D-158B72B4BEE9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98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4876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533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0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9F26-225E-48C9-B631-23769E9D9E9B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68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C4E9-D5BA-415E-B4FB-F2ECCC82A086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171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1200" y="274638"/>
            <a:ext cx="4495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D6B66-E970-4499-8DF1-4C1AB1708732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05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752600"/>
            <a:ext cx="6172200" cy="1450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886200"/>
            <a:ext cx="4724400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96AF4-FA75-41E2-A6EB-DED8239675BA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079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9A9A-B7DE-460E-BC70-C78D966C13C3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892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4406900"/>
            <a:ext cx="6589713" cy="1384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999" y="2906713"/>
            <a:ext cx="6589713" cy="15128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567E-F81C-4E81-AA4F-A6BBC2C3B9F8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954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EB7F1-EF12-4643-83D4-504FA16B695F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774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524000"/>
            <a:ext cx="3278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2163762"/>
            <a:ext cx="3278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0200" y="1524000"/>
            <a:ext cx="327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0200" y="2163762"/>
            <a:ext cx="327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E5D6-FE33-4A28-9CA4-437C143B4977}" type="datetime1">
              <a:rPr lang="en-US" smtClean="0"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56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32-18F2-416C-92DB-D6DA9F2F2598}" type="datetime1">
              <a:rPr lang="en-US" smtClean="0"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49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31AC-2FAA-4A5D-9578-B5E86E17FAC8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037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165E-909E-47FB-A72E-B2F5E1DD6DA6}" type="datetime1">
              <a:rPr lang="en-US" smtClean="0"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514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2855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73050"/>
            <a:ext cx="37338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146685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6723-16AF-42DE-9CB5-1A2E8ECCED33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462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4876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533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0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8CB7-BE97-45D0-AA60-DCE6174255F4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254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F705-3EB1-476F-BB1C-A15F6D9CE6F2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697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1200" y="274638"/>
            <a:ext cx="4495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8701-AB35-442D-9011-07E2CB242355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444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752600"/>
            <a:ext cx="6172200" cy="1450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886200"/>
            <a:ext cx="4724400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6B08-1B4D-40FD-8C81-3845B596F1F1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328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5FC2-2CC2-49C7-AD5F-CA42887876BC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156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4406900"/>
            <a:ext cx="6589713" cy="1384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999" y="2906713"/>
            <a:ext cx="6589713" cy="15128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F90F-B877-4330-9015-8FA181C4E62E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373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87551-E2E0-46D7-8437-EAD0D2FAF09B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8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524000"/>
            <a:ext cx="3278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2163762"/>
            <a:ext cx="3278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0200" y="1524000"/>
            <a:ext cx="327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0200" y="2163762"/>
            <a:ext cx="327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5966A-DC9E-4FFF-A549-A49B2644302B}" type="datetime1">
              <a:rPr lang="en-US" smtClean="0"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524000"/>
            <a:ext cx="3278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2163762"/>
            <a:ext cx="3278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0200" y="1524000"/>
            <a:ext cx="327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0200" y="2163762"/>
            <a:ext cx="327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F175-3E87-43C4-8F0F-839E7CF0D46A}" type="datetime1">
              <a:rPr lang="en-US" smtClean="0"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5408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3D1D-985E-465C-9FA3-F5240FBED2B1}" type="datetime1">
              <a:rPr lang="en-US" smtClean="0"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3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F66B-3DE4-40C3-865C-4BC07EC4ABE3}" type="datetime1">
              <a:rPr lang="en-US" smtClean="0"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545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2855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73050"/>
            <a:ext cx="37338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146685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DD17-AE7B-48E7-BFC7-86A3607D90EF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66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4876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533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0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471A-96B4-46BF-890D-5C470E530683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572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8130-3004-41EC-9B7F-F69CFFB75BCD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986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1200" y="274638"/>
            <a:ext cx="4495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2F5A-F882-48DC-96A8-DD974535EB36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873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752600"/>
            <a:ext cx="6172200" cy="1450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886200"/>
            <a:ext cx="4724400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6BAE-1F82-41FF-B7CF-4698B2D534C6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0458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4E099-B97E-4DAA-ABBC-F173D7E328DC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0179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4406900"/>
            <a:ext cx="6589713" cy="1384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999" y="2906713"/>
            <a:ext cx="6589713" cy="15128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1ED9-1323-4826-A815-1091CB383837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68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7077-622C-4E6B-819C-9AA02C01E777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4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1756-BEA8-4527-9A16-955B60221155}" type="datetime1">
              <a:rPr lang="en-US" smtClean="0"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6137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524000"/>
            <a:ext cx="3278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2163762"/>
            <a:ext cx="3278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0200" y="1524000"/>
            <a:ext cx="327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0200" y="2163762"/>
            <a:ext cx="327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FF4F-B194-4B12-A943-7F390F802578}" type="datetime1">
              <a:rPr lang="en-US" smtClean="0"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224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6915-F9C4-4C73-A7A7-FD235DEA3FF5}" type="datetime1">
              <a:rPr lang="en-US" smtClean="0"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928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34EE-D848-4D93-9288-6A4DDAF2B487}" type="datetime1">
              <a:rPr lang="en-US" smtClean="0"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7711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2855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73050"/>
            <a:ext cx="37338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146685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07E-9EDE-486D-8471-2101AF7D8BCD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832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4876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533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0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BBBA4-3A43-45BD-8129-A74F8BBE3F17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348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31B9A-5DF9-45B2-955B-0703F20E3721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9479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1200" y="274638"/>
            <a:ext cx="4495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A1A7-5DD5-416B-8D63-E8FBBE9FB454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0815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752600"/>
            <a:ext cx="6172200" cy="1450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886200"/>
            <a:ext cx="4724400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A5A2-7EE8-4CE9-A3DE-CDADC009D03B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2137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5824F-786D-4289-BD95-DE7C3EE23140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2333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4406900"/>
            <a:ext cx="6589713" cy="1384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999" y="2906713"/>
            <a:ext cx="6589713" cy="15128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E0A4-AD04-4CE2-B40D-146C7BC3579F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0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5C37-090B-4C51-A1E9-B4A7CF892DF4}" type="datetime1">
              <a:rPr lang="en-US" smtClean="0"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7615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8539-A5BF-47E9-9936-B8CE3B94056D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422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524000"/>
            <a:ext cx="3278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2163762"/>
            <a:ext cx="3278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0200" y="1524000"/>
            <a:ext cx="327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0200" y="2163762"/>
            <a:ext cx="327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6EE9-B99A-4969-B5D5-995A12DF8B73}" type="datetime1">
              <a:rPr lang="en-US" smtClean="0"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159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E548-C359-4C0B-9F42-D9E35464174A}" type="datetime1">
              <a:rPr lang="en-US" smtClean="0"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9174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C99B4-473E-42C5-A232-41249B0CB606}" type="datetime1">
              <a:rPr lang="en-US" smtClean="0"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7390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2855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73050"/>
            <a:ext cx="37338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146685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D89-6FDE-4F3A-B4A5-E86D28AC37AC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1154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4876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533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0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EB661-F888-4988-9A5E-39D4D4FC2060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5657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835D-FE37-464D-98A3-98DF040205DE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4986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1200" y="274638"/>
            <a:ext cx="4495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76CB-BA09-4987-BC2E-22F9F088884F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708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752600"/>
            <a:ext cx="6172200" cy="1450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886200"/>
            <a:ext cx="4724400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BF09-7DA8-4323-B773-B662FD8D6D85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7F009-CAA7-4496-A323-DC1E1E014B37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6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2855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73050"/>
            <a:ext cx="37338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146685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85223-6686-4A9D-A248-607338603F04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2166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9" y="4406900"/>
            <a:ext cx="6589713" cy="1384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4999" y="2906713"/>
            <a:ext cx="6589713" cy="15128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24B72-76BD-47D3-BD6D-E2ACD6095533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9950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11ECB-4CAB-46C5-97AC-39F342488627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9656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524000"/>
            <a:ext cx="3278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2163762"/>
            <a:ext cx="3278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0200" y="1524000"/>
            <a:ext cx="327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0200" y="2163762"/>
            <a:ext cx="327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2D116-3005-40A8-819A-FB1BC7F525DC}" type="datetime1">
              <a:rPr lang="en-US" smtClean="0"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3513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4F12-7AC3-4895-9AFF-520F26178D3F}" type="datetime1">
              <a:rPr lang="en-US" smtClean="0"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27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8BFF-4A50-4293-A6BD-A2226EE39F2A}" type="datetime1">
              <a:rPr lang="en-US" smtClean="0"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1030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2855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273050"/>
            <a:ext cx="37338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1466850"/>
            <a:ext cx="28559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329D7-9D66-4715-9830-25A98C96C2B2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8863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4876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533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0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D4B1-6CC5-49DE-868A-2E494001ABFD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4818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E334C-50C9-4BE9-AF0C-4C57A775264D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9893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1200" y="274638"/>
            <a:ext cx="4495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E664-B629-4D46-8A46-2BED1579B5A6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037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2FE1A-B35A-466E-BDBF-D460F79E2D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0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4876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533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0" y="54435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D779-729F-484B-BFF2-1FEE8E329B31}" type="datetime1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1086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55B0-6022-4991-A033-6778E57C2D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06972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0797-8B94-4E47-9160-35786700C2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06972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17244-0584-4795-980F-BD6C2411C81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6C1-35D7-4E67-9499-F2CC3FA748E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48131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D9785-FDBB-42BC-9D50-829D0F56D6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6C1-35D7-4E67-9499-F2CC3FA748E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7152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A3D7-E82F-40A3-8892-6D49A402F7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1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6BB01-5297-4A55-A0C7-DEAB91A075D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849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B549-0DC8-4278-8043-49FEFC692F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849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133F5-F09B-46A5-B875-610B07327C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849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495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8BAA-51FD-4044-AE05-928A23A758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0849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6247-97AC-4D97-802C-51DDA086D7C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41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89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90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91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theme" Target="../theme/theme1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94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95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9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9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98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9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100.xml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101.xml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102.xml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103.xml"/></Relationships>
</file>

<file path=ppt/slideMasters/_rels/slideMaster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104.xml"/></Relationships>
</file>

<file path=ppt/slideMasters/_rels/slideMaster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105.xml"/></Relationships>
</file>

<file path=ppt/slideMasters/_rels/slideMaster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10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7834-3017-4886-A1C4-E91D2E059287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B208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10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51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0137C-7D3F-478D-B541-E91D557B12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8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58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724A4-49B3-411E-A6F0-0CFAE03AA1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8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58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1E99C-C6A6-4E90-932F-8608F8A888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8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58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CCCB8-DD4A-44BE-92C1-6137F447E4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3A6C1-35D7-4E67-9499-F2CC3FA748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78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77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FEDE5-6D64-412C-8D1E-B4D9EB2292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FA060-B08F-487C-B67F-AE3A033EA36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5CD49-B6BA-42D7-A064-9D8FB85510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A6E03-E28D-4F15-A46E-50AC8030642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C01EE-9FA0-44B2-BC64-7AC8AAABCE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52E62-40CC-426D-8782-8CD1586E705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37305-F559-4C6E-B43A-2C77AA6F0F1D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44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14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081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9043-B18D-4393-8672-5B91EC2374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476BF-21A5-4B8F-9E24-B357BEA5584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39263-A666-41E0-9AF8-CC16A0FBEA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88F80-662A-4954-B331-2B31A3476BB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56AB1-D65E-47F0-9AC6-6B08ED80A8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C4311-1EBA-4368-AF92-FFB7663468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24930-AAB6-4128-8567-659C4E3337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01783-A6EC-4E0E-8B9E-E545FE4559F9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8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438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65AB1-C054-4EA6-8896-54758B1350A3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78A2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929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96103-99C7-4818-958A-2D3D1A9C02F0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4898C-05D2-45F8-8493-9A28033F59F3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F898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284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A5213-C38C-4F77-A85F-5B881B7AFCD0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5429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701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0BEE2-494D-4428-BB77-CD6E04EAFD4E}" type="datetime1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FDB9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10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373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1173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1200" y="1600201"/>
            <a:ext cx="6705600" cy="4495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79200-83DD-46E9-A157-FCEE94FB6F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3/13/2015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152399" y="0"/>
            <a:ext cx="1867327" cy="6858000"/>
          </a:xfrm>
          <a:prstGeom prst="rect">
            <a:avLst/>
          </a:prstGeom>
          <a:solidFill>
            <a:srgbClr val="007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476686"/>
            <a:ext cx="1714928" cy="127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8677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6.xml"/><Relationship Id="rId6" Type="http://schemas.openxmlformats.org/officeDocument/2006/relationships/image" Target="../media/image6.png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2.xml"/></Relationships>
</file>

<file path=ppt/slides/_rels/slide4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295400"/>
            <a:ext cx="6172200" cy="1450975"/>
          </a:xfrm>
        </p:spPr>
        <p:txBody>
          <a:bodyPr>
            <a:normAutofit fontScale="90000"/>
          </a:bodyPr>
          <a:lstStyle/>
          <a:p>
            <a:r>
              <a:rPr lang="en-US" sz="3100" i="1" dirty="0" smtClean="0"/>
              <a:t>A15: Current Animal Research Topics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4000" dirty="0" smtClean="0"/>
              <a:t>Doing Right by the Animals to Serve Veterans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886200"/>
            <a:ext cx="6781800" cy="18288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Michael Fallon, DVM, PhD, DACLAM CPIA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Susan Harper, DVM, MS, DACLAM, DACVPM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Alice Huang, Ph.D, CPIA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Joan </a:t>
            </a:r>
            <a:r>
              <a:rPr lang="en-US" sz="2400" dirty="0" err="1" smtClean="0">
                <a:solidFill>
                  <a:schemeClr val="tx1"/>
                </a:solidFill>
              </a:rPr>
              <a:t>Richerson</a:t>
            </a:r>
            <a:r>
              <a:rPr lang="en-US" sz="2400" dirty="0" smtClean="0">
                <a:solidFill>
                  <a:schemeClr val="tx1"/>
                </a:solidFill>
              </a:rPr>
              <a:t>, MS</a:t>
            </a:r>
            <a:r>
              <a:rPr lang="en-US" sz="2400" smtClean="0">
                <a:solidFill>
                  <a:schemeClr val="tx1"/>
                </a:solidFill>
              </a:rPr>
              <a:t>, DVM</a:t>
            </a:r>
            <a:r>
              <a:rPr lang="en-US" sz="2400" dirty="0" smtClean="0">
                <a:solidFill>
                  <a:schemeClr val="tx1"/>
                </a:solidFill>
              </a:rPr>
              <a:t>, MS, DACLAM, CPIA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z="1400" smtClean="0">
                <a:solidFill>
                  <a:schemeClr val="tx1"/>
                </a:solidFill>
              </a:rPr>
              <a:t>1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7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VVC?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7315200" cy="4495799"/>
          </a:xfrm>
        </p:spPr>
        <p:txBody>
          <a:bodyPr/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V</a:t>
            </a:r>
            <a:r>
              <a:rPr lang="en-US" dirty="0" smtClean="0"/>
              <a:t>eterinary </a:t>
            </a:r>
            <a:r>
              <a:rPr lang="en-US" sz="3400" b="1" dirty="0" smtClean="0">
                <a:solidFill>
                  <a:srgbClr val="FF0000"/>
                </a:solidFill>
              </a:rPr>
              <a:t>V</a:t>
            </a:r>
            <a:r>
              <a:rPr lang="en-US" dirty="0" smtClean="0"/>
              <a:t>erification</a:t>
            </a:r>
            <a:r>
              <a:rPr lang="en-US" spc="-100" dirty="0" smtClean="0"/>
              <a:t> &amp; </a:t>
            </a:r>
            <a:r>
              <a:rPr lang="en-US" sz="3400" b="1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onsultation</a:t>
            </a:r>
          </a:p>
          <a:p>
            <a:r>
              <a:rPr lang="en-US" dirty="0" smtClean="0"/>
              <a:t>For changes in an IACUC-approved protocol</a:t>
            </a:r>
          </a:p>
          <a:p>
            <a:r>
              <a:rPr lang="en-US" dirty="0" smtClean="0"/>
              <a:t>IACUC-approved policy must be in place for the change requested</a:t>
            </a:r>
          </a:p>
          <a:p>
            <a:r>
              <a:rPr lang="en-US" dirty="0" smtClean="0"/>
              <a:t>Veterinarian determines whether IACUC-approved policy is applicable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2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IACUC-Approved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May be in the form of</a:t>
            </a:r>
          </a:p>
          <a:p>
            <a:pPr lvl="1"/>
            <a:r>
              <a:rPr lang="en-US" dirty="0" smtClean="0"/>
              <a:t>Guidance documents</a:t>
            </a:r>
          </a:p>
          <a:p>
            <a:pPr lvl="1"/>
            <a:r>
              <a:rPr lang="en-US" dirty="0" smtClean="0"/>
              <a:t>Standard Operating Procedures (SOPs)</a:t>
            </a:r>
          </a:p>
          <a:p>
            <a:pPr lvl="1"/>
            <a:r>
              <a:rPr lang="en-US" dirty="0" smtClean="0"/>
              <a:t>Drug formularies</a:t>
            </a:r>
          </a:p>
          <a:p>
            <a:r>
              <a:rPr lang="en-US" dirty="0" smtClean="0"/>
              <a:t>Must be reviewed for accuracy and appropriateness, and re-approved by IACUC at least every 3 years, to stay in effect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4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the Veterinarian Do with the Policy?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the change proposed</a:t>
            </a:r>
          </a:p>
          <a:p>
            <a:r>
              <a:rPr lang="en-US" dirty="0" smtClean="0"/>
              <a:t>Evaluate whether the proposed change is covered by an IACUC-approved policy</a:t>
            </a:r>
          </a:p>
          <a:p>
            <a:r>
              <a:rPr lang="en-US" dirty="0" smtClean="0"/>
              <a:t>Make a professional judgment as to whether it is appropriate to apply the policy in this specific case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9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67" y="356758"/>
            <a:ext cx="7983065" cy="614448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58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When Does VVC Come Into Play?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Familiar Scenario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is proceeding according to protocol</a:t>
            </a:r>
          </a:p>
          <a:p>
            <a:r>
              <a:rPr lang="en-US" dirty="0" smtClean="0"/>
              <a:t>Something unexpected happens</a:t>
            </a:r>
          </a:p>
          <a:p>
            <a:r>
              <a:rPr lang="en-US" dirty="0" smtClean="0"/>
              <a:t>The investigator needs to respond by doing something different from what is in protocol</a:t>
            </a:r>
          </a:p>
          <a:p>
            <a:endParaRPr lang="en-US" dirty="0"/>
          </a:p>
          <a:p>
            <a:r>
              <a:rPr lang="en-US" dirty="0" smtClean="0"/>
              <a:t>How should this be handled?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9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533400"/>
            <a:ext cx="6705600" cy="1173162"/>
          </a:xfrm>
        </p:spPr>
        <p:txBody>
          <a:bodyPr/>
          <a:lstStyle/>
          <a:p>
            <a:r>
              <a:rPr lang="en-US" dirty="0" smtClean="0"/>
              <a:t>A Specific Example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362200"/>
            <a:ext cx="6705600" cy="335280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600" dirty="0" smtClean="0"/>
              <a:t>Dr. </a:t>
            </a:r>
            <a:r>
              <a:rPr lang="en-US" sz="3600" dirty="0" err="1" smtClean="0"/>
              <a:t>Zauberfinger</a:t>
            </a:r>
            <a:r>
              <a:rPr lang="en-US" sz="3600" dirty="0" smtClean="0"/>
              <a:t>, the PI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/>
          </a:p>
          <a:p>
            <a:pPr>
              <a:spcBef>
                <a:spcPts val="0"/>
              </a:spcBef>
            </a:pPr>
            <a:r>
              <a:rPr lang="en-US" sz="3600" dirty="0" smtClean="0"/>
              <a:t>Dr. </a:t>
            </a:r>
            <a:r>
              <a:rPr lang="en-US" sz="3600" dirty="0" err="1" smtClean="0"/>
              <a:t>Tierartzt</a:t>
            </a:r>
            <a:r>
              <a:rPr lang="en-US" sz="3600" dirty="0" smtClean="0"/>
              <a:t>, the veterinarian</a:t>
            </a:r>
          </a:p>
          <a:p>
            <a:pPr>
              <a:spcBef>
                <a:spcPts val="0"/>
              </a:spcBef>
            </a:pPr>
            <a:endParaRPr lang="en-US" sz="3600" dirty="0" smtClean="0"/>
          </a:p>
          <a:p>
            <a:pPr>
              <a:spcBef>
                <a:spcPts val="0"/>
              </a:spcBef>
            </a:pPr>
            <a:r>
              <a:rPr lang="en-US" sz="3600" dirty="0" smtClean="0"/>
              <a:t>The IACUC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752600"/>
            <a:ext cx="67056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Is it compliant with regulatory requirements if Dr. </a:t>
            </a:r>
            <a:r>
              <a:rPr lang="en-US" sz="3600" dirty="0" err="1" smtClean="0"/>
              <a:t>Zauberfinger</a:t>
            </a:r>
            <a:r>
              <a:rPr lang="en-US" sz="3600" dirty="0" smtClean="0"/>
              <a:t> switches to </a:t>
            </a:r>
            <a:r>
              <a:rPr lang="en-US" sz="3600" dirty="0" err="1" smtClean="0"/>
              <a:t>isoflurane</a:t>
            </a:r>
            <a:r>
              <a:rPr lang="en-US" sz="3600" dirty="0" smtClean="0"/>
              <a:t> anesthesia for this animal, when his IACUC-approved protocol makes no mention of </a:t>
            </a:r>
            <a:r>
              <a:rPr lang="en-US" sz="3600" dirty="0" err="1" smtClean="0"/>
              <a:t>isoflurane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2087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It is the veterinarian’s </a:t>
            </a:r>
            <a:r>
              <a:rPr lang="en-US" sz="3200" dirty="0"/>
              <a:t>responsibility </a:t>
            </a:r>
            <a:r>
              <a:rPr lang="en-US" sz="3200" dirty="0" smtClean="0"/>
              <a:t> “to oversee </a:t>
            </a:r>
            <a:r>
              <a:rPr lang="en-US" sz="3200" dirty="0"/>
              <a:t>the well-being and clinical care </a:t>
            </a:r>
            <a:r>
              <a:rPr lang="en-US" sz="3200" dirty="0" smtClean="0"/>
              <a:t>… and promoting </a:t>
            </a:r>
            <a:r>
              <a:rPr lang="en-US" sz="3200" dirty="0"/>
              <a:t>animal well-being at all </a:t>
            </a:r>
            <a:r>
              <a:rPr lang="en-US" sz="3200" dirty="0" smtClean="0"/>
              <a:t>times” (Guide</a:t>
            </a:r>
            <a:r>
              <a:rPr lang="en-US" sz="3200" dirty="0"/>
              <a:t>, p. </a:t>
            </a:r>
            <a:r>
              <a:rPr lang="en-US" sz="3200" dirty="0" smtClean="0"/>
              <a:t>105)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743200"/>
            <a:ext cx="6705600" cy="3352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change to </a:t>
            </a:r>
            <a:r>
              <a:rPr lang="en-US" dirty="0" err="1" smtClean="0"/>
              <a:t>isoflurane</a:t>
            </a:r>
            <a:r>
              <a:rPr lang="en-US" dirty="0" smtClean="0"/>
              <a:t> …</a:t>
            </a:r>
          </a:p>
          <a:p>
            <a:r>
              <a:rPr lang="en-US" dirty="0" smtClean="0"/>
              <a:t>Is for the well-being of the animal</a:t>
            </a:r>
          </a:p>
          <a:p>
            <a:r>
              <a:rPr lang="en-US" dirty="0" smtClean="0"/>
              <a:t>According to the professional judgment of the veterinarian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So, no IACUC approval is required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What if Dr. </a:t>
            </a:r>
            <a:r>
              <a:rPr lang="en-US" sz="4000" dirty="0" err="1" smtClean="0"/>
              <a:t>Zauberfinger</a:t>
            </a:r>
            <a:r>
              <a:rPr lang="en-US" sz="4000" dirty="0" smtClean="0"/>
              <a:t> wants to switch to </a:t>
            </a:r>
            <a:r>
              <a:rPr lang="en-US" sz="4000" dirty="0" err="1" smtClean="0"/>
              <a:t>isoflurane</a:t>
            </a:r>
            <a:r>
              <a:rPr lang="en-US" sz="4000" dirty="0" smtClean="0"/>
              <a:t> routinely, without having to ask the veterinarian, if any animal on the protocol turns out to need more than 2 anesthetic supplements?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705600" cy="7921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Change in Approved Protocol</a:t>
            </a:r>
            <a:br>
              <a:rPr lang="en-US" sz="3600" dirty="0" smtClean="0"/>
            </a:br>
            <a:r>
              <a:rPr lang="en-US" sz="2700" dirty="0" smtClean="0"/>
              <a:t>(familiar mechanisms)</a:t>
            </a:r>
            <a:endParaRPr lang="en-US" sz="27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905000" y="1371600"/>
            <a:ext cx="3429000" cy="46482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Significant Changes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g</a:t>
            </a:r>
            <a:r>
              <a:rPr lang="en-US" sz="2400" dirty="0" smtClean="0"/>
              <a:t>enerally will have, or have the  potential to have, negative impacts on animal welfare or personnel safety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Procedures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Locations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Species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Objectives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PI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Increased numbers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(require IACUC approval)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562600" y="1371600"/>
            <a:ext cx="34290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Other Changes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are mainly related to documentation or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project management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Corrections of typos/grammar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Updates of contact information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Personnel other than PI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(do not require IACUC approval)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6038"/>
            <a:ext cx="6705600" cy="1173162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542988"/>
                </a:solidFill>
              </a:rPr>
              <a:t>PRIM&amp;R’s Principles and Expectations for Participation in Conferences</a:t>
            </a:r>
            <a:endParaRPr lang="en-US" sz="2400" b="1" dirty="0">
              <a:solidFill>
                <a:srgbClr val="54298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43000"/>
            <a:ext cx="7162800" cy="541020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dirty="0" smtClean="0">
                <a:solidFill>
                  <a:srgbClr val="00447C"/>
                </a:solidFill>
              </a:rPr>
              <a:t>The objective of PRIM&amp;R’s conferences is to provide a safe and respectful environment for attendees to increase their knowledge and understanding of ethical and regulatory requirements, learn best practices, grapple with both late-breaking and longstanding challenges, and confer with peers and experts in the research ethics field in a constructive way.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6400" dirty="0" smtClean="0">
              <a:solidFill>
                <a:srgbClr val="00447C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dirty="0" smtClean="0">
                <a:solidFill>
                  <a:srgbClr val="00447C"/>
                </a:solidFill>
              </a:rPr>
              <a:t>To that end, PRIM&amp;R will not tolerate the disruptions that result in: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dirty="0" smtClean="0">
                <a:solidFill>
                  <a:srgbClr val="00447C"/>
                </a:solidFill>
              </a:rPr>
              <a:t>The inability for learning objectives of sessions to be met;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dirty="0" smtClean="0">
                <a:solidFill>
                  <a:srgbClr val="00447C"/>
                </a:solidFill>
              </a:rPr>
              <a:t>The inability for dialogue, discussion, debate, learning, and/or networking to take place;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dirty="0" smtClean="0">
                <a:solidFill>
                  <a:srgbClr val="00447C"/>
                </a:solidFill>
              </a:rPr>
              <a:t>Harassment, badgering, or verbal threats;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dirty="0" smtClean="0">
                <a:solidFill>
                  <a:srgbClr val="00447C"/>
                </a:solidFill>
              </a:rPr>
              <a:t>The use or threat of physical force by any individual or group of individuals against another; and/or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dirty="0" smtClean="0">
                <a:solidFill>
                  <a:srgbClr val="00447C"/>
                </a:solidFill>
              </a:rPr>
              <a:t>Destruction of property.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6400" dirty="0">
              <a:solidFill>
                <a:srgbClr val="00447C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dirty="0" smtClean="0">
                <a:solidFill>
                  <a:srgbClr val="00447C"/>
                </a:solidFill>
              </a:rPr>
              <a:t>In the interest of promoting learning for all participants, please keep questions and comments brief and on-point to the session topic, identify yourself when you ask your question, and be mindful of others who wish to participate in the discussion.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6400" dirty="0" smtClean="0">
              <a:solidFill>
                <a:srgbClr val="00447C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dirty="0" smtClean="0">
                <a:solidFill>
                  <a:srgbClr val="00447C"/>
                </a:solidFill>
              </a:rPr>
              <a:t>For more information on this policy, please visit www.primr.org/principles.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5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705600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Change in Approved Protocol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905000" y="1143000"/>
            <a:ext cx="34290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Significant Changes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g</a:t>
            </a:r>
            <a:r>
              <a:rPr lang="en-US" sz="2400" dirty="0" smtClean="0"/>
              <a:t>enerally will have, or have the  potential to have, negative impacts on animal welfare or personnel safety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Procedures (including changes in anesthesia)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Locations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Species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Objectives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PI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Increased numbers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(require IACUC approval)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562600" y="1143000"/>
            <a:ext cx="34290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/>
              <a:t>Other Changes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are mainly related to documentation or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project management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Corrections of typos/grammar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Updates of contact information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Personnel other than PI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(do not require IACUC approval)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1752600" y="3200400"/>
            <a:ext cx="38862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if the IACUC determines that it is generally acceptable for protocols that involve ketamine/</a:t>
            </a:r>
            <a:r>
              <a:rPr lang="en-US" dirty="0" err="1" smtClean="0"/>
              <a:t>xylazine</a:t>
            </a:r>
            <a:r>
              <a:rPr lang="en-US" dirty="0" smtClean="0"/>
              <a:t> anesthesia to be modified to allow switching to </a:t>
            </a:r>
            <a:r>
              <a:rPr lang="en-US" dirty="0" err="1" smtClean="0"/>
              <a:t>isoflurane</a:t>
            </a:r>
            <a:r>
              <a:rPr lang="en-US" dirty="0" smtClean="0"/>
              <a:t> after two supplementary doses of the injectable anesthetic?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Significant Changes </a:t>
            </a:r>
            <a:br>
              <a:rPr lang="en-US" dirty="0" smtClean="0"/>
            </a:br>
            <a:r>
              <a:rPr lang="en-US" dirty="0" smtClean="0"/>
              <a:t>Require IACUC Approval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486400" y="1676400"/>
            <a:ext cx="3429000" cy="495299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*NEW*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Eligible for VVC</a:t>
            </a:r>
          </a:p>
          <a:p>
            <a:pPr marL="0" indent="0">
              <a:buNone/>
            </a:pPr>
            <a:r>
              <a:rPr lang="en-US" dirty="0" smtClean="0"/>
              <a:t>Only if DMR/FCR is not specifically required, and if IACUC-approved policy is in place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l-GR" dirty="0" smtClean="0"/>
              <a:t>Δ</a:t>
            </a:r>
            <a:r>
              <a:rPr lang="en-US" dirty="0" smtClean="0"/>
              <a:t> anesthesia, analgesia, sedation, or experimental substances</a:t>
            </a:r>
          </a:p>
          <a:p>
            <a:r>
              <a:rPr lang="el-GR" dirty="0" smtClean="0"/>
              <a:t>Δ</a:t>
            </a:r>
            <a:r>
              <a:rPr lang="en-US" dirty="0" smtClean="0"/>
              <a:t> euthanasia to method approved by AVMA </a:t>
            </a:r>
          </a:p>
          <a:p>
            <a:r>
              <a:rPr lang="el-GR" dirty="0" smtClean="0"/>
              <a:t>Δ</a:t>
            </a:r>
            <a:r>
              <a:rPr lang="en-US" dirty="0"/>
              <a:t> </a:t>
            </a:r>
            <a:r>
              <a:rPr lang="en-US" dirty="0" smtClean="0"/>
              <a:t>duration, frequency, type, or number of procedures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05000" y="1676400"/>
            <a:ext cx="3429000" cy="495299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Familiar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DMR or FCR required</a:t>
            </a:r>
          </a:p>
          <a:p>
            <a:pPr marL="0" indent="0">
              <a:buNone/>
            </a:pPr>
            <a:r>
              <a:rPr lang="en-US" dirty="0" smtClean="0"/>
              <a:t>Amendment must be submitted for IACUC review</a:t>
            </a:r>
          </a:p>
          <a:p>
            <a:endParaRPr lang="en-US" dirty="0" smtClean="0"/>
          </a:p>
          <a:p>
            <a:r>
              <a:rPr lang="en-US" dirty="0" err="1" smtClean="0"/>
              <a:t>Nonsurvival→Survival</a:t>
            </a:r>
            <a:r>
              <a:rPr lang="en-US" dirty="0" smtClean="0"/>
              <a:t> surgery</a:t>
            </a:r>
          </a:p>
          <a:p>
            <a:r>
              <a:rPr lang="en-US" dirty="0" smtClean="0"/>
              <a:t>↑ pain, distress, invasiveness</a:t>
            </a:r>
          </a:p>
          <a:p>
            <a:r>
              <a:rPr lang="en-US" dirty="0" smtClean="0"/>
              <a:t>Move to housing not already under IACUC oversight</a:t>
            </a:r>
          </a:p>
          <a:p>
            <a:r>
              <a:rPr lang="el-GR" dirty="0" smtClean="0"/>
              <a:t>Δ</a:t>
            </a:r>
            <a:r>
              <a:rPr lang="en-US" dirty="0" smtClean="0"/>
              <a:t> species</a:t>
            </a:r>
          </a:p>
          <a:p>
            <a:r>
              <a:rPr lang="el-GR" dirty="0" smtClean="0"/>
              <a:t>Δ</a:t>
            </a:r>
            <a:r>
              <a:rPr lang="en-US" dirty="0" smtClean="0"/>
              <a:t> study objectives</a:t>
            </a:r>
          </a:p>
          <a:p>
            <a:r>
              <a:rPr lang="el-GR" dirty="0" smtClean="0"/>
              <a:t>Δ</a:t>
            </a:r>
            <a:r>
              <a:rPr lang="en-US" dirty="0" smtClean="0"/>
              <a:t> PI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Significant Changes </a:t>
            </a:r>
            <a:br>
              <a:rPr lang="en-US" dirty="0" smtClean="0"/>
            </a:br>
            <a:r>
              <a:rPr lang="en-US" dirty="0" smtClean="0"/>
              <a:t>Require IACUC Approval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486400" y="2133600"/>
            <a:ext cx="3429000" cy="44957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Eligible for VVC</a:t>
            </a:r>
          </a:p>
          <a:p>
            <a:pPr marL="0" indent="0">
              <a:buNone/>
            </a:pPr>
            <a:r>
              <a:rPr lang="en-US" dirty="0" smtClean="0"/>
              <a:t>Only if DMR/FCR is not specifically required, and if IACUC-approved policy is in place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l-GR" dirty="0" smtClean="0"/>
              <a:t>Δ</a:t>
            </a:r>
            <a:r>
              <a:rPr lang="en-US" dirty="0" smtClean="0"/>
              <a:t> anesthesia, analgesia, sedation, or experimental substances</a:t>
            </a:r>
          </a:p>
          <a:p>
            <a:r>
              <a:rPr lang="el-GR" dirty="0" smtClean="0"/>
              <a:t>Δ</a:t>
            </a:r>
            <a:r>
              <a:rPr lang="en-US" dirty="0" smtClean="0"/>
              <a:t> euthanasia to method approved by AVMA </a:t>
            </a:r>
          </a:p>
          <a:p>
            <a:r>
              <a:rPr lang="el-GR" dirty="0" smtClean="0"/>
              <a:t>Δ</a:t>
            </a:r>
            <a:r>
              <a:rPr lang="en-US" dirty="0"/>
              <a:t> </a:t>
            </a:r>
            <a:r>
              <a:rPr lang="en-US" dirty="0" smtClean="0"/>
              <a:t>duration, frequency, type, or number of procedures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05000" y="2133600"/>
            <a:ext cx="3429000" cy="44957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DMR or FCR required</a:t>
            </a:r>
          </a:p>
          <a:p>
            <a:pPr marL="0" indent="0">
              <a:buNone/>
            </a:pPr>
            <a:r>
              <a:rPr lang="en-US" dirty="0" smtClean="0"/>
              <a:t>Amendment must be submitted for review</a:t>
            </a:r>
          </a:p>
          <a:p>
            <a:endParaRPr lang="en-US" dirty="0" smtClean="0"/>
          </a:p>
          <a:p>
            <a:r>
              <a:rPr lang="en-US" dirty="0" err="1" smtClean="0"/>
              <a:t>Nonsurvival→Survival</a:t>
            </a:r>
            <a:r>
              <a:rPr lang="en-US" dirty="0" smtClean="0"/>
              <a:t> surgery</a:t>
            </a:r>
          </a:p>
          <a:p>
            <a:r>
              <a:rPr lang="en-US" dirty="0" smtClean="0"/>
              <a:t>↑ pain, distress, invasiveness</a:t>
            </a:r>
          </a:p>
          <a:p>
            <a:r>
              <a:rPr lang="en-US" dirty="0" smtClean="0"/>
              <a:t>Move to housing not already under IACUC oversight</a:t>
            </a:r>
          </a:p>
          <a:p>
            <a:r>
              <a:rPr lang="el-GR" dirty="0" smtClean="0"/>
              <a:t>Δ</a:t>
            </a:r>
            <a:r>
              <a:rPr lang="en-US" dirty="0" smtClean="0"/>
              <a:t> species</a:t>
            </a:r>
          </a:p>
          <a:p>
            <a:r>
              <a:rPr lang="el-GR" dirty="0" smtClean="0"/>
              <a:t>Δ</a:t>
            </a:r>
            <a:r>
              <a:rPr lang="en-US" dirty="0" smtClean="0"/>
              <a:t> study objectives</a:t>
            </a:r>
          </a:p>
          <a:p>
            <a:r>
              <a:rPr lang="el-GR" dirty="0" smtClean="0"/>
              <a:t>Δ</a:t>
            </a:r>
            <a:r>
              <a:rPr lang="en-US" dirty="0" smtClean="0"/>
              <a:t> PI</a:t>
            </a:r>
          </a:p>
          <a:p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5673247" y="3581400"/>
            <a:ext cx="18288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5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41" y="347232"/>
            <a:ext cx="8002117" cy="616353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868362"/>
          </a:xfrm>
        </p:spPr>
        <p:txBody>
          <a:bodyPr/>
          <a:lstStyle/>
          <a:p>
            <a:r>
              <a:rPr lang="en-US" dirty="0" smtClean="0"/>
              <a:t>Keep in mind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1"/>
            <a:ext cx="6705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It’s up to the IACUC to decide what policies to establish – draft with care</a:t>
            </a:r>
          </a:p>
          <a:p>
            <a:r>
              <a:rPr lang="en-US" dirty="0" smtClean="0"/>
              <a:t>“Veterinarian” may be any veterinarian acceptable to the IACUC – is not performing DMR</a:t>
            </a:r>
          </a:p>
          <a:p>
            <a:r>
              <a:rPr lang="en-US" dirty="0" smtClean="0"/>
              <a:t>Approval is granted by the IACUC, in approving the policy (not by the veterinarian)</a:t>
            </a:r>
          </a:p>
          <a:p>
            <a:r>
              <a:rPr lang="en-US" dirty="0" smtClean="0"/>
              <a:t>Veterinarian may decide not to apply the policy</a:t>
            </a:r>
          </a:p>
          <a:p>
            <a:r>
              <a:rPr lang="en-US" dirty="0" smtClean="0"/>
              <a:t>All changes in an approved protocol must be documented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9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705600" cy="1752600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Deviations &amp; Departures</a:t>
            </a:r>
            <a:b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Still Confused?</a:t>
            </a:r>
            <a:endParaRPr lang="en-US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694" y="2209800"/>
            <a:ext cx="7010400" cy="42672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Presented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</a:p>
          <a:p>
            <a:pPr marL="0" indent="0" algn="ctr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Joan Richerson, MS,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DVM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MS, DACLAM, CPIA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Assistant CVMO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endParaRPr lang="en-US" sz="2400" b="1" dirty="0" smtClean="0"/>
          </a:p>
          <a:p>
            <a:pPr algn="ctr"/>
            <a:endParaRPr lang="en-US" sz="2400" dirty="0"/>
          </a:p>
          <a:p>
            <a:pPr marL="0" indent="0" algn="ctr">
              <a:buNone/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400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400" i="1" dirty="0" smtClean="0">
                <a:solidFill>
                  <a:srgbClr val="FF0000"/>
                </a:solidFill>
              </a:rPr>
              <a:t>This </a:t>
            </a:r>
            <a:r>
              <a:rPr lang="en-US" sz="2400" i="1" dirty="0">
                <a:solidFill>
                  <a:srgbClr val="FF0000"/>
                </a:solidFill>
              </a:rPr>
              <a:t>presentation has been reviewed by OLAW and found to be consistent with PHS Policy 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  <a:endParaRPr lang="en-US" sz="2400" b="1" dirty="0" smtClean="0"/>
          </a:p>
          <a:p>
            <a:pPr marL="0" indent="0" algn="ctr">
              <a:buNone/>
            </a:pP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694" y="3810000"/>
            <a:ext cx="1676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8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6705600" cy="762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Research Study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495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Dr. Sarah Bennett has developed a new experimental drug (BPL-23) that appears to be effective in lowering blood pressure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seems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have fewer side effects than other drugs in use.  She will be testing BPL-23 in a transgenic line of mice that she has developed over the last five years; her meticulous records show that trio-breeding has resulted in a higher conception rate and higher pup survival.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0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6705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Continued</a:t>
            </a:r>
            <a:r>
              <a:rPr lang="en-US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Once the mice are weaned, hypertension is induced by feeding a high salt diet and adding a hypertensive compound (pharmaceutical grade) in their drinking water.  The mice will also have a </a:t>
            </a:r>
            <a:r>
              <a:rPr lang="en-US" dirty="0" smtClean="0"/>
              <a:t>radiotelemetry </a:t>
            </a:r>
            <a:r>
              <a:rPr lang="en-US" dirty="0"/>
              <a:t>device implanted to record blood pressure and will be individually housed until their surgical incisions heal. Before and after BPL-23 administration, mice are housed singly in metabolic cages with wire mesh floors for the collection of 24 </a:t>
            </a:r>
            <a:r>
              <a:rPr lang="en-US" dirty="0" smtClean="0"/>
              <a:t>hour </a:t>
            </a:r>
            <a:r>
              <a:rPr lang="en-US" dirty="0"/>
              <a:t>urine samples to assess urine </a:t>
            </a:r>
            <a:r>
              <a:rPr lang="en-US" dirty="0" smtClean="0"/>
              <a:t>volume, Na </a:t>
            </a:r>
            <a:r>
              <a:rPr lang="en-US" dirty="0"/>
              <a:t>excretion, and K</a:t>
            </a:r>
            <a:r>
              <a:rPr lang="en-US" dirty="0" smtClean="0"/>
              <a:t> </a:t>
            </a:r>
            <a:r>
              <a:rPr lang="en-US" dirty="0"/>
              <a:t>excretion over </a:t>
            </a:r>
            <a:r>
              <a:rPr lang="en-US" dirty="0" smtClean="0"/>
              <a:t>5 days.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87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IACUC Concerns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1. Non-pharmaceutical grade drug</a:t>
            </a:r>
          </a:p>
          <a:p>
            <a:pPr marL="514350" lvl="0" indent="-514350"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2. Trio-breeding</a:t>
            </a:r>
          </a:p>
          <a:p>
            <a:pPr marL="457200" lvl="0" indent="-457200"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3. Metabolic cages with wire mesh floors</a:t>
            </a:r>
          </a:p>
          <a:p>
            <a:pPr marL="457200" lvl="0" indent="-457200"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4. Compound in drinking water to induce hypertension</a:t>
            </a:r>
          </a:p>
          <a:p>
            <a:pPr marL="457200" lvl="0" indent="-457200"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5. Single housing post-surgery and for 24 hour urine collection for 5 days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6C1-35D7-4E67-9499-F2CC3FA748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34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62200" y="76201"/>
            <a:ext cx="6172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600" smtClean="0">
                <a:solidFill>
                  <a:srgbClr val="0070C0"/>
                </a:solidFill>
              </a:rPr>
              <a:t>Topics for Today's Session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057400" y="914400"/>
            <a:ext cx="7086600" cy="3505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VA Office of Research and Development Update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mtClean="0"/>
              <a:t>Ordering Feed/Bedding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mtClean="0"/>
              <a:t>Missed USDA Annual Reviews </a:t>
            </a:r>
          </a:p>
          <a:p>
            <a:r>
              <a:rPr lang="en-US" smtClean="0"/>
              <a:t>IACUC Review by VVC</a:t>
            </a:r>
          </a:p>
          <a:p>
            <a:r>
              <a:rPr lang="en-US" i="1" smtClean="0"/>
              <a:t>Guide </a:t>
            </a:r>
            <a:r>
              <a:rPr lang="en-US" smtClean="0"/>
              <a:t>Deviations and Departures</a:t>
            </a:r>
          </a:p>
          <a:p>
            <a:r>
              <a:rPr lang="en-US" smtClean="0"/>
              <a:t>VA Office of Research Oversight Update</a:t>
            </a:r>
          </a:p>
          <a:p>
            <a:r>
              <a:rPr lang="en-US" smtClean="0"/>
              <a:t>Q&amp;A / Discussion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24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2238"/>
            <a:ext cx="6705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Investigator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questions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686800" cy="449579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Dr. Bennett has asked you to look over her protocol before she submits it to the IACUC office. </a:t>
            </a:r>
            <a:r>
              <a:rPr lang="en-US" dirty="0" smtClean="0"/>
              <a:t>She remembers that you have previously told her that the use of non-pharmaceutical agents (IACUC concern 1) and trio breeding (IACUC concern 2) are specifically established exceptions to the </a:t>
            </a:r>
            <a:r>
              <a:rPr lang="en-US" i="1" dirty="0" smtClean="0"/>
              <a:t>Guide. </a:t>
            </a:r>
            <a:r>
              <a:rPr lang="en-US" dirty="0" smtClean="0"/>
              <a:t> Dr. Bennett explains the rationale behind each deviation using the VA flowchart.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9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7620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1. </a:t>
            </a:r>
            <a:r>
              <a:rPr lang="en-US" sz="4000" dirty="0" smtClean="0">
                <a:solidFill>
                  <a:schemeClr val="tx2"/>
                </a:solidFill>
              </a:rPr>
              <a:t>Non-pharmaceutical </a:t>
            </a:r>
            <a:r>
              <a:rPr lang="en-US" sz="4000" dirty="0">
                <a:solidFill>
                  <a:schemeClr val="tx2"/>
                </a:solidFill>
              </a:rPr>
              <a:t>grade drug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4800" y="1219200"/>
            <a:ext cx="8686800" cy="426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Pg. 31- </a:t>
            </a:r>
            <a:r>
              <a:rPr lang="en-US" dirty="0"/>
              <a:t>“The use of </a:t>
            </a:r>
            <a:r>
              <a:rPr lang="en-US" dirty="0" smtClean="0"/>
              <a:t>non-pharmaceutical -grade </a:t>
            </a:r>
            <a:r>
              <a:rPr lang="en-US" dirty="0"/>
              <a:t>chemicals or substances</a:t>
            </a:r>
            <a:r>
              <a:rPr lang="en-US" b="1" dirty="0"/>
              <a:t> </a:t>
            </a:r>
            <a:r>
              <a:rPr lang="en-US" u="sng" dirty="0"/>
              <a:t>should</a:t>
            </a:r>
            <a:r>
              <a:rPr lang="en-US" b="1" dirty="0"/>
              <a:t> </a:t>
            </a:r>
            <a:r>
              <a:rPr lang="en-US" dirty="0"/>
              <a:t>be described and justified in the animal use protocol and be approved by the </a:t>
            </a:r>
            <a:r>
              <a:rPr lang="en-US" dirty="0" smtClean="0"/>
              <a:t>IACUC…; </a:t>
            </a:r>
            <a:r>
              <a:rPr lang="en-US" dirty="0"/>
              <a:t>for example the use of a non-pharmaceutical-grade chemical or substance may be necessary to meet the scientific goals of a project or when a veterinary of human pharmaceutical-grade product is unavailable.”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Specifically </a:t>
            </a:r>
            <a:r>
              <a:rPr lang="en-US" b="1" dirty="0"/>
              <a:t>established </a:t>
            </a:r>
            <a:r>
              <a:rPr lang="en-US" b="1" i="1" dirty="0"/>
              <a:t>Guide  </a:t>
            </a:r>
            <a:r>
              <a:rPr lang="en-US" b="1" dirty="0"/>
              <a:t>exception </a:t>
            </a:r>
            <a:r>
              <a:rPr lang="en-US" dirty="0"/>
              <a:t>based on scientific justification that has been reviewed and approved by the IACUC; </a:t>
            </a:r>
            <a:r>
              <a:rPr lang="en-US" u="sng" dirty="0"/>
              <a:t>has no reporting requirements</a:t>
            </a:r>
            <a:r>
              <a:rPr lang="en-US" dirty="0"/>
              <a:t>.</a:t>
            </a:r>
            <a:endParaRPr lang="en-US" i="1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14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76150" y="-140525"/>
            <a:ext cx="6500750" cy="762000"/>
          </a:xfrm>
        </p:spPr>
        <p:txBody>
          <a:bodyPr>
            <a:normAutofit/>
          </a:bodyPr>
          <a:lstStyle/>
          <a:p>
            <a:r>
              <a:rPr lang="en-US" sz="2800" b="1" dirty="0"/>
              <a:t>1. </a:t>
            </a:r>
            <a:r>
              <a:rPr lang="en-US" sz="2800" b="1" dirty="0" smtClean="0"/>
              <a:t>Non-pharmaceutical </a:t>
            </a:r>
            <a:r>
              <a:rPr lang="en-US" sz="2800" b="1" dirty="0"/>
              <a:t>grade drug</a:t>
            </a:r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" t="2631" b="1315"/>
          <a:stretch/>
        </p:blipFill>
        <p:spPr bwMode="auto">
          <a:xfrm>
            <a:off x="457200" y="668084"/>
            <a:ext cx="7924800" cy="611371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105401" y="1319669"/>
                <a:ext cx="363128" cy="48917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007CC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√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1" y="1319669"/>
                <a:ext cx="363128" cy="4891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007CC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934201" y="2743201"/>
                <a:ext cx="457200" cy="48917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007CC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√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1" y="2743201"/>
                <a:ext cx="457200" cy="4891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rgbClr val="007CC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23071" y="2905432"/>
                <a:ext cx="2223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9E7F3730-C22E-4AFF-9108-FD9CE3591285}" type="mathplaceholder"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a:t>Type equation here.</a:t>
                      </a:fld>
                    </m:oMath>
                  </m:oMathPara>
                </a14:m>
                <a:endParaRPr 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071" y="2905432"/>
                <a:ext cx="222375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96289" y="5891668"/>
                <a:ext cx="418911" cy="48917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007CC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√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6289" y="5891668"/>
                <a:ext cx="418911" cy="48917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rgbClr val="007CC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37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6705600" cy="8382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2. </a:t>
            </a:r>
            <a:r>
              <a:rPr lang="en-US" sz="4000" dirty="0" smtClean="0">
                <a:solidFill>
                  <a:schemeClr val="tx2"/>
                </a:solidFill>
              </a:rPr>
              <a:t>Trio breeding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33400" y="1219201"/>
            <a:ext cx="84582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Pg. 56 – “The space recommendations presented here are based on professional judgment and </a:t>
            </a:r>
            <a:r>
              <a:rPr lang="en-US" dirty="0" smtClean="0"/>
              <a:t>experience. Adjustments </a:t>
            </a:r>
            <a:r>
              <a:rPr lang="en-US" dirty="0"/>
              <a:t>to the amount and arrangement of space recommended in the following tables should be review and approved by the IACUC and </a:t>
            </a:r>
            <a:r>
              <a:rPr lang="en-US" u="sng" dirty="0"/>
              <a:t>should be based on performance indices </a:t>
            </a:r>
            <a:r>
              <a:rPr lang="en-US" dirty="0"/>
              <a:t>related to animal well-being and research </a:t>
            </a:r>
            <a:r>
              <a:rPr lang="en-US" dirty="0" smtClean="0"/>
              <a:t>quality…”  </a:t>
            </a:r>
          </a:p>
          <a:p>
            <a:pPr marL="0" indent="0">
              <a:buNone/>
            </a:pPr>
            <a:r>
              <a:rPr lang="en-US" b="1" dirty="0" smtClean="0"/>
              <a:t>Specifically established </a:t>
            </a:r>
            <a:r>
              <a:rPr lang="en-US" b="1" i="1" dirty="0"/>
              <a:t>Guide  </a:t>
            </a:r>
            <a:r>
              <a:rPr lang="en-US" b="1" dirty="0"/>
              <a:t>exception</a:t>
            </a:r>
            <a:r>
              <a:rPr lang="en-US" dirty="0" smtClean="0"/>
              <a:t>  based on a performance standard and has </a:t>
            </a:r>
            <a:r>
              <a:rPr lang="en-US" u="sng" dirty="0" smtClean="0"/>
              <a:t>no reporting requirements.  </a:t>
            </a:r>
            <a:endParaRPr lang="en-US" u="sn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64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152400"/>
            <a:ext cx="2895600" cy="7620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2.  Trio breeding</a:t>
            </a:r>
            <a:endParaRPr lang="en-US" sz="2800" b="1" dirty="0"/>
          </a:p>
        </p:txBody>
      </p:sp>
      <p:pic>
        <p:nvPicPr>
          <p:cNvPr id="5" name="Picture 1" descr="image00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" t="2631" b="1315"/>
          <a:stretch/>
        </p:blipFill>
        <p:spPr bwMode="auto">
          <a:xfrm>
            <a:off x="431076" y="419920"/>
            <a:ext cx="8119611" cy="6324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143000"/>
            <a:ext cx="457200" cy="414337"/>
          </a:xfrm>
          <a:prstGeom prst="rect">
            <a:avLst/>
          </a:prstGeom>
          <a:solidFill>
            <a:srgbClr val="FFFF00"/>
          </a:solidFill>
          <a:ln w="9525">
            <a:solidFill>
              <a:srgbClr val="007CC2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496861"/>
            <a:ext cx="404813" cy="36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658" y="6172200"/>
            <a:ext cx="404813" cy="36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IACUC Concerns 3.-5.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Dr. Bennett is not so confident about how to categorize concerns 3.-5; she thinks they may be approved departures.  Her confusion comes from some of the statements in the </a:t>
            </a:r>
            <a:r>
              <a:rPr lang="en-US" i="1" dirty="0"/>
              <a:t>Guide</a:t>
            </a:r>
            <a:r>
              <a:rPr lang="en-US" dirty="0"/>
              <a:t>; she shows you these statements and asks for your help:</a:t>
            </a:r>
          </a:p>
          <a:p>
            <a:pPr marL="914400" indent="-450850">
              <a:buNone/>
            </a:pPr>
            <a:r>
              <a:rPr lang="en-US" dirty="0"/>
              <a:t>3. 	Metabolic cages with wire mesh floors</a:t>
            </a:r>
          </a:p>
          <a:p>
            <a:pPr marL="914400" lvl="0" indent="-450850">
              <a:buNone/>
            </a:pPr>
            <a:r>
              <a:rPr lang="en-US" dirty="0"/>
              <a:t>4. 	Compound in drinking water to induce hypertension</a:t>
            </a:r>
          </a:p>
          <a:p>
            <a:pPr marL="914400" lvl="0" indent="-450850">
              <a:buNone/>
            </a:pPr>
            <a:r>
              <a:rPr lang="en-US" dirty="0"/>
              <a:t>5. 	Single housing post-surgery and for 24 hour urine collection for 5 </a:t>
            </a:r>
            <a:r>
              <a:rPr lang="en-US" dirty="0" smtClean="0"/>
              <a:t>days.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6C1-35D7-4E67-9499-F2CC3FA748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53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295400"/>
          </a:xfrm>
        </p:spPr>
        <p:txBody>
          <a:bodyPr>
            <a:noAutofit/>
          </a:bodyPr>
          <a:lstStyle/>
          <a:p>
            <a:pPr marL="0" lvl="0" indent="0"/>
            <a:r>
              <a:rPr lang="en-US" sz="4000" dirty="0" smtClean="0">
                <a:solidFill>
                  <a:schemeClr val="tx2"/>
                </a:solidFill>
              </a:rPr>
              <a:t/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i="1" dirty="0" smtClean="0">
                <a:solidFill>
                  <a:schemeClr val="tx2"/>
                </a:solidFill>
              </a:rPr>
              <a:t>Guide</a:t>
            </a:r>
            <a:r>
              <a:rPr lang="en-US" sz="4000" dirty="0" smtClean="0">
                <a:solidFill>
                  <a:schemeClr val="tx2"/>
                </a:solidFill>
              </a:rPr>
              <a:t> excerpts Related to</a:t>
            </a:r>
            <a:r>
              <a:rPr lang="en-US" sz="4000" dirty="0">
                <a:solidFill>
                  <a:schemeClr val="tx2"/>
                </a:solidFill>
              </a:rPr>
              <a:t/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3. Metabolic cages </a:t>
            </a:r>
            <a:r>
              <a:rPr lang="en-US" sz="4000" dirty="0" smtClean="0">
                <a:solidFill>
                  <a:schemeClr val="tx2"/>
                </a:solidFill>
              </a:rPr>
              <a:t>with wire </a:t>
            </a:r>
            <a:r>
              <a:rPr lang="en-US" sz="4000" dirty="0">
                <a:solidFill>
                  <a:schemeClr val="tx2"/>
                </a:solidFill>
              </a:rPr>
              <a:t>mesh</a:t>
            </a:r>
            <a:r>
              <a:rPr lang="en-US" sz="4000" i="1" dirty="0">
                <a:solidFill>
                  <a:schemeClr val="tx2"/>
                </a:solidFill>
              </a:rPr>
              <a:t/>
            </a:r>
            <a:br>
              <a:rPr lang="en-US" sz="4000" i="1" dirty="0">
                <a:solidFill>
                  <a:schemeClr val="tx2"/>
                </a:solidFill>
              </a:rPr>
            </a:br>
            <a:endParaRPr lang="en-US" sz="4000" i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Pg. 51 – “Flooring should be solid, perforated, or slatted with a slip-resistant surface.  If wire-mesh flooring is used, a solid resting area may be beneficial, as this floor type can induce foot lesions in rodents and rabbits (Drescher 1993; Fullerton and Gilliatt 1967: Rommers and Meijerhof 1996</a:t>
            </a:r>
            <a:r>
              <a:rPr lang="en-US" sz="2800" dirty="0" smtClean="0"/>
              <a:t>).”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Pg. 52 – “Animals should have adequate bedding substrate and/or structures for resting and sleeping…Moreover, it absorbs urine and feces to facilitate cleaning and sanitation.”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51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686800" cy="990600"/>
          </a:xfrm>
        </p:spPr>
        <p:txBody>
          <a:bodyPr>
            <a:noAutofit/>
          </a:bodyPr>
          <a:lstStyle/>
          <a:p>
            <a:pPr marL="0" lvl="0" indent="0"/>
            <a:r>
              <a:rPr lang="en-US" sz="4000" i="1" dirty="0">
                <a:solidFill>
                  <a:schemeClr val="tx2"/>
                </a:solidFill>
              </a:rPr>
              <a:t/>
            </a:r>
            <a:br>
              <a:rPr lang="en-US" sz="4000" i="1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3. </a:t>
            </a:r>
            <a:r>
              <a:rPr lang="en-US" sz="3600" dirty="0" smtClean="0">
                <a:solidFill>
                  <a:schemeClr val="tx2"/>
                </a:solidFill>
              </a:rPr>
              <a:t>Metabolic cages w/ wire mesh</a:t>
            </a:r>
            <a:r>
              <a:rPr lang="en-US" sz="4000" i="1" dirty="0">
                <a:solidFill>
                  <a:schemeClr val="tx2"/>
                </a:solidFill>
              </a:rPr>
              <a:t/>
            </a:r>
            <a:br>
              <a:rPr lang="en-US" sz="4000" i="1" dirty="0">
                <a:solidFill>
                  <a:schemeClr val="tx2"/>
                </a:solidFill>
              </a:rPr>
            </a:br>
            <a:endParaRPr lang="en-US" sz="4000" i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Pg. 51 – “Flooring should be solid, perforated, or slatted with a slip-resistant surface.  If wire-mesh flooring is used, a solid resting area </a:t>
            </a:r>
            <a:r>
              <a:rPr lang="en-US" sz="2800" u="sng" dirty="0"/>
              <a:t>may</a:t>
            </a:r>
            <a:r>
              <a:rPr lang="en-US" sz="2800" dirty="0"/>
              <a:t> be beneficial, as this floor type can induce foot lesions in rodents and </a:t>
            </a:r>
            <a:r>
              <a:rPr lang="en-US" sz="2800" dirty="0" smtClean="0"/>
              <a:t>rabbits.”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rgbClr val="FF0000"/>
                </a:solidFill>
              </a:rPr>
              <a:t>Not really applicable, but flooring will be slip resistant and there is an optional “may” statement. </a:t>
            </a:r>
            <a:endParaRPr lang="en-US" sz="24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/>
              <a:t>Pg. 52 – “Animals should have adequate bedding substrate and/or structures for resting and sleeping…Moreover, it absorbs urine and feces to facilitate cleaning and sanitation</a:t>
            </a:r>
            <a:r>
              <a:rPr lang="en-US" sz="2800" dirty="0" smtClean="0"/>
              <a:t>.”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rgbClr val="FF0000"/>
                </a:solidFill>
              </a:rPr>
              <a:t>Based upon general scientific justification …no deviation.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42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1600200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solidFill>
                  <a:schemeClr val="tx2"/>
                </a:solidFill>
              </a:rPr>
              <a:t>Guide</a:t>
            </a:r>
            <a:r>
              <a:rPr lang="en-US" sz="3600" dirty="0" smtClean="0">
                <a:solidFill>
                  <a:schemeClr val="tx2"/>
                </a:solidFill>
              </a:rPr>
              <a:t> excerpts related to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3</a:t>
            </a:r>
            <a:r>
              <a:rPr lang="en-US" sz="3600" dirty="0">
                <a:solidFill>
                  <a:schemeClr val="tx2"/>
                </a:solidFill>
              </a:rPr>
              <a:t>. Metabolic </a:t>
            </a:r>
            <a:r>
              <a:rPr lang="en-US" sz="3600" dirty="0" smtClean="0">
                <a:solidFill>
                  <a:schemeClr val="tx2"/>
                </a:solidFill>
              </a:rPr>
              <a:t>cages w/ wire mesh…continued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83058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Pg. 121 [Distress] “For example, an injection requiring brief immobilization may produce acute stress lasting only seconds, while long-term individual housing of a social species in a metabolic cage may produce chronic distress</a:t>
            </a:r>
            <a:r>
              <a:rPr lang="en-US" sz="2800" dirty="0" smtClean="0"/>
              <a:t>.”</a:t>
            </a:r>
          </a:p>
          <a:p>
            <a:pPr marL="0" indent="0">
              <a:buNone/>
            </a:pPr>
            <a:r>
              <a:rPr lang="en-US" sz="2800" i="1" dirty="0" smtClean="0">
                <a:solidFill>
                  <a:srgbClr val="C00000"/>
                </a:solidFill>
              </a:rPr>
              <a:t>Not applicable because the mice are only held in metabolic cages for 5 days.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0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95000" y="-152400"/>
            <a:ext cx="5791200" cy="762000"/>
          </a:xfrm>
        </p:spPr>
        <p:txBody>
          <a:bodyPr>
            <a:normAutofit/>
          </a:bodyPr>
          <a:lstStyle/>
          <a:p>
            <a:r>
              <a:rPr lang="en-US" sz="2800" dirty="0"/>
              <a:t>3. Metabolic cages with wire </a:t>
            </a:r>
            <a:r>
              <a:rPr lang="en-US" sz="2800" dirty="0" smtClean="0"/>
              <a:t>mesh</a:t>
            </a:r>
            <a:endParaRPr lang="en-US" sz="2800" dirty="0"/>
          </a:p>
        </p:txBody>
      </p:sp>
      <p:pic>
        <p:nvPicPr>
          <p:cNvPr id="5" name="Picture 1" descr="image00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" t="2631" b="1315"/>
          <a:stretch/>
        </p:blipFill>
        <p:spPr bwMode="auto">
          <a:xfrm>
            <a:off x="457200" y="668084"/>
            <a:ext cx="7924800" cy="611371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997327" y="1543042"/>
                <a:ext cx="384673" cy="48917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007CC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√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7327" y="1543042"/>
                <a:ext cx="384673" cy="4891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007CC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761526" y="5798263"/>
                <a:ext cx="471603" cy="48917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007CC2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√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526" y="5798263"/>
                <a:ext cx="471603" cy="4891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rgbClr val="007CC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87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73162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National Contracting Documents Available- Feed and Bedding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001000" cy="4495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Instructions on how to most efficiently order common feed and bedding products are available on the ORD animal research web page for the following vendors: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- Harlan/</a:t>
            </a:r>
            <a:r>
              <a:rPr lang="en-US" sz="2800" dirty="0" err="1" smtClean="0"/>
              <a:t>Teklad</a:t>
            </a:r>
            <a:r>
              <a:rPr lang="en-US" sz="2800" dirty="0" smtClean="0"/>
              <a:t>		- NEPCO</a:t>
            </a:r>
          </a:p>
          <a:p>
            <a:pPr marL="0" indent="0">
              <a:buNone/>
            </a:pPr>
            <a:r>
              <a:rPr lang="en-US" sz="2800" dirty="0" smtClean="0"/>
              <a:t>	- Purina			- PJ Murphy</a:t>
            </a:r>
          </a:p>
          <a:p>
            <a:pPr marL="0" indent="0">
              <a:buNone/>
            </a:pPr>
            <a:r>
              <a:rPr lang="en-US" sz="2800" dirty="0" smtClean="0"/>
              <a:t>	- Bio-Serve			- </a:t>
            </a:r>
            <a:r>
              <a:rPr lang="en-US" sz="2800" dirty="0" err="1" smtClean="0"/>
              <a:t>Biofresh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- The Andersons		- </a:t>
            </a:r>
            <a:r>
              <a:rPr lang="en-US" sz="2800" dirty="0" err="1" smtClean="0"/>
              <a:t>Ancare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4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676400"/>
          </a:xfrm>
        </p:spPr>
        <p:txBody>
          <a:bodyPr>
            <a:noAutofit/>
          </a:bodyPr>
          <a:lstStyle/>
          <a:p>
            <a:pPr lvl="0"/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sz="4000" i="1" dirty="0">
                <a:solidFill>
                  <a:schemeClr val="tx2"/>
                </a:solidFill>
              </a:rPr>
              <a:t/>
            </a:r>
            <a:br>
              <a:rPr lang="en-US" sz="4000" i="1" dirty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/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i="1" dirty="0" smtClean="0">
                <a:solidFill>
                  <a:schemeClr val="tx2"/>
                </a:solidFill>
              </a:rPr>
              <a:t>Guide </a:t>
            </a:r>
            <a:r>
              <a:rPr lang="en-US" sz="4000" dirty="0" smtClean="0">
                <a:solidFill>
                  <a:schemeClr val="tx2"/>
                </a:solidFill>
              </a:rPr>
              <a:t>excerpts related to</a:t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4. Compound </a:t>
            </a:r>
            <a:r>
              <a:rPr lang="en-US" sz="4000" dirty="0">
                <a:solidFill>
                  <a:schemeClr val="tx2"/>
                </a:solidFill>
              </a:rPr>
              <a:t>in drinking water to induce </a:t>
            </a:r>
            <a:r>
              <a:rPr lang="en-US" sz="4000" dirty="0" smtClean="0">
                <a:solidFill>
                  <a:schemeClr val="tx2"/>
                </a:solidFill>
              </a:rPr>
              <a:t>hypertension </a:t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/>
            </a:r>
            <a:br>
              <a:rPr lang="en-US" sz="4000" dirty="0" smtClean="0">
                <a:solidFill>
                  <a:schemeClr val="tx2"/>
                </a:solidFill>
              </a:rPr>
            </a:b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05800" cy="3276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Pg. 25 </a:t>
            </a:r>
            <a:r>
              <a:rPr lang="en-US" sz="2800" dirty="0" smtClean="0"/>
              <a:t>– “The </a:t>
            </a:r>
            <a:r>
              <a:rPr lang="en-US" sz="2800" dirty="0"/>
              <a:t>following topics should be considered in the preparation of the protocol by the researcher and its review by the IACUC:</a:t>
            </a:r>
          </a:p>
          <a:p>
            <a:pPr marL="688975" indent="-225425"/>
            <a:r>
              <a:rPr lang="en-US" sz="2800" dirty="0" smtClean="0"/>
              <a:t>nonstandard </a:t>
            </a:r>
            <a:r>
              <a:rPr lang="en-US" sz="2800" dirty="0"/>
              <a:t>housing and husbandry requirements</a:t>
            </a:r>
            <a:r>
              <a:rPr lang="en-US" sz="2800" dirty="0" smtClean="0"/>
              <a:t>.”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7CC2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Pg</a:t>
            </a:r>
            <a:r>
              <a:rPr lang="en-US" sz="2800" dirty="0"/>
              <a:t>. 67 – “Animals should have access to potable, uncontaminated drinking water according to their particular requirements.”  </a:t>
            </a:r>
          </a:p>
          <a:p>
            <a:pPr marL="463550" indent="0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99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676400"/>
          </a:xfrm>
        </p:spPr>
        <p:txBody>
          <a:bodyPr>
            <a:noAutofit/>
          </a:bodyPr>
          <a:lstStyle/>
          <a:p>
            <a:pPr lvl="0"/>
            <a:r>
              <a:rPr lang="en-US" sz="4000" dirty="0">
                <a:solidFill>
                  <a:schemeClr val="tx2"/>
                </a:solidFill>
              </a:rPr>
              <a:t> </a:t>
            </a:r>
            <a:r>
              <a:rPr lang="en-US" sz="4000" i="1" dirty="0" smtClean="0">
                <a:solidFill>
                  <a:schemeClr val="tx2"/>
                </a:solidFill>
              </a:rPr>
              <a:t/>
            </a:r>
            <a:br>
              <a:rPr lang="en-US" sz="4000" i="1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4. Compound </a:t>
            </a:r>
            <a:r>
              <a:rPr lang="en-US" sz="4000" dirty="0">
                <a:solidFill>
                  <a:schemeClr val="tx2"/>
                </a:solidFill>
              </a:rPr>
              <a:t>in drinking water to induce </a:t>
            </a:r>
            <a:r>
              <a:rPr lang="en-US" sz="4000" dirty="0" smtClean="0">
                <a:solidFill>
                  <a:schemeClr val="tx2"/>
                </a:solidFill>
              </a:rPr>
              <a:t>hypertension</a:t>
            </a:r>
            <a:br>
              <a:rPr lang="en-US" sz="4000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/>
            </a:r>
            <a:br>
              <a:rPr lang="en-US" sz="4000" dirty="0" smtClean="0">
                <a:solidFill>
                  <a:schemeClr val="tx2"/>
                </a:solidFill>
              </a:rPr>
            </a:b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3276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Pg. 25 </a:t>
            </a:r>
            <a:r>
              <a:rPr lang="en-US" sz="2800" dirty="0" smtClean="0"/>
              <a:t>– “The </a:t>
            </a:r>
            <a:r>
              <a:rPr lang="en-US" sz="2800" dirty="0"/>
              <a:t>following topics should be considered in the preparation of the protocol by the researcher and its review by the IACUC:</a:t>
            </a:r>
          </a:p>
          <a:p>
            <a:pPr marL="688975" indent="-225425"/>
            <a:r>
              <a:rPr lang="en-US" sz="2800" dirty="0" smtClean="0"/>
              <a:t>nonstandard </a:t>
            </a:r>
            <a:r>
              <a:rPr lang="en-US" sz="2800" dirty="0"/>
              <a:t>housing and husbandry requirements</a:t>
            </a:r>
            <a:r>
              <a:rPr lang="en-US" sz="2800" dirty="0" smtClean="0"/>
              <a:t>.”</a:t>
            </a:r>
          </a:p>
          <a:p>
            <a:pPr marL="0" indent="0"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The investigator and IACUC will consider those topics…no deviation. 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7CC2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Pg</a:t>
            </a:r>
            <a:r>
              <a:rPr lang="en-US" sz="2800" dirty="0"/>
              <a:t>. 67 – “Animals should have access to potable, uncontaminated drinking water according to their particular requirements.”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The animals will have access to potable water per their (IACUC-approved) requirements…no deviation.</a:t>
            </a:r>
            <a:r>
              <a:rPr lang="en-US" sz="2800" i="1" dirty="0" smtClean="0"/>
              <a:t> </a:t>
            </a:r>
            <a:endParaRPr lang="en-US" sz="2800" i="1" dirty="0"/>
          </a:p>
          <a:p>
            <a:pPr marL="463550" indent="0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60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43543" y="-93916"/>
            <a:ext cx="5791200" cy="762000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4. Compound in drinking water to induce hypertension</a:t>
            </a:r>
          </a:p>
        </p:txBody>
      </p:sp>
      <p:pic>
        <p:nvPicPr>
          <p:cNvPr id="5" name="Picture 1" descr="image00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" t="2631" b="1315"/>
          <a:stretch/>
        </p:blipFill>
        <p:spPr bwMode="auto">
          <a:xfrm>
            <a:off x="457200" y="668084"/>
            <a:ext cx="7924800" cy="611371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41374" y="298752"/>
            <a:ext cx="3276600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7CC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No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b="1" dirty="0" smtClean="0">
                <a:solidFill>
                  <a:prstClr val="black"/>
                </a:solidFill>
              </a:rPr>
              <a:t>deviation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b="1" dirty="0" smtClean="0">
                <a:solidFill>
                  <a:prstClr val="black"/>
                </a:solidFill>
              </a:rPr>
              <a:t>from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b="1" dirty="0" smtClean="0">
                <a:solidFill>
                  <a:prstClr val="black"/>
                </a:solidFill>
              </a:rPr>
              <a:t>the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b="1" i="1" dirty="0" smtClean="0">
                <a:solidFill>
                  <a:prstClr val="black"/>
                </a:solidFill>
              </a:rPr>
              <a:t>Guide</a:t>
            </a:r>
            <a:endParaRPr lang="en-US" b="1" i="1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86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5. Single housing post-surgery and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   for 24 hour urine collection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All excerpts (Pg. 51, 60, and 64) are applicable but  Pg. 60 is probably the most applicable. “</a:t>
            </a:r>
            <a:r>
              <a:rPr lang="en-US" u="sng" dirty="0" smtClean="0"/>
              <a:t>If necessary</a:t>
            </a:r>
            <a:r>
              <a:rPr lang="en-US" dirty="0" smtClean="0"/>
              <a:t> to house animals singly – for example, </a:t>
            </a:r>
            <a:r>
              <a:rPr lang="en-US" u="sng" dirty="0" smtClean="0"/>
              <a:t>when justified</a:t>
            </a:r>
            <a:r>
              <a:rPr lang="en-US" dirty="0" smtClean="0"/>
              <a:t> for experimental purposes,…this arrangement </a:t>
            </a:r>
            <a:r>
              <a:rPr lang="en-US" u="sng" dirty="0" smtClean="0"/>
              <a:t>should </a:t>
            </a:r>
            <a:r>
              <a:rPr lang="en-US" dirty="0" smtClean="0"/>
              <a:t>be for the shortest duration possible.”</a:t>
            </a:r>
          </a:p>
          <a:p>
            <a:pPr marL="0" indent="0">
              <a:buNone/>
            </a:pPr>
            <a:r>
              <a:rPr lang="en-US" b="1" dirty="0" smtClean="0"/>
              <a:t>Specifically established </a:t>
            </a:r>
            <a:r>
              <a:rPr lang="en-US" b="1" i="1" dirty="0" smtClean="0"/>
              <a:t>Guide  </a:t>
            </a:r>
            <a:r>
              <a:rPr lang="en-US" b="1" dirty="0" smtClean="0"/>
              <a:t>exception </a:t>
            </a:r>
            <a:r>
              <a:rPr lang="en-US" dirty="0" smtClean="0"/>
              <a:t>based on scientific justification that has been reviewed and approved by the IACUC; has no reporting  requirements.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6C1-35D7-4E67-9499-F2CC3FA748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8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/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i="1" dirty="0" smtClean="0">
                <a:solidFill>
                  <a:schemeClr val="tx2"/>
                </a:solidFill>
              </a:rPr>
              <a:t>Guide </a:t>
            </a:r>
            <a:r>
              <a:rPr lang="en-US" sz="3600" dirty="0" smtClean="0">
                <a:solidFill>
                  <a:schemeClr val="tx2"/>
                </a:solidFill>
              </a:rPr>
              <a:t>excerpts related to 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5. Single housing post-surgery and 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   for 24 hour urine collection</a:t>
            </a:r>
            <a:br>
              <a:rPr lang="en-US" sz="3600" dirty="0" smtClean="0">
                <a:solidFill>
                  <a:schemeClr val="tx2"/>
                </a:solidFill>
              </a:rPr>
            </a:b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500" dirty="0" smtClean="0"/>
              <a:t>Pg. 51 – “Social animals</a:t>
            </a:r>
            <a:r>
              <a:rPr lang="en-US" sz="3500" u="sng" dirty="0" smtClean="0"/>
              <a:t> should</a:t>
            </a:r>
            <a:r>
              <a:rPr lang="en-US" sz="3500" b="1" i="1" u="sng" dirty="0" smtClean="0"/>
              <a:t> </a:t>
            </a:r>
            <a:r>
              <a:rPr lang="en-US" sz="3500" dirty="0" smtClean="0"/>
              <a:t>be housed in stable pairs or groups of compatible individuals </a:t>
            </a:r>
            <a:r>
              <a:rPr lang="en-US" sz="3500" u="sng" dirty="0" smtClean="0"/>
              <a:t>unless</a:t>
            </a:r>
            <a:r>
              <a:rPr lang="en-US" sz="3500" dirty="0" smtClean="0"/>
              <a:t> they must be housed alone for experimental reasons or because of social incompatibility.”</a:t>
            </a:r>
          </a:p>
          <a:p>
            <a:pPr marL="0" indent="0">
              <a:buNone/>
            </a:pPr>
            <a:endParaRPr lang="en-US" sz="3500" dirty="0" smtClean="0"/>
          </a:p>
          <a:p>
            <a:pPr marL="0" indent="0">
              <a:buNone/>
            </a:pPr>
            <a:r>
              <a:rPr lang="en-US" sz="3500" dirty="0" smtClean="0"/>
              <a:t>Pg. 60 – “If necessary to house animals singly – for example, when justified for experimental purposes, for provision of veterinary care, or for incompatible animals – this arrangement should be for the shortest duration possible.”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6C1-35D7-4E67-9499-F2CC3FA748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3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i="1" dirty="0" smtClean="0">
                <a:solidFill>
                  <a:schemeClr val="tx2"/>
                </a:solidFill>
              </a:rPr>
              <a:t>Guide </a:t>
            </a:r>
            <a:r>
              <a:rPr lang="en-US" sz="3600" dirty="0" smtClean="0">
                <a:solidFill>
                  <a:schemeClr val="tx2"/>
                </a:solidFill>
              </a:rPr>
              <a:t>excerpts related to 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5. Single housing post-surgery and 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   for 24 hour urine collection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Pg. 64 – “Appropriate social interactions among members of the same species are essential to normal development and well-being….single housing of social species should be the exception and justified based on experimental requirements or veterinary related concerns about animal well-being.”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6C1-35D7-4E67-9499-F2CC3FA748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9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image00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" t="2631" b="1315"/>
          <a:stretch/>
        </p:blipFill>
        <p:spPr bwMode="auto">
          <a:xfrm>
            <a:off x="457200" y="668084"/>
            <a:ext cx="7924800" cy="611371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49022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Single housing post-surgery and </a:t>
            </a: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hour </a:t>
            </a: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urine  collection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257800" y="1295400"/>
                <a:ext cx="304800" cy="48917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007CC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√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295400"/>
                <a:ext cx="304800" cy="48917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rgbClr val="007CC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781800" y="2819400"/>
                <a:ext cx="607974" cy="48917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007CC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√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819400"/>
                <a:ext cx="607974" cy="4891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007CC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934200" y="5783515"/>
                <a:ext cx="304800" cy="48917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007CC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√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783515"/>
                <a:ext cx="304800" cy="4891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rgbClr val="007CC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6C1-35D7-4E67-9499-F2CC3FA748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05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5. Single housing post-surgery and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   for 24 hour urine collection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All excerpts (Pg. 51, 60, and 64) are applicable but  Pg. 60 is probably the most applicable. “</a:t>
            </a:r>
            <a:r>
              <a:rPr lang="en-US" u="sng" dirty="0" smtClean="0"/>
              <a:t>If necessary</a:t>
            </a:r>
            <a:r>
              <a:rPr lang="en-US" dirty="0" smtClean="0"/>
              <a:t> to house animals singly – for example, </a:t>
            </a:r>
            <a:r>
              <a:rPr lang="en-US" u="sng" dirty="0" smtClean="0"/>
              <a:t>when justified</a:t>
            </a:r>
            <a:r>
              <a:rPr lang="en-US" dirty="0" smtClean="0"/>
              <a:t> for experimental purposes,…this arrangement </a:t>
            </a:r>
            <a:r>
              <a:rPr lang="en-US" u="sng" dirty="0" smtClean="0"/>
              <a:t>should </a:t>
            </a:r>
            <a:r>
              <a:rPr lang="en-US" dirty="0" smtClean="0"/>
              <a:t>be for the shortest duration possible.”</a:t>
            </a:r>
          </a:p>
          <a:p>
            <a:pPr marL="0" indent="0">
              <a:buNone/>
            </a:pPr>
            <a:r>
              <a:rPr lang="en-US" b="1" dirty="0" smtClean="0"/>
              <a:t>Specifically established </a:t>
            </a:r>
            <a:r>
              <a:rPr lang="en-US" b="1" i="1" dirty="0" smtClean="0"/>
              <a:t>Guide  </a:t>
            </a:r>
            <a:r>
              <a:rPr lang="en-US" b="1" dirty="0" smtClean="0"/>
              <a:t>exception </a:t>
            </a:r>
            <a:r>
              <a:rPr lang="en-US" dirty="0" smtClean="0"/>
              <a:t>based on scientific justification that has been reviewed and approved by the IACUC; has no reporting  requirements.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6C1-35D7-4E67-9499-F2CC3FA748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88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Summary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D0D8E8"/>
              </a:clrFrom>
              <a:clrTo>
                <a:srgbClr val="D0D8E8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6000"/>
                    </a14:imgEffect>
                    <a14:imgEffect>
                      <a14:saturation sat="2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22" t="1260" r="2941"/>
          <a:stretch/>
        </p:blipFill>
        <p:spPr bwMode="auto">
          <a:xfrm>
            <a:off x="457200" y="1129596"/>
            <a:ext cx="8153400" cy="5423604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6C1-35D7-4E67-9499-F2CC3FA748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87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Outcome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Dr. Bennett submitted her protocol to the IACUC, the IACUC reviewed and approved the protocol, there were no reporting requirements, and everyone was happy!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4" descr="C:\Users\vhatvhrichej\AppData\Local\Microsoft\Windows\Temporary Internet Files\Content.IE5\0Q4HUN5R\Businesspeople dancing in offic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39334"/>
            <a:ext cx="4800600" cy="3942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3A6C1-35D7-4E67-9499-F2CC3FA748E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1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62200" y="76201"/>
            <a:ext cx="6172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600" dirty="0" smtClean="0">
                <a:solidFill>
                  <a:srgbClr val="0070C0"/>
                </a:solidFill>
              </a:rPr>
              <a:t>USDA  Annual Reviews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81200" y="1295400"/>
            <a:ext cx="7086600" cy="510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USDA AWAR, </a:t>
            </a:r>
            <a:r>
              <a:rPr lang="en-US" sz="2800" dirty="0"/>
              <a:t>§ 2.31 - Institutional Animal Care and Use Committee (IACUC</a:t>
            </a:r>
            <a:r>
              <a:rPr lang="en-US" sz="2800" dirty="0" smtClean="0"/>
              <a:t>), item (d)(5):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"The </a:t>
            </a:r>
            <a:r>
              <a:rPr lang="en-US" sz="2800" dirty="0"/>
              <a:t>IACUC shall conduct continuing reviews of activities covered by this subchapter at appropriate intervals as determined by the IACUC, but not less than annually</a:t>
            </a:r>
            <a:r>
              <a:rPr lang="en-US" sz="2800" dirty="0" smtClean="0"/>
              <a:t>;"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933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The moral to this story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47801"/>
            <a:ext cx="67056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Guide </a:t>
            </a:r>
            <a:r>
              <a:rPr lang="en-US" dirty="0" smtClean="0"/>
              <a:t>contains a number of </a:t>
            </a:r>
            <a:r>
              <a:rPr lang="en-US" u="sng" dirty="0" smtClean="0"/>
              <a:t>should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u="sng" dirty="0"/>
              <a:t>must</a:t>
            </a:r>
            <a:r>
              <a:rPr lang="en-US" dirty="0"/>
              <a:t> </a:t>
            </a:r>
            <a:r>
              <a:rPr lang="en-US" dirty="0" smtClean="0"/>
              <a:t>that have established exceptions; these are deviations (not departures) and have no reporting requirements.</a:t>
            </a:r>
          </a:p>
          <a:p>
            <a:r>
              <a:rPr lang="en-US" u="sng" dirty="0" smtClean="0"/>
              <a:t>May </a:t>
            </a:r>
            <a:r>
              <a:rPr lang="en-US" dirty="0" smtClean="0"/>
              <a:t>statements are not deviations and do not have reporting requirements.</a:t>
            </a:r>
          </a:p>
          <a:p>
            <a:r>
              <a:rPr lang="en-US" dirty="0" smtClean="0"/>
              <a:t>Ask OLAW if you are not sure.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04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Next….ORO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3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00200" y="76201"/>
            <a:ext cx="61722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600" dirty="0" smtClean="0">
                <a:solidFill>
                  <a:srgbClr val="0070C0"/>
                </a:solidFill>
              </a:rPr>
              <a:t>Assumptions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1000" y="10668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 smtClean="0"/>
              <a:t>If an annual review for a regulated species is not approved within 365 days of initial approval of the last annual review approval:</a:t>
            </a:r>
          </a:p>
          <a:p>
            <a:r>
              <a:rPr lang="en-US" sz="2800" dirty="0" smtClean="0"/>
              <a:t>All work on the protocol must stop until the IACUC approves the annual review (</a:t>
            </a:r>
            <a:r>
              <a:rPr lang="en-US" sz="2800" i="1" dirty="0" smtClean="0">
                <a:solidFill>
                  <a:srgbClr val="FF0000"/>
                </a:solidFill>
              </a:rPr>
              <a:t>no non-compliance </a:t>
            </a:r>
            <a:r>
              <a:rPr lang="en-US" sz="2800" i="1" dirty="0" err="1">
                <a:solidFill>
                  <a:srgbClr val="FF0000"/>
                </a:solidFill>
              </a:rPr>
              <a:t>o</a:t>
            </a:r>
            <a:r>
              <a:rPr lang="en-US" sz="2800" i="1" dirty="0" err="1" smtClean="0">
                <a:solidFill>
                  <a:srgbClr val="FF0000"/>
                </a:solidFill>
              </a:rPr>
              <a:t>curred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If work continues, the IACUC must report to VA that unapproved work was conducted and report to USDA that work had to be suspended (</a:t>
            </a:r>
            <a:r>
              <a:rPr lang="en-US" sz="2800" i="1" dirty="0" smtClean="0">
                <a:solidFill>
                  <a:srgbClr val="FF0000"/>
                </a:solidFill>
              </a:rPr>
              <a:t>non-compliance incurred; reporting to USDA and any </a:t>
            </a:r>
            <a:r>
              <a:rPr lang="en-US" sz="2800" i="1" dirty="0">
                <a:solidFill>
                  <a:srgbClr val="FF0000"/>
                </a:solidFill>
              </a:rPr>
              <a:t>F</a:t>
            </a:r>
            <a:r>
              <a:rPr lang="en-US" sz="2800" i="1" dirty="0" smtClean="0">
                <a:solidFill>
                  <a:srgbClr val="FF0000"/>
                </a:solidFill>
              </a:rPr>
              <a:t>ederal agency funding the work per USDA AWAR 2.31(d)(7)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r>
              <a:rPr lang="en-US" sz="2800" dirty="0" smtClean="0"/>
              <a:t>  </a:t>
            </a:r>
          </a:p>
          <a:p>
            <a:endParaRPr 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43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59850"/>
              </p:ext>
            </p:extLst>
          </p:nvPr>
        </p:nvGraphicFramePr>
        <p:xfrm>
          <a:off x="76200" y="-280"/>
          <a:ext cx="8839200" cy="685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267200"/>
              </a:tblGrid>
              <a:tr h="592409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Previous Assumption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Clarification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359055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Failure of the IACUC to complete an annual review means that IACUC approval of the protocol has lapsed, and work must stop on the protocol. 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Failure of the IACUC to complete an annual review doe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NOT mean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approval of the protocol has lapsed, and work may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continue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1248937">
                <a:tc>
                  <a:txBody>
                    <a:bodyPr/>
                    <a:lstStyle/>
                    <a:p>
                      <a:r>
                        <a:rPr lang="en-US" dirty="0" smtClean="0"/>
                        <a:t>If investigator continues work,</a:t>
                      </a:r>
                      <a:r>
                        <a:rPr lang="en-US" baseline="0" dirty="0" smtClean="0"/>
                        <a:t> IACUC must suspend and report to ORO, ORD, and USDA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investigator continues work, USDA does not consider that</a:t>
                      </a:r>
                      <a:r>
                        <a:rPr lang="en-US" baseline="0" dirty="0" smtClean="0"/>
                        <a:t> to be a reportable matter.  Due to VA Handbook 1058.01, must still report to ORO</a:t>
                      </a:r>
                      <a:endParaRPr lang="en-US" dirty="0"/>
                    </a:p>
                  </a:txBody>
                  <a:tcPr/>
                </a:tc>
              </a:tr>
              <a:tr h="731799"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IACUC</a:t>
                      </a:r>
                      <a:r>
                        <a:rPr lang="en-US" baseline="0" dirty="0" smtClean="0"/>
                        <a:t> must "approve" annual reports.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IACUC must "review" annual reports per 2.31(d)(7).</a:t>
                      </a:r>
                      <a:endParaRPr lang="en-US" dirty="0"/>
                    </a:p>
                  </a:txBody>
                  <a:tcPr/>
                </a:tc>
              </a:tr>
              <a:tr h="1359055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 IACUC fails to compete the continuing review in time (recently interpreted by USDA to mean by the end of the month in which the anniversary date falls), it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might have to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reported because the protocol would be suspended.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Failure to complete the annual continuing review on time is failure to comply with </a:t>
                      </a:r>
                      <a:r>
                        <a:rPr lang="en-US" baseline="0" dirty="0" smtClean="0"/>
                        <a:t>AWAR, but it is not reportable to USDA, and no suspension is needed (a VMO could cite it during a visit, but such visits are rare for VA).</a:t>
                      </a:r>
                      <a:endParaRPr lang="en-US" dirty="0"/>
                    </a:p>
                  </a:txBody>
                  <a:tcPr/>
                </a:tc>
              </a:tr>
              <a:tr h="1151906">
                <a:tc>
                  <a:txBody>
                    <a:bodyPr/>
                    <a:lstStyle/>
                    <a:p>
                      <a:r>
                        <a:rPr lang="en-US" dirty="0" smtClean="0"/>
                        <a:t>-Changes</a:t>
                      </a:r>
                      <a:r>
                        <a:rPr lang="en-US" baseline="0" dirty="0" smtClean="0"/>
                        <a:t> to a protocol incorporated into the annual review form must be approved by the IACUC before being implemented.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-Late PHS </a:t>
                      </a:r>
                      <a:r>
                        <a:rPr lang="en-US" baseline="0" dirty="0" err="1" smtClean="0"/>
                        <a:t>trienniel</a:t>
                      </a:r>
                      <a:r>
                        <a:rPr lang="en-US" baseline="0" dirty="0" smtClean="0"/>
                        <a:t> reviews are reportable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change.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87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62200" y="76201"/>
            <a:ext cx="6172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3600" dirty="0" smtClean="0">
                <a:solidFill>
                  <a:srgbClr val="0070C0"/>
                </a:solidFill>
              </a:rPr>
              <a:t>USDA  Annual Reviews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81200" y="1295400"/>
            <a:ext cx="7086600" cy="510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Contact: 	Dr. Nicolette </a:t>
            </a:r>
            <a:r>
              <a:rPr lang="en-US" sz="2800" dirty="0" err="1" smtClean="0"/>
              <a:t>Petervery</a:t>
            </a: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		</a:t>
            </a:r>
            <a:r>
              <a:rPr lang="en-US" sz="2800" dirty="0" smtClean="0"/>
              <a:t>Regional </a:t>
            </a:r>
            <a:r>
              <a:rPr lang="en-US" sz="2800" dirty="0"/>
              <a:t>Animal Care Specialist</a:t>
            </a:r>
            <a:br>
              <a:rPr lang="en-US" sz="2800" dirty="0"/>
            </a:br>
            <a:r>
              <a:rPr lang="en-US" sz="2800" dirty="0" smtClean="0"/>
              <a:t>		USDA </a:t>
            </a:r>
            <a:r>
              <a:rPr lang="en-US" sz="2800" dirty="0"/>
              <a:t>APHIS Animal </a:t>
            </a:r>
            <a:r>
              <a:rPr lang="en-US" sz="2800" dirty="0" smtClean="0"/>
              <a:t>Care 			Eastern Region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Moving forward: if all VA stakeholders clear, guidance will be released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23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33400"/>
            <a:ext cx="6705600" cy="1173162"/>
          </a:xfrm>
        </p:spPr>
        <p:txBody>
          <a:bodyPr>
            <a:normAutofit/>
          </a:bodyPr>
          <a:lstStyle/>
          <a:p>
            <a:r>
              <a:rPr lang="en-US" sz="6600" dirty="0" smtClean="0"/>
              <a:t>VVC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209800"/>
            <a:ext cx="6705600" cy="3276599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dirty="0" smtClean="0"/>
              <a:t>What is VVC?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and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 smtClean="0"/>
              <a:t>When Does It Come into Play?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066C0-CE6C-4959-8B56-9305AC5813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4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3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4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5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6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7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8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19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20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21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22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23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24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25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AER14">
      <a:dk1>
        <a:sysClr val="windowText" lastClr="000000"/>
      </a:dk1>
      <a:lt1>
        <a:sysClr val="window" lastClr="FFFFFF"/>
      </a:lt1>
      <a:dk2>
        <a:srgbClr val="00447C"/>
      </a:dk2>
      <a:lt2>
        <a:srgbClr val="EEECE1"/>
      </a:lt2>
      <a:accent1>
        <a:srgbClr val="4F81BD"/>
      </a:accent1>
      <a:accent2>
        <a:srgbClr val="B20838"/>
      </a:accent2>
      <a:accent3>
        <a:srgbClr val="78A22F"/>
      </a:accent3>
      <a:accent4>
        <a:srgbClr val="542988"/>
      </a:accent4>
      <a:accent5>
        <a:srgbClr val="008CA8"/>
      </a:accent5>
      <a:accent6>
        <a:srgbClr val="F8981D"/>
      </a:accent6>
      <a:hlink>
        <a:srgbClr val="007CC2"/>
      </a:hlink>
      <a:folHlink>
        <a:srgbClr val="800080"/>
      </a:folHlink>
    </a:clrScheme>
    <a:fontScheme name="AER 2014">
      <a:majorFont>
        <a:latin typeface="Whitney Medium"/>
        <a:ea typeface=""/>
        <a:cs typeface=""/>
      </a:majorFont>
      <a:minorFont>
        <a:latin typeface="Whitney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2867</Words>
  <Application>Microsoft Office PowerPoint</Application>
  <PresentationFormat>On-screen Show (4:3)</PresentationFormat>
  <Paragraphs>352</Paragraphs>
  <Slides>51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26</vt:i4>
      </vt:variant>
      <vt:variant>
        <vt:lpstr>Slide Titles</vt:lpstr>
      </vt:variant>
      <vt:variant>
        <vt:i4>51</vt:i4>
      </vt:variant>
    </vt:vector>
  </HeadingPairs>
  <TitlesOfParts>
    <vt:vector size="77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13_Office Theme</vt:lpstr>
      <vt:lpstr>14_Office Theme</vt:lpstr>
      <vt:lpstr>15_Office Theme</vt:lpstr>
      <vt:lpstr>16_Office Theme</vt:lpstr>
      <vt:lpstr>17_Office Theme</vt:lpstr>
      <vt:lpstr>18_Office Theme</vt:lpstr>
      <vt:lpstr>19_Office Theme</vt:lpstr>
      <vt:lpstr>20_Office Theme</vt:lpstr>
      <vt:lpstr>21_Office Theme</vt:lpstr>
      <vt:lpstr>22_Office Theme</vt:lpstr>
      <vt:lpstr>23_Office Theme</vt:lpstr>
      <vt:lpstr>24_Office Theme</vt:lpstr>
      <vt:lpstr>25_Office Theme</vt:lpstr>
      <vt:lpstr>A15: Current Animal Research Topics  Doing Right by the Animals to Serve Veterans</vt:lpstr>
      <vt:lpstr>PRIM&amp;R’s Principles and Expectations for Participation in Conferences</vt:lpstr>
      <vt:lpstr>PowerPoint Presentation</vt:lpstr>
      <vt:lpstr>National Contracting Documents Available- Feed and Bedding</vt:lpstr>
      <vt:lpstr>PowerPoint Presentation</vt:lpstr>
      <vt:lpstr>PowerPoint Presentation</vt:lpstr>
      <vt:lpstr>PowerPoint Presentation</vt:lpstr>
      <vt:lpstr>PowerPoint Presentation</vt:lpstr>
      <vt:lpstr>VVC</vt:lpstr>
      <vt:lpstr>What is VVC?</vt:lpstr>
      <vt:lpstr>IACUC-Approved Policies</vt:lpstr>
      <vt:lpstr>What Does the Veterinarian Do with the Policy?</vt:lpstr>
      <vt:lpstr>PowerPoint Presentation</vt:lpstr>
      <vt:lpstr>When Does VVC Come Into Play? A Familiar Scenario …</vt:lpstr>
      <vt:lpstr>A Specific Example …</vt:lpstr>
      <vt:lpstr>Question 1</vt:lpstr>
      <vt:lpstr>It is the veterinarian’s responsibility  “to oversee the well-being and clinical care … and promoting animal well-being at all times” (Guide, p. 105)</vt:lpstr>
      <vt:lpstr>Question 2</vt:lpstr>
      <vt:lpstr>Change in Approved Protocol (familiar mechanisms)</vt:lpstr>
      <vt:lpstr>Change in Approved Protocol</vt:lpstr>
      <vt:lpstr>Question 3</vt:lpstr>
      <vt:lpstr>Significant Changes  Require IACUC Approval</vt:lpstr>
      <vt:lpstr>Significant Changes  Require IACUC Approval</vt:lpstr>
      <vt:lpstr>PowerPoint Presentation</vt:lpstr>
      <vt:lpstr>Keep in mind …</vt:lpstr>
      <vt:lpstr>Guide Deviations &amp; Departures Still Confused?</vt:lpstr>
      <vt:lpstr>Proposed Research Study </vt:lpstr>
      <vt:lpstr>Continued…</vt:lpstr>
      <vt:lpstr>IACUC Concerns</vt:lpstr>
      <vt:lpstr>Investigator questions</vt:lpstr>
      <vt:lpstr>1. Non-pharmaceutical grade drug</vt:lpstr>
      <vt:lpstr>1. Non-pharmaceutical grade drug</vt:lpstr>
      <vt:lpstr>2. Trio breeding</vt:lpstr>
      <vt:lpstr>2.  Trio breeding</vt:lpstr>
      <vt:lpstr>IACUC Concerns 3.-5.</vt:lpstr>
      <vt:lpstr> Guide excerpts Related to 3. Metabolic cages with wire mesh </vt:lpstr>
      <vt:lpstr> 3. Metabolic cages w/ wire mesh </vt:lpstr>
      <vt:lpstr>Guide excerpts related to 3. Metabolic cages w/ wire mesh…continued</vt:lpstr>
      <vt:lpstr>3. Metabolic cages with wire mesh</vt:lpstr>
      <vt:lpstr>   Guide excerpts related to 4. Compound in drinking water to induce hypertension   </vt:lpstr>
      <vt:lpstr>  4. Compound in drinking water to induce hypertension  </vt:lpstr>
      <vt:lpstr>4. Compound in drinking water to induce hypertension</vt:lpstr>
      <vt:lpstr>5. Single housing post-surgery and     for 24 hour urine collection</vt:lpstr>
      <vt:lpstr> Guide excerpts related to  5. Single housing post-surgery and     for 24 hour urine collection </vt:lpstr>
      <vt:lpstr>Guide excerpts related to  5. Single housing post-surgery and     for 24 hour urine collection</vt:lpstr>
      <vt:lpstr>PowerPoint Presentation</vt:lpstr>
      <vt:lpstr>5. Single housing post-surgery and     for 24 hour urine collection</vt:lpstr>
      <vt:lpstr>Summary</vt:lpstr>
      <vt:lpstr>Outcome</vt:lpstr>
      <vt:lpstr>The moral to this story</vt:lpstr>
      <vt:lpstr>Next….ORO Update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Current Animal Research Topics</dc:subject>
  <dc:creator>Meghan Timmel</dc:creator>
  <cp:keywords>Current Animal Research Topics</cp:keywords>
  <cp:lastModifiedBy>Department of Veterans Affairs</cp:lastModifiedBy>
  <cp:revision>79</cp:revision>
  <dcterms:created xsi:type="dcterms:W3CDTF">2014-10-27T20:46:33Z</dcterms:created>
  <dcterms:modified xsi:type="dcterms:W3CDTF">2015-03-13T17:53:18Z</dcterms:modified>
</cp:coreProperties>
</file>