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5" r:id="rId3"/>
    <p:sldId id="258" r:id="rId4"/>
    <p:sldId id="257" r:id="rId5"/>
    <p:sldId id="260" r:id="rId6"/>
    <p:sldId id="266" r:id="rId7"/>
    <p:sldId id="267" r:id="rId8"/>
    <p:sldId id="268" r:id="rId9"/>
    <p:sldId id="269" r:id="rId10"/>
    <p:sldId id="261" r:id="rId11"/>
    <p:sldId id="262" r:id="rId12"/>
    <p:sldId id="263" r:id="rId13"/>
    <p:sldId id="264" r:id="rId14"/>
    <p:sldId id="25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7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2EAA654-F373-4BEE-B61D-B3825D4F436B}" type="datetimeFigureOut">
              <a:rPr lang="en-US" smtClean="0"/>
              <a:t>10/17/2017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517957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90625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479208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865924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3504566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B2EAA654-F373-4BEE-B61D-B3825D4F436B}" type="datetimeFigureOut">
              <a:rPr lang="en-US" smtClean="0"/>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747530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B2EAA654-F373-4BEE-B61D-B3825D4F436B}" type="datetimeFigureOut">
              <a:rPr lang="en-US" smtClean="0"/>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618412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EAA654-F373-4BEE-B61D-B3825D4F436B}"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9679834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EAA654-F373-4BEE-B61D-B3825D4F436B}"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401736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EAA654-F373-4BEE-B61D-B3825D4F436B}"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51723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EAA654-F373-4BEE-B61D-B3825D4F436B}"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1365413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120722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EAA654-F373-4BEE-B61D-B3825D4F436B}" type="datetimeFigureOut">
              <a:rPr lang="en-US" smtClean="0"/>
              <a:t>10/17/2017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98158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EAA654-F373-4BEE-B61D-B3825D4F436B}" type="datetimeFigureOut">
              <a:rPr lang="en-US" smtClean="0"/>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1410221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AA654-F373-4BEE-B61D-B3825D4F436B}" type="datetimeFigureOut">
              <a:rPr lang="en-US" smtClean="0"/>
              <a:t>10/17/2017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405115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2258354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EAA654-F373-4BEE-B61D-B3825D4F436B}"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9B7B9-DE1E-4676-9DA8-16B409E9BF63}" type="slidenum">
              <a:rPr lang="en-US" smtClean="0"/>
              <a:t>‹#›</a:t>
            </a:fld>
            <a:endParaRPr lang="en-US"/>
          </a:p>
        </p:txBody>
      </p:sp>
    </p:spTree>
    <p:extLst>
      <p:ext uri="{BB962C8B-B14F-4D97-AF65-F5344CB8AC3E}">
        <p14:creationId xmlns:p14="http://schemas.microsoft.com/office/powerpoint/2010/main" val="3534149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2EAA654-F373-4BEE-B61D-B3825D4F436B}" type="datetimeFigureOut">
              <a:rPr lang="en-US" smtClean="0"/>
              <a:t>10/17/2017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2A9B7B9-DE1E-4676-9DA8-16B409E9BF63}" type="slidenum">
              <a:rPr lang="en-US" smtClean="0"/>
              <a:t>‹#›</a:t>
            </a:fld>
            <a:endParaRPr lang="en-US"/>
          </a:p>
        </p:txBody>
      </p:sp>
    </p:spTree>
    <p:extLst>
      <p:ext uri="{BB962C8B-B14F-4D97-AF65-F5344CB8AC3E}">
        <p14:creationId xmlns:p14="http://schemas.microsoft.com/office/powerpoint/2010/main" val="250652365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Autofit/>
          </a:bodyPr>
          <a:lstStyle/>
          <a:p>
            <a:r>
              <a:rPr lang="en-US" sz="5400" dirty="0"/>
              <a:t>AALAS 68</a:t>
            </a:r>
            <a:r>
              <a:rPr lang="en-US" sz="5400" baseline="30000" dirty="0"/>
              <a:t>th</a:t>
            </a:r>
            <a:r>
              <a:rPr lang="en-US" sz="5400" dirty="0"/>
              <a:t> National Meeting</a:t>
            </a:r>
            <a:br>
              <a:rPr lang="en-US" sz="5400" dirty="0"/>
            </a:br>
            <a:r>
              <a:rPr lang="en-US" sz="5400" dirty="0"/>
              <a:t>Austin, TX</a:t>
            </a:r>
          </a:p>
        </p:txBody>
      </p:sp>
      <p:sp>
        <p:nvSpPr>
          <p:cNvPr id="3" name="Subtitle 2"/>
          <p:cNvSpPr>
            <a:spLocks noGrp="1"/>
          </p:cNvSpPr>
          <p:nvPr>
            <p:ph type="subTitle" idx="1"/>
          </p:nvPr>
        </p:nvSpPr>
        <p:spPr>
          <a:xfrm>
            <a:off x="800100" y="2438400"/>
            <a:ext cx="7543800" cy="1295400"/>
          </a:xfrm>
        </p:spPr>
        <p:txBody>
          <a:bodyPr/>
          <a:lstStyle/>
          <a:p>
            <a:r>
              <a:rPr lang="en-US" dirty="0">
                <a:solidFill>
                  <a:schemeClr val="tx1"/>
                </a:solidFill>
              </a:rPr>
              <a:t>A VA/VMU Supervisors Business Meeting</a:t>
            </a:r>
          </a:p>
          <a:p>
            <a:r>
              <a:rPr lang="en-US" dirty="0">
                <a:solidFill>
                  <a:schemeClr val="tx1"/>
                </a:solidFill>
              </a:rPr>
              <a:t>17 October 2017</a:t>
            </a:r>
          </a:p>
        </p:txBody>
      </p:sp>
      <p:sp>
        <p:nvSpPr>
          <p:cNvPr id="4" name="TextBox 3"/>
          <p:cNvSpPr txBox="1"/>
          <p:nvPr/>
        </p:nvSpPr>
        <p:spPr>
          <a:xfrm>
            <a:off x="2895600" y="3962400"/>
            <a:ext cx="3352800" cy="1384995"/>
          </a:xfrm>
          <a:prstGeom prst="rect">
            <a:avLst/>
          </a:prstGeom>
          <a:noFill/>
        </p:spPr>
        <p:txBody>
          <a:bodyPr wrap="square" rtlCol="0">
            <a:spAutoFit/>
          </a:bodyPr>
          <a:lstStyle/>
          <a:p>
            <a:r>
              <a:rPr lang="en-US" sz="2800" dirty="0"/>
              <a:t>Dr. Michael Fallon</a:t>
            </a:r>
          </a:p>
          <a:p>
            <a:r>
              <a:rPr lang="en-US" sz="2800" dirty="0"/>
              <a:t>Dr. Alice Huang</a:t>
            </a:r>
          </a:p>
          <a:p>
            <a:r>
              <a:rPr lang="en-US" sz="2800" dirty="0"/>
              <a:t>Dr. Joan Richerson</a:t>
            </a:r>
          </a:p>
        </p:txBody>
      </p:sp>
    </p:spTree>
    <p:extLst>
      <p:ext uri="{BB962C8B-B14F-4D97-AF65-F5344CB8AC3E}">
        <p14:creationId xmlns:p14="http://schemas.microsoft.com/office/powerpoint/2010/main" val="3625451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 Prepared for Phone Calls</a:t>
            </a:r>
          </a:p>
        </p:txBody>
      </p:sp>
      <p:sp>
        <p:nvSpPr>
          <p:cNvPr id="3" name="Content Placeholder 2"/>
          <p:cNvSpPr>
            <a:spLocks noGrp="1"/>
          </p:cNvSpPr>
          <p:nvPr>
            <p:ph idx="1"/>
          </p:nvPr>
        </p:nvSpPr>
        <p:spPr/>
        <p:txBody>
          <a:bodyPr>
            <a:normAutofit lnSpcReduction="10000"/>
          </a:bodyPr>
          <a:lstStyle/>
          <a:p>
            <a:r>
              <a:rPr lang="en-US" sz="3600" dirty="0"/>
              <a:t>Be polite and respectful</a:t>
            </a:r>
          </a:p>
          <a:p>
            <a:r>
              <a:rPr lang="en-US" sz="3600" dirty="0"/>
              <a:t>Take contact information for response</a:t>
            </a:r>
          </a:p>
          <a:p>
            <a:r>
              <a:rPr lang="en-US" sz="3600" dirty="0"/>
              <a:t>Do not provide any personal information (names, titles, phone numbers, office locations)</a:t>
            </a:r>
          </a:p>
          <a:p>
            <a:r>
              <a:rPr lang="en-US" sz="3600" dirty="0"/>
              <a:t>Document the call</a:t>
            </a:r>
          </a:p>
          <a:p>
            <a:r>
              <a:rPr lang="en-US" sz="3600" dirty="0"/>
              <a:t>Contact office of the CVMO for coordination</a:t>
            </a:r>
          </a:p>
          <a:p>
            <a:endParaRPr lang="en-US" dirty="0"/>
          </a:p>
        </p:txBody>
      </p:sp>
    </p:spTree>
    <p:extLst>
      <p:ext uri="{BB962C8B-B14F-4D97-AF65-F5344CB8AC3E}">
        <p14:creationId xmlns:p14="http://schemas.microsoft.com/office/powerpoint/2010/main" val="347199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800" dirty="0"/>
              <a:t>Do Not Leave a Vacuum for Others to Fill</a:t>
            </a:r>
          </a:p>
        </p:txBody>
      </p:sp>
      <p:sp>
        <p:nvSpPr>
          <p:cNvPr id="3" name="Content Placeholder 2"/>
          <p:cNvSpPr>
            <a:spLocks noGrp="1"/>
          </p:cNvSpPr>
          <p:nvPr>
            <p:ph idx="1"/>
          </p:nvPr>
        </p:nvSpPr>
        <p:spPr>
          <a:xfrm>
            <a:off x="457200" y="1219200"/>
            <a:ext cx="8229600" cy="5486400"/>
          </a:xfrm>
        </p:spPr>
        <p:txBody>
          <a:bodyPr>
            <a:normAutofit/>
          </a:bodyPr>
          <a:lstStyle/>
          <a:p>
            <a:pPr marL="0" indent="0">
              <a:spcBef>
                <a:spcPts val="0"/>
              </a:spcBef>
              <a:spcAft>
                <a:spcPts val="500"/>
              </a:spcAft>
              <a:buNone/>
            </a:pPr>
            <a:r>
              <a:rPr lang="en-US" dirty="0"/>
              <a:t>Why is there a vacuum?</a:t>
            </a:r>
          </a:p>
          <a:p>
            <a:pPr marL="0" indent="0">
              <a:spcBef>
                <a:spcPts val="0"/>
              </a:spcBef>
              <a:spcAft>
                <a:spcPts val="500"/>
              </a:spcAft>
              <a:buNone/>
            </a:pPr>
            <a:endParaRPr lang="en-US" dirty="0"/>
          </a:p>
          <a:p>
            <a:pPr>
              <a:spcBef>
                <a:spcPts val="0"/>
              </a:spcBef>
              <a:spcAft>
                <a:spcPts val="500"/>
              </a:spcAft>
            </a:pPr>
            <a:r>
              <a:rPr lang="en-US" dirty="0"/>
              <a:t>Allegations are effective, even if false</a:t>
            </a:r>
          </a:p>
          <a:p>
            <a:pPr>
              <a:spcBef>
                <a:spcPts val="0"/>
              </a:spcBef>
              <a:spcAft>
                <a:spcPts val="500"/>
              </a:spcAft>
            </a:pPr>
            <a:endParaRPr lang="en-US" dirty="0"/>
          </a:p>
          <a:p>
            <a:pPr>
              <a:spcBef>
                <a:spcPts val="0"/>
              </a:spcBef>
              <a:spcAft>
                <a:spcPts val="500"/>
              </a:spcAft>
            </a:pPr>
            <a:r>
              <a:rPr lang="en-US" dirty="0"/>
              <a:t>Poor default appreciation for research</a:t>
            </a:r>
          </a:p>
          <a:p>
            <a:pPr marL="0" indent="0" algn="ctr">
              <a:spcBef>
                <a:spcPts val="0"/>
              </a:spcBef>
              <a:spcAft>
                <a:spcPts val="500"/>
              </a:spcAft>
              <a:buNone/>
            </a:pPr>
            <a:r>
              <a:rPr lang="en-US" sz="2200" dirty="0"/>
              <a:t>https://www.washingtonpost.com/news/wonk/wp/2017/06/15/seven-percent-of-americans-think-chocolate-milk-comes-from-brown-cows-and-thats-not-even-the-scary-part</a:t>
            </a:r>
            <a:r>
              <a:rPr lang="en-US" sz="2200" u="sng" dirty="0"/>
              <a:t>/?utm_term=.9db9280e9f08</a:t>
            </a:r>
          </a:p>
          <a:p>
            <a:pPr>
              <a:spcBef>
                <a:spcPts val="0"/>
              </a:spcBef>
              <a:spcAft>
                <a:spcPts val="500"/>
              </a:spcAft>
            </a:pPr>
            <a:endParaRPr lang="en-US" dirty="0"/>
          </a:p>
          <a:p>
            <a:pPr>
              <a:spcBef>
                <a:spcPts val="0"/>
              </a:spcBef>
              <a:spcAft>
                <a:spcPts val="500"/>
              </a:spcAft>
            </a:pPr>
            <a:r>
              <a:rPr lang="en-US" dirty="0"/>
              <a:t>Lack of interest in  subtleties and complexity</a:t>
            </a:r>
          </a:p>
          <a:p>
            <a:pPr marL="0" indent="0">
              <a:spcBef>
                <a:spcPts val="0"/>
              </a:spcBef>
              <a:spcAft>
                <a:spcPts val="500"/>
              </a:spcAft>
              <a:buNone/>
            </a:pPr>
            <a:r>
              <a:rPr lang="en-US" dirty="0"/>
              <a:t>	“expensive” ≠ “waste”</a:t>
            </a:r>
          </a:p>
          <a:p>
            <a:pPr marL="0" indent="0">
              <a:spcBef>
                <a:spcPts val="0"/>
              </a:spcBef>
              <a:spcAft>
                <a:spcPts val="500"/>
              </a:spcAft>
              <a:buNone/>
            </a:pPr>
            <a:endParaRPr lang="en-US" dirty="0"/>
          </a:p>
          <a:p>
            <a:pPr marL="0" indent="0">
              <a:spcBef>
                <a:spcPts val="0"/>
              </a:spcBef>
              <a:spcAft>
                <a:spcPts val="500"/>
              </a:spcAft>
              <a:buNone/>
            </a:pPr>
            <a:r>
              <a:rPr lang="en-US" dirty="0"/>
              <a:t>Start filling the vacuum: Info on R&amp;D website</a:t>
            </a:r>
          </a:p>
          <a:p>
            <a:pPr marL="0" indent="0" algn="ctr">
              <a:buNone/>
            </a:pPr>
            <a:r>
              <a:rPr lang="en-US" sz="2200" dirty="0"/>
              <a:t>https://www.research.va.gov/programs/animal_research/default.cfm</a:t>
            </a:r>
          </a:p>
          <a:p>
            <a:pPr marL="0" indent="0">
              <a:buNone/>
            </a:pPr>
            <a:endParaRPr lang="en-US" dirty="0"/>
          </a:p>
        </p:txBody>
      </p:sp>
    </p:spTree>
    <p:extLst>
      <p:ext uri="{BB962C8B-B14F-4D97-AF65-F5344CB8AC3E}">
        <p14:creationId xmlns:p14="http://schemas.microsoft.com/office/powerpoint/2010/main" val="141206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Your Stories are Needed</a:t>
            </a:r>
          </a:p>
        </p:txBody>
      </p:sp>
      <p:sp>
        <p:nvSpPr>
          <p:cNvPr id="3" name="Content Placeholder 2"/>
          <p:cNvSpPr>
            <a:spLocks noGrp="1"/>
          </p:cNvSpPr>
          <p:nvPr>
            <p:ph idx="1"/>
          </p:nvPr>
        </p:nvSpPr>
        <p:spPr>
          <a:xfrm>
            <a:off x="457200" y="1066800"/>
            <a:ext cx="8229600" cy="5486400"/>
          </a:xfrm>
        </p:spPr>
        <p:txBody>
          <a:bodyPr>
            <a:normAutofit/>
          </a:bodyPr>
          <a:lstStyle/>
          <a:p>
            <a:r>
              <a:rPr lang="en-US" sz="3200" dirty="0"/>
              <a:t>Fact Sheet about current local research</a:t>
            </a:r>
          </a:p>
          <a:p>
            <a:pPr lvl="1"/>
            <a:r>
              <a:rPr lang="en-US" sz="3200" dirty="0"/>
              <a:t>Write for distribution to the public </a:t>
            </a:r>
          </a:p>
          <a:p>
            <a:pPr lvl="1"/>
            <a:r>
              <a:rPr lang="en-US" sz="3200" dirty="0"/>
              <a:t>Update regularly</a:t>
            </a:r>
          </a:p>
          <a:p>
            <a:r>
              <a:rPr lang="en-US" sz="3200" dirty="0"/>
              <a:t>Local information for reference</a:t>
            </a:r>
          </a:p>
          <a:p>
            <a:pPr lvl="1"/>
            <a:r>
              <a:rPr lang="en-US" sz="3200" dirty="0"/>
              <a:t>For internal use</a:t>
            </a:r>
          </a:p>
          <a:p>
            <a:r>
              <a:rPr lang="en-US" sz="3200" dirty="0"/>
              <a:t>List of Publications</a:t>
            </a:r>
          </a:p>
          <a:p>
            <a:r>
              <a:rPr lang="en-US" sz="3200" dirty="0"/>
              <a:t>Stories: what good has come of local research </a:t>
            </a:r>
          </a:p>
          <a:p>
            <a:pPr lvl="1"/>
            <a:r>
              <a:rPr lang="en-US" sz="3200" dirty="0"/>
              <a:t>Write to capture public interest</a:t>
            </a:r>
          </a:p>
          <a:p>
            <a:pPr lvl="1"/>
            <a:r>
              <a:rPr lang="en-US" sz="3200" dirty="0"/>
              <a:t>Send to CVMO for review</a:t>
            </a:r>
          </a:p>
          <a:p>
            <a:endParaRPr lang="en-US" dirty="0"/>
          </a:p>
        </p:txBody>
      </p:sp>
    </p:spTree>
    <p:extLst>
      <p:ext uri="{BB962C8B-B14F-4D97-AF65-F5344CB8AC3E}">
        <p14:creationId xmlns:p14="http://schemas.microsoft.com/office/powerpoint/2010/main" val="33905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Accuracy and Completeness</a:t>
            </a:r>
          </a:p>
        </p:txBody>
      </p:sp>
      <p:sp>
        <p:nvSpPr>
          <p:cNvPr id="3" name="Content Placeholder 2"/>
          <p:cNvSpPr>
            <a:spLocks noGrp="1"/>
          </p:cNvSpPr>
          <p:nvPr>
            <p:ph idx="1"/>
          </p:nvPr>
        </p:nvSpPr>
        <p:spPr/>
        <p:txBody>
          <a:bodyPr>
            <a:normAutofit/>
          </a:bodyPr>
          <a:lstStyle/>
          <a:p>
            <a:r>
              <a:rPr lang="en-US" sz="3200" dirty="0"/>
              <a:t>Know what you don’t know</a:t>
            </a:r>
          </a:p>
          <a:p>
            <a:r>
              <a:rPr lang="en-US" sz="3200" dirty="0"/>
              <a:t>Go to the source for what you need to know</a:t>
            </a:r>
          </a:p>
          <a:p>
            <a:r>
              <a:rPr lang="en-US" sz="3200" dirty="0"/>
              <a:t>Check back with your sources about what you plan to say</a:t>
            </a:r>
          </a:p>
          <a:p>
            <a:r>
              <a:rPr lang="en-US" sz="3200" dirty="0"/>
              <a:t>Work as a team – local and central office research and communications personnel</a:t>
            </a:r>
          </a:p>
          <a:p>
            <a:r>
              <a:rPr lang="en-US" sz="3200" dirty="0"/>
              <a:t>Don’t make anything more definite than you have evidence for</a:t>
            </a:r>
          </a:p>
        </p:txBody>
      </p:sp>
    </p:spTree>
    <p:extLst>
      <p:ext uri="{BB962C8B-B14F-4D97-AF65-F5344CB8AC3E}">
        <p14:creationId xmlns:p14="http://schemas.microsoft.com/office/powerpoint/2010/main" val="108484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t>All Documents Are Public</a:t>
            </a:r>
          </a:p>
        </p:txBody>
      </p:sp>
      <p:sp>
        <p:nvSpPr>
          <p:cNvPr id="3" name="Content Placeholder 2"/>
          <p:cNvSpPr>
            <a:spLocks noGrp="1"/>
          </p:cNvSpPr>
          <p:nvPr>
            <p:ph idx="1"/>
          </p:nvPr>
        </p:nvSpPr>
        <p:spPr>
          <a:xfrm>
            <a:off x="457200" y="1143000"/>
            <a:ext cx="8229600" cy="5410200"/>
          </a:xfrm>
        </p:spPr>
        <p:txBody>
          <a:bodyPr>
            <a:normAutofit/>
          </a:bodyPr>
          <a:lstStyle/>
          <a:p>
            <a:r>
              <a:rPr lang="en-US" sz="3200" dirty="0"/>
              <a:t>The truth, </a:t>
            </a:r>
          </a:p>
          <a:p>
            <a:pPr marL="0" indent="0">
              <a:buNone/>
            </a:pPr>
            <a:r>
              <a:rPr lang="en-US" sz="3200" dirty="0"/>
              <a:t>	the whole truth, and</a:t>
            </a:r>
          </a:p>
          <a:p>
            <a:pPr marL="0" indent="0">
              <a:buNone/>
            </a:pPr>
            <a:r>
              <a:rPr lang="en-US" sz="3200" dirty="0"/>
              <a:t>	nothing but the truth</a:t>
            </a:r>
          </a:p>
          <a:p>
            <a:r>
              <a:rPr lang="en-US" sz="3200" dirty="0"/>
              <a:t>Make it understandable to the public</a:t>
            </a:r>
          </a:p>
          <a:p>
            <a:r>
              <a:rPr lang="en-US" sz="3200" dirty="0"/>
              <a:t>Protocols explain why the questions can only be answered …</a:t>
            </a:r>
          </a:p>
          <a:p>
            <a:pPr lvl="1"/>
            <a:r>
              <a:rPr lang="en-US" sz="3200" dirty="0"/>
              <a:t>By research with animals</a:t>
            </a:r>
          </a:p>
          <a:p>
            <a:pPr lvl="1"/>
            <a:r>
              <a:rPr lang="en-US" sz="3200" dirty="0"/>
              <a:t>With the species proposed</a:t>
            </a:r>
          </a:p>
          <a:p>
            <a:pPr lvl="1"/>
            <a:r>
              <a:rPr lang="en-US" sz="3200" dirty="0"/>
              <a:t>With the specific procedures proposed</a:t>
            </a:r>
          </a:p>
          <a:p>
            <a:endParaRPr lang="en-US" dirty="0"/>
          </a:p>
        </p:txBody>
      </p:sp>
    </p:spTree>
    <p:extLst>
      <p:ext uri="{BB962C8B-B14F-4D97-AF65-F5344CB8AC3E}">
        <p14:creationId xmlns:p14="http://schemas.microsoft.com/office/powerpoint/2010/main" val="3969182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400" b="1" dirty="0"/>
              <a:t>Is it necessary?</a:t>
            </a:r>
          </a:p>
        </p:txBody>
      </p:sp>
      <p:sp>
        <p:nvSpPr>
          <p:cNvPr id="5" name="Content Placeholder 4"/>
          <p:cNvSpPr>
            <a:spLocks noGrp="1"/>
          </p:cNvSpPr>
          <p:nvPr>
            <p:ph idx="1"/>
          </p:nvPr>
        </p:nvSpPr>
        <p:spPr>
          <a:xfrm>
            <a:off x="840000" y="1447800"/>
            <a:ext cx="7675350" cy="4729163"/>
          </a:xfrm>
        </p:spPr>
        <p:txBody>
          <a:bodyPr>
            <a:normAutofit/>
          </a:bodyPr>
          <a:lstStyle/>
          <a:p>
            <a:pPr marL="514350" indent="-514350">
              <a:buAutoNum type="arabicParenR"/>
            </a:pPr>
            <a:r>
              <a:rPr lang="en-US" sz="3200" dirty="0"/>
              <a:t>New IACUC non-scientific member, Sperry Blackburn - Attorney</a:t>
            </a:r>
          </a:p>
          <a:p>
            <a:pPr marL="514350" indent="-514350">
              <a:buAutoNum type="arabicParenR"/>
            </a:pPr>
            <a:r>
              <a:rPr lang="en-US" sz="3200" dirty="0"/>
              <a:t>As an attorney he accepts very few things at face value  </a:t>
            </a:r>
          </a:p>
          <a:p>
            <a:pPr marL="514350" indent="-514350">
              <a:buAutoNum type="arabicParenR"/>
            </a:pPr>
            <a:r>
              <a:rPr lang="en-US" sz="3200" dirty="0"/>
              <a:t>Sperry has the same attitude about reviewing</a:t>
            </a:r>
          </a:p>
          <a:p>
            <a:pPr marL="0" indent="0">
              <a:buNone/>
            </a:pPr>
            <a:r>
              <a:rPr lang="en-US" sz="3200" dirty="0"/>
              <a:t>      animal use protocols</a:t>
            </a:r>
          </a:p>
        </p:txBody>
      </p:sp>
      <p:pic>
        <p:nvPicPr>
          <p:cNvPr id="1031" name="Picture 7" descr="C:\Users\vhatvhrichej\AppData\Local\Microsoft\Windows\Temporary Internet Files\Content.IE5\CKOWDT7F\lawyer-cartoon-226x3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962400"/>
            <a:ext cx="186563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385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 it necessary?</a:t>
            </a:r>
          </a:p>
        </p:txBody>
      </p:sp>
      <p:sp>
        <p:nvSpPr>
          <p:cNvPr id="3" name="Content Placeholder 2"/>
          <p:cNvSpPr>
            <a:spLocks noGrp="1"/>
          </p:cNvSpPr>
          <p:nvPr>
            <p:ph idx="1"/>
          </p:nvPr>
        </p:nvSpPr>
        <p:spPr/>
        <p:txBody>
          <a:bodyPr>
            <a:normAutofit/>
          </a:bodyPr>
          <a:lstStyle/>
          <a:p>
            <a:pPr marL="0" indent="0">
              <a:buNone/>
            </a:pPr>
            <a:r>
              <a:rPr lang="en-US" sz="2800" dirty="0"/>
              <a:t>New protocol to be reviewed by the IACUC</a:t>
            </a:r>
          </a:p>
          <a:p>
            <a:r>
              <a:rPr lang="en-US" sz="2800" dirty="0"/>
              <a:t>A mouse model of arrhythmogenic right ventricular cardiomyopathy/dysplasia (ARVC/D), </a:t>
            </a:r>
          </a:p>
          <a:p>
            <a:pPr marL="0" indent="0">
              <a:buNone/>
            </a:pPr>
            <a:r>
              <a:rPr lang="en-US" sz="2800" dirty="0"/>
              <a:t>   a heritable cardiomyopathy.</a:t>
            </a:r>
          </a:p>
          <a:p>
            <a:r>
              <a:rPr lang="en-US" sz="2800" dirty="0"/>
              <a:t>The investigator stated that he planned to use heterozygous Dsp-deficient mice because they are the best model of human ARVC/D and his previous work was performed using these mice.</a:t>
            </a:r>
          </a:p>
          <a:p>
            <a:r>
              <a:rPr lang="en-US" sz="2800" dirty="0"/>
              <a:t>Is this justification adequate?</a:t>
            </a:r>
          </a:p>
        </p:txBody>
      </p:sp>
      <p:pic>
        <p:nvPicPr>
          <p:cNvPr id="3074" name="Picture 2" descr="C:\Users\vhatvhrichej\AppData\Local\Microsoft\Windows\Temporary Internet Files\Content.IE5\TCF8I5J7\quiz[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337" y="5334000"/>
            <a:ext cx="10001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799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 it necessary?</a:t>
            </a:r>
          </a:p>
        </p:txBody>
      </p:sp>
      <p:sp>
        <p:nvSpPr>
          <p:cNvPr id="3" name="Content Placeholder 2"/>
          <p:cNvSpPr>
            <a:spLocks noGrp="1"/>
          </p:cNvSpPr>
          <p:nvPr>
            <p:ph idx="1"/>
          </p:nvPr>
        </p:nvSpPr>
        <p:spPr/>
        <p:txBody>
          <a:bodyPr>
            <a:normAutofit/>
          </a:bodyPr>
          <a:lstStyle/>
          <a:p>
            <a:pPr marL="0" indent="0">
              <a:buNone/>
            </a:pPr>
            <a:r>
              <a:rPr lang="en-US" sz="2800" dirty="0"/>
              <a:t>With a little help from Google, Sperry discovered:</a:t>
            </a:r>
          </a:p>
          <a:p>
            <a:r>
              <a:rPr lang="en-US" sz="2800" dirty="0"/>
              <a:t>Six other mouse models besides the Dsp-deficient mice </a:t>
            </a:r>
          </a:p>
          <a:p>
            <a:r>
              <a:rPr lang="en-US" sz="2800" dirty="0"/>
              <a:t>Zebrafish model</a:t>
            </a:r>
          </a:p>
          <a:p>
            <a:r>
              <a:rPr lang="en-US" sz="2800" dirty="0"/>
              <a:t>Transgenic rabbit model</a:t>
            </a:r>
          </a:p>
          <a:p>
            <a:r>
              <a:rPr lang="en-US" sz="2800" dirty="0"/>
              <a:t>Spontaneous dog model </a:t>
            </a:r>
          </a:p>
          <a:p>
            <a:r>
              <a:rPr lang="en-US" sz="2800" dirty="0"/>
              <a:t>Fruit fly model</a:t>
            </a:r>
          </a:p>
        </p:txBody>
      </p:sp>
      <p:pic>
        <p:nvPicPr>
          <p:cNvPr id="2056" name="Picture 8" descr="C:\Users\vhatvhrichej\AppData\Local\Microsoft\Windows\Temporary Internet Files\Content.IE5\XQT0FWXR\Clipped-Zebra-fish[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6040" y="3315327"/>
            <a:ext cx="405588" cy="18901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vhatvhrichej\AppData\Local\Microsoft\Windows\Temporary Internet Files\Content.IE5\6WVOL9JT\142306717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V="1">
            <a:off x="4813915" y="3543656"/>
            <a:ext cx="970378" cy="69099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C:\Users\vhatvhrichej\AppData\Local\Microsoft\Windows\Temporary Internet Files\Content.IE5\TCF8I5J7\smiling_cartoon_fly_buzzing_around_0521-1102-1611-4254_SMU[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93884" y="4800600"/>
            <a:ext cx="223178" cy="189700"/>
          </a:xfrm>
          <a:prstGeom prst="rect">
            <a:avLst/>
          </a:prstGeom>
          <a:noFill/>
          <a:extLst/>
        </p:spPr>
      </p:pic>
      <p:grpSp>
        <p:nvGrpSpPr>
          <p:cNvPr id="4" name="Group 3"/>
          <p:cNvGrpSpPr/>
          <p:nvPr/>
        </p:nvGrpSpPr>
        <p:grpSpPr>
          <a:xfrm>
            <a:off x="2133600" y="2767856"/>
            <a:ext cx="4265754" cy="470376"/>
            <a:chOff x="1981200" y="2512945"/>
            <a:chExt cx="4265754" cy="470376"/>
          </a:xfrm>
        </p:grpSpPr>
        <p:pic>
          <p:nvPicPr>
            <p:cNvPr id="2060" name="Picture 12" descr="C:\Users\vhatvhrichej\AppData\Local\Microsoft\Windows\Temporary Internet Files\Content.IE5\6WVOL9JT\142306707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2512945"/>
              <a:ext cx="611046" cy="42111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descr="C:\Users\vhatvhrichej\AppData\Local\Microsoft\Windows\Temporary Internet Files\Content.IE5\6WVOL9JT\142306707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53616" y="2537576"/>
              <a:ext cx="611046" cy="42111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2" descr="C:\Users\vhatvhrichej\AppData\Local\Microsoft\Windows\Temporary Internet Files\Content.IE5\6WVOL9JT\142306707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96251" y="2537576"/>
              <a:ext cx="611046" cy="42111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2" descr="C:\Users\vhatvhrichej\AppData\Local\Microsoft\Windows\Temporary Internet Files\Content.IE5\6WVOL9JT\142306707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02869" y="2562208"/>
              <a:ext cx="611046" cy="42111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2" descr="C:\Users\vhatvhrichej\AppData\Local\Microsoft\Windows\Temporary Internet Files\Content.IE5\6WVOL9JT\142306707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27110" y="2562207"/>
              <a:ext cx="611046" cy="42111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2" descr="C:\Users\vhatvhrichej\AppData\Local\Microsoft\Windows\Temporary Internet Files\Content.IE5\6WVOL9JT\142306707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5908" y="2562208"/>
              <a:ext cx="611046" cy="421113"/>
            </a:xfrm>
            <a:prstGeom prst="rect">
              <a:avLst/>
            </a:prstGeom>
            <a:noFill/>
            <a:extLst>
              <a:ext uri="{909E8E84-426E-40DD-AFC4-6F175D3DCCD1}">
                <a14:hiddenFill xmlns:a14="http://schemas.microsoft.com/office/drawing/2010/main">
                  <a:solidFill>
                    <a:srgbClr val="FFFFFF"/>
                  </a:solidFill>
                </a14:hiddenFill>
              </a:ext>
            </a:extLst>
          </p:spPr>
        </p:pic>
      </p:grpSp>
      <p:pic>
        <p:nvPicPr>
          <p:cNvPr id="2062" name="Picture 14" descr="C:\Users\vhatvhrichej\AppData\Local\Microsoft\Windows\Temporary Internet Files\Content.IE5\CKOWDT7F\1024px-Dog.sv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69140" y="3239980"/>
            <a:ext cx="2274165" cy="2274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283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Is it necessary?</a:t>
            </a:r>
          </a:p>
        </p:txBody>
      </p:sp>
      <p:sp>
        <p:nvSpPr>
          <p:cNvPr id="3" name="Content Placeholder 2"/>
          <p:cNvSpPr>
            <a:spLocks noGrp="1"/>
          </p:cNvSpPr>
          <p:nvPr>
            <p:ph idx="1"/>
          </p:nvPr>
        </p:nvSpPr>
        <p:spPr>
          <a:xfrm>
            <a:off x="840000" y="1371600"/>
            <a:ext cx="7675350" cy="4805363"/>
          </a:xfrm>
        </p:spPr>
        <p:txBody>
          <a:bodyPr>
            <a:noAutofit/>
          </a:bodyPr>
          <a:lstStyle/>
          <a:p>
            <a:r>
              <a:rPr lang="en-US" sz="2800" dirty="0"/>
              <a:t>Sperry voiced his concerns that the investigator’s justification for the use of Dsp-deficient mice was inadequate.</a:t>
            </a:r>
          </a:p>
          <a:p>
            <a:r>
              <a:rPr lang="en-US" sz="2800" dirty="0"/>
              <a:t>Other IACUC members agreed with Sperry.</a:t>
            </a:r>
          </a:p>
          <a:p>
            <a:r>
              <a:rPr lang="en-US" sz="2800" dirty="0"/>
              <a:t>The IACUC Chair  said the investigator may have valid reasons for the model selected but they should be clearly stated in the justification.</a:t>
            </a:r>
          </a:p>
          <a:p>
            <a:r>
              <a:rPr lang="en-US" sz="2800" dirty="0">
                <a:latin typeface="+mj-lt"/>
              </a:rPr>
              <a:t>The IACUC voted and required a </a:t>
            </a:r>
            <a:r>
              <a:rPr lang="en-US" sz="2800" dirty="0">
                <a:latin typeface="+mj-lt"/>
                <a:ea typeface="Calibri"/>
                <a:cs typeface="Times New Roman"/>
              </a:rPr>
              <a:t>revised justification that clearly detailed the rationale for the selected model</a:t>
            </a:r>
            <a:r>
              <a:rPr lang="en-US" sz="2800" dirty="0">
                <a:latin typeface="Calibri"/>
                <a:ea typeface="Calibri"/>
                <a:cs typeface="Times New Roman"/>
              </a:rPr>
              <a:t>.</a:t>
            </a:r>
            <a:endParaRPr lang="en-US" sz="2800" dirty="0"/>
          </a:p>
        </p:txBody>
      </p:sp>
      <p:pic>
        <p:nvPicPr>
          <p:cNvPr id="4098" name="Picture 2" descr="C:\Users\vhatvhrichej\AppData\Local\Microsoft\Windows\Temporary Internet Files\Content.IE5\XQT0FWXR\board-clip-art[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5091953"/>
            <a:ext cx="3048000" cy="1766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210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lstStyle/>
          <a:p>
            <a:r>
              <a:rPr lang="en-US" b="1" dirty="0"/>
              <a:t>Is it necessary?</a:t>
            </a:r>
          </a:p>
        </p:txBody>
      </p:sp>
      <p:sp>
        <p:nvSpPr>
          <p:cNvPr id="2" name="Content Placeholder 1"/>
          <p:cNvSpPr>
            <a:spLocks noGrp="1"/>
          </p:cNvSpPr>
          <p:nvPr>
            <p:ph idx="1"/>
          </p:nvPr>
        </p:nvSpPr>
        <p:spPr>
          <a:xfrm>
            <a:off x="457200" y="1219200"/>
            <a:ext cx="8229600" cy="5334000"/>
          </a:xfrm>
        </p:spPr>
        <p:txBody>
          <a:bodyPr>
            <a:normAutofit/>
          </a:bodyPr>
          <a:lstStyle/>
          <a:p>
            <a:pPr marL="0" indent="0">
              <a:buNone/>
            </a:pPr>
            <a:r>
              <a:rPr lang="en-US" sz="3200" dirty="0"/>
              <a:t>The investigator’s revised animal use justification:</a:t>
            </a:r>
          </a:p>
          <a:p>
            <a:r>
              <a:rPr lang="en-US" sz="3200" dirty="0"/>
              <a:t>Acknowledged </a:t>
            </a:r>
            <a:r>
              <a:rPr lang="en-US" sz="3200" i="1" dirty="0"/>
              <a:t>in vitro </a:t>
            </a:r>
            <a:r>
              <a:rPr lang="en-US" sz="3200" dirty="0"/>
              <a:t>studies have been conducted but </a:t>
            </a:r>
            <a:r>
              <a:rPr lang="en-US" sz="3200" i="1" dirty="0"/>
              <a:t>in vivo </a:t>
            </a:r>
            <a:r>
              <a:rPr lang="en-US" sz="3200" dirty="0"/>
              <a:t>studies are required to address complex questions.</a:t>
            </a:r>
          </a:p>
          <a:p>
            <a:r>
              <a:rPr lang="en-US" sz="3200" dirty="0"/>
              <a:t>The Dsp-deficient mice most closely mirror the human disease. The other mouse models only partially mimic the clinical ARVC/D phenotype.</a:t>
            </a:r>
          </a:p>
          <a:p>
            <a:r>
              <a:rPr lang="en-US" sz="3200" dirty="0"/>
              <a:t>Zebrafish and fruit fly hearts are very different from the human heart and less representative of the human disease.</a:t>
            </a:r>
          </a:p>
          <a:p>
            <a:pPr marL="0" indent="0">
              <a:buNone/>
            </a:pPr>
            <a:endParaRPr lang="en-US" sz="2400" dirty="0"/>
          </a:p>
          <a:p>
            <a:endParaRPr lang="en-US" sz="2400" dirty="0"/>
          </a:p>
          <a:p>
            <a:pPr marL="0" indent="0">
              <a:buNone/>
            </a:pPr>
            <a:endParaRPr lang="en-US" dirty="0"/>
          </a:p>
        </p:txBody>
      </p:sp>
    </p:spTree>
    <p:extLst>
      <p:ext uri="{BB962C8B-B14F-4D97-AF65-F5344CB8AC3E}">
        <p14:creationId xmlns:p14="http://schemas.microsoft.com/office/powerpoint/2010/main" val="236574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876800"/>
          </a:xfrm>
        </p:spPr>
        <p:txBody>
          <a:bodyPr>
            <a:noAutofit/>
          </a:bodyPr>
          <a:lstStyle/>
          <a:p>
            <a:pPr algn="ctr"/>
            <a:r>
              <a:rPr lang="en-US" sz="7200" dirty="0"/>
              <a:t>What Has Consumed the Office of the CVMO Over the Past Year?</a:t>
            </a:r>
          </a:p>
        </p:txBody>
      </p:sp>
    </p:spTree>
    <p:extLst>
      <p:ext uri="{BB962C8B-B14F-4D97-AF65-F5344CB8AC3E}">
        <p14:creationId xmlns:p14="http://schemas.microsoft.com/office/powerpoint/2010/main" val="1889066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Is it necessary? </a:t>
            </a:r>
          </a:p>
        </p:txBody>
      </p:sp>
      <p:sp>
        <p:nvSpPr>
          <p:cNvPr id="2" name="Content Placeholder 1"/>
          <p:cNvSpPr>
            <a:spLocks noGrp="1"/>
          </p:cNvSpPr>
          <p:nvPr>
            <p:ph idx="1"/>
          </p:nvPr>
        </p:nvSpPr>
        <p:spPr>
          <a:xfrm>
            <a:off x="734325" y="1681945"/>
            <a:ext cx="7675350" cy="4881563"/>
          </a:xfrm>
        </p:spPr>
        <p:txBody>
          <a:bodyPr>
            <a:normAutofit/>
          </a:bodyPr>
          <a:lstStyle/>
          <a:p>
            <a:r>
              <a:rPr lang="en-US" sz="2800" dirty="0"/>
              <a:t>The rabbit and canine models involve specific mutations, which may make it difficult to obtain a sufficient number of animals, and both species are more sentient than rodents.</a:t>
            </a:r>
          </a:p>
          <a:p>
            <a:r>
              <a:rPr lang="en-US" sz="2800" dirty="0"/>
              <a:t>Multiple literature citations were included.</a:t>
            </a:r>
          </a:p>
          <a:p>
            <a:r>
              <a:rPr lang="en-US" sz="2800" dirty="0"/>
              <a:t>Collectively, heterozygous </a:t>
            </a:r>
            <a:r>
              <a:rPr lang="en-US" sz="2800" i="1" dirty="0"/>
              <a:t>Dsp</a:t>
            </a:r>
            <a:r>
              <a:rPr lang="en-US" sz="2800" dirty="0"/>
              <a:t>-deficient mice  were chosen because these mice closely model human ARVC/D, previous studies were conducted with these mice, mice are a lower sentient animal, and these mice readily available. </a:t>
            </a:r>
          </a:p>
        </p:txBody>
      </p:sp>
    </p:spTree>
    <p:extLst>
      <p:ext uri="{BB962C8B-B14F-4D97-AF65-F5344CB8AC3E}">
        <p14:creationId xmlns:p14="http://schemas.microsoft.com/office/powerpoint/2010/main" val="3819290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Is it necessary?</a:t>
            </a:r>
          </a:p>
        </p:txBody>
      </p:sp>
      <p:sp>
        <p:nvSpPr>
          <p:cNvPr id="4" name="Content Placeholder 3"/>
          <p:cNvSpPr>
            <a:spLocks noGrp="1"/>
          </p:cNvSpPr>
          <p:nvPr>
            <p:ph idx="1"/>
          </p:nvPr>
        </p:nvSpPr>
        <p:spPr>
          <a:xfrm>
            <a:off x="840000" y="1447800"/>
            <a:ext cx="7675350" cy="4729163"/>
          </a:xfrm>
        </p:spPr>
        <p:txBody>
          <a:bodyPr/>
          <a:lstStyle/>
          <a:p>
            <a:pPr marL="0" indent="0" algn="ctr">
              <a:buNone/>
            </a:pPr>
            <a:r>
              <a:rPr lang="en-US" sz="4000" dirty="0"/>
              <a:t>When the IACUC requires a clear rationale for why the use of animals is necessary,  we earn the public’s trust.</a:t>
            </a:r>
          </a:p>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8850" y="3835399"/>
            <a:ext cx="4686300" cy="247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538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 Actions to Ensure Oversight</a:t>
            </a:r>
          </a:p>
        </p:txBody>
      </p:sp>
      <p:sp>
        <p:nvSpPr>
          <p:cNvPr id="3" name="Content Placeholder 2"/>
          <p:cNvSpPr>
            <a:spLocks noGrp="1"/>
          </p:cNvSpPr>
          <p:nvPr>
            <p:ph idx="1"/>
          </p:nvPr>
        </p:nvSpPr>
        <p:spPr/>
        <p:txBody>
          <a:bodyPr>
            <a:normAutofit/>
          </a:bodyPr>
          <a:lstStyle/>
          <a:p>
            <a:r>
              <a:rPr lang="en-US" sz="3200" dirty="0"/>
              <a:t>Expand secondary review process to include all canine protocols</a:t>
            </a:r>
          </a:p>
          <a:p>
            <a:pPr marL="0" indent="0">
              <a:buNone/>
            </a:pPr>
            <a:endParaRPr lang="en-US" sz="3200" dirty="0"/>
          </a:p>
          <a:p>
            <a:r>
              <a:rPr lang="en-US" sz="3200" dirty="0"/>
              <a:t>Increase frequency of AAALAC evaluation of canine research programs</a:t>
            </a:r>
          </a:p>
          <a:p>
            <a:pPr marL="0" indent="0">
              <a:buNone/>
            </a:pPr>
            <a:endParaRPr lang="en-US" sz="3200" dirty="0"/>
          </a:p>
          <a:p>
            <a:r>
              <a:rPr lang="en-US" sz="3200" dirty="0"/>
              <a:t>Enhance documentation  of why the proposed work is scientifically necessary</a:t>
            </a:r>
          </a:p>
        </p:txBody>
      </p:sp>
    </p:spTree>
    <p:extLst>
      <p:ext uri="{BB962C8B-B14F-4D97-AF65-F5344CB8AC3E}">
        <p14:creationId xmlns:p14="http://schemas.microsoft.com/office/powerpoint/2010/main" val="59092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2209800"/>
          </a:xfrm>
        </p:spPr>
        <p:txBody>
          <a:bodyPr>
            <a:noAutofit/>
          </a:bodyPr>
          <a:lstStyle/>
          <a:p>
            <a:r>
              <a:rPr lang="en-US" sz="8800" dirty="0"/>
              <a:t>Lessons Learned</a:t>
            </a:r>
          </a:p>
        </p:txBody>
      </p:sp>
    </p:spTree>
    <p:extLst>
      <p:ext uri="{BB962C8B-B14F-4D97-AF65-F5344CB8AC3E}">
        <p14:creationId xmlns:p14="http://schemas.microsoft.com/office/powerpoint/2010/main" val="218388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a:bodyPr>
          <a:lstStyle/>
          <a:p>
            <a:r>
              <a:rPr lang="en-US" sz="6600" dirty="0"/>
              <a:t>Local Actions Needed</a:t>
            </a:r>
          </a:p>
        </p:txBody>
      </p:sp>
      <p:sp>
        <p:nvSpPr>
          <p:cNvPr id="3" name="Subtitle 2"/>
          <p:cNvSpPr>
            <a:spLocks noGrp="1"/>
          </p:cNvSpPr>
          <p:nvPr>
            <p:ph type="subTitle" idx="1"/>
          </p:nvPr>
        </p:nvSpPr>
        <p:spPr>
          <a:xfrm>
            <a:off x="838200" y="3581400"/>
            <a:ext cx="7467600" cy="1752600"/>
          </a:xfrm>
        </p:spPr>
        <p:txBody>
          <a:bodyPr>
            <a:normAutofit/>
          </a:bodyPr>
          <a:lstStyle/>
          <a:p>
            <a:r>
              <a:rPr lang="en-US" sz="3600" dirty="0"/>
              <a:t>Doing Nothing is Not an Option</a:t>
            </a:r>
          </a:p>
        </p:txBody>
      </p:sp>
    </p:spTree>
    <p:extLst>
      <p:ext uri="{BB962C8B-B14F-4D97-AF65-F5344CB8AC3E}">
        <p14:creationId xmlns:p14="http://schemas.microsoft.com/office/powerpoint/2010/main" val="635585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305" y="990600"/>
            <a:ext cx="8229600" cy="2697162"/>
          </a:xfrm>
        </p:spPr>
        <p:txBody>
          <a:bodyPr>
            <a:normAutofit/>
          </a:bodyPr>
          <a:lstStyle/>
          <a:p>
            <a:pPr algn="ctr"/>
            <a:r>
              <a:rPr lang="en-US" dirty="0"/>
              <a:t/>
            </a:r>
            <a:br>
              <a:rPr lang="en-US" dirty="0"/>
            </a:br>
            <a:r>
              <a:rPr lang="en-US" sz="4400" dirty="0"/>
              <a:t>Transparency and Accountability</a:t>
            </a:r>
            <a:br>
              <a:rPr lang="en-US" sz="4400" dirty="0"/>
            </a:br>
            <a:r>
              <a:rPr lang="en-US" sz="4400" dirty="0"/>
              <a:t>are Key</a:t>
            </a:r>
            <a:r>
              <a:rPr lang="en-US" dirty="0"/>
              <a:t/>
            </a:r>
            <a:br>
              <a:rPr lang="en-US" dirty="0"/>
            </a:br>
            <a:endParaRPr lang="en-US" dirty="0"/>
          </a:p>
        </p:txBody>
      </p:sp>
      <p:sp>
        <p:nvSpPr>
          <p:cNvPr id="3" name="TextBox 2"/>
          <p:cNvSpPr txBox="1"/>
          <p:nvPr/>
        </p:nvSpPr>
        <p:spPr>
          <a:xfrm>
            <a:off x="609600" y="3687762"/>
            <a:ext cx="8153400" cy="2062103"/>
          </a:xfrm>
          <a:prstGeom prst="rect">
            <a:avLst/>
          </a:prstGeom>
          <a:noFill/>
        </p:spPr>
        <p:txBody>
          <a:bodyPr wrap="square" rtlCol="0">
            <a:spAutoFit/>
          </a:bodyPr>
          <a:lstStyle/>
          <a:p>
            <a:pPr algn="ctr"/>
            <a:r>
              <a:rPr lang="en-US" sz="3200" dirty="0"/>
              <a:t>http://www.sciencemag.org/news/2017/07/</a:t>
            </a:r>
          </a:p>
          <a:p>
            <a:pPr algn="ctr"/>
            <a:r>
              <a:rPr lang="en-US" sz="3200" dirty="0"/>
              <a:t>woo-public-</a:t>
            </a:r>
            <a:r>
              <a:rPr lang="en-US" sz="3200" dirty="0" err="1"/>
              <a:t>europe</a:t>
            </a:r>
            <a:r>
              <a:rPr lang="en-US" sz="3200" dirty="0"/>
              <a:t>-opens-animal-experiments</a:t>
            </a:r>
            <a:br>
              <a:rPr lang="en-US" sz="3200" dirty="0"/>
            </a:br>
            <a:r>
              <a:rPr lang="en-US" sz="3200" dirty="0"/>
              <a:t>-us-less-transparent</a:t>
            </a:r>
          </a:p>
          <a:p>
            <a:pPr algn="ctr"/>
            <a:endParaRPr lang="en-US" sz="3200" dirty="0"/>
          </a:p>
        </p:txBody>
      </p:sp>
    </p:spTree>
    <p:extLst>
      <p:ext uri="{BB962C8B-B14F-4D97-AF65-F5344CB8AC3E}">
        <p14:creationId xmlns:p14="http://schemas.microsoft.com/office/powerpoint/2010/main" val="84692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3BD09D-39F9-4499-8454-3F62031B9D69}" type="slidenum">
              <a:rPr lang="en-US" smtClean="0"/>
              <a:t>7</a:t>
            </a:fld>
            <a:endParaRPr lang="en-US"/>
          </a:p>
        </p:txBody>
      </p:sp>
      <p:sp>
        <p:nvSpPr>
          <p:cNvPr id="5" name="Rectangle 4"/>
          <p:cNvSpPr/>
          <p:nvPr/>
        </p:nvSpPr>
        <p:spPr>
          <a:xfrm>
            <a:off x="457200" y="508595"/>
            <a:ext cx="8229600" cy="5509200"/>
          </a:xfrm>
          <a:prstGeom prst="rect">
            <a:avLst/>
          </a:prstGeom>
        </p:spPr>
        <p:txBody>
          <a:bodyPr wrap="square">
            <a:spAutoFit/>
          </a:bodyPr>
          <a:lstStyle/>
          <a:p>
            <a:r>
              <a:rPr lang="en-US" sz="3200" dirty="0"/>
              <a:t>“While the IACUC agreed that the investigator was negligent in this particular situation, he has a long and consistent record of very conscientious attention to animal welfare, and no harm was in fact done to the animal. He identified the problem himself and brought to it to the IACUC’s attention, and he has already put into place new procedures for … for his research team, so the IACUC decided that it will be sufficient just to have him amend his protocol, and there is no need to require retraining.”</a:t>
            </a:r>
          </a:p>
        </p:txBody>
      </p:sp>
    </p:spTree>
    <p:extLst>
      <p:ext uri="{BB962C8B-B14F-4D97-AF65-F5344CB8AC3E}">
        <p14:creationId xmlns:p14="http://schemas.microsoft.com/office/powerpoint/2010/main" val="4047017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3BD09D-39F9-4499-8454-3F62031B9D69}" type="slidenum">
              <a:rPr lang="en-US" smtClean="0"/>
              <a:t>8</a:t>
            </a:fld>
            <a:endParaRPr lang="en-US"/>
          </a:p>
        </p:txBody>
      </p:sp>
      <p:sp>
        <p:nvSpPr>
          <p:cNvPr id="5" name="Rectangle 4"/>
          <p:cNvSpPr/>
          <p:nvPr/>
        </p:nvSpPr>
        <p:spPr>
          <a:xfrm>
            <a:off x="457200" y="508595"/>
            <a:ext cx="8229600" cy="6032421"/>
          </a:xfrm>
          <a:prstGeom prst="rect">
            <a:avLst/>
          </a:prstGeom>
        </p:spPr>
        <p:txBody>
          <a:bodyPr wrap="square">
            <a:spAutoFit/>
          </a:bodyPr>
          <a:lstStyle/>
          <a:p>
            <a:r>
              <a:rPr lang="en-US" sz="3200" dirty="0">
                <a:solidFill>
                  <a:schemeClr val="bg1">
                    <a:lumMod val="65000"/>
                  </a:schemeClr>
                </a:solidFill>
              </a:rPr>
              <a:t>“While </a:t>
            </a:r>
            <a:r>
              <a:rPr lang="en-US" sz="3200" dirty="0"/>
              <a:t>the IACUC agreed that the investigator was negligent </a:t>
            </a:r>
            <a:r>
              <a:rPr lang="en-US" sz="3200" dirty="0">
                <a:solidFill>
                  <a:schemeClr val="bg1">
                    <a:lumMod val="65000"/>
                  </a:schemeClr>
                </a:solidFill>
              </a:rPr>
              <a:t>in this particular situation, he has a long and consistent record of very conscientious attention to animal welfare, and no harm was in fact done to the animal. He identified the problem himself and brought it to the IACUC’s attention, and he has already put new procedures for … into place for his research team, so the IACUC decided that it will be sufficient just to have him amend his protocol, and </a:t>
            </a:r>
            <a:r>
              <a:rPr lang="en-US" sz="3200" dirty="0"/>
              <a:t>there is no need to require retraining</a:t>
            </a:r>
            <a:r>
              <a:rPr lang="en-US" sz="3400" dirty="0"/>
              <a:t>.”</a:t>
            </a:r>
          </a:p>
        </p:txBody>
      </p:sp>
    </p:spTree>
    <p:extLst>
      <p:ext uri="{BB962C8B-B14F-4D97-AF65-F5344CB8AC3E}">
        <p14:creationId xmlns:p14="http://schemas.microsoft.com/office/powerpoint/2010/main" val="3365532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3BD09D-39F9-4499-8454-3F62031B9D69}" type="slidenum">
              <a:rPr lang="en-US" smtClean="0"/>
              <a:t>9</a:t>
            </a:fld>
            <a:endParaRPr lang="en-US"/>
          </a:p>
        </p:txBody>
      </p:sp>
      <p:sp>
        <p:nvSpPr>
          <p:cNvPr id="5" name="Rectangle 4"/>
          <p:cNvSpPr/>
          <p:nvPr/>
        </p:nvSpPr>
        <p:spPr>
          <a:xfrm>
            <a:off x="228600" y="137389"/>
            <a:ext cx="8686800" cy="5632311"/>
          </a:xfrm>
          <a:prstGeom prst="rect">
            <a:avLst/>
          </a:prstGeom>
        </p:spPr>
        <p:txBody>
          <a:bodyPr wrap="square">
            <a:spAutoFit/>
          </a:bodyPr>
          <a:lstStyle/>
          <a:p>
            <a:r>
              <a:rPr lang="en-US" sz="4000" dirty="0"/>
              <a:t>“The IACUC discussed whether negligence was involved, and decided that the investigator’s long record of careful attention to animal welfare and his responses to the situation show that he understands the problem and has taken appropriate corrective actions, so the matter will be considered resolved after an amended protocol is approved.”</a:t>
            </a:r>
          </a:p>
        </p:txBody>
      </p:sp>
    </p:spTree>
    <p:extLst>
      <p:ext uri="{BB962C8B-B14F-4D97-AF65-F5344CB8AC3E}">
        <p14:creationId xmlns:p14="http://schemas.microsoft.com/office/powerpoint/2010/main" val="3259124564"/>
      </p:ext>
    </p:extLst>
  </p:cSld>
  <p:clrMapOvr>
    <a:masterClrMapping/>
  </p:clrMapOvr>
</p:sld>
</file>

<file path=ppt/theme/theme1.xml><?xml version="1.0" encoding="utf-8"?>
<a:theme xmlns:a="http://schemas.openxmlformats.org/drawingml/2006/main" name="Depth">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1020</TotalTime>
  <Words>900</Words>
  <Application>Microsoft Office PowerPoint</Application>
  <PresentationFormat>On-screen Show (4:3)</PresentationFormat>
  <Paragraphs>104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Depth</vt:lpstr>
      <vt:lpstr>AALAS 68th National Meeting Austin, TX</vt:lpstr>
      <vt:lpstr>What Has Consumed the Office of the CVMO Over the Past Year?</vt:lpstr>
      <vt:lpstr>VA Actions to Ensure Oversight</vt:lpstr>
      <vt:lpstr>Lessons Learned</vt:lpstr>
      <vt:lpstr>Local Actions Needed</vt:lpstr>
      <vt:lpstr> Transparency and Accountability are Key </vt:lpstr>
      <vt:lpstr>PowerPoint Presentation</vt:lpstr>
      <vt:lpstr>PowerPoint Presentation</vt:lpstr>
      <vt:lpstr>PowerPoint Presentation</vt:lpstr>
      <vt:lpstr>Be Prepared for Phone Calls</vt:lpstr>
      <vt:lpstr>Do Not Leave a Vacuum for Others to Fill</vt:lpstr>
      <vt:lpstr>Your Stories are Needed</vt:lpstr>
      <vt:lpstr>Accuracy and Completeness</vt:lpstr>
      <vt:lpstr>All Documents Are Public</vt:lpstr>
      <vt:lpstr>Is it necessary?</vt:lpstr>
      <vt:lpstr>Is it necessary?</vt:lpstr>
      <vt:lpstr>Is it necessary?</vt:lpstr>
      <vt:lpstr>Is it necessary?</vt:lpstr>
      <vt:lpstr>Is it necessary?</vt:lpstr>
      <vt:lpstr>Is it necessary? </vt:lpstr>
      <vt:lpstr>Is it necessary?</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AALAS National Meeting (October 2017)</dc:title>
  <dc:subject>AALAS National Meeting (October 2017)</dc:subject>
  <dc:creator>Department of Veterans Affairs</dc:creator>
  <cp:keywords>AALAS National Meeting (October 2017)</cp:keywords>
  <cp:lastModifiedBy>Department of Veterans Affairs</cp:lastModifiedBy>
  <cp:revision>49</cp:revision>
  <dcterms:created xsi:type="dcterms:W3CDTF">2017-10-13T13:07:36Z</dcterms:created>
  <dcterms:modified xsi:type="dcterms:W3CDTF">2017-10-17T13:46:26Z</dcterms:modified>
</cp:coreProperties>
</file>