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9" autoAdjust="0"/>
    <p:restoredTop sz="94712" autoAdjust="0"/>
  </p:normalViewPr>
  <p:slideViewPr>
    <p:cSldViewPr snapToGrid="0">
      <p:cViewPr varScale="1">
        <p:scale>
          <a:sx n="108" d="100"/>
          <a:sy n="108" d="100"/>
        </p:scale>
        <p:origin x="426" y="1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4D4DA0-94A4-4D4E-B667-39C8C4B5743B}" type="datetimeFigureOut">
              <a:rPr lang="en-US" smtClean="0"/>
              <a:t>10/21/2021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E74F6E-DEF3-4900-A4EF-8C0BC7B5E30A}" type="slidenum">
              <a:rPr lang="en-US" smtClean="0"/>
              <a:t>‹#›</a:t>
            </a:fld>
            <a:endParaRPr lang="en-US" dirty="0"/>
          </a:p>
        </p:txBody>
      </p:sp>
    </p:spTree>
    <p:extLst>
      <p:ext uri="{BB962C8B-B14F-4D97-AF65-F5344CB8AC3E}">
        <p14:creationId xmlns:p14="http://schemas.microsoft.com/office/powerpoint/2010/main" val="4237749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E74F6E-DEF3-4900-A4EF-8C0BC7B5E30A}" type="slidenum">
              <a:rPr lang="en-US" smtClean="0"/>
              <a:t>5</a:t>
            </a:fld>
            <a:endParaRPr lang="en-US" dirty="0"/>
          </a:p>
        </p:txBody>
      </p:sp>
    </p:spTree>
    <p:extLst>
      <p:ext uri="{BB962C8B-B14F-4D97-AF65-F5344CB8AC3E}">
        <p14:creationId xmlns:p14="http://schemas.microsoft.com/office/powerpoint/2010/main" val="3363359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3762522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3342093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0D4DE28-0EDF-42F9-9AF1-1C20B4F8135B}"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36577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2202555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0D4DE28-0EDF-42F9-9AF1-1C20B4F8135B}"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92676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985332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1932458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1665305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1877845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1923450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2398428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213602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504707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879731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2155548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88FB32-6779-44B8-AECD-5302CC07F0DB}"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0D4DE28-0EDF-42F9-9AF1-1C20B4F8135B}" type="slidenum">
              <a:rPr lang="en-US" smtClean="0"/>
              <a:t>‹#›</a:t>
            </a:fld>
            <a:endParaRPr lang="en-US" dirty="0"/>
          </a:p>
        </p:txBody>
      </p:sp>
    </p:spTree>
    <p:extLst>
      <p:ext uri="{BB962C8B-B14F-4D97-AF65-F5344CB8AC3E}">
        <p14:creationId xmlns:p14="http://schemas.microsoft.com/office/powerpoint/2010/main" val="840133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C88FB32-6779-44B8-AECD-5302CC07F0DB}" type="datetimeFigureOut">
              <a:rPr lang="en-US" smtClean="0"/>
              <a:t>10/21/2021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0D4DE28-0EDF-42F9-9AF1-1C20B4F8135B}" type="slidenum">
              <a:rPr lang="en-US" smtClean="0"/>
              <a:t>‹#›</a:t>
            </a:fld>
            <a:endParaRPr lang="en-US" dirty="0"/>
          </a:p>
        </p:txBody>
      </p:sp>
    </p:spTree>
    <p:extLst>
      <p:ext uri="{BB962C8B-B14F-4D97-AF65-F5344CB8AC3E}">
        <p14:creationId xmlns:p14="http://schemas.microsoft.com/office/powerpoint/2010/main" val="19306226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ing.com/images/search?view=detailV2&amp;ccid=1ooEx6mI&amp;id=99AF2432D25D84D82C983503A76893F0C65A4CEF&amp;thid=OIP.1ooEx6mI_XE4MGw9zxE62QHaGb&amp;mediaurl=https%3a%2f%2fmedia.istockphoto.com%2fvectors%2fthree-bears-vector-id165587532%3fk%3d6%26m%3d165587532%26s%3d612x612%26w%3d0%26h%3dIq70Oscva3AxN1vcJUziEbRAD-B2baLbcdKaL80y4AM%3d&amp;cdnurl=https%3a%2f%2fth.bing.com%2fth%2fid%2fR.d68a04c7a988fd7138306c3dcf113ad9%3frik%3d70xaxvCTaKcDNQ%26pid%3dImgRaw%26r%3d0&amp;exph=531&amp;expw=612&amp;q=microsoft+clipart%2c+the+three+bears&amp;simid=608002352331115573&amp;FORM=IRPRST&amp;ck=BBEE58CFEB4B727AA57DB4AB8F0A8841&amp;selectedIndex=21&amp;qpvt=microsoft+clipart%2c+the+three+bears&amp;ajaxhist=0&amp;ajaxserp=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bing.com/images/search?view=detailV2&amp;ccid=TQIouRlE&amp;id=2E64F57C383FB89F1C903DD72123B9413A215DCF&amp;thid=OIP.TQIouRlEGAPBFHb02l5NuQHaFj&amp;mediaurl=https%3a%2f%2fth.bing.com%2fth%2fid%2fR.4d0228b919441803c11476f4da5e4db9%3frik%3dz10hOkG5IyHXPQ%26riu%3dhttp%253a%252f%252fimage.slidesharecdn.com%252fgoldilocksandthethreebears-151112172915-lva1-app6891%252f95%252fgoldilocks-and-the-three-bears-6-638.jpg%253fcb%253d1447349412%26ehk%3dJ%252faBWZQ%252fk20QmUqDQSWBV497uFvzl6muC7ygNAFLgHo%253d%26risl%3d%26pid%3dImgRaw%26r%3d0&amp;exph=479&amp;expw=638&amp;q=microsoft+clipart%2c+the+three+bears+and+their+porridge&amp;simid=608011912927145466&amp;FORM=IRPRST&amp;ck=D279110CA8DC468062C517275246E191&amp;selectedIndex=165&amp;ajaxhist=0&amp;ajaxserp=0"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hyperlink" Target="https://media.istockphoto.com/illustrations/porridge-illustration-id543212456" TargetMode="External"/><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8EC55-A4C4-4BF5-935C-8985EF40696E}"/>
              </a:ext>
            </a:extLst>
          </p:cNvPr>
          <p:cNvSpPr>
            <a:spLocks noGrp="1"/>
          </p:cNvSpPr>
          <p:nvPr>
            <p:ph type="ctrTitle"/>
          </p:nvPr>
        </p:nvSpPr>
        <p:spPr/>
        <p:txBody>
          <a:bodyPr/>
          <a:lstStyle/>
          <a:p>
            <a:r>
              <a:rPr lang="en-US" dirty="0"/>
              <a:t>Getting it just right</a:t>
            </a:r>
          </a:p>
        </p:txBody>
      </p:sp>
      <p:sp>
        <p:nvSpPr>
          <p:cNvPr id="3" name="Subtitle 2">
            <a:extLst>
              <a:ext uri="{FF2B5EF4-FFF2-40B4-BE49-F238E27FC236}">
                <a16:creationId xmlns:a16="http://schemas.microsoft.com/office/drawing/2014/main" id="{95D81ABF-1A41-45E5-9120-18CDFBF3C0FA}"/>
              </a:ext>
            </a:extLst>
          </p:cNvPr>
          <p:cNvSpPr>
            <a:spLocks noGrp="1"/>
          </p:cNvSpPr>
          <p:nvPr>
            <p:ph type="subTitle" idx="1"/>
          </p:nvPr>
        </p:nvSpPr>
        <p:spPr/>
        <p:txBody>
          <a:bodyPr>
            <a:normAutofit lnSpcReduction="10000"/>
          </a:bodyPr>
          <a:lstStyle/>
          <a:p>
            <a:r>
              <a:rPr lang="en-US" dirty="0"/>
              <a:t>Joan T Richerson, MS, DVM, MS, DACLAM</a:t>
            </a:r>
          </a:p>
          <a:p>
            <a:r>
              <a:rPr lang="en-US" dirty="0"/>
              <a:t>Assistant Chief Veterinary Medical Officer</a:t>
            </a:r>
          </a:p>
          <a:p>
            <a:r>
              <a:rPr lang="en-US" dirty="0"/>
              <a:t>10/19/21 – AALAS National Meeting – Kansas City, MO</a:t>
            </a:r>
          </a:p>
        </p:txBody>
      </p:sp>
      <p:pic>
        <p:nvPicPr>
          <p:cNvPr id="1026" name="Picture 2" descr="See the source image">
            <a:extLst>
              <a:ext uri="{FF2B5EF4-FFF2-40B4-BE49-F238E27FC236}">
                <a16:creationId xmlns:a16="http://schemas.microsoft.com/office/drawing/2014/main" id="{B70E57EE-085B-4282-9FCE-470A866C2C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9990" y="752316"/>
            <a:ext cx="3666922" cy="289367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5EB4CB7-9924-40CC-8D3E-9F06EF5EA535}"/>
              </a:ext>
            </a:extLst>
          </p:cNvPr>
          <p:cNvSpPr txBox="1"/>
          <p:nvPr/>
        </p:nvSpPr>
        <p:spPr>
          <a:xfrm>
            <a:off x="3816990" y="3645989"/>
            <a:ext cx="5861471" cy="215444"/>
          </a:xfrm>
          <a:prstGeom prst="rect">
            <a:avLst/>
          </a:prstGeom>
          <a:noFill/>
        </p:spPr>
        <p:txBody>
          <a:bodyPr wrap="square">
            <a:spAutoFit/>
          </a:bodyPr>
          <a:lstStyle/>
          <a:p>
            <a:r>
              <a:rPr lang="en-US" sz="800" dirty="0">
                <a:solidFill>
                  <a:schemeClr val="accent1">
                    <a:lumMod val="40000"/>
                    <a:lumOff val="60000"/>
                  </a:schemeClr>
                </a:solidFill>
                <a:hlinkClick r:id="rId3">
                  <a:extLst>
                    <a:ext uri="{A12FA001-AC4F-418D-AE19-62706E023703}">
                      <ahyp:hlinkClr xmlns:ahyp="http://schemas.microsoft.com/office/drawing/2018/hyperlinkcolor" val="tx"/>
                    </a:ext>
                  </a:extLst>
                </a:hlinkClick>
              </a:rPr>
              <a:t>Microsoft clipart, the three bears - Bing images</a:t>
            </a:r>
            <a:r>
              <a:rPr lang="en-US" sz="800" dirty="0">
                <a:solidFill>
                  <a:schemeClr val="accent1">
                    <a:lumMod val="40000"/>
                    <a:lumOff val="60000"/>
                  </a:schemeClr>
                </a:solidFill>
              </a:rPr>
              <a:t> </a:t>
            </a:r>
          </a:p>
        </p:txBody>
      </p:sp>
    </p:spTree>
    <p:extLst>
      <p:ext uri="{BB962C8B-B14F-4D97-AF65-F5344CB8AC3E}">
        <p14:creationId xmlns:p14="http://schemas.microsoft.com/office/powerpoint/2010/main" val="3180875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419AE-6256-47CE-B4C8-B30D14DE5600}"/>
              </a:ext>
            </a:extLst>
          </p:cNvPr>
          <p:cNvSpPr>
            <a:spLocks noGrp="1"/>
          </p:cNvSpPr>
          <p:nvPr>
            <p:ph type="title"/>
          </p:nvPr>
        </p:nvSpPr>
        <p:spPr/>
        <p:txBody>
          <a:bodyPr/>
          <a:lstStyle/>
          <a:p>
            <a:r>
              <a:rPr lang="en-US" dirty="0"/>
              <a:t>Getting it just right</a:t>
            </a:r>
          </a:p>
        </p:txBody>
      </p:sp>
      <p:sp>
        <p:nvSpPr>
          <p:cNvPr id="3" name="Content Placeholder 2">
            <a:extLst>
              <a:ext uri="{FF2B5EF4-FFF2-40B4-BE49-F238E27FC236}">
                <a16:creationId xmlns:a16="http://schemas.microsoft.com/office/drawing/2014/main" id="{009AA7B5-F9F0-4F78-A31E-40CE816D9B29}"/>
              </a:ext>
            </a:extLst>
          </p:cNvPr>
          <p:cNvSpPr>
            <a:spLocks noGrp="1"/>
          </p:cNvSpPr>
          <p:nvPr>
            <p:ph idx="1"/>
          </p:nvPr>
        </p:nvSpPr>
        <p:spPr>
          <a:xfrm>
            <a:off x="2592925" y="1469711"/>
            <a:ext cx="8915400" cy="3777622"/>
          </a:xfrm>
        </p:spPr>
        <p:txBody>
          <a:bodyPr>
            <a:normAutofit/>
          </a:bodyPr>
          <a:lstStyle/>
          <a:p>
            <a:pPr marL="0" indent="0">
              <a:buNone/>
            </a:pPr>
            <a:r>
              <a:rPr lang="en-US" sz="2400" dirty="0"/>
              <a:t>How is the children’s story of the three bears like an animal use protocol?</a:t>
            </a:r>
          </a:p>
        </p:txBody>
      </p:sp>
      <p:pic>
        <p:nvPicPr>
          <p:cNvPr id="5" name="Picture 4">
            <a:extLst>
              <a:ext uri="{FF2B5EF4-FFF2-40B4-BE49-F238E27FC236}">
                <a16:creationId xmlns:a16="http://schemas.microsoft.com/office/drawing/2014/main" id="{452EDE81-5CCB-4254-A4C7-5A1B0FFE3A3C}"/>
              </a:ext>
            </a:extLst>
          </p:cNvPr>
          <p:cNvPicPr>
            <a:picLocks noChangeAspect="1"/>
          </p:cNvPicPr>
          <p:nvPr/>
        </p:nvPicPr>
        <p:blipFill>
          <a:blip r:embed="rId2"/>
          <a:stretch>
            <a:fillRect/>
          </a:stretch>
        </p:blipFill>
        <p:spPr>
          <a:xfrm>
            <a:off x="2466975" y="3302639"/>
            <a:ext cx="3629025" cy="2734412"/>
          </a:xfrm>
          <a:prstGeom prst="rect">
            <a:avLst/>
          </a:prstGeom>
        </p:spPr>
      </p:pic>
      <p:sp>
        <p:nvSpPr>
          <p:cNvPr id="4" name="TextBox 3">
            <a:extLst>
              <a:ext uri="{FF2B5EF4-FFF2-40B4-BE49-F238E27FC236}">
                <a16:creationId xmlns:a16="http://schemas.microsoft.com/office/drawing/2014/main" id="{EED84503-4504-43F5-B720-D6DE22A519B7}"/>
              </a:ext>
            </a:extLst>
          </p:cNvPr>
          <p:cNvSpPr txBox="1"/>
          <p:nvPr/>
        </p:nvSpPr>
        <p:spPr>
          <a:xfrm>
            <a:off x="6526635" y="3288484"/>
            <a:ext cx="4915947" cy="2677656"/>
          </a:xfrm>
          <a:prstGeom prst="rect">
            <a:avLst/>
          </a:prstGeom>
          <a:noFill/>
        </p:spPr>
        <p:txBody>
          <a:bodyPr wrap="square" rtlCol="0">
            <a:spAutoFit/>
          </a:bodyPr>
          <a:lstStyle/>
          <a:p>
            <a:pPr marL="285750" indent="-285750">
              <a:buFont typeface="Arial" panose="020B0604020202020204" pitchFamily="34" charset="0"/>
              <a:buChar char="•"/>
            </a:pPr>
            <a:r>
              <a:rPr lang="en-US" sz="2800" dirty="0"/>
              <a:t>Too much and too specific information</a:t>
            </a:r>
          </a:p>
          <a:p>
            <a:pPr marL="285750" indent="-285750">
              <a:buFont typeface="Arial" panose="020B0604020202020204" pitchFamily="34" charset="0"/>
              <a:buChar char="•"/>
            </a:pPr>
            <a:r>
              <a:rPr lang="en-US" sz="2800" dirty="0"/>
              <a:t>Too little and too vague information</a:t>
            </a:r>
          </a:p>
          <a:p>
            <a:pPr marL="285750" indent="-285750">
              <a:buFont typeface="Arial" panose="020B0604020202020204" pitchFamily="34" charset="0"/>
              <a:buChar char="•"/>
            </a:pPr>
            <a:r>
              <a:rPr lang="en-US" sz="2800" dirty="0"/>
              <a:t>Just the right amount of information</a:t>
            </a:r>
          </a:p>
        </p:txBody>
      </p:sp>
      <p:sp>
        <p:nvSpPr>
          <p:cNvPr id="7" name="TextBox 6">
            <a:extLst>
              <a:ext uri="{FF2B5EF4-FFF2-40B4-BE49-F238E27FC236}">
                <a16:creationId xmlns:a16="http://schemas.microsoft.com/office/drawing/2014/main" id="{F6DA40B6-2A9E-4238-A6CC-1E75408295B3}"/>
              </a:ext>
            </a:extLst>
          </p:cNvPr>
          <p:cNvSpPr txBox="1"/>
          <p:nvPr/>
        </p:nvSpPr>
        <p:spPr>
          <a:xfrm>
            <a:off x="3103928" y="2516873"/>
            <a:ext cx="4037120" cy="523220"/>
          </a:xfrm>
          <a:prstGeom prst="rect">
            <a:avLst/>
          </a:prstGeom>
          <a:noFill/>
        </p:spPr>
        <p:txBody>
          <a:bodyPr wrap="square" rtlCol="0">
            <a:spAutoFit/>
          </a:bodyPr>
          <a:lstStyle/>
          <a:p>
            <a:r>
              <a:rPr lang="en-US" sz="2800" dirty="0"/>
              <a:t>Porridge</a:t>
            </a:r>
          </a:p>
        </p:txBody>
      </p:sp>
      <p:sp>
        <p:nvSpPr>
          <p:cNvPr id="8" name="TextBox 7">
            <a:extLst>
              <a:ext uri="{FF2B5EF4-FFF2-40B4-BE49-F238E27FC236}">
                <a16:creationId xmlns:a16="http://schemas.microsoft.com/office/drawing/2014/main" id="{71048C0E-E6B0-49C1-98EA-D8FD56A2C937}"/>
              </a:ext>
            </a:extLst>
          </p:cNvPr>
          <p:cNvSpPr txBox="1"/>
          <p:nvPr/>
        </p:nvSpPr>
        <p:spPr>
          <a:xfrm>
            <a:off x="6903249" y="2624595"/>
            <a:ext cx="3624933" cy="523220"/>
          </a:xfrm>
          <a:prstGeom prst="rect">
            <a:avLst/>
          </a:prstGeom>
          <a:noFill/>
        </p:spPr>
        <p:txBody>
          <a:bodyPr wrap="square" rtlCol="0">
            <a:spAutoFit/>
          </a:bodyPr>
          <a:lstStyle/>
          <a:p>
            <a:r>
              <a:rPr lang="en-US" sz="2800" dirty="0"/>
              <a:t>Animal Use Protocol</a:t>
            </a:r>
          </a:p>
        </p:txBody>
      </p:sp>
      <p:sp>
        <p:nvSpPr>
          <p:cNvPr id="10" name="TextBox 9">
            <a:extLst>
              <a:ext uri="{FF2B5EF4-FFF2-40B4-BE49-F238E27FC236}">
                <a16:creationId xmlns:a16="http://schemas.microsoft.com/office/drawing/2014/main" id="{E5C414DB-C9CB-44D3-AFC2-8528FB9DDEFE}"/>
              </a:ext>
            </a:extLst>
          </p:cNvPr>
          <p:cNvSpPr txBox="1"/>
          <p:nvPr/>
        </p:nvSpPr>
        <p:spPr>
          <a:xfrm>
            <a:off x="2114025" y="5852385"/>
            <a:ext cx="3981975" cy="215444"/>
          </a:xfrm>
          <a:prstGeom prst="rect">
            <a:avLst/>
          </a:prstGeom>
          <a:noFill/>
        </p:spPr>
        <p:txBody>
          <a:bodyPr wrap="square">
            <a:spAutoFit/>
          </a:bodyPr>
          <a:lstStyle/>
          <a:p>
            <a:r>
              <a:rPr lang="en-US" sz="800" dirty="0">
                <a:solidFill>
                  <a:schemeClr val="accent1">
                    <a:lumMod val="40000"/>
                    <a:lumOff val="60000"/>
                  </a:schemeClr>
                </a:solidFill>
                <a:hlinkClick r:id="rId3">
                  <a:extLst>
                    <a:ext uri="{A12FA001-AC4F-418D-AE19-62706E023703}">
                      <ahyp:hlinkClr xmlns:ahyp="http://schemas.microsoft.com/office/drawing/2018/hyperlinkcolor" val="tx"/>
                    </a:ext>
                  </a:extLst>
                </a:hlinkClick>
              </a:rPr>
              <a:t>Microsoft clipart, the three bears and their porridge - Bing images</a:t>
            </a:r>
            <a:endParaRPr lang="en-US" sz="800" dirty="0">
              <a:solidFill>
                <a:schemeClr val="accent1">
                  <a:lumMod val="40000"/>
                  <a:lumOff val="60000"/>
                </a:schemeClr>
              </a:solidFill>
            </a:endParaRPr>
          </a:p>
        </p:txBody>
      </p:sp>
    </p:spTree>
    <p:extLst>
      <p:ext uri="{BB962C8B-B14F-4D97-AF65-F5344CB8AC3E}">
        <p14:creationId xmlns:p14="http://schemas.microsoft.com/office/powerpoint/2010/main" val="3685289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F9497-1DB0-492C-82C4-236ABC2BF391}"/>
              </a:ext>
            </a:extLst>
          </p:cNvPr>
          <p:cNvSpPr>
            <a:spLocks noGrp="1"/>
          </p:cNvSpPr>
          <p:nvPr>
            <p:ph type="title"/>
          </p:nvPr>
        </p:nvSpPr>
        <p:spPr/>
        <p:txBody>
          <a:bodyPr/>
          <a:lstStyle/>
          <a:p>
            <a:r>
              <a:rPr lang="en-US" dirty="0"/>
              <a:t>Getting it just right</a:t>
            </a:r>
          </a:p>
        </p:txBody>
      </p:sp>
      <p:sp>
        <p:nvSpPr>
          <p:cNvPr id="4" name="TextBox 3">
            <a:extLst>
              <a:ext uri="{FF2B5EF4-FFF2-40B4-BE49-F238E27FC236}">
                <a16:creationId xmlns:a16="http://schemas.microsoft.com/office/drawing/2014/main" id="{C129A456-3987-455F-828F-5817DAAC173C}"/>
              </a:ext>
            </a:extLst>
          </p:cNvPr>
          <p:cNvSpPr txBox="1"/>
          <p:nvPr/>
        </p:nvSpPr>
        <p:spPr>
          <a:xfrm>
            <a:off x="2592924" y="1356811"/>
            <a:ext cx="6094602" cy="369332"/>
          </a:xfrm>
          <a:prstGeom prst="rect">
            <a:avLst/>
          </a:prstGeom>
          <a:noFill/>
        </p:spPr>
        <p:txBody>
          <a:bodyPr wrap="square">
            <a:spAutoFit/>
          </a:bodyPr>
          <a:lstStyle/>
          <a:p>
            <a:pPr marL="0" indent="0">
              <a:buNone/>
            </a:pPr>
            <a:r>
              <a:rPr lang="en-US" b="1" dirty="0"/>
              <a:t>Example 1:  Intravenous injection </a:t>
            </a:r>
          </a:p>
        </p:txBody>
      </p:sp>
      <p:sp>
        <p:nvSpPr>
          <p:cNvPr id="6" name="TextBox 5">
            <a:extLst>
              <a:ext uri="{FF2B5EF4-FFF2-40B4-BE49-F238E27FC236}">
                <a16:creationId xmlns:a16="http://schemas.microsoft.com/office/drawing/2014/main" id="{69A050BB-C3D6-4AF8-80E2-EE04A22BD5E2}"/>
              </a:ext>
            </a:extLst>
          </p:cNvPr>
          <p:cNvSpPr txBox="1"/>
          <p:nvPr/>
        </p:nvSpPr>
        <p:spPr>
          <a:xfrm>
            <a:off x="2510406" y="1806259"/>
            <a:ext cx="7665440" cy="923330"/>
          </a:xfrm>
          <a:prstGeom prst="rect">
            <a:avLst/>
          </a:prstGeom>
          <a:noFill/>
        </p:spPr>
        <p:txBody>
          <a:bodyPr wrap="square">
            <a:spAutoFit/>
          </a:bodyPr>
          <a:lstStyle/>
          <a:p>
            <a:pPr algn="l"/>
            <a:r>
              <a:rPr lang="en-US" sz="1800" b="0" i="0" u="none" strike="noStrike" baseline="0" dirty="0">
                <a:cs typeface="Calibri" panose="020F0502020204030204" pitchFamily="34" charset="0"/>
              </a:rPr>
              <a:t>Mice will be anesthetized. The tail is secured</a:t>
            </a:r>
            <a:r>
              <a:rPr lang="en-US" dirty="0">
                <a:cs typeface="Calibri" panose="020F0502020204030204" pitchFamily="34" charset="0"/>
              </a:rPr>
              <a:t>;</a:t>
            </a:r>
            <a:r>
              <a:rPr lang="en-US" sz="1800" b="0" i="0" u="none" strike="noStrike" baseline="0" dirty="0">
                <a:cs typeface="Calibri" panose="020F0502020204030204" pitchFamily="34" charset="0"/>
              </a:rPr>
              <a:t> a needle and syringe are used to inject the experimental drug.  Once the mice are awake, they are returned to their home cages.</a:t>
            </a:r>
            <a:endParaRPr lang="en-US" dirty="0">
              <a:cs typeface="Calibri" panose="020F0502020204030204" pitchFamily="34" charset="0"/>
            </a:endParaRPr>
          </a:p>
        </p:txBody>
      </p:sp>
    </p:spTree>
    <p:extLst>
      <p:ext uri="{BB962C8B-B14F-4D97-AF65-F5344CB8AC3E}">
        <p14:creationId xmlns:p14="http://schemas.microsoft.com/office/powerpoint/2010/main" val="204419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08C0B-02C9-4827-9149-D7088A1544A3}"/>
              </a:ext>
            </a:extLst>
          </p:cNvPr>
          <p:cNvSpPr>
            <a:spLocks noGrp="1"/>
          </p:cNvSpPr>
          <p:nvPr>
            <p:ph type="title"/>
          </p:nvPr>
        </p:nvSpPr>
        <p:spPr/>
        <p:txBody>
          <a:bodyPr/>
          <a:lstStyle/>
          <a:p>
            <a:r>
              <a:rPr lang="en-US" dirty="0"/>
              <a:t>Getting it just right</a:t>
            </a:r>
          </a:p>
        </p:txBody>
      </p:sp>
      <p:sp>
        <p:nvSpPr>
          <p:cNvPr id="3" name="Content Placeholder 2">
            <a:extLst>
              <a:ext uri="{FF2B5EF4-FFF2-40B4-BE49-F238E27FC236}">
                <a16:creationId xmlns:a16="http://schemas.microsoft.com/office/drawing/2014/main" id="{931AAB48-F0A0-4908-95E4-4E70F7763F86}"/>
              </a:ext>
            </a:extLst>
          </p:cNvPr>
          <p:cNvSpPr>
            <a:spLocks noGrp="1"/>
          </p:cNvSpPr>
          <p:nvPr>
            <p:ph idx="1"/>
          </p:nvPr>
        </p:nvSpPr>
        <p:spPr>
          <a:xfrm>
            <a:off x="1728132" y="1300294"/>
            <a:ext cx="9776480" cy="4610928"/>
          </a:xfrm>
        </p:spPr>
        <p:txBody>
          <a:bodyPr/>
          <a:lstStyle/>
          <a:p>
            <a:pPr marL="0" indent="0">
              <a:buNone/>
            </a:pPr>
            <a:r>
              <a:rPr lang="en-US" b="1" dirty="0"/>
              <a:t>Example 2:  Intravenous injection </a:t>
            </a:r>
          </a:p>
        </p:txBody>
      </p:sp>
      <p:sp>
        <p:nvSpPr>
          <p:cNvPr id="7" name="TextBox 6">
            <a:extLst>
              <a:ext uri="{FF2B5EF4-FFF2-40B4-BE49-F238E27FC236}">
                <a16:creationId xmlns:a16="http://schemas.microsoft.com/office/drawing/2014/main" id="{3A944C24-BDB3-454C-8539-5BDD94E26DA2}"/>
              </a:ext>
            </a:extLst>
          </p:cNvPr>
          <p:cNvSpPr txBox="1"/>
          <p:nvPr/>
        </p:nvSpPr>
        <p:spPr>
          <a:xfrm>
            <a:off x="1728132" y="1686187"/>
            <a:ext cx="9496338" cy="3693319"/>
          </a:xfrm>
          <a:prstGeom prst="rect">
            <a:avLst/>
          </a:prstGeom>
          <a:noFill/>
        </p:spPr>
        <p:txBody>
          <a:bodyPr wrap="square">
            <a:spAutoFit/>
          </a:bodyPr>
          <a:lstStyle/>
          <a:p>
            <a:pPr algn="l"/>
            <a:r>
              <a:rPr lang="en-US" sz="1800" b="0" i="0" u="none" strike="noStrike" baseline="0" dirty="0">
                <a:cs typeface="Calibri" panose="020F0502020204030204" pitchFamily="34" charset="0"/>
              </a:rPr>
              <a:t>Mice will be anesthetized with isoflurane </a:t>
            </a:r>
            <a:r>
              <a:rPr lang="en-US" dirty="0">
                <a:cs typeface="Calibri" panose="020F0502020204030204" pitchFamily="34" charset="0"/>
              </a:rPr>
              <a:t>(2-5%)</a:t>
            </a:r>
            <a:r>
              <a:rPr lang="en-US" sz="1800" b="0" i="0" u="none" strike="noStrike" baseline="0" dirty="0">
                <a:cs typeface="Calibri" panose="020F0502020204030204" pitchFamily="34" charset="0"/>
              </a:rPr>
              <a:t>via nose cone inhalation with a rodent anesthesia machine. Alternatively, </a:t>
            </a:r>
            <a:r>
              <a:rPr lang="en-US" dirty="0">
                <a:cs typeface="Calibri" panose="020F0502020204030204" pitchFamily="34" charset="0"/>
              </a:rPr>
              <a:t>injectable ketamine or ketamine in combination with other injectable anesthetics maybe used (see: Appendix 3). </a:t>
            </a:r>
            <a:r>
              <a:rPr lang="en-US" sz="1800" b="0" i="0" u="none" strike="noStrike" baseline="0" dirty="0">
                <a:cs typeface="Calibri" panose="020F0502020204030204" pitchFamily="34" charset="0"/>
              </a:rPr>
              <a:t>Once the </a:t>
            </a:r>
            <a:r>
              <a:rPr lang="en-US" dirty="0">
                <a:cs typeface="Calibri" panose="020F0502020204030204" pitchFamily="34" charset="0"/>
              </a:rPr>
              <a:t>mouse</a:t>
            </a:r>
            <a:r>
              <a:rPr lang="en-US" sz="1800" b="0" i="0" u="none" strike="noStrike" baseline="0" dirty="0">
                <a:cs typeface="Calibri" panose="020F0502020204030204" pitchFamily="34" charset="0"/>
              </a:rPr>
              <a:t> ceases movement, assessment of the toe pinch reflex and respiratory rate/depth will ensure adequate anesthesia. The tail will be cleaned using a </a:t>
            </a:r>
            <a:r>
              <a:rPr lang="en-US" dirty="0">
                <a:cs typeface="Calibri" panose="020F0502020204030204" pitchFamily="34" charset="0"/>
              </a:rPr>
              <a:t>disinfectant solution (e.g., isopropyl alcohol, betadine, or chlorhexidine)</a:t>
            </a:r>
            <a:r>
              <a:rPr lang="en-US" sz="1800" b="0" i="0" u="none" strike="noStrike" baseline="0" dirty="0">
                <a:cs typeface="Calibri" panose="020F0502020204030204" pitchFamily="34" charset="0"/>
              </a:rPr>
              <a:t>. The tail is restrained while occluding one of the two lateral tail veins by applying gentle pressure. A 26-30 G needle will be inserted into the tail vein and the correct location confirmed by a flash of blood in the hub when negative pressure is applied to the syringe. The vein is released, and the </a:t>
            </a:r>
            <a:r>
              <a:rPr lang="en-US" dirty="0">
                <a:cs typeface="Calibri" panose="020F0502020204030204" pitchFamily="34" charset="0"/>
              </a:rPr>
              <a:t>experimental drug B139</a:t>
            </a:r>
            <a:r>
              <a:rPr lang="en-US" sz="1800" b="0" i="0" u="none" strike="noStrike" baseline="0" dirty="0">
                <a:cs typeface="Calibri" panose="020F0502020204030204" pitchFamily="34" charset="0"/>
              </a:rPr>
              <a:t> is injected (see Appendix 3 for dose range). The needle is withdrawn, and gentle pressure is applied  until the bleeding has stopped. Mice will be observed to ensure adequate hemostasis, and until the mice are ambulatory. </a:t>
            </a:r>
            <a:endParaRPr lang="en-US" dirty="0">
              <a:cs typeface="Calibri" panose="020F0502020204030204" pitchFamily="34" charset="0"/>
            </a:endParaRPr>
          </a:p>
        </p:txBody>
      </p:sp>
    </p:spTree>
    <p:extLst>
      <p:ext uri="{BB962C8B-B14F-4D97-AF65-F5344CB8AC3E}">
        <p14:creationId xmlns:p14="http://schemas.microsoft.com/office/powerpoint/2010/main" val="4158060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D74E3-F05A-45CD-BA92-550CFF9EFFD6}"/>
              </a:ext>
            </a:extLst>
          </p:cNvPr>
          <p:cNvSpPr>
            <a:spLocks noGrp="1"/>
          </p:cNvSpPr>
          <p:nvPr>
            <p:ph type="title"/>
          </p:nvPr>
        </p:nvSpPr>
        <p:spPr/>
        <p:txBody>
          <a:bodyPr/>
          <a:lstStyle/>
          <a:p>
            <a:r>
              <a:rPr lang="en-US" dirty="0"/>
              <a:t>Getting it just right</a:t>
            </a:r>
          </a:p>
        </p:txBody>
      </p:sp>
      <p:sp>
        <p:nvSpPr>
          <p:cNvPr id="3" name="Content Placeholder 2">
            <a:extLst>
              <a:ext uri="{FF2B5EF4-FFF2-40B4-BE49-F238E27FC236}">
                <a16:creationId xmlns:a16="http://schemas.microsoft.com/office/drawing/2014/main" id="{E44CC177-937C-4ADB-A5A5-BEB68B9C733E}"/>
              </a:ext>
            </a:extLst>
          </p:cNvPr>
          <p:cNvSpPr>
            <a:spLocks noGrp="1"/>
          </p:cNvSpPr>
          <p:nvPr>
            <p:ph idx="1"/>
          </p:nvPr>
        </p:nvSpPr>
        <p:spPr>
          <a:xfrm>
            <a:off x="2589212" y="1633887"/>
            <a:ext cx="8915400" cy="4355852"/>
          </a:xfrm>
        </p:spPr>
        <p:txBody>
          <a:bodyPr>
            <a:normAutofit/>
          </a:bodyPr>
          <a:lstStyle/>
          <a:p>
            <a:pPr marL="0" indent="0">
              <a:buNone/>
            </a:pPr>
            <a:r>
              <a:rPr lang="en-US" sz="1800" b="0" i="0" u="none" strike="noStrike" baseline="0" dirty="0">
                <a:cs typeface="Calibri" panose="020F0502020204030204" pitchFamily="34" charset="0"/>
              </a:rPr>
              <a:t>Mice will be anesthetized with 3% isoflurane via nose cone inhalation with a SomnoSuite™ Low-Flow anesthesia machine. Once the mouse ceases movement, assessment of the toe pinch reflex and respiratory rate/depth will ensure adequate anesthesia. The tail will be cleaned using </a:t>
            </a:r>
            <a:r>
              <a:rPr lang="en-US" dirty="0"/>
              <a:t>70% isopropyl alcohol applied with a cotton-tipped applicator. </a:t>
            </a:r>
            <a:r>
              <a:rPr lang="en-US" sz="1800" b="0" i="0" u="none" strike="noStrike" baseline="0" dirty="0">
                <a:cs typeface="Calibri" panose="020F0502020204030204" pitchFamily="34" charset="0"/>
              </a:rPr>
              <a:t>The tail will then be restrained with the ring-finger of the hand holding the mouse; the left lateral tail vein will be occluded by applying gentle pressure. A 1ml syringe with a 27G X1/2” needle will be inserted into the left lateral tail vein and the correct location confirmed by a flash of blood in the hub when negative pressure is applied to the syringe. The vein is then released, and 10 mg/kg </a:t>
            </a:r>
            <a:r>
              <a:rPr lang="en-US" dirty="0">
                <a:cs typeface="Calibri" panose="020F0502020204030204" pitchFamily="34" charset="0"/>
              </a:rPr>
              <a:t>of </a:t>
            </a:r>
            <a:r>
              <a:rPr lang="en-US" sz="1800" b="0" i="0" u="none" strike="noStrike" baseline="0" dirty="0">
                <a:cs typeface="Calibri" panose="020F0502020204030204" pitchFamily="34" charset="0"/>
              </a:rPr>
              <a:t>the </a:t>
            </a:r>
            <a:r>
              <a:rPr lang="en-US" dirty="0">
                <a:cs typeface="Calibri" panose="020F0502020204030204" pitchFamily="34" charset="0"/>
              </a:rPr>
              <a:t>experimental drug B139</a:t>
            </a:r>
            <a:r>
              <a:rPr lang="en-US" sz="1800" b="0" i="0" u="none" strike="noStrike" baseline="0" dirty="0">
                <a:cs typeface="Calibri" panose="020F0502020204030204" pitchFamily="34" charset="0"/>
              </a:rPr>
              <a:t> is injected into the vein. The needle is withdrawn, and gentle pressure is applied for 5 minutes using a 2”X2” sterile gauze.  Thereafter, mice will be observed every 5 minutes for 20 minutes to ensure recovery from anesthesia.</a:t>
            </a:r>
            <a:endParaRPr lang="en-US" dirty="0">
              <a:cs typeface="Calibri" panose="020F0502020204030204" pitchFamily="34" charset="0"/>
            </a:endParaRPr>
          </a:p>
          <a:p>
            <a:endParaRPr lang="en-US" dirty="0"/>
          </a:p>
        </p:txBody>
      </p:sp>
      <p:sp>
        <p:nvSpPr>
          <p:cNvPr id="5" name="TextBox 4">
            <a:extLst>
              <a:ext uri="{FF2B5EF4-FFF2-40B4-BE49-F238E27FC236}">
                <a16:creationId xmlns:a16="http://schemas.microsoft.com/office/drawing/2014/main" id="{F64859C3-0176-4AF5-B817-EECD00B4057E}"/>
              </a:ext>
            </a:extLst>
          </p:cNvPr>
          <p:cNvSpPr txBox="1"/>
          <p:nvPr/>
        </p:nvSpPr>
        <p:spPr>
          <a:xfrm>
            <a:off x="2589212" y="1264555"/>
            <a:ext cx="6094602" cy="369332"/>
          </a:xfrm>
          <a:prstGeom prst="rect">
            <a:avLst/>
          </a:prstGeom>
          <a:noFill/>
        </p:spPr>
        <p:txBody>
          <a:bodyPr wrap="square">
            <a:spAutoFit/>
          </a:bodyPr>
          <a:lstStyle/>
          <a:p>
            <a:pPr marL="0" indent="0">
              <a:buNone/>
            </a:pPr>
            <a:r>
              <a:rPr lang="en-US" b="1" dirty="0"/>
              <a:t>Example 3:  Intravenous injection </a:t>
            </a:r>
          </a:p>
        </p:txBody>
      </p:sp>
    </p:spTree>
    <p:extLst>
      <p:ext uri="{BB962C8B-B14F-4D97-AF65-F5344CB8AC3E}">
        <p14:creationId xmlns:p14="http://schemas.microsoft.com/office/powerpoint/2010/main" val="3254998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E2843-A603-4206-BF25-777D1332B4BE}"/>
              </a:ext>
            </a:extLst>
          </p:cNvPr>
          <p:cNvSpPr>
            <a:spLocks noGrp="1"/>
          </p:cNvSpPr>
          <p:nvPr>
            <p:ph type="title"/>
          </p:nvPr>
        </p:nvSpPr>
        <p:spPr>
          <a:xfrm>
            <a:off x="2592924" y="624110"/>
            <a:ext cx="8911687" cy="978187"/>
          </a:xfrm>
        </p:spPr>
        <p:txBody>
          <a:bodyPr/>
          <a:lstStyle/>
          <a:p>
            <a:r>
              <a:rPr lang="en-US" dirty="0"/>
              <a:t>Getting it just right</a:t>
            </a:r>
          </a:p>
        </p:txBody>
      </p:sp>
      <p:sp>
        <p:nvSpPr>
          <p:cNvPr id="4" name="TextBox 3">
            <a:extLst>
              <a:ext uri="{FF2B5EF4-FFF2-40B4-BE49-F238E27FC236}">
                <a16:creationId xmlns:a16="http://schemas.microsoft.com/office/drawing/2014/main" id="{617E6043-EC39-4589-A85B-448675D2B584}"/>
              </a:ext>
            </a:extLst>
          </p:cNvPr>
          <p:cNvSpPr txBox="1"/>
          <p:nvPr/>
        </p:nvSpPr>
        <p:spPr>
          <a:xfrm>
            <a:off x="2711740" y="1417631"/>
            <a:ext cx="7900331" cy="369332"/>
          </a:xfrm>
          <a:prstGeom prst="rect">
            <a:avLst/>
          </a:prstGeom>
          <a:noFill/>
        </p:spPr>
        <p:txBody>
          <a:bodyPr wrap="square">
            <a:spAutoFit/>
          </a:bodyPr>
          <a:lstStyle/>
          <a:p>
            <a:pPr marL="0" indent="0">
              <a:buNone/>
            </a:pPr>
            <a:r>
              <a:rPr lang="en-US" b="1" dirty="0"/>
              <a:t>Example 3:  Intravenous injection – What’s the problem?</a:t>
            </a:r>
          </a:p>
        </p:txBody>
      </p:sp>
      <p:sp>
        <p:nvSpPr>
          <p:cNvPr id="6" name="TextBox 5">
            <a:extLst>
              <a:ext uri="{FF2B5EF4-FFF2-40B4-BE49-F238E27FC236}">
                <a16:creationId xmlns:a16="http://schemas.microsoft.com/office/drawing/2014/main" id="{BB56A042-CE2E-4E1F-A8D7-014D1D0262BC}"/>
              </a:ext>
            </a:extLst>
          </p:cNvPr>
          <p:cNvSpPr txBox="1"/>
          <p:nvPr/>
        </p:nvSpPr>
        <p:spPr>
          <a:xfrm>
            <a:off x="2827090" y="1971413"/>
            <a:ext cx="7784982" cy="4524315"/>
          </a:xfrm>
          <a:prstGeom prst="rect">
            <a:avLst/>
          </a:prstGeom>
          <a:noFill/>
        </p:spPr>
        <p:txBody>
          <a:bodyPr wrap="square">
            <a:spAutoFit/>
          </a:bodyPr>
          <a:lstStyle/>
          <a:p>
            <a:pPr marL="0" indent="0">
              <a:buNone/>
            </a:pPr>
            <a:r>
              <a:rPr lang="en-US" sz="1800" b="0" i="0" u="none" strike="noStrike" baseline="0" dirty="0">
                <a:cs typeface="Calibri" panose="020F0502020204030204" pitchFamily="34" charset="0"/>
              </a:rPr>
              <a:t>Mice will be anesthetized with </a:t>
            </a:r>
            <a:r>
              <a:rPr lang="en-US" sz="1800" b="0" i="0" u="none" strike="noStrike" baseline="0" dirty="0">
                <a:highlight>
                  <a:srgbClr val="FFFF00"/>
                </a:highlight>
                <a:cs typeface="Calibri" panose="020F0502020204030204" pitchFamily="34" charset="0"/>
              </a:rPr>
              <a:t>3% isoflurane </a:t>
            </a:r>
            <a:r>
              <a:rPr lang="en-US" sz="1800" b="0" i="0" u="none" strike="noStrike" baseline="0" dirty="0">
                <a:cs typeface="Calibri" panose="020F0502020204030204" pitchFamily="34" charset="0"/>
              </a:rPr>
              <a:t>via nose cone inhalation with a </a:t>
            </a:r>
            <a:r>
              <a:rPr lang="en-US" sz="1800" b="0" i="0" u="none" strike="noStrike" baseline="0" dirty="0">
                <a:highlight>
                  <a:srgbClr val="FFFF00"/>
                </a:highlight>
                <a:cs typeface="Calibri" panose="020F0502020204030204" pitchFamily="34" charset="0"/>
              </a:rPr>
              <a:t>SomnoSuite™ Low-Flow</a:t>
            </a:r>
            <a:r>
              <a:rPr lang="en-US" sz="1800" b="0" i="0" u="none" strike="noStrike" baseline="0" dirty="0">
                <a:cs typeface="Calibri" panose="020F0502020204030204" pitchFamily="34" charset="0"/>
              </a:rPr>
              <a:t> anesthesia machine. Once the </a:t>
            </a:r>
            <a:r>
              <a:rPr lang="en-US" dirty="0">
                <a:cs typeface="Calibri" panose="020F0502020204030204" pitchFamily="34" charset="0"/>
              </a:rPr>
              <a:t>mouse</a:t>
            </a:r>
            <a:r>
              <a:rPr lang="en-US" sz="1800" b="0" i="0" u="none" strike="noStrike" baseline="0" dirty="0">
                <a:cs typeface="Calibri" panose="020F0502020204030204" pitchFamily="34" charset="0"/>
              </a:rPr>
              <a:t> ceases movement, assessment of the toe pinch reflex and respiratory rate/depth will ensure adequate anesthesia. The tail will be cleaned using </a:t>
            </a:r>
            <a:r>
              <a:rPr lang="en-US" dirty="0">
                <a:highlight>
                  <a:srgbClr val="FFFF00"/>
                </a:highlight>
              </a:rPr>
              <a:t>70% isopropyl alcohol applied with a cotton-tipped applicator</a:t>
            </a:r>
            <a:r>
              <a:rPr lang="en-US" dirty="0"/>
              <a:t>. </a:t>
            </a:r>
            <a:r>
              <a:rPr lang="en-US" sz="1800" b="0" i="0" u="none" strike="noStrike" baseline="0" dirty="0">
                <a:cs typeface="Calibri" panose="020F0502020204030204" pitchFamily="34" charset="0"/>
              </a:rPr>
              <a:t>The tail will then be restrained with the </a:t>
            </a:r>
            <a:r>
              <a:rPr lang="en-US" sz="1800" b="0" i="0" u="none" strike="noStrike" baseline="0" dirty="0">
                <a:highlight>
                  <a:srgbClr val="FFFF00"/>
                </a:highlight>
                <a:cs typeface="Calibri" panose="020F0502020204030204" pitchFamily="34" charset="0"/>
              </a:rPr>
              <a:t>ring-finger</a:t>
            </a:r>
            <a:r>
              <a:rPr lang="en-US" sz="1800" b="0" i="0" u="none" strike="noStrike" baseline="0" dirty="0">
                <a:cs typeface="Calibri" panose="020F0502020204030204" pitchFamily="34" charset="0"/>
              </a:rPr>
              <a:t> of the hand holding the mice; the </a:t>
            </a:r>
            <a:r>
              <a:rPr lang="en-US" sz="1800" b="0" i="0" u="none" strike="noStrike" baseline="0" dirty="0">
                <a:highlight>
                  <a:srgbClr val="FFFF00"/>
                </a:highlight>
                <a:cs typeface="Calibri" panose="020F0502020204030204" pitchFamily="34" charset="0"/>
              </a:rPr>
              <a:t>left lateral tail vein </a:t>
            </a:r>
            <a:r>
              <a:rPr lang="en-US" sz="1800" b="0" i="0" u="none" strike="noStrike" baseline="0" dirty="0">
                <a:cs typeface="Calibri" panose="020F0502020204030204" pitchFamily="34" charset="0"/>
              </a:rPr>
              <a:t>will be occluded by applying gentle pressure. A </a:t>
            </a:r>
            <a:r>
              <a:rPr lang="en-US" sz="1800" b="0" i="0" u="none" strike="noStrike" baseline="0" dirty="0">
                <a:highlight>
                  <a:srgbClr val="FFFF00"/>
                </a:highlight>
                <a:cs typeface="Calibri" panose="020F0502020204030204" pitchFamily="34" charset="0"/>
              </a:rPr>
              <a:t>1ml syringe with a 27G X1/2” needle </a:t>
            </a:r>
            <a:r>
              <a:rPr lang="en-US" sz="1800" b="0" i="0" u="none" strike="noStrike" baseline="0" dirty="0">
                <a:cs typeface="Calibri" panose="020F0502020204030204" pitchFamily="34" charset="0"/>
              </a:rPr>
              <a:t>will be inserted into the left lateral tail vein and the correct location confirmed by a flash of blood in the hub when negative pressure is applied to the syringe. The vein is then released, and </a:t>
            </a:r>
            <a:r>
              <a:rPr lang="en-US" sz="1800" b="0" i="0" u="sng" strike="noStrike" baseline="0" dirty="0">
                <a:cs typeface="Calibri" panose="020F0502020204030204" pitchFamily="34" charset="0"/>
              </a:rPr>
              <a:t>10 mg/kg </a:t>
            </a:r>
            <a:r>
              <a:rPr lang="en-US" dirty="0">
                <a:cs typeface="Calibri" panose="020F0502020204030204" pitchFamily="34" charset="0"/>
              </a:rPr>
              <a:t>of </a:t>
            </a:r>
            <a:r>
              <a:rPr lang="en-US" sz="1800" b="0" i="0" u="none" strike="noStrike" baseline="0" dirty="0">
                <a:cs typeface="Calibri" panose="020F0502020204030204" pitchFamily="34" charset="0"/>
              </a:rPr>
              <a:t>the </a:t>
            </a:r>
            <a:r>
              <a:rPr lang="en-US" dirty="0">
                <a:cs typeface="Calibri" panose="020F0502020204030204" pitchFamily="34" charset="0"/>
              </a:rPr>
              <a:t>experimental drug B139</a:t>
            </a:r>
            <a:r>
              <a:rPr lang="en-US" sz="1800" b="0" i="0" u="none" strike="noStrike" baseline="0" dirty="0">
                <a:cs typeface="Calibri" panose="020F0502020204030204" pitchFamily="34" charset="0"/>
              </a:rPr>
              <a:t> is injected into the vein. The needle is withdrawn, and gentle pressure is applied for </a:t>
            </a:r>
            <a:r>
              <a:rPr lang="en-US" sz="1800" b="0" i="0" u="none" strike="noStrike" baseline="0" dirty="0">
                <a:highlight>
                  <a:srgbClr val="FFFF00"/>
                </a:highlight>
                <a:cs typeface="Calibri" panose="020F0502020204030204" pitchFamily="34" charset="0"/>
              </a:rPr>
              <a:t>5 minutes using a 2”X2” sterile gauze</a:t>
            </a:r>
            <a:r>
              <a:rPr lang="en-US" sz="1800" b="0" i="0" u="none" strike="noStrike" baseline="0" dirty="0">
                <a:cs typeface="Calibri" panose="020F0502020204030204" pitchFamily="34" charset="0"/>
              </a:rPr>
              <a:t>.  Thereafter, mice will be observed </a:t>
            </a:r>
            <a:r>
              <a:rPr lang="en-US" sz="1800" b="0" i="0" u="none" strike="noStrike" baseline="0" dirty="0">
                <a:highlight>
                  <a:srgbClr val="FFFF00"/>
                </a:highlight>
                <a:cs typeface="Calibri" panose="020F0502020204030204" pitchFamily="34" charset="0"/>
              </a:rPr>
              <a:t>every 5 minutes for 20 minutes </a:t>
            </a:r>
            <a:r>
              <a:rPr lang="en-US" sz="1800" b="0" i="0" u="none" strike="noStrike" baseline="0" dirty="0">
                <a:cs typeface="Calibri" panose="020F0502020204030204" pitchFamily="34" charset="0"/>
              </a:rPr>
              <a:t>to ensure recovery from anesthesia.</a:t>
            </a:r>
            <a:endParaRPr lang="en-US" dirty="0">
              <a:cs typeface="Calibri" panose="020F0502020204030204" pitchFamily="34" charset="0"/>
            </a:endParaRPr>
          </a:p>
        </p:txBody>
      </p:sp>
    </p:spTree>
    <p:extLst>
      <p:ext uri="{BB962C8B-B14F-4D97-AF65-F5344CB8AC3E}">
        <p14:creationId xmlns:p14="http://schemas.microsoft.com/office/powerpoint/2010/main" val="551449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8E20F-859B-41A9-B232-8A1D5A76B4B3}"/>
              </a:ext>
            </a:extLst>
          </p:cNvPr>
          <p:cNvSpPr>
            <a:spLocks noGrp="1"/>
          </p:cNvSpPr>
          <p:nvPr>
            <p:ph type="title"/>
          </p:nvPr>
        </p:nvSpPr>
        <p:spPr>
          <a:xfrm>
            <a:off x="2592924" y="624110"/>
            <a:ext cx="8911687" cy="860741"/>
          </a:xfrm>
        </p:spPr>
        <p:txBody>
          <a:bodyPr/>
          <a:lstStyle/>
          <a:p>
            <a:r>
              <a:rPr lang="en-US" dirty="0"/>
              <a:t>Getting it just right</a:t>
            </a:r>
          </a:p>
        </p:txBody>
      </p:sp>
      <p:pic>
        <p:nvPicPr>
          <p:cNvPr id="4" name="Picture 3">
            <a:extLst>
              <a:ext uri="{FF2B5EF4-FFF2-40B4-BE49-F238E27FC236}">
                <a16:creationId xmlns:a16="http://schemas.microsoft.com/office/drawing/2014/main" id="{5654AC84-6EE3-43BA-B08E-C32EBB2993AC}"/>
              </a:ext>
            </a:extLst>
          </p:cNvPr>
          <p:cNvPicPr>
            <a:picLocks noChangeAspect="1"/>
          </p:cNvPicPr>
          <p:nvPr/>
        </p:nvPicPr>
        <p:blipFill>
          <a:blip r:embed="rId2"/>
          <a:stretch>
            <a:fillRect/>
          </a:stretch>
        </p:blipFill>
        <p:spPr>
          <a:xfrm>
            <a:off x="1521302" y="3295617"/>
            <a:ext cx="1390650" cy="1190625"/>
          </a:xfrm>
          <a:prstGeom prst="rect">
            <a:avLst/>
          </a:prstGeom>
        </p:spPr>
      </p:pic>
      <p:pic>
        <p:nvPicPr>
          <p:cNvPr id="5" name="Picture 4">
            <a:extLst>
              <a:ext uri="{FF2B5EF4-FFF2-40B4-BE49-F238E27FC236}">
                <a16:creationId xmlns:a16="http://schemas.microsoft.com/office/drawing/2014/main" id="{1645EEC6-D93C-46BD-B43F-4B3E4287A09E}"/>
              </a:ext>
            </a:extLst>
          </p:cNvPr>
          <p:cNvPicPr>
            <a:picLocks noChangeAspect="1"/>
          </p:cNvPicPr>
          <p:nvPr/>
        </p:nvPicPr>
        <p:blipFill rotWithShape="1">
          <a:blip r:embed="rId3"/>
          <a:srcRect l="-7481" r="7481"/>
          <a:stretch/>
        </p:blipFill>
        <p:spPr>
          <a:xfrm>
            <a:off x="1506242" y="1610096"/>
            <a:ext cx="1405710" cy="1190625"/>
          </a:xfrm>
          <a:prstGeom prst="rect">
            <a:avLst/>
          </a:prstGeom>
        </p:spPr>
      </p:pic>
      <p:pic>
        <p:nvPicPr>
          <p:cNvPr id="7" name="Picture 6">
            <a:extLst>
              <a:ext uri="{FF2B5EF4-FFF2-40B4-BE49-F238E27FC236}">
                <a16:creationId xmlns:a16="http://schemas.microsoft.com/office/drawing/2014/main" id="{A1DC22B1-F8F6-4A0D-BCCF-6885F35F2756}"/>
              </a:ext>
            </a:extLst>
          </p:cNvPr>
          <p:cNvPicPr>
            <a:picLocks noChangeAspect="1"/>
          </p:cNvPicPr>
          <p:nvPr/>
        </p:nvPicPr>
        <p:blipFill>
          <a:blip r:embed="rId4"/>
          <a:stretch>
            <a:fillRect/>
          </a:stretch>
        </p:blipFill>
        <p:spPr>
          <a:xfrm>
            <a:off x="1568927" y="4895628"/>
            <a:ext cx="1343025" cy="1338262"/>
          </a:xfrm>
          <a:prstGeom prst="rect">
            <a:avLst/>
          </a:prstGeom>
        </p:spPr>
      </p:pic>
      <p:sp>
        <p:nvSpPr>
          <p:cNvPr id="8" name="TextBox 7">
            <a:extLst>
              <a:ext uri="{FF2B5EF4-FFF2-40B4-BE49-F238E27FC236}">
                <a16:creationId xmlns:a16="http://schemas.microsoft.com/office/drawing/2014/main" id="{9AB767CA-F02C-4031-B6D9-EBC85A8404CE}"/>
              </a:ext>
            </a:extLst>
          </p:cNvPr>
          <p:cNvSpPr txBox="1"/>
          <p:nvPr/>
        </p:nvSpPr>
        <p:spPr>
          <a:xfrm>
            <a:off x="3229583" y="1610096"/>
            <a:ext cx="7908587" cy="923330"/>
          </a:xfrm>
          <a:prstGeom prst="rect">
            <a:avLst/>
          </a:prstGeom>
          <a:noFill/>
        </p:spPr>
        <p:txBody>
          <a:bodyPr wrap="square" rtlCol="0">
            <a:spAutoFit/>
          </a:bodyPr>
          <a:lstStyle/>
          <a:p>
            <a:r>
              <a:rPr lang="en-US" dirty="0"/>
              <a:t>Being too specific sets an IACUC up for self-made compliance problems, which could have reporting requirements. Don’t paint yourself into a corner!</a:t>
            </a:r>
          </a:p>
        </p:txBody>
      </p:sp>
      <p:sp>
        <p:nvSpPr>
          <p:cNvPr id="10" name="TextBox 9">
            <a:extLst>
              <a:ext uri="{FF2B5EF4-FFF2-40B4-BE49-F238E27FC236}">
                <a16:creationId xmlns:a16="http://schemas.microsoft.com/office/drawing/2014/main" id="{C87E2288-022A-4B06-A9EB-69CA93C38728}"/>
              </a:ext>
            </a:extLst>
          </p:cNvPr>
          <p:cNvSpPr txBox="1"/>
          <p:nvPr/>
        </p:nvSpPr>
        <p:spPr>
          <a:xfrm>
            <a:off x="3305262" y="3498209"/>
            <a:ext cx="7575260" cy="923330"/>
          </a:xfrm>
          <a:prstGeom prst="rect">
            <a:avLst/>
          </a:prstGeom>
          <a:noFill/>
        </p:spPr>
        <p:txBody>
          <a:bodyPr wrap="square" rtlCol="0">
            <a:spAutoFit/>
          </a:bodyPr>
          <a:lstStyle/>
          <a:p>
            <a:r>
              <a:rPr lang="en-US" dirty="0"/>
              <a:t>Being too vague is also not good but has less risk of self-made compliance problems but potentially at the expense of humane care and use.</a:t>
            </a:r>
          </a:p>
        </p:txBody>
      </p:sp>
      <p:sp>
        <p:nvSpPr>
          <p:cNvPr id="12" name="TextBox 11">
            <a:extLst>
              <a:ext uri="{FF2B5EF4-FFF2-40B4-BE49-F238E27FC236}">
                <a16:creationId xmlns:a16="http://schemas.microsoft.com/office/drawing/2014/main" id="{F47ED1C3-70F1-4E46-8072-04BFAF2C7D9B}"/>
              </a:ext>
            </a:extLst>
          </p:cNvPr>
          <p:cNvSpPr txBox="1"/>
          <p:nvPr/>
        </p:nvSpPr>
        <p:spPr>
          <a:xfrm flipH="1">
            <a:off x="3338817" y="5083729"/>
            <a:ext cx="6912527" cy="940106"/>
          </a:xfrm>
          <a:prstGeom prst="rect">
            <a:avLst/>
          </a:prstGeom>
          <a:noFill/>
        </p:spPr>
        <p:txBody>
          <a:bodyPr wrap="square" rtlCol="0">
            <a:spAutoFit/>
          </a:bodyPr>
          <a:lstStyle/>
          <a:p>
            <a:r>
              <a:rPr lang="en-US" dirty="0"/>
              <a:t>Being descriptive without being too restrictive provides flexibility with adequate detail to assure humane animal care and use.</a:t>
            </a:r>
          </a:p>
        </p:txBody>
      </p:sp>
    </p:spTree>
    <p:extLst>
      <p:ext uri="{BB962C8B-B14F-4D97-AF65-F5344CB8AC3E}">
        <p14:creationId xmlns:p14="http://schemas.microsoft.com/office/powerpoint/2010/main" val="2335612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2" name="Group 13">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5"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6"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7"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8"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9"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0"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1"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2"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3"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4"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5"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6"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83" name="Group 27">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9"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0"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1"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2"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3"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4"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5"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6"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7"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8"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9"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0"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84" name="Rectangle 41">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85" name="Freeform 6">
            <a:extLst>
              <a:ext uri="{FF2B5EF4-FFF2-40B4-BE49-F238E27FC236}">
                <a16:creationId xmlns:a16="http://schemas.microsoft.com/office/drawing/2014/main" id="{3623DEAC-F39C-45D6-86DC-1033F6429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86" name="Rectangle 45">
            <a:extLst>
              <a:ext uri="{FF2B5EF4-FFF2-40B4-BE49-F238E27FC236}">
                <a16:creationId xmlns:a16="http://schemas.microsoft.com/office/drawing/2014/main" id="{A692209D-B607-46C3-8560-07AF722916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Rectangle 47">
            <a:extLst>
              <a:ext uri="{FF2B5EF4-FFF2-40B4-BE49-F238E27FC236}">
                <a16:creationId xmlns:a16="http://schemas.microsoft.com/office/drawing/2014/main" id="{94874638-CF15-4908-BC4B-4908744D0B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6D0AA74-4A82-442F-9F24-2B41E3C32E99}"/>
              </a:ext>
            </a:extLst>
          </p:cNvPr>
          <p:cNvSpPr>
            <a:spLocks noGrp="1"/>
          </p:cNvSpPr>
          <p:nvPr>
            <p:ph type="title"/>
          </p:nvPr>
        </p:nvSpPr>
        <p:spPr>
          <a:xfrm>
            <a:off x="540279" y="967417"/>
            <a:ext cx="3778870" cy="3943250"/>
          </a:xfrm>
        </p:spPr>
        <p:txBody>
          <a:bodyPr vert="horz" lIns="91440" tIns="45720" rIns="91440" bIns="45720" rtlCol="0" anchor="b">
            <a:normAutofit fontScale="90000"/>
          </a:bodyPr>
          <a:lstStyle/>
          <a:p>
            <a:pPr algn="ctr"/>
            <a:r>
              <a:rPr lang="en-US" sz="4400" b="1" dirty="0">
                <a:solidFill>
                  <a:srgbClr val="FEFFFF"/>
                </a:solidFill>
              </a:rPr>
              <a:t>Getting it just right </a:t>
            </a:r>
            <a:br>
              <a:rPr lang="en-US" sz="4400" dirty="0">
                <a:solidFill>
                  <a:srgbClr val="FEFFFF"/>
                </a:solidFill>
              </a:rPr>
            </a:br>
            <a:br>
              <a:rPr lang="en-US" sz="4000" dirty="0">
                <a:solidFill>
                  <a:srgbClr val="FEFFFF"/>
                </a:solidFill>
              </a:rPr>
            </a:br>
            <a:r>
              <a:rPr lang="en-US" sz="4400" dirty="0">
                <a:solidFill>
                  <a:srgbClr val="FEFFFF"/>
                </a:solidFill>
              </a:rPr>
              <a:t>thank you for your kind  attention!</a:t>
            </a:r>
          </a:p>
        </p:txBody>
      </p:sp>
      <p:sp>
        <p:nvSpPr>
          <p:cNvPr id="88" name="Freeform 5">
            <a:extLst>
              <a:ext uri="{FF2B5EF4-FFF2-40B4-BE49-F238E27FC236}">
                <a16:creationId xmlns:a16="http://schemas.microsoft.com/office/drawing/2014/main" id="{5F1B8348-CD6E-4561-A704-C232D9A2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pic>
        <p:nvPicPr>
          <p:cNvPr id="9" name="Picture 8">
            <a:extLst>
              <a:ext uri="{FF2B5EF4-FFF2-40B4-BE49-F238E27FC236}">
                <a16:creationId xmlns:a16="http://schemas.microsoft.com/office/drawing/2014/main" id="{2FAF3E13-E555-4D9B-8D32-DA62E26521AB}"/>
              </a:ext>
            </a:extLst>
          </p:cNvPr>
          <p:cNvPicPr>
            <a:picLocks noChangeAspect="1"/>
          </p:cNvPicPr>
          <p:nvPr/>
        </p:nvPicPr>
        <p:blipFill>
          <a:blip r:embed="rId2"/>
          <a:stretch>
            <a:fillRect/>
          </a:stretch>
        </p:blipFill>
        <p:spPr>
          <a:xfrm>
            <a:off x="5569692" y="1133319"/>
            <a:ext cx="5640502" cy="4639312"/>
          </a:xfrm>
          <a:prstGeom prst="rect">
            <a:avLst/>
          </a:prstGeom>
        </p:spPr>
      </p:pic>
      <p:sp>
        <p:nvSpPr>
          <p:cNvPr id="77" name="TextBox 76">
            <a:extLst>
              <a:ext uri="{FF2B5EF4-FFF2-40B4-BE49-F238E27FC236}">
                <a16:creationId xmlns:a16="http://schemas.microsoft.com/office/drawing/2014/main" id="{9E26FD7F-E610-4FD5-B93E-C7DD5B4E1D3D}"/>
              </a:ext>
            </a:extLst>
          </p:cNvPr>
          <p:cNvSpPr txBox="1"/>
          <p:nvPr/>
        </p:nvSpPr>
        <p:spPr>
          <a:xfrm>
            <a:off x="5360944" y="5711565"/>
            <a:ext cx="6094602" cy="215444"/>
          </a:xfrm>
          <a:prstGeom prst="rect">
            <a:avLst/>
          </a:prstGeom>
          <a:noFill/>
        </p:spPr>
        <p:txBody>
          <a:bodyPr wrap="square">
            <a:spAutoFit/>
          </a:bodyPr>
          <a:lstStyle/>
          <a:p>
            <a:pPr algn="ctr"/>
            <a:r>
              <a:rPr lang="en-US" sz="800" dirty="0">
                <a:hlinkClick r:id="rId3"/>
              </a:rPr>
              <a:t>porridge-illustration-id543212456 (1024×869) (istockphoto.com)</a:t>
            </a:r>
            <a:endParaRPr lang="en-US" sz="800" dirty="0"/>
          </a:p>
        </p:txBody>
      </p:sp>
    </p:spTree>
    <p:extLst>
      <p:ext uri="{BB962C8B-B14F-4D97-AF65-F5344CB8AC3E}">
        <p14:creationId xmlns:p14="http://schemas.microsoft.com/office/powerpoint/2010/main" val="21417917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245</TotalTime>
  <Words>830</Words>
  <Application>Microsoft Office PowerPoint</Application>
  <PresentationFormat>Widescreen</PresentationFormat>
  <Paragraphs>32</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Wingdings 3</vt:lpstr>
      <vt:lpstr>Wisp</vt:lpstr>
      <vt:lpstr>Getting it just right</vt:lpstr>
      <vt:lpstr>Getting it just right</vt:lpstr>
      <vt:lpstr>Getting it just right</vt:lpstr>
      <vt:lpstr>Getting it just right</vt:lpstr>
      <vt:lpstr>Getting it just right</vt:lpstr>
      <vt:lpstr>Getting it just right</vt:lpstr>
      <vt:lpstr>Getting it just right</vt:lpstr>
      <vt:lpstr>Getting it just right   thank you for your kind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it just right</dc:title>
  <dc:subject>Getting it just right</dc:subject>
  <dc:creator>Richerson, Joan T.</dc:creator>
  <cp:keywords>Getting it just right</cp:keywords>
  <cp:lastModifiedBy>Rivera, Portia T</cp:lastModifiedBy>
  <cp:revision>23</cp:revision>
  <dcterms:created xsi:type="dcterms:W3CDTF">2021-10-16T12:09:28Z</dcterms:created>
  <dcterms:modified xsi:type="dcterms:W3CDTF">2021-10-21T12:48:49Z</dcterms:modified>
</cp:coreProperties>
</file>