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D97E27-7E6B-48AE-9827-F35F332D600D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46AE1C-0C80-4271-B76D-CF3E8088F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955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19 October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AALAS National Meeting 2021, Kansas City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5143-1CB5-49B2-9EF4-2C5088CA29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538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October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AALAS National Meeting 2021, Kansas City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5143-1CB5-49B2-9EF4-2C5088CA2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552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October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AALAS National Meeting 2021, Kansas City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5143-1CB5-49B2-9EF4-2C5088CA2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629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October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AALAS National Meeting 2021, Kansas City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5143-1CB5-49B2-9EF4-2C5088CA2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347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October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AALAS National Meeting 2021, Kansas City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5143-1CB5-49B2-9EF4-2C5088CA2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45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October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AALAS National Meeting 2021, Kansas City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5143-1CB5-49B2-9EF4-2C5088CA2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74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October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AALAS National Meeting 2021, Kansas City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5143-1CB5-49B2-9EF4-2C5088CA2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05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October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AALAS National Meeting 2021, Kansas City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5143-1CB5-49B2-9EF4-2C5088CA2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443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October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AALAS National Meeting 2021, Kansas City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5143-1CB5-49B2-9EF4-2C5088CA2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847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October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AALAS National Meeting 2021, Kansas City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5143-1CB5-49B2-9EF4-2C5088CA2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631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October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AALAS National Meeting 2021, Kansas City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5143-1CB5-49B2-9EF4-2C5088CA2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707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19 October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AALAS National Meeting 2021, Kansas City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85143-1CB5-49B2-9EF4-2C5088CA2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42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E9FF6-E971-444B-BFD5-FBF9F23C0F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655762"/>
          </a:xfrm>
        </p:spPr>
        <p:txBody>
          <a:bodyPr>
            <a:normAutofit fontScale="90000"/>
          </a:bodyPr>
          <a:lstStyle/>
          <a:p>
            <a:r>
              <a:rPr lang="en-US" dirty="0"/>
              <a:t>Moving Targets:</a:t>
            </a:r>
            <a:br>
              <a:rPr lang="en-US" dirty="0"/>
            </a:br>
            <a:r>
              <a:rPr lang="en-US" dirty="0"/>
              <a:t>What COVID has Taught 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DBCB24-231C-4982-B1E7-E4E24D309B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Alice Huang, ScB, PhD</a:t>
            </a:r>
          </a:p>
          <a:p>
            <a:r>
              <a:rPr lang="en-US" dirty="0"/>
              <a:t>Deputy for IACUC Guidance</a:t>
            </a:r>
          </a:p>
          <a:p>
            <a:r>
              <a:rPr lang="en-US" dirty="0"/>
              <a:t>Office of the CVMO</a:t>
            </a:r>
          </a:p>
        </p:txBody>
      </p:sp>
    </p:spTree>
    <p:extLst>
      <p:ext uri="{BB962C8B-B14F-4D97-AF65-F5344CB8AC3E}">
        <p14:creationId xmlns:p14="http://schemas.microsoft.com/office/powerpoint/2010/main" val="3885713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A69B8-91F8-4F09-A482-E4ED65481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Making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DDD54E-2DC0-48C0-84E2-B8D3BCB68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0130" y="1847851"/>
            <a:ext cx="5203739" cy="4351338"/>
          </a:xfrm>
        </p:spPr>
        <p:txBody>
          <a:bodyPr/>
          <a:lstStyle/>
          <a:p>
            <a:r>
              <a:rPr lang="en-US" dirty="0"/>
              <a:t>Role of the IACUC</a:t>
            </a:r>
          </a:p>
          <a:p>
            <a:pPr lvl="1"/>
            <a:r>
              <a:rPr lang="en-US" dirty="0"/>
              <a:t>Propose changes</a:t>
            </a:r>
          </a:p>
          <a:p>
            <a:pPr lvl="1"/>
            <a:r>
              <a:rPr lang="en-US" dirty="0"/>
              <a:t>Have the chance to raise concerns</a:t>
            </a:r>
          </a:p>
          <a:p>
            <a:pPr lvl="1"/>
            <a:r>
              <a:rPr lang="en-US" dirty="0"/>
              <a:t>Know what is in effect</a:t>
            </a:r>
          </a:p>
          <a:p>
            <a:pPr lvl="1"/>
            <a:endParaRPr lang="en-US" dirty="0"/>
          </a:p>
          <a:p>
            <a:r>
              <a:rPr lang="en-US" dirty="0"/>
              <a:t>Document any changes</a:t>
            </a:r>
          </a:p>
          <a:p>
            <a:pPr lvl="1"/>
            <a:r>
              <a:rPr lang="en-US" dirty="0"/>
              <a:t>Keep on file</a:t>
            </a:r>
          </a:p>
          <a:p>
            <a:pPr lvl="1"/>
            <a:r>
              <a:rPr lang="en-US" dirty="0"/>
              <a:t>Acceptance by IACUC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D70A1-2B4E-4243-82E6-08563E6D5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October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C0F784-8219-439E-B426-E68F85DF6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AALAS National Meeting 2021, Kansas City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E6B4B5-16D5-4FDC-BF22-D515DD674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5143-1CB5-49B2-9EF4-2C5088CA292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897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7C8F7-6DE1-4109-A267-F11CE4F92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FAQs about COVID-19 and </a:t>
            </a:r>
            <a:br>
              <a:rPr lang="en-US" dirty="0"/>
            </a:br>
            <a:r>
              <a:rPr lang="en-US" dirty="0"/>
              <a:t>VA Animal Care and Use 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4D4FC2-A5CF-4C58-891C-79C1E499E8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41395"/>
            <a:ext cx="7886700" cy="3935568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FAQ 15 – temporary changes in VA-specific requirements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FAQ 16 – intention to make the changes permanent</a:t>
            </a:r>
          </a:p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dirty="0"/>
              <a:t>FAQ 17 – addresses the role of the IACUC and documentation for SOPs</a:t>
            </a:r>
          </a:p>
          <a:p>
            <a:r>
              <a:rPr lang="en-US" dirty="0"/>
              <a:t>FAQ 18 – addresses changes in PHS Assurance (local changes, and waivers approved by OLAW)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7D0B3B-8DBE-4E69-B54E-1015E77C5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October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F8C0D-0CA6-4FCE-A865-9C39219FF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AALAS National Meeting 2021, Kansas City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928F3B-BC2F-443F-88B0-FA7A2DE84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5143-1CB5-49B2-9EF4-2C5088CA292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69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0685D3-CDC4-44CE-95E6-7C587E524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October 2021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C444A3-0B5E-49DD-83C3-3CE8B9733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AALAS National Meeting 2021, Kansas City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327BD7-784F-46F1-A7F2-0BA2F58E8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5143-1CB5-49B2-9EF4-2C5088CA2926}" type="slidenum">
              <a:rPr lang="en-US" smtClean="0"/>
              <a:t>12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6B10B4B-EB49-461D-BB6A-36DFE70FC1D5}"/>
              </a:ext>
            </a:extLst>
          </p:cNvPr>
          <p:cNvSpPr txBox="1"/>
          <p:nvPr/>
        </p:nvSpPr>
        <p:spPr>
          <a:xfrm>
            <a:off x="2406572" y="836342"/>
            <a:ext cx="433085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Questions?</a:t>
            </a:r>
          </a:p>
          <a:p>
            <a:pPr algn="ctr"/>
            <a:endParaRPr lang="en-US" sz="5400" dirty="0"/>
          </a:p>
          <a:p>
            <a:pPr algn="ctr"/>
            <a:r>
              <a:rPr lang="en-US" sz="5400" dirty="0"/>
              <a:t>Thoughts?</a:t>
            </a:r>
          </a:p>
          <a:p>
            <a:pPr algn="ctr"/>
            <a:endParaRPr lang="en-US" sz="5400" dirty="0"/>
          </a:p>
          <a:p>
            <a:pPr algn="ctr"/>
            <a:r>
              <a:rPr lang="en-US" sz="5400" dirty="0"/>
              <a:t>Concerns?</a:t>
            </a:r>
          </a:p>
        </p:txBody>
      </p:sp>
    </p:spTree>
    <p:extLst>
      <p:ext uri="{BB962C8B-B14F-4D97-AF65-F5344CB8AC3E}">
        <p14:creationId xmlns:p14="http://schemas.microsoft.com/office/powerpoint/2010/main" val="775565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EE1C2-D697-46B5-9BF5-0ECBDDDCF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Makes the Targets Move?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466DBB-662F-4535-A7E5-9AAA4A7AC9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research questions change</a:t>
            </a:r>
          </a:p>
          <a:p>
            <a:r>
              <a:rPr lang="en-US" dirty="0"/>
              <a:t>The procedures change</a:t>
            </a:r>
          </a:p>
          <a:p>
            <a:r>
              <a:rPr lang="en-US" dirty="0"/>
              <a:t>Veterinary medicine makes advances</a:t>
            </a:r>
          </a:p>
          <a:p>
            <a:r>
              <a:rPr lang="en-US" dirty="0"/>
              <a:t>Standards of clinical veterinary care change</a:t>
            </a:r>
          </a:p>
          <a:p>
            <a:r>
              <a:rPr lang="en-US" dirty="0"/>
              <a:t>Cultural standards about work with animals change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∴ Rules for overseeing appropriate care of animals involved in research change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619AAA-D0B7-4BA7-95FF-1D4C58AEE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5143-1CB5-49B2-9EF4-2C5088CA2926}" type="slidenum">
              <a:rPr lang="en-US" smtClean="0"/>
              <a:t>2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D14B9D-E289-4AE8-BC89-EFA9B0C61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October 2021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78AF5B-13E1-44BD-8EBB-52F475979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AALAS National Meeting 2021, Kansas City</a:t>
            </a:r>
          </a:p>
        </p:txBody>
      </p:sp>
    </p:spTree>
    <p:extLst>
      <p:ext uri="{BB962C8B-B14F-4D97-AF65-F5344CB8AC3E}">
        <p14:creationId xmlns:p14="http://schemas.microsoft.com/office/powerpoint/2010/main" val="1077783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0471A-1C3A-49D9-8544-9EB6E049B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Two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25075-A59F-4956-90E2-AB01373BF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4941" y="2221385"/>
            <a:ext cx="7014117" cy="2415230"/>
          </a:xfrm>
        </p:spPr>
        <p:txBody>
          <a:bodyPr>
            <a:normAutofit/>
          </a:bodyPr>
          <a:lstStyle/>
          <a:p>
            <a:r>
              <a:rPr lang="en-US" sz="4800" dirty="0"/>
              <a:t>Annual continuing reviews</a:t>
            </a:r>
          </a:p>
          <a:p>
            <a:endParaRPr lang="en-US" sz="4800" dirty="0"/>
          </a:p>
          <a:p>
            <a:r>
              <a:rPr lang="en-US" sz="4800" dirty="0"/>
              <a:t>Semiannual evaluations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6AE540-4A4D-45A3-AE52-1635185FE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October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0A0EFE-C61A-4A6C-BCD2-383B4E261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AALAS National Meeting 2021, Kansas City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6083E-B352-4944-916A-F1FC91D7A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5143-1CB5-49B2-9EF4-2C5088CA292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083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6E319-BA17-4FA4-86CE-B1236BE7F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05391"/>
          </a:xfrm>
        </p:spPr>
        <p:txBody>
          <a:bodyPr>
            <a:normAutofit/>
          </a:bodyPr>
          <a:lstStyle/>
          <a:p>
            <a:r>
              <a:rPr lang="en-US" sz="3800" dirty="0"/>
              <a:t>Annual Continuing Review of Protocols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CE11AE-1176-41BF-8A52-ECC1612651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04693"/>
            <a:ext cx="7886700" cy="487227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USDA AWAR  (10/30/1989) §2.31(d)(5):  </a:t>
            </a:r>
          </a:p>
          <a:p>
            <a:pPr marL="457200" lvl="1" indent="0">
              <a:buNone/>
            </a:pPr>
            <a:r>
              <a:rPr lang="en-US" sz="2800" dirty="0"/>
              <a:t>Original requirement for </a:t>
            </a:r>
            <a:r>
              <a:rPr lang="en-US" sz="2800" u="sng" dirty="0"/>
              <a:t>USDA-regulated</a:t>
            </a:r>
            <a:r>
              <a:rPr lang="en-US" sz="2800" dirty="0"/>
              <a:t> species</a:t>
            </a:r>
          </a:p>
          <a:p>
            <a:endParaRPr lang="en-US" dirty="0"/>
          </a:p>
          <a:p>
            <a:r>
              <a:rPr lang="en-US" dirty="0"/>
              <a:t>VHA Handbooks 1200.7 (5/27/2005) 8.e and 1200.07 (11/23/2011) 8.g: </a:t>
            </a:r>
          </a:p>
          <a:p>
            <a:pPr marL="457200" lvl="1" indent="0">
              <a:buNone/>
            </a:pPr>
            <a:r>
              <a:rPr lang="en-US" sz="2800" dirty="0"/>
              <a:t>Expanded to </a:t>
            </a:r>
            <a:r>
              <a:rPr lang="en-US" sz="2800" u="sng" dirty="0"/>
              <a:t>all</a:t>
            </a:r>
            <a:r>
              <a:rPr lang="en-US" sz="2800" dirty="0"/>
              <a:t> species</a:t>
            </a:r>
          </a:p>
          <a:p>
            <a:endParaRPr lang="en-US" dirty="0"/>
          </a:p>
          <a:p>
            <a:r>
              <a:rPr lang="en-US" dirty="0"/>
              <a:t>FAQs about COVID-19 and VA Animal Care and Use Programs (Spring 2020) FAQ 15.d:</a:t>
            </a:r>
          </a:p>
          <a:p>
            <a:pPr marL="457200" lvl="1" indent="0">
              <a:buNone/>
            </a:pPr>
            <a:r>
              <a:rPr lang="en-US" sz="2800" dirty="0"/>
              <a:t>Rescinded VHA requirement for species not regulated by USDA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E8E896-231B-4596-BD14-2EC30F460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October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BF962-3602-4A31-A8B8-1E64981A5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AALAS National Meeting 2021, Kansas City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5E7FF-9629-4B9B-86C4-91A24D2D6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5143-1CB5-49B2-9EF4-2C5088CA292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847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6CC874-B328-4F30-9A8A-8745527C5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October 2021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4A24B6-4972-4D95-A324-24059359A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AALAS National Meeting 2021, Kansas City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B5060E-CEE3-4E86-8857-CE6EC4AEF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5143-1CB5-49B2-9EF4-2C5088CA2926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B390958-0248-4B80-8D9C-BAD4CB028D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447" y="650932"/>
            <a:ext cx="8183105" cy="570541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2D8D6F8-5605-452B-98D8-9C663848B6AB}"/>
              </a:ext>
            </a:extLst>
          </p:cNvPr>
          <p:cNvSpPr txBox="1"/>
          <p:nvPr/>
        </p:nvSpPr>
        <p:spPr>
          <a:xfrm>
            <a:off x="628650" y="123986"/>
            <a:ext cx="3648882" cy="377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www.research.va.gov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A750ED8-4DF5-4475-A8F1-96E075BC3EEE}"/>
              </a:ext>
            </a:extLst>
          </p:cNvPr>
          <p:cNvSpPr/>
          <p:nvPr/>
        </p:nvSpPr>
        <p:spPr>
          <a:xfrm>
            <a:off x="480447" y="2851688"/>
            <a:ext cx="1270861" cy="24797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D358A2B-4E4E-4321-8DBE-8BCB9670D892}"/>
              </a:ext>
            </a:extLst>
          </p:cNvPr>
          <p:cNvSpPr/>
          <p:nvPr/>
        </p:nvSpPr>
        <p:spPr>
          <a:xfrm>
            <a:off x="480446" y="3379655"/>
            <a:ext cx="1270861" cy="24797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B595A15-33CB-40F7-A460-D02E49DBD4B0}"/>
              </a:ext>
            </a:extLst>
          </p:cNvPr>
          <p:cNvSpPr/>
          <p:nvPr/>
        </p:nvSpPr>
        <p:spPr>
          <a:xfrm>
            <a:off x="766661" y="3659649"/>
            <a:ext cx="1270861" cy="24797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950DC5A-011D-481D-8805-5726C730576C}"/>
              </a:ext>
            </a:extLst>
          </p:cNvPr>
          <p:cNvSpPr/>
          <p:nvPr/>
        </p:nvSpPr>
        <p:spPr>
          <a:xfrm>
            <a:off x="2453091" y="5435054"/>
            <a:ext cx="735981" cy="27437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525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7C8F7-6DE1-4109-A267-F11CE4F92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FAQs about COVID-19 and </a:t>
            </a:r>
            <a:br>
              <a:rPr lang="en-US" dirty="0"/>
            </a:br>
            <a:r>
              <a:rPr lang="en-US" dirty="0"/>
              <a:t>VA Animal Care and Use 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4D4FC2-A5CF-4C58-891C-79C1E499E8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FAQ 15 – temporary changes in VA-specific requirements</a:t>
            </a:r>
          </a:p>
          <a:p>
            <a:r>
              <a:rPr lang="en-US" dirty="0"/>
              <a:t>FAQ 16 – intention to make the changes permanent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7D0B3B-8DBE-4E69-B54E-1015E77C5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October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F8C0D-0CA6-4FCE-A865-9C39219FF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AALAS National Meeting 2021, Kansas City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928F3B-BC2F-443F-88B0-FA7A2DE84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5143-1CB5-49B2-9EF4-2C5088CA292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685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6E319-BA17-4FA4-86CE-B1236BE7F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75670"/>
            <a:ext cx="7886700" cy="671937"/>
          </a:xfrm>
        </p:spPr>
        <p:txBody>
          <a:bodyPr>
            <a:normAutofit/>
          </a:bodyPr>
          <a:lstStyle/>
          <a:p>
            <a:r>
              <a:rPr lang="en-US" sz="3800" dirty="0"/>
              <a:t>Annual Continuing Review of Protocols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CE11AE-1176-41BF-8A52-ECC1612651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26995"/>
            <a:ext cx="7886700" cy="484996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USDA AWAR  (10/30/1989) §2.31(d)(5):  </a:t>
            </a:r>
          </a:p>
          <a:p>
            <a:pPr marL="457200" lvl="1" indent="0">
              <a:buNone/>
            </a:pPr>
            <a:r>
              <a:rPr lang="en-US" sz="2800" dirty="0"/>
              <a:t>Original requirement for </a:t>
            </a:r>
            <a:r>
              <a:rPr lang="en-US" sz="2800" u="sng" dirty="0"/>
              <a:t>USDA-regulated</a:t>
            </a:r>
            <a:r>
              <a:rPr lang="en-US" sz="2800" dirty="0"/>
              <a:t> species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VHA Handbooks 1200.7 (5/27/2005) 8.e and 1200.07 (11/23/2011) 8.g: </a:t>
            </a:r>
          </a:p>
          <a:p>
            <a:pPr marL="457200" lvl="1" indent="0">
              <a:buNone/>
            </a:pP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Expanded to </a:t>
            </a:r>
            <a:r>
              <a:rPr lang="en-US" sz="2800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all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species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FAQs about COVID-19 and VA Animal Care and Use Programs (Spring 2020) FAQ 15.d:</a:t>
            </a:r>
          </a:p>
          <a:p>
            <a:pPr marL="457200" lvl="1" indent="0">
              <a:buNone/>
            </a:pP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Rescinded VHA requirement for species not regulated by USDA</a:t>
            </a:r>
          </a:p>
          <a:p>
            <a:r>
              <a:rPr lang="en-US" dirty="0"/>
              <a:t>New final rule from USDA APHIS (12/1/2021):</a:t>
            </a:r>
          </a:p>
          <a:p>
            <a:pPr marL="457200" lvl="1" indent="0">
              <a:buNone/>
            </a:pPr>
            <a:r>
              <a:rPr lang="en-US" sz="2800" dirty="0"/>
              <a:t>Eliminates requirement for </a:t>
            </a:r>
            <a:r>
              <a:rPr lang="en-US" sz="2800" u="sng" dirty="0"/>
              <a:t>annual</a:t>
            </a:r>
            <a:r>
              <a:rPr lang="en-US" sz="2800" dirty="0"/>
              <a:t> continuing review for USDA-regulated species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E8E896-231B-4596-BD14-2EC30F460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October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BF962-3602-4A31-A8B8-1E64981A5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AALAS National Meeting 2021, Kansas City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5E7FF-9629-4B9B-86C4-91A24D2D6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5143-1CB5-49B2-9EF4-2C5088CA292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12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D39E2-6E54-43F0-99F6-F4969B3F2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2659"/>
          </a:xfrm>
        </p:spPr>
        <p:txBody>
          <a:bodyPr/>
          <a:lstStyle/>
          <a:p>
            <a:pPr algn="ctr"/>
            <a:r>
              <a:rPr lang="en-US" dirty="0"/>
              <a:t>Semiannual Evaluations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C7F53-E60C-420C-AA68-2F931F321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27356"/>
            <a:ext cx="7886700" cy="4749607"/>
          </a:xfrm>
        </p:spPr>
        <p:txBody>
          <a:bodyPr/>
          <a:lstStyle/>
          <a:p>
            <a:r>
              <a:rPr lang="en-US" dirty="0"/>
              <a:t>VHA Handbook 1200.07 (11/23/2011) 8.f(1)(e):</a:t>
            </a:r>
          </a:p>
          <a:p>
            <a:pPr marL="457200" lvl="1" indent="0">
              <a:buNone/>
            </a:pPr>
            <a:r>
              <a:rPr lang="en-US" sz="2800" dirty="0"/>
              <a:t>Send copy to CVMO within 60 days</a:t>
            </a:r>
          </a:p>
          <a:p>
            <a:pPr marL="457200" lvl="1" indent="0">
              <a:buNone/>
            </a:pPr>
            <a:endParaRPr lang="en-US" sz="2800" dirty="0"/>
          </a:p>
          <a:p>
            <a:r>
              <a:rPr lang="en-US" dirty="0"/>
              <a:t>FAQs about COVID-19 and VA Animal Care and Use Programs (Spring 2020) FAQ 15.f:</a:t>
            </a:r>
          </a:p>
          <a:p>
            <a:pPr marL="457200" lvl="1" indent="0">
              <a:buNone/>
            </a:pPr>
            <a:r>
              <a:rPr lang="en-US" sz="2800" dirty="0"/>
              <a:t>Allows 120 days to send copy to CVMO</a:t>
            </a:r>
          </a:p>
          <a:p>
            <a:endParaRPr lang="en-US" dirty="0"/>
          </a:p>
          <a:p>
            <a:r>
              <a:rPr lang="en-US" dirty="0"/>
              <a:t>FAQs about COVID-19 and VA Animal Care and Use Programs (Spring 2020) FAQ 13:</a:t>
            </a:r>
          </a:p>
          <a:p>
            <a:pPr marL="457200" lvl="1" indent="0">
              <a:buNone/>
            </a:pPr>
            <a:r>
              <a:rPr lang="en-US" sz="2800" dirty="0"/>
              <a:t>Reminder of existing flexibilities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36F8B-192D-48BD-9FBA-45C85777F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October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081F6-0BBB-4E7C-8FAA-EAA53B170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AALAS National Meeting 2021, Kansas City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4D487A-3FFC-4018-ACA3-166752E31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5143-1CB5-49B2-9EF4-2C5088CA292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577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C4C0F-3BA5-42DD-AB0E-F74BD5361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FAQ 13: Existing Flexibilities</a:t>
            </a:r>
            <a:br>
              <a:rPr lang="en-US" sz="3600" dirty="0"/>
            </a:br>
            <a:r>
              <a:rPr lang="en-US" sz="3600" dirty="0"/>
              <a:t>in Conducting Semiannual Evaluations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0C573B-1C78-434E-BBBD-9FE0A2CFD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VHA Handbook 1200.07 (11/23/2011) 8.f(1)(d)</a:t>
            </a:r>
            <a:r>
              <a:rPr lang="en-US" u="sng" dirty="0"/>
              <a:t>5</a:t>
            </a:r>
            <a:r>
              <a:rPr lang="en-US" dirty="0"/>
              <a:t>:</a:t>
            </a:r>
          </a:p>
          <a:p>
            <a:pPr lvl="1"/>
            <a:r>
              <a:rPr lang="en-US" sz="2800" dirty="0"/>
              <a:t>≥3 IACUC members, except under “exceptional circumstances”</a:t>
            </a:r>
          </a:p>
          <a:p>
            <a:r>
              <a:rPr lang="en-US" dirty="0"/>
              <a:t>OLAW flexibilities (3/16/2020) NOT-OD-20-088:</a:t>
            </a:r>
          </a:p>
          <a:p>
            <a:pPr lvl="1"/>
            <a:r>
              <a:rPr lang="en-US" sz="2800" dirty="0"/>
              <a:t>30-day grace period</a:t>
            </a:r>
          </a:p>
          <a:p>
            <a:pPr lvl="1"/>
            <a:r>
              <a:rPr lang="en-US" sz="2800" dirty="0"/>
              <a:t>≥ 1 qualified ad hoc consultant for inspections</a:t>
            </a:r>
          </a:p>
          <a:p>
            <a:pPr lvl="1"/>
            <a:r>
              <a:rPr lang="en-US" sz="2800" dirty="0"/>
              <a:t>Request waivers from OLAW</a:t>
            </a:r>
          </a:p>
          <a:p>
            <a:r>
              <a:rPr lang="en-US" sz="3200" dirty="0"/>
              <a:t>IACUC remains responsible for evaluating findings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61F3F3-94CB-4359-A27E-E85A6EE2A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October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AF9FF-3532-4939-8CCC-4C6046B7A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AALAS National Meeting 2021, Kansas City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871A9E-2D58-4793-B53E-486F52091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5143-1CB5-49B2-9EF4-2C5088CA292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985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540</TotalTime>
  <Words>619</Words>
  <Application>Microsoft Office PowerPoint</Application>
  <PresentationFormat>On-screen Show (4:3)</PresentationFormat>
  <Paragraphs>108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Moving Targets: What COVID has Taught Us</vt:lpstr>
      <vt:lpstr>What Makes the Targets Move?</vt:lpstr>
      <vt:lpstr>Two Examples</vt:lpstr>
      <vt:lpstr>Annual Continuing Review of Protocols</vt:lpstr>
      <vt:lpstr>PowerPoint Presentation</vt:lpstr>
      <vt:lpstr>FAQs about COVID-19 and  VA Animal Care and Use Programs</vt:lpstr>
      <vt:lpstr>Annual Continuing Review of Protocols</vt:lpstr>
      <vt:lpstr>Semiannual Evaluations</vt:lpstr>
      <vt:lpstr>FAQ 13: Existing Flexibilities in Conducting Semiannual Evaluations</vt:lpstr>
      <vt:lpstr>Making Changes</vt:lpstr>
      <vt:lpstr>FAQs about COVID-19 and  VA Animal Care and Use Programs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Moving Targets: What COVID has Taught Us</dc:title>
  <dc:subject>Moving Targets: What COVID has Taught Us</dc:subject>
  <dc:creator>Huang, Alice</dc:creator>
  <cp:keywords>Moving Targets: What COVID has Taught Us</cp:keywords>
  <cp:lastModifiedBy>Rivera, Portia T</cp:lastModifiedBy>
  <cp:revision>26</cp:revision>
  <dcterms:created xsi:type="dcterms:W3CDTF">2021-10-17T17:52:48Z</dcterms:created>
  <dcterms:modified xsi:type="dcterms:W3CDTF">2021-10-21T12:49:53Z</dcterms:modified>
</cp:coreProperties>
</file>