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97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4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7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7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1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5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3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57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9A5B8-0AC2-49E2-A83C-F254DD1FCD3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FD08B-7634-4F00-B56A-B39895059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5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Joan.Richerson@va.gov" TargetMode="External"/><Relationship Id="rId2" Type="http://schemas.openxmlformats.org/officeDocument/2006/relationships/hyperlink" Target="mailto:George.Lathrop@v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lice.Huang@v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CCE0E-0869-44BC-B356-C2FA3C1AD9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 Awareness </a:t>
            </a:r>
            <a:br>
              <a:rPr lang="en-US" dirty="0"/>
            </a:br>
            <a:r>
              <a:rPr lang="en-US" dirty="0"/>
              <a:t>about</a:t>
            </a:r>
            <a:br>
              <a:rPr lang="en-US" dirty="0"/>
            </a:br>
            <a:r>
              <a:rPr lang="en-US" dirty="0"/>
              <a:t>VA Research with Animals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8E301F-6A9C-46B5-93DB-32B4A4ABC0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216187"/>
            <a:ext cx="6858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AALAS (non)Luncheon Virtual Meeting</a:t>
            </a:r>
          </a:p>
          <a:p>
            <a:r>
              <a:rPr lang="en-US" dirty="0"/>
              <a:t>27 October 2020</a:t>
            </a:r>
          </a:p>
          <a:p>
            <a:r>
              <a:rPr lang="en-US" dirty="0"/>
              <a:t>Alice Huang, PhD</a:t>
            </a:r>
          </a:p>
          <a:p>
            <a:r>
              <a:rPr lang="en-US" dirty="0"/>
              <a:t>Office of CVMO, Deputy for IACUC Guidance</a:t>
            </a:r>
          </a:p>
        </p:txBody>
      </p:sp>
    </p:spTree>
    <p:extLst>
      <p:ext uri="{BB962C8B-B14F-4D97-AF65-F5344CB8AC3E}">
        <p14:creationId xmlns:p14="http://schemas.microsoft.com/office/powerpoint/2010/main" val="368388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DB416-71D4-467D-96EE-30B7F268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706"/>
            <a:ext cx="7886700" cy="781286"/>
          </a:xfrm>
        </p:spPr>
        <p:txBody>
          <a:bodyPr/>
          <a:lstStyle/>
          <a:p>
            <a:pPr algn="ctr"/>
            <a:r>
              <a:rPr lang="en-US" dirty="0"/>
              <a:t>Activity Demanding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3A181-E684-4699-A741-9AF9501EE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68992"/>
            <a:ext cx="7886700" cy="5701302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New WCW Campaign targeting cats</a:t>
            </a:r>
          </a:p>
          <a:p>
            <a:r>
              <a:rPr lang="en-US" sz="3000" dirty="0"/>
              <a:t>FOIA requests</a:t>
            </a:r>
          </a:p>
          <a:p>
            <a:r>
              <a:rPr lang="en-US" sz="3000" dirty="0"/>
              <a:t>NEAVS (Rise for Animals) database – ongoing effort</a:t>
            </a:r>
            <a:endParaRPr lang="en-US" dirty="0"/>
          </a:p>
          <a:p>
            <a:pPr lvl="1"/>
            <a:r>
              <a:rPr lang="en-US" dirty="0"/>
              <a:t>Numbers of animals by species / facility</a:t>
            </a:r>
          </a:p>
          <a:p>
            <a:pPr lvl="1"/>
            <a:r>
              <a:rPr lang="en-US" dirty="0"/>
              <a:t>Numbers of animals in painful research. </a:t>
            </a:r>
          </a:p>
          <a:p>
            <a:pPr lvl="1"/>
            <a:r>
              <a:rPr lang="en-US" dirty="0"/>
              <a:t>Documents obtained through records requests. </a:t>
            </a:r>
          </a:p>
          <a:p>
            <a:pPr lvl="1"/>
            <a:r>
              <a:rPr lang="en-US" dirty="0"/>
              <a:t>Maps showing the locations of research organizations.  </a:t>
            </a:r>
          </a:p>
          <a:p>
            <a:pPr lvl="1"/>
            <a:r>
              <a:rPr lang="en-US" dirty="0"/>
              <a:t>The names and titles of facility leaders. </a:t>
            </a:r>
          </a:p>
          <a:p>
            <a:pPr lvl="1"/>
            <a:r>
              <a:rPr lang="en-US" dirty="0"/>
              <a:t>USDA and OLAW correspondence. </a:t>
            </a:r>
          </a:p>
          <a:p>
            <a:pPr lvl="1"/>
            <a:r>
              <a:rPr lang="en-US" dirty="0"/>
              <a:t>IACUC minutes.  </a:t>
            </a:r>
          </a:p>
          <a:p>
            <a:pPr lvl="1"/>
            <a:r>
              <a:rPr lang="en-US" dirty="0"/>
              <a:t>Contact info -- Local media, regional elected officials </a:t>
            </a:r>
          </a:p>
          <a:p>
            <a:pPr lvl="1"/>
            <a:r>
              <a:rPr lang="en-US" dirty="0"/>
              <a:t>News coverage of animal rights claims. </a:t>
            </a:r>
          </a:p>
          <a:p>
            <a:pPr lvl="1"/>
            <a:r>
              <a:rPr lang="en-US" dirty="0"/>
              <a:t>AAALAC accreditation documents.  </a:t>
            </a:r>
          </a:p>
          <a:p>
            <a:pPr lvl="1"/>
            <a:r>
              <a:rPr lang="en-US" dirty="0"/>
              <a:t>Links to web pages of individual investigators</a:t>
            </a:r>
          </a:p>
          <a:p>
            <a:pPr lvl="1"/>
            <a:r>
              <a:rPr lang="en-US" dirty="0"/>
              <a:t>“Action Center” for automated emails to institutions</a:t>
            </a:r>
          </a:p>
        </p:txBody>
      </p:sp>
    </p:spTree>
    <p:extLst>
      <p:ext uri="{BB962C8B-B14F-4D97-AF65-F5344CB8AC3E}">
        <p14:creationId xmlns:p14="http://schemas.microsoft.com/office/powerpoint/2010/main" val="56598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4DAF2-A20F-4300-B697-316469265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Can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B6DF6-73B4-4F76-B24B-00C1EC7FE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Focus on those who have not made up their minds</a:t>
            </a:r>
          </a:p>
          <a:p>
            <a:pPr lvl="1"/>
            <a:r>
              <a:rPr lang="en-US" dirty="0"/>
              <a:t>Demonstrate respect and empathy</a:t>
            </a:r>
          </a:p>
          <a:p>
            <a:pPr lvl="1"/>
            <a:r>
              <a:rPr lang="en-US" dirty="0"/>
              <a:t>Encourage evaluation of primary sources</a:t>
            </a:r>
          </a:p>
          <a:p>
            <a:r>
              <a:rPr lang="en-US" dirty="0"/>
              <a:t>Focus today on the documents that we are creating anyway: Cultivate the habit of making those documents useful to those who haven’t made up their minds</a:t>
            </a:r>
          </a:p>
          <a:p>
            <a:r>
              <a:rPr lang="en-US" dirty="0"/>
              <a:t>Respond promptly to FOIA requests</a:t>
            </a:r>
          </a:p>
          <a:p>
            <a:pPr lvl="1"/>
            <a:r>
              <a:rPr lang="en-US" dirty="0"/>
              <a:t>Provide unredacted responsive documents</a:t>
            </a:r>
          </a:p>
          <a:p>
            <a:pPr lvl="1"/>
            <a:r>
              <a:rPr lang="en-US" dirty="0"/>
              <a:t>Provide suggestions about redaction</a:t>
            </a:r>
          </a:p>
          <a:p>
            <a:r>
              <a:rPr lang="en-US" dirty="0"/>
              <a:t>Be ready to respond to phone and email campaigns</a:t>
            </a:r>
          </a:p>
        </p:txBody>
      </p:sp>
    </p:spTree>
    <p:extLst>
      <p:ext uri="{BB962C8B-B14F-4D97-AF65-F5344CB8AC3E}">
        <p14:creationId xmlns:p14="http://schemas.microsoft.com/office/powerpoint/2010/main" val="135449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79848-776F-4429-91C7-6858C36B0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90468"/>
          </a:xfrm>
        </p:spPr>
        <p:txBody>
          <a:bodyPr/>
          <a:lstStyle/>
          <a:p>
            <a:pPr algn="ctr"/>
            <a:r>
              <a:rPr lang="en-US" dirty="0"/>
              <a:t>Loose 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78B09-EC7A-431E-A498-7C8A286E3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1255"/>
            <a:ext cx="7886700" cy="4991618"/>
          </a:xfrm>
        </p:spPr>
        <p:txBody>
          <a:bodyPr>
            <a:normAutofit/>
          </a:bodyPr>
          <a:lstStyle/>
          <a:p>
            <a:r>
              <a:rPr lang="en-US" sz="3200" dirty="0"/>
              <a:t>DVA listserv to move</a:t>
            </a:r>
          </a:p>
          <a:p>
            <a:r>
              <a:rPr lang="en-US" sz="3200" dirty="0"/>
              <a:t>IACUC exercises delayed, but not forgotten</a:t>
            </a:r>
          </a:p>
          <a:p>
            <a:r>
              <a:rPr lang="en-US" sz="3200" dirty="0"/>
              <a:t>Semiannual reports – still need signatures</a:t>
            </a:r>
          </a:p>
          <a:p>
            <a:r>
              <a:rPr lang="en-US" sz="3200" dirty="0"/>
              <a:t>We are available to help</a:t>
            </a:r>
          </a:p>
          <a:p>
            <a:pPr lvl="1"/>
            <a:r>
              <a:rPr lang="en-US" sz="2800" dirty="0"/>
              <a:t>Dr. George Lathrop </a:t>
            </a:r>
            <a:r>
              <a:rPr lang="en-US" sz="2800" dirty="0">
                <a:hlinkClick r:id="rId2"/>
              </a:rPr>
              <a:t>George.Lathrop@va.gov</a:t>
            </a:r>
            <a:endParaRPr lang="en-US" sz="2800" dirty="0"/>
          </a:p>
          <a:p>
            <a:pPr lvl="1"/>
            <a:r>
              <a:rPr lang="en-US" sz="2800" dirty="0"/>
              <a:t>Dr. Joan Richerson </a:t>
            </a:r>
            <a:r>
              <a:rPr lang="en-US" sz="2800" dirty="0">
                <a:hlinkClick r:id="rId3"/>
              </a:rPr>
              <a:t>Joan.Richerson@va.gov</a:t>
            </a:r>
            <a:endParaRPr lang="en-US" sz="2800" dirty="0"/>
          </a:p>
          <a:p>
            <a:pPr lvl="1"/>
            <a:r>
              <a:rPr lang="en-US" sz="2800" dirty="0"/>
              <a:t>Dr. Alice Huang </a:t>
            </a:r>
            <a:r>
              <a:rPr lang="en-US" sz="2800" dirty="0">
                <a:hlinkClick r:id="rId4"/>
              </a:rPr>
              <a:t>Alice.Huang@va.gov</a:t>
            </a:r>
            <a:endParaRPr lang="en-US" sz="2800" dirty="0"/>
          </a:p>
          <a:p>
            <a:r>
              <a:rPr lang="en-US" sz="3200" dirty="0"/>
              <a:t>Slides will be posted for reference</a:t>
            </a:r>
          </a:p>
          <a:p>
            <a:r>
              <a:rPr lang="en-US" sz="32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053694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724</TotalTime>
  <Words>269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Public Awareness  about VA Research with Animals</vt:lpstr>
      <vt:lpstr>Activity Demanding Attention</vt:lpstr>
      <vt:lpstr>What Can We Do?</vt:lpstr>
      <vt:lpstr>Loose Ends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Awareness  about VA Research with Animals</dc:title>
  <dc:subject>Public Awareness about VA Research with Animals</dc:subject>
  <dc:creator>Huang, Alice</dc:creator>
  <cp:keywords>Public Awareness about VA Research with Animals</cp:keywords>
  <cp:lastModifiedBy>Rivera, Portia T</cp:lastModifiedBy>
  <cp:revision>17</cp:revision>
  <dcterms:created xsi:type="dcterms:W3CDTF">2020-10-25T21:25:08Z</dcterms:created>
  <dcterms:modified xsi:type="dcterms:W3CDTF">2020-11-02T14:11:46Z</dcterms:modified>
</cp:coreProperties>
</file>