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1" r:id="rId6"/>
    <p:sldId id="260" r:id="rId7"/>
    <p:sldId id="264" r:id="rId8"/>
    <p:sldId id="266" r:id="rId9"/>
    <p:sldId id="262" r:id="rId10"/>
    <p:sldId id="263" r:id="rId11"/>
    <p:sldId id="265" r:id="rId12"/>
    <p:sldId id="267"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58" d="100"/>
          <a:sy n="58" d="100"/>
        </p:scale>
        <p:origin x="-1488" y="-1092"/>
      </p:cViewPr>
      <p:guideLst>
        <p:guide orient="horz" pos="2160"/>
        <p:guide pos="2880"/>
      </p:guideLst>
    </p:cSldViewPr>
  </p:slideViewPr>
  <p:notesTextViewPr>
    <p:cViewPr>
      <p:scale>
        <a:sx n="1" d="1"/>
        <a:sy n="1" d="1"/>
      </p:scale>
      <p:origin x="0" y="0"/>
    </p:cViewPr>
  </p:notesTextViewPr>
  <p:sorterViewPr>
    <p:cViewPr>
      <p:scale>
        <a:sx n="100" d="100"/>
        <a:sy n="100" d="100"/>
      </p:scale>
      <p:origin x="0" y="2784"/>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94E877F5-4EEC-4619-A6BF-EC06A8E36269}" type="datetimeFigureOut">
              <a:rPr lang="en-US" smtClean="0"/>
              <a:t>10/30/2015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09E37D5-6EEB-4930-9D0E-A92E5266BF33}" type="slidenum">
              <a:rPr lang="en-US" smtClean="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4E877F5-4EEC-4619-A6BF-EC06A8E36269}" type="datetimeFigureOut">
              <a:rPr lang="en-US" smtClean="0"/>
              <a:t>10/30/2015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09E37D5-6EEB-4930-9D0E-A92E5266BF33}" type="slidenum">
              <a:rPr lang="en-US" smtClean="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Date Placeholder 3"/>
          <p:cNvSpPr>
            <a:spLocks noGrp="1"/>
          </p:cNvSpPr>
          <p:nvPr>
            <p:ph type="dt" sz="half" idx="10"/>
          </p:nvPr>
        </p:nvSpPr>
        <p:spPr/>
        <p:txBody>
          <a:bodyPr/>
          <a:lstStyle/>
          <a:p>
            <a:fld id="{94E877F5-4EEC-4619-A6BF-EC06A8E36269}" type="datetimeFigureOut">
              <a:rPr lang="en-US" smtClean="0"/>
              <a:t>10/30/2015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09E37D5-6EEB-4930-9D0E-A92E5266BF33}" type="slidenum">
              <a:rPr lang="en-US" smtClean="0"/>
              <a:t>‹#›</a:t>
            </a:fld>
            <a:endParaRPr lang="en-US" dirty="0"/>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4E877F5-4EEC-4619-A6BF-EC06A8E36269}" type="datetimeFigureOut">
              <a:rPr lang="en-US" smtClean="0"/>
              <a:t>10/30/2015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09E37D5-6EEB-4930-9D0E-A92E5266BF33}" type="slidenum">
              <a:rPr lang="en-US" smtClean="0"/>
              <a:t>‹#›</a:t>
            </a:fld>
            <a:endParaRPr lang="en-US" dirty="0"/>
          </a:p>
        </p:txBody>
      </p:sp>
      <p:sp>
        <p:nvSpPr>
          <p:cNvPr id="7" name="Title 6"/>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4E877F5-4EEC-4619-A6BF-EC06A8E36269}" type="datetimeFigureOut">
              <a:rPr lang="en-US" smtClean="0"/>
              <a:t>10/30/2015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09E37D5-6EEB-4930-9D0E-A92E5266BF33}" type="slidenum">
              <a:rPr lang="en-US" smtClean="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p:txBody>
          <a:bodyPr/>
          <a:lstStyle/>
          <a:p>
            <a:fld id="{94E877F5-4EEC-4619-A6BF-EC06A8E36269}" type="datetimeFigureOut">
              <a:rPr lang="en-US" smtClean="0"/>
              <a:t>10/30/2015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09E37D5-6EEB-4930-9D0E-A92E5266BF33}" type="slidenum">
              <a:rPr lang="en-US" smtClean="0"/>
              <a:t>‹#›</a:t>
            </a:fld>
            <a:endParaRPr lang="en-US" dirty="0"/>
          </a:p>
        </p:txBody>
      </p:sp>
      <p:sp>
        <p:nvSpPr>
          <p:cNvPr id="9" name="Content Placeholder 8"/>
          <p:cNvSpPr>
            <a:spLocks noGrp="1"/>
          </p:cNvSpPr>
          <p:nvPr>
            <p:ph sz="quarter" idx="13"/>
          </p:nvPr>
        </p:nvSpPr>
        <p:spPr>
          <a:xfrm>
            <a:off x="676655" y="2679192"/>
            <a:ext cx="3822192" cy="34472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4E877F5-4EEC-4619-A6BF-EC06A8E36269}" type="datetimeFigureOut">
              <a:rPr lang="en-US" smtClean="0"/>
              <a:t>10/30/2015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09E37D5-6EEB-4930-9D0E-A92E5266BF33}" type="slidenum">
              <a:rPr lang="en-US" smtClean="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4E877F5-4EEC-4619-A6BF-EC06A8E36269}" type="datetimeFigureOut">
              <a:rPr lang="en-US" smtClean="0"/>
              <a:t>10/30/2015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09E37D5-6EEB-4930-9D0E-A92E5266BF33}" type="slidenum">
              <a:rPr lang="en-US" smtClean="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grpSp>
      <p:sp>
        <p:nvSpPr>
          <p:cNvPr id="2" name="Date Placeholder 1"/>
          <p:cNvSpPr>
            <a:spLocks noGrp="1"/>
          </p:cNvSpPr>
          <p:nvPr>
            <p:ph type="dt" sz="half" idx="10"/>
          </p:nvPr>
        </p:nvSpPr>
        <p:spPr/>
        <p:txBody>
          <a:bodyPr/>
          <a:lstStyle/>
          <a:p>
            <a:fld id="{94E877F5-4EEC-4619-A6BF-EC06A8E36269}" type="datetimeFigureOut">
              <a:rPr lang="en-US" smtClean="0"/>
              <a:t>10/30/2015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09E37D5-6EEB-4930-9D0E-A92E5266BF33}" type="slidenum">
              <a:rPr lang="en-US" smtClean="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Date Placeholder 4"/>
          <p:cNvSpPr>
            <a:spLocks noGrp="1"/>
          </p:cNvSpPr>
          <p:nvPr>
            <p:ph type="dt" sz="half" idx="10"/>
          </p:nvPr>
        </p:nvSpPr>
        <p:spPr/>
        <p:txBody>
          <a:bodyPr/>
          <a:lstStyle/>
          <a:p>
            <a:fld id="{94E877F5-4EEC-4619-A6BF-EC06A8E36269}" type="datetimeFigureOut">
              <a:rPr lang="en-US" smtClean="0"/>
              <a:t>10/30/2015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09E37D5-6EEB-4930-9D0E-A92E5266BF33}" type="slidenum">
              <a:rPr lang="en-US" smtClean="0"/>
              <a:t>‹#›</a:t>
            </a:fld>
            <a:endParaRPr lang="en-US" dirty="0"/>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en-US" smtClean="0"/>
              <a:t>Click to edit Master title style</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4E877F5-4EEC-4619-A6BF-EC06A8E36269}" type="datetimeFigureOut">
              <a:rPr lang="en-US" smtClean="0"/>
              <a:t>10/30/2015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09E37D5-6EEB-4930-9D0E-A92E5266BF33}" type="slidenum">
              <a:rPr lang="en-US" smtClean="0"/>
              <a:t>‹#›</a:t>
            </a:fld>
            <a:endParaRPr lang="en-US" dirty="0"/>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94E877F5-4EEC-4619-A6BF-EC06A8E36269}" type="datetimeFigureOut">
              <a:rPr lang="en-US" smtClean="0"/>
              <a:t>10/30/2015</a:t>
            </a:fld>
            <a:endParaRPr lang="en-US" dirty="0"/>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endParaRPr lang="en-US" dirty="0"/>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609E37D5-6EEB-4930-9D0E-A92E5266BF33}" type="slidenum">
              <a:rPr lang="en-US" smtClean="0"/>
              <a:t>‹#›</a:t>
            </a:fld>
            <a:endParaRPr lang="en-US" dirty="0"/>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normAutofit fontScale="90000"/>
          </a:bodyPr>
          <a:lstStyle/>
          <a:p>
            <a:r>
              <a:rPr lang="en-US" dirty="0" smtClean="0">
                <a:solidFill>
                  <a:schemeClr val="bg1"/>
                </a:solidFill>
              </a:rPr>
              <a:t/>
            </a:r>
            <a:br>
              <a:rPr lang="en-US" dirty="0" smtClean="0">
                <a:solidFill>
                  <a:schemeClr val="bg1"/>
                </a:solidFill>
              </a:rPr>
            </a:br>
            <a:r>
              <a:rPr lang="en-US" dirty="0" smtClean="0">
                <a:solidFill>
                  <a:schemeClr val="bg1"/>
                </a:solidFill>
              </a:rPr>
              <a:t>National AALAS Meeting</a:t>
            </a:r>
            <a:r>
              <a:rPr lang="en-US" dirty="0">
                <a:solidFill>
                  <a:schemeClr val="bg1"/>
                </a:solidFill>
              </a:rPr>
              <a:t/>
            </a:r>
            <a:br>
              <a:rPr lang="en-US" dirty="0">
                <a:solidFill>
                  <a:schemeClr val="bg1"/>
                </a:solidFill>
              </a:rPr>
            </a:br>
            <a:r>
              <a:rPr lang="en-US" dirty="0" smtClean="0">
                <a:solidFill>
                  <a:schemeClr val="bg1"/>
                </a:solidFill>
              </a:rPr>
              <a:t>Phoenix, AZ, November 2015</a:t>
            </a:r>
            <a:br>
              <a:rPr lang="en-US" dirty="0" smtClean="0">
                <a:solidFill>
                  <a:schemeClr val="bg1"/>
                </a:solidFill>
              </a:rPr>
            </a:br>
            <a:r>
              <a:rPr lang="en-US" dirty="0" smtClean="0">
                <a:solidFill>
                  <a:schemeClr val="bg1"/>
                </a:solidFill>
              </a:rPr>
              <a:t/>
            </a:r>
            <a:br>
              <a:rPr lang="en-US" dirty="0" smtClean="0">
                <a:solidFill>
                  <a:schemeClr val="bg1"/>
                </a:solidFill>
              </a:rPr>
            </a:br>
            <a:r>
              <a:rPr lang="en-US" dirty="0" smtClean="0">
                <a:solidFill>
                  <a:schemeClr val="bg1"/>
                </a:solidFill>
              </a:rPr>
              <a:t>Understanding ACORP Appendix 9</a:t>
            </a:r>
            <a:endParaRPr lang="en-US" dirty="0">
              <a:solidFill>
                <a:schemeClr val="bg1"/>
              </a:solidFill>
            </a:endParaRPr>
          </a:p>
        </p:txBody>
      </p:sp>
      <p:sp>
        <p:nvSpPr>
          <p:cNvPr id="5" name="Subtitle 4"/>
          <p:cNvSpPr>
            <a:spLocks noGrp="1"/>
          </p:cNvSpPr>
          <p:nvPr>
            <p:ph type="subTitle" idx="1"/>
          </p:nvPr>
        </p:nvSpPr>
        <p:spPr/>
        <p:txBody>
          <a:bodyPr>
            <a:normAutofit/>
          </a:bodyPr>
          <a:lstStyle/>
          <a:p>
            <a:r>
              <a:rPr lang="en-US" sz="2800" b="1" dirty="0" smtClean="0">
                <a:solidFill>
                  <a:schemeClr val="bg1"/>
                </a:solidFill>
              </a:rPr>
              <a:t>Joan T Richerson, MS, DVM, MS, ACLAM, CPIA</a:t>
            </a:r>
          </a:p>
          <a:p>
            <a:r>
              <a:rPr lang="en-US" sz="2800" b="1" dirty="0" smtClean="0">
                <a:solidFill>
                  <a:schemeClr val="bg1"/>
                </a:solidFill>
              </a:rPr>
              <a:t>Assistant CVMO</a:t>
            </a:r>
            <a:endParaRPr lang="en-US" sz="2800" b="1" dirty="0">
              <a:solidFill>
                <a:schemeClr val="bg1"/>
              </a:solidFill>
            </a:endParaRPr>
          </a:p>
        </p:txBody>
      </p:sp>
    </p:spTree>
    <p:extLst>
      <p:ext uri="{BB962C8B-B14F-4D97-AF65-F5344CB8AC3E}">
        <p14:creationId xmlns:p14="http://schemas.microsoft.com/office/powerpoint/2010/main" val="74472174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72067" y="2408237"/>
            <a:ext cx="7408333" cy="4373563"/>
          </a:xfrm>
        </p:spPr>
        <p:txBody>
          <a:bodyPr>
            <a:normAutofit/>
          </a:bodyPr>
          <a:lstStyle/>
          <a:p>
            <a:pPr lvl="0"/>
            <a:r>
              <a:rPr lang="en-US" dirty="0" smtClean="0">
                <a:solidFill>
                  <a:schemeClr val="tx1"/>
                </a:solidFill>
              </a:rPr>
              <a:t>“</a:t>
            </a:r>
            <a:r>
              <a:rPr lang="en-US" dirty="0">
                <a:solidFill>
                  <a:schemeClr val="tx1"/>
                </a:solidFill>
              </a:rPr>
              <a:t>If necessary to house animals singly – for example, when justified for experimental purposes, for provision of veterinary care, or for incompatible animals – this arrangement should be for the shortest duration possible</a:t>
            </a:r>
            <a:r>
              <a:rPr lang="en-US" dirty="0" smtClean="0">
                <a:solidFill>
                  <a:schemeClr val="tx1"/>
                </a:solidFill>
              </a:rPr>
              <a:t>.” (pg. 60)</a:t>
            </a:r>
            <a:endParaRPr lang="en-US" dirty="0">
              <a:solidFill>
                <a:schemeClr val="tx1"/>
              </a:solidFill>
            </a:endParaRPr>
          </a:p>
          <a:p>
            <a:pPr lvl="0"/>
            <a:r>
              <a:rPr lang="en-US" dirty="0" smtClean="0">
                <a:solidFill>
                  <a:schemeClr val="tx1"/>
                </a:solidFill>
              </a:rPr>
              <a:t>“Appropriate </a:t>
            </a:r>
            <a:r>
              <a:rPr lang="en-US" dirty="0">
                <a:solidFill>
                  <a:schemeClr val="tx1"/>
                </a:solidFill>
              </a:rPr>
              <a:t>social interactions among members of the same species are essential to normal development and well-being….single housing of social species should be the exception and justified based on experimental requirements or veterinary related concerns about animal well-being</a:t>
            </a:r>
            <a:r>
              <a:rPr lang="en-US" dirty="0" smtClean="0">
                <a:solidFill>
                  <a:schemeClr val="tx1"/>
                </a:solidFill>
              </a:rPr>
              <a:t>.” (pg. 64)</a:t>
            </a:r>
            <a:endParaRPr lang="en-US" dirty="0">
              <a:solidFill>
                <a:schemeClr val="tx1"/>
              </a:solidFill>
            </a:endParaRPr>
          </a:p>
          <a:p>
            <a:endParaRPr lang="en-US" dirty="0"/>
          </a:p>
        </p:txBody>
      </p:sp>
      <p:sp>
        <p:nvSpPr>
          <p:cNvPr id="3" name="Title 2"/>
          <p:cNvSpPr>
            <a:spLocks noGrp="1"/>
          </p:cNvSpPr>
          <p:nvPr>
            <p:ph type="title"/>
          </p:nvPr>
        </p:nvSpPr>
        <p:spPr/>
        <p:txBody>
          <a:bodyPr/>
          <a:lstStyle/>
          <a:p>
            <a:r>
              <a:rPr lang="en-US" i="1" dirty="0"/>
              <a:t>Selected Guide </a:t>
            </a:r>
            <a:r>
              <a:rPr lang="en-US" dirty="0"/>
              <a:t>statements</a:t>
            </a:r>
          </a:p>
        </p:txBody>
      </p:sp>
    </p:spTree>
    <p:extLst>
      <p:ext uri="{BB962C8B-B14F-4D97-AF65-F5344CB8AC3E}">
        <p14:creationId xmlns:p14="http://schemas.microsoft.com/office/powerpoint/2010/main" val="359986561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72067" y="2133600"/>
            <a:ext cx="7408333" cy="4648200"/>
          </a:xfrm>
        </p:spPr>
        <p:txBody>
          <a:bodyPr>
            <a:noAutofit/>
          </a:bodyPr>
          <a:lstStyle/>
          <a:p>
            <a:r>
              <a:rPr lang="en-US" sz="2800" dirty="0" smtClean="0">
                <a:solidFill>
                  <a:schemeClr val="tx1"/>
                </a:solidFill>
              </a:rPr>
              <a:t>“ </a:t>
            </a:r>
            <a:r>
              <a:rPr lang="en-US" sz="2800" dirty="0">
                <a:solidFill>
                  <a:schemeClr val="tx1"/>
                </a:solidFill>
              </a:rPr>
              <a:t>Unless an exception is specifically justified as an essential component of the research protocol and approved by the IACUC, aseptic surgery should be conducted in dedicated facilities or spaces (pg. 116</a:t>
            </a:r>
            <a:r>
              <a:rPr lang="en-US" sz="2800" dirty="0" smtClean="0">
                <a:solidFill>
                  <a:schemeClr val="tx1"/>
                </a:solidFill>
              </a:rPr>
              <a:t>).</a:t>
            </a:r>
          </a:p>
          <a:p>
            <a:r>
              <a:rPr lang="en-US" sz="2800" dirty="0">
                <a:solidFill>
                  <a:schemeClr val="tx1"/>
                </a:solidFill>
              </a:rPr>
              <a:t> “Unless a deviation is justified for scientific or medical reasons, methods should be consistent with the AVMA Guidelines on Euthanasia (AVMA 2007 or later editions).”  (pg. 123)  </a:t>
            </a:r>
            <a:endParaRPr lang="en-US" sz="2800" dirty="0" smtClean="0">
              <a:solidFill>
                <a:schemeClr val="tx1"/>
              </a:solidFill>
            </a:endParaRPr>
          </a:p>
        </p:txBody>
      </p:sp>
      <p:sp>
        <p:nvSpPr>
          <p:cNvPr id="3" name="Title 2"/>
          <p:cNvSpPr>
            <a:spLocks noGrp="1"/>
          </p:cNvSpPr>
          <p:nvPr>
            <p:ph type="title"/>
          </p:nvPr>
        </p:nvSpPr>
        <p:spPr/>
        <p:txBody>
          <a:bodyPr/>
          <a:lstStyle/>
          <a:p>
            <a:r>
              <a:rPr lang="en-US" i="1" dirty="0"/>
              <a:t>Selected Guide </a:t>
            </a:r>
            <a:r>
              <a:rPr lang="en-US" dirty="0"/>
              <a:t>statements</a:t>
            </a:r>
          </a:p>
        </p:txBody>
      </p:sp>
    </p:spTree>
    <p:extLst>
      <p:ext uri="{BB962C8B-B14F-4D97-AF65-F5344CB8AC3E}">
        <p14:creationId xmlns:p14="http://schemas.microsoft.com/office/powerpoint/2010/main" val="379570927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descr="C:\Users\vhatvhrichej\AppData\Local\Microsoft\Windows\Temporary Internet Files\Content.IE5\XQT0FWXR\the-end-2gt1jas[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046908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sz="3200" dirty="0" smtClean="0">
                <a:solidFill>
                  <a:schemeClr val="tx1"/>
                </a:solidFill>
              </a:rPr>
              <a:t>The purpose of Appendix 9 </a:t>
            </a:r>
            <a:r>
              <a:rPr lang="en-US" sz="3200" dirty="0">
                <a:solidFill>
                  <a:schemeClr val="tx1"/>
                </a:solidFill>
              </a:rPr>
              <a:t>is to document </a:t>
            </a:r>
            <a:r>
              <a:rPr lang="en-US" sz="3200" dirty="0" smtClean="0">
                <a:solidFill>
                  <a:schemeClr val="tx1"/>
                </a:solidFill>
              </a:rPr>
              <a:t> </a:t>
            </a:r>
            <a:r>
              <a:rPr lang="en-US" sz="3200" dirty="0">
                <a:solidFill>
                  <a:schemeClr val="tx1"/>
                </a:solidFill>
              </a:rPr>
              <a:t>departures that have been approved by the IACUC for </a:t>
            </a:r>
            <a:r>
              <a:rPr lang="en-US" sz="3200" dirty="0" smtClean="0">
                <a:solidFill>
                  <a:schemeClr val="tx1"/>
                </a:solidFill>
              </a:rPr>
              <a:t>a given  </a:t>
            </a:r>
            <a:r>
              <a:rPr lang="en-US" sz="3200" dirty="0">
                <a:solidFill>
                  <a:schemeClr val="tx1"/>
                </a:solidFill>
              </a:rPr>
              <a:t>protocol.  The completed appendix may be copied for inclusion in semiannual reports.  </a:t>
            </a:r>
          </a:p>
          <a:p>
            <a:endParaRPr lang="en-US" dirty="0"/>
          </a:p>
        </p:txBody>
      </p:sp>
      <p:sp>
        <p:nvSpPr>
          <p:cNvPr id="3" name="Title 2"/>
          <p:cNvSpPr>
            <a:spLocks noGrp="1"/>
          </p:cNvSpPr>
          <p:nvPr>
            <p:ph type="title"/>
          </p:nvPr>
        </p:nvSpPr>
        <p:spPr/>
        <p:txBody>
          <a:bodyPr>
            <a:normAutofit/>
          </a:bodyPr>
          <a:lstStyle/>
          <a:p>
            <a:r>
              <a:rPr lang="en-US" dirty="0" smtClean="0"/>
              <a:t>What is Appendix 9 for?</a:t>
            </a:r>
            <a:endParaRPr lang="en-US" dirty="0"/>
          </a:p>
        </p:txBody>
      </p:sp>
    </p:spTree>
    <p:extLst>
      <p:ext uri="{BB962C8B-B14F-4D97-AF65-F5344CB8AC3E}">
        <p14:creationId xmlns:p14="http://schemas.microsoft.com/office/powerpoint/2010/main" val="38629086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21267" y="2133600"/>
            <a:ext cx="7408333" cy="4267200"/>
          </a:xfrm>
        </p:spPr>
        <p:txBody>
          <a:bodyPr>
            <a:noAutofit/>
          </a:bodyPr>
          <a:lstStyle/>
          <a:p>
            <a:r>
              <a:rPr lang="en-US" dirty="0" smtClean="0">
                <a:solidFill>
                  <a:schemeClr val="tx1"/>
                </a:solidFill>
              </a:rPr>
              <a:t>In the protocol look for instances where the required care or use of animals differs from the general standards of the </a:t>
            </a:r>
            <a:r>
              <a:rPr lang="en-US" i="1" dirty="0" smtClean="0">
                <a:solidFill>
                  <a:schemeClr val="tx1"/>
                </a:solidFill>
              </a:rPr>
              <a:t>Guide.</a:t>
            </a:r>
          </a:p>
          <a:p>
            <a:r>
              <a:rPr lang="en-US" dirty="0" smtClean="0">
                <a:solidFill>
                  <a:schemeClr val="tx1"/>
                </a:solidFill>
              </a:rPr>
              <a:t>ACORP items or appendices that address experimental manipulations, agent administration, husbandry, surgery, euthanasia, etc. are possible sources of deviations.</a:t>
            </a:r>
          </a:p>
          <a:p>
            <a:r>
              <a:rPr lang="en-US" dirty="0" smtClean="0">
                <a:solidFill>
                  <a:schemeClr val="tx1"/>
                </a:solidFill>
              </a:rPr>
              <a:t>Remember:</a:t>
            </a:r>
          </a:p>
          <a:p>
            <a:pPr marL="759143" lvl="1" indent="-457200">
              <a:buFont typeface="+mj-lt"/>
              <a:buAutoNum type="arabicPeriod"/>
            </a:pPr>
            <a:r>
              <a:rPr lang="en-US" dirty="0" smtClean="0">
                <a:solidFill>
                  <a:schemeClr val="tx1"/>
                </a:solidFill>
              </a:rPr>
              <a:t>Deviation - divergent behavior that may or may not be a departure.</a:t>
            </a:r>
          </a:p>
          <a:p>
            <a:pPr marL="759143" lvl="1" indent="-457200">
              <a:buFont typeface="+mj-lt"/>
              <a:buAutoNum type="arabicPeriod"/>
            </a:pPr>
            <a:r>
              <a:rPr lang="en-US" dirty="0" smtClean="0">
                <a:solidFill>
                  <a:schemeClr val="tx1"/>
                </a:solidFill>
              </a:rPr>
              <a:t>Departure – variation from the standards of the </a:t>
            </a:r>
            <a:r>
              <a:rPr lang="en-US" i="1" dirty="0" smtClean="0">
                <a:solidFill>
                  <a:schemeClr val="tx1"/>
                </a:solidFill>
              </a:rPr>
              <a:t>Guide</a:t>
            </a:r>
            <a:r>
              <a:rPr lang="en-US" dirty="0" smtClean="0">
                <a:solidFill>
                  <a:schemeClr val="tx1"/>
                </a:solidFill>
              </a:rPr>
              <a:t> that must be reported.</a:t>
            </a:r>
          </a:p>
          <a:p>
            <a:pPr marL="0" indent="0">
              <a:buNone/>
            </a:pPr>
            <a:endParaRPr lang="en-US" dirty="0"/>
          </a:p>
        </p:txBody>
      </p:sp>
      <p:sp>
        <p:nvSpPr>
          <p:cNvPr id="3" name="Title 2"/>
          <p:cNvSpPr>
            <a:spLocks noGrp="1"/>
          </p:cNvSpPr>
          <p:nvPr>
            <p:ph type="title"/>
          </p:nvPr>
        </p:nvSpPr>
        <p:spPr/>
        <p:txBody>
          <a:bodyPr/>
          <a:lstStyle/>
          <a:p>
            <a:r>
              <a:rPr lang="en-US" dirty="0" smtClean="0"/>
              <a:t>How to use Appendix 9?</a:t>
            </a:r>
            <a:endParaRPr lang="en-US" dirty="0"/>
          </a:p>
        </p:txBody>
      </p:sp>
    </p:spTree>
    <p:extLst>
      <p:ext uri="{BB962C8B-B14F-4D97-AF65-F5344CB8AC3E}">
        <p14:creationId xmlns:p14="http://schemas.microsoft.com/office/powerpoint/2010/main" val="41297014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72067" y="2514600"/>
            <a:ext cx="7408333" cy="4267200"/>
          </a:xfrm>
        </p:spPr>
        <p:txBody>
          <a:bodyPr>
            <a:normAutofit fontScale="92500"/>
          </a:bodyPr>
          <a:lstStyle/>
          <a:p>
            <a:r>
              <a:rPr lang="en-US" dirty="0" smtClean="0">
                <a:solidFill>
                  <a:schemeClr val="tx1"/>
                </a:solidFill>
              </a:rPr>
              <a:t>Using the VA Deviations and Departures flowchart, ask:</a:t>
            </a:r>
          </a:p>
          <a:p>
            <a:pPr marL="457200" indent="-457200">
              <a:buAutoNum type="arabicPeriod"/>
            </a:pPr>
            <a:r>
              <a:rPr lang="en-US" dirty="0" smtClean="0">
                <a:solidFill>
                  <a:schemeClr val="tx1"/>
                </a:solidFill>
              </a:rPr>
              <a:t>Does the </a:t>
            </a:r>
            <a:r>
              <a:rPr lang="en-US" i="1" dirty="0" smtClean="0">
                <a:solidFill>
                  <a:schemeClr val="tx1"/>
                </a:solidFill>
              </a:rPr>
              <a:t>Guide </a:t>
            </a:r>
            <a:r>
              <a:rPr lang="en-US" dirty="0" smtClean="0">
                <a:solidFill>
                  <a:schemeClr val="tx1"/>
                </a:solidFill>
              </a:rPr>
              <a:t>describe the standard as a “may” statement?   If so, no departure has occurred because “may” statements are suggestions. Appendix 9 is not needed.</a:t>
            </a:r>
          </a:p>
          <a:p>
            <a:pPr marL="457200" indent="-457200">
              <a:buAutoNum type="arabicPeriod"/>
            </a:pPr>
            <a:r>
              <a:rPr lang="en-US" dirty="0" smtClean="0">
                <a:solidFill>
                  <a:schemeClr val="tx1"/>
                </a:solidFill>
              </a:rPr>
              <a:t>Does the </a:t>
            </a:r>
            <a:r>
              <a:rPr lang="en-US" i="1" dirty="0" smtClean="0">
                <a:solidFill>
                  <a:schemeClr val="tx1"/>
                </a:solidFill>
              </a:rPr>
              <a:t>Guide  </a:t>
            </a:r>
            <a:r>
              <a:rPr lang="en-US" dirty="0" smtClean="0">
                <a:solidFill>
                  <a:schemeClr val="tx1"/>
                </a:solidFill>
              </a:rPr>
              <a:t>(in relation to a must or should statement) list an exception that permits deviation?  If so, no departure has occurred.  Appendix 9 is not needed.</a:t>
            </a:r>
          </a:p>
          <a:p>
            <a:pPr marL="457200" indent="-457200">
              <a:buAutoNum type="arabicPeriod"/>
            </a:pPr>
            <a:r>
              <a:rPr lang="en-US" dirty="0" smtClean="0">
                <a:solidFill>
                  <a:schemeClr val="tx1"/>
                </a:solidFill>
              </a:rPr>
              <a:t>Does the “should” statement meet the criteria for a well-established performance standard?  If so, no departure has occurred. Appendix 9 is not needed.</a:t>
            </a:r>
            <a:endParaRPr lang="en-US" dirty="0" smtClean="0"/>
          </a:p>
          <a:p>
            <a:pPr marL="0" indent="0">
              <a:buNone/>
            </a:pPr>
            <a:endParaRPr lang="en-US" dirty="0"/>
          </a:p>
        </p:txBody>
      </p:sp>
      <p:sp>
        <p:nvSpPr>
          <p:cNvPr id="3" name="Title 2"/>
          <p:cNvSpPr>
            <a:spLocks noGrp="1"/>
          </p:cNvSpPr>
          <p:nvPr>
            <p:ph type="title"/>
          </p:nvPr>
        </p:nvSpPr>
        <p:spPr>
          <a:xfrm>
            <a:off x="457200" y="338328"/>
            <a:ext cx="8229600" cy="1033272"/>
          </a:xfrm>
        </p:spPr>
        <p:txBody>
          <a:bodyPr>
            <a:normAutofit/>
          </a:bodyPr>
          <a:lstStyle/>
          <a:p>
            <a:r>
              <a:rPr lang="en-US" sz="4000" dirty="0"/>
              <a:t>How to use Appendix 9</a:t>
            </a:r>
            <a:r>
              <a:rPr lang="en-US" sz="4000" dirty="0" smtClean="0"/>
              <a:t>? continued</a:t>
            </a:r>
            <a:endParaRPr lang="en-US" sz="4000" dirty="0"/>
          </a:p>
        </p:txBody>
      </p:sp>
    </p:spTree>
    <p:extLst>
      <p:ext uri="{BB962C8B-B14F-4D97-AF65-F5344CB8AC3E}">
        <p14:creationId xmlns:p14="http://schemas.microsoft.com/office/powerpoint/2010/main" val="20145599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97467" y="2438400"/>
            <a:ext cx="7408333" cy="3962400"/>
          </a:xfrm>
        </p:spPr>
        <p:txBody>
          <a:bodyPr>
            <a:normAutofit fontScale="25000" lnSpcReduction="20000"/>
          </a:bodyPr>
          <a:lstStyle/>
          <a:p>
            <a:pPr marL="0" indent="0">
              <a:buNone/>
            </a:pPr>
            <a:endParaRPr lang="en-US" sz="5800" dirty="0">
              <a:solidFill>
                <a:schemeClr val="tx1"/>
              </a:solidFill>
            </a:endParaRPr>
          </a:p>
          <a:p>
            <a:pPr marL="0" indent="0">
              <a:buNone/>
            </a:pPr>
            <a:r>
              <a:rPr lang="en-US" sz="12800" dirty="0" smtClean="0">
                <a:solidFill>
                  <a:schemeClr val="tx1"/>
                </a:solidFill>
              </a:rPr>
              <a:t>Please refer to the handout for this presentation, which includes the complete Appendix 9 for each example and the VA Deviations and Departures flowchart.</a:t>
            </a:r>
          </a:p>
          <a:p>
            <a:pPr>
              <a:buFont typeface="Arial" charset="0"/>
              <a:buChar char="•"/>
            </a:pPr>
            <a:r>
              <a:rPr lang="en-US" sz="12800" dirty="0" smtClean="0">
                <a:solidFill>
                  <a:schemeClr val="tx1"/>
                </a:solidFill>
              </a:rPr>
              <a:t>Example 1 – single housing</a:t>
            </a:r>
          </a:p>
          <a:p>
            <a:pPr>
              <a:buFont typeface="Arial" charset="0"/>
              <a:buChar char="•"/>
            </a:pPr>
            <a:r>
              <a:rPr lang="en-US" sz="12800" dirty="0" smtClean="0">
                <a:solidFill>
                  <a:schemeClr val="tx1"/>
                </a:solidFill>
              </a:rPr>
              <a:t>Example 2 – euthanasia method</a:t>
            </a:r>
          </a:p>
          <a:p>
            <a:pPr>
              <a:buFont typeface="Arial" charset="0"/>
              <a:buChar char="•"/>
            </a:pPr>
            <a:r>
              <a:rPr lang="en-US" sz="12800" dirty="0" smtClean="0">
                <a:solidFill>
                  <a:schemeClr val="tx1"/>
                </a:solidFill>
              </a:rPr>
              <a:t>Example 2 – housing space</a:t>
            </a:r>
          </a:p>
          <a:p>
            <a:pPr>
              <a:buFont typeface="Arial" charset="0"/>
              <a:buChar char="•"/>
            </a:pPr>
            <a:endParaRPr lang="en-US" sz="7600" dirty="0" smtClean="0"/>
          </a:p>
          <a:p>
            <a:pPr marL="0" indent="0">
              <a:buNone/>
            </a:pPr>
            <a:r>
              <a:rPr lang="en-US" sz="7600" dirty="0" smtClean="0"/>
              <a:t> </a:t>
            </a:r>
          </a:p>
          <a:p>
            <a:pPr marL="457200" indent="-457200">
              <a:buAutoNum type="arabicPeriod"/>
            </a:pPr>
            <a:endParaRPr lang="en-US" dirty="0"/>
          </a:p>
        </p:txBody>
      </p:sp>
      <p:sp>
        <p:nvSpPr>
          <p:cNvPr id="3" name="Title 2"/>
          <p:cNvSpPr>
            <a:spLocks noGrp="1"/>
          </p:cNvSpPr>
          <p:nvPr>
            <p:ph type="title"/>
          </p:nvPr>
        </p:nvSpPr>
        <p:spPr/>
        <p:txBody>
          <a:bodyPr/>
          <a:lstStyle/>
          <a:p>
            <a:r>
              <a:rPr lang="en-US" dirty="0" smtClean="0"/>
              <a:t>Appendix 9 examples</a:t>
            </a:r>
            <a:endParaRPr lang="en-US" dirty="0"/>
          </a:p>
        </p:txBody>
      </p:sp>
    </p:spTree>
    <p:extLst>
      <p:ext uri="{BB962C8B-B14F-4D97-AF65-F5344CB8AC3E}">
        <p14:creationId xmlns:p14="http://schemas.microsoft.com/office/powerpoint/2010/main" val="22064874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3598005235"/>
              </p:ext>
            </p:extLst>
          </p:nvPr>
        </p:nvGraphicFramePr>
        <p:xfrm>
          <a:off x="266700" y="1219199"/>
          <a:ext cx="8648700" cy="4926072"/>
        </p:xfrm>
        <a:graphic>
          <a:graphicData uri="http://schemas.openxmlformats.org/drawingml/2006/table">
            <a:tbl>
              <a:tblPr firstRow="1" bandRow="1">
                <a:tableStyleId>{5C22544A-7EE6-4342-B048-85BDC9FD1C3A}</a:tableStyleId>
              </a:tblPr>
              <a:tblGrid>
                <a:gridCol w="2882900"/>
                <a:gridCol w="2882900"/>
                <a:gridCol w="2882900"/>
              </a:tblGrid>
              <a:tr h="575883">
                <a:tc>
                  <a:txBody>
                    <a:bodyPr/>
                    <a:lstStyle/>
                    <a:p>
                      <a:endParaRPr lang="en-US" dirty="0"/>
                    </a:p>
                  </a:txBody>
                  <a:tcPr/>
                </a:tc>
                <a:tc>
                  <a:txBody>
                    <a:bodyPr/>
                    <a:lstStyle/>
                    <a:p>
                      <a:r>
                        <a:rPr lang="en-US" sz="2000" dirty="0" smtClean="0"/>
                        <a:t>Specifically</a:t>
                      </a:r>
                      <a:r>
                        <a:rPr lang="en-US" sz="2000" baseline="0" dirty="0" smtClean="0"/>
                        <a:t> established exceptions *</a:t>
                      </a:r>
                      <a:endParaRPr lang="en-US" sz="2000" dirty="0"/>
                    </a:p>
                  </a:txBody>
                  <a:tcPr/>
                </a:tc>
                <a:tc>
                  <a:txBody>
                    <a:bodyPr/>
                    <a:lstStyle/>
                    <a:p>
                      <a:r>
                        <a:rPr lang="en-US" sz="2000" dirty="0" smtClean="0"/>
                        <a:t>Approved departures</a:t>
                      </a:r>
                      <a:endParaRPr lang="en-US" sz="2000" dirty="0"/>
                    </a:p>
                  </a:txBody>
                  <a:tcPr/>
                </a:tc>
              </a:tr>
              <a:tr h="1287862">
                <a:tc>
                  <a:txBody>
                    <a:bodyPr/>
                    <a:lstStyle/>
                    <a:p>
                      <a:r>
                        <a:rPr lang="en-US" sz="2000" dirty="0" smtClean="0"/>
                        <a:t>Apply to</a:t>
                      </a:r>
                      <a:endParaRPr lang="en-US" sz="2000" dirty="0"/>
                    </a:p>
                  </a:txBody>
                  <a:tcPr/>
                </a:tc>
                <a:tc>
                  <a:txBody>
                    <a:bodyPr/>
                    <a:lstStyle/>
                    <a:p>
                      <a:r>
                        <a:rPr lang="en-US" sz="2000" u="sng" dirty="0" smtClean="0"/>
                        <a:t>Must</a:t>
                      </a:r>
                      <a:r>
                        <a:rPr lang="en-US" sz="2000" u="none" baseline="0" dirty="0" smtClean="0"/>
                        <a:t> or </a:t>
                      </a:r>
                      <a:r>
                        <a:rPr lang="en-US" sz="2000" u="sng" baseline="0" dirty="0" smtClean="0"/>
                        <a:t>should </a:t>
                      </a:r>
                      <a:r>
                        <a:rPr lang="en-US" sz="2000" u="none" baseline="0" dirty="0" smtClean="0"/>
                        <a:t>statements where certain exceptions are noted in the </a:t>
                      </a:r>
                      <a:r>
                        <a:rPr lang="en-US" sz="2000" i="1" u="none" baseline="0" dirty="0" smtClean="0"/>
                        <a:t>Guide</a:t>
                      </a:r>
                      <a:endParaRPr lang="en-US" sz="2000" i="1" u="sng" dirty="0"/>
                    </a:p>
                  </a:txBody>
                  <a:tcPr/>
                </a:tc>
                <a:tc>
                  <a:txBody>
                    <a:bodyPr/>
                    <a:lstStyle/>
                    <a:p>
                      <a:r>
                        <a:rPr lang="en-US" sz="2000" dirty="0" smtClean="0"/>
                        <a:t>Deviations from </a:t>
                      </a:r>
                      <a:r>
                        <a:rPr lang="en-US" sz="2000" i="1" dirty="0" smtClean="0"/>
                        <a:t>Guide </a:t>
                      </a:r>
                      <a:r>
                        <a:rPr lang="en-US" sz="2000" i="0" dirty="0" smtClean="0"/>
                        <a:t>standards that require scientific</a:t>
                      </a:r>
                      <a:r>
                        <a:rPr lang="en-US" sz="2000" i="0" baseline="0" dirty="0" smtClean="0"/>
                        <a:t> justification and IACUC approval</a:t>
                      </a:r>
                      <a:endParaRPr lang="en-US" sz="2000" dirty="0"/>
                    </a:p>
                  </a:txBody>
                  <a:tcPr/>
                </a:tc>
              </a:tr>
              <a:tr h="801876">
                <a:tc>
                  <a:txBody>
                    <a:bodyPr/>
                    <a:lstStyle/>
                    <a:p>
                      <a:r>
                        <a:rPr lang="en-US" sz="2000" dirty="0" smtClean="0"/>
                        <a:t>Reporting</a:t>
                      </a:r>
                      <a:r>
                        <a:rPr lang="en-US" sz="2000" baseline="0" dirty="0" smtClean="0"/>
                        <a:t> requirements</a:t>
                      </a:r>
                      <a:endParaRPr lang="en-US" sz="2000" dirty="0"/>
                    </a:p>
                  </a:txBody>
                  <a:tcPr/>
                </a:tc>
                <a:tc>
                  <a:txBody>
                    <a:bodyPr/>
                    <a:lstStyle/>
                    <a:p>
                      <a:r>
                        <a:rPr lang="en-US" sz="2000" dirty="0" smtClean="0"/>
                        <a:t>NONE</a:t>
                      </a:r>
                      <a:r>
                        <a:rPr lang="en-US" sz="2000" baseline="0" dirty="0" smtClean="0"/>
                        <a:t> </a:t>
                      </a:r>
                      <a:r>
                        <a:rPr lang="en-US" sz="2000" dirty="0" smtClean="0"/>
                        <a:t> </a:t>
                      </a:r>
                    </a:p>
                    <a:p>
                      <a:endParaRPr lang="en-US" sz="2000" b="1" dirty="0"/>
                    </a:p>
                  </a:txBody>
                  <a:tcPr/>
                </a:tc>
                <a:tc>
                  <a:txBody>
                    <a:bodyPr/>
                    <a:lstStyle/>
                    <a:p>
                      <a:r>
                        <a:rPr lang="en-US" sz="2000" dirty="0" smtClean="0"/>
                        <a:t>YES</a:t>
                      </a:r>
                      <a:r>
                        <a:rPr lang="en-US" sz="2000" baseline="0" dirty="0" smtClean="0"/>
                        <a:t> - to the IO via the semiannual report.</a:t>
                      </a:r>
                      <a:endParaRPr lang="en-US" sz="2000" dirty="0"/>
                    </a:p>
                  </a:txBody>
                  <a:tcPr/>
                </a:tc>
              </a:tr>
              <a:tr h="801876">
                <a:tc>
                  <a:txBody>
                    <a:bodyPr/>
                    <a:lstStyle/>
                    <a:p>
                      <a:r>
                        <a:rPr lang="en-US" sz="2000" dirty="0" smtClean="0"/>
                        <a:t>Appendix 9</a:t>
                      </a:r>
                      <a:endParaRPr lang="en-US" sz="2000" dirty="0"/>
                    </a:p>
                  </a:txBody>
                  <a:tcPr/>
                </a:tc>
                <a:tc>
                  <a:txBody>
                    <a:bodyPr/>
                    <a:lstStyle/>
                    <a:p>
                      <a:pPr algn="ctr"/>
                      <a:r>
                        <a:rPr lang="en-US" sz="2000" b="1" dirty="0" smtClean="0">
                          <a:latin typeface="+mn-lt"/>
                        </a:rPr>
                        <a:t>X</a:t>
                      </a:r>
                    </a:p>
                    <a:p>
                      <a:pPr algn="ctr"/>
                      <a:r>
                        <a:rPr lang="en-US" sz="2000" b="1" dirty="0" smtClean="0">
                          <a:latin typeface="+mn-lt"/>
                        </a:rPr>
                        <a:t>Do</a:t>
                      </a:r>
                      <a:r>
                        <a:rPr lang="en-US" sz="2000" b="1" baseline="0" dirty="0" smtClean="0">
                          <a:latin typeface="+mn-lt"/>
                        </a:rPr>
                        <a:t> not complete</a:t>
                      </a:r>
                      <a:endParaRPr lang="en-US" sz="2000" b="1" dirty="0">
                        <a:latin typeface="+mn-lt"/>
                      </a:endParaRPr>
                    </a:p>
                  </a:txBody>
                  <a:tcPr/>
                </a:tc>
                <a:tc>
                  <a:txBody>
                    <a:bodyPr/>
                    <a:lstStyle/>
                    <a:p>
                      <a:pPr algn="ctr"/>
                      <a:r>
                        <a:rPr lang="en-US" sz="2400" b="1" dirty="0" smtClean="0">
                          <a:latin typeface="+mn-lt"/>
                        </a:rPr>
                        <a:t>√</a:t>
                      </a:r>
                    </a:p>
                    <a:p>
                      <a:pPr algn="ctr"/>
                      <a:r>
                        <a:rPr lang="en-US" sz="2000" b="1" dirty="0" smtClean="0">
                          <a:latin typeface="+mn-lt"/>
                        </a:rPr>
                        <a:t>Complete</a:t>
                      </a:r>
                      <a:endParaRPr lang="en-US" sz="2000" b="1" dirty="0">
                        <a:latin typeface="+mn-lt"/>
                      </a:endParaRPr>
                    </a:p>
                  </a:txBody>
                  <a:tcPr/>
                </a:tc>
              </a:tr>
              <a:tr h="1287862">
                <a:tc>
                  <a:txBody>
                    <a:bodyPr/>
                    <a:lstStyle/>
                    <a:p>
                      <a:r>
                        <a:rPr lang="en-US" sz="2000" dirty="0" smtClean="0"/>
                        <a:t>Tip</a:t>
                      </a:r>
                      <a:r>
                        <a:rPr lang="en-US" sz="2000" baseline="0" dirty="0" smtClean="0"/>
                        <a:t>s</a:t>
                      </a:r>
                      <a:endParaRPr lang="en-US" sz="2000" dirty="0"/>
                    </a:p>
                  </a:txBody>
                  <a:tcPr/>
                </a:tc>
                <a:tc>
                  <a:txBody>
                    <a:bodyPr/>
                    <a:lstStyle/>
                    <a:p>
                      <a:r>
                        <a:rPr lang="en-US" sz="2000" dirty="0" smtClean="0"/>
                        <a:t>Try looking</a:t>
                      </a:r>
                      <a:r>
                        <a:rPr lang="en-US" sz="2000" baseline="0" dirty="0" smtClean="0"/>
                        <a:t> for the word “unless” in association with </a:t>
                      </a:r>
                      <a:r>
                        <a:rPr lang="en-US" sz="2000" u="sng" baseline="0" dirty="0" smtClean="0"/>
                        <a:t>must</a:t>
                      </a:r>
                      <a:r>
                        <a:rPr lang="en-US" sz="2000" u="none" baseline="0" dirty="0" smtClean="0"/>
                        <a:t> or </a:t>
                      </a:r>
                      <a:r>
                        <a:rPr lang="en-US" sz="2000" u="sng" baseline="0" dirty="0" smtClean="0"/>
                        <a:t>should</a:t>
                      </a:r>
                      <a:r>
                        <a:rPr lang="en-US" sz="2000" u="none" baseline="0" dirty="0" smtClean="0"/>
                        <a:t> statements</a:t>
                      </a:r>
                    </a:p>
                  </a:txBody>
                  <a:tcPr/>
                </a:tc>
                <a:tc>
                  <a:txBody>
                    <a:bodyPr/>
                    <a:lstStyle/>
                    <a:p>
                      <a:r>
                        <a:rPr lang="en-US" sz="2000" dirty="0" smtClean="0"/>
                        <a:t>Look for </a:t>
                      </a:r>
                      <a:r>
                        <a:rPr lang="en-US" sz="2000" u="sng" dirty="0" smtClean="0"/>
                        <a:t>must</a:t>
                      </a:r>
                      <a:r>
                        <a:rPr lang="en-US" sz="2000" u="none" dirty="0" smtClean="0"/>
                        <a:t> or </a:t>
                      </a:r>
                      <a:r>
                        <a:rPr lang="en-US" sz="2000" u="sng" dirty="0" smtClean="0"/>
                        <a:t>should</a:t>
                      </a:r>
                      <a:r>
                        <a:rPr lang="en-US" sz="2000" u="none" baseline="0" dirty="0" smtClean="0"/>
                        <a:t> statements with a requirement but no qualifiers</a:t>
                      </a:r>
                      <a:endParaRPr lang="en-US" sz="2000" dirty="0"/>
                    </a:p>
                  </a:txBody>
                  <a:tcPr/>
                </a:tc>
              </a:tr>
            </a:tbl>
          </a:graphicData>
        </a:graphic>
      </p:graphicFrame>
      <p:sp>
        <p:nvSpPr>
          <p:cNvPr id="3" name="Title 2"/>
          <p:cNvSpPr>
            <a:spLocks noGrp="1"/>
          </p:cNvSpPr>
          <p:nvPr>
            <p:ph type="title"/>
          </p:nvPr>
        </p:nvSpPr>
        <p:spPr>
          <a:xfrm>
            <a:off x="457200" y="457200"/>
            <a:ext cx="8229600" cy="685800"/>
          </a:xfrm>
        </p:spPr>
        <p:txBody>
          <a:bodyPr>
            <a:normAutofit fontScale="90000"/>
          </a:bodyPr>
          <a:lstStyle/>
          <a:p>
            <a:r>
              <a:rPr lang="en-US" dirty="0" smtClean="0"/>
              <a:t>When to use Appendix 9?</a:t>
            </a:r>
            <a:endParaRPr lang="en-US" dirty="0"/>
          </a:p>
        </p:txBody>
      </p:sp>
      <p:sp>
        <p:nvSpPr>
          <p:cNvPr id="6" name="TextBox 5"/>
          <p:cNvSpPr txBox="1"/>
          <p:nvPr/>
        </p:nvSpPr>
        <p:spPr>
          <a:xfrm>
            <a:off x="228600" y="6135469"/>
            <a:ext cx="8610600" cy="707886"/>
          </a:xfrm>
          <a:prstGeom prst="rect">
            <a:avLst/>
          </a:prstGeom>
          <a:noFill/>
        </p:spPr>
        <p:txBody>
          <a:bodyPr wrap="square" rtlCol="0">
            <a:spAutoFit/>
          </a:bodyPr>
          <a:lstStyle/>
          <a:p>
            <a:r>
              <a:rPr lang="en-US" sz="2000" dirty="0" smtClean="0"/>
              <a:t>*Well established performance standards that meet </a:t>
            </a:r>
            <a:r>
              <a:rPr lang="en-US" sz="2000" i="1" dirty="0" smtClean="0"/>
              <a:t>Guide </a:t>
            </a:r>
            <a:r>
              <a:rPr lang="en-US" sz="2000" dirty="0" smtClean="0"/>
              <a:t>criteria are not departures. </a:t>
            </a:r>
            <a:endParaRPr lang="en-US" sz="2000" dirty="0"/>
          </a:p>
        </p:txBody>
      </p:sp>
    </p:spTree>
    <p:extLst>
      <p:ext uri="{BB962C8B-B14F-4D97-AF65-F5344CB8AC3E}">
        <p14:creationId xmlns:p14="http://schemas.microsoft.com/office/powerpoint/2010/main" val="17700386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72067" y="2408237"/>
            <a:ext cx="7408333" cy="4373563"/>
          </a:xfrm>
        </p:spPr>
        <p:txBody>
          <a:bodyPr>
            <a:normAutofit/>
          </a:bodyPr>
          <a:lstStyle/>
          <a:p>
            <a:pPr marL="0" indent="0">
              <a:buNone/>
            </a:pPr>
            <a:r>
              <a:rPr lang="en-US" b="1" dirty="0" smtClean="0">
                <a:solidFill>
                  <a:schemeClr val="dk1"/>
                </a:solidFill>
              </a:rPr>
              <a:t>The following statements describe specifically established exceptions to </a:t>
            </a:r>
            <a:r>
              <a:rPr lang="en-US" b="1" i="1" dirty="0" smtClean="0">
                <a:solidFill>
                  <a:schemeClr val="dk1"/>
                </a:solidFill>
              </a:rPr>
              <a:t>Guide </a:t>
            </a:r>
            <a:r>
              <a:rPr lang="en-US" b="1" dirty="0" smtClean="0">
                <a:solidFill>
                  <a:schemeClr val="dk1"/>
                </a:solidFill>
              </a:rPr>
              <a:t>standards, which may be helpful in determining whether or not Appendix 9 is needed.</a:t>
            </a:r>
          </a:p>
          <a:p>
            <a:pPr marL="0" indent="0">
              <a:buNone/>
            </a:pPr>
            <a:endParaRPr lang="en-US" dirty="0">
              <a:solidFill>
                <a:schemeClr val="dk1"/>
              </a:solidFill>
            </a:endParaRPr>
          </a:p>
          <a:p>
            <a:r>
              <a:rPr lang="en-US" dirty="0" smtClean="0">
                <a:solidFill>
                  <a:schemeClr val="dk1"/>
                </a:solidFill>
              </a:rPr>
              <a:t>“</a:t>
            </a:r>
            <a:r>
              <a:rPr lang="en-US" dirty="0">
                <a:solidFill>
                  <a:schemeClr val="dk1"/>
                </a:solidFill>
              </a:rPr>
              <a:t>Prolonged restraint, including chairing of nonhuman primates, should be avoided unless it is essential for achieving research objectives and is specifically approved by the IACUC (NRC 2003b).” (pg. 29)</a:t>
            </a:r>
            <a:endParaRPr lang="en-US" dirty="0"/>
          </a:p>
          <a:p>
            <a:endParaRPr lang="en-US" sz="2800" dirty="0"/>
          </a:p>
        </p:txBody>
      </p:sp>
      <p:sp>
        <p:nvSpPr>
          <p:cNvPr id="3" name="Title 2"/>
          <p:cNvSpPr>
            <a:spLocks noGrp="1"/>
          </p:cNvSpPr>
          <p:nvPr>
            <p:ph type="title"/>
          </p:nvPr>
        </p:nvSpPr>
        <p:spPr/>
        <p:txBody>
          <a:bodyPr/>
          <a:lstStyle/>
          <a:p>
            <a:r>
              <a:rPr lang="en-US" i="1" dirty="0" smtClean="0"/>
              <a:t>Selected Guide </a:t>
            </a:r>
            <a:r>
              <a:rPr lang="en-US" dirty="0" smtClean="0"/>
              <a:t>statements</a:t>
            </a:r>
            <a:endParaRPr lang="en-US" i="1" dirty="0"/>
          </a:p>
        </p:txBody>
      </p:sp>
    </p:spTree>
    <p:extLst>
      <p:ext uri="{BB962C8B-B14F-4D97-AF65-F5344CB8AC3E}">
        <p14:creationId xmlns:p14="http://schemas.microsoft.com/office/powerpoint/2010/main" val="14987283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72067" y="2332037"/>
            <a:ext cx="7408333" cy="4525963"/>
          </a:xfrm>
        </p:spPr>
        <p:txBody>
          <a:bodyPr/>
          <a:lstStyle/>
          <a:p>
            <a:r>
              <a:rPr lang="en-US" sz="2800" dirty="0">
                <a:solidFill>
                  <a:schemeClr val="dk1"/>
                </a:solidFill>
              </a:rPr>
              <a:t>The use of </a:t>
            </a:r>
            <a:r>
              <a:rPr lang="en-US" sz="2800" dirty="0">
                <a:solidFill>
                  <a:schemeClr val="tx1"/>
                </a:solidFill>
              </a:rPr>
              <a:t>non-</a:t>
            </a:r>
            <a:r>
              <a:rPr lang="en-US" sz="2800" dirty="0">
                <a:solidFill>
                  <a:schemeClr val="dk1"/>
                </a:solidFill>
              </a:rPr>
              <a:t>pharmaceutical-grade chemicals and other substances should</a:t>
            </a:r>
            <a:r>
              <a:rPr lang="en-US" sz="2800" b="1" dirty="0">
                <a:solidFill>
                  <a:schemeClr val="dk1"/>
                </a:solidFill>
              </a:rPr>
              <a:t> </a:t>
            </a:r>
            <a:r>
              <a:rPr lang="en-US" sz="2800" dirty="0">
                <a:solidFill>
                  <a:schemeClr val="dk1"/>
                </a:solidFill>
              </a:rPr>
              <a:t>be described and justified in the animal use protocol and be approved by the IACUC (Wolff et a,. 2003); for example, the use of non-pharmaceutical grade chemical or substance may be necessary to meet the scientific goals of a project or when a veterinary or human pharmaceutical-grade product is unavailable.” (pg. 31) </a:t>
            </a:r>
            <a:endParaRPr lang="en-US" sz="2800" dirty="0"/>
          </a:p>
          <a:p>
            <a:endParaRPr lang="en-US" dirty="0"/>
          </a:p>
        </p:txBody>
      </p:sp>
      <p:sp>
        <p:nvSpPr>
          <p:cNvPr id="3" name="Title 2"/>
          <p:cNvSpPr>
            <a:spLocks noGrp="1"/>
          </p:cNvSpPr>
          <p:nvPr>
            <p:ph type="title"/>
          </p:nvPr>
        </p:nvSpPr>
        <p:spPr/>
        <p:txBody>
          <a:bodyPr/>
          <a:lstStyle/>
          <a:p>
            <a:r>
              <a:rPr lang="en-US" i="1" dirty="0"/>
              <a:t>Selected Guide </a:t>
            </a:r>
            <a:r>
              <a:rPr lang="en-US" dirty="0"/>
              <a:t>statements</a:t>
            </a:r>
          </a:p>
        </p:txBody>
      </p:sp>
    </p:spTree>
    <p:extLst>
      <p:ext uri="{BB962C8B-B14F-4D97-AF65-F5344CB8AC3E}">
        <p14:creationId xmlns:p14="http://schemas.microsoft.com/office/powerpoint/2010/main" val="22548670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72067" y="2332037"/>
            <a:ext cx="7408333" cy="4449763"/>
          </a:xfrm>
        </p:spPr>
        <p:txBody>
          <a:bodyPr>
            <a:normAutofit lnSpcReduction="10000"/>
          </a:bodyPr>
          <a:lstStyle/>
          <a:p>
            <a:r>
              <a:rPr lang="en-US" sz="2800" dirty="0">
                <a:solidFill>
                  <a:schemeClr val="tx1"/>
                </a:solidFill>
              </a:rPr>
              <a:t>“Radios, alarms, and other sound generators should not be used in animal rooms, unless they are part of an approved protocol or enrichment program” (pg.50).</a:t>
            </a:r>
          </a:p>
          <a:p>
            <a:endParaRPr lang="en-US" dirty="0" smtClean="0">
              <a:solidFill>
                <a:schemeClr val="tx1"/>
              </a:solidFill>
            </a:endParaRPr>
          </a:p>
          <a:p>
            <a:pPr lvl="0"/>
            <a:r>
              <a:rPr lang="en-US" sz="2800" dirty="0" smtClean="0">
                <a:solidFill>
                  <a:schemeClr val="tx1"/>
                </a:solidFill>
              </a:rPr>
              <a:t>“Social </a:t>
            </a:r>
            <a:r>
              <a:rPr lang="en-US" sz="2800" dirty="0">
                <a:solidFill>
                  <a:schemeClr val="tx1"/>
                </a:solidFill>
              </a:rPr>
              <a:t>animals should</a:t>
            </a:r>
            <a:r>
              <a:rPr lang="en-US" sz="2800" b="1" i="1" dirty="0">
                <a:solidFill>
                  <a:schemeClr val="tx1"/>
                </a:solidFill>
              </a:rPr>
              <a:t> </a:t>
            </a:r>
            <a:r>
              <a:rPr lang="en-US" sz="2800" dirty="0">
                <a:solidFill>
                  <a:schemeClr val="tx1"/>
                </a:solidFill>
              </a:rPr>
              <a:t>be housed in stable pairs or groups of compatible individuals unless they must be housed alone for experimental reasons or because of social incompatibility</a:t>
            </a:r>
            <a:r>
              <a:rPr lang="en-US" sz="2800" dirty="0" smtClean="0">
                <a:solidFill>
                  <a:schemeClr val="tx1"/>
                </a:solidFill>
              </a:rPr>
              <a:t>.” (pg. 51)</a:t>
            </a:r>
            <a:endParaRPr lang="en-US" sz="2800" dirty="0">
              <a:solidFill>
                <a:schemeClr val="tx1"/>
              </a:solidFill>
            </a:endParaRPr>
          </a:p>
          <a:p>
            <a:endParaRPr lang="en-US" dirty="0"/>
          </a:p>
        </p:txBody>
      </p:sp>
      <p:sp>
        <p:nvSpPr>
          <p:cNvPr id="3" name="Title 2"/>
          <p:cNvSpPr>
            <a:spLocks noGrp="1"/>
          </p:cNvSpPr>
          <p:nvPr>
            <p:ph type="title"/>
          </p:nvPr>
        </p:nvSpPr>
        <p:spPr/>
        <p:txBody>
          <a:bodyPr/>
          <a:lstStyle/>
          <a:p>
            <a:r>
              <a:rPr lang="en-US" i="1" dirty="0"/>
              <a:t>Selected Guide </a:t>
            </a:r>
            <a:r>
              <a:rPr lang="en-US" dirty="0"/>
              <a:t>statements</a:t>
            </a:r>
          </a:p>
        </p:txBody>
      </p:sp>
    </p:spTree>
    <p:extLst>
      <p:ext uri="{BB962C8B-B14F-4D97-AF65-F5344CB8AC3E}">
        <p14:creationId xmlns:p14="http://schemas.microsoft.com/office/powerpoint/2010/main" val="222157183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aveform">
  <a:themeElements>
    <a:clrScheme name="Waveform">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Waveform">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aveform">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Waveform</Template>
  <TotalTime>277</TotalTime>
  <Words>763</Words>
  <Application>Microsoft Office PowerPoint</Application>
  <PresentationFormat>On-screen Show (4:3)</PresentationFormat>
  <Paragraphs>58</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Waveform</vt:lpstr>
      <vt:lpstr> National AALAS Meeting Phoenix, AZ, November 2015  Understanding ACORP Appendix 9</vt:lpstr>
      <vt:lpstr>What is Appendix 9 for?</vt:lpstr>
      <vt:lpstr>How to use Appendix 9?</vt:lpstr>
      <vt:lpstr>How to use Appendix 9? continued</vt:lpstr>
      <vt:lpstr>Appendix 9 examples</vt:lpstr>
      <vt:lpstr>When to use Appendix 9?</vt:lpstr>
      <vt:lpstr>Selected Guide statements</vt:lpstr>
      <vt:lpstr>Selected Guide statements</vt:lpstr>
      <vt:lpstr>Selected Guide statements</vt:lpstr>
      <vt:lpstr>Selected Guide statements</vt:lpstr>
      <vt:lpstr>Selected Guide statements</vt:lpstr>
      <vt:lpstr>PowerPoint Presentation</vt:lpstr>
    </vt:vector>
  </TitlesOfParts>
  <Company>Veteran Affairs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Understanding Appendix 9</dc:title>
  <dc:creator>Joan T Richerson, DVM</dc:creator>
  <cp:lastModifiedBy>Department of Veterans Affairs</cp:lastModifiedBy>
  <cp:revision>26</cp:revision>
  <dcterms:created xsi:type="dcterms:W3CDTF">2015-10-28T18:15:26Z</dcterms:created>
  <dcterms:modified xsi:type="dcterms:W3CDTF">2015-10-30T19:06:41Z</dcterms:modified>
</cp:coreProperties>
</file>