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19FF0-D4F8-4F10-A44B-6A3DF84D52C9}" type="datetimeFigureOut">
              <a:rPr lang="en-US" smtClean="0"/>
              <a:t>11/2/2020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0BA87C65-AAAF-4D92-AA21-C1961C0F56F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64795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19FF0-D4F8-4F10-A44B-6A3DF84D52C9}" type="datetimeFigureOut">
              <a:rPr lang="en-US" smtClean="0"/>
              <a:t>11/2/2020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BA87C65-AAAF-4D92-AA21-C1961C0F56F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11229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19FF0-D4F8-4F10-A44B-6A3DF84D52C9}" type="datetimeFigureOut">
              <a:rPr lang="en-US" smtClean="0"/>
              <a:t>11/2/2020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BA87C65-AAAF-4D92-AA21-C1961C0F56F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552884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19FF0-D4F8-4F10-A44B-6A3DF84D52C9}" type="datetimeFigureOut">
              <a:rPr lang="en-US" smtClean="0"/>
              <a:t>11/2/2020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BA87C65-AAAF-4D92-AA21-C1961C0F56F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27032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19FF0-D4F8-4F10-A44B-6A3DF84D52C9}" type="datetimeFigureOut">
              <a:rPr lang="en-US" smtClean="0"/>
              <a:t>11/2/2020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BA87C65-AAAF-4D92-AA21-C1961C0F56F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081543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19FF0-D4F8-4F10-A44B-6A3DF84D52C9}" type="datetimeFigureOut">
              <a:rPr lang="en-US" smtClean="0"/>
              <a:t>11/2/2020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BA87C65-AAAF-4D92-AA21-C1961C0F56F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82281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19FF0-D4F8-4F10-A44B-6A3DF84D52C9}" type="datetimeFigureOut">
              <a:rPr lang="en-US" smtClean="0"/>
              <a:t>11/2/2020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87C65-AAAF-4D92-AA21-C1961C0F56F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17897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19FF0-D4F8-4F10-A44B-6A3DF84D52C9}" type="datetimeFigureOut">
              <a:rPr lang="en-US" smtClean="0"/>
              <a:t>11/2/2020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87C65-AAAF-4D92-AA21-C1961C0F56F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74895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19FF0-D4F8-4F10-A44B-6A3DF84D52C9}" type="datetimeFigureOut">
              <a:rPr lang="en-US" smtClean="0"/>
              <a:t>11/2/2020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87C65-AAAF-4D92-AA21-C1961C0F56F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19167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19FF0-D4F8-4F10-A44B-6A3DF84D52C9}" type="datetimeFigureOut">
              <a:rPr lang="en-US" smtClean="0"/>
              <a:t>11/2/2020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BA87C65-AAAF-4D92-AA21-C1961C0F56F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1753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19FF0-D4F8-4F10-A44B-6A3DF84D52C9}" type="datetimeFigureOut">
              <a:rPr lang="en-US" smtClean="0"/>
              <a:t>11/2/2020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0BA87C65-AAAF-4D92-AA21-C1961C0F56F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73551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19FF0-D4F8-4F10-A44B-6A3DF84D52C9}" type="datetimeFigureOut">
              <a:rPr lang="en-US" smtClean="0"/>
              <a:t>11/2/2020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0BA87C65-AAAF-4D92-AA21-C1961C0F56F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08496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19FF0-D4F8-4F10-A44B-6A3DF84D52C9}" type="datetimeFigureOut">
              <a:rPr lang="en-US" smtClean="0"/>
              <a:t>11/2/2020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87C65-AAAF-4D92-AA21-C1961C0F56F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73769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19FF0-D4F8-4F10-A44B-6A3DF84D52C9}" type="datetimeFigureOut">
              <a:rPr lang="en-US" smtClean="0"/>
              <a:t>11/2/2020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87C65-AAAF-4D92-AA21-C1961C0F56F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2959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19FF0-D4F8-4F10-A44B-6A3DF84D52C9}" type="datetimeFigureOut">
              <a:rPr lang="en-US" smtClean="0"/>
              <a:t>11/2/2020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87C65-AAAF-4D92-AA21-C1961C0F56F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78975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19FF0-D4F8-4F10-A44B-6A3DF84D52C9}" type="datetimeFigureOut">
              <a:rPr lang="en-US" smtClean="0"/>
              <a:t>11/2/2020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BA87C65-AAAF-4D92-AA21-C1961C0F56F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22741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719FF0-D4F8-4F10-A44B-6A3DF84D52C9}" type="datetimeFigureOut">
              <a:rPr lang="en-US" smtClean="0"/>
              <a:t>11/2/2020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0BA87C65-AAAF-4D92-AA21-C1961C0F56F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57136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  <p:sldLayoutId id="2147483792" r:id="rId12"/>
    <p:sldLayoutId id="2147483793" r:id="rId13"/>
    <p:sldLayoutId id="2147483794" r:id="rId14"/>
    <p:sldLayoutId id="2147483795" r:id="rId15"/>
    <p:sldLayoutId id="214748379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6" name="Rectangle 9">
            <a:extLst>
              <a:ext uri="{FF2B5EF4-FFF2-40B4-BE49-F238E27FC236}">
                <a16:creationId xmlns:a16="http://schemas.microsoft.com/office/drawing/2014/main" id="{A692209D-B607-46C3-8560-07AF722916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786"/>
            <a:ext cx="12192000" cy="685403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4874638-CF15-4908-BC4B-4908744D0B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-1" y="0"/>
            <a:ext cx="4639734" cy="6858000"/>
          </a:xfrm>
          <a:prstGeom prst="rect">
            <a:avLst/>
          </a:prstGeom>
          <a:solidFill>
            <a:schemeClr val="tx2">
              <a:lumMod val="50000"/>
              <a:alpha val="9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441433-2D64-46DD-9069-CDDF58ABA6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0279" y="967417"/>
            <a:ext cx="3778870" cy="3943250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FEFFFF"/>
                </a:solidFill>
              </a:rPr>
              <a:t>Virtual AAALAC Site Visit</a:t>
            </a:r>
          </a:p>
        </p:txBody>
      </p:sp>
      <p:sp>
        <p:nvSpPr>
          <p:cNvPr id="14" name="Freeform 5">
            <a:extLst>
              <a:ext uri="{FF2B5EF4-FFF2-40B4-BE49-F238E27FC236}">
                <a16:creationId xmlns:a16="http://schemas.microsoft.com/office/drawing/2014/main" id="{5F1B8348-CD6E-4561-A704-C232D9A267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0" y="5033007"/>
            <a:ext cx="5404022" cy="857047"/>
          </a:xfrm>
          <a:custGeom>
            <a:avLst/>
            <a:gdLst>
              <a:gd name="T0" fmla="*/ 1114 w 1117"/>
              <a:gd name="T1" fmla="*/ 77 h 163"/>
              <a:gd name="T2" fmla="*/ 1040 w 1117"/>
              <a:gd name="T3" fmla="*/ 3 h 163"/>
              <a:gd name="T4" fmla="*/ 1039 w 1117"/>
              <a:gd name="T5" fmla="*/ 2 h 163"/>
              <a:gd name="T6" fmla="*/ 1034 w 1117"/>
              <a:gd name="T7" fmla="*/ 0 h 163"/>
              <a:gd name="T8" fmla="*/ 578 w 1117"/>
              <a:gd name="T9" fmla="*/ 0 h 163"/>
              <a:gd name="T10" fmla="*/ 562 w 1117"/>
              <a:gd name="T11" fmla="*/ 0 h 163"/>
              <a:gd name="T12" fmla="*/ 440 w 1117"/>
              <a:gd name="T13" fmla="*/ 0 h 163"/>
              <a:gd name="T14" fmla="*/ 106 w 1117"/>
              <a:gd name="T15" fmla="*/ 0 h 163"/>
              <a:gd name="T16" fmla="*/ 0 w 1117"/>
              <a:gd name="T17" fmla="*/ 0 h 163"/>
              <a:gd name="T18" fmla="*/ 0 w 1117"/>
              <a:gd name="T19" fmla="*/ 163 h 163"/>
              <a:gd name="T20" fmla="*/ 106 w 1117"/>
              <a:gd name="T21" fmla="*/ 163 h 163"/>
              <a:gd name="T22" fmla="*/ 440 w 1117"/>
              <a:gd name="T23" fmla="*/ 163 h 163"/>
              <a:gd name="T24" fmla="*/ 562 w 1117"/>
              <a:gd name="T25" fmla="*/ 163 h 163"/>
              <a:gd name="T26" fmla="*/ 578 w 1117"/>
              <a:gd name="T27" fmla="*/ 163 h 163"/>
              <a:gd name="T28" fmla="*/ 1034 w 1117"/>
              <a:gd name="T29" fmla="*/ 163 h 163"/>
              <a:gd name="T30" fmla="*/ 1039 w 1117"/>
              <a:gd name="T31" fmla="*/ 161 h 163"/>
              <a:gd name="T32" fmla="*/ 1040 w 1117"/>
              <a:gd name="T33" fmla="*/ 160 h 163"/>
              <a:gd name="T34" fmla="*/ 1114 w 1117"/>
              <a:gd name="T35" fmla="*/ 86 h 163"/>
              <a:gd name="T36" fmla="*/ 1114 w 1117"/>
              <a:gd name="T37" fmla="*/ 77 h 1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117" h="163">
                <a:moveTo>
                  <a:pt x="1114" y="77"/>
                </a:moveTo>
                <a:cubicBezTo>
                  <a:pt x="1040" y="3"/>
                  <a:pt x="1040" y="3"/>
                  <a:pt x="1040" y="3"/>
                </a:cubicBezTo>
                <a:cubicBezTo>
                  <a:pt x="1040" y="2"/>
                  <a:pt x="1039" y="2"/>
                  <a:pt x="1039" y="2"/>
                </a:cubicBezTo>
                <a:cubicBezTo>
                  <a:pt x="1038" y="1"/>
                  <a:pt x="1036" y="0"/>
                  <a:pt x="1034" y="0"/>
                </a:cubicBezTo>
                <a:cubicBezTo>
                  <a:pt x="578" y="0"/>
                  <a:pt x="578" y="0"/>
                  <a:pt x="578" y="0"/>
                </a:cubicBezTo>
                <a:cubicBezTo>
                  <a:pt x="562" y="0"/>
                  <a:pt x="562" y="0"/>
                  <a:pt x="562" y="0"/>
                </a:cubicBezTo>
                <a:cubicBezTo>
                  <a:pt x="440" y="0"/>
                  <a:pt x="440" y="0"/>
                  <a:pt x="440" y="0"/>
                </a:cubicBezTo>
                <a:cubicBezTo>
                  <a:pt x="106" y="0"/>
                  <a:pt x="106" y="0"/>
                  <a:pt x="106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3"/>
                  <a:pt x="0" y="163"/>
                  <a:pt x="0" y="163"/>
                </a:cubicBezTo>
                <a:cubicBezTo>
                  <a:pt x="106" y="163"/>
                  <a:pt x="106" y="163"/>
                  <a:pt x="106" y="163"/>
                </a:cubicBezTo>
                <a:cubicBezTo>
                  <a:pt x="440" y="163"/>
                  <a:pt x="440" y="163"/>
                  <a:pt x="440" y="163"/>
                </a:cubicBezTo>
                <a:cubicBezTo>
                  <a:pt x="562" y="163"/>
                  <a:pt x="562" y="163"/>
                  <a:pt x="562" y="163"/>
                </a:cubicBezTo>
                <a:cubicBezTo>
                  <a:pt x="578" y="163"/>
                  <a:pt x="578" y="163"/>
                  <a:pt x="578" y="163"/>
                </a:cubicBezTo>
                <a:cubicBezTo>
                  <a:pt x="1034" y="163"/>
                  <a:pt x="1034" y="163"/>
                  <a:pt x="1034" y="163"/>
                </a:cubicBezTo>
                <a:cubicBezTo>
                  <a:pt x="1036" y="163"/>
                  <a:pt x="1038" y="162"/>
                  <a:pt x="1039" y="161"/>
                </a:cubicBezTo>
                <a:cubicBezTo>
                  <a:pt x="1039" y="160"/>
                  <a:pt x="1040" y="160"/>
                  <a:pt x="1040" y="160"/>
                </a:cubicBezTo>
                <a:cubicBezTo>
                  <a:pt x="1114" y="86"/>
                  <a:pt x="1114" y="86"/>
                  <a:pt x="1114" y="86"/>
                </a:cubicBezTo>
                <a:cubicBezTo>
                  <a:pt x="1117" y="83"/>
                  <a:pt x="1117" y="79"/>
                  <a:pt x="1114" y="7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43C40AA-A8F4-45BB-ADD3-DE78248518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40279" y="5189399"/>
            <a:ext cx="3778870" cy="1080771"/>
          </a:xfrm>
        </p:spPr>
        <p:txBody>
          <a:bodyPr anchor="ctr">
            <a:normAutofit/>
          </a:bodyPr>
          <a:lstStyle/>
          <a:p>
            <a:pPr algn="ctr"/>
            <a:r>
              <a:rPr lang="en-US" sz="1600" dirty="0">
                <a:solidFill>
                  <a:srgbClr val="FEFFFF"/>
                </a:solidFill>
              </a:rPr>
              <a:t>Dr. Joan T Richerson  </a:t>
            </a:r>
          </a:p>
          <a:p>
            <a:pPr algn="ctr"/>
            <a:r>
              <a:rPr lang="en-US" sz="1600" dirty="0">
                <a:solidFill>
                  <a:srgbClr val="FEFFFF"/>
                </a:solidFill>
              </a:rPr>
              <a:t> AALAS VA (non) Luncheon Mtg.</a:t>
            </a:r>
          </a:p>
          <a:p>
            <a:pPr algn="ctr"/>
            <a:r>
              <a:rPr lang="en-US" sz="1600" dirty="0">
                <a:solidFill>
                  <a:srgbClr val="FEFFFF"/>
                </a:solidFill>
              </a:rPr>
              <a:t>10/27/20</a:t>
            </a:r>
          </a:p>
        </p:txBody>
      </p:sp>
      <p:pic>
        <p:nvPicPr>
          <p:cNvPr id="7" name="Graphic 6" descr="Laptop">
            <a:extLst>
              <a:ext uri="{FF2B5EF4-FFF2-40B4-BE49-F238E27FC236}">
                <a16:creationId xmlns:a16="http://schemas.microsoft.com/office/drawing/2014/main" id="{7BBD98FC-EA07-4E85-854A-63EBA9BBCA0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943011" y="967417"/>
            <a:ext cx="4930468" cy="49304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17141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6672BF-22FC-4BB2-B3C4-085114BA80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Is a virtual site visit right for your program?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6DD41C-33A7-47B3-9A48-D37F279287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133599"/>
            <a:ext cx="8915400" cy="4376257"/>
          </a:xfrm>
        </p:spPr>
        <p:txBody>
          <a:bodyPr/>
          <a:lstStyle/>
          <a:p>
            <a:r>
              <a:rPr lang="en-US" sz="2400" b="1" u="sng" dirty="0"/>
              <a:t>Points to consider:</a:t>
            </a:r>
          </a:p>
          <a:p>
            <a:r>
              <a:rPr lang="en-US" sz="2400" b="1" dirty="0"/>
              <a:t>What is the size of your program?</a:t>
            </a:r>
          </a:p>
          <a:p>
            <a:r>
              <a:rPr lang="en-US" sz="2400" b="1" dirty="0"/>
              <a:t>What species of animals are maintained?</a:t>
            </a:r>
          </a:p>
          <a:p>
            <a:r>
              <a:rPr lang="en-US" sz="2400" b="1" dirty="0"/>
              <a:t>What is the nature of the work conducted?</a:t>
            </a:r>
          </a:p>
          <a:p>
            <a:r>
              <a:rPr lang="en-US" sz="2400" b="1" dirty="0"/>
              <a:t>What are the local COVID-19 requirements for staff and visitors to be on-site at your station?</a:t>
            </a:r>
          </a:p>
          <a:p>
            <a:r>
              <a:rPr lang="en-US" sz="2400" b="1" dirty="0"/>
              <a:t>If on-site access is allowed, what are the policies on maintaining social distancing?</a:t>
            </a:r>
          </a:p>
          <a:p>
            <a:r>
              <a:rPr lang="en-US" sz="2400" b="1" dirty="0"/>
              <a:t>What is your program’s recent history with AAALAC?</a:t>
            </a:r>
          </a:p>
          <a:p>
            <a:pPr marL="0" indent="0">
              <a:buNone/>
            </a:pPr>
            <a:endParaRPr lang="en-US" sz="2400" b="1" dirty="0"/>
          </a:p>
          <a:p>
            <a:pPr marL="0" indent="0">
              <a:buNone/>
            </a:pPr>
            <a:endParaRPr lang="en-US" sz="2400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71557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BA62A2-F0F4-435C-9767-F9D0A387FA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969798"/>
          </a:xfrm>
        </p:spPr>
        <p:txBody>
          <a:bodyPr/>
          <a:lstStyle/>
          <a:p>
            <a:r>
              <a:rPr lang="en-US" b="1" dirty="0"/>
              <a:t>What to expect &amp; how to prepare?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5BEF3F-7C42-43BA-8E79-D0DB385409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334278"/>
            <a:ext cx="8911687" cy="528112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r>
              <a:rPr lang="en-US" sz="1900" b="1" dirty="0"/>
              <a:t>The number of site visitors may increase.</a:t>
            </a:r>
          </a:p>
          <a:p>
            <a:r>
              <a:rPr lang="en-US" sz="1900" b="1" dirty="0"/>
              <a:t>The virtual site visit may take a bit longer.</a:t>
            </a:r>
          </a:p>
          <a:p>
            <a:r>
              <a:rPr lang="en-US" sz="1900" b="1" dirty="0"/>
              <a:t>Far more documents will be requested in advance.</a:t>
            </a:r>
          </a:p>
          <a:p>
            <a:r>
              <a:rPr lang="en-US" sz="1900" b="1" dirty="0"/>
              <a:t>Requests for photographs, such as safety signage.</a:t>
            </a:r>
          </a:p>
          <a:p>
            <a:r>
              <a:rPr lang="en-US" sz="1900" b="1" dirty="0"/>
              <a:t>Decide who will operate the web-camera or similar device.</a:t>
            </a:r>
          </a:p>
          <a:p>
            <a:r>
              <a:rPr lang="en-US" sz="1900" b="1" dirty="0"/>
              <a:t>Decide who will narrate the virtual tour of the animal facility.</a:t>
            </a:r>
          </a:p>
          <a:p>
            <a:r>
              <a:rPr lang="en-US" sz="1900" b="1" dirty="0"/>
              <a:t>Plan the path the animal facility tour will take to ensure the narration is in sync with what is being shown.</a:t>
            </a:r>
          </a:p>
          <a:p>
            <a:r>
              <a:rPr lang="en-US" sz="1900" b="1" dirty="0"/>
              <a:t>Remember to stop and show a close-up of safety signage, biosafety cabinet certification, daily health checks logs, treatment records, etc.; these are all things of interest to the site visitors. </a:t>
            </a:r>
          </a:p>
          <a:p>
            <a:r>
              <a:rPr lang="en-US" sz="1900" b="1" dirty="0"/>
              <a:t>All least one practice run of a virtual animal facility tour is highly encouraged.</a:t>
            </a:r>
          </a:p>
          <a:p>
            <a:pPr marL="0" indent="0">
              <a:buNone/>
            </a:pPr>
            <a:endParaRPr lang="en-US" u="sng" dirty="0"/>
          </a:p>
          <a:p>
            <a:pPr marL="0" indent="0">
              <a:buNone/>
            </a:pPr>
            <a:endParaRPr lang="en-US" u="sng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35608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Content Placeholder 16">
            <a:extLst>
              <a:ext uri="{FF2B5EF4-FFF2-40B4-BE49-F238E27FC236}">
                <a16:creationId xmlns:a16="http://schemas.microsoft.com/office/drawing/2014/main" id="{4AD708F8-1FBF-4B9D-BA1C-3AB38E66FD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8013" y="1540189"/>
            <a:ext cx="4140772" cy="37776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6000" dirty="0">
                <a:solidFill>
                  <a:schemeClr val="tx1"/>
                </a:solidFill>
              </a:rPr>
              <a:t>Thank you for your kind attention!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C7BD1AE2-2572-4E6D-B0B3-CCA338BD202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6422" r="9091"/>
          <a:stretch/>
        </p:blipFill>
        <p:spPr>
          <a:xfrm>
            <a:off x="6418788" y="645106"/>
            <a:ext cx="4797882" cy="2698831"/>
          </a:xfrm>
          <a:prstGeom prst="rect">
            <a:avLst/>
          </a:prstGeom>
        </p:spPr>
      </p:pic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9496EAC5-0D0A-46B5-8C6C-5A2092D959E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86040" y="3838343"/>
            <a:ext cx="5451627" cy="1724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0080531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221</TotalTime>
  <Words>244</Words>
  <Application>Microsoft Office PowerPoint</Application>
  <PresentationFormat>Widescreen</PresentationFormat>
  <Paragraphs>29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Century Gothic</vt:lpstr>
      <vt:lpstr>Wingdings 3</vt:lpstr>
      <vt:lpstr>Wisp</vt:lpstr>
      <vt:lpstr>Virtual AAALAC Site Visit</vt:lpstr>
      <vt:lpstr>Is a virtual site visit right for your program?</vt:lpstr>
      <vt:lpstr>What to expect &amp; how to prepare?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Virtual AAALAC Site Visit</dc:title>
  <dc:subject>A Virtual AAALAC Site Visit</dc:subject>
  <dc:creator>Richerson, Joan T.</dc:creator>
  <cp:keywords>A Virtual AAALAC Site Visit</cp:keywords>
  <cp:lastModifiedBy>Rivera, Portia T</cp:lastModifiedBy>
  <cp:revision>15</cp:revision>
  <dcterms:created xsi:type="dcterms:W3CDTF">2020-10-23T21:40:56Z</dcterms:created>
  <dcterms:modified xsi:type="dcterms:W3CDTF">2020-11-02T14:11:11Z</dcterms:modified>
</cp:coreProperties>
</file>