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56" r:id="rId1"/>
  </p:sldMasterIdLst>
  <p:notesMasterIdLst>
    <p:notesMasterId r:id="rId27"/>
  </p:notesMasterIdLst>
  <p:sldIdLst>
    <p:sldId id="256" r:id="rId2"/>
    <p:sldId id="258" r:id="rId3"/>
    <p:sldId id="259" r:id="rId4"/>
    <p:sldId id="257" r:id="rId5"/>
    <p:sldId id="286" r:id="rId6"/>
    <p:sldId id="284" r:id="rId7"/>
    <p:sldId id="260" r:id="rId8"/>
    <p:sldId id="275" r:id="rId9"/>
    <p:sldId id="276" r:id="rId10"/>
    <p:sldId id="263" r:id="rId11"/>
    <p:sldId id="264" r:id="rId12"/>
    <p:sldId id="265" r:id="rId13"/>
    <p:sldId id="266" r:id="rId14"/>
    <p:sldId id="262" r:id="rId15"/>
    <p:sldId id="267" r:id="rId16"/>
    <p:sldId id="268" r:id="rId17"/>
    <p:sldId id="270" r:id="rId18"/>
    <p:sldId id="271" r:id="rId19"/>
    <p:sldId id="272" r:id="rId20"/>
    <p:sldId id="277" r:id="rId21"/>
    <p:sldId id="278" r:id="rId22"/>
    <p:sldId id="279" r:id="rId23"/>
    <p:sldId id="273" r:id="rId24"/>
    <p:sldId id="285" r:id="rId25"/>
    <p:sldId id="26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0" autoAdjust="0"/>
    <p:restoredTop sz="92292" autoAdjust="0"/>
  </p:normalViewPr>
  <p:slideViewPr>
    <p:cSldViewPr snapToGrid="0">
      <p:cViewPr varScale="1">
        <p:scale>
          <a:sx n="53" d="100"/>
          <a:sy n="53" d="100"/>
        </p:scale>
        <p:origin x="691" y="48"/>
      </p:cViewPr>
      <p:guideLst/>
    </p:cSldViewPr>
  </p:slideViewPr>
  <p:notesTextViewPr>
    <p:cViewPr>
      <p:scale>
        <a:sx n="1" d="1"/>
        <a:sy n="1" d="1"/>
      </p:scale>
      <p:origin x="0" y="0"/>
    </p:cViewPr>
  </p:notesTextViewPr>
  <p:sorterViewPr>
    <p:cViewPr>
      <p:scale>
        <a:sx n="100" d="100"/>
        <a:sy n="100" d="100"/>
      </p:scale>
      <p:origin x="0" y="-98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1E5519-239F-4389-BAD5-8B56EA124D3A}" type="datetimeFigureOut">
              <a:rPr lang="en-US" smtClean="0"/>
              <a:t>10/27/2018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1EED1A-33E0-44E0-8D1D-5BC66B22D4AC}" type="slidenum">
              <a:rPr lang="en-US" smtClean="0"/>
              <a:t>‹#›</a:t>
            </a:fld>
            <a:endParaRPr lang="en-US" dirty="0"/>
          </a:p>
        </p:txBody>
      </p:sp>
    </p:spTree>
    <p:extLst>
      <p:ext uri="{BB962C8B-B14F-4D97-AF65-F5344CB8AC3E}">
        <p14:creationId xmlns:p14="http://schemas.microsoft.com/office/powerpoint/2010/main" val="2328841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1EED1A-33E0-44E0-8D1D-5BC66B22D4AC}" type="slidenum">
              <a:rPr lang="en-US" smtClean="0"/>
              <a:t>1</a:t>
            </a:fld>
            <a:endParaRPr lang="en-US" dirty="0"/>
          </a:p>
        </p:txBody>
      </p:sp>
    </p:spTree>
    <p:extLst>
      <p:ext uri="{BB962C8B-B14F-4D97-AF65-F5344CB8AC3E}">
        <p14:creationId xmlns:p14="http://schemas.microsoft.com/office/powerpoint/2010/main" val="2906790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1EED1A-33E0-44E0-8D1D-5BC66B22D4AC}" type="slidenum">
              <a:rPr lang="en-US" smtClean="0"/>
              <a:t>12</a:t>
            </a:fld>
            <a:endParaRPr lang="en-US" dirty="0"/>
          </a:p>
        </p:txBody>
      </p:sp>
    </p:spTree>
    <p:extLst>
      <p:ext uri="{BB962C8B-B14F-4D97-AF65-F5344CB8AC3E}">
        <p14:creationId xmlns:p14="http://schemas.microsoft.com/office/powerpoint/2010/main" val="6062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3872591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935704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562275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5586B75A-687E-405C-8A0B-8D00578BA2C3}" type="datetimeFigureOut">
              <a:rPr lang="en-US" smtClean="0"/>
              <a:pPr/>
              <a:t>10/27/2018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665820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18470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7230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354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67584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4758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10/27/2018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54234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10/27/2018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98901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10/27/2018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005090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482445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5586B75A-687E-405C-8A0B-8D00578BA2C3}" type="datetimeFigureOut">
              <a:rPr lang="en-US" smtClean="0"/>
              <a:pPr/>
              <a:t>10/27/2018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8723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5586B75A-687E-405C-8A0B-8D00578BA2C3}" type="datetimeFigureOut">
              <a:rPr lang="en-US" smtClean="0"/>
              <a:pPr/>
              <a:t>10/27/2018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1010217"/>
      </p:ext>
    </p:extLst>
  </p:cSld>
  <p:clrMap bg1="dk1" tx1="lt1" bg2="dk2" tx2="lt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 id="2147484069" r:id="rId13"/>
    <p:sldLayoutId id="2147484070"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aaalac.org/publications/AAALAC_i-brief_Exit_Briefing.pdf" TargetMode="External"/><Relationship Id="rId7" Type="http://schemas.openxmlformats.org/officeDocument/2006/relationships/hyperlink" Target="https://www.cdc.gov/biosafety/publications/bmbl5/" TargetMode="External"/><Relationship Id="rId2" Type="http://schemas.openxmlformats.org/officeDocument/2006/relationships/hyperlink" Target="https://www.aaalac.org/publications/AAALAC_i-brief_SFIs.pdf" TargetMode="External"/><Relationship Id="rId1" Type="http://schemas.openxmlformats.org/officeDocument/2006/relationships/slideLayout" Target="../slideLayouts/slideLayout2.xml"/><Relationship Id="rId6" Type="http://schemas.openxmlformats.org/officeDocument/2006/relationships/hyperlink" Target="https://www.research.va.gov/programs/animal_research/documents.cfm#docs-a" TargetMode="External"/><Relationship Id="rId5" Type="http://schemas.openxmlformats.org/officeDocument/2006/relationships/hyperlink" Target="https://aaalac.org/accreditation/categories.cfm" TargetMode="External"/><Relationship Id="rId4" Type="http://schemas.openxmlformats.org/officeDocument/2006/relationships/hyperlink" Target="https://aaalac.org/members/index.cf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tx2">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819EF-0C8A-4C1B-81E0-1626FCCF7D83}"/>
              </a:ext>
            </a:extLst>
          </p:cNvPr>
          <p:cNvSpPr>
            <a:spLocks noGrp="1"/>
          </p:cNvSpPr>
          <p:nvPr>
            <p:ph type="ctrTitle"/>
          </p:nvPr>
        </p:nvSpPr>
        <p:spPr>
          <a:xfrm>
            <a:off x="810001" y="1"/>
            <a:ext cx="10572000" cy="4420198"/>
          </a:xfrm>
          <a:noFill/>
        </p:spPr>
        <p:txBody>
          <a:bodyPr>
            <a:normAutofit/>
          </a:bodyPr>
          <a:lstStyle/>
          <a:p>
            <a:r>
              <a:rPr lang="en-US" sz="8000" dirty="0">
                <a:solidFill>
                  <a:schemeClr val="tx1"/>
                </a:solidFill>
              </a:rPr>
              <a:t>After the AAALAC site visit</a:t>
            </a:r>
          </a:p>
        </p:txBody>
      </p:sp>
      <p:sp>
        <p:nvSpPr>
          <p:cNvPr id="3" name="Subtitle 2">
            <a:extLst>
              <a:ext uri="{FF2B5EF4-FFF2-40B4-BE49-F238E27FC236}">
                <a16:creationId xmlns:a16="http://schemas.microsoft.com/office/drawing/2014/main" id="{0B5DF100-DFD6-413A-94B2-04926ADC1CE5}"/>
              </a:ext>
            </a:extLst>
          </p:cNvPr>
          <p:cNvSpPr>
            <a:spLocks noGrp="1"/>
          </p:cNvSpPr>
          <p:nvPr>
            <p:ph type="subTitle" idx="1"/>
          </p:nvPr>
        </p:nvSpPr>
        <p:spPr>
          <a:xfrm>
            <a:off x="810001" y="5280847"/>
            <a:ext cx="10572000" cy="1577153"/>
          </a:xfrm>
          <a:pattFill prst="pct5">
            <a:fgClr>
              <a:schemeClr val="tx2">
                <a:lumMod val="40000"/>
                <a:lumOff val="60000"/>
              </a:schemeClr>
            </a:fgClr>
            <a:bgClr>
              <a:schemeClr val="bg1"/>
            </a:bgClr>
          </a:pattFill>
        </p:spPr>
        <p:txBody>
          <a:bodyPr>
            <a:noAutofit/>
          </a:bodyPr>
          <a:lstStyle/>
          <a:p>
            <a:r>
              <a:rPr lang="en-US" sz="2400" b="1" dirty="0"/>
              <a:t>Joan T Richerson, DVM Assistant Chief Veterinary Medical Officer</a:t>
            </a:r>
          </a:p>
          <a:p>
            <a:r>
              <a:rPr lang="en-US" sz="2400" dirty="0"/>
              <a:t>Annual AVAVMO and VMU Supervisors Business Luncheon </a:t>
            </a:r>
          </a:p>
          <a:p>
            <a:r>
              <a:rPr lang="en-US" sz="2400" dirty="0"/>
              <a:t>National AALAS, Baltimore, MD   10/30/18</a:t>
            </a:r>
          </a:p>
        </p:txBody>
      </p:sp>
    </p:spTree>
    <p:extLst>
      <p:ext uri="{BB962C8B-B14F-4D97-AF65-F5344CB8AC3E}">
        <p14:creationId xmlns:p14="http://schemas.microsoft.com/office/powerpoint/2010/main" val="888868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5F99E-8B61-44BA-B5F6-E2098007B603}"/>
              </a:ext>
            </a:extLst>
          </p:cNvPr>
          <p:cNvSpPr>
            <a:spLocks noGrp="1"/>
          </p:cNvSpPr>
          <p:nvPr>
            <p:ph type="title"/>
          </p:nvPr>
        </p:nvSpPr>
        <p:spPr/>
        <p:txBody>
          <a:bodyPr/>
          <a:lstStyle/>
          <a:p>
            <a:r>
              <a:rPr lang="en-US" dirty="0"/>
              <a:t>Scenario #1   </a:t>
            </a:r>
          </a:p>
        </p:txBody>
      </p:sp>
      <p:sp>
        <p:nvSpPr>
          <p:cNvPr id="3" name="Content Placeholder 2">
            <a:extLst>
              <a:ext uri="{FF2B5EF4-FFF2-40B4-BE49-F238E27FC236}">
                <a16:creationId xmlns:a16="http://schemas.microsoft.com/office/drawing/2014/main" id="{B4EE1BDB-388D-40C3-8FF8-24B93665788F}"/>
              </a:ext>
            </a:extLst>
          </p:cNvPr>
          <p:cNvSpPr>
            <a:spLocks noGrp="1"/>
          </p:cNvSpPr>
          <p:nvPr>
            <p:ph idx="1"/>
          </p:nvPr>
        </p:nvSpPr>
        <p:spPr/>
        <p:txBody>
          <a:bodyPr>
            <a:normAutofit fontScale="85000" lnSpcReduction="20000"/>
          </a:bodyPr>
          <a:lstStyle/>
          <a:p>
            <a:pPr marL="0" indent="0">
              <a:buNone/>
            </a:pPr>
            <a:r>
              <a:rPr lang="en-US" sz="3600" b="1" dirty="0">
                <a:solidFill>
                  <a:schemeClr val="tx1"/>
                </a:solidFill>
              </a:rPr>
              <a:t>AAALAC site visitors notice what appears to be a small clean glue trap located near an exterior door of the feed room.  The site visitors question the VMU Supervisor and the Attending Veterinarian about the use of glue traps.   They explain that the glue traps are checked daily, used </a:t>
            </a:r>
            <a:r>
              <a:rPr lang="en-US" sz="3600" b="1" dirty="0"/>
              <a:t>as</a:t>
            </a:r>
            <a:r>
              <a:rPr lang="en-US" sz="3600" b="1" dirty="0">
                <a:solidFill>
                  <a:schemeClr val="tx1"/>
                </a:solidFill>
              </a:rPr>
              <a:t> a surveillance method for insects and are not used for rodent control.  The site visitor makes a note and moves on with the facility review. </a:t>
            </a:r>
          </a:p>
        </p:txBody>
      </p:sp>
    </p:spTree>
    <p:extLst>
      <p:ext uri="{BB962C8B-B14F-4D97-AF65-F5344CB8AC3E}">
        <p14:creationId xmlns:p14="http://schemas.microsoft.com/office/powerpoint/2010/main" val="1139258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14750-C030-4D8A-AB6E-71AE7D88FB0B}"/>
              </a:ext>
            </a:extLst>
          </p:cNvPr>
          <p:cNvSpPr>
            <a:spLocks noGrp="1"/>
          </p:cNvSpPr>
          <p:nvPr>
            <p:ph type="title"/>
          </p:nvPr>
        </p:nvSpPr>
        <p:spPr/>
        <p:txBody>
          <a:bodyPr/>
          <a:lstStyle/>
          <a:p>
            <a:r>
              <a:rPr lang="en-US" dirty="0"/>
              <a:t>Scenario #1- What would you do?</a:t>
            </a:r>
          </a:p>
        </p:txBody>
      </p:sp>
      <p:sp>
        <p:nvSpPr>
          <p:cNvPr id="3" name="Content Placeholder 2">
            <a:extLst>
              <a:ext uri="{FF2B5EF4-FFF2-40B4-BE49-F238E27FC236}">
                <a16:creationId xmlns:a16="http://schemas.microsoft.com/office/drawing/2014/main" id="{6A6869F4-D772-4661-ABAA-B9ADD8BD829C}"/>
              </a:ext>
            </a:extLst>
          </p:cNvPr>
          <p:cNvSpPr>
            <a:spLocks noGrp="1"/>
          </p:cNvSpPr>
          <p:nvPr>
            <p:ph idx="1"/>
          </p:nvPr>
        </p:nvSpPr>
        <p:spPr>
          <a:xfrm>
            <a:off x="818712" y="2222287"/>
            <a:ext cx="10554574" cy="4241575"/>
          </a:xfrm>
        </p:spPr>
        <p:txBody>
          <a:bodyPr>
            <a:noAutofit/>
          </a:bodyPr>
          <a:lstStyle/>
          <a:p>
            <a:pPr marL="0" indent="0">
              <a:buNone/>
            </a:pPr>
            <a:endParaRPr lang="en-US" sz="2800" b="1" u="sng" dirty="0"/>
          </a:p>
          <a:p>
            <a:pPr marL="0" indent="0">
              <a:buNone/>
            </a:pPr>
            <a:r>
              <a:rPr lang="en-US" sz="2800" b="1" dirty="0"/>
              <a:t>a) During the site visit provide documentation to clarify institutional pest control policies and procedures. </a:t>
            </a:r>
          </a:p>
          <a:p>
            <a:pPr marL="0" indent="0">
              <a:buNone/>
            </a:pPr>
            <a:r>
              <a:rPr lang="en-US" sz="2800" b="1" dirty="0"/>
              <a:t>b) Wait and see if the site visitors bring up the topic of glue traps at the exit interview; if so, provide PSVC within 10 business days addressing this concern.</a:t>
            </a:r>
          </a:p>
          <a:p>
            <a:pPr marL="0" indent="0">
              <a:buNone/>
            </a:pPr>
            <a:r>
              <a:rPr lang="en-US" sz="2800" b="1" dirty="0"/>
              <a:t>c) The site visitors do not mention glue traps at the exit interview so there is no reason to provide PSVC addressing this glue traps.</a:t>
            </a:r>
          </a:p>
        </p:txBody>
      </p:sp>
    </p:spTree>
    <p:extLst>
      <p:ext uri="{BB962C8B-B14F-4D97-AF65-F5344CB8AC3E}">
        <p14:creationId xmlns:p14="http://schemas.microsoft.com/office/powerpoint/2010/main" val="2549135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D1779-0049-4F26-A3A9-B048BDF7E556}"/>
              </a:ext>
            </a:extLst>
          </p:cNvPr>
          <p:cNvSpPr>
            <a:spLocks noGrp="1"/>
          </p:cNvSpPr>
          <p:nvPr>
            <p:ph type="title"/>
          </p:nvPr>
        </p:nvSpPr>
        <p:spPr>
          <a:xfrm>
            <a:off x="810000" y="447188"/>
            <a:ext cx="10571998" cy="877115"/>
          </a:xfrm>
        </p:spPr>
        <p:txBody>
          <a:bodyPr/>
          <a:lstStyle/>
          <a:p>
            <a:r>
              <a:rPr lang="en-US" dirty="0"/>
              <a:t>Scenario #1 - Analysis</a:t>
            </a:r>
          </a:p>
        </p:txBody>
      </p:sp>
      <p:sp>
        <p:nvSpPr>
          <p:cNvPr id="3" name="Content Placeholder 2">
            <a:extLst>
              <a:ext uri="{FF2B5EF4-FFF2-40B4-BE49-F238E27FC236}">
                <a16:creationId xmlns:a16="http://schemas.microsoft.com/office/drawing/2014/main" id="{013F64CF-4212-41C0-8F45-CFEB4064EAD1}"/>
              </a:ext>
            </a:extLst>
          </p:cNvPr>
          <p:cNvSpPr>
            <a:spLocks noGrp="1"/>
          </p:cNvSpPr>
          <p:nvPr>
            <p:ph idx="1"/>
          </p:nvPr>
        </p:nvSpPr>
        <p:spPr>
          <a:xfrm>
            <a:off x="252248" y="1876097"/>
            <a:ext cx="11761076" cy="5281448"/>
          </a:xfrm>
        </p:spPr>
        <p:txBody>
          <a:bodyPr>
            <a:noAutofit/>
          </a:bodyPr>
          <a:lstStyle/>
          <a:p>
            <a:pPr marL="0" indent="0">
              <a:buNone/>
            </a:pPr>
            <a:endParaRPr lang="en-US" sz="2400" dirty="0"/>
          </a:p>
          <a:p>
            <a:pPr marL="0" indent="0">
              <a:buNone/>
            </a:pPr>
            <a:r>
              <a:rPr lang="en-US" sz="2400" b="1" dirty="0"/>
              <a:t>a) During the site visit provide documentation to clarify institutional pest control policies and procedures</a:t>
            </a:r>
            <a:r>
              <a:rPr lang="en-US" sz="2400" b="1" dirty="0">
                <a:solidFill>
                  <a:schemeClr val="accent2"/>
                </a:solidFill>
              </a:rPr>
              <a:t>.    </a:t>
            </a:r>
            <a:r>
              <a:rPr lang="en-US" sz="2400" b="1" i="1" dirty="0">
                <a:solidFill>
                  <a:schemeClr val="accent1">
                    <a:lumMod val="60000"/>
                    <a:lumOff val="40000"/>
                  </a:schemeClr>
                </a:solidFill>
              </a:rPr>
              <a:t>Best option – Address the potential concern ASAP so it is no longer an issue for the site visitors.</a:t>
            </a:r>
            <a:endParaRPr lang="en-US" sz="2400" b="1" dirty="0">
              <a:solidFill>
                <a:schemeClr val="accent1">
                  <a:lumMod val="60000"/>
                  <a:lumOff val="40000"/>
                </a:schemeClr>
              </a:solidFill>
            </a:endParaRPr>
          </a:p>
          <a:p>
            <a:pPr marL="0" indent="0">
              <a:buNone/>
            </a:pPr>
            <a:r>
              <a:rPr lang="en-US" sz="2400" b="1" dirty="0"/>
              <a:t>b) Wait and see if the site visitors bring up the topic of glue traps at the exit interview; if so, provide PSVC within 10 days addressing this concern.  </a:t>
            </a:r>
            <a:r>
              <a:rPr lang="en-US" sz="2400" b="1" i="1" dirty="0">
                <a:solidFill>
                  <a:schemeClr val="accent1">
                    <a:lumMod val="60000"/>
                    <a:lumOff val="40000"/>
                  </a:schemeClr>
                </a:solidFill>
              </a:rPr>
              <a:t>Also acceptable but no PSVC would be needed if addressed during site visit.</a:t>
            </a:r>
          </a:p>
          <a:p>
            <a:pPr marL="0" indent="0">
              <a:buNone/>
            </a:pPr>
            <a:r>
              <a:rPr lang="en-US" sz="2400" b="1" dirty="0"/>
              <a:t>c) The site visitors do not mention glue traps at the exit interview so there is no reason to provide PSVC addressing this glue traps.  </a:t>
            </a:r>
            <a:r>
              <a:rPr lang="en-US" sz="2400" b="1" i="1" dirty="0">
                <a:solidFill>
                  <a:schemeClr val="accent1">
                    <a:lumMod val="60000"/>
                    <a:lumOff val="40000"/>
                  </a:schemeClr>
                </a:solidFill>
              </a:rPr>
              <a:t>Risky – The site visitors may be pressed for time and fail to mention the glue trap issue and instead focus on more serious concerns.  The glue trap issue may be considered an SFI .</a:t>
            </a:r>
            <a:endParaRPr lang="en-US" sz="2400" b="1" dirty="0">
              <a:solidFill>
                <a:schemeClr val="accent1">
                  <a:lumMod val="60000"/>
                  <a:lumOff val="40000"/>
                </a:schemeClr>
              </a:solidFill>
            </a:endParaRPr>
          </a:p>
          <a:p>
            <a:pPr marL="0" indent="0">
              <a:buNone/>
            </a:pPr>
            <a:endParaRPr lang="en-US" sz="2400" b="1" dirty="0"/>
          </a:p>
          <a:p>
            <a:endParaRPr lang="en-US" sz="2400" dirty="0"/>
          </a:p>
        </p:txBody>
      </p:sp>
    </p:spTree>
    <p:extLst>
      <p:ext uri="{BB962C8B-B14F-4D97-AF65-F5344CB8AC3E}">
        <p14:creationId xmlns:p14="http://schemas.microsoft.com/office/powerpoint/2010/main" val="1606725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185EA-97F3-4748-9536-B979A3B2259A}"/>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8948B25C-2CA3-4BED-8456-529933648713}"/>
              </a:ext>
            </a:extLst>
          </p:cNvPr>
          <p:cNvSpPr>
            <a:spLocks noGrp="1"/>
          </p:cNvSpPr>
          <p:nvPr>
            <p:ph idx="1"/>
          </p:nvPr>
        </p:nvSpPr>
        <p:spPr/>
        <p:txBody>
          <a:bodyPr>
            <a:normAutofit fontScale="85000" lnSpcReduction="10000"/>
          </a:bodyPr>
          <a:lstStyle/>
          <a:p>
            <a:pPr marL="0" indent="0">
              <a:buNone/>
            </a:pPr>
            <a:r>
              <a:rPr lang="en-US" sz="3200" b="1" dirty="0"/>
              <a:t>At the exit briefing, the site visitors expressed concern that three out of eight rodent housing rooms have unacceptable temperature excursions and/or inadequate air changes/hr.  A review of the room logs indicate that these HVAC issues have been occurring for months and other than being noted in the semiannual facility inspections, no corrective action has been taken.   The site visitors indicate that these HVAC issues are likely to be viewed as a mandatory correction by AAALAC Council.</a:t>
            </a:r>
          </a:p>
        </p:txBody>
      </p:sp>
    </p:spTree>
    <p:extLst>
      <p:ext uri="{BB962C8B-B14F-4D97-AF65-F5344CB8AC3E}">
        <p14:creationId xmlns:p14="http://schemas.microsoft.com/office/powerpoint/2010/main" val="281937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EF2A2-06AE-461C-8FD6-3B2901403886}"/>
              </a:ext>
            </a:extLst>
          </p:cNvPr>
          <p:cNvSpPr>
            <a:spLocks noGrp="1"/>
          </p:cNvSpPr>
          <p:nvPr>
            <p:ph type="title"/>
          </p:nvPr>
        </p:nvSpPr>
        <p:spPr/>
        <p:txBody>
          <a:bodyPr/>
          <a:lstStyle/>
          <a:p>
            <a:r>
              <a:rPr lang="en-US" dirty="0"/>
              <a:t>Scenario #2 – What would you do?</a:t>
            </a:r>
          </a:p>
        </p:txBody>
      </p:sp>
      <p:sp>
        <p:nvSpPr>
          <p:cNvPr id="3" name="Content Placeholder 2">
            <a:extLst>
              <a:ext uri="{FF2B5EF4-FFF2-40B4-BE49-F238E27FC236}">
                <a16:creationId xmlns:a16="http://schemas.microsoft.com/office/drawing/2014/main" id="{745BF20B-DAE0-4E1D-9CFE-02CB74E824FC}"/>
              </a:ext>
            </a:extLst>
          </p:cNvPr>
          <p:cNvSpPr>
            <a:spLocks noGrp="1"/>
          </p:cNvSpPr>
          <p:nvPr>
            <p:ph idx="1"/>
          </p:nvPr>
        </p:nvSpPr>
        <p:spPr>
          <a:xfrm>
            <a:off x="425669" y="2222287"/>
            <a:ext cx="11540359" cy="4452833"/>
          </a:xfrm>
        </p:spPr>
        <p:txBody>
          <a:bodyPr>
            <a:normAutofit/>
          </a:bodyPr>
          <a:lstStyle/>
          <a:p>
            <a:pPr marL="0" indent="0">
              <a:buNone/>
            </a:pPr>
            <a:r>
              <a:rPr lang="en-US" sz="2800" b="1" dirty="0"/>
              <a:t>a) Wait and see if AAALAC Council makes the HVAC issues a mandatory correction.</a:t>
            </a:r>
          </a:p>
          <a:p>
            <a:pPr marL="0" indent="0">
              <a:buNone/>
            </a:pPr>
            <a:r>
              <a:rPr lang="en-US" sz="2800" b="1" dirty="0"/>
              <a:t>b) Submit PSVC – detailing a work plan and cost estimate for repairs; start date depends on funding approval. </a:t>
            </a:r>
          </a:p>
          <a:p>
            <a:pPr marL="0" indent="0">
              <a:buNone/>
            </a:pPr>
            <a:r>
              <a:rPr lang="en-US" sz="2800" b="1" dirty="0"/>
              <a:t>c) Submit PSVC– the three rooms were vacated; animals moved to rooms meeting </a:t>
            </a:r>
            <a:r>
              <a:rPr lang="en-US" sz="2800" b="1" i="1" dirty="0"/>
              <a:t>Guide </a:t>
            </a:r>
            <a:r>
              <a:rPr lang="en-US" sz="2800" b="1" dirty="0"/>
              <a:t>standards. Provide approved PO for parts and Engineering work order for repairs with an estimated completion date. </a:t>
            </a:r>
          </a:p>
          <a:p>
            <a:endParaRPr lang="en-US" b="1" dirty="0"/>
          </a:p>
        </p:txBody>
      </p:sp>
    </p:spTree>
    <p:extLst>
      <p:ext uri="{BB962C8B-B14F-4D97-AF65-F5344CB8AC3E}">
        <p14:creationId xmlns:p14="http://schemas.microsoft.com/office/powerpoint/2010/main" val="1810432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79B0B-1098-4879-A56B-22D16152E4BA}"/>
              </a:ext>
            </a:extLst>
          </p:cNvPr>
          <p:cNvSpPr>
            <a:spLocks noGrp="1"/>
          </p:cNvSpPr>
          <p:nvPr>
            <p:ph type="title"/>
          </p:nvPr>
        </p:nvSpPr>
        <p:spPr>
          <a:xfrm>
            <a:off x="657224" y="499533"/>
            <a:ext cx="10772775" cy="1285724"/>
          </a:xfrm>
        </p:spPr>
        <p:txBody>
          <a:bodyPr/>
          <a:lstStyle/>
          <a:p>
            <a:r>
              <a:rPr lang="en-US" dirty="0"/>
              <a:t>Scenario #2 - Analysis</a:t>
            </a:r>
          </a:p>
        </p:txBody>
      </p:sp>
      <p:sp>
        <p:nvSpPr>
          <p:cNvPr id="3" name="Content Placeholder 2">
            <a:extLst>
              <a:ext uri="{FF2B5EF4-FFF2-40B4-BE49-F238E27FC236}">
                <a16:creationId xmlns:a16="http://schemas.microsoft.com/office/drawing/2014/main" id="{C29F01DB-A15F-4EA6-9237-6D392C4DBC5B}"/>
              </a:ext>
            </a:extLst>
          </p:cNvPr>
          <p:cNvSpPr>
            <a:spLocks noGrp="1"/>
          </p:cNvSpPr>
          <p:nvPr>
            <p:ph idx="1"/>
          </p:nvPr>
        </p:nvSpPr>
        <p:spPr>
          <a:xfrm>
            <a:off x="331076" y="1040524"/>
            <a:ext cx="11860924" cy="6668813"/>
          </a:xfrm>
        </p:spPr>
        <p:txBody>
          <a:bodyPr>
            <a:normAutofit/>
          </a:bodyPr>
          <a:lstStyle/>
          <a:p>
            <a:pPr marL="0" indent="0">
              <a:buNone/>
            </a:pPr>
            <a:r>
              <a:rPr lang="en-US" sz="2400" b="1" dirty="0"/>
              <a:t>a) Wait and see if AAALAC Council makes the HVAC issues a mandatory correction.  </a:t>
            </a:r>
            <a:r>
              <a:rPr lang="en-US" sz="2400" b="1" i="1" dirty="0">
                <a:solidFill>
                  <a:schemeClr val="accent1">
                    <a:lumMod val="60000"/>
                    <a:lumOff val="40000"/>
                  </a:schemeClr>
                </a:solidFill>
              </a:rPr>
              <a:t>Bad idea - In some cases, Council’s decision for Deferred Accreditation vs. Probation may depend heavily on the institution’s PSVC.</a:t>
            </a:r>
            <a:endParaRPr lang="en-US" sz="2400" b="1" dirty="0">
              <a:solidFill>
                <a:schemeClr val="accent1">
                  <a:lumMod val="60000"/>
                  <a:lumOff val="40000"/>
                </a:schemeClr>
              </a:solidFill>
            </a:endParaRPr>
          </a:p>
          <a:p>
            <a:pPr marL="0" indent="0">
              <a:buNone/>
            </a:pPr>
            <a:r>
              <a:rPr lang="en-US" sz="2400" b="1" dirty="0"/>
              <a:t>b) Submit PSVC – detailing a work plan and cost estimate for repairs; start date depends on funding approval.   </a:t>
            </a:r>
            <a:r>
              <a:rPr lang="en-US" sz="2400" b="1" i="1" dirty="0">
                <a:solidFill>
                  <a:schemeClr val="accent1">
                    <a:lumMod val="60000"/>
                    <a:lumOff val="40000"/>
                  </a:schemeClr>
                </a:solidFill>
              </a:rPr>
              <a:t>This response is largely lip service because  substantial correction has not occurred. </a:t>
            </a:r>
          </a:p>
          <a:p>
            <a:pPr marL="0" indent="0">
              <a:buNone/>
            </a:pPr>
            <a:r>
              <a:rPr lang="en-US" sz="2400" b="1" dirty="0"/>
              <a:t>c) Submit PSVC – the three rooms were vacated; animals moved to rooms meeting </a:t>
            </a:r>
            <a:r>
              <a:rPr lang="en-US" sz="2400" b="1" i="1" dirty="0"/>
              <a:t>Guide </a:t>
            </a:r>
            <a:r>
              <a:rPr lang="en-US" sz="2400" b="1" dirty="0"/>
              <a:t>standards.  Provide approved PO for parts and Engineering work order  for repairs with an estimated completion date. </a:t>
            </a:r>
            <a:r>
              <a:rPr lang="en-US" sz="2400" b="1" i="1" dirty="0">
                <a:solidFill>
                  <a:schemeClr val="accent1">
                    <a:lumMod val="60000"/>
                    <a:lumOff val="40000"/>
                  </a:schemeClr>
                </a:solidFill>
              </a:rPr>
              <a:t>Best strategy – Short term and longer-term solutions; may make the difference between Deferred Accreditation and Probation. </a:t>
            </a:r>
            <a:endParaRPr lang="en-US" sz="2400" b="1" dirty="0">
              <a:solidFill>
                <a:schemeClr val="accent1">
                  <a:lumMod val="60000"/>
                  <a:lumOff val="40000"/>
                </a:schemeClr>
              </a:solidFill>
            </a:endParaRPr>
          </a:p>
          <a:p>
            <a:endParaRPr lang="en-US" sz="1600" dirty="0"/>
          </a:p>
        </p:txBody>
      </p:sp>
    </p:spTree>
    <p:extLst>
      <p:ext uri="{BB962C8B-B14F-4D97-AF65-F5344CB8AC3E}">
        <p14:creationId xmlns:p14="http://schemas.microsoft.com/office/powerpoint/2010/main" val="1414517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7EFCE-CC77-4601-BBAB-90E1817736D4}"/>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957C2888-34C3-4FEC-8ADE-A1722096D6AE}"/>
              </a:ext>
            </a:extLst>
          </p:cNvPr>
          <p:cNvSpPr>
            <a:spLocks noGrp="1"/>
          </p:cNvSpPr>
          <p:nvPr>
            <p:ph idx="1"/>
          </p:nvPr>
        </p:nvSpPr>
        <p:spPr>
          <a:xfrm>
            <a:off x="818712" y="2026920"/>
            <a:ext cx="10916088" cy="4831081"/>
          </a:xfrm>
        </p:spPr>
        <p:txBody>
          <a:bodyPr>
            <a:normAutofit fontScale="25000" lnSpcReduction="20000"/>
          </a:bodyPr>
          <a:lstStyle/>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8000" dirty="0"/>
          </a:p>
          <a:p>
            <a:pPr marL="0" indent="0">
              <a:buNone/>
            </a:pPr>
            <a:endParaRPr lang="en-US" sz="8000" dirty="0"/>
          </a:p>
          <a:p>
            <a:pPr marL="0" indent="0">
              <a:buNone/>
            </a:pPr>
            <a:r>
              <a:rPr lang="en-US" sz="11200" b="1" dirty="0"/>
              <a:t>The Hometown VAMC receives the following:</a:t>
            </a:r>
          </a:p>
          <a:p>
            <a:pPr marL="0" indent="0">
              <a:buNone/>
            </a:pPr>
            <a:r>
              <a:rPr lang="en-US" sz="11200" b="1" i="1" dirty="0"/>
              <a:t>	Council has reviewed the recent site visit  report.  The animal care and use program is overall of high quality - features an engaged IACUC and proactive post-approval monitoring program.  Council is pleased to inform you that the program generally conforms with AAALAC International standards as set forth by the </a:t>
            </a:r>
            <a:r>
              <a:rPr lang="en-US" sz="11200" b="1" i="1" u="sng" dirty="0"/>
              <a:t>Guide for the Care and Use of Laboratory Animals, NRC 2011. </a:t>
            </a:r>
            <a:r>
              <a:rPr lang="en-US" sz="11200" b="1" i="1" dirty="0"/>
              <a:t> Therefore Council directs your attention to the Condition listed in the enclosure and requires a written report of actions taken to correct the Condition within one month from the date of this letter (5/1/18) as the criteria for maintaining FULL ACCREDITATION.</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829730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ACA260-BF11-4592-B22E-9A8C7AF40F81}"/>
              </a:ext>
            </a:extLst>
          </p:cNvPr>
          <p:cNvSpPr>
            <a:spLocks noGrp="1"/>
          </p:cNvSpPr>
          <p:nvPr>
            <p:ph type="title"/>
          </p:nvPr>
        </p:nvSpPr>
        <p:spPr>
          <a:xfrm>
            <a:off x="646386" y="137160"/>
            <a:ext cx="10735612" cy="1297502"/>
          </a:xfrm>
        </p:spPr>
        <p:txBody>
          <a:bodyPr/>
          <a:lstStyle/>
          <a:p>
            <a:br>
              <a:rPr lang="en-US" dirty="0"/>
            </a:br>
            <a:br>
              <a:rPr lang="en-US" dirty="0"/>
            </a:br>
            <a:br>
              <a:rPr lang="en-US" dirty="0"/>
            </a:br>
            <a:br>
              <a:rPr lang="en-US" dirty="0"/>
            </a:br>
            <a:br>
              <a:rPr lang="en-US" dirty="0"/>
            </a:br>
            <a:br>
              <a:rPr lang="en-US" dirty="0"/>
            </a:br>
            <a:br>
              <a:rPr lang="en-US" dirty="0"/>
            </a:br>
            <a:br>
              <a:rPr lang="en-US" dirty="0"/>
            </a:br>
            <a:r>
              <a:rPr lang="en-US" dirty="0"/>
              <a:t>Scenario #3:</a:t>
            </a:r>
            <a:br>
              <a:rPr lang="en-US" dirty="0"/>
            </a:br>
            <a:endParaRPr lang="en-US" dirty="0"/>
          </a:p>
        </p:txBody>
      </p:sp>
      <p:sp>
        <p:nvSpPr>
          <p:cNvPr id="5" name="Content Placeholder 4">
            <a:extLst>
              <a:ext uri="{FF2B5EF4-FFF2-40B4-BE49-F238E27FC236}">
                <a16:creationId xmlns:a16="http://schemas.microsoft.com/office/drawing/2014/main" id="{9FEA86C6-51E9-4362-85EB-42D2DECBE244}"/>
              </a:ext>
            </a:extLst>
          </p:cNvPr>
          <p:cNvSpPr>
            <a:spLocks noGrp="1"/>
          </p:cNvSpPr>
          <p:nvPr>
            <p:ph idx="1"/>
          </p:nvPr>
        </p:nvSpPr>
        <p:spPr>
          <a:xfrm>
            <a:off x="409903" y="3200400"/>
            <a:ext cx="11430000" cy="4587237"/>
          </a:xfrm>
        </p:spPr>
        <p:txBody>
          <a:bodyPr>
            <a:normAutofit fontScale="92500"/>
          </a:bodyPr>
          <a:lstStyle/>
          <a:p>
            <a:pPr marL="0" indent="0">
              <a:buNone/>
            </a:pPr>
            <a:r>
              <a:rPr lang="en-US" sz="2600" b="1" u="sng" dirty="0"/>
              <a:t>Condition that must be addressed</a:t>
            </a:r>
            <a:r>
              <a:rPr lang="en-US" sz="2600" b="1" dirty="0"/>
              <a:t>: In Building A–Rm 304,  a vaccine study involving live influenza A virus challenge in mice was being conducted. The employee health clinic and the VA day-care were also located on the 3</a:t>
            </a:r>
            <a:r>
              <a:rPr lang="en-US" sz="2600" b="1" baseline="30000" dirty="0"/>
              <a:t>rd</a:t>
            </a:r>
            <a:r>
              <a:rPr lang="en-US" sz="2600" b="1" dirty="0"/>
              <a:t> floor of Building A.  The vaccine studies were conducted in a biocontainment suite but the Class II biological safety cabinets (BSC) and the suite’s ventilation system had not been evaluated and re-certified since October 2016.   Biosafety in Microbiological and Biomedical Laboratories (BMBL) 5</a:t>
            </a:r>
            <a:r>
              <a:rPr lang="en-US" sz="2600" b="1" baseline="30000" dirty="0"/>
              <a:t>th</a:t>
            </a:r>
            <a:r>
              <a:rPr lang="en-US" sz="2600" b="1" dirty="0"/>
              <a:t> edition requires testing and certification at least annually to safeguard personnel. Council acknowledges receipt of 3/20/18 correspondence that a company specializing in biocontainment facility testing and certification had been consulted; however, Council must be informed when these deficiencies have been addressed.</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81654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DA16-EC39-45D7-979C-F8AEB4990337}"/>
              </a:ext>
            </a:extLst>
          </p:cNvPr>
          <p:cNvSpPr>
            <a:spLocks noGrp="1"/>
          </p:cNvSpPr>
          <p:nvPr>
            <p:ph type="title"/>
          </p:nvPr>
        </p:nvSpPr>
        <p:spPr>
          <a:xfrm>
            <a:off x="810000" y="173421"/>
            <a:ext cx="10563286" cy="1244217"/>
          </a:xfrm>
        </p:spPr>
        <p:txBody>
          <a:bodyPr/>
          <a:lstStyle/>
          <a:p>
            <a:br>
              <a:rPr lang="en-US" dirty="0"/>
            </a:br>
            <a:br>
              <a:rPr lang="en-US" dirty="0"/>
            </a:br>
            <a:r>
              <a:rPr lang="en-US" dirty="0"/>
              <a:t>Scenario #3 -What would you do?</a:t>
            </a:r>
            <a:br>
              <a:rPr lang="en-US" dirty="0"/>
            </a:br>
            <a:r>
              <a:rPr lang="en-US" dirty="0"/>
              <a:t> </a:t>
            </a:r>
          </a:p>
        </p:txBody>
      </p:sp>
      <p:sp>
        <p:nvSpPr>
          <p:cNvPr id="3" name="Content Placeholder 2">
            <a:extLst>
              <a:ext uri="{FF2B5EF4-FFF2-40B4-BE49-F238E27FC236}">
                <a16:creationId xmlns:a16="http://schemas.microsoft.com/office/drawing/2014/main" id="{EE981975-FFAA-4579-AEC2-F9397D5CF39B}"/>
              </a:ext>
            </a:extLst>
          </p:cNvPr>
          <p:cNvSpPr>
            <a:spLocks noGrp="1"/>
          </p:cNvSpPr>
          <p:nvPr>
            <p:ph idx="1"/>
          </p:nvPr>
        </p:nvSpPr>
        <p:spPr>
          <a:xfrm>
            <a:off x="818712" y="2222287"/>
            <a:ext cx="10554574" cy="4635713"/>
          </a:xfrm>
        </p:spPr>
        <p:txBody>
          <a:bodyPr/>
          <a:lstStyle/>
          <a:p>
            <a:pPr>
              <a:buAutoNum type="alphaLcParenR"/>
            </a:pPr>
            <a:r>
              <a:rPr lang="en-US" sz="2800" b="1" dirty="0"/>
              <a:t>Nothing because the condition doesn’t apply to the  Hometown’s Veterinary Medical Unit.</a:t>
            </a:r>
          </a:p>
          <a:p>
            <a:pPr>
              <a:buAutoNum type="alphaLcParenR"/>
            </a:pPr>
            <a:r>
              <a:rPr lang="en-US" sz="2800" b="1" dirty="0"/>
              <a:t>Have the biocontainment suite tested and recertified; notify Council it was completed on 5/22/18 by a third party vendor.</a:t>
            </a:r>
          </a:p>
          <a:p>
            <a:pPr>
              <a:buAutoNum type="alphaLcParenR"/>
            </a:pPr>
            <a:r>
              <a:rPr lang="en-US" sz="2800" b="1" dirty="0"/>
              <a:t>Complete testing and recertification, send correspondence to Council that includes the third party vendor’s report detailing the assessments performed, results, and recertification date.</a:t>
            </a:r>
          </a:p>
          <a:p>
            <a:pPr marL="0" indent="0">
              <a:buNone/>
            </a:pPr>
            <a:endParaRPr lang="en-US" dirty="0"/>
          </a:p>
        </p:txBody>
      </p:sp>
    </p:spTree>
    <p:extLst>
      <p:ext uri="{BB962C8B-B14F-4D97-AF65-F5344CB8AC3E}">
        <p14:creationId xmlns:p14="http://schemas.microsoft.com/office/powerpoint/2010/main" val="159057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F12C3-DFD8-42CD-8277-B220C3AE1702}"/>
              </a:ext>
            </a:extLst>
          </p:cNvPr>
          <p:cNvSpPr>
            <a:spLocks noGrp="1"/>
          </p:cNvSpPr>
          <p:nvPr>
            <p:ph type="title"/>
          </p:nvPr>
        </p:nvSpPr>
        <p:spPr/>
        <p:txBody>
          <a:bodyPr/>
          <a:lstStyle/>
          <a:p>
            <a:r>
              <a:rPr lang="en-US" dirty="0"/>
              <a:t>Scenario #3 - Analysis</a:t>
            </a:r>
          </a:p>
        </p:txBody>
      </p:sp>
      <p:sp>
        <p:nvSpPr>
          <p:cNvPr id="3" name="Content Placeholder 2">
            <a:extLst>
              <a:ext uri="{FF2B5EF4-FFF2-40B4-BE49-F238E27FC236}">
                <a16:creationId xmlns:a16="http://schemas.microsoft.com/office/drawing/2014/main" id="{CFA6A7C0-1AC9-4B08-A048-A4E928157103}"/>
              </a:ext>
            </a:extLst>
          </p:cNvPr>
          <p:cNvSpPr>
            <a:spLocks noGrp="1"/>
          </p:cNvSpPr>
          <p:nvPr>
            <p:ph idx="1"/>
          </p:nvPr>
        </p:nvSpPr>
        <p:spPr>
          <a:xfrm>
            <a:off x="818712" y="2222287"/>
            <a:ext cx="10554574" cy="4635713"/>
          </a:xfrm>
        </p:spPr>
        <p:txBody>
          <a:bodyPr>
            <a:normAutofit fontScale="77500" lnSpcReduction="20000"/>
          </a:bodyPr>
          <a:lstStyle/>
          <a:p>
            <a:pPr>
              <a:buAutoNum type="alphaLcParenR"/>
            </a:pPr>
            <a:r>
              <a:rPr lang="en-US" sz="3400" b="1" dirty="0"/>
              <a:t>Nothing because the condition doesn’t apply to the  Hometown’s Veterinary Medical Unit. </a:t>
            </a:r>
            <a:r>
              <a:rPr lang="en-US" sz="3400" b="1" dirty="0">
                <a:solidFill>
                  <a:schemeClr val="accent1">
                    <a:lumMod val="60000"/>
                    <a:lumOff val="40000"/>
                  </a:schemeClr>
                </a:solidFill>
              </a:rPr>
              <a:t>Unacceptable; Council is likely to put the Hometown VAMC on probation.</a:t>
            </a:r>
          </a:p>
          <a:p>
            <a:pPr>
              <a:buAutoNum type="alphaLcParenR"/>
            </a:pPr>
            <a:r>
              <a:rPr lang="en-US" sz="3400" b="1" dirty="0"/>
              <a:t>Have the biocontainment suite tested and recertified; notify Council it was completed on 5/22/18 by a third party vendor.  </a:t>
            </a:r>
            <a:r>
              <a:rPr lang="en-US" sz="3400" b="1" dirty="0">
                <a:solidFill>
                  <a:schemeClr val="accent1">
                    <a:lumMod val="60000"/>
                    <a:lumOff val="40000"/>
                  </a:schemeClr>
                </a:solidFill>
              </a:rPr>
              <a:t>Better but provides no detail.</a:t>
            </a:r>
          </a:p>
          <a:p>
            <a:pPr>
              <a:buAutoNum type="alphaLcParenR"/>
            </a:pPr>
            <a:r>
              <a:rPr lang="en-US" sz="3400" b="1" dirty="0"/>
              <a:t>Complete testing and recertification, send correspondence to Council that includes the third party vendor’s report detailing the assessments performed, results, and recertification date.   </a:t>
            </a:r>
            <a:r>
              <a:rPr lang="en-US" sz="3400" b="1" dirty="0">
                <a:solidFill>
                  <a:schemeClr val="accent1">
                    <a:lumMod val="60000"/>
                    <a:lumOff val="40000"/>
                  </a:schemeClr>
                </a:solidFill>
              </a:rPr>
              <a:t>Best response – The Hometown VAMC has provided documentation that the problems have been definitively resolved within the timeline established by AAALAC.</a:t>
            </a:r>
          </a:p>
          <a:p>
            <a:endParaRPr lang="en-US" dirty="0"/>
          </a:p>
        </p:txBody>
      </p:sp>
    </p:spTree>
    <p:extLst>
      <p:ext uri="{BB962C8B-B14F-4D97-AF65-F5344CB8AC3E}">
        <p14:creationId xmlns:p14="http://schemas.microsoft.com/office/powerpoint/2010/main" val="3763296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FF62A-8A63-456C-9D46-4E396DCFD1F8}"/>
              </a:ext>
            </a:extLst>
          </p:cNvPr>
          <p:cNvSpPr>
            <a:spLocks noGrp="1"/>
          </p:cNvSpPr>
          <p:nvPr>
            <p:ph type="title"/>
          </p:nvPr>
        </p:nvSpPr>
        <p:spPr/>
        <p:txBody>
          <a:bodyPr/>
          <a:lstStyle/>
          <a:p>
            <a:r>
              <a:rPr lang="en-US" dirty="0"/>
              <a:t>AAALAC terms for deficiencies</a:t>
            </a:r>
          </a:p>
        </p:txBody>
      </p:sp>
      <p:sp>
        <p:nvSpPr>
          <p:cNvPr id="3" name="Content Placeholder 2">
            <a:extLst>
              <a:ext uri="{FF2B5EF4-FFF2-40B4-BE49-F238E27FC236}">
                <a16:creationId xmlns:a16="http://schemas.microsoft.com/office/drawing/2014/main" id="{ABDD21B2-847E-4FDF-9832-72AF6DB445D8}"/>
              </a:ext>
            </a:extLst>
          </p:cNvPr>
          <p:cNvSpPr>
            <a:spLocks noGrp="1"/>
          </p:cNvSpPr>
          <p:nvPr>
            <p:ph idx="1"/>
          </p:nvPr>
        </p:nvSpPr>
        <p:spPr/>
        <p:txBody>
          <a:bodyPr>
            <a:normAutofit fontScale="92500"/>
          </a:bodyPr>
          <a:lstStyle/>
          <a:p>
            <a:r>
              <a:rPr lang="en-US" altLang="en-US" sz="3200" dirty="0">
                <a:solidFill>
                  <a:schemeClr val="tx1"/>
                </a:solidFill>
              </a:rPr>
              <a:t>Mandatory Item = a deficiency which must be corrected for Full Accreditation to be awarded or continued</a:t>
            </a:r>
            <a:br>
              <a:rPr lang="en-US" altLang="en-US" sz="3200" dirty="0">
                <a:solidFill>
                  <a:schemeClr val="tx1"/>
                </a:solidFill>
              </a:rPr>
            </a:br>
            <a:endParaRPr lang="en-US" altLang="en-US" sz="3200" dirty="0">
              <a:solidFill>
                <a:schemeClr val="tx1"/>
              </a:solidFill>
            </a:endParaRPr>
          </a:p>
          <a:p>
            <a:r>
              <a:rPr lang="en-US" altLang="en-US" sz="3200" dirty="0">
                <a:solidFill>
                  <a:schemeClr val="tx1"/>
                </a:solidFill>
              </a:rPr>
              <a:t>Suggestion for Improvement (SFI) =  items which the Council feels are desirable  to upgrade an already acceptable or even commendable program</a:t>
            </a:r>
          </a:p>
          <a:p>
            <a:endParaRPr lang="en-US" dirty="0"/>
          </a:p>
        </p:txBody>
      </p:sp>
    </p:spTree>
    <p:extLst>
      <p:ext uri="{BB962C8B-B14F-4D97-AF65-F5344CB8AC3E}">
        <p14:creationId xmlns:p14="http://schemas.microsoft.com/office/powerpoint/2010/main" val="1173687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AAD3-6F2F-480A-84E6-127E59E374D9}"/>
              </a:ext>
            </a:extLst>
          </p:cNvPr>
          <p:cNvSpPr>
            <a:spLocks noGrp="1"/>
          </p:cNvSpPr>
          <p:nvPr>
            <p:ph type="title"/>
          </p:nvPr>
        </p:nvSpPr>
        <p:spPr/>
        <p:txBody>
          <a:bodyPr/>
          <a:lstStyle/>
          <a:p>
            <a:r>
              <a:rPr lang="en-US" dirty="0"/>
              <a:t>Scenario #4</a:t>
            </a:r>
          </a:p>
        </p:txBody>
      </p:sp>
      <p:sp>
        <p:nvSpPr>
          <p:cNvPr id="3" name="Content Placeholder 2">
            <a:extLst>
              <a:ext uri="{FF2B5EF4-FFF2-40B4-BE49-F238E27FC236}">
                <a16:creationId xmlns:a16="http://schemas.microsoft.com/office/drawing/2014/main" id="{9EC3F680-D91C-4FF0-8594-FC74B774DB2A}"/>
              </a:ext>
            </a:extLst>
          </p:cNvPr>
          <p:cNvSpPr>
            <a:spLocks noGrp="1"/>
          </p:cNvSpPr>
          <p:nvPr>
            <p:ph idx="1"/>
          </p:nvPr>
        </p:nvSpPr>
        <p:spPr/>
        <p:txBody>
          <a:bodyPr>
            <a:normAutofit/>
          </a:bodyPr>
          <a:lstStyle/>
          <a:p>
            <a:pPr marL="0" indent="0">
              <a:buNone/>
            </a:pPr>
            <a:r>
              <a:rPr lang="en-US" sz="2800" b="1" dirty="0"/>
              <a:t>Site visitors expressed concern that five out of 12 very large adult rabbits on a long term study had pododermatitis.  They mentioned the five rabbits with foot lesions at the exit interview.  The VA provided PSVC indicating a SOP for weight management of adult rabbits had been developed. Council acknowledged the PSVC but made rabbits with foot lesions a mandatory correction.   </a:t>
            </a:r>
          </a:p>
        </p:txBody>
      </p:sp>
    </p:spTree>
    <p:extLst>
      <p:ext uri="{BB962C8B-B14F-4D97-AF65-F5344CB8AC3E}">
        <p14:creationId xmlns:p14="http://schemas.microsoft.com/office/powerpoint/2010/main" val="3124409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393BF-B5E7-4652-B47A-53DF55877750}"/>
              </a:ext>
            </a:extLst>
          </p:cNvPr>
          <p:cNvSpPr>
            <a:spLocks noGrp="1"/>
          </p:cNvSpPr>
          <p:nvPr>
            <p:ph type="title"/>
          </p:nvPr>
        </p:nvSpPr>
        <p:spPr/>
        <p:txBody>
          <a:bodyPr/>
          <a:lstStyle/>
          <a:p>
            <a:r>
              <a:rPr lang="en-US" dirty="0"/>
              <a:t>Scenario #4 – What would you do?</a:t>
            </a:r>
          </a:p>
        </p:txBody>
      </p:sp>
      <p:sp>
        <p:nvSpPr>
          <p:cNvPr id="3" name="Content Placeholder 2">
            <a:extLst>
              <a:ext uri="{FF2B5EF4-FFF2-40B4-BE49-F238E27FC236}">
                <a16:creationId xmlns:a16="http://schemas.microsoft.com/office/drawing/2014/main" id="{7210B889-B9F5-4CD0-B2C6-E1D88D57BE21}"/>
              </a:ext>
            </a:extLst>
          </p:cNvPr>
          <p:cNvSpPr>
            <a:spLocks noGrp="1"/>
          </p:cNvSpPr>
          <p:nvPr>
            <p:ph idx="1"/>
          </p:nvPr>
        </p:nvSpPr>
        <p:spPr/>
        <p:txBody>
          <a:bodyPr>
            <a:noAutofit/>
          </a:bodyPr>
          <a:lstStyle/>
          <a:p>
            <a:pPr marL="0" indent="0">
              <a:buNone/>
            </a:pPr>
            <a:r>
              <a:rPr lang="en-US" sz="2800" b="1" dirty="0"/>
              <a:t>a) Throw up you hands in frustration and swear that AAALAC Council is being picky.</a:t>
            </a:r>
          </a:p>
          <a:p>
            <a:pPr marL="0" indent="0">
              <a:buNone/>
            </a:pPr>
            <a:r>
              <a:rPr lang="en-US" sz="2800" b="1" dirty="0"/>
              <a:t>b) Send the IACUC-approved SOP on adult rabbit weight management to AAALAC.</a:t>
            </a:r>
          </a:p>
          <a:p>
            <a:pPr marL="0" indent="0">
              <a:buNone/>
            </a:pPr>
            <a:r>
              <a:rPr lang="en-US" sz="2800" b="1" dirty="0"/>
              <a:t>c) Explain the foot lesions of the five rabbits have healed due to daily treatment, use of resting pad, and weight loss.  Provide a  weekly log of weights for adult rabbits and a copy of the IACUC-approved SOP on rabbit weight management.  </a:t>
            </a:r>
          </a:p>
        </p:txBody>
      </p:sp>
    </p:spTree>
    <p:extLst>
      <p:ext uri="{BB962C8B-B14F-4D97-AF65-F5344CB8AC3E}">
        <p14:creationId xmlns:p14="http://schemas.microsoft.com/office/powerpoint/2010/main" val="2337997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BB379-ECF3-4727-A714-16E8833287FC}"/>
              </a:ext>
            </a:extLst>
          </p:cNvPr>
          <p:cNvSpPr>
            <a:spLocks noGrp="1"/>
          </p:cNvSpPr>
          <p:nvPr>
            <p:ph type="title"/>
          </p:nvPr>
        </p:nvSpPr>
        <p:spPr/>
        <p:txBody>
          <a:bodyPr/>
          <a:lstStyle/>
          <a:p>
            <a:r>
              <a:rPr lang="en-US" dirty="0"/>
              <a:t>Scenario #4 - Analysis</a:t>
            </a:r>
          </a:p>
        </p:txBody>
      </p:sp>
      <p:sp>
        <p:nvSpPr>
          <p:cNvPr id="3" name="Content Placeholder 2">
            <a:extLst>
              <a:ext uri="{FF2B5EF4-FFF2-40B4-BE49-F238E27FC236}">
                <a16:creationId xmlns:a16="http://schemas.microsoft.com/office/drawing/2014/main" id="{DC5134C1-7EDF-48CD-969A-8BB36C1D2394}"/>
              </a:ext>
            </a:extLst>
          </p:cNvPr>
          <p:cNvSpPr>
            <a:spLocks noGrp="1"/>
          </p:cNvSpPr>
          <p:nvPr>
            <p:ph idx="1"/>
          </p:nvPr>
        </p:nvSpPr>
        <p:spPr>
          <a:xfrm>
            <a:off x="818712" y="2222287"/>
            <a:ext cx="10554574" cy="4414996"/>
          </a:xfrm>
        </p:spPr>
        <p:txBody>
          <a:bodyPr>
            <a:normAutofit fontScale="92500" lnSpcReduction="10000"/>
          </a:bodyPr>
          <a:lstStyle/>
          <a:p>
            <a:pPr marL="0" indent="0">
              <a:buNone/>
            </a:pPr>
            <a:r>
              <a:rPr lang="en-US" sz="2800" b="1" dirty="0"/>
              <a:t>a) Throw up your hands in frustration and swear that AAALAC Council is being picky.  </a:t>
            </a:r>
            <a:r>
              <a:rPr lang="en-US" sz="2800" b="1" dirty="0">
                <a:solidFill>
                  <a:schemeClr val="accent1"/>
                </a:solidFill>
              </a:rPr>
              <a:t>Try again.</a:t>
            </a:r>
            <a:endParaRPr lang="en-US" sz="2800" b="1" dirty="0"/>
          </a:p>
          <a:p>
            <a:pPr marL="0" indent="0">
              <a:buNone/>
            </a:pPr>
            <a:r>
              <a:rPr lang="en-US" sz="2800" b="1" dirty="0"/>
              <a:t>b) Send the IACUC-approved SOP on adult rabbit weight management to AAALAC. </a:t>
            </a:r>
            <a:r>
              <a:rPr lang="en-US" sz="2800" b="1" dirty="0">
                <a:solidFill>
                  <a:schemeClr val="accent1"/>
                </a:solidFill>
              </a:rPr>
              <a:t>Better but lacking.</a:t>
            </a:r>
            <a:endParaRPr lang="en-US" sz="2800" b="1" dirty="0"/>
          </a:p>
          <a:p>
            <a:pPr marL="0" indent="0">
              <a:buNone/>
            </a:pPr>
            <a:r>
              <a:rPr lang="en-US" sz="2800" b="1" dirty="0"/>
              <a:t>c) Explain the foot lesions of the five rabbits have healed due to daily treatment, use of a resting pad, and weight loss.  Provide a  weekly log of weights for adult rabbits and a copy of the IACUC-approved SOP on rabbit weight management.   </a:t>
            </a:r>
            <a:r>
              <a:rPr lang="en-US" sz="2800" b="1" dirty="0">
                <a:solidFill>
                  <a:schemeClr val="accent1"/>
                </a:solidFill>
              </a:rPr>
              <a:t>Best option – This is the only response that confirms the foot lesions have healed, provides an SOP for weight control, and documents rabbit body weights are being monitored.</a:t>
            </a:r>
            <a:endParaRPr lang="en-US" sz="2800" b="1" dirty="0"/>
          </a:p>
          <a:p>
            <a:endParaRPr lang="en-US" dirty="0"/>
          </a:p>
        </p:txBody>
      </p:sp>
    </p:spTree>
    <p:extLst>
      <p:ext uri="{BB962C8B-B14F-4D97-AF65-F5344CB8AC3E}">
        <p14:creationId xmlns:p14="http://schemas.microsoft.com/office/powerpoint/2010/main" val="1073911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6AFA4-B423-40B2-B906-2A699A48F55A}"/>
              </a:ext>
            </a:extLst>
          </p:cNvPr>
          <p:cNvSpPr>
            <a:spLocks noGrp="1"/>
          </p:cNvSpPr>
          <p:nvPr>
            <p:ph type="title"/>
          </p:nvPr>
        </p:nvSpPr>
        <p:spPr/>
        <p:txBody>
          <a:bodyPr/>
          <a:lstStyle/>
          <a:p>
            <a:r>
              <a:rPr lang="en-US" dirty="0"/>
              <a:t>Take home points:</a:t>
            </a:r>
          </a:p>
        </p:txBody>
      </p:sp>
      <p:sp>
        <p:nvSpPr>
          <p:cNvPr id="3" name="Content Placeholder 2">
            <a:extLst>
              <a:ext uri="{FF2B5EF4-FFF2-40B4-BE49-F238E27FC236}">
                <a16:creationId xmlns:a16="http://schemas.microsoft.com/office/drawing/2014/main" id="{E5EE0580-D053-43C1-A5B6-828C4E103652}"/>
              </a:ext>
            </a:extLst>
          </p:cNvPr>
          <p:cNvSpPr>
            <a:spLocks noGrp="1"/>
          </p:cNvSpPr>
          <p:nvPr>
            <p:ph idx="1"/>
          </p:nvPr>
        </p:nvSpPr>
        <p:spPr>
          <a:xfrm>
            <a:off x="827424" y="1873944"/>
            <a:ext cx="10554574" cy="5291033"/>
          </a:xfrm>
        </p:spPr>
        <p:txBody>
          <a:bodyPr>
            <a:normAutofit/>
          </a:bodyPr>
          <a:lstStyle/>
          <a:p>
            <a:r>
              <a:rPr lang="en-US" sz="2400" b="1" dirty="0"/>
              <a:t>If you can address site visitor concerns during the site visit, do so.</a:t>
            </a:r>
          </a:p>
          <a:p>
            <a:r>
              <a:rPr lang="en-US" sz="2400" b="1" dirty="0"/>
              <a:t>Remember the site visitor is the advocate for your institution at Council meetings; provide the information they need.</a:t>
            </a:r>
          </a:p>
          <a:p>
            <a:r>
              <a:rPr lang="en-US" sz="2400" b="1" dirty="0"/>
              <a:t>PSVC provided within 10 business days of the site visit is your opportunity to address/resolve concerns before Council meets.  Use it!</a:t>
            </a:r>
          </a:p>
          <a:p>
            <a:r>
              <a:rPr lang="en-US" sz="2400" b="1" dirty="0"/>
              <a:t>Carefully read Council correspondence and specifically address their directives. Be factual and concise; don’t go off on a tangent.</a:t>
            </a:r>
          </a:p>
          <a:p>
            <a:r>
              <a:rPr lang="en-US" sz="2400" b="1" dirty="0"/>
              <a:t>Where applicable, indicate WHO is responsible for correction and  and WHEN the correction will be made.  Document your progress (i.e. updates and completion dates).</a:t>
            </a:r>
          </a:p>
          <a:p>
            <a:endParaRPr lang="en-US" dirty="0"/>
          </a:p>
        </p:txBody>
      </p:sp>
      <p:pic>
        <p:nvPicPr>
          <p:cNvPr id="4" name="Picture 3">
            <a:extLst>
              <a:ext uri="{FF2B5EF4-FFF2-40B4-BE49-F238E27FC236}">
                <a16:creationId xmlns:a16="http://schemas.microsoft.com/office/drawing/2014/main" id="{F576BD4E-74C0-4360-8776-7C10311A5976}"/>
              </a:ext>
            </a:extLst>
          </p:cNvPr>
          <p:cNvPicPr>
            <a:picLocks noChangeAspect="1"/>
          </p:cNvPicPr>
          <p:nvPr/>
        </p:nvPicPr>
        <p:blipFill>
          <a:blip r:embed="rId2"/>
          <a:stretch>
            <a:fillRect/>
          </a:stretch>
        </p:blipFill>
        <p:spPr>
          <a:xfrm>
            <a:off x="9622971" y="184610"/>
            <a:ext cx="1577295" cy="1577295"/>
          </a:xfrm>
          <a:prstGeom prst="rect">
            <a:avLst/>
          </a:prstGeom>
          <a:solidFill>
            <a:schemeClr val="accent1"/>
          </a:solidFill>
        </p:spPr>
      </p:pic>
    </p:spTree>
    <p:extLst>
      <p:ext uri="{BB962C8B-B14F-4D97-AF65-F5344CB8AC3E}">
        <p14:creationId xmlns:p14="http://schemas.microsoft.com/office/powerpoint/2010/main" val="32177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D15642-E005-493B-80E2-A795483E109C}"/>
              </a:ext>
            </a:extLst>
          </p:cNvPr>
          <p:cNvSpPr>
            <a:spLocks noGrp="1"/>
          </p:cNvSpPr>
          <p:nvPr>
            <p:ph type="title"/>
          </p:nvPr>
        </p:nvSpPr>
        <p:spPr/>
        <p:txBody>
          <a:bodyPr/>
          <a:lstStyle/>
          <a:p>
            <a:r>
              <a:rPr lang="en-US" sz="4400" dirty="0"/>
              <a:t>Take</a:t>
            </a:r>
            <a:r>
              <a:rPr lang="en-US" dirty="0"/>
              <a:t> home points cont.     </a:t>
            </a:r>
          </a:p>
        </p:txBody>
      </p:sp>
      <p:sp>
        <p:nvSpPr>
          <p:cNvPr id="6" name="Content Placeholder 5">
            <a:extLst>
              <a:ext uri="{FF2B5EF4-FFF2-40B4-BE49-F238E27FC236}">
                <a16:creationId xmlns:a16="http://schemas.microsoft.com/office/drawing/2014/main" id="{420C036D-336F-4CB8-B3DD-CB944D4790EF}"/>
              </a:ext>
            </a:extLst>
          </p:cNvPr>
          <p:cNvSpPr>
            <a:spLocks noGrp="1"/>
          </p:cNvSpPr>
          <p:nvPr>
            <p:ph idx="1"/>
          </p:nvPr>
        </p:nvSpPr>
        <p:spPr>
          <a:xfrm>
            <a:off x="818712" y="2222287"/>
            <a:ext cx="10554574" cy="4468799"/>
          </a:xfrm>
        </p:spPr>
        <p:txBody>
          <a:bodyPr>
            <a:normAutofit lnSpcReduction="10000"/>
          </a:bodyPr>
          <a:lstStyle/>
          <a:p>
            <a:r>
              <a:rPr lang="en-US" sz="2800" b="1" dirty="0"/>
              <a:t>Always respond to Council concerns in a timely manner; do not miss deadlines imposed by AAALAC.</a:t>
            </a:r>
          </a:p>
          <a:p>
            <a:endParaRPr lang="en-US" sz="2800" b="1" dirty="0"/>
          </a:p>
          <a:p>
            <a:r>
              <a:rPr lang="en-US" sz="2800" b="1" dirty="0"/>
              <a:t>Keep the IACUC informed and involved.  If a corrective action involves a new policy or standard operating procedure, note the date of IACUC approval.</a:t>
            </a:r>
          </a:p>
          <a:p>
            <a:endParaRPr lang="en-US" sz="2800" b="1" dirty="0"/>
          </a:p>
          <a:p>
            <a:r>
              <a:rPr lang="en-US" sz="2800" b="1" dirty="0"/>
              <a:t>If you are not sure how to respond, please contact the CVMO sooner rather than later.  </a:t>
            </a:r>
          </a:p>
          <a:p>
            <a:endParaRPr lang="en-US" sz="2800" dirty="0"/>
          </a:p>
        </p:txBody>
      </p:sp>
      <p:pic>
        <p:nvPicPr>
          <p:cNvPr id="8" name="Picture 7">
            <a:extLst>
              <a:ext uri="{FF2B5EF4-FFF2-40B4-BE49-F238E27FC236}">
                <a16:creationId xmlns:a16="http://schemas.microsoft.com/office/drawing/2014/main" id="{4081C33E-3B1D-4EE1-B2EA-13583376CC4E}"/>
              </a:ext>
            </a:extLst>
          </p:cNvPr>
          <p:cNvPicPr>
            <a:picLocks noChangeAspect="1"/>
          </p:cNvPicPr>
          <p:nvPr/>
        </p:nvPicPr>
        <p:blipFill>
          <a:blip r:embed="rId2"/>
          <a:stretch>
            <a:fillRect/>
          </a:stretch>
        </p:blipFill>
        <p:spPr>
          <a:xfrm>
            <a:off x="9622971" y="184610"/>
            <a:ext cx="1577295" cy="1577295"/>
          </a:xfrm>
          <a:prstGeom prst="rect">
            <a:avLst/>
          </a:prstGeom>
          <a:solidFill>
            <a:schemeClr val="accent1"/>
          </a:solidFill>
        </p:spPr>
      </p:pic>
    </p:spTree>
    <p:extLst>
      <p:ext uri="{BB962C8B-B14F-4D97-AF65-F5344CB8AC3E}">
        <p14:creationId xmlns:p14="http://schemas.microsoft.com/office/powerpoint/2010/main" val="1794046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3F0DA-236D-460D-8BE7-E0089FA46625}"/>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62142AAA-8BC2-4BA5-9967-1A2597B4129D}"/>
              </a:ext>
            </a:extLst>
          </p:cNvPr>
          <p:cNvSpPr>
            <a:spLocks noGrp="1"/>
          </p:cNvSpPr>
          <p:nvPr>
            <p:ph idx="1"/>
          </p:nvPr>
        </p:nvSpPr>
        <p:spPr>
          <a:xfrm>
            <a:off x="818712" y="2222287"/>
            <a:ext cx="10554574" cy="4509589"/>
          </a:xfrm>
        </p:spPr>
        <p:txBody>
          <a:bodyPr>
            <a:normAutofit/>
          </a:bodyPr>
          <a:lstStyle/>
          <a:p>
            <a:r>
              <a:rPr lang="en-US" sz="2400" b="1" dirty="0">
                <a:hlinkClick r:id="rId2"/>
              </a:rPr>
              <a:t>https://www.aaalac.org/publications/AAALAC_i-brief_SFIs.pdf</a:t>
            </a:r>
            <a:endParaRPr lang="en-US" sz="2400" b="1" dirty="0"/>
          </a:p>
          <a:p>
            <a:r>
              <a:rPr lang="en-US" sz="2400" b="1" dirty="0">
                <a:hlinkClick r:id="rId3"/>
              </a:rPr>
              <a:t>https://www.aaalac.org/publications/AAALAC_i-brief_Exit_Briefing.pdf</a:t>
            </a:r>
            <a:r>
              <a:rPr lang="en-US" sz="2400" b="1" dirty="0"/>
              <a:t>   </a:t>
            </a:r>
          </a:p>
          <a:p>
            <a:r>
              <a:rPr lang="en-US" sz="2400" dirty="0">
                <a:hlinkClick r:id="rId4"/>
              </a:rPr>
              <a:t>https://aaalac.org/members/index.cfm</a:t>
            </a:r>
            <a:endParaRPr lang="en-US" sz="2400" b="1" dirty="0"/>
          </a:p>
          <a:p>
            <a:r>
              <a:rPr lang="en-US" sz="2400" b="1" dirty="0">
                <a:hlinkClick r:id="rId5"/>
              </a:rPr>
              <a:t>https://aaalac.org/accreditation/categories.cfm</a:t>
            </a:r>
            <a:endParaRPr lang="en-US" sz="2400" b="1" dirty="0"/>
          </a:p>
          <a:p>
            <a:r>
              <a:rPr lang="en-US" sz="2400" b="1" dirty="0">
                <a:hlinkClick r:id="rId6"/>
              </a:rPr>
              <a:t>https://www.research.va.gov/programs/animal_research/documents.cfm#docs-a</a:t>
            </a:r>
            <a:endParaRPr lang="en-US" sz="2400" b="1" dirty="0">
              <a:hlinkClick r:id="rId2"/>
            </a:endParaRPr>
          </a:p>
          <a:p>
            <a:r>
              <a:rPr lang="en-US" sz="2400" b="1" dirty="0">
                <a:hlinkClick r:id="rId7"/>
              </a:rPr>
              <a:t>https://www.cdc.gov/biosafety/publications/bmbl5/</a:t>
            </a:r>
            <a:endParaRPr lang="en-US" sz="2400" b="1" dirty="0"/>
          </a:p>
        </p:txBody>
      </p:sp>
    </p:spTree>
    <p:extLst>
      <p:ext uri="{BB962C8B-B14F-4D97-AF65-F5344CB8AC3E}">
        <p14:creationId xmlns:p14="http://schemas.microsoft.com/office/powerpoint/2010/main" val="322006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4C2E-0C27-42BE-B281-948586D7A400}"/>
              </a:ext>
            </a:extLst>
          </p:cNvPr>
          <p:cNvSpPr>
            <a:spLocks noGrp="1"/>
          </p:cNvSpPr>
          <p:nvPr>
            <p:ph type="title"/>
          </p:nvPr>
        </p:nvSpPr>
        <p:spPr/>
        <p:txBody>
          <a:bodyPr/>
          <a:lstStyle/>
          <a:p>
            <a:r>
              <a:rPr lang="en-US" dirty="0"/>
              <a:t>Bear in mind: </a:t>
            </a:r>
          </a:p>
        </p:txBody>
      </p:sp>
      <p:sp>
        <p:nvSpPr>
          <p:cNvPr id="3" name="Content Placeholder 2">
            <a:extLst>
              <a:ext uri="{FF2B5EF4-FFF2-40B4-BE49-F238E27FC236}">
                <a16:creationId xmlns:a16="http://schemas.microsoft.com/office/drawing/2014/main" id="{B4B52CD2-9849-4E9D-AC3A-538CCE3040B8}"/>
              </a:ext>
            </a:extLst>
          </p:cNvPr>
          <p:cNvSpPr>
            <a:spLocks noGrp="1"/>
          </p:cNvSpPr>
          <p:nvPr>
            <p:ph idx="1"/>
          </p:nvPr>
        </p:nvSpPr>
        <p:spPr>
          <a:xfrm>
            <a:off x="676656" y="2011680"/>
            <a:ext cx="10753725" cy="4610793"/>
          </a:xfrm>
        </p:spPr>
        <p:txBody>
          <a:bodyPr>
            <a:normAutofit/>
          </a:bodyPr>
          <a:lstStyle/>
          <a:p>
            <a:endParaRPr lang="en-US" dirty="0"/>
          </a:p>
          <a:p>
            <a:pPr marL="0" indent="0">
              <a:buNone/>
            </a:pPr>
            <a:r>
              <a:rPr lang="en-US" sz="2400" b="1" dirty="0"/>
              <a:t>Your institution is </a:t>
            </a:r>
            <a:r>
              <a:rPr lang="en-US" sz="2400" b="1" i="1" dirty="0"/>
              <a:t>not </a:t>
            </a:r>
            <a:r>
              <a:rPr lang="en-US" sz="2400" b="1" dirty="0"/>
              <a:t>required to respond to SFIs presented during the exit briefing, although you are free to do so (and also to disagree) through a Post Site Visit Communication (PSVC), which is a written response from your organization back to the Council on Accreditation. </a:t>
            </a:r>
          </a:p>
          <a:p>
            <a:endParaRPr lang="en-US" sz="2400" b="1" dirty="0"/>
          </a:p>
          <a:p>
            <a:pPr marL="0" indent="0">
              <a:buNone/>
            </a:pPr>
            <a:r>
              <a:rPr lang="en-US" sz="2400" b="1" dirty="0"/>
              <a:t>An SFI does not automatically become a mandatory item for correction during the next site visit cycle, </a:t>
            </a:r>
            <a:r>
              <a:rPr lang="en-US" sz="2400" b="1" i="1" dirty="0"/>
              <a:t>unless </a:t>
            </a:r>
            <a:r>
              <a:rPr lang="en-US" sz="2400" b="1" dirty="0"/>
              <a:t>it becomes one of numerous SFIs within the same program area that collectively signal a broader problem with a major element of the animal care and use program. </a:t>
            </a:r>
          </a:p>
          <a:p>
            <a:endParaRPr lang="en-US" dirty="0"/>
          </a:p>
          <a:p>
            <a:endParaRPr lang="en-US" dirty="0"/>
          </a:p>
        </p:txBody>
      </p:sp>
    </p:spTree>
    <p:extLst>
      <p:ext uri="{BB962C8B-B14F-4D97-AF65-F5344CB8AC3E}">
        <p14:creationId xmlns:p14="http://schemas.microsoft.com/office/powerpoint/2010/main" val="2096422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9427-C3CC-4D6E-A208-12EEC6425C58}"/>
              </a:ext>
            </a:extLst>
          </p:cNvPr>
          <p:cNvSpPr>
            <a:spLocks noGrp="1"/>
          </p:cNvSpPr>
          <p:nvPr>
            <p:ph type="title"/>
          </p:nvPr>
        </p:nvSpPr>
        <p:spPr/>
        <p:txBody>
          <a:bodyPr/>
          <a:lstStyle/>
          <a:p>
            <a:r>
              <a:rPr lang="en-US" dirty="0">
                <a:solidFill>
                  <a:schemeClr val="tx1"/>
                </a:solidFill>
              </a:rPr>
              <a:t>The Exit Briefing</a:t>
            </a:r>
          </a:p>
        </p:txBody>
      </p:sp>
      <p:sp>
        <p:nvSpPr>
          <p:cNvPr id="3" name="Content Placeholder 2">
            <a:extLst>
              <a:ext uri="{FF2B5EF4-FFF2-40B4-BE49-F238E27FC236}">
                <a16:creationId xmlns:a16="http://schemas.microsoft.com/office/drawing/2014/main" id="{9167A235-4E8F-445C-A90F-B16516430692}"/>
              </a:ext>
            </a:extLst>
          </p:cNvPr>
          <p:cNvSpPr>
            <a:spLocks noGrp="1"/>
          </p:cNvSpPr>
          <p:nvPr>
            <p:ph idx="1"/>
          </p:nvPr>
        </p:nvSpPr>
        <p:spPr>
          <a:xfrm>
            <a:off x="676656" y="2423160"/>
            <a:ext cx="10753725" cy="4046220"/>
          </a:xfrm>
          <a:solidFill>
            <a:schemeClr val="bg1"/>
          </a:solidFill>
        </p:spPr>
        <p:txBody>
          <a:bodyPr>
            <a:normAutofit fontScale="70000" lnSpcReduction="20000"/>
          </a:bodyPr>
          <a:lstStyle/>
          <a:p>
            <a:pPr marL="0" indent="0">
              <a:buNone/>
            </a:pPr>
            <a:r>
              <a:rPr lang="en-US" sz="3600" dirty="0"/>
              <a:t>“</a:t>
            </a:r>
            <a:r>
              <a:rPr lang="en-US" sz="3600" b="1" dirty="0"/>
              <a:t>The purpose of this briefing is to provide the unit with preliminary findings and impressions of the site visitors.”</a:t>
            </a:r>
          </a:p>
          <a:p>
            <a:pPr marL="0" indent="0">
              <a:buNone/>
            </a:pPr>
            <a:endParaRPr lang="en-US" sz="3600" b="1" dirty="0"/>
          </a:p>
          <a:p>
            <a:pPr marL="0" indent="0">
              <a:buNone/>
            </a:pPr>
            <a:r>
              <a:rPr lang="en-US" sz="3600" b="1" dirty="0"/>
              <a:t>“It also provides the institution an opportunity to correct any misinterpretations or errors in site visitors' observations before the final report is written.”</a:t>
            </a:r>
          </a:p>
          <a:p>
            <a:pPr marL="0" indent="0">
              <a:buNone/>
            </a:pPr>
            <a:endParaRPr lang="en-US" sz="3600" b="1" dirty="0"/>
          </a:p>
          <a:p>
            <a:pPr marL="0" indent="0">
              <a:buNone/>
            </a:pPr>
            <a:r>
              <a:rPr lang="en-US" sz="3600" b="1" dirty="0"/>
              <a:t>If appropriate, the unit is given the opportunity to initiate corrective action of the issues that can be addressed immediately or within ten (10) business days.</a:t>
            </a:r>
          </a:p>
          <a:p>
            <a:pPr marL="0" indent="0">
              <a:buNone/>
            </a:pPr>
            <a:endParaRPr lang="en-US" sz="3600" dirty="0">
              <a:solidFill>
                <a:schemeClr val="tx1"/>
              </a:solidFill>
            </a:endParaRPr>
          </a:p>
        </p:txBody>
      </p:sp>
    </p:spTree>
    <p:extLst>
      <p:ext uri="{BB962C8B-B14F-4D97-AF65-F5344CB8AC3E}">
        <p14:creationId xmlns:p14="http://schemas.microsoft.com/office/powerpoint/2010/main" val="3343798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7C418-96CB-4BAF-B5C5-B61B3915F484}"/>
              </a:ext>
            </a:extLst>
          </p:cNvPr>
          <p:cNvSpPr>
            <a:spLocks noGrp="1"/>
          </p:cNvSpPr>
          <p:nvPr>
            <p:ph type="title"/>
          </p:nvPr>
        </p:nvSpPr>
        <p:spPr/>
        <p:txBody>
          <a:bodyPr/>
          <a:lstStyle/>
          <a:p>
            <a:r>
              <a:rPr lang="en-US" dirty="0"/>
              <a:t>PSVC </a:t>
            </a:r>
          </a:p>
        </p:txBody>
      </p:sp>
      <p:sp>
        <p:nvSpPr>
          <p:cNvPr id="3" name="Content Placeholder 2">
            <a:extLst>
              <a:ext uri="{FF2B5EF4-FFF2-40B4-BE49-F238E27FC236}">
                <a16:creationId xmlns:a16="http://schemas.microsoft.com/office/drawing/2014/main" id="{E2A4BBF7-B651-4ED3-8968-5AA543791B7A}"/>
              </a:ext>
            </a:extLst>
          </p:cNvPr>
          <p:cNvSpPr>
            <a:spLocks noGrp="1"/>
          </p:cNvSpPr>
          <p:nvPr>
            <p:ph idx="1"/>
          </p:nvPr>
        </p:nvSpPr>
        <p:spPr>
          <a:xfrm>
            <a:off x="818712" y="2510971"/>
            <a:ext cx="10554574" cy="4151086"/>
          </a:xfrm>
        </p:spPr>
        <p:txBody>
          <a:bodyPr>
            <a:normAutofit fontScale="92500"/>
          </a:bodyPr>
          <a:lstStyle/>
          <a:p>
            <a:pPr marL="0" indent="0">
              <a:buNone/>
            </a:pPr>
            <a:r>
              <a:rPr lang="en-US" sz="2800" b="1" dirty="0"/>
              <a:t>The PSVC should be signed by the Institutional Official (IO) or the official AAALAC International Correspondent (designated to AAALAC by the IO) and received by the AAALAC International Executive Office no later than fourteen (14) calendar days following the conclusion of the site visit. Supplemental correspondence sent subsequent to the initial response must be received no later than 30 calendar days after the site visit and no later than fourteen calendar days prior to the Council meeting. You will be advised of the date of the Council meeting by the Council member leading the site visit.</a:t>
            </a:r>
          </a:p>
          <a:p>
            <a:pPr marL="0" indent="0">
              <a:buNone/>
            </a:pPr>
            <a:endParaRPr lang="en-US" sz="2800" dirty="0"/>
          </a:p>
          <a:p>
            <a:endParaRPr lang="en-US" dirty="0"/>
          </a:p>
        </p:txBody>
      </p:sp>
    </p:spTree>
    <p:extLst>
      <p:ext uri="{BB962C8B-B14F-4D97-AF65-F5344CB8AC3E}">
        <p14:creationId xmlns:p14="http://schemas.microsoft.com/office/powerpoint/2010/main" val="3340313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638A1-E024-4FFA-8078-46C475BCE124}"/>
              </a:ext>
            </a:extLst>
          </p:cNvPr>
          <p:cNvSpPr>
            <a:spLocks noGrp="1"/>
          </p:cNvSpPr>
          <p:nvPr>
            <p:ph type="title"/>
          </p:nvPr>
        </p:nvSpPr>
        <p:spPr/>
        <p:txBody>
          <a:bodyPr/>
          <a:lstStyle/>
          <a:p>
            <a:r>
              <a:rPr lang="en-US" dirty="0"/>
              <a:t>Site Visit Team</a:t>
            </a:r>
          </a:p>
        </p:txBody>
      </p:sp>
      <p:sp>
        <p:nvSpPr>
          <p:cNvPr id="3" name="Content Placeholder 2">
            <a:extLst>
              <a:ext uri="{FF2B5EF4-FFF2-40B4-BE49-F238E27FC236}">
                <a16:creationId xmlns:a16="http://schemas.microsoft.com/office/drawing/2014/main" id="{ED3D6B7D-EEA2-41C4-A18A-5A3566433170}"/>
              </a:ext>
            </a:extLst>
          </p:cNvPr>
          <p:cNvSpPr>
            <a:spLocks noGrp="1"/>
          </p:cNvSpPr>
          <p:nvPr>
            <p:ph idx="1"/>
          </p:nvPr>
        </p:nvSpPr>
        <p:spPr/>
        <p:txBody>
          <a:bodyPr>
            <a:normAutofit/>
          </a:bodyPr>
          <a:lstStyle/>
          <a:p>
            <a:pPr marL="0" indent="0">
              <a:buNone/>
            </a:pPr>
            <a:r>
              <a:rPr lang="en-US" sz="2800" b="1" dirty="0"/>
              <a:t>The AAALAC site visit team is composed of a Council member and an ad hoc consultant(s).  The Council member is the advocate for your institution when Council meets; therefore, it is important that the Council member has a clear understanding of your program.  AAALAC encourages the institution to reach out to the Council member, if they have questions or have additional information to share.</a:t>
            </a:r>
          </a:p>
        </p:txBody>
      </p:sp>
    </p:spTree>
    <p:extLst>
      <p:ext uri="{BB962C8B-B14F-4D97-AF65-F5344CB8AC3E}">
        <p14:creationId xmlns:p14="http://schemas.microsoft.com/office/powerpoint/2010/main" val="1127131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5E9FE-9EF8-445D-8212-263E2A955633}"/>
              </a:ext>
            </a:extLst>
          </p:cNvPr>
          <p:cNvSpPr>
            <a:spLocks noGrp="1"/>
          </p:cNvSpPr>
          <p:nvPr>
            <p:ph type="title"/>
          </p:nvPr>
        </p:nvSpPr>
        <p:spPr>
          <a:xfrm>
            <a:off x="1103086" y="145143"/>
            <a:ext cx="10326913" cy="769257"/>
          </a:xfrm>
        </p:spPr>
        <p:txBody>
          <a:bodyPr>
            <a:normAutofit fontScale="90000"/>
          </a:bodyPr>
          <a:lstStyle/>
          <a:p>
            <a:r>
              <a:rPr lang="en-US" sz="4800" dirty="0"/>
              <a:t>Accreditation Status Categories</a:t>
            </a:r>
          </a:p>
        </p:txBody>
      </p:sp>
      <p:graphicFrame>
        <p:nvGraphicFramePr>
          <p:cNvPr id="4" name="Content Placeholder 3">
            <a:extLst>
              <a:ext uri="{FF2B5EF4-FFF2-40B4-BE49-F238E27FC236}">
                <a16:creationId xmlns:a16="http://schemas.microsoft.com/office/drawing/2014/main" id="{39C72BD6-895F-4761-8301-067B5818845E}"/>
              </a:ext>
            </a:extLst>
          </p:cNvPr>
          <p:cNvGraphicFramePr>
            <a:graphicFrameLocks noGrp="1"/>
          </p:cNvGraphicFramePr>
          <p:nvPr>
            <p:ph idx="1"/>
            <p:extLst>
              <p:ext uri="{D42A27DB-BD31-4B8C-83A1-F6EECF244321}">
                <p14:modId xmlns:p14="http://schemas.microsoft.com/office/powerpoint/2010/main" val="613511065"/>
              </p:ext>
            </p:extLst>
          </p:nvPr>
        </p:nvGraphicFramePr>
        <p:xfrm>
          <a:off x="583324" y="2065283"/>
          <a:ext cx="10957035" cy="3797738"/>
        </p:xfrm>
        <a:graphic>
          <a:graphicData uri="http://schemas.openxmlformats.org/drawingml/2006/table">
            <a:tbl>
              <a:tblPr firstRow="1" bandRow="1">
                <a:tableStyleId>{5C22544A-7EE6-4342-B048-85BDC9FD1C3A}</a:tableStyleId>
              </a:tblPr>
              <a:tblGrid>
                <a:gridCol w="2300164">
                  <a:extLst>
                    <a:ext uri="{9D8B030D-6E8A-4147-A177-3AD203B41FA5}">
                      <a16:colId xmlns:a16="http://schemas.microsoft.com/office/drawing/2014/main" val="1184047506"/>
                    </a:ext>
                  </a:extLst>
                </a:gridCol>
                <a:gridCol w="2345733">
                  <a:extLst>
                    <a:ext uri="{9D8B030D-6E8A-4147-A177-3AD203B41FA5}">
                      <a16:colId xmlns:a16="http://schemas.microsoft.com/office/drawing/2014/main" val="1365070014"/>
                    </a:ext>
                  </a:extLst>
                </a:gridCol>
                <a:gridCol w="6311138">
                  <a:extLst>
                    <a:ext uri="{9D8B030D-6E8A-4147-A177-3AD203B41FA5}">
                      <a16:colId xmlns:a16="http://schemas.microsoft.com/office/drawing/2014/main" val="2403020250"/>
                    </a:ext>
                  </a:extLst>
                </a:gridCol>
              </a:tblGrid>
              <a:tr h="740486">
                <a:tc>
                  <a:txBody>
                    <a:bodyPr/>
                    <a:lstStyle/>
                    <a:p>
                      <a:r>
                        <a:rPr lang="en-US" sz="2400" b="1" dirty="0"/>
                        <a:t>Category</a:t>
                      </a:r>
                    </a:p>
                  </a:txBody>
                  <a:tcPr/>
                </a:tc>
                <a:tc>
                  <a:txBody>
                    <a:bodyPr/>
                    <a:lstStyle/>
                    <a:p>
                      <a:r>
                        <a:rPr lang="en-US" sz="2400" b="1" dirty="0"/>
                        <a:t>Accredited?</a:t>
                      </a:r>
                    </a:p>
                  </a:txBody>
                  <a:tcPr/>
                </a:tc>
                <a:tc>
                  <a:txBody>
                    <a:bodyPr/>
                    <a:lstStyle/>
                    <a:p>
                      <a:r>
                        <a:rPr lang="en-US" sz="2400" b="1" dirty="0"/>
                        <a:t>Max # of months to correct  mandatory item(s)</a:t>
                      </a:r>
                    </a:p>
                  </a:txBody>
                  <a:tcPr/>
                </a:tc>
                <a:extLst>
                  <a:ext uri="{0D108BD9-81ED-4DB2-BD59-A6C34878D82A}">
                    <a16:rowId xmlns:a16="http://schemas.microsoft.com/office/drawing/2014/main" val="2758200487"/>
                  </a:ext>
                </a:extLst>
              </a:tr>
              <a:tr h="893029">
                <a:tc>
                  <a:txBody>
                    <a:bodyPr/>
                    <a:lstStyle/>
                    <a:p>
                      <a:r>
                        <a:rPr lang="en-US" sz="2400" b="1" dirty="0"/>
                        <a:t>Continued Full Accreditation</a:t>
                      </a:r>
                    </a:p>
                  </a:txBody>
                  <a:tcPr/>
                </a:tc>
                <a:tc>
                  <a:txBody>
                    <a:bodyPr/>
                    <a:lstStyle/>
                    <a:p>
                      <a:r>
                        <a:rPr lang="en-US" sz="2400" b="1" dirty="0"/>
                        <a:t>Yes (fully accredited)</a:t>
                      </a:r>
                    </a:p>
                  </a:txBody>
                  <a:tcPr/>
                </a:tc>
                <a:tc>
                  <a:txBody>
                    <a:bodyPr/>
                    <a:lstStyle/>
                    <a:p>
                      <a:r>
                        <a:rPr lang="en-US" sz="2400" b="1" dirty="0"/>
                        <a:t>N/A</a:t>
                      </a:r>
                    </a:p>
                  </a:txBody>
                  <a:tcPr/>
                </a:tc>
                <a:extLst>
                  <a:ext uri="{0D108BD9-81ED-4DB2-BD59-A6C34878D82A}">
                    <a16:rowId xmlns:a16="http://schemas.microsoft.com/office/drawing/2014/main" val="657287839"/>
                  </a:ext>
                </a:extLst>
              </a:tr>
              <a:tr h="1057833">
                <a:tc>
                  <a:txBody>
                    <a:bodyPr/>
                    <a:lstStyle/>
                    <a:p>
                      <a:r>
                        <a:rPr lang="en-US" sz="2400" b="1" dirty="0"/>
                        <a:t>Conditional Accreditation</a:t>
                      </a:r>
                    </a:p>
                  </a:txBody>
                  <a:tcPr/>
                </a:tc>
                <a:tc>
                  <a:txBody>
                    <a:bodyPr/>
                    <a:lstStyle/>
                    <a:p>
                      <a:r>
                        <a:rPr lang="en-US" sz="2400" b="1" dirty="0"/>
                        <a:t>Yes</a:t>
                      </a:r>
                    </a:p>
                  </a:txBody>
                  <a:tcPr/>
                </a:tc>
                <a:tc>
                  <a:txBody>
                    <a:bodyPr/>
                    <a:lstStyle/>
                    <a:p>
                      <a:r>
                        <a:rPr lang="en-US" sz="2400" b="1" dirty="0"/>
                        <a:t>Correction of a mandatory item(s) to be reported in the next Annual Report or at Council’s discretion.</a:t>
                      </a:r>
                    </a:p>
                  </a:txBody>
                  <a:tcPr/>
                </a:tc>
                <a:extLst>
                  <a:ext uri="{0D108BD9-81ED-4DB2-BD59-A6C34878D82A}">
                    <a16:rowId xmlns:a16="http://schemas.microsoft.com/office/drawing/2014/main" val="1051460290"/>
                  </a:ext>
                </a:extLst>
              </a:tr>
              <a:tr h="893029">
                <a:tc>
                  <a:txBody>
                    <a:bodyPr/>
                    <a:lstStyle/>
                    <a:p>
                      <a:r>
                        <a:rPr lang="en-US" sz="2400" b="1" dirty="0"/>
                        <a:t>Deferred Accreditation</a:t>
                      </a:r>
                    </a:p>
                  </a:txBody>
                  <a:tcPr/>
                </a:tc>
                <a:tc>
                  <a:txBody>
                    <a:bodyPr/>
                    <a:lstStyle/>
                    <a:p>
                      <a:r>
                        <a:rPr lang="en-US" sz="2400" b="1" dirty="0"/>
                        <a:t>Yes</a:t>
                      </a:r>
                    </a:p>
                  </a:txBody>
                  <a:tcPr/>
                </a:tc>
                <a:tc>
                  <a:txBody>
                    <a:bodyPr/>
                    <a:lstStyle/>
                    <a:p>
                      <a:r>
                        <a:rPr lang="en-US" sz="2400" b="1" dirty="0"/>
                        <a:t>2 months. Failure to correct mandatory item(s) = Probation.</a:t>
                      </a:r>
                    </a:p>
                  </a:txBody>
                  <a:tcPr/>
                </a:tc>
                <a:extLst>
                  <a:ext uri="{0D108BD9-81ED-4DB2-BD59-A6C34878D82A}">
                    <a16:rowId xmlns:a16="http://schemas.microsoft.com/office/drawing/2014/main" val="681654528"/>
                  </a:ext>
                </a:extLst>
              </a:tr>
            </a:tbl>
          </a:graphicData>
        </a:graphic>
      </p:graphicFrame>
    </p:spTree>
    <p:extLst>
      <p:ext uri="{BB962C8B-B14F-4D97-AF65-F5344CB8AC3E}">
        <p14:creationId xmlns:p14="http://schemas.microsoft.com/office/powerpoint/2010/main" val="2423904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47C61-8676-4EFB-BEC7-23EA2949A5D7}"/>
              </a:ext>
            </a:extLst>
          </p:cNvPr>
          <p:cNvSpPr>
            <a:spLocks noGrp="1"/>
          </p:cNvSpPr>
          <p:nvPr>
            <p:ph type="title"/>
          </p:nvPr>
        </p:nvSpPr>
        <p:spPr/>
        <p:txBody>
          <a:bodyPr/>
          <a:lstStyle/>
          <a:p>
            <a:r>
              <a:rPr lang="en-US" dirty="0"/>
              <a:t>Accreditation Status Categories cont.</a:t>
            </a:r>
          </a:p>
        </p:txBody>
      </p:sp>
      <p:graphicFrame>
        <p:nvGraphicFramePr>
          <p:cNvPr id="4" name="Content Placeholder 3">
            <a:extLst>
              <a:ext uri="{FF2B5EF4-FFF2-40B4-BE49-F238E27FC236}">
                <a16:creationId xmlns:a16="http://schemas.microsoft.com/office/drawing/2014/main" id="{4A9F09C1-068B-40CA-8D2A-16380A3FCD8E}"/>
              </a:ext>
            </a:extLst>
          </p:cNvPr>
          <p:cNvGraphicFramePr>
            <a:graphicFrameLocks noGrp="1"/>
          </p:cNvGraphicFramePr>
          <p:nvPr>
            <p:ph idx="1"/>
            <p:extLst>
              <p:ext uri="{D42A27DB-BD31-4B8C-83A1-F6EECF244321}">
                <p14:modId xmlns:p14="http://schemas.microsoft.com/office/powerpoint/2010/main" val="1960071806"/>
              </p:ext>
            </p:extLst>
          </p:nvPr>
        </p:nvGraphicFramePr>
        <p:xfrm>
          <a:off x="670641" y="2191408"/>
          <a:ext cx="11043138" cy="4493134"/>
        </p:xfrm>
        <a:graphic>
          <a:graphicData uri="http://schemas.openxmlformats.org/drawingml/2006/table">
            <a:tbl>
              <a:tblPr firstRow="1" bandRow="1">
                <a:tableStyleId>{5C22544A-7EE6-4342-B048-85BDC9FD1C3A}</a:tableStyleId>
              </a:tblPr>
              <a:tblGrid>
                <a:gridCol w="2230214">
                  <a:extLst>
                    <a:ext uri="{9D8B030D-6E8A-4147-A177-3AD203B41FA5}">
                      <a16:colId xmlns:a16="http://schemas.microsoft.com/office/drawing/2014/main" val="763410506"/>
                    </a:ext>
                  </a:extLst>
                </a:gridCol>
                <a:gridCol w="2132516">
                  <a:extLst>
                    <a:ext uri="{9D8B030D-6E8A-4147-A177-3AD203B41FA5}">
                      <a16:colId xmlns:a16="http://schemas.microsoft.com/office/drawing/2014/main" val="2921260168"/>
                    </a:ext>
                  </a:extLst>
                </a:gridCol>
                <a:gridCol w="6680408">
                  <a:extLst>
                    <a:ext uri="{9D8B030D-6E8A-4147-A177-3AD203B41FA5}">
                      <a16:colId xmlns:a16="http://schemas.microsoft.com/office/drawing/2014/main" val="2737954062"/>
                    </a:ext>
                  </a:extLst>
                </a:gridCol>
              </a:tblGrid>
              <a:tr h="538281">
                <a:tc>
                  <a:txBody>
                    <a:bodyPr/>
                    <a:lstStyle/>
                    <a:p>
                      <a:r>
                        <a:rPr lang="en-US" dirty="0"/>
                        <a:t>Category</a:t>
                      </a:r>
                    </a:p>
                  </a:txBody>
                  <a:tcPr/>
                </a:tc>
                <a:tc>
                  <a:txBody>
                    <a:bodyPr/>
                    <a:lstStyle/>
                    <a:p>
                      <a:r>
                        <a:rPr lang="en-US" dirty="0"/>
                        <a:t>Accredited</a:t>
                      </a:r>
                    </a:p>
                  </a:txBody>
                  <a:tcPr/>
                </a:tc>
                <a:tc>
                  <a:txBody>
                    <a:bodyPr/>
                    <a:lstStyle/>
                    <a:p>
                      <a:r>
                        <a:rPr lang="en-US" dirty="0"/>
                        <a:t>Max # of months to correct mandatory item(s)</a:t>
                      </a:r>
                    </a:p>
                  </a:txBody>
                  <a:tcPr/>
                </a:tc>
                <a:extLst>
                  <a:ext uri="{0D108BD9-81ED-4DB2-BD59-A6C34878D82A}">
                    <a16:rowId xmlns:a16="http://schemas.microsoft.com/office/drawing/2014/main" val="2344153228"/>
                  </a:ext>
                </a:extLst>
              </a:tr>
              <a:tr h="2766133">
                <a:tc>
                  <a:txBody>
                    <a:bodyPr/>
                    <a:lstStyle/>
                    <a:p>
                      <a:r>
                        <a:rPr lang="en-US" sz="2400" b="1" dirty="0"/>
                        <a:t>Probation</a:t>
                      </a:r>
                    </a:p>
                  </a:txBody>
                  <a:tcPr/>
                </a:tc>
                <a:tc>
                  <a:txBody>
                    <a:bodyPr/>
                    <a:lstStyle/>
                    <a:p>
                      <a:r>
                        <a:rPr lang="en-US" sz="2400" b="1" dirty="0"/>
                        <a:t>Yes</a:t>
                      </a:r>
                    </a:p>
                  </a:txBody>
                  <a:tcPr/>
                </a:tc>
                <a:tc>
                  <a:txBody>
                    <a:bodyPr/>
                    <a:lstStyle/>
                    <a:p>
                      <a:r>
                        <a:rPr lang="en-US" sz="2400" b="1" dirty="0"/>
                        <a:t>Maybe up to a total of 12 months. These are not consecutive calendar months but instead are the number of months granted by Council in each letter to the institution.  If adequate corrections of mandatory items are not made within the allotted time, intent to Revoke accreditation will be initiated.</a:t>
                      </a:r>
                    </a:p>
                  </a:txBody>
                  <a:tcPr/>
                </a:tc>
                <a:extLst>
                  <a:ext uri="{0D108BD9-81ED-4DB2-BD59-A6C34878D82A}">
                    <a16:rowId xmlns:a16="http://schemas.microsoft.com/office/drawing/2014/main" val="3574996126"/>
                  </a:ext>
                </a:extLst>
              </a:tr>
              <a:tr h="1078399">
                <a:tc>
                  <a:txBody>
                    <a:bodyPr/>
                    <a:lstStyle/>
                    <a:p>
                      <a:r>
                        <a:rPr lang="en-US" sz="2400" b="1" dirty="0"/>
                        <a:t>Revoke Accreditation</a:t>
                      </a:r>
                    </a:p>
                  </a:txBody>
                  <a:tcPr/>
                </a:tc>
                <a:tc>
                  <a:txBody>
                    <a:bodyPr/>
                    <a:lstStyle/>
                    <a:p>
                      <a:r>
                        <a:rPr lang="en-US" sz="2400" b="1" dirty="0"/>
                        <a:t>Accredited until letter is received</a:t>
                      </a:r>
                    </a:p>
                  </a:txBody>
                  <a:tcPr/>
                </a:tc>
                <a:tc>
                  <a:txBody>
                    <a:bodyPr/>
                    <a:lstStyle/>
                    <a:p>
                      <a:r>
                        <a:rPr lang="en-US" sz="2400" b="1" dirty="0"/>
                        <a:t>N/A – Unit has the option to appeal.</a:t>
                      </a:r>
                    </a:p>
                  </a:txBody>
                  <a:tcPr/>
                </a:tc>
                <a:extLst>
                  <a:ext uri="{0D108BD9-81ED-4DB2-BD59-A6C34878D82A}">
                    <a16:rowId xmlns:a16="http://schemas.microsoft.com/office/drawing/2014/main" val="2234521493"/>
                  </a:ext>
                </a:extLst>
              </a:tr>
            </a:tbl>
          </a:graphicData>
        </a:graphic>
      </p:graphicFrame>
    </p:spTree>
    <p:extLst>
      <p:ext uri="{BB962C8B-B14F-4D97-AF65-F5344CB8AC3E}">
        <p14:creationId xmlns:p14="http://schemas.microsoft.com/office/powerpoint/2010/main" val="1786635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4139F-C256-49C1-959D-93C5E47FF3FC}"/>
              </a:ext>
            </a:extLst>
          </p:cNvPr>
          <p:cNvSpPr>
            <a:spLocks noGrp="1"/>
          </p:cNvSpPr>
          <p:nvPr>
            <p:ph type="title"/>
          </p:nvPr>
        </p:nvSpPr>
        <p:spPr/>
        <p:txBody>
          <a:bodyPr/>
          <a:lstStyle/>
          <a:p>
            <a:r>
              <a:rPr lang="en-US" dirty="0"/>
              <a:t>VA requirement</a:t>
            </a:r>
          </a:p>
        </p:txBody>
      </p:sp>
      <p:sp>
        <p:nvSpPr>
          <p:cNvPr id="3" name="Content Placeholder 2">
            <a:extLst>
              <a:ext uri="{FF2B5EF4-FFF2-40B4-BE49-F238E27FC236}">
                <a16:creationId xmlns:a16="http://schemas.microsoft.com/office/drawing/2014/main" id="{5D97A42F-811D-450E-87A9-86E0DF9664E4}"/>
              </a:ext>
            </a:extLst>
          </p:cNvPr>
          <p:cNvSpPr>
            <a:spLocks noGrp="1"/>
          </p:cNvSpPr>
          <p:nvPr>
            <p:ph idx="1"/>
          </p:nvPr>
        </p:nvSpPr>
        <p:spPr>
          <a:xfrm>
            <a:off x="818712" y="2222287"/>
            <a:ext cx="10554574" cy="4099685"/>
          </a:xfrm>
        </p:spPr>
        <p:txBody>
          <a:bodyPr>
            <a:normAutofit/>
          </a:bodyPr>
          <a:lstStyle/>
          <a:p>
            <a:pPr marL="0" indent="0">
              <a:buNone/>
            </a:pPr>
            <a:r>
              <a:rPr lang="en-US" sz="2800" b="1" dirty="0"/>
              <a:t>Per</a:t>
            </a:r>
            <a:r>
              <a:rPr lang="en-US" sz="2800" dirty="0"/>
              <a:t> </a:t>
            </a:r>
            <a:r>
              <a:rPr lang="en-US" sz="2800" b="1" dirty="0"/>
              <a:t>VHA HANDBOOK 1200.07 :</a:t>
            </a:r>
            <a:endParaRPr lang="en-US" sz="2800" dirty="0"/>
          </a:p>
          <a:p>
            <a:pPr marL="0" indent="0">
              <a:buNone/>
            </a:pPr>
            <a:r>
              <a:rPr lang="en-US" sz="2800" b="1" dirty="0"/>
              <a:t>All VA animal facilities* and affiliates, or other animal facilities that house animals purchased with VA funds, or used for VA or VA research and education corporation projects must be accredited by AAALAC. </a:t>
            </a:r>
          </a:p>
          <a:p>
            <a:pPr marL="0" indent="0">
              <a:buNone/>
            </a:pPr>
            <a:endParaRPr lang="en-US" sz="2800" b="1" dirty="0"/>
          </a:p>
          <a:p>
            <a:pPr marL="0" indent="0">
              <a:buNone/>
            </a:pPr>
            <a:r>
              <a:rPr lang="en-US" sz="2800" b="1" dirty="0"/>
              <a:t>* AAALAC accredits programs</a:t>
            </a:r>
          </a:p>
        </p:txBody>
      </p:sp>
    </p:spTree>
    <p:extLst>
      <p:ext uri="{BB962C8B-B14F-4D97-AF65-F5344CB8AC3E}">
        <p14:creationId xmlns:p14="http://schemas.microsoft.com/office/powerpoint/2010/main" val="1518393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1075</TotalTime>
  <Words>2126</Words>
  <Application>Microsoft Office PowerPoint</Application>
  <PresentationFormat>Widescreen</PresentationFormat>
  <Paragraphs>133</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Century Gothic</vt:lpstr>
      <vt:lpstr>Wingdings 2</vt:lpstr>
      <vt:lpstr>Quotable</vt:lpstr>
      <vt:lpstr>After the AAALAC site visit</vt:lpstr>
      <vt:lpstr>AAALAC terms for deficiencies</vt:lpstr>
      <vt:lpstr>Bear in mind: </vt:lpstr>
      <vt:lpstr>The Exit Briefing</vt:lpstr>
      <vt:lpstr>PSVC </vt:lpstr>
      <vt:lpstr>Site Visit Team</vt:lpstr>
      <vt:lpstr>Accreditation Status Categories</vt:lpstr>
      <vt:lpstr>Accreditation Status Categories cont.</vt:lpstr>
      <vt:lpstr>VA requirement</vt:lpstr>
      <vt:lpstr>Scenario #1   </vt:lpstr>
      <vt:lpstr>Scenario #1- What would you do?</vt:lpstr>
      <vt:lpstr>Scenario #1 - Analysis</vt:lpstr>
      <vt:lpstr>Scenario #2</vt:lpstr>
      <vt:lpstr>Scenario #2 – What would you do?</vt:lpstr>
      <vt:lpstr>Scenario #2 - Analysis</vt:lpstr>
      <vt:lpstr>Scenario #3:</vt:lpstr>
      <vt:lpstr>        Scenario #3: </vt:lpstr>
      <vt:lpstr>  Scenario #3 -What would you do?  </vt:lpstr>
      <vt:lpstr>Scenario #3 - Analysis</vt:lpstr>
      <vt:lpstr>Scenario #4</vt:lpstr>
      <vt:lpstr>Scenario #4 – What would you do?</vt:lpstr>
      <vt:lpstr>Scenario #4 - Analysis</vt:lpstr>
      <vt:lpstr>Take home points:</vt:lpstr>
      <vt:lpstr>Take home points cont.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After the AAALAC site visit</dc:title>
  <dc:creator>Richerson, Joan T.</dc:creator>
  <cp:lastModifiedBy>Richerson, Joan T.</cp:lastModifiedBy>
  <cp:revision>78</cp:revision>
  <dcterms:created xsi:type="dcterms:W3CDTF">2018-09-06T15:55:31Z</dcterms:created>
  <dcterms:modified xsi:type="dcterms:W3CDTF">2018-10-27T16:06:23Z</dcterms:modified>
</cp:coreProperties>
</file>