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1" r:id="rId1"/>
  </p:sldMasterIdLst>
  <p:notesMasterIdLst>
    <p:notesMasterId r:id="rId45"/>
  </p:notesMasterIdLst>
  <p:handoutMasterIdLst>
    <p:handoutMasterId r:id="rId46"/>
  </p:handoutMasterIdLst>
  <p:sldIdLst>
    <p:sldId id="394" r:id="rId2"/>
    <p:sldId id="477" r:id="rId3"/>
    <p:sldId id="476" r:id="rId4"/>
    <p:sldId id="471" r:id="rId5"/>
    <p:sldId id="399" r:id="rId6"/>
    <p:sldId id="478" r:id="rId7"/>
    <p:sldId id="479" r:id="rId8"/>
    <p:sldId id="480" r:id="rId9"/>
    <p:sldId id="481" r:id="rId10"/>
    <p:sldId id="482" r:id="rId11"/>
    <p:sldId id="483" r:id="rId12"/>
    <p:sldId id="484" r:id="rId13"/>
    <p:sldId id="485" r:id="rId14"/>
    <p:sldId id="486" r:id="rId15"/>
    <p:sldId id="487" r:id="rId16"/>
    <p:sldId id="488" r:id="rId17"/>
    <p:sldId id="489" r:id="rId18"/>
    <p:sldId id="490" r:id="rId19"/>
    <p:sldId id="491" r:id="rId20"/>
    <p:sldId id="492" r:id="rId21"/>
    <p:sldId id="493" r:id="rId22"/>
    <p:sldId id="494" r:id="rId23"/>
    <p:sldId id="495" r:id="rId24"/>
    <p:sldId id="496" r:id="rId25"/>
    <p:sldId id="497" r:id="rId26"/>
    <p:sldId id="498" r:id="rId27"/>
    <p:sldId id="499" r:id="rId28"/>
    <p:sldId id="500" r:id="rId29"/>
    <p:sldId id="501" r:id="rId30"/>
    <p:sldId id="502" r:id="rId31"/>
    <p:sldId id="503" r:id="rId32"/>
    <p:sldId id="517" r:id="rId33"/>
    <p:sldId id="504" r:id="rId34"/>
    <p:sldId id="506" r:id="rId35"/>
    <p:sldId id="507" r:id="rId36"/>
    <p:sldId id="514" r:id="rId37"/>
    <p:sldId id="509" r:id="rId38"/>
    <p:sldId id="515" r:id="rId39"/>
    <p:sldId id="511" r:id="rId40"/>
    <p:sldId id="512" r:id="rId41"/>
    <p:sldId id="516" r:id="rId42"/>
    <p:sldId id="474" r:id="rId43"/>
    <p:sldId id="505" r:id="rId44"/>
  </p:sldIdLst>
  <p:sldSz cx="9144000" cy="5143500" type="screen16x9"/>
  <p:notesSz cx="6950075" cy="9236075"/>
  <p:custDataLst>
    <p:tags r:id="rId47"/>
  </p:custDataLst>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 uri="{2D200454-40CA-4A62-9FC3-DE9A4176ACB9}">
      <p15:notesGuideLst xmlns:p15="http://schemas.microsoft.com/office/powerpoint/2012/main" xmlns="">
        <p15:guide id="1" orient="horz" pos="2909">
          <p15:clr>
            <a:srgbClr val="A4A3A4"/>
          </p15:clr>
        </p15:guide>
        <p15:guide id="2" pos="219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Cardinal" initials="" lastIdx="27" clrIdx="0"/>
  <p:cmAuthor id="1" name="crogers" initials=""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47C"/>
    <a:srgbClr val="78A22F"/>
    <a:srgbClr val="B20838"/>
    <a:srgbClr val="644C3A"/>
    <a:srgbClr val="007CC2"/>
    <a:srgbClr val="542988"/>
    <a:srgbClr val="008CA8"/>
    <a:srgbClr val="7F7F7F"/>
    <a:srgbClr val="FF9900"/>
    <a:srgbClr val="66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84" autoAdjust="0"/>
    <p:restoredTop sz="59345" autoAdjust="0"/>
  </p:normalViewPr>
  <p:slideViewPr>
    <p:cSldViewPr>
      <p:cViewPr varScale="1">
        <p:scale>
          <a:sx n="105" d="100"/>
          <a:sy n="105" d="100"/>
        </p:scale>
        <p:origin x="-96" y="-780"/>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varScale="1">
        <p:scale>
          <a:sx n="55" d="100"/>
          <a:sy n="55" d="100"/>
        </p:scale>
        <p:origin x="-2844" y="-102"/>
      </p:cViewPr>
      <p:guideLst>
        <p:guide orient="horz" pos="2909"/>
        <p:guide pos="219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gs" Target="tags/tag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3"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1370" tIns="45684" rIns="91370" bIns="45684" rtlCol="0"/>
          <a:lstStyle>
            <a:lvl1pPr algn="l">
              <a:defRPr sz="1200"/>
            </a:lvl1pPr>
          </a:lstStyle>
          <a:p>
            <a:pPr>
              <a:defRPr/>
            </a:pPr>
            <a:endParaRPr lang="en-US"/>
          </a:p>
        </p:txBody>
      </p:sp>
      <p:sp>
        <p:nvSpPr>
          <p:cNvPr id="3" name="Date Placeholder 2"/>
          <p:cNvSpPr>
            <a:spLocks noGrp="1"/>
          </p:cNvSpPr>
          <p:nvPr>
            <p:ph type="dt" sz="quarter" idx="1"/>
          </p:nvPr>
        </p:nvSpPr>
        <p:spPr>
          <a:xfrm>
            <a:off x="3936768" y="0"/>
            <a:ext cx="3011699" cy="462120"/>
          </a:xfrm>
          <a:prstGeom prst="rect">
            <a:avLst/>
          </a:prstGeom>
        </p:spPr>
        <p:txBody>
          <a:bodyPr vert="horz" lIns="91370" tIns="45684" rIns="91370" bIns="45684" rtlCol="0"/>
          <a:lstStyle>
            <a:lvl1pPr algn="r">
              <a:defRPr sz="1200" smtClean="0"/>
            </a:lvl1pPr>
          </a:lstStyle>
          <a:p>
            <a:pPr>
              <a:defRPr/>
            </a:pPr>
            <a:fld id="{3C7C4852-7AF3-43B3-9D38-8FCBF12035CF}" type="datetimeFigureOut">
              <a:rPr lang="en-US"/>
              <a:pPr>
                <a:defRPr/>
              </a:pPr>
              <a:t>4/11/2018</a:t>
            </a:fld>
            <a:endParaRPr lang="en-US"/>
          </a:p>
        </p:txBody>
      </p:sp>
      <p:sp>
        <p:nvSpPr>
          <p:cNvPr id="4" name="Footer Placeholder 3"/>
          <p:cNvSpPr>
            <a:spLocks noGrp="1"/>
          </p:cNvSpPr>
          <p:nvPr>
            <p:ph type="ftr" sz="quarter" idx="2"/>
          </p:nvPr>
        </p:nvSpPr>
        <p:spPr>
          <a:xfrm>
            <a:off x="0" y="8772379"/>
            <a:ext cx="3011699" cy="462120"/>
          </a:xfrm>
          <a:prstGeom prst="rect">
            <a:avLst/>
          </a:prstGeom>
        </p:spPr>
        <p:txBody>
          <a:bodyPr vert="horz" lIns="91370" tIns="45684" rIns="91370" bIns="45684"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36768" y="8772379"/>
            <a:ext cx="3011699" cy="462120"/>
          </a:xfrm>
          <a:prstGeom prst="rect">
            <a:avLst/>
          </a:prstGeom>
        </p:spPr>
        <p:txBody>
          <a:bodyPr vert="horz" lIns="91370" tIns="45684" rIns="91370" bIns="45684" rtlCol="0" anchor="b"/>
          <a:lstStyle>
            <a:lvl1pPr algn="r">
              <a:defRPr sz="1200" smtClean="0"/>
            </a:lvl1pPr>
          </a:lstStyle>
          <a:p>
            <a:pPr>
              <a:defRPr/>
            </a:pPr>
            <a:fld id="{AC7BC679-A13F-4C06-AEE8-328AC2931D69}" type="slidenum">
              <a:rPr lang="en-US"/>
              <a:pPr>
                <a:defRPr/>
              </a:pPr>
              <a:t>‹#›</a:t>
            </a:fld>
            <a:endParaRPr lang="en-US"/>
          </a:p>
        </p:txBody>
      </p:sp>
    </p:spTree>
    <p:extLst>
      <p:ext uri="{BB962C8B-B14F-4D97-AF65-F5344CB8AC3E}">
        <p14:creationId xmlns:p14="http://schemas.microsoft.com/office/powerpoint/2010/main" val="631167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9986" name="Rectangle 2"/>
          <p:cNvSpPr>
            <a:spLocks noGrp="1" noChangeArrowheads="1"/>
          </p:cNvSpPr>
          <p:nvPr>
            <p:ph type="hdr" sz="quarter"/>
          </p:nvPr>
        </p:nvSpPr>
        <p:spPr bwMode="auto">
          <a:xfrm>
            <a:off x="0" y="0"/>
            <a:ext cx="3011699" cy="462120"/>
          </a:xfrm>
          <a:prstGeom prst="rect">
            <a:avLst/>
          </a:prstGeom>
          <a:noFill/>
          <a:ln w="9525">
            <a:noFill/>
            <a:miter lim="800000"/>
            <a:headEnd/>
            <a:tailEnd/>
          </a:ln>
          <a:effectLst/>
        </p:spPr>
        <p:txBody>
          <a:bodyPr vert="horz" wrap="square" lIns="92228" tIns="46114" rIns="92228" bIns="46114" numCol="1" anchor="t" anchorCtr="0" compatLnSpc="1">
            <a:prstTxWarp prst="textNoShape">
              <a:avLst/>
            </a:prstTxWarp>
          </a:bodyPr>
          <a:lstStyle>
            <a:lvl1pPr defTabSz="923216" eaLnBrk="1" hangingPunct="1">
              <a:defRPr sz="1200"/>
            </a:lvl1pPr>
          </a:lstStyle>
          <a:p>
            <a:pPr>
              <a:defRPr/>
            </a:pPr>
            <a:endParaRPr lang="en-US"/>
          </a:p>
        </p:txBody>
      </p:sp>
      <p:sp>
        <p:nvSpPr>
          <p:cNvPr id="169987" name="Rectangle 3"/>
          <p:cNvSpPr>
            <a:spLocks noGrp="1" noChangeArrowheads="1"/>
          </p:cNvSpPr>
          <p:nvPr>
            <p:ph type="dt" idx="1"/>
          </p:nvPr>
        </p:nvSpPr>
        <p:spPr bwMode="auto">
          <a:xfrm>
            <a:off x="3938377" y="0"/>
            <a:ext cx="3011699" cy="462120"/>
          </a:xfrm>
          <a:prstGeom prst="rect">
            <a:avLst/>
          </a:prstGeom>
          <a:noFill/>
          <a:ln w="9525">
            <a:noFill/>
            <a:miter lim="800000"/>
            <a:headEnd/>
            <a:tailEnd/>
          </a:ln>
          <a:effectLst/>
        </p:spPr>
        <p:txBody>
          <a:bodyPr vert="horz" wrap="square" lIns="92228" tIns="46114" rIns="92228" bIns="46114" numCol="1" anchor="t" anchorCtr="0" compatLnSpc="1">
            <a:prstTxWarp prst="textNoShape">
              <a:avLst/>
            </a:prstTxWarp>
          </a:bodyPr>
          <a:lstStyle>
            <a:lvl1pPr algn="r" defTabSz="923216" eaLnBrk="1" hangingPunct="1">
              <a:defRPr sz="1200"/>
            </a:lvl1pPr>
          </a:lstStyle>
          <a:p>
            <a:pPr>
              <a:defRPr/>
            </a:pPr>
            <a:endParaRPr lang="en-US"/>
          </a:p>
        </p:txBody>
      </p:sp>
      <p:sp>
        <p:nvSpPr>
          <p:cNvPr id="6148" name="Rectangle 4"/>
          <p:cNvSpPr>
            <a:spLocks noGrp="1" noRot="1" noChangeAspect="1" noChangeArrowheads="1" noTextEdit="1"/>
          </p:cNvSpPr>
          <p:nvPr>
            <p:ph type="sldImg" idx="2"/>
          </p:nvPr>
        </p:nvSpPr>
        <p:spPr bwMode="auto">
          <a:xfrm>
            <a:off x="396875" y="690563"/>
            <a:ext cx="6157913" cy="3465512"/>
          </a:xfrm>
          <a:prstGeom prst="rect">
            <a:avLst/>
          </a:prstGeom>
          <a:noFill/>
          <a:ln w="9525">
            <a:solidFill>
              <a:srgbClr val="000000"/>
            </a:solidFill>
            <a:miter lim="800000"/>
            <a:headEnd/>
            <a:tailEnd/>
          </a:ln>
        </p:spPr>
      </p:sp>
      <p:sp>
        <p:nvSpPr>
          <p:cNvPr id="169989" name="Rectangle 5"/>
          <p:cNvSpPr>
            <a:spLocks noGrp="1" noChangeArrowheads="1"/>
          </p:cNvSpPr>
          <p:nvPr>
            <p:ph type="body" sz="quarter" idx="3"/>
          </p:nvPr>
        </p:nvSpPr>
        <p:spPr bwMode="auto">
          <a:xfrm>
            <a:off x="926677" y="4387768"/>
            <a:ext cx="5096722" cy="4155919"/>
          </a:xfrm>
          <a:prstGeom prst="rect">
            <a:avLst/>
          </a:prstGeom>
          <a:noFill/>
          <a:ln w="9525">
            <a:noFill/>
            <a:miter lim="800000"/>
            <a:headEnd/>
            <a:tailEnd/>
          </a:ln>
          <a:effectLst/>
        </p:spPr>
        <p:txBody>
          <a:bodyPr vert="horz" wrap="square" lIns="92228" tIns="46114" rIns="92228" bIns="461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69990" name="Rectangle 6"/>
          <p:cNvSpPr>
            <a:spLocks noGrp="1" noChangeArrowheads="1"/>
          </p:cNvSpPr>
          <p:nvPr>
            <p:ph type="ftr" sz="quarter" idx="4"/>
          </p:nvPr>
        </p:nvSpPr>
        <p:spPr bwMode="auto">
          <a:xfrm>
            <a:off x="0" y="8773957"/>
            <a:ext cx="3011699" cy="462119"/>
          </a:xfrm>
          <a:prstGeom prst="rect">
            <a:avLst/>
          </a:prstGeom>
          <a:noFill/>
          <a:ln w="9525">
            <a:noFill/>
            <a:miter lim="800000"/>
            <a:headEnd/>
            <a:tailEnd/>
          </a:ln>
          <a:effectLst/>
        </p:spPr>
        <p:txBody>
          <a:bodyPr vert="horz" wrap="square" lIns="92228" tIns="46114" rIns="92228" bIns="46114" numCol="1" anchor="b" anchorCtr="0" compatLnSpc="1">
            <a:prstTxWarp prst="textNoShape">
              <a:avLst/>
            </a:prstTxWarp>
          </a:bodyPr>
          <a:lstStyle>
            <a:lvl1pPr defTabSz="923216" eaLnBrk="1" hangingPunct="1">
              <a:defRPr sz="1200"/>
            </a:lvl1pPr>
          </a:lstStyle>
          <a:p>
            <a:pPr>
              <a:defRPr/>
            </a:pPr>
            <a:endParaRPr lang="en-US"/>
          </a:p>
        </p:txBody>
      </p:sp>
      <p:sp>
        <p:nvSpPr>
          <p:cNvPr id="169991" name="Rectangle 7"/>
          <p:cNvSpPr>
            <a:spLocks noGrp="1" noChangeArrowheads="1"/>
          </p:cNvSpPr>
          <p:nvPr>
            <p:ph type="sldNum" sz="quarter" idx="5"/>
          </p:nvPr>
        </p:nvSpPr>
        <p:spPr bwMode="auto">
          <a:xfrm>
            <a:off x="3938377" y="8773957"/>
            <a:ext cx="3011699" cy="462119"/>
          </a:xfrm>
          <a:prstGeom prst="rect">
            <a:avLst/>
          </a:prstGeom>
          <a:noFill/>
          <a:ln w="9525">
            <a:noFill/>
            <a:miter lim="800000"/>
            <a:headEnd/>
            <a:tailEnd/>
          </a:ln>
          <a:effectLst/>
        </p:spPr>
        <p:txBody>
          <a:bodyPr vert="horz" wrap="square" lIns="92228" tIns="46114" rIns="92228" bIns="46114" numCol="1" anchor="b" anchorCtr="0" compatLnSpc="1">
            <a:prstTxWarp prst="textNoShape">
              <a:avLst/>
            </a:prstTxWarp>
          </a:bodyPr>
          <a:lstStyle>
            <a:lvl1pPr algn="r" defTabSz="923216" eaLnBrk="1" hangingPunct="1">
              <a:defRPr sz="1200"/>
            </a:lvl1pPr>
          </a:lstStyle>
          <a:p>
            <a:pPr>
              <a:defRPr/>
            </a:pPr>
            <a:fld id="{85A7D565-BEAB-44D3-821B-2DF82D5A1522}" type="slidenum">
              <a:rPr lang="en-US"/>
              <a:pPr>
                <a:defRPr/>
              </a:pPr>
              <a:t>‹#›</a:t>
            </a:fld>
            <a:endParaRPr lang="en-US" dirty="0"/>
          </a:p>
        </p:txBody>
      </p:sp>
    </p:spTree>
    <p:extLst>
      <p:ext uri="{BB962C8B-B14F-4D97-AF65-F5344CB8AC3E}">
        <p14:creationId xmlns:p14="http://schemas.microsoft.com/office/powerpoint/2010/main" val="12166567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0563"/>
            <a:ext cx="6157913" cy="3465512"/>
          </a:xfrm>
        </p:spPr>
      </p:sp>
      <p:sp>
        <p:nvSpPr>
          <p:cNvPr id="3" name="Notes Placeholder 2"/>
          <p:cNvSpPr>
            <a:spLocks noGrp="1"/>
          </p:cNvSpPr>
          <p:nvPr>
            <p:ph type="body" idx="1"/>
          </p:nvPr>
        </p:nvSpPr>
        <p:spPr/>
        <p:txBody>
          <a:bodyPr/>
          <a:lstStyle/>
          <a:p>
            <a:endParaRPr lang="en-US" baseline="0" dirty="0"/>
          </a:p>
        </p:txBody>
      </p:sp>
      <p:sp>
        <p:nvSpPr>
          <p:cNvPr id="4" name="Slide Number Placeholder 3"/>
          <p:cNvSpPr>
            <a:spLocks noGrp="1"/>
          </p:cNvSpPr>
          <p:nvPr>
            <p:ph type="sldNum" sz="quarter" idx="10"/>
          </p:nvPr>
        </p:nvSpPr>
        <p:spPr/>
        <p:txBody>
          <a:bodyPr/>
          <a:lstStyle/>
          <a:p>
            <a:pPr>
              <a:defRPr/>
            </a:pPr>
            <a:fld id="{85A7D565-BEAB-44D3-821B-2DF82D5A1522}" type="slidenum">
              <a:rPr lang="en-US" smtClean="0"/>
              <a:pPr>
                <a:defRPr/>
              </a:pPr>
              <a:t>1</a:t>
            </a:fld>
            <a:endParaRPr lang="en-US" dirty="0"/>
          </a:p>
        </p:txBody>
      </p:sp>
    </p:spTree>
    <p:extLst>
      <p:ext uri="{BB962C8B-B14F-4D97-AF65-F5344CB8AC3E}">
        <p14:creationId xmlns:p14="http://schemas.microsoft.com/office/powerpoint/2010/main" val="3331701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0563"/>
            <a:ext cx="6157913" cy="34655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A7D565-BEAB-44D3-821B-2DF82D5A1522}" type="slidenum">
              <a:rPr lang="en-US" smtClean="0"/>
              <a:pPr>
                <a:defRPr/>
              </a:pPr>
              <a:t>3</a:t>
            </a:fld>
            <a:endParaRPr lang="en-US" dirty="0"/>
          </a:p>
        </p:txBody>
      </p:sp>
    </p:spTree>
    <p:extLst>
      <p:ext uri="{BB962C8B-B14F-4D97-AF65-F5344CB8AC3E}">
        <p14:creationId xmlns:p14="http://schemas.microsoft.com/office/powerpoint/2010/main" val="11530682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0563"/>
            <a:ext cx="6157913" cy="34655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A7D565-BEAB-44D3-821B-2DF82D5A1522}" type="slidenum">
              <a:rPr lang="en-US" smtClean="0"/>
              <a:pPr>
                <a:defRPr/>
              </a:pPr>
              <a:t>4</a:t>
            </a:fld>
            <a:endParaRPr lang="en-US" dirty="0"/>
          </a:p>
        </p:txBody>
      </p:sp>
    </p:spTree>
    <p:extLst>
      <p:ext uri="{BB962C8B-B14F-4D97-AF65-F5344CB8AC3E}">
        <p14:creationId xmlns:p14="http://schemas.microsoft.com/office/powerpoint/2010/main" val="3377551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0563"/>
            <a:ext cx="6157913" cy="3465512"/>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85A7D565-BEAB-44D3-821B-2DF82D5A1522}" type="slidenum">
              <a:rPr lang="en-US" smtClean="0"/>
              <a:pPr>
                <a:defRPr/>
              </a:pPr>
              <a:t>5</a:t>
            </a:fld>
            <a:endParaRPr lang="en-US" dirty="0"/>
          </a:p>
        </p:txBody>
      </p:sp>
    </p:spTree>
    <p:extLst>
      <p:ext uri="{BB962C8B-B14F-4D97-AF65-F5344CB8AC3E}">
        <p14:creationId xmlns:p14="http://schemas.microsoft.com/office/powerpoint/2010/main" val="3784375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96875" y="690563"/>
            <a:ext cx="6157913" cy="3465512"/>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85A7D565-BEAB-44D3-821B-2DF82D5A1522}" type="slidenum">
              <a:rPr lang="en-US" smtClean="0"/>
              <a:pPr>
                <a:defRPr/>
              </a:pPr>
              <a:t>42</a:t>
            </a:fld>
            <a:endParaRPr lang="en-US" dirty="0"/>
          </a:p>
        </p:txBody>
      </p:sp>
    </p:spTree>
    <p:extLst>
      <p:ext uri="{BB962C8B-B14F-4D97-AF65-F5344CB8AC3E}">
        <p14:creationId xmlns:p14="http://schemas.microsoft.com/office/powerpoint/2010/main" val="23426413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userDrawn="1"/>
        </p:nvSpPr>
        <p:spPr bwMode="auto">
          <a:xfrm>
            <a:off x="0" y="0"/>
            <a:ext cx="9144000" cy="3886200"/>
          </a:xfrm>
          <a:prstGeom prst="rect">
            <a:avLst/>
          </a:prstGeom>
          <a:solidFill>
            <a:srgbClr val="78A22F"/>
          </a:solidFill>
          <a:ln w="9525">
            <a:solidFill>
              <a:srgbClr val="78A22F"/>
            </a:solidFill>
            <a:miter lim="800000"/>
            <a:headEnd/>
            <a:tailEnd/>
          </a:ln>
        </p:spPr>
        <p:txBody>
          <a:bodyPr wrap="none" anchor="ctr"/>
          <a:lstStyle/>
          <a:p>
            <a:pPr>
              <a:defRPr/>
            </a:pPr>
            <a:endParaRPr lang="en-US">
              <a:solidFill>
                <a:srgbClr val="78A22F"/>
              </a:solidFill>
            </a:endParaRPr>
          </a:p>
        </p:txBody>
      </p:sp>
      <p:sp>
        <p:nvSpPr>
          <p:cNvPr id="6146" name="Rectangle 3"/>
          <p:cNvSpPr>
            <a:spLocks noGrp="1" noChangeArrowheads="1"/>
          </p:cNvSpPr>
          <p:nvPr>
            <p:ph type="ctrTitle"/>
          </p:nvPr>
        </p:nvSpPr>
        <p:spPr>
          <a:xfrm>
            <a:off x="685800" y="685806"/>
            <a:ext cx="7772400" cy="1102519"/>
          </a:xfrm>
        </p:spPr>
        <p:txBody>
          <a:bodyPr/>
          <a:lstStyle>
            <a:lvl1pPr algn="ctr">
              <a:defRPr smtClean="0">
                <a:solidFill>
                  <a:schemeClr val="bg1"/>
                </a:solidFill>
              </a:defRPr>
            </a:lvl1pPr>
          </a:lstStyle>
          <a:p>
            <a:r>
              <a:rPr lang="en-US"/>
              <a:t>Click to edit Master title style</a:t>
            </a:r>
            <a:endParaRPr lang="en-US" dirty="0"/>
          </a:p>
        </p:txBody>
      </p:sp>
      <p:sp>
        <p:nvSpPr>
          <p:cNvPr id="6147" name="Rectangle 4"/>
          <p:cNvSpPr>
            <a:spLocks noGrp="1" noChangeArrowheads="1"/>
          </p:cNvSpPr>
          <p:nvPr>
            <p:ph type="subTitle" idx="1"/>
          </p:nvPr>
        </p:nvSpPr>
        <p:spPr>
          <a:xfrm>
            <a:off x="1371600" y="2002631"/>
            <a:ext cx="6400800" cy="1314450"/>
          </a:xfrm>
        </p:spPr>
        <p:txBody>
          <a:bodyPr/>
          <a:lstStyle>
            <a:lvl1pPr marL="0" indent="0" algn="ctr">
              <a:buFont typeface="Wingdings" pitchFamily="2" charset="2"/>
              <a:buNone/>
              <a:defRPr i="0" smtClean="0">
                <a:solidFill>
                  <a:schemeClr val="bg1"/>
                </a:solidFill>
              </a:defRPr>
            </a:lvl1pPr>
          </a:lstStyle>
          <a:p>
            <a:r>
              <a:rPr lang="en-US"/>
              <a:t>Click to edit Master subtitle style</a:t>
            </a:r>
            <a:endParaRPr lang="en-US" dirty="0"/>
          </a:p>
        </p:txBody>
      </p:sp>
      <p:sp>
        <p:nvSpPr>
          <p:cNvPr id="8" name="Rectangle 7"/>
          <p:cNvSpPr/>
          <p:nvPr userDrawn="1"/>
        </p:nvSpPr>
        <p:spPr bwMode="auto">
          <a:xfrm>
            <a:off x="0" y="3886206"/>
            <a:ext cx="9144000" cy="80011"/>
          </a:xfrm>
          <a:prstGeom prst="rect">
            <a:avLst/>
          </a:prstGeom>
          <a:solidFill>
            <a:srgbClr val="00447C"/>
          </a:solidFill>
          <a:ln w="9525" cap="flat" cmpd="sng" algn="ctr">
            <a:solidFill>
              <a:srgbClr val="00447C"/>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a:ln>
                <a:noFill/>
              </a:ln>
              <a:solidFill>
                <a:schemeClr val="tx1"/>
              </a:solidFill>
              <a:effectLst/>
              <a:latin typeface="Arial" charset="0"/>
            </a:endParaRPr>
          </a:p>
        </p:txBody>
      </p:sp>
      <p:pic>
        <p:nvPicPr>
          <p:cNvPr id="9" name="Picture 8"/>
          <p:cNvPicPr>
            <a:picLocks noChangeAspect="1"/>
          </p:cNvPicPr>
          <p:nvPr userDrawn="1"/>
        </p:nvPicPr>
        <p:blipFill rotWithShape="1">
          <a:blip r:embed="rId3" cstate="print">
            <a:extLst>
              <a:ext uri="{28A0092B-C50C-407E-A947-70E740481C1C}">
                <a14:useLocalDpi xmlns:a14="http://schemas.microsoft.com/office/drawing/2010/main" val="0"/>
              </a:ext>
            </a:extLst>
          </a:blip>
          <a:srcRect l="15833"/>
          <a:stretch/>
        </p:blipFill>
        <p:spPr>
          <a:xfrm>
            <a:off x="0" y="3998471"/>
            <a:ext cx="6519454" cy="1129608"/>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305800" cy="3486150"/>
          </a:xfrm>
        </p:spPr>
        <p:txBody>
          <a:bodyPr/>
          <a:lstStyle>
            <a:lvl1pPr>
              <a:buClr>
                <a:srgbClr val="78A22F"/>
              </a:buClr>
              <a:buFont typeface="Wingdings" pitchFamily="2" charset="2"/>
              <a:buChar char="§"/>
              <a:defRPr sz="2800">
                <a:solidFill>
                  <a:schemeClr val="tx1"/>
                </a:solidFill>
              </a:defRPr>
            </a:lvl1pPr>
            <a:lvl2pPr>
              <a:buClr>
                <a:srgbClr val="78A22F"/>
              </a:buClr>
              <a:buFont typeface="Courier New" pitchFamily="49" charset="0"/>
              <a:buChar char="o"/>
              <a:defRPr sz="2400">
                <a:solidFill>
                  <a:schemeClr val="tx1"/>
                </a:solidFill>
              </a:defRPr>
            </a:lvl2pPr>
            <a:lvl3pPr>
              <a:buClr>
                <a:srgbClr val="78A22F"/>
              </a:buClr>
              <a:buFont typeface="Wingdings" pitchFamily="2" charset="2"/>
              <a:buChar char="§"/>
              <a:defRPr sz="2000">
                <a:solidFill>
                  <a:schemeClr val="tx1"/>
                </a:solidFill>
              </a:defRPr>
            </a:lvl3pPr>
            <a:lvl4pPr>
              <a:buClr>
                <a:srgbClr val="78A22F"/>
              </a:buClr>
              <a:buFont typeface="Courier New" pitchFamily="49" charset="0"/>
              <a:buChar char="o"/>
              <a:defRPr>
                <a:solidFill>
                  <a:schemeClr val="tx1"/>
                </a:solidFill>
              </a:defRPr>
            </a:lvl4pPr>
            <a:lvl5pPr>
              <a:buClr>
                <a:srgbClr val="78A22F"/>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itle 3"/>
          <p:cNvSpPr>
            <a:spLocks noGrp="1"/>
          </p:cNvSpPr>
          <p:nvPr>
            <p:ph type="title"/>
          </p:nvPr>
        </p:nvSpPr>
        <p:spPr/>
        <p:txBody>
          <a:bodyPr/>
          <a:lstStyle/>
          <a:p>
            <a:r>
              <a:rPr lang="en-US"/>
              <a:t>Click to edit Master title style</a:t>
            </a:r>
            <a:endParaRPr lang="en-US" dirty="0"/>
          </a:p>
        </p:txBody>
      </p:sp>
    </p:spTree>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6146" name="Rectangle 3"/>
          <p:cNvSpPr>
            <a:spLocks noGrp="1" noChangeArrowheads="1"/>
          </p:cNvSpPr>
          <p:nvPr>
            <p:ph type="ctrTitle"/>
          </p:nvPr>
        </p:nvSpPr>
        <p:spPr>
          <a:xfrm>
            <a:off x="685800" y="685806"/>
            <a:ext cx="7772400" cy="1102519"/>
          </a:xfrm>
        </p:spPr>
        <p:txBody>
          <a:bodyPr/>
          <a:lstStyle>
            <a:lvl1pPr algn="ctr">
              <a:defRPr smtClean="0">
                <a:solidFill>
                  <a:schemeClr val="bg1"/>
                </a:solidFill>
              </a:defRPr>
            </a:lvl1pPr>
          </a:lstStyle>
          <a:p>
            <a:r>
              <a:rPr lang="en-US"/>
              <a:t>Click to edit Master title style</a:t>
            </a:r>
            <a:endParaRPr lang="en-US" dirty="0"/>
          </a:p>
        </p:txBody>
      </p:sp>
      <p:sp>
        <p:nvSpPr>
          <p:cNvPr id="6147" name="Rectangle 4"/>
          <p:cNvSpPr>
            <a:spLocks noGrp="1" noChangeArrowheads="1"/>
          </p:cNvSpPr>
          <p:nvPr>
            <p:ph type="subTitle" idx="1"/>
          </p:nvPr>
        </p:nvSpPr>
        <p:spPr>
          <a:xfrm>
            <a:off x="1371600" y="2002631"/>
            <a:ext cx="6400800" cy="1314450"/>
          </a:xfrm>
        </p:spPr>
        <p:txBody>
          <a:bodyPr/>
          <a:lstStyle>
            <a:lvl1pPr marL="0" indent="0" algn="ctr">
              <a:buFont typeface="Wingdings" pitchFamily="2" charset="2"/>
              <a:buNone/>
              <a:defRPr i="0" smtClean="0">
                <a:solidFill>
                  <a:schemeClr val="bg1"/>
                </a:solidFill>
              </a:defRPr>
            </a:lvl1pPr>
          </a:lstStyle>
          <a:p>
            <a:r>
              <a:rPr lang="en-US"/>
              <a:t>Click to edit Master subtitle style</a:t>
            </a:r>
            <a:endParaRPr lang="en-US" dirty="0"/>
          </a:p>
        </p:txBody>
      </p:sp>
    </p:spTree>
    <p:extLst>
      <p:ext uri="{BB962C8B-B14F-4D97-AF65-F5344CB8AC3E}">
        <p14:creationId xmlns:p14="http://schemas.microsoft.com/office/powerpoint/2010/main" val="153163168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3"/>
          <p:cNvSpPr>
            <a:spLocks noGrp="1" noChangeArrowheads="1"/>
          </p:cNvSpPr>
          <p:nvPr>
            <p:ph type="title"/>
          </p:nvPr>
        </p:nvSpPr>
        <p:spPr bwMode="auto">
          <a:xfrm>
            <a:off x="381000" y="114302"/>
            <a:ext cx="8458200" cy="803672"/>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Interior slide title</a:t>
            </a:r>
          </a:p>
        </p:txBody>
      </p:sp>
      <p:sp>
        <p:nvSpPr>
          <p:cNvPr id="1029" name="Rectangle 4"/>
          <p:cNvSpPr>
            <a:spLocks noGrp="1" noChangeArrowheads="1"/>
          </p:cNvSpPr>
          <p:nvPr>
            <p:ph type="body" idx="1"/>
          </p:nvPr>
        </p:nvSpPr>
        <p:spPr bwMode="auto">
          <a:xfrm>
            <a:off x="381000" y="1085850"/>
            <a:ext cx="8458200" cy="3600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interior text styles</a:t>
            </a:r>
          </a:p>
          <a:p>
            <a:pPr lvl="1"/>
            <a:r>
              <a:rPr lang="en-US" dirty="0"/>
              <a:t>Second level</a:t>
            </a:r>
          </a:p>
          <a:p>
            <a:pPr lvl="2"/>
            <a:r>
              <a:rPr lang="en-US" dirty="0"/>
              <a:t>Third level</a:t>
            </a:r>
          </a:p>
        </p:txBody>
      </p:sp>
      <p:cxnSp>
        <p:nvCxnSpPr>
          <p:cNvPr id="7" name="Straight Connector 6"/>
          <p:cNvCxnSpPr/>
          <p:nvPr/>
        </p:nvCxnSpPr>
        <p:spPr bwMode="auto">
          <a:xfrm>
            <a:off x="0" y="914400"/>
            <a:ext cx="9144000" cy="0"/>
          </a:xfrm>
          <a:prstGeom prst="line">
            <a:avLst/>
          </a:prstGeom>
          <a:solidFill>
            <a:schemeClr val="accent1"/>
          </a:solidFill>
          <a:ln w="57150" cap="flat" cmpd="sng" algn="ctr">
            <a:solidFill>
              <a:srgbClr val="78A22F"/>
            </a:solidFill>
            <a:prstDash val="solid"/>
            <a:round/>
            <a:headEnd type="none" w="med" len="med"/>
            <a:tailEnd type="none" w="med" len="med"/>
          </a:ln>
          <a:effectLst/>
        </p:spPr>
      </p:cxnSp>
      <p:sp>
        <p:nvSpPr>
          <p:cNvPr id="2" name="TextBox 1"/>
          <p:cNvSpPr txBox="1"/>
          <p:nvPr/>
        </p:nvSpPr>
        <p:spPr>
          <a:xfrm>
            <a:off x="381000" y="4743450"/>
            <a:ext cx="609600" cy="369332"/>
          </a:xfrm>
          <a:prstGeom prst="rect">
            <a:avLst/>
          </a:prstGeom>
          <a:noFill/>
        </p:spPr>
        <p:txBody>
          <a:bodyPr wrap="square" rtlCol="0">
            <a:spAutoFit/>
          </a:bodyPr>
          <a:lstStyle/>
          <a:p>
            <a:fld id="{45759D02-C727-48E7-96B6-319CAEDA8331}" type="slidenum">
              <a:rPr lang="en-US" smtClean="0"/>
              <a:t>‹#›</a:t>
            </a:fld>
            <a:endParaRPr lang="en-US" dirty="0"/>
          </a:p>
        </p:txBody>
      </p:sp>
      <p:pic>
        <p:nvPicPr>
          <p:cNvPr id="9" name="Picture 8" descr="PrimerLogo_S_RGBcolor_Sm.jpg"/>
          <p:cNvPicPr>
            <a:picLocks noChangeAspect="1"/>
          </p:cNvPicPr>
          <p:nvPr/>
        </p:nvPicPr>
        <p:blipFill>
          <a:blip r:embed="rId6" cstate="print"/>
          <a:stretch>
            <a:fillRect/>
          </a:stretch>
        </p:blipFill>
        <p:spPr>
          <a:xfrm>
            <a:off x="7772400" y="4717051"/>
            <a:ext cx="1071520" cy="395732"/>
          </a:xfrm>
          <a:prstGeom prst="rect">
            <a:avLst/>
          </a:prstGeom>
        </p:spPr>
      </p:pic>
    </p:spTree>
  </p:cSld>
  <p:clrMap bg1="lt1" tx1="dk1" bg2="lt2" tx2="dk2" accent1="accent1" accent2="accent2" accent3="accent3" accent4="accent4" accent5="accent5" accent6="accent6" hlink="hlink" folHlink="folHlink"/>
  <p:sldLayoutIdLst>
    <p:sldLayoutId id="2147483787" r:id="rId1"/>
    <p:sldLayoutId id="2147483785" r:id="rId2"/>
    <p:sldLayoutId id="2147483786" r:id="rId3"/>
    <p:sldLayoutId id="2147483788" r:id="rId4"/>
  </p:sldLayoutIdLst>
  <p:hf hdr="0" ftr="0" dt="0"/>
  <p:txStyles>
    <p:titleStyle>
      <a:lvl1pPr algn="l" rtl="0" eaLnBrk="1" fontAlgn="base" hangingPunct="1">
        <a:spcBef>
          <a:spcPct val="0"/>
        </a:spcBef>
        <a:spcAft>
          <a:spcPct val="0"/>
        </a:spcAft>
        <a:defRPr sz="4200" b="1">
          <a:solidFill>
            <a:srgbClr val="00447C"/>
          </a:solidFill>
          <a:latin typeface="Arial" charset="0"/>
          <a:ea typeface="+mj-ea"/>
          <a:cs typeface="+mj-cs"/>
        </a:defRPr>
      </a:lvl1pPr>
      <a:lvl2pPr algn="l" rtl="0" eaLnBrk="1" fontAlgn="base" hangingPunct="1">
        <a:spcBef>
          <a:spcPct val="0"/>
        </a:spcBef>
        <a:spcAft>
          <a:spcPct val="0"/>
        </a:spcAft>
        <a:defRPr sz="4200" b="1">
          <a:solidFill>
            <a:srgbClr val="007CC2"/>
          </a:solidFill>
          <a:latin typeface="Arial" charset="0"/>
        </a:defRPr>
      </a:lvl2pPr>
      <a:lvl3pPr algn="l" rtl="0" eaLnBrk="1" fontAlgn="base" hangingPunct="1">
        <a:spcBef>
          <a:spcPct val="0"/>
        </a:spcBef>
        <a:spcAft>
          <a:spcPct val="0"/>
        </a:spcAft>
        <a:defRPr sz="4200" b="1">
          <a:solidFill>
            <a:srgbClr val="007CC2"/>
          </a:solidFill>
          <a:latin typeface="Arial" charset="0"/>
        </a:defRPr>
      </a:lvl3pPr>
      <a:lvl4pPr algn="l" rtl="0" eaLnBrk="1" fontAlgn="base" hangingPunct="1">
        <a:spcBef>
          <a:spcPct val="0"/>
        </a:spcBef>
        <a:spcAft>
          <a:spcPct val="0"/>
        </a:spcAft>
        <a:defRPr sz="4200" b="1">
          <a:solidFill>
            <a:srgbClr val="007CC2"/>
          </a:solidFill>
          <a:latin typeface="Arial" charset="0"/>
        </a:defRPr>
      </a:lvl4pPr>
      <a:lvl5pPr algn="l" rtl="0" eaLnBrk="1" fontAlgn="base" hangingPunct="1">
        <a:spcBef>
          <a:spcPct val="0"/>
        </a:spcBef>
        <a:spcAft>
          <a:spcPct val="0"/>
        </a:spcAft>
        <a:defRPr sz="4200" b="1">
          <a:solidFill>
            <a:srgbClr val="007CC2"/>
          </a:solidFill>
          <a:latin typeface="Arial" charset="0"/>
        </a:defRPr>
      </a:lvl5pPr>
      <a:lvl6pPr marL="457200" algn="l" rtl="0" eaLnBrk="1" fontAlgn="base" hangingPunct="1">
        <a:spcBef>
          <a:spcPct val="0"/>
        </a:spcBef>
        <a:spcAft>
          <a:spcPct val="0"/>
        </a:spcAft>
        <a:defRPr sz="4200" b="1">
          <a:solidFill>
            <a:srgbClr val="B20838"/>
          </a:solidFill>
          <a:latin typeface="Arial" charset="0"/>
        </a:defRPr>
      </a:lvl6pPr>
      <a:lvl7pPr marL="914400" algn="l" rtl="0" eaLnBrk="1" fontAlgn="base" hangingPunct="1">
        <a:spcBef>
          <a:spcPct val="0"/>
        </a:spcBef>
        <a:spcAft>
          <a:spcPct val="0"/>
        </a:spcAft>
        <a:defRPr sz="4200" b="1">
          <a:solidFill>
            <a:srgbClr val="B20838"/>
          </a:solidFill>
          <a:latin typeface="Arial" charset="0"/>
        </a:defRPr>
      </a:lvl7pPr>
      <a:lvl8pPr marL="1371600" algn="l" rtl="0" eaLnBrk="1" fontAlgn="base" hangingPunct="1">
        <a:spcBef>
          <a:spcPct val="0"/>
        </a:spcBef>
        <a:spcAft>
          <a:spcPct val="0"/>
        </a:spcAft>
        <a:defRPr sz="4200" b="1">
          <a:solidFill>
            <a:srgbClr val="B20838"/>
          </a:solidFill>
          <a:latin typeface="Arial" charset="0"/>
        </a:defRPr>
      </a:lvl8pPr>
      <a:lvl9pPr marL="1828800" algn="l" rtl="0" eaLnBrk="1" fontAlgn="base" hangingPunct="1">
        <a:spcBef>
          <a:spcPct val="0"/>
        </a:spcBef>
        <a:spcAft>
          <a:spcPct val="0"/>
        </a:spcAft>
        <a:defRPr sz="4200" b="1">
          <a:solidFill>
            <a:srgbClr val="B20838"/>
          </a:solidFill>
          <a:latin typeface="Arial" charset="0"/>
        </a:defRPr>
      </a:lvl9pPr>
    </p:titleStyle>
    <p:bodyStyle>
      <a:lvl1pPr marL="342900" indent="-342900" algn="l" rtl="0" eaLnBrk="1" fontAlgn="base" hangingPunct="1">
        <a:spcBef>
          <a:spcPct val="20000"/>
        </a:spcBef>
        <a:spcAft>
          <a:spcPct val="0"/>
        </a:spcAft>
        <a:buClr>
          <a:srgbClr val="78A22F"/>
        </a:buClr>
        <a:buFont typeface="Wingdings" pitchFamily="2" charset="2"/>
        <a:buChar char="§"/>
        <a:defRPr sz="3200">
          <a:solidFill>
            <a:schemeClr val="tx1"/>
          </a:solidFill>
          <a:latin typeface="Arial" charset="0"/>
          <a:ea typeface="+mn-ea"/>
          <a:cs typeface="+mn-cs"/>
        </a:defRPr>
      </a:lvl1pPr>
      <a:lvl2pPr marL="742950" indent="-285750" algn="l" rtl="0" eaLnBrk="1" fontAlgn="base" hangingPunct="1">
        <a:spcBef>
          <a:spcPct val="20000"/>
        </a:spcBef>
        <a:spcAft>
          <a:spcPct val="0"/>
        </a:spcAft>
        <a:buClr>
          <a:srgbClr val="78A22F"/>
        </a:buClr>
        <a:buFont typeface="Courier New" pitchFamily="49" charset="0"/>
        <a:buChar char="o"/>
        <a:defRPr sz="2800">
          <a:solidFill>
            <a:schemeClr val="tx1"/>
          </a:solidFill>
          <a:latin typeface="Arial" charset="0"/>
        </a:defRPr>
      </a:lvl2pPr>
      <a:lvl3pPr marL="1143000" indent="-228600" algn="l" rtl="0" eaLnBrk="1" fontAlgn="base" hangingPunct="1">
        <a:spcBef>
          <a:spcPct val="20000"/>
        </a:spcBef>
        <a:spcAft>
          <a:spcPct val="0"/>
        </a:spcAft>
        <a:buClr>
          <a:srgbClr val="78A22F"/>
        </a:buClr>
        <a:buFont typeface="Wingdings" pitchFamily="2" charset="2"/>
        <a:buChar char="§"/>
        <a:defRPr sz="2400">
          <a:solidFill>
            <a:schemeClr val="tx1"/>
          </a:solidFill>
          <a:latin typeface="Arial" charset="0"/>
        </a:defRPr>
      </a:lvl3pPr>
      <a:lvl4pPr marL="1600200" indent="-228600" algn="l" rtl="0" eaLnBrk="1" fontAlgn="base" hangingPunct="1">
        <a:spcBef>
          <a:spcPct val="20000"/>
        </a:spcBef>
        <a:spcAft>
          <a:spcPct val="0"/>
        </a:spcAft>
        <a:buClr>
          <a:schemeClr val="accent2"/>
        </a:buClr>
        <a:buSzPct val="70000"/>
        <a:buFont typeface="Wingdings" pitchFamily="2" charset="2"/>
        <a:buChar char="¨"/>
        <a:defRPr sz="2000">
          <a:solidFill>
            <a:srgbClr val="00447C"/>
          </a:solidFill>
          <a:latin typeface="Arial" charset="0"/>
        </a:defRPr>
      </a:lvl4pPr>
      <a:lvl5pPr marL="2057400" indent="-228600" algn="l" rtl="0" eaLnBrk="1" fontAlgn="base" hangingPunct="1">
        <a:spcBef>
          <a:spcPct val="20000"/>
        </a:spcBef>
        <a:spcAft>
          <a:spcPct val="0"/>
        </a:spcAft>
        <a:buClr>
          <a:schemeClr val="bg2"/>
        </a:buClr>
        <a:buFont typeface="Wingdings" pitchFamily="2" charset="2"/>
        <a:buChar char="§"/>
        <a:defRPr sz="2000">
          <a:solidFill>
            <a:srgbClr val="00447C"/>
          </a:solidFill>
          <a:latin typeface="Arial" charset="0"/>
        </a:defRPr>
      </a:lvl5pPr>
      <a:lvl6pPr marL="25146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eaLnBrk="1" fontAlgn="base" hangingPunct="1">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mailto:olawdco@mail.nih.gov"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grants.nih.gov/grants/olaw/faqs.htm#611" TargetMode="External"/><Relationship Id="rId2" Type="http://schemas.openxmlformats.org/officeDocument/2006/relationships/hyperlink" Target="https://grants.nih.gov/grants/guide/notice-files/NOT-OD-05-034.html" TargetMode="External"/><Relationship Id="rId1" Type="http://schemas.openxmlformats.org/officeDocument/2006/relationships/slideLayout" Target="../slideLayouts/slideLayout2.xml"/><Relationship Id="rId5" Type="http://schemas.openxmlformats.org/officeDocument/2006/relationships/hyperlink" Target="https://grants.nih.gov/grants/olaw/ComplianceOversightProc.pdf" TargetMode="External"/><Relationship Id="rId4" Type="http://schemas.openxmlformats.org/officeDocument/2006/relationships/hyperlink" Target="https://grants.nih.gov/grants/olaw/reporting_noncompliance.htm"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concordatopenness.org.uk/" TargetMode="External"/><Relationship Id="rId2" Type="http://schemas.openxmlformats.org/officeDocument/2006/relationships/hyperlink" Target="http://www.basel-declaration.org/basel-declaration-en/assets/File/Declaration/Declaration_en_Zu%CC%88rich.pdf" TargetMode="External"/><Relationship Id="rId1" Type="http://schemas.openxmlformats.org/officeDocument/2006/relationships/slideLayout" Target="../slideLayouts/slideLayout2.xml"/><Relationship Id="rId5" Type="http://schemas.openxmlformats.org/officeDocument/2006/relationships/hyperlink" Target="https://speakingofresearch.com/get-involved/statements-on-animal-research/" TargetMode="External"/><Relationship Id="rId4" Type="http://schemas.openxmlformats.org/officeDocument/2006/relationships/hyperlink" Target="http://eara.eu/en/" TargetMode="Externa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457200" y="438150"/>
            <a:ext cx="8229600" cy="2590800"/>
          </a:xfrm>
        </p:spPr>
        <p:txBody>
          <a:bodyPr anchor="ctr"/>
          <a:lstStyle/>
          <a:p>
            <a:r>
              <a:rPr lang="en-US" sz="2400" dirty="0"/>
              <a:t>For VA and Non-VA Alike: </a:t>
            </a:r>
            <a:br>
              <a:rPr lang="en-US" sz="2400" dirty="0"/>
            </a:br>
            <a:r>
              <a:rPr lang="en-US" sz="3600" dirty="0"/>
              <a:t>Timing and Substance – How to Respond When Things Go Wrong</a:t>
            </a:r>
            <a:br>
              <a:rPr lang="en-US" sz="3600" dirty="0"/>
            </a:br>
            <a:r>
              <a:rPr lang="en-US" sz="3600" dirty="0"/>
              <a:t> </a:t>
            </a:r>
            <a:r>
              <a:rPr lang="en-US" sz="2800" dirty="0"/>
              <a:t>(Communications and Networking Track)</a:t>
            </a:r>
            <a:endParaRPr lang="en-US" altLang="en-US" sz="3600" dirty="0">
              <a:latin typeface="+mj-lt"/>
            </a:endParaRPr>
          </a:p>
        </p:txBody>
      </p:sp>
      <p:sp>
        <p:nvSpPr>
          <p:cNvPr id="3075" name="Subtitle 3"/>
          <p:cNvSpPr>
            <a:spLocks noGrp="1"/>
          </p:cNvSpPr>
          <p:nvPr>
            <p:ph type="subTitle" idx="1"/>
          </p:nvPr>
        </p:nvSpPr>
        <p:spPr>
          <a:xfrm>
            <a:off x="1371600" y="3105150"/>
            <a:ext cx="6400800" cy="723900"/>
          </a:xfrm>
        </p:spPr>
        <p:txBody>
          <a:bodyPr anchor="ctr"/>
          <a:lstStyle/>
          <a:p>
            <a:r>
              <a:rPr lang="en-US" altLang="en-US" sz="2400" b="1" dirty="0">
                <a:latin typeface="+mj-lt"/>
              </a:rPr>
              <a:t>Tuesday, March 20, 2018</a:t>
            </a:r>
          </a:p>
        </p:txBody>
      </p:sp>
    </p:spTree>
    <p:custDataLst>
      <p:tags r:id="rId1"/>
    </p:custDataLst>
    <p:extLst>
      <p:ext uri="{BB962C8B-B14F-4D97-AF65-F5344CB8AC3E}">
        <p14:creationId xmlns:p14="http://schemas.microsoft.com/office/powerpoint/2010/main" val="18363448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3200" dirty="0"/>
              <a:t>VA policy is that anyone who becomes aware of any matter that is </a:t>
            </a:r>
            <a:r>
              <a:rPr lang="en-US" sz="3200" u="sng" dirty="0"/>
              <a:t>potentially</a:t>
            </a:r>
            <a:r>
              <a:rPr lang="en-US" sz="3200" dirty="0"/>
              <a:t> reportable is responsible for promptly bringing the matter to the attention of the IACUC, so that the IACUC can investigate and determine how it is to be addressed.</a:t>
            </a:r>
          </a:p>
          <a:p>
            <a:pPr marL="0" indent="0">
              <a:buNone/>
            </a:pPr>
            <a:endParaRPr lang="en-US" dirty="0"/>
          </a:p>
        </p:txBody>
      </p:sp>
      <p:sp>
        <p:nvSpPr>
          <p:cNvPr id="3" name="Title 2"/>
          <p:cNvSpPr>
            <a:spLocks noGrp="1"/>
          </p:cNvSpPr>
          <p:nvPr>
            <p:ph type="title"/>
          </p:nvPr>
        </p:nvSpPr>
        <p:spPr/>
        <p:txBody>
          <a:bodyPr/>
          <a:lstStyle/>
          <a:p>
            <a:r>
              <a:rPr lang="en-US" dirty="0"/>
              <a:t>Part 1 – PR </a:t>
            </a:r>
          </a:p>
        </p:txBody>
      </p:sp>
    </p:spTree>
    <p:extLst>
      <p:ext uri="{BB962C8B-B14F-4D97-AF65-F5344CB8AC3E}">
        <p14:creationId xmlns:p14="http://schemas.microsoft.com/office/powerpoint/2010/main" val="14798855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spcBef>
                <a:spcPts val="1200"/>
              </a:spcBef>
              <a:buNone/>
            </a:pPr>
            <a:r>
              <a:rPr lang="en-US" dirty="0"/>
              <a:t>The preliminary report should include:</a:t>
            </a:r>
          </a:p>
          <a:p>
            <a:pPr lvl="0">
              <a:spcBef>
                <a:spcPts val="2000"/>
              </a:spcBef>
            </a:pPr>
            <a:r>
              <a:rPr lang="en-US" dirty="0"/>
              <a:t>The name and contact information of the person reporting</a:t>
            </a:r>
          </a:p>
          <a:p>
            <a:pPr lvl="0">
              <a:spcBef>
                <a:spcPts val="2000"/>
              </a:spcBef>
            </a:pPr>
            <a:r>
              <a:rPr lang="en-US" dirty="0"/>
              <a:t>The institution’s Assurance number</a:t>
            </a:r>
          </a:p>
          <a:p>
            <a:pPr lvl="0">
              <a:spcBef>
                <a:spcPts val="2000"/>
              </a:spcBef>
            </a:pPr>
            <a:r>
              <a:rPr lang="en-US" dirty="0"/>
              <a:t>The funding source</a:t>
            </a:r>
          </a:p>
          <a:p>
            <a:pPr marL="0" indent="0">
              <a:buNone/>
            </a:pPr>
            <a:endParaRPr lang="en-US" dirty="0"/>
          </a:p>
        </p:txBody>
      </p:sp>
      <p:sp>
        <p:nvSpPr>
          <p:cNvPr id="3" name="Title 2"/>
          <p:cNvSpPr>
            <a:spLocks noGrp="1"/>
          </p:cNvSpPr>
          <p:nvPr>
            <p:ph type="title"/>
          </p:nvPr>
        </p:nvSpPr>
        <p:spPr/>
        <p:txBody>
          <a:bodyPr/>
          <a:lstStyle/>
          <a:p>
            <a:r>
              <a:rPr lang="en-US" dirty="0"/>
              <a:t>Part 1-PR</a:t>
            </a:r>
          </a:p>
        </p:txBody>
      </p:sp>
    </p:spTree>
    <p:extLst>
      <p:ext uri="{BB962C8B-B14F-4D97-AF65-F5344CB8AC3E}">
        <p14:creationId xmlns:p14="http://schemas.microsoft.com/office/powerpoint/2010/main" val="2007142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spcBef>
                <a:spcPts val="2000"/>
              </a:spcBef>
            </a:pPr>
            <a:r>
              <a:rPr lang="en-US" dirty="0"/>
              <a:t>A concise description of the incident</a:t>
            </a:r>
          </a:p>
          <a:p>
            <a:pPr lvl="0">
              <a:spcBef>
                <a:spcPts val="2000"/>
              </a:spcBef>
            </a:pPr>
            <a:r>
              <a:rPr lang="en-US" dirty="0"/>
              <a:t>The plan and schedule for correction and prevention, if known</a:t>
            </a:r>
          </a:p>
          <a:p>
            <a:pPr lvl="0">
              <a:spcBef>
                <a:spcPts val="2000"/>
              </a:spcBef>
            </a:pPr>
            <a:r>
              <a:rPr lang="en-US" dirty="0"/>
              <a:t>The timeframe for the final report from the Institutional Official</a:t>
            </a:r>
          </a:p>
        </p:txBody>
      </p:sp>
      <p:sp>
        <p:nvSpPr>
          <p:cNvPr id="3" name="Title 2"/>
          <p:cNvSpPr>
            <a:spLocks noGrp="1"/>
          </p:cNvSpPr>
          <p:nvPr>
            <p:ph type="title"/>
          </p:nvPr>
        </p:nvSpPr>
        <p:spPr/>
        <p:txBody>
          <a:bodyPr/>
          <a:lstStyle/>
          <a:p>
            <a:r>
              <a:rPr lang="en-US" dirty="0"/>
              <a:t>Part 1- PR</a:t>
            </a:r>
          </a:p>
        </p:txBody>
      </p:sp>
    </p:spTree>
    <p:extLst>
      <p:ext uri="{BB962C8B-B14F-4D97-AF65-F5344CB8AC3E}">
        <p14:creationId xmlns:p14="http://schemas.microsoft.com/office/powerpoint/2010/main" val="1009823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The preliminary report should not contain the names or contact information of individuals referenced in the report.</a:t>
            </a:r>
          </a:p>
          <a:p>
            <a:pPr marL="109728" indent="0">
              <a:buNone/>
            </a:pPr>
            <a:endParaRPr lang="en-US" dirty="0"/>
          </a:p>
          <a:p>
            <a:pPr marL="109728" indent="0">
              <a:buNone/>
            </a:pPr>
            <a:r>
              <a:rPr lang="en-US" dirty="0"/>
              <a:t>All information reported to OLAW and any other federal agency is subject to FIOA and will be released when requested.</a:t>
            </a:r>
          </a:p>
        </p:txBody>
      </p:sp>
      <p:sp>
        <p:nvSpPr>
          <p:cNvPr id="3" name="Title 2"/>
          <p:cNvSpPr>
            <a:spLocks noGrp="1"/>
          </p:cNvSpPr>
          <p:nvPr>
            <p:ph type="title"/>
          </p:nvPr>
        </p:nvSpPr>
        <p:spPr/>
        <p:txBody>
          <a:bodyPr/>
          <a:lstStyle/>
          <a:p>
            <a:r>
              <a:rPr lang="en-US" dirty="0"/>
              <a:t>Part 1- PR </a:t>
            </a:r>
          </a:p>
        </p:txBody>
      </p:sp>
    </p:spTree>
    <p:extLst>
      <p:ext uri="{BB962C8B-B14F-4D97-AF65-F5344CB8AC3E}">
        <p14:creationId xmlns:p14="http://schemas.microsoft.com/office/powerpoint/2010/main" val="3369323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728" indent="0">
              <a:buNone/>
            </a:pPr>
            <a:r>
              <a:rPr lang="en-US" dirty="0"/>
              <a:t>Only pertinent factual information should be included in the report. </a:t>
            </a:r>
          </a:p>
          <a:p>
            <a:pPr marL="109728" indent="0">
              <a:buNone/>
            </a:pPr>
            <a:endParaRPr lang="en-US" dirty="0"/>
          </a:p>
          <a:p>
            <a:pPr marL="109728" indent="0">
              <a:buNone/>
            </a:pPr>
            <a:r>
              <a:rPr lang="en-US" dirty="0"/>
              <a:t>The original preliminary report should be forwarded to the office of the CVMO in ORD, VA Office of Research Oversight (ORO), and AAALAC International. </a:t>
            </a:r>
          </a:p>
        </p:txBody>
      </p:sp>
      <p:sp>
        <p:nvSpPr>
          <p:cNvPr id="3" name="Title 2"/>
          <p:cNvSpPr>
            <a:spLocks noGrp="1"/>
          </p:cNvSpPr>
          <p:nvPr>
            <p:ph type="title"/>
          </p:nvPr>
        </p:nvSpPr>
        <p:spPr/>
        <p:txBody>
          <a:bodyPr/>
          <a:lstStyle/>
          <a:p>
            <a:r>
              <a:rPr lang="en-US" dirty="0"/>
              <a:t>Part 1 - PR</a:t>
            </a:r>
          </a:p>
        </p:txBody>
      </p:sp>
    </p:spTree>
    <p:extLst>
      <p:ext uri="{BB962C8B-B14F-4D97-AF65-F5344CB8AC3E}">
        <p14:creationId xmlns:p14="http://schemas.microsoft.com/office/powerpoint/2010/main" val="14196836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71550"/>
            <a:ext cx="8382000" cy="3657600"/>
          </a:xfrm>
        </p:spPr>
        <p:txBody>
          <a:bodyPr/>
          <a:lstStyle/>
          <a:p>
            <a:pPr marL="0" indent="0">
              <a:spcBef>
                <a:spcPts val="2000"/>
              </a:spcBef>
              <a:buNone/>
            </a:pPr>
            <a:r>
              <a:rPr lang="en-US" dirty="0"/>
              <a:t>The IACUC Chair  returns the RCO’s call. </a:t>
            </a:r>
          </a:p>
          <a:p>
            <a:pPr marL="0" indent="0">
              <a:spcBef>
                <a:spcPts val="2000"/>
              </a:spcBef>
              <a:buNone/>
            </a:pPr>
            <a:r>
              <a:rPr lang="en-US" dirty="0"/>
              <a:t>The RCO describes the potential incident of protocol noncompliance.</a:t>
            </a:r>
          </a:p>
          <a:p>
            <a:pPr marL="0" indent="0">
              <a:spcBef>
                <a:spcPts val="2000"/>
              </a:spcBef>
              <a:buNone/>
            </a:pPr>
            <a:r>
              <a:rPr lang="en-US" dirty="0"/>
              <a:t>Following their phone conversation, the IACUC Chair emails a PR to OLAW.  IACUC and IO informed and other agencies notified.</a:t>
            </a:r>
          </a:p>
          <a:p>
            <a:pPr marL="0" indent="0">
              <a:buNone/>
            </a:pPr>
            <a:endParaRPr lang="en-US" dirty="0"/>
          </a:p>
        </p:txBody>
      </p:sp>
      <p:sp>
        <p:nvSpPr>
          <p:cNvPr id="3" name="Title 2"/>
          <p:cNvSpPr>
            <a:spLocks noGrp="1"/>
          </p:cNvSpPr>
          <p:nvPr>
            <p:ph type="title"/>
          </p:nvPr>
        </p:nvSpPr>
        <p:spPr/>
        <p:txBody>
          <a:bodyPr/>
          <a:lstStyle/>
          <a:p>
            <a:r>
              <a:rPr lang="en-US" dirty="0"/>
              <a:t>Part 1 – PR </a:t>
            </a:r>
          </a:p>
        </p:txBody>
      </p:sp>
    </p:spTree>
    <p:extLst>
      <p:ext uri="{BB962C8B-B14F-4D97-AF65-F5344CB8AC3E}">
        <p14:creationId xmlns:p14="http://schemas.microsoft.com/office/powerpoint/2010/main" val="3190526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73037"/>
            <a:ext cx="7583488" cy="53165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95892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71550"/>
            <a:ext cx="8305800" cy="3657600"/>
          </a:xfrm>
        </p:spPr>
        <p:txBody>
          <a:bodyPr/>
          <a:lstStyle/>
          <a:p>
            <a:pPr marL="109728" indent="0">
              <a:buNone/>
            </a:pPr>
            <a:r>
              <a:rPr lang="en-US" sz="2000" dirty="0"/>
              <a:t>Take home points:</a:t>
            </a:r>
          </a:p>
          <a:p>
            <a:r>
              <a:rPr lang="en-US" sz="2000" dirty="0"/>
              <a:t>OLAW accepts preliminary reports in the form </a:t>
            </a:r>
            <a:r>
              <a:rPr lang="en-US" sz="2000" dirty="0">
                <a:ea typeface="Calibri"/>
              </a:rPr>
              <a:t>a fax, email, or phone call.</a:t>
            </a:r>
          </a:p>
          <a:p>
            <a:pPr marL="0" indent="0">
              <a:buNone/>
            </a:pPr>
            <a:endParaRPr lang="en-US" sz="2000" dirty="0">
              <a:ea typeface="Calibri"/>
            </a:endParaRPr>
          </a:p>
          <a:p>
            <a:r>
              <a:rPr lang="en-US" sz="2000" dirty="0"/>
              <a:t>Preliminary reports should be submitted to OLAW as they occur.</a:t>
            </a:r>
          </a:p>
          <a:p>
            <a:pPr marL="0" indent="0">
              <a:buNone/>
            </a:pPr>
            <a:endParaRPr lang="en-US" sz="2000" dirty="0"/>
          </a:p>
          <a:p>
            <a:r>
              <a:rPr lang="en-US" sz="2000" dirty="0"/>
              <a:t>The preliminary report merely indicates that a potential compliance issue has been identified; the outcome is unknown until the IACUC completes its investigation</a:t>
            </a:r>
            <a:r>
              <a:rPr lang="en-US" dirty="0"/>
              <a:t>. </a:t>
            </a:r>
          </a:p>
        </p:txBody>
      </p:sp>
      <p:sp>
        <p:nvSpPr>
          <p:cNvPr id="3" name="Title 2"/>
          <p:cNvSpPr>
            <a:spLocks noGrp="1"/>
          </p:cNvSpPr>
          <p:nvPr>
            <p:ph type="title"/>
          </p:nvPr>
        </p:nvSpPr>
        <p:spPr/>
        <p:txBody>
          <a:bodyPr/>
          <a:lstStyle/>
          <a:p>
            <a:r>
              <a:rPr lang="en-US" dirty="0"/>
              <a:t>Part 1-  PR </a:t>
            </a:r>
          </a:p>
        </p:txBody>
      </p:sp>
    </p:spTree>
    <p:extLst>
      <p:ext uri="{BB962C8B-B14F-4D97-AF65-F5344CB8AC3E}">
        <p14:creationId xmlns:p14="http://schemas.microsoft.com/office/powerpoint/2010/main" val="19015813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sz="2000" dirty="0"/>
              <a:t>An investigation must be conducted before the IACUC can make a determination and submit the final report. </a:t>
            </a:r>
          </a:p>
          <a:p>
            <a:pPr marL="0" indent="0">
              <a:buNone/>
            </a:pPr>
            <a:endParaRPr lang="en-US" sz="2000" dirty="0"/>
          </a:p>
          <a:p>
            <a:pPr marL="0" indent="0">
              <a:buNone/>
            </a:pPr>
            <a:r>
              <a:rPr lang="en-US" sz="2000" dirty="0"/>
              <a:t>The IACUC Chair appoints a subcommittee to investigate.</a:t>
            </a:r>
          </a:p>
          <a:p>
            <a:pPr marL="0" indent="0">
              <a:buNone/>
            </a:pPr>
            <a:endParaRPr lang="en-US" sz="2000" dirty="0"/>
          </a:p>
          <a:p>
            <a:pPr marL="0" indent="0">
              <a:buNone/>
            </a:pPr>
            <a:r>
              <a:rPr lang="en-US" sz="2000" dirty="0"/>
              <a:t>The subcommittee verifies the RCO’s observations, confirms with the AV that the rats are healthy, and conducts interviews. </a:t>
            </a:r>
          </a:p>
          <a:p>
            <a:pPr marL="0" indent="0">
              <a:buNone/>
            </a:pPr>
            <a:endParaRPr lang="en-US" sz="2000" dirty="0"/>
          </a:p>
          <a:p>
            <a:pPr marL="0" indent="0">
              <a:buNone/>
            </a:pPr>
            <a:r>
              <a:rPr lang="en-US" sz="2000" dirty="0"/>
              <a:t>The subcommittee reports its findings to the full committee.</a:t>
            </a:r>
          </a:p>
        </p:txBody>
      </p:sp>
      <p:sp>
        <p:nvSpPr>
          <p:cNvPr id="3" name="Title 2"/>
          <p:cNvSpPr>
            <a:spLocks noGrp="1"/>
          </p:cNvSpPr>
          <p:nvPr>
            <p:ph type="title"/>
          </p:nvPr>
        </p:nvSpPr>
        <p:spPr/>
        <p:txBody>
          <a:bodyPr/>
          <a:lstStyle/>
          <a:p>
            <a:r>
              <a:rPr lang="en-US" dirty="0"/>
              <a:t>Part 2 – Final Report (FR)</a:t>
            </a:r>
          </a:p>
        </p:txBody>
      </p:sp>
    </p:spTree>
    <p:extLst>
      <p:ext uri="{BB962C8B-B14F-4D97-AF65-F5344CB8AC3E}">
        <p14:creationId xmlns:p14="http://schemas.microsoft.com/office/powerpoint/2010/main" val="3772068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spcBef>
                <a:spcPts val="2000"/>
              </a:spcBef>
              <a:buNone/>
            </a:pPr>
            <a:r>
              <a:rPr lang="en-US" sz="2600" dirty="0"/>
              <a:t>The subcommittee through their investigation learns:</a:t>
            </a:r>
          </a:p>
          <a:p>
            <a:pPr>
              <a:spcBef>
                <a:spcPts val="2000"/>
              </a:spcBef>
            </a:pPr>
            <a:r>
              <a:rPr lang="en-US" sz="2600" dirty="0"/>
              <a:t>The PI had an animal order showing the rats were purchased against protocol 1036, which is approved for survival surgery.</a:t>
            </a:r>
          </a:p>
          <a:p>
            <a:pPr>
              <a:spcBef>
                <a:spcPts val="2000"/>
              </a:spcBef>
            </a:pPr>
            <a:r>
              <a:rPr lang="en-US" sz="2600" dirty="0"/>
              <a:t>The research technician discovered the cage cards , listed the wrong protocol number, 1016 instead of 1036.</a:t>
            </a:r>
          </a:p>
          <a:p>
            <a:pPr marL="0" indent="0">
              <a:buNone/>
            </a:pPr>
            <a:endParaRPr lang="en-US" dirty="0"/>
          </a:p>
        </p:txBody>
      </p:sp>
      <p:sp>
        <p:nvSpPr>
          <p:cNvPr id="3" name="Title 2"/>
          <p:cNvSpPr>
            <a:spLocks noGrp="1"/>
          </p:cNvSpPr>
          <p:nvPr>
            <p:ph type="title"/>
          </p:nvPr>
        </p:nvSpPr>
        <p:spPr/>
        <p:txBody>
          <a:bodyPr/>
          <a:lstStyle/>
          <a:p>
            <a:r>
              <a:rPr lang="en-US" dirty="0"/>
              <a:t>Part 2 – FR </a:t>
            </a:r>
          </a:p>
        </p:txBody>
      </p:sp>
    </p:spTree>
    <p:extLst>
      <p:ext uri="{BB962C8B-B14F-4D97-AF65-F5344CB8AC3E}">
        <p14:creationId xmlns:p14="http://schemas.microsoft.com/office/powerpoint/2010/main" val="2394685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71600" y="1216789"/>
            <a:ext cx="6858000" cy="3447098"/>
          </a:xfrm>
          <a:prstGeom prst="rect">
            <a:avLst/>
          </a:prstGeom>
        </p:spPr>
        <p:txBody>
          <a:bodyPr wrap="square">
            <a:spAutoFit/>
          </a:bodyPr>
          <a:lstStyle/>
          <a:p>
            <a:pPr algn="ctr"/>
            <a:r>
              <a:rPr lang="en-US" sz="2000" dirty="0"/>
              <a:t>Joan T. Richerson, MS, DVM, MS, DACLAM, CPIA</a:t>
            </a:r>
          </a:p>
          <a:p>
            <a:pPr algn="ctr"/>
            <a:r>
              <a:rPr lang="en-US" sz="2000" dirty="0"/>
              <a:t>Assistant Chief Veterinary Medical Officer</a:t>
            </a:r>
          </a:p>
          <a:p>
            <a:pPr algn="ctr"/>
            <a:r>
              <a:rPr lang="en-US" sz="2000" dirty="0"/>
              <a:t>and</a:t>
            </a:r>
          </a:p>
          <a:p>
            <a:pPr algn="ctr"/>
            <a:r>
              <a:rPr lang="en-US" sz="2000" dirty="0"/>
              <a:t>Alice Huang, PhD, CPIA</a:t>
            </a:r>
          </a:p>
          <a:p>
            <a:pPr algn="ctr"/>
            <a:r>
              <a:rPr lang="en-US" sz="2000" dirty="0"/>
              <a:t>Staff Scientist and Deputy for IACUC Guidance </a:t>
            </a:r>
          </a:p>
          <a:p>
            <a:endParaRPr lang="en-US" sz="2000" dirty="0"/>
          </a:p>
          <a:p>
            <a:endParaRPr lang="en-US" sz="2000" dirty="0"/>
          </a:p>
          <a:p>
            <a:pPr algn="ctr"/>
            <a:r>
              <a:rPr lang="en-US" sz="2000" dirty="0"/>
              <a:t>Office of the Chief Veterinary Medical Officer</a:t>
            </a:r>
          </a:p>
          <a:p>
            <a:pPr algn="ctr"/>
            <a:r>
              <a:rPr lang="en-US" sz="2000" dirty="0"/>
              <a:t>Office of Research and Development</a:t>
            </a:r>
          </a:p>
          <a:p>
            <a:pPr algn="ctr"/>
            <a:r>
              <a:rPr lang="en-US" sz="2000" dirty="0"/>
              <a:t>Department of Veterans Affairs</a:t>
            </a:r>
          </a:p>
          <a:p>
            <a:endParaRPr lang="en-US" dirty="0"/>
          </a:p>
        </p:txBody>
      </p:sp>
      <p:sp>
        <p:nvSpPr>
          <p:cNvPr id="3" name="TextBox 2"/>
          <p:cNvSpPr txBox="1"/>
          <p:nvPr/>
        </p:nvSpPr>
        <p:spPr>
          <a:xfrm>
            <a:off x="1905000" y="361950"/>
            <a:ext cx="5791200" cy="461665"/>
          </a:xfrm>
          <a:prstGeom prst="rect">
            <a:avLst/>
          </a:prstGeom>
          <a:noFill/>
        </p:spPr>
        <p:txBody>
          <a:bodyPr wrap="square" rtlCol="0">
            <a:spAutoFit/>
          </a:bodyPr>
          <a:lstStyle/>
          <a:p>
            <a:pPr algn="ctr"/>
            <a:r>
              <a:rPr lang="en-US" sz="2400" dirty="0"/>
              <a:t>FACULTY</a:t>
            </a:r>
          </a:p>
        </p:txBody>
      </p:sp>
    </p:spTree>
    <p:extLst>
      <p:ext uri="{BB962C8B-B14F-4D97-AF65-F5344CB8AC3E}">
        <p14:creationId xmlns:p14="http://schemas.microsoft.com/office/powerpoint/2010/main" val="4014824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2000"/>
              </a:spcBef>
            </a:pPr>
            <a:r>
              <a:rPr lang="en-US" sz="3200" dirty="0"/>
              <a:t>The research technician verbally  and by email informed the VMU supervisor as soon as the error was recognized.   </a:t>
            </a:r>
          </a:p>
          <a:p>
            <a:pPr>
              <a:spcBef>
                <a:spcPts val="2000"/>
              </a:spcBef>
            </a:pPr>
            <a:r>
              <a:rPr lang="en-US" sz="3200" dirty="0"/>
              <a:t>The VMU Supervisor confirmed the research technician had reported the error as she described.</a:t>
            </a:r>
          </a:p>
          <a:p>
            <a:endParaRPr lang="en-US" dirty="0"/>
          </a:p>
        </p:txBody>
      </p:sp>
      <p:sp>
        <p:nvSpPr>
          <p:cNvPr id="3" name="Title 2"/>
          <p:cNvSpPr>
            <a:spLocks noGrp="1"/>
          </p:cNvSpPr>
          <p:nvPr>
            <p:ph type="title"/>
          </p:nvPr>
        </p:nvSpPr>
        <p:spPr/>
        <p:txBody>
          <a:bodyPr/>
          <a:lstStyle/>
          <a:p>
            <a:r>
              <a:rPr lang="en-US" dirty="0"/>
              <a:t>Part 2 - FR</a:t>
            </a:r>
          </a:p>
        </p:txBody>
      </p:sp>
    </p:spTree>
    <p:extLst>
      <p:ext uri="{BB962C8B-B14F-4D97-AF65-F5344CB8AC3E}">
        <p14:creationId xmlns:p14="http://schemas.microsoft.com/office/powerpoint/2010/main" val="18763800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2000"/>
              </a:spcBef>
            </a:pPr>
            <a:r>
              <a:rPr lang="en-US" sz="3200" dirty="0"/>
              <a:t>The VMU Supervisor said a data entry error was the source of the problem, a one digit error.</a:t>
            </a:r>
          </a:p>
          <a:p>
            <a:pPr>
              <a:spcBef>
                <a:spcPts val="2000"/>
              </a:spcBef>
            </a:pPr>
            <a:r>
              <a:rPr lang="en-US" sz="3200" dirty="0"/>
              <a:t> Short staffing in the VMU due to the flu epidemic delayed correcting the cage cards.</a:t>
            </a:r>
          </a:p>
          <a:p>
            <a:pPr marL="0" indent="0">
              <a:buNone/>
            </a:pPr>
            <a:endParaRPr lang="en-US" dirty="0"/>
          </a:p>
        </p:txBody>
      </p:sp>
      <p:sp>
        <p:nvSpPr>
          <p:cNvPr id="3" name="Title 2"/>
          <p:cNvSpPr>
            <a:spLocks noGrp="1"/>
          </p:cNvSpPr>
          <p:nvPr>
            <p:ph type="title"/>
          </p:nvPr>
        </p:nvSpPr>
        <p:spPr/>
        <p:txBody>
          <a:bodyPr/>
          <a:lstStyle/>
          <a:p>
            <a:r>
              <a:rPr lang="en-US" dirty="0"/>
              <a:t>Part 2 – FR </a:t>
            </a:r>
          </a:p>
        </p:txBody>
      </p:sp>
    </p:spTree>
    <p:extLst>
      <p:ext uri="{BB962C8B-B14F-4D97-AF65-F5344CB8AC3E}">
        <p14:creationId xmlns:p14="http://schemas.microsoft.com/office/powerpoint/2010/main" val="27098183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2000"/>
              </a:spcBef>
            </a:pPr>
            <a:r>
              <a:rPr lang="en-US" dirty="0"/>
              <a:t>The subcommittee reported their findings to the IACUC;  a data entry error was the problem.</a:t>
            </a:r>
          </a:p>
          <a:p>
            <a:pPr>
              <a:spcBef>
                <a:spcPts val="2000"/>
              </a:spcBef>
            </a:pPr>
            <a:r>
              <a:rPr lang="en-US" dirty="0"/>
              <a:t>The IACUC approved a new VMU SOP to help correct data entry errors promptly.</a:t>
            </a:r>
          </a:p>
          <a:p>
            <a:pPr>
              <a:spcBef>
                <a:spcPts val="2000"/>
              </a:spcBef>
            </a:pPr>
            <a:r>
              <a:rPr lang="en-US" dirty="0"/>
              <a:t>The IACUC determined that this incident was not reportable.</a:t>
            </a:r>
          </a:p>
          <a:p>
            <a:endParaRPr lang="en-US" dirty="0"/>
          </a:p>
        </p:txBody>
      </p:sp>
      <p:sp>
        <p:nvSpPr>
          <p:cNvPr id="3" name="Title 2"/>
          <p:cNvSpPr>
            <a:spLocks noGrp="1"/>
          </p:cNvSpPr>
          <p:nvPr>
            <p:ph type="title"/>
          </p:nvPr>
        </p:nvSpPr>
        <p:spPr/>
        <p:txBody>
          <a:bodyPr/>
          <a:lstStyle/>
          <a:p>
            <a:r>
              <a:rPr lang="en-US" dirty="0"/>
              <a:t>Part 2- FR </a:t>
            </a:r>
          </a:p>
        </p:txBody>
      </p:sp>
    </p:spTree>
    <p:extLst>
      <p:ext uri="{BB962C8B-B14F-4D97-AF65-F5344CB8AC3E}">
        <p14:creationId xmlns:p14="http://schemas.microsoft.com/office/powerpoint/2010/main" val="32746052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spcBef>
                <a:spcPts val="1200"/>
              </a:spcBef>
              <a:buNone/>
            </a:pPr>
            <a:r>
              <a:rPr lang="en-US" dirty="0"/>
              <a:t>OLAW requires the following be provided in a FR:</a:t>
            </a:r>
          </a:p>
          <a:p>
            <a:pPr>
              <a:spcBef>
                <a:spcPts val="1200"/>
              </a:spcBef>
            </a:pPr>
            <a:r>
              <a:rPr lang="en-US" dirty="0"/>
              <a:t>Name of institution</a:t>
            </a:r>
          </a:p>
          <a:p>
            <a:pPr>
              <a:spcBef>
                <a:spcPts val="1200"/>
              </a:spcBef>
            </a:pPr>
            <a:r>
              <a:rPr lang="en-US" dirty="0"/>
              <a:t>Assurance number</a:t>
            </a:r>
          </a:p>
          <a:p>
            <a:pPr>
              <a:spcBef>
                <a:spcPts val="1200"/>
              </a:spcBef>
            </a:pPr>
            <a:r>
              <a:rPr lang="en-US" dirty="0"/>
              <a:t>The type of noncompliance  that occurred</a:t>
            </a:r>
          </a:p>
          <a:p>
            <a:pPr>
              <a:spcBef>
                <a:spcPts val="1200"/>
              </a:spcBef>
            </a:pPr>
            <a:r>
              <a:rPr lang="en-US" dirty="0"/>
              <a:t>Who provided the PR, when it was provided, and to whom it was provided</a:t>
            </a:r>
          </a:p>
        </p:txBody>
      </p:sp>
      <p:sp>
        <p:nvSpPr>
          <p:cNvPr id="3" name="Title 2"/>
          <p:cNvSpPr>
            <a:spLocks noGrp="1"/>
          </p:cNvSpPr>
          <p:nvPr>
            <p:ph type="title"/>
          </p:nvPr>
        </p:nvSpPr>
        <p:spPr/>
        <p:txBody>
          <a:bodyPr/>
          <a:lstStyle/>
          <a:p>
            <a:r>
              <a:rPr lang="en-US" dirty="0"/>
              <a:t>Part 2- FR </a:t>
            </a:r>
          </a:p>
        </p:txBody>
      </p:sp>
    </p:spTree>
    <p:extLst>
      <p:ext uri="{BB962C8B-B14F-4D97-AF65-F5344CB8AC3E}">
        <p14:creationId xmlns:p14="http://schemas.microsoft.com/office/powerpoint/2010/main" val="30774993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71550"/>
            <a:ext cx="8305800" cy="4038600"/>
          </a:xfrm>
        </p:spPr>
        <p:txBody>
          <a:bodyPr/>
          <a:lstStyle/>
          <a:p>
            <a:pPr>
              <a:spcBef>
                <a:spcPts val="1200"/>
              </a:spcBef>
            </a:pPr>
            <a:r>
              <a:rPr lang="en-US" dirty="0"/>
              <a:t>Detailed description of the incident</a:t>
            </a:r>
          </a:p>
          <a:p>
            <a:pPr>
              <a:spcBef>
                <a:spcPts val="1200"/>
              </a:spcBef>
            </a:pPr>
            <a:r>
              <a:rPr lang="en-US" dirty="0"/>
              <a:t>Corrective actions</a:t>
            </a:r>
          </a:p>
          <a:p>
            <a:pPr>
              <a:spcBef>
                <a:spcPts val="1200"/>
              </a:spcBef>
            </a:pPr>
            <a:r>
              <a:rPr lang="en-US" dirty="0"/>
              <a:t>Grant/contract number</a:t>
            </a:r>
          </a:p>
          <a:p>
            <a:pPr>
              <a:spcBef>
                <a:spcPts val="1200"/>
              </a:spcBef>
            </a:pPr>
            <a:r>
              <a:rPr lang="en-US" dirty="0"/>
              <a:t>Impact on PHS-supported activities</a:t>
            </a:r>
          </a:p>
          <a:p>
            <a:pPr>
              <a:spcBef>
                <a:spcPts val="1200"/>
              </a:spcBef>
            </a:pPr>
            <a:r>
              <a:rPr lang="en-US" dirty="0"/>
              <a:t>Compliance </a:t>
            </a:r>
            <a:r>
              <a:rPr lang="en-US" sz="2400" dirty="0"/>
              <a:t>with terms and conditions</a:t>
            </a:r>
          </a:p>
        </p:txBody>
      </p:sp>
      <p:sp>
        <p:nvSpPr>
          <p:cNvPr id="3" name="Title 2"/>
          <p:cNvSpPr>
            <a:spLocks noGrp="1"/>
          </p:cNvSpPr>
          <p:nvPr>
            <p:ph type="title"/>
          </p:nvPr>
        </p:nvSpPr>
        <p:spPr/>
        <p:txBody>
          <a:bodyPr/>
          <a:lstStyle/>
          <a:p>
            <a:r>
              <a:rPr lang="en-US" dirty="0"/>
              <a:t>Part 2 - FR</a:t>
            </a:r>
          </a:p>
        </p:txBody>
      </p:sp>
    </p:spTree>
    <p:extLst>
      <p:ext uri="{BB962C8B-B14F-4D97-AF65-F5344CB8AC3E}">
        <p14:creationId xmlns:p14="http://schemas.microsoft.com/office/powerpoint/2010/main" val="8726870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OLAW will only accept an institution’s final report electronically by email in PDF format to </a:t>
            </a:r>
            <a:r>
              <a:rPr lang="en-US" u="sng" dirty="0">
                <a:hlinkClick r:id="rId2"/>
              </a:rPr>
              <a:t>olawdco@mail.nih.gov</a:t>
            </a:r>
            <a:r>
              <a:rPr lang="en-US" dirty="0"/>
              <a:t> or by fax to 301-480-3387.</a:t>
            </a:r>
          </a:p>
          <a:p>
            <a:pPr marL="0" indent="0">
              <a:buNone/>
            </a:pPr>
            <a:endParaRPr lang="en-US" dirty="0"/>
          </a:p>
          <a:p>
            <a:pPr marL="0" indent="0">
              <a:buNone/>
            </a:pPr>
            <a:r>
              <a:rPr lang="en-US" dirty="0"/>
              <a:t>The final report should be copied to the CVMO, ORO, AAALAC, and the funding agency.  </a:t>
            </a:r>
          </a:p>
          <a:p>
            <a:endParaRPr lang="en-US" dirty="0"/>
          </a:p>
        </p:txBody>
      </p:sp>
      <p:sp>
        <p:nvSpPr>
          <p:cNvPr id="3" name="Title 2"/>
          <p:cNvSpPr>
            <a:spLocks noGrp="1"/>
          </p:cNvSpPr>
          <p:nvPr>
            <p:ph type="title"/>
          </p:nvPr>
        </p:nvSpPr>
        <p:spPr/>
        <p:txBody>
          <a:bodyPr/>
          <a:lstStyle/>
          <a:p>
            <a:r>
              <a:rPr lang="en-US" dirty="0"/>
              <a:t>Part 2 – FR </a:t>
            </a:r>
          </a:p>
        </p:txBody>
      </p:sp>
    </p:spTree>
    <p:extLst>
      <p:ext uri="{BB962C8B-B14F-4D97-AF65-F5344CB8AC3E}">
        <p14:creationId xmlns:p14="http://schemas.microsoft.com/office/powerpoint/2010/main" val="20293514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lvl="0" indent="0">
              <a:buClr>
                <a:srgbClr val="0BD0D9"/>
              </a:buClr>
              <a:buNone/>
            </a:pPr>
            <a:r>
              <a:rPr lang="en-US" dirty="0">
                <a:solidFill>
                  <a:prstClr val="black"/>
                </a:solidFill>
              </a:rPr>
              <a:t>OLAW requires the final report to be signed by the Institutional Official.</a:t>
            </a:r>
          </a:p>
          <a:p>
            <a:pPr marL="0" indent="0">
              <a:buNone/>
            </a:pPr>
            <a:endParaRPr lang="en-US" dirty="0"/>
          </a:p>
          <a:p>
            <a:pPr marL="0" indent="0">
              <a:buNone/>
            </a:pPr>
            <a:r>
              <a:rPr lang="en-US" dirty="0"/>
              <a:t>The IACUC Chair emailed the FR signed by the Medical Center Director to OLAW.</a:t>
            </a:r>
          </a:p>
        </p:txBody>
      </p:sp>
      <p:sp>
        <p:nvSpPr>
          <p:cNvPr id="3" name="Title 2"/>
          <p:cNvSpPr>
            <a:spLocks noGrp="1"/>
          </p:cNvSpPr>
          <p:nvPr>
            <p:ph type="title"/>
          </p:nvPr>
        </p:nvSpPr>
        <p:spPr/>
        <p:txBody>
          <a:bodyPr/>
          <a:lstStyle/>
          <a:p>
            <a:r>
              <a:rPr lang="en-US" dirty="0"/>
              <a:t>Part 2- FR </a:t>
            </a:r>
          </a:p>
        </p:txBody>
      </p:sp>
    </p:spTree>
    <p:extLst>
      <p:ext uri="{BB962C8B-B14F-4D97-AF65-F5344CB8AC3E}">
        <p14:creationId xmlns:p14="http://schemas.microsoft.com/office/powerpoint/2010/main" val="6367274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09550"/>
            <a:ext cx="7772400" cy="53496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613120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06363"/>
            <a:ext cx="7772400" cy="46523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4802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Rectangle 1"/>
          <p:cNvSpPr/>
          <p:nvPr/>
        </p:nvSpPr>
        <p:spPr>
          <a:xfrm>
            <a:off x="858157" y="0"/>
            <a:ext cx="7086600" cy="4994188"/>
          </a:xfrm>
          <a:prstGeom prst="rect">
            <a:avLst/>
          </a:prstGeom>
        </p:spPr>
        <p:txBody>
          <a:bodyPr wrap="square">
            <a:spAutoFit/>
          </a:bodyPr>
          <a:lstStyle/>
          <a:p>
            <a:pPr>
              <a:lnSpc>
                <a:spcPct val="115000"/>
              </a:lnSpc>
              <a:spcAft>
                <a:spcPts val="1000"/>
              </a:spcAft>
            </a:pPr>
            <a:r>
              <a:rPr lang="en-US" dirty="0">
                <a:latin typeface="Times New Roman"/>
                <a:ea typeface="Calibri"/>
                <a:cs typeface="Times New Roman"/>
              </a:rPr>
              <a:t>approved protocol, but not the protocol listed on the card.  The research technician had notified the VMU Supervisor of the incorrect protocol number on the cards, but influenza had reduced staffing and delayed re-printing of the cage cards. A new SOP has now been approved that allows manual corrections on cage cards immediately upon discovery of any incorrect information and subsequent notification of the VMU Supervisor  After reviewing the subcommittee’s report, the IACUC voted that this incident was not reportable.</a:t>
            </a:r>
            <a:endParaRPr lang="en-US" sz="1600" dirty="0">
              <a:latin typeface="Calibri"/>
              <a:ea typeface="Calibri"/>
              <a:cs typeface="Times New Roman"/>
            </a:endParaRPr>
          </a:p>
          <a:p>
            <a:pPr>
              <a:lnSpc>
                <a:spcPct val="115000"/>
              </a:lnSpc>
              <a:spcAft>
                <a:spcPts val="1000"/>
              </a:spcAft>
            </a:pPr>
            <a:r>
              <a:rPr lang="en-US" dirty="0">
                <a:latin typeface="Times New Roman"/>
                <a:ea typeface="Calibri"/>
                <a:cs typeface="Times New Roman"/>
              </a:rPr>
              <a:t>Should you have further questions regarding this matter, please contact the IACUC Chair at 555-121-0123 ext. 4567.Sincerely,</a:t>
            </a:r>
            <a:endParaRPr lang="en-US" sz="1600" dirty="0">
              <a:latin typeface="Calibri"/>
              <a:ea typeface="Calibri"/>
              <a:cs typeface="Times New Roman"/>
            </a:endParaRPr>
          </a:p>
          <a:p>
            <a:pPr>
              <a:lnSpc>
                <a:spcPct val="115000"/>
              </a:lnSpc>
              <a:spcAft>
                <a:spcPts val="1000"/>
              </a:spcAft>
            </a:pPr>
            <a:r>
              <a:rPr lang="en-US" sz="3200" dirty="0">
                <a:latin typeface="Bradley Hand ITC"/>
                <a:ea typeface="Calibri"/>
                <a:cs typeface="Times New Roman"/>
              </a:rPr>
              <a:t>Agnes Devonshire</a:t>
            </a:r>
            <a:endParaRPr lang="en-US" sz="1600" dirty="0">
              <a:latin typeface="Calibri"/>
              <a:ea typeface="Calibri"/>
              <a:cs typeface="Times New Roman"/>
            </a:endParaRPr>
          </a:p>
          <a:p>
            <a:pPr>
              <a:lnSpc>
                <a:spcPct val="115000"/>
              </a:lnSpc>
              <a:spcAft>
                <a:spcPts val="1000"/>
              </a:spcAft>
            </a:pPr>
            <a:r>
              <a:rPr lang="en-US" dirty="0">
                <a:latin typeface="Times New Roman"/>
                <a:ea typeface="Calibri"/>
                <a:cs typeface="Times New Roman"/>
              </a:rPr>
              <a:t>Agnes Devonshire, FACHE</a:t>
            </a:r>
            <a:endParaRPr lang="en-US" sz="1600" dirty="0">
              <a:latin typeface="Calibri"/>
              <a:ea typeface="Calibri"/>
              <a:cs typeface="Times New Roman"/>
            </a:endParaRPr>
          </a:p>
          <a:p>
            <a:pPr>
              <a:lnSpc>
                <a:spcPct val="115000"/>
              </a:lnSpc>
              <a:spcAft>
                <a:spcPts val="1000"/>
              </a:spcAft>
            </a:pPr>
            <a:r>
              <a:rPr lang="en-US" dirty="0">
                <a:latin typeface="Times New Roman"/>
                <a:ea typeface="Calibri"/>
                <a:cs typeface="Times New Roman"/>
              </a:rPr>
              <a:t>Medical Center Director</a:t>
            </a:r>
            <a:endParaRPr lang="en-US" sz="1600" dirty="0">
              <a:latin typeface="Calibri"/>
              <a:ea typeface="Calibri"/>
              <a:cs typeface="Times New Roman"/>
            </a:endParaRPr>
          </a:p>
        </p:txBody>
      </p:sp>
    </p:spTree>
    <p:extLst>
      <p:ext uri="{BB962C8B-B14F-4D97-AF65-F5344CB8AC3E}">
        <p14:creationId xmlns:p14="http://schemas.microsoft.com/office/powerpoint/2010/main" val="7242441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lnSpc>
                <a:spcPct val="120000"/>
              </a:lnSpc>
              <a:spcBef>
                <a:spcPts val="1200"/>
              </a:spcBef>
              <a:spcAft>
                <a:spcPts val="1200"/>
              </a:spcAft>
              <a:buNone/>
            </a:pPr>
            <a:r>
              <a:rPr lang="en-US" sz="1800" dirty="0"/>
              <a:t>All content included in this session is the property of the presenter(s), and is protected by United States and international copyright laws. Certain materials are used by permission of their respective owners, and those are marked accordingly. The course content may not be copied, reproduced, republished, linked, uploaded, posted, transmitted, or distributed in any way without the prior written permission of the presenter(s). </a:t>
            </a:r>
          </a:p>
          <a:p>
            <a:pPr marL="0" indent="0">
              <a:lnSpc>
                <a:spcPct val="120000"/>
              </a:lnSpc>
              <a:spcBef>
                <a:spcPts val="1200"/>
              </a:spcBef>
              <a:spcAft>
                <a:spcPts val="1200"/>
              </a:spcAft>
              <a:buNone/>
            </a:pPr>
            <a:r>
              <a:rPr lang="en-US" sz="1800" dirty="0"/>
              <a:t>Access to this presentation should not be construed as a license or right under any copyright, patent, trademark or other proprietary interest of PRIM&amp;R or third parties.</a:t>
            </a:r>
          </a:p>
        </p:txBody>
      </p:sp>
      <p:sp>
        <p:nvSpPr>
          <p:cNvPr id="2" name="Title 1"/>
          <p:cNvSpPr>
            <a:spLocks noGrp="1"/>
          </p:cNvSpPr>
          <p:nvPr>
            <p:ph type="title"/>
          </p:nvPr>
        </p:nvSpPr>
        <p:spPr/>
        <p:txBody>
          <a:bodyPr/>
          <a:lstStyle/>
          <a:p>
            <a:r>
              <a:rPr lang="en-US"/>
              <a:t>Content Copyright (breakout) </a:t>
            </a:r>
            <a:endParaRPr lang="en-US" dirty="0"/>
          </a:p>
        </p:txBody>
      </p:sp>
    </p:spTree>
    <p:extLst>
      <p:ext uri="{BB962C8B-B14F-4D97-AF65-F5344CB8AC3E}">
        <p14:creationId xmlns:p14="http://schemas.microsoft.com/office/powerpoint/2010/main" val="26086665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71550"/>
            <a:ext cx="8305800" cy="4038600"/>
          </a:xfrm>
        </p:spPr>
        <p:txBody>
          <a:bodyPr/>
          <a:lstStyle/>
          <a:p>
            <a:pPr marL="0" indent="0">
              <a:spcBef>
                <a:spcPts val="1200"/>
              </a:spcBef>
              <a:buNone/>
            </a:pPr>
            <a:r>
              <a:rPr lang="en-US" sz="2400" dirty="0"/>
              <a:t>Take home points:</a:t>
            </a:r>
          </a:p>
          <a:p>
            <a:pPr>
              <a:spcBef>
                <a:spcPts val="1200"/>
              </a:spcBef>
            </a:pPr>
            <a:r>
              <a:rPr lang="en-US" sz="2400" dirty="0"/>
              <a:t>A preliminary report is followed up with a final report after the IACUC conducts an investigation.</a:t>
            </a:r>
          </a:p>
          <a:p>
            <a:pPr>
              <a:spcBef>
                <a:spcPts val="1200"/>
              </a:spcBef>
            </a:pPr>
            <a:r>
              <a:rPr lang="en-US" sz="2400" dirty="0"/>
              <a:t>The preliminary report notifies OLAW that a potential problem has occurred.</a:t>
            </a:r>
          </a:p>
          <a:p>
            <a:pPr>
              <a:spcBef>
                <a:spcPts val="1200"/>
              </a:spcBef>
            </a:pPr>
            <a:r>
              <a:rPr lang="en-US" sz="2400" dirty="0"/>
              <a:t>The final report provides a factual account of the incident, what the IACUC determined and what corrective actions were taken (if applicable).</a:t>
            </a:r>
          </a:p>
        </p:txBody>
      </p:sp>
      <p:sp>
        <p:nvSpPr>
          <p:cNvPr id="3" name="Title 2"/>
          <p:cNvSpPr>
            <a:spLocks noGrp="1"/>
          </p:cNvSpPr>
          <p:nvPr>
            <p:ph type="title"/>
          </p:nvPr>
        </p:nvSpPr>
        <p:spPr/>
        <p:txBody>
          <a:bodyPr/>
          <a:lstStyle/>
          <a:p>
            <a:r>
              <a:rPr lang="en-US" dirty="0"/>
              <a:t>Part 2 – FR </a:t>
            </a:r>
          </a:p>
        </p:txBody>
      </p:sp>
    </p:spTree>
    <p:extLst>
      <p:ext uri="{BB962C8B-B14F-4D97-AF65-F5344CB8AC3E}">
        <p14:creationId xmlns:p14="http://schemas.microsoft.com/office/powerpoint/2010/main" val="210396518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7974"/>
            <a:ext cx="8305800" cy="3711176"/>
          </a:xfrm>
        </p:spPr>
        <p:txBody>
          <a:bodyPr/>
          <a:lstStyle/>
          <a:p>
            <a:pPr marL="0" indent="0">
              <a:buNone/>
            </a:pPr>
            <a:r>
              <a:rPr lang="en-US" sz="2400" dirty="0"/>
              <a:t>If the IACUC concludes noncompliance has not occurred; the institution may wish to contact OLAW’s Division of Compliance Oversight for guidance or the institution may submit a final report that:</a:t>
            </a:r>
          </a:p>
          <a:p>
            <a:r>
              <a:rPr lang="en-US" sz="2400" dirty="0"/>
              <a:t>Provides the information OLAW requests</a:t>
            </a:r>
          </a:p>
          <a:p>
            <a:endParaRPr lang="en-US" sz="2400" dirty="0"/>
          </a:p>
          <a:p>
            <a:r>
              <a:rPr lang="en-US" sz="2400" dirty="0"/>
              <a:t>Is factually accurate and devoid of extraneous details</a:t>
            </a:r>
          </a:p>
          <a:p>
            <a:pPr marL="0" indent="0">
              <a:buNone/>
            </a:pPr>
            <a:endParaRPr lang="en-US" sz="2400" dirty="0"/>
          </a:p>
          <a:p>
            <a:r>
              <a:rPr lang="en-US" sz="2400" dirty="0"/>
              <a:t>Is FOIA ready.</a:t>
            </a:r>
          </a:p>
        </p:txBody>
      </p:sp>
      <p:sp>
        <p:nvSpPr>
          <p:cNvPr id="3" name="Title 2"/>
          <p:cNvSpPr>
            <a:spLocks noGrp="1"/>
          </p:cNvSpPr>
          <p:nvPr>
            <p:ph type="title"/>
          </p:nvPr>
        </p:nvSpPr>
        <p:spPr/>
        <p:txBody>
          <a:bodyPr/>
          <a:lstStyle/>
          <a:p>
            <a:r>
              <a:rPr lang="en-US" dirty="0"/>
              <a:t>Part 2 – FR </a:t>
            </a:r>
          </a:p>
        </p:txBody>
      </p:sp>
    </p:spTree>
    <p:extLst>
      <p:ext uri="{BB962C8B-B14F-4D97-AF65-F5344CB8AC3E}">
        <p14:creationId xmlns:p14="http://schemas.microsoft.com/office/powerpoint/2010/main" val="6432528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AD9B2914-617F-463B-B773-A00AF77AD406}"/>
              </a:ext>
            </a:extLst>
          </p:cNvPr>
          <p:cNvSpPr>
            <a:spLocks noGrp="1"/>
          </p:cNvSpPr>
          <p:nvPr>
            <p:ph idx="1"/>
          </p:nvPr>
        </p:nvSpPr>
        <p:spPr/>
        <p:txBody>
          <a:bodyPr/>
          <a:lstStyle/>
          <a:p>
            <a:pPr marL="0" indent="0">
              <a:buNone/>
            </a:pPr>
            <a:r>
              <a:rPr lang="en-US" dirty="0"/>
              <a:t>OLAW guidance indicates that documents related to compliance oversight evaluations are usually exempt from the disclosure provisions of FOIA while the evaluation is in progress and are treated with confidentiality by OLAW.  However, once OLAW issues its finding, these documents become publicly available under FOIA.</a:t>
            </a:r>
          </a:p>
        </p:txBody>
      </p:sp>
      <p:sp>
        <p:nvSpPr>
          <p:cNvPr id="3" name="Title 2">
            <a:extLst>
              <a:ext uri="{FF2B5EF4-FFF2-40B4-BE49-F238E27FC236}">
                <a16:creationId xmlns:a16="http://schemas.microsoft.com/office/drawing/2014/main" xmlns="" id="{36D1D9AA-CD93-4D9F-BE70-0AD2FB45655D}"/>
              </a:ext>
            </a:extLst>
          </p:cNvPr>
          <p:cNvSpPr>
            <a:spLocks noGrp="1"/>
          </p:cNvSpPr>
          <p:nvPr>
            <p:ph type="title"/>
          </p:nvPr>
        </p:nvSpPr>
        <p:spPr/>
        <p:txBody>
          <a:bodyPr/>
          <a:lstStyle/>
          <a:p>
            <a:r>
              <a:rPr lang="en-US" dirty="0"/>
              <a:t>Part 2 - FR</a:t>
            </a:r>
          </a:p>
        </p:txBody>
      </p:sp>
    </p:spTree>
    <p:extLst>
      <p:ext uri="{BB962C8B-B14F-4D97-AF65-F5344CB8AC3E}">
        <p14:creationId xmlns:p14="http://schemas.microsoft.com/office/powerpoint/2010/main" val="40303250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References:</a:t>
            </a:r>
          </a:p>
        </p:txBody>
      </p:sp>
      <p:sp>
        <p:nvSpPr>
          <p:cNvPr id="5" name="Content Placeholder 4"/>
          <p:cNvSpPr>
            <a:spLocks noGrp="1"/>
          </p:cNvSpPr>
          <p:nvPr>
            <p:ph idx="1"/>
          </p:nvPr>
        </p:nvSpPr>
        <p:spPr/>
        <p:txBody>
          <a:bodyPr/>
          <a:lstStyle/>
          <a:p>
            <a:r>
              <a:rPr lang="en-US" sz="2000" dirty="0"/>
              <a:t>VA guidance AR2018-00</a:t>
            </a:r>
          </a:p>
          <a:p>
            <a:endParaRPr lang="en-US" sz="2000" dirty="0"/>
          </a:p>
          <a:p>
            <a:r>
              <a:rPr lang="en-US" sz="2000" u="sng" dirty="0">
                <a:hlinkClick r:id="rId2"/>
              </a:rPr>
              <a:t>https://grants.nih.gov/grants/guide/notice-files/NOT-OD-05-034.html</a:t>
            </a:r>
            <a:endParaRPr lang="en-US" sz="2000" u="sng" dirty="0"/>
          </a:p>
          <a:p>
            <a:endParaRPr lang="en-US" sz="2000" dirty="0"/>
          </a:p>
          <a:p>
            <a:r>
              <a:rPr lang="en-US" sz="2000" u="sng" dirty="0">
                <a:hlinkClick r:id="rId3"/>
              </a:rPr>
              <a:t>https://grants.nih.gov/grants/olaw/faqs.htm#611</a:t>
            </a:r>
            <a:endParaRPr lang="en-US" sz="2000" u="sng" dirty="0"/>
          </a:p>
          <a:p>
            <a:pPr marL="0" indent="0">
              <a:buNone/>
            </a:pPr>
            <a:endParaRPr lang="en-US" sz="2000" u="sng" dirty="0"/>
          </a:p>
          <a:p>
            <a:r>
              <a:rPr lang="en-US" sz="2000" u="sng" dirty="0">
                <a:hlinkClick r:id="rId4"/>
              </a:rPr>
              <a:t>https://grants.nih.gov/grants/olaw/reporting_noncompliance.htm</a:t>
            </a:r>
            <a:endParaRPr lang="en-US" sz="2000" u="sng" dirty="0"/>
          </a:p>
          <a:p>
            <a:pPr marL="0" indent="0">
              <a:buNone/>
            </a:pPr>
            <a:endParaRPr lang="en-US" sz="2000" dirty="0"/>
          </a:p>
          <a:p>
            <a:r>
              <a:rPr lang="en-US" sz="2000" dirty="0">
                <a:hlinkClick r:id="rId5"/>
              </a:rPr>
              <a:t>https://grants.nih.gov/grants/olaw/ComplianceOversightProc.pdf</a:t>
            </a:r>
            <a:endParaRPr lang="en-US" sz="2000" dirty="0"/>
          </a:p>
          <a:p>
            <a:pPr marL="0" indent="0">
              <a:buNone/>
            </a:pPr>
            <a:endParaRPr lang="en-US" dirty="0"/>
          </a:p>
        </p:txBody>
      </p:sp>
    </p:spTree>
    <p:extLst>
      <p:ext uri="{BB962C8B-B14F-4D97-AF65-F5344CB8AC3E}">
        <p14:creationId xmlns:p14="http://schemas.microsoft.com/office/powerpoint/2010/main" val="17089534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0" y="133350"/>
            <a:ext cx="3048000" cy="646331"/>
          </a:xfrm>
          <a:prstGeom prst="rect">
            <a:avLst/>
          </a:prstGeom>
          <a:noFill/>
        </p:spPr>
        <p:txBody>
          <a:bodyPr wrap="square" rtlCol="0">
            <a:spAutoFit/>
          </a:bodyPr>
          <a:lstStyle/>
          <a:p>
            <a:pPr algn="ctr"/>
            <a:r>
              <a:rPr lang="en-US" sz="3600" dirty="0"/>
              <a:t>Update</a:t>
            </a:r>
          </a:p>
        </p:txBody>
      </p:sp>
      <p:sp>
        <p:nvSpPr>
          <p:cNvPr id="3" name="TextBox 2"/>
          <p:cNvSpPr txBox="1"/>
          <p:nvPr/>
        </p:nvSpPr>
        <p:spPr>
          <a:xfrm>
            <a:off x="723900" y="1282030"/>
            <a:ext cx="7696200" cy="1938992"/>
          </a:xfrm>
          <a:prstGeom prst="rect">
            <a:avLst/>
          </a:prstGeom>
          <a:noFill/>
        </p:spPr>
        <p:txBody>
          <a:bodyPr wrap="square" rtlCol="0">
            <a:spAutoFit/>
          </a:bodyPr>
          <a:lstStyle/>
          <a:p>
            <a:pPr algn="ctr"/>
            <a:r>
              <a:rPr lang="en-US" sz="6000" dirty="0"/>
              <a:t>Why</a:t>
            </a:r>
          </a:p>
          <a:p>
            <a:pPr algn="ctr"/>
            <a:r>
              <a:rPr lang="en-US" sz="6000" dirty="0"/>
              <a:t>We Do What We Do</a:t>
            </a:r>
          </a:p>
        </p:txBody>
      </p:sp>
    </p:spTree>
    <p:extLst>
      <p:ext uri="{BB962C8B-B14F-4D97-AF65-F5344CB8AC3E}">
        <p14:creationId xmlns:p14="http://schemas.microsoft.com/office/powerpoint/2010/main" val="14184087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8146" y="133350"/>
            <a:ext cx="7647709" cy="707886"/>
          </a:xfrm>
          <a:prstGeom prst="rect">
            <a:avLst/>
          </a:prstGeom>
          <a:noFill/>
        </p:spPr>
        <p:txBody>
          <a:bodyPr wrap="square" rtlCol="0">
            <a:spAutoFit/>
          </a:bodyPr>
          <a:lstStyle/>
          <a:p>
            <a:pPr algn="ctr"/>
            <a:r>
              <a:rPr lang="en-US" sz="4000" dirty="0"/>
              <a:t>Context Makes All the Difference</a:t>
            </a:r>
          </a:p>
        </p:txBody>
      </p:sp>
      <p:sp>
        <p:nvSpPr>
          <p:cNvPr id="3" name="TextBox 2"/>
          <p:cNvSpPr txBox="1"/>
          <p:nvPr/>
        </p:nvSpPr>
        <p:spPr>
          <a:xfrm>
            <a:off x="1447800" y="1276350"/>
            <a:ext cx="6248400" cy="3282950"/>
          </a:xfrm>
          <a:prstGeom prst="rect">
            <a:avLst/>
          </a:prstGeom>
          <a:noFill/>
        </p:spPr>
        <p:txBody>
          <a:bodyPr wrap="square" rtlCol="0">
            <a:spAutoFit/>
          </a:bodyPr>
          <a:lstStyle/>
          <a:p>
            <a:pPr algn="ctr">
              <a:spcBef>
                <a:spcPts val="2000"/>
              </a:spcBef>
            </a:pPr>
            <a:r>
              <a:rPr lang="en-US" sz="6600" dirty="0"/>
              <a:t>Transparency</a:t>
            </a:r>
          </a:p>
          <a:p>
            <a:pPr algn="ctr">
              <a:spcBef>
                <a:spcPts val="2000"/>
              </a:spcBef>
            </a:pPr>
            <a:r>
              <a:rPr lang="en-US" sz="5400" dirty="0"/>
              <a:t>vs.</a:t>
            </a:r>
          </a:p>
          <a:p>
            <a:pPr algn="ctr">
              <a:spcBef>
                <a:spcPts val="2000"/>
              </a:spcBef>
            </a:pPr>
            <a:r>
              <a:rPr lang="en-US" sz="5400" dirty="0"/>
              <a:t> “FOIA Ready”</a:t>
            </a:r>
          </a:p>
        </p:txBody>
      </p:sp>
      <p:cxnSp>
        <p:nvCxnSpPr>
          <p:cNvPr id="5" name="Straight Connector 4"/>
          <p:cNvCxnSpPr/>
          <p:nvPr/>
        </p:nvCxnSpPr>
        <p:spPr bwMode="auto">
          <a:xfrm flipV="1">
            <a:off x="4114800" y="2906616"/>
            <a:ext cx="914400" cy="304800"/>
          </a:xfrm>
          <a:prstGeom prst="line">
            <a:avLst/>
          </a:prstGeom>
          <a:solidFill>
            <a:schemeClr val="accent1"/>
          </a:solidFill>
          <a:ln w="38100" cap="flat" cmpd="sng" algn="ctr">
            <a:solidFill>
              <a:srgbClr val="FF0000"/>
            </a:solidFill>
            <a:prstDash val="solid"/>
            <a:round/>
            <a:headEnd type="none" w="med" len="med"/>
            <a:tailEnd type="none" w="med" len="med"/>
          </a:ln>
          <a:effectLst/>
        </p:spPr>
      </p:cxnSp>
      <p:sp>
        <p:nvSpPr>
          <p:cNvPr id="6" name="TextBox 5"/>
          <p:cNvSpPr txBox="1"/>
          <p:nvPr/>
        </p:nvSpPr>
        <p:spPr>
          <a:xfrm rot="20394915">
            <a:off x="5006460" y="2594659"/>
            <a:ext cx="1891629" cy="646331"/>
          </a:xfrm>
          <a:prstGeom prst="rect">
            <a:avLst/>
          </a:prstGeom>
          <a:noFill/>
        </p:spPr>
        <p:txBody>
          <a:bodyPr wrap="square" rtlCol="0">
            <a:spAutoFit/>
          </a:bodyPr>
          <a:lstStyle/>
          <a:p>
            <a:r>
              <a:rPr lang="en-US" sz="3600" dirty="0">
                <a:solidFill>
                  <a:srgbClr val="FF0000"/>
                </a:solidFill>
              </a:rPr>
              <a:t>includes</a:t>
            </a:r>
          </a:p>
        </p:txBody>
      </p:sp>
    </p:spTree>
    <p:extLst>
      <p:ext uri="{BB962C8B-B14F-4D97-AF65-F5344CB8AC3E}">
        <p14:creationId xmlns:p14="http://schemas.microsoft.com/office/powerpoint/2010/main" val="1539612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17553088-B06B-486D-927F-C169B2000A50}"/>
              </a:ext>
            </a:extLst>
          </p:cNvPr>
          <p:cNvSpPr>
            <a:spLocks noGrp="1"/>
          </p:cNvSpPr>
          <p:nvPr>
            <p:ph idx="1"/>
          </p:nvPr>
        </p:nvSpPr>
        <p:spPr>
          <a:xfrm>
            <a:off x="419100" y="917974"/>
            <a:ext cx="8305800" cy="3486150"/>
          </a:xfrm>
        </p:spPr>
        <p:txBody>
          <a:bodyPr/>
          <a:lstStyle/>
          <a:p>
            <a:r>
              <a:rPr lang="en-US" sz="3600" dirty="0"/>
              <a:t>Work is publicly funded – public’s right to know</a:t>
            </a:r>
          </a:p>
          <a:p>
            <a:r>
              <a:rPr lang="en-US" sz="3600" dirty="0"/>
              <a:t>Secrecy fuels suspicion</a:t>
            </a:r>
          </a:p>
          <a:p>
            <a:r>
              <a:rPr lang="en-US" sz="3600" dirty="0"/>
              <a:t>Lack of transparency = missing context</a:t>
            </a:r>
          </a:p>
          <a:p>
            <a:r>
              <a:rPr lang="en-US" sz="3600" dirty="0"/>
              <a:t>Less bother than the alternative</a:t>
            </a:r>
          </a:p>
        </p:txBody>
      </p:sp>
      <p:sp>
        <p:nvSpPr>
          <p:cNvPr id="3" name="Title 2">
            <a:extLst>
              <a:ext uri="{FF2B5EF4-FFF2-40B4-BE49-F238E27FC236}">
                <a16:creationId xmlns:a16="http://schemas.microsoft.com/office/drawing/2014/main" xmlns="" id="{CD66CC27-F764-4949-90F4-348C0FF53FE1}"/>
              </a:ext>
            </a:extLst>
          </p:cNvPr>
          <p:cNvSpPr>
            <a:spLocks noGrp="1"/>
          </p:cNvSpPr>
          <p:nvPr>
            <p:ph type="title"/>
          </p:nvPr>
        </p:nvSpPr>
        <p:spPr/>
        <p:txBody>
          <a:bodyPr/>
          <a:lstStyle/>
          <a:p>
            <a:r>
              <a:rPr lang="en-US" dirty="0"/>
              <a:t>Why Bother?</a:t>
            </a:r>
          </a:p>
        </p:txBody>
      </p:sp>
    </p:spTree>
    <p:extLst>
      <p:ext uri="{BB962C8B-B14F-4D97-AF65-F5344CB8AC3E}">
        <p14:creationId xmlns:p14="http://schemas.microsoft.com/office/powerpoint/2010/main" val="3332425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spcBef>
                <a:spcPts val="2000"/>
              </a:spcBef>
            </a:pPr>
            <a:r>
              <a:rPr lang="en-US" sz="2400" dirty="0"/>
              <a:t>The Basel Declaration</a:t>
            </a:r>
          </a:p>
          <a:p>
            <a:pPr marL="400050" lvl="1" indent="0">
              <a:spcBef>
                <a:spcPts val="0"/>
              </a:spcBef>
              <a:buNone/>
            </a:pPr>
            <a:r>
              <a:rPr lang="en-US" sz="1400" dirty="0">
                <a:hlinkClick r:id="rId2"/>
              </a:rPr>
              <a:t>http://www.basel-declaration.org/basel-declaration-en/assets/File/Declaration/Declaration_en_Zu%CC%88rich.pdf</a:t>
            </a:r>
            <a:endParaRPr lang="en-US" sz="1400" dirty="0"/>
          </a:p>
          <a:p>
            <a:pPr>
              <a:spcBef>
                <a:spcPts val="1000"/>
              </a:spcBef>
            </a:pPr>
            <a:r>
              <a:rPr lang="en-US" sz="2400" dirty="0"/>
              <a:t>Concordat on Openness on Animal Research in the U</a:t>
            </a:r>
          </a:p>
          <a:p>
            <a:pPr marL="457200" lvl="1" indent="0">
              <a:buNone/>
            </a:pPr>
            <a:r>
              <a:rPr lang="en-US" sz="1400" dirty="0">
                <a:hlinkClick r:id="rId3"/>
              </a:rPr>
              <a:t>http://concordatopenness.org.uk/</a:t>
            </a:r>
            <a:endParaRPr lang="en-US" sz="1400" dirty="0"/>
          </a:p>
          <a:p>
            <a:pPr>
              <a:spcBef>
                <a:spcPts val="1000"/>
              </a:spcBef>
            </a:pPr>
            <a:r>
              <a:rPr lang="en-US" sz="2400" dirty="0"/>
              <a:t>European Animal Research Association (EARA)</a:t>
            </a:r>
          </a:p>
          <a:p>
            <a:pPr marL="400050" lvl="1" indent="0">
              <a:buNone/>
            </a:pPr>
            <a:r>
              <a:rPr lang="en-US" sz="1400" dirty="0">
                <a:hlinkClick r:id="rId4"/>
              </a:rPr>
              <a:t>http://eara.eu/en/</a:t>
            </a:r>
            <a:endParaRPr lang="en-US" sz="1400" dirty="0"/>
          </a:p>
          <a:p>
            <a:pPr>
              <a:spcBef>
                <a:spcPts val="1000"/>
              </a:spcBef>
            </a:pPr>
            <a:r>
              <a:rPr lang="en-US" sz="2400" dirty="0"/>
              <a:t>Speaking of Research</a:t>
            </a:r>
          </a:p>
          <a:p>
            <a:pPr marL="400050" lvl="1" indent="0">
              <a:buNone/>
            </a:pPr>
            <a:r>
              <a:rPr lang="en-US" sz="1400" dirty="0">
                <a:hlinkClick r:id="rId5"/>
              </a:rPr>
              <a:t>https://speakingofresearch.com/get-involved/statements-on-animal-research/</a:t>
            </a:r>
            <a:endParaRPr lang="en-US" sz="1400" dirty="0"/>
          </a:p>
        </p:txBody>
      </p:sp>
      <p:sp>
        <p:nvSpPr>
          <p:cNvPr id="3" name="Title 2"/>
          <p:cNvSpPr>
            <a:spLocks noGrp="1"/>
          </p:cNvSpPr>
          <p:nvPr>
            <p:ph type="title"/>
          </p:nvPr>
        </p:nvSpPr>
        <p:spPr>
          <a:xfrm>
            <a:off x="0" y="114302"/>
            <a:ext cx="9144000" cy="803672"/>
          </a:xfrm>
        </p:spPr>
        <p:txBody>
          <a:bodyPr/>
          <a:lstStyle/>
          <a:p>
            <a:pPr algn="ctr"/>
            <a:r>
              <a:rPr lang="en-US" sz="3600" dirty="0"/>
              <a:t>Organizations Promoting Transparency</a:t>
            </a:r>
          </a:p>
        </p:txBody>
      </p:sp>
    </p:spTree>
    <p:extLst>
      <p:ext uri="{BB962C8B-B14F-4D97-AF65-F5344CB8AC3E}">
        <p14:creationId xmlns:p14="http://schemas.microsoft.com/office/powerpoint/2010/main" val="505027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F51BDC8D-16B3-440A-8F26-075E9F793E63}"/>
              </a:ext>
            </a:extLst>
          </p:cNvPr>
          <p:cNvSpPr>
            <a:spLocks noGrp="1"/>
          </p:cNvSpPr>
          <p:nvPr>
            <p:ph idx="1"/>
          </p:nvPr>
        </p:nvSpPr>
        <p:spPr/>
        <p:txBody>
          <a:bodyPr/>
          <a:lstStyle/>
          <a:p>
            <a:r>
              <a:rPr lang="en-US" sz="3600" dirty="0"/>
              <a:t>Benefit from natural group structure</a:t>
            </a:r>
          </a:p>
          <a:p>
            <a:r>
              <a:rPr lang="en-US" sz="3600" dirty="0"/>
              <a:t>Support/facilitation/coordination by office of CVMO</a:t>
            </a:r>
          </a:p>
          <a:p>
            <a:r>
              <a:rPr lang="en-US" sz="3600" dirty="0"/>
              <a:t>Don’t reinvent the wheel</a:t>
            </a:r>
          </a:p>
          <a:p>
            <a:r>
              <a:rPr lang="en-US" sz="3600" dirty="0"/>
              <a:t>Reach out to non-VA institutions</a:t>
            </a:r>
          </a:p>
          <a:p>
            <a:endParaRPr lang="en-US" dirty="0"/>
          </a:p>
        </p:txBody>
      </p:sp>
      <p:sp>
        <p:nvSpPr>
          <p:cNvPr id="3" name="Title 2">
            <a:extLst>
              <a:ext uri="{FF2B5EF4-FFF2-40B4-BE49-F238E27FC236}">
                <a16:creationId xmlns:a16="http://schemas.microsoft.com/office/drawing/2014/main" xmlns="" id="{2B6A044D-4DDA-4936-BBDC-733E6F35DE63}"/>
              </a:ext>
            </a:extLst>
          </p:cNvPr>
          <p:cNvSpPr>
            <a:spLocks noGrp="1"/>
          </p:cNvSpPr>
          <p:nvPr>
            <p:ph type="title"/>
          </p:nvPr>
        </p:nvSpPr>
        <p:spPr/>
        <p:txBody>
          <a:bodyPr/>
          <a:lstStyle/>
          <a:p>
            <a:r>
              <a:rPr lang="en-US" dirty="0"/>
              <a:t>Lessons for VA</a:t>
            </a:r>
          </a:p>
        </p:txBody>
      </p:sp>
    </p:spTree>
    <p:extLst>
      <p:ext uri="{BB962C8B-B14F-4D97-AF65-F5344CB8AC3E}">
        <p14:creationId xmlns:p14="http://schemas.microsoft.com/office/powerpoint/2010/main" val="1634781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800" dirty="0"/>
              <a:t>Lists of Investigators</a:t>
            </a:r>
          </a:p>
          <a:p>
            <a:r>
              <a:rPr lang="en-US" sz="4800" dirty="0"/>
              <a:t>Lists of what the public needs to find out about</a:t>
            </a:r>
          </a:p>
          <a:p>
            <a:r>
              <a:rPr lang="en-US" sz="4800" dirty="0"/>
              <a:t>List of publications</a:t>
            </a:r>
          </a:p>
          <a:p>
            <a:endParaRPr lang="en-US" dirty="0"/>
          </a:p>
        </p:txBody>
      </p:sp>
      <p:sp>
        <p:nvSpPr>
          <p:cNvPr id="3" name="Title 2"/>
          <p:cNvSpPr>
            <a:spLocks noGrp="1"/>
          </p:cNvSpPr>
          <p:nvPr>
            <p:ph type="title"/>
          </p:nvPr>
        </p:nvSpPr>
        <p:spPr>
          <a:xfrm>
            <a:off x="342900" y="114302"/>
            <a:ext cx="8458200" cy="803672"/>
          </a:xfrm>
        </p:spPr>
        <p:txBody>
          <a:bodyPr/>
          <a:lstStyle/>
          <a:p>
            <a:pPr algn="ctr"/>
            <a:r>
              <a:rPr lang="en-US" dirty="0"/>
              <a:t>What We’ve Done So Far</a:t>
            </a:r>
          </a:p>
        </p:txBody>
      </p:sp>
      <p:sp>
        <p:nvSpPr>
          <p:cNvPr id="4" name="TextBox 3">
            <a:extLst>
              <a:ext uri="{FF2B5EF4-FFF2-40B4-BE49-F238E27FC236}">
                <a16:creationId xmlns:a16="http://schemas.microsoft.com/office/drawing/2014/main" xmlns="" id="{3C1FA247-D95F-41D4-817F-3A5AB8FE3DF9}"/>
              </a:ext>
            </a:extLst>
          </p:cNvPr>
          <p:cNvSpPr txBox="1"/>
          <p:nvPr/>
        </p:nvSpPr>
        <p:spPr>
          <a:xfrm rot="20336715">
            <a:off x="2736095" y="321112"/>
            <a:ext cx="1905000" cy="738664"/>
          </a:xfrm>
          <a:prstGeom prst="rect">
            <a:avLst/>
          </a:prstGeom>
          <a:noFill/>
        </p:spPr>
        <p:txBody>
          <a:bodyPr wrap="square" rtlCol="0">
            <a:spAutoFit/>
          </a:bodyPr>
          <a:lstStyle/>
          <a:p>
            <a:r>
              <a:rPr lang="en-US" sz="4200" b="1" dirty="0">
                <a:solidFill>
                  <a:srgbClr val="FF0000"/>
                </a:solidFill>
              </a:rPr>
              <a:t>You’ve</a:t>
            </a:r>
          </a:p>
        </p:txBody>
      </p:sp>
    </p:spTree>
    <p:extLst>
      <p:ext uri="{BB962C8B-B14F-4D97-AF65-F5344CB8AC3E}">
        <p14:creationId xmlns:p14="http://schemas.microsoft.com/office/powerpoint/2010/main" val="41806915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lvl="0"/>
            <a:r>
              <a:rPr lang="en-US" sz="2800" dirty="0"/>
              <a:t>Disclosure: Joan Richerson and Alice Huang</a:t>
            </a:r>
          </a:p>
        </p:txBody>
      </p:sp>
      <p:sp>
        <p:nvSpPr>
          <p:cNvPr id="8" name="Title 1"/>
          <p:cNvSpPr txBox="1">
            <a:spLocks/>
          </p:cNvSpPr>
          <p:nvPr/>
        </p:nvSpPr>
        <p:spPr>
          <a:xfrm>
            <a:off x="457200" y="205979"/>
            <a:ext cx="8229600" cy="765572"/>
          </a:xfrm>
          <a:prstGeom prst="rect">
            <a:avLst/>
          </a:prstGeom>
        </p:spPr>
        <p:txBody>
          <a:bodyPr vert="horz" lIns="91440" tIns="45720" rIns="91440" bIns="45720" rtlCol="0" anchor="ctr">
            <a:normAutofit/>
          </a:bodyPr>
          <a:lstStyle>
            <a:lvl1pPr>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3600" b="0" i="0" u="none" strike="noStrike" kern="1200" cap="none" spc="0" normalizeH="0" baseline="0" noProof="0" dirty="0">
              <a:ln>
                <a:noFill/>
              </a:ln>
              <a:solidFill>
                <a:schemeClr val="tx1"/>
              </a:solidFill>
              <a:effectLst/>
              <a:uLnTx/>
              <a:uFillTx/>
              <a:latin typeface="Arial" pitchFamily="34" charset="0"/>
              <a:ea typeface="+mj-ea"/>
              <a:cs typeface="Arial" pitchFamily="34" charset="0"/>
            </a:endParaRPr>
          </a:p>
        </p:txBody>
      </p:sp>
      <p:sp>
        <p:nvSpPr>
          <p:cNvPr id="12" name="Content Placeholder 4"/>
          <p:cNvSpPr>
            <a:spLocks noGrp="1"/>
          </p:cNvSpPr>
          <p:nvPr>
            <p:ph idx="1"/>
          </p:nvPr>
        </p:nvSpPr>
        <p:spPr/>
        <p:txBody>
          <a:bodyPr>
            <a:normAutofit/>
          </a:bodyPr>
          <a:lstStyle/>
          <a:p>
            <a:pPr lvl="0" algn="ctr">
              <a:buNone/>
              <a:defRPr/>
            </a:pPr>
            <a:endParaRPr lang="en-US" i="1" dirty="0"/>
          </a:p>
          <a:p>
            <a:pPr lvl="0" algn="ctr">
              <a:buNone/>
              <a:defRPr/>
            </a:pPr>
            <a:r>
              <a:rPr lang="en-US" i="1" dirty="0"/>
              <a:t>We have no relevant personal/professional/financial relationship(s) with respect to this educational activity</a:t>
            </a:r>
          </a:p>
        </p:txBody>
      </p:sp>
    </p:spTree>
    <p:extLst>
      <p:ext uri="{BB962C8B-B14F-4D97-AF65-F5344CB8AC3E}">
        <p14:creationId xmlns:p14="http://schemas.microsoft.com/office/powerpoint/2010/main" val="226179677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4800" dirty="0"/>
              <a:t>Keep up the good work</a:t>
            </a:r>
          </a:p>
          <a:p>
            <a:r>
              <a:rPr lang="en-US" sz="4800" dirty="0"/>
              <a:t>Work with your leadership</a:t>
            </a:r>
          </a:p>
          <a:p>
            <a:r>
              <a:rPr lang="en-US" sz="4800" dirty="0"/>
              <a:t>Create or expand your website</a:t>
            </a:r>
          </a:p>
        </p:txBody>
      </p:sp>
      <p:sp>
        <p:nvSpPr>
          <p:cNvPr id="3" name="Title 2"/>
          <p:cNvSpPr>
            <a:spLocks noGrp="1"/>
          </p:cNvSpPr>
          <p:nvPr>
            <p:ph type="title"/>
          </p:nvPr>
        </p:nvSpPr>
        <p:spPr>
          <a:xfrm>
            <a:off x="342900" y="114302"/>
            <a:ext cx="8458200" cy="803672"/>
          </a:xfrm>
        </p:spPr>
        <p:txBody>
          <a:bodyPr/>
          <a:lstStyle/>
          <a:p>
            <a:pPr algn="ctr"/>
            <a:r>
              <a:rPr lang="en-US" dirty="0"/>
              <a:t>What Next?</a:t>
            </a:r>
          </a:p>
        </p:txBody>
      </p:sp>
    </p:spTree>
    <p:extLst>
      <p:ext uri="{BB962C8B-B14F-4D97-AF65-F5344CB8AC3E}">
        <p14:creationId xmlns:p14="http://schemas.microsoft.com/office/powerpoint/2010/main" val="4136682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9174E3B7-7E5F-4B74-88A6-C59FFC43B047}"/>
              </a:ext>
            </a:extLst>
          </p:cNvPr>
          <p:cNvSpPr txBox="1"/>
          <p:nvPr/>
        </p:nvSpPr>
        <p:spPr>
          <a:xfrm>
            <a:off x="1409701" y="1962150"/>
            <a:ext cx="6324599" cy="1107996"/>
          </a:xfrm>
          <a:prstGeom prst="rect">
            <a:avLst/>
          </a:prstGeom>
          <a:noFill/>
        </p:spPr>
        <p:txBody>
          <a:bodyPr wrap="square" rtlCol="0">
            <a:spAutoFit/>
          </a:bodyPr>
          <a:lstStyle/>
          <a:p>
            <a:pPr algn="ctr"/>
            <a:r>
              <a:rPr lang="en-US" sz="6600" dirty="0"/>
              <a:t>An Example …</a:t>
            </a:r>
          </a:p>
        </p:txBody>
      </p:sp>
    </p:spTree>
    <p:extLst>
      <p:ext uri="{BB962C8B-B14F-4D97-AF65-F5344CB8AC3E}">
        <p14:creationId xmlns:p14="http://schemas.microsoft.com/office/powerpoint/2010/main" val="301961733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5800" y="1257306"/>
            <a:ext cx="7772400" cy="1102519"/>
          </a:xfrm>
        </p:spPr>
        <p:txBody>
          <a:bodyPr/>
          <a:lstStyle/>
          <a:p>
            <a:r>
              <a:rPr lang="en-US"/>
              <a:t>Questions?</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2" descr="C:\Users\vhatvhrichej\AppData\Local\Microsoft\Windows\Temporary Internet Files\Content.IE5\CKOWDT7F\thank-you-944086_960_72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992414"/>
            <a:ext cx="6934200" cy="33319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4508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0" y="971550"/>
            <a:ext cx="8763000" cy="3657600"/>
          </a:xfrm>
        </p:spPr>
        <p:txBody>
          <a:bodyPr/>
          <a:lstStyle/>
          <a:p>
            <a:r>
              <a:rPr lang="en-US" sz="1900" dirty="0">
                <a:latin typeface="+mj-lt"/>
              </a:rPr>
              <a:t>A Hometown VAMC PI studies chronic obstructive pulmonary disorder in rats.</a:t>
            </a:r>
          </a:p>
          <a:p>
            <a:r>
              <a:rPr lang="en-US" sz="1900" dirty="0">
                <a:latin typeface="+mj-lt"/>
              </a:rPr>
              <a:t>PI has 4 IACUC - approved protocols:</a:t>
            </a:r>
          </a:p>
          <a:p>
            <a:pPr lvl="1"/>
            <a:r>
              <a:rPr lang="en-US" sz="1900" b="1" dirty="0">
                <a:latin typeface="+mj-lt"/>
              </a:rPr>
              <a:t>Protocol 1001 – pharmacokinetics study</a:t>
            </a:r>
          </a:p>
          <a:p>
            <a:pPr lvl="1"/>
            <a:r>
              <a:rPr lang="en-US" sz="1900" b="1" dirty="0">
                <a:latin typeface="+mj-lt"/>
              </a:rPr>
              <a:t>Protocol 1016 – drug administration followed by a terminal procedure under anesthesia</a:t>
            </a:r>
          </a:p>
          <a:p>
            <a:pPr lvl="1"/>
            <a:r>
              <a:rPr lang="en-US" sz="1900" b="1" dirty="0">
                <a:latin typeface="+mj-lt"/>
              </a:rPr>
              <a:t>Protocol 1022 – cigarette smoke exposure followed by terminal procedure under anesthesia</a:t>
            </a:r>
          </a:p>
          <a:p>
            <a:pPr lvl="1"/>
            <a:r>
              <a:rPr lang="en-US" sz="1900" b="1" dirty="0">
                <a:latin typeface="+mj-lt"/>
              </a:rPr>
              <a:t>Protocol 1036 - cigarette smoke, drug administration, and survival surgical </a:t>
            </a:r>
            <a:r>
              <a:rPr lang="en-US" sz="1500" b="1" dirty="0">
                <a:latin typeface="+mj-lt"/>
              </a:rPr>
              <a:t>procedure</a:t>
            </a:r>
          </a:p>
          <a:p>
            <a:r>
              <a:rPr lang="en-US" sz="1900" dirty="0">
                <a:latin typeface="+mj-lt"/>
              </a:rPr>
              <a:t>All are VA or NIH funded.</a:t>
            </a:r>
          </a:p>
          <a:p>
            <a:endParaRPr lang="en-US" sz="2000" dirty="0">
              <a:latin typeface="Constantia" panose="02030602050306030303" pitchFamily="18" charset="0"/>
            </a:endParaRPr>
          </a:p>
        </p:txBody>
      </p:sp>
      <p:sp>
        <p:nvSpPr>
          <p:cNvPr id="4" name="Title 3"/>
          <p:cNvSpPr>
            <a:spLocks noGrp="1"/>
          </p:cNvSpPr>
          <p:nvPr>
            <p:ph type="title"/>
          </p:nvPr>
        </p:nvSpPr>
        <p:spPr/>
        <p:txBody>
          <a:bodyPr/>
          <a:lstStyle/>
          <a:p>
            <a:r>
              <a:rPr lang="en-US" dirty="0"/>
              <a:t>Part 1- Preliminary Report (PR)</a:t>
            </a:r>
          </a:p>
        </p:txBody>
      </p:sp>
    </p:spTree>
    <p:custDataLst>
      <p:tags r:id="rId1"/>
    </p:custDataLst>
    <p:extLst>
      <p:ext uri="{BB962C8B-B14F-4D97-AF65-F5344CB8AC3E}">
        <p14:creationId xmlns:p14="http://schemas.microsoft.com/office/powerpoint/2010/main" val="11333294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000" dirty="0">
                <a:latin typeface="+mn-lt"/>
              </a:rPr>
              <a:t>The new RCO discovers 20 rats with healed skin incisions on their chest. </a:t>
            </a:r>
          </a:p>
          <a:p>
            <a:r>
              <a:rPr lang="en-US" sz="3000" dirty="0">
                <a:latin typeface="+mn-lt"/>
              </a:rPr>
              <a:t>These rats are assigned to protocol 1016.</a:t>
            </a:r>
          </a:p>
          <a:p>
            <a:r>
              <a:rPr lang="en-US" sz="3000" dirty="0">
                <a:latin typeface="+mn-lt"/>
              </a:rPr>
              <a:t>Survival surgery is not approved on this protocol.</a:t>
            </a:r>
          </a:p>
          <a:p>
            <a:r>
              <a:rPr lang="en-US" sz="3000" dirty="0">
                <a:latin typeface="+mn-lt"/>
              </a:rPr>
              <a:t>The RCO knows a protocol violation is a reportable to OLAW.</a:t>
            </a:r>
          </a:p>
          <a:p>
            <a:endParaRPr lang="en-US" dirty="0"/>
          </a:p>
        </p:txBody>
      </p:sp>
      <p:sp>
        <p:nvSpPr>
          <p:cNvPr id="3" name="Title 2"/>
          <p:cNvSpPr>
            <a:spLocks noGrp="1"/>
          </p:cNvSpPr>
          <p:nvPr>
            <p:ph type="title"/>
          </p:nvPr>
        </p:nvSpPr>
        <p:spPr/>
        <p:txBody>
          <a:bodyPr/>
          <a:lstStyle/>
          <a:p>
            <a:r>
              <a:rPr lang="en-US" dirty="0"/>
              <a:t>Part 1 - PR</a:t>
            </a:r>
          </a:p>
        </p:txBody>
      </p:sp>
    </p:spTree>
    <p:extLst>
      <p:ext uri="{BB962C8B-B14F-4D97-AF65-F5344CB8AC3E}">
        <p14:creationId xmlns:p14="http://schemas.microsoft.com/office/powerpoint/2010/main" val="18912322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71550"/>
            <a:ext cx="8382000" cy="3657600"/>
          </a:xfrm>
        </p:spPr>
        <p:txBody>
          <a:bodyPr/>
          <a:lstStyle/>
          <a:p>
            <a:pPr marL="566928" lvl="0" indent="-457200">
              <a:spcBef>
                <a:spcPts val="1200"/>
              </a:spcBef>
            </a:pPr>
            <a:r>
              <a:rPr lang="en-US" dirty="0">
                <a:solidFill>
                  <a:prstClr val="black"/>
                </a:solidFill>
                <a:latin typeface="+mn-lt"/>
                <a:cs typeface="Times New Roman" panose="02020603050405020304" pitchFamily="18" charset="0"/>
              </a:rPr>
              <a:t>The PI and his research technician are unavailable.</a:t>
            </a:r>
          </a:p>
          <a:p>
            <a:pPr marL="566928" lvl="0" indent="-457200">
              <a:spcBef>
                <a:spcPts val="1200"/>
              </a:spcBef>
            </a:pPr>
            <a:r>
              <a:rPr lang="en-US" dirty="0">
                <a:solidFill>
                  <a:prstClr val="black"/>
                </a:solidFill>
                <a:latin typeface="+mn-lt"/>
                <a:cs typeface="Times New Roman" panose="02020603050405020304" pitchFamily="18" charset="0"/>
              </a:rPr>
              <a:t>The IACUC Chair is also unavailable; RCO leaves a voicemail.</a:t>
            </a:r>
          </a:p>
          <a:p>
            <a:pPr marL="566928" lvl="0" indent="-457200">
              <a:spcBef>
                <a:spcPts val="1200"/>
              </a:spcBef>
            </a:pPr>
            <a:r>
              <a:rPr lang="en-US" dirty="0">
                <a:solidFill>
                  <a:prstClr val="black"/>
                </a:solidFill>
                <a:latin typeface="+mn-lt"/>
                <a:cs typeface="Times New Roman" panose="02020603050405020304" pitchFamily="18" charset="0"/>
              </a:rPr>
              <a:t>The RCO also contacts the R&amp;D Chair, who says please  proceed.</a:t>
            </a:r>
          </a:p>
          <a:p>
            <a:pPr marL="566928" lvl="0" indent="-457200">
              <a:spcBef>
                <a:spcPts val="1200"/>
              </a:spcBef>
            </a:pPr>
            <a:r>
              <a:rPr lang="en-US" dirty="0">
                <a:solidFill>
                  <a:prstClr val="black"/>
                </a:solidFill>
                <a:latin typeface="+mn-lt"/>
                <a:cs typeface="Times New Roman" panose="02020603050405020304" pitchFamily="18" charset="0"/>
              </a:rPr>
              <a:t>The RCO prepares a PR email.</a:t>
            </a:r>
          </a:p>
        </p:txBody>
      </p:sp>
      <p:sp>
        <p:nvSpPr>
          <p:cNvPr id="3" name="Title 2"/>
          <p:cNvSpPr>
            <a:spLocks noGrp="1"/>
          </p:cNvSpPr>
          <p:nvPr>
            <p:ph type="title"/>
          </p:nvPr>
        </p:nvSpPr>
        <p:spPr/>
        <p:txBody>
          <a:bodyPr/>
          <a:lstStyle/>
          <a:p>
            <a:r>
              <a:rPr lang="en-US" dirty="0"/>
              <a:t>Part 1 – PR</a:t>
            </a:r>
          </a:p>
        </p:txBody>
      </p:sp>
    </p:spTree>
    <p:extLst>
      <p:ext uri="{BB962C8B-B14F-4D97-AF65-F5344CB8AC3E}">
        <p14:creationId xmlns:p14="http://schemas.microsoft.com/office/powerpoint/2010/main" val="1118814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313" y="39115"/>
            <a:ext cx="8269287" cy="52758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18720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143000"/>
            <a:ext cx="8458200" cy="3486150"/>
          </a:xfrm>
        </p:spPr>
        <p:txBody>
          <a:bodyPr/>
          <a:lstStyle/>
          <a:p>
            <a:pPr marL="566928" indent="-457200">
              <a:spcBef>
                <a:spcPts val="2000"/>
              </a:spcBef>
            </a:pPr>
            <a:r>
              <a:rPr lang="en-US" dirty="0"/>
              <a:t>Does the RCO have the authority to file a preliminary report with OLAW?</a:t>
            </a:r>
          </a:p>
          <a:p>
            <a:pPr marL="566928" indent="-457200">
              <a:spcBef>
                <a:spcPts val="2000"/>
              </a:spcBef>
            </a:pPr>
            <a:r>
              <a:rPr lang="en-US" dirty="0"/>
              <a:t>Should the RCO wait for the IACUC Chair?</a:t>
            </a:r>
          </a:p>
          <a:p>
            <a:pPr marL="566928" indent="-457200">
              <a:spcBef>
                <a:spcPts val="2000"/>
              </a:spcBef>
            </a:pPr>
            <a:r>
              <a:rPr lang="en-US" dirty="0"/>
              <a:t>Do you have concerns about the preliminary report?</a:t>
            </a:r>
          </a:p>
          <a:p>
            <a:endParaRPr lang="en-US" dirty="0"/>
          </a:p>
        </p:txBody>
      </p:sp>
      <p:sp>
        <p:nvSpPr>
          <p:cNvPr id="3" name="Title 2"/>
          <p:cNvSpPr>
            <a:spLocks noGrp="1"/>
          </p:cNvSpPr>
          <p:nvPr>
            <p:ph type="title"/>
          </p:nvPr>
        </p:nvSpPr>
        <p:spPr/>
        <p:txBody>
          <a:bodyPr/>
          <a:lstStyle/>
          <a:p>
            <a:r>
              <a:rPr lang="en-US" dirty="0"/>
              <a:t>Part 1- PR </a:t>
            </a:r>
          </a:p>
        </p:txBody>
      </p:sp>
    </p:spTree>
    <p:extLst>
      <p:ext uri="{BB962C8B-B14F-4D97-AF65-F5344CB8AC3E}">
        <p14:creationId xmlns:p14="http://schemas.microsoft.com/office/powerpoint/2010/main" val="12054075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5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IACUC18_conference_PPT_Template_WIDE(16.9)">
  <a:themeElements>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fontScheme name="Pixel">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ixel 13">
        <a:dk1>
          <a:srgbClr val="000000"/>
        </a:dk1>
        <a:lt1>
          <a:srgbClr val="FFFFFF"/>
        </a:lt1>
        <a:dk2>
          <a:srgbClr val="000000"/>
        </a:dk2>
        <a:lt2>
          <a:srgbClr val="440044"/>
        </a:lt2>
        <a:accent1>
          <a:srgbClr val="6F8DB9"/>
        </a:accent1>
        <a:accent2>
          <a:srgbClr val="7A003C"/>
        </a:accent2>
        <a:accent3>
          <a:srgbClr val="FFFFFF"/>
        </a:accent3>
        <a:accent4>
          <a:srgbClr val="000000"/>
        </a:accent4>
        <a:accent5>
          <a:srgbClr val="BBC5D9"/>
        </a:accent5>
        <a:accent6>
          <a:srgbClr val="6E0035"/>
        </a:accent6>
        <a:hlink>
          <a:srgbClr val="990033"/>
        </a:hlink>
        <a:folHlink>
          <a:srgbClr val="004B85"/>
        </a:folHlink>
      </a:clrScheme>
      <a:clrMap bg1="lt1" tx1="dk1" bg2="lt2" tx2="dk2" accent1="accent1" accent2="accent2" accent3="accent3" accent4="accent4" accent5="accent5" accent6="accent6" hlink="hlink" folHlink="folHlink"/>
    </a:extraClrScheme>
    <a:extraClrScheme>
      <a:clrScheme name="Pixel 14">
        <a:dk1>
          <a:srgbClr val="000000"/>
        </a:dk1>
        <a:lt1>
          <a:srgbClr val="FFFFFF"/>
        </a:lt1>
        <a:dk2>
          <a:srgbClr val="000000"/>
        </a:dk2>
        <a:lt2>
          <a:srgbClr val="B19ACA"/>
        </a:lt2>
        <a:accent1>
          <a:srgbClr val="6F8DB9"/>
        </a:accent1>
        <a:accent2>
          <a:srgbClr val="7A003C"/>
        </a:accent2>
        <a:accent3>
          <a:srgbClr val="FFFFFF"/>
        </a:accent3>
        <a:accent4>
          <a:srgbClr val="000000"/>
        </a:accent4>
        <a:accent5>
          <a:srgbClr val="BBC5D9"/>
        </a:accent5>
        <a:accent6>
          <a:srgbClr val="6E0035"/>
        </a:accent6>
        <a:hlink>
          <a:srgbClr val="990033"/>
        </a:hlink>
        <a:folHlink>
          <a:srgbClr val="004B85"/>
        </a:folHlink>
      </a:clrScheme>
      <a:clrMap bg1="lt1" tx1="dk1" bg2="lt2" tx2="dk2" accent1="accent1" accent2="accent2" accent3="accent3" accent4="accent4" accent5="accent5" accent6="accent6" hlink="hlink" folHlink="folHlink"/>
    </a:extraClrScheme>
    <a:extraClrScheme>
      <a:clrScheme name="Pixel 15">
        <a:dk1>
          <a:srgbClr val="000000"/>
        </a:dk1>
        <a:lt1>
          <a:srgbClr val="FFFFFF"/>
        </a:lt1>
        <a:dk2>
          <a:srgbClr val="000000"/>
        </a:dk2>
        <a:lt2>
          <a:srgbClr val="6F8DB9"/>
        </a:lt2>
        <a:accent1>
          <a:srgbClr val="B19ACA"/>
        </a:accent1>
        <a:accent2>
          <a:srgbClr val="7A003C"/>
        </a:accent2>
        <a:accent3>
          <a:srgbClr val="FFFFFF"/>
        </a:accent3>
        <a:accent4>
          <a:srgbClr val="000000"/>
        </a:accent4>
        <a:accent5>
          <a:srgbClr val="D5CAE1"/>
        </a:accent5>
        <a:accent6>
          <a:srgbClr val="6E0035"/>
        </a:accent6>
        <a:hlink>
          <a:srgbClr val="990033"/>
        </a:hlink>
        <a:folHlink>
          <a:srgbClr val="004B85"/>
        </a:folHlink>
      </a:clrScheme>
      <a:clrMap bg1="lt1" tx1="dk1" bg2="lt2" tx2="dk2" accent1="accent1" accent2="accent2" accent3="accent3" accent4="accent4" accent5="accent5" accent6="accent6" hlink="hlink" folHlink="folHlink"/>
    </a:extraClrScheme>
    <a:extraClrScheme>
      <a:clrScheme name="Pixel 16">
        <a:dk1>
          <a:srgbClr val="000000"/>
        </a:dk1>
        <a:lt1>
          <a:srgbClr val="FFFFFF"/>
        </a:lt1>
        <a:dk2>
          <a:srgbClr val="000000"/>
        </a:dk2>
        <a:lt2>
          <a:srgbClr val="6F8DB9"/>
        </a:lt2>
        <a:accent1>
          <a:srgbClr val="B19ACA"/>
        </a:accent1>
        <a:accent2>
          <a:srgbClr val="B20838"/>
        </a:accent2>
        <a:accent3>
          <a:srgbClr val="FFFFFF"/>
        </a:accent3>
        <a:accent4>
          <a:srgbClr val="000000"/>
        </a:accent4>
        <a:accent5>
          <a:srgbClr val="D5CAE1"/>
        </a:accent5>
        <a:accent6>
          <a:srgbClr val="A10632"/>
        </a:accent6>
        <a:hlink>
          <a:srgbClr val="B20838"/>
        </a:hlink>
        <a:folHlink>
          <a:srgbClr val="004B8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ixel 14">
    <a:dk1>
      <a:srgbClr val="000000"/>
    </a:dk1>
    <a:lt1>
      <a:srgbClr val="FFFFFF"/>
    </a:lt1>
    <a:dk2>
      <a:srgbClr val="000000"/>
    </a:dk2>
    <a:lt2>
      <a:srgbClr val="B19ACA"/>
    </a:lt2>
    <a:accent1>
      <a:srgbClr val="6F8DB9"/>
    </a:accent1>
    <a:accent2>
      <a:srgbClr val="7A003C"/>
    </a:accent2>
    <a:accent3>
      <a:srgbClr val="FFFFFF"/>
    </a:accent3>
    <a:accent4>
      <a:srgbClr val="000000"/>
    </a:accent4>
    <a:accent5>
      <a:srgbClr val="BBC5D9"/>
    </a:accent5>
    <a:accent6>
      <a:srgbClr val="6E0035"/>
    </a:accent6>
    <a:hlink>
      <a:srgbClr val="990033"/>
    </a:hlink>
    <a:folHlink>
      <a:srgbClr val="004B85"/>
    </a:folHlink>
  </a:clrScheme>
</a:themeOverride>
</file>

<file path=ppt/theme/themeOverride2.xml><?xml version="1.0" encoding="utf-8"?>
<a:themeOverride xmlns:a="http://schemas.openxmlformats.org/drawingml/2006/main">
  <a:clrScheme name="Pixel 14">
    <a:dk1>
      <a:srgbClr val="000000"/>
    </a:dk1>
    <a:lt1>
      <a:srgbClr val="FFFFFF"/>
    </a:lt1>
    <a:dk2>
      <a:srgbClr val="000000"/>
    </a:dk2>
    <a:lt2>
      <a:srgbClr val="B19ACA"/>
    </a:lt2>
    <a:accent1>
      <a:srgbClr val="6F8DB9"/>
    </a:accent1>
    <a:accent2>
      <a:srgbClr val="7A003C"/>
    </a:accent2>
    <a:accent3>
      <a:srgbClr val="FFFFFF"/>
    </a:accent3>
    <a:accent4>
      <a:srgbClr val="000000"/>
    </a:accent4>
    <a:accent5>
      <a:srgbClr val="BBC5D9"/>
    </a:accent5>
    <a:accent6>
      <a:srgbClr val="6E0035"/>
    </a:accent6>
    <a:hlink>
      <a:srgbClr val="990033"/>
    </a:hlink>
    <a:folHlink>
      <a:srgbClr val="004B85"/>
    </a:folHlink>
  </a:clrScheme>
</a:themeOverride>
</file>

<file path=docProps/app.xml><?xml version="1.0" encoding="utf-8"?>
<Properties xmlns="http://schemas.openxmlformats.org/officeDocument/2006/extended-properties" xmlns:vt="http://schemas.openxmlformats.org/officeDocument/2006/docPropsVTypes">
  <Template>IACUC18_conference_PPT_Template_WIDE(16.9)</Template>
  <TotalTime>1143</TotalTime>
  <Words>1524</Words>
  <Application>Microsoft Office PowerPoint</Application>
  <PresentationFormat>On-screen Show (16:9)</PresentationFormat>
  <Paragraphs>185</Paragraphs>
  <Slides>43</Slides>
  <Notes>5</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IACUC18_conference_PPT_Template_WIDE(16.9)</vt:lpstr>
      <vt:lpstr>For VA and Non-VA Alike:  Timing and Substance – How to Respond When Things Go Wrong  (Communications and Networking Track)</vt:lpstr>
      <vt:lpstr>PowerPoint Presentation</vt:lpstr>
      <vt:lpstr>Content Copyright (breakout) </vt:lpstr>
      <vt:lpstr>Disclosure: Joan Richerson and Alice Huang</vt:lpstr>
      <vt:lpstr>Part 1- Preliminary Report (PR)</vt:lpstr>
      <vt:lpstr>Part 1 - PR</vt:lpstr>
      <vt:lpstr>Part 1 – PR</vt:lpstr>
      <vt:lpstr>PowerPoint Presentation</vt:lpstr>
      <vt:lpstr>Part 1- PR </vt:lpstr>
      <vt:lpstr>Part 1 – PR </vt:lpstr>
      <vt:lpstr>Part 1-PR</vt:lpstr>
      <vt:lpstr>Part 1- PR</vt:lpstr>
      <vt:lpstr>Part 1- PR </vt:lpstr>
      <vt:lpstr>Part 1 - PR</vt:lpstr>
      <vt:lpstr>Part 1 – PR </vt:lpstr>
      <vt:lpstr>PowerPoint Presentation</vt:lpstr>
      <vt:lpstr>Part 1-  PR </vt:lpstr>
      <vt:lpstr>Part 2 – Final Report (FR)</vt:lpstr>
      <vt:lpstr>Part 2 – FR </vt:lpstr>
      <vt:lpstr>Part 2 - FR</vt:lpstr>
      <vt:lpstr>Part 2 – FR </vt:lpstr>
      <vt:lpstr>Part 2- FR </vt:lpstr>
      <vt:lpstr>Part 2- FR </vt:lpstr>
      <vt:lpstr>Part 2 - FR</vt:lpstr>
      <vt:lpstr>Part 2 – FR </vt:lpstr>
      <vt:lpstr>Part 2- FR </vt:lpstr>
      <vt:lpstr>PowerPoint Presentation</vt:lpstr>
      <vt:lpstr>PowerPoint Presentation</vt:lpstr>
      <vt:lpstr>PowerPoint Presentation</vt:lpstr>
      <vt:lpstr>Part 2 – FR </vt:lpstr>
      <vt:lpstr>Part 2 – FR </vt:lpstr>
      <vt:lpstr>Part 2 - FR</vt:lpstr>
      <vt:lpstr>References:</vt:lpstr>
      <vt:lpstr>PowerPoint Presentation</vt:lpstr>
      <vt:lpstr>PowerPoint Presentation</vt:lpstr>
      <vt:lpstr>Why Bother?</vt:lpstr>
      <vt:lpstr>Organizations Promoting Transparency</vt:lpstr>
      <vt:lpstr>Lessons for VA</vt:lpstr>
      <vt:lpstr>What We’ve Done So Far</vt:lpstr>
      <vt:lpstr>What Next?</vt:lpstr>
      <vt:lpstr>PowerPoint Presentation</vt:lpstr>
      <vt:lpstr>Questions?</vt:lpstr>
      <vt:lpstr>PowerPoint Presentation</vt:lpstr>
    </vt:vector>
  </TitlesOfParts>
  <Company>Veteran Affairs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 VA and Non-VA Alike: Timing and Substance – How to Respond When Things Go Wrong</dc:title>
  <dc:subject>For VA and Non-VA Alike: Timing and Substance – How to Respond When Things Go Wrong</dc:subject>
  <dc:creator>Department of Veterans Affairs</dc:creator>
  <cp:keywords>For VA and Non-VA Alike: Timing and Substance – How to Respond When Things Go Wrong</cp:keywords>
  <cp:lastModifiedBy>Department of Veterans Affairs</cp:lastModifiedBy>
  <cp:revision>49</cp:revision>
  <cp:lastPrinted>2015-03-27T12:02:36Z</cp:lastPrinted>
  <dcterms:created xsi:type="dcterms:W3CDTF">2018-03-15T20:23:40Z</dcterms:created>
  <dcterms:modified xsi:type="dcterms:W3CDTF">2018-04-11T12:37:44Z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24792CCD-5034-4B1F-A469-F4FEC1AF1AEE</vt:lpwstr>
  </property>
  <property fmtid="{D5CDD505-2E9C-101B-9397-08002B2CF9AE}" pid="3" name="ArticulatePath">
    <vt:lpwstr>4 7 15 IRB education webinar template</vt:lpwstr>
  </property>
</Properties>
</file>