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56" r:id="rId3"/>
    <p:sldId id="257" r:id="rId4"/>
    <p:sldId id="258" r:id="rId5"/>
    <p:sldId id="263" r:id="rId6"/>
    <p:sldId id="259" r:id="rId7"/>
    <p:sldId id="260" r:id="rId8"/>
    <p:sldId id="261" r:id="rId9"/>
    <p:sldId id="262" r:id="rId10"/>
    <p:sldId id="264" r:id="rId11"/>
    <p:sldId id="265" r:id="rId12"/>
    <p:sldId id="266"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342" y="84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D89F30F-9129-47EE-858B-34EE72B2CBD6}" type="datetimeFigureOut">
              <a:rPr lang="en-US" smtClean="0"/>
              <a:pPr/>
              <a:t>5/2/2013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46DEA3-23B7-44E7-847E-3C4EFE111E67}"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89F30F-9129-47EE-858B-34EE72B2CBD6}" type="datetimeFigureOut">
              <a:rPr lang="en-US" smtClean="0"/>
              <a:pPr/>
              <a:t>5/2/2013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46DEA3-23B7-44E7-847E-3C4EFE111E6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89F30F-9129-47EE-858B-34EE72B2CBD6}" type="datetimeFigureOut">
              <a:rPr lang="en-US" smtClean="0"/>
              <a:pPr/>
              <a:t>5/2/2013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46DEA3-23B7-44E7-847E-3C4EFE111E6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89F30F-9129-47EE-858B-34EE72B2CBD6}" type="datetimeFigureOut">
              <a:rPr lang="en-US" smtClean="0"/>
              <a:pPr/>
              <a:t>5/2/2013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46DEA3-23B7-44E7-847E-3C4EFE111E6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89F30F-9129-47EE-858B-34EE72B2CBD6}" type="datetimeFigureOut">
              <a:rPr lang="en-US" smtClean="0"/>
              <a:pPr/>
              <a:t>5/2/2013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46DEA3-23B7-44E7-847E-3C4EFE111E67}"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D89F30F-9129-47EE-858B-34EE72B2CBD6}" type="datetimeFigureOut">
              <a:rPr lang="en-US" smtClean="0"/>
              <a:pPr/>
              <a:t>5/2/2013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E46DEA3-23B7-44E7-847E-3C4EFE111E67}"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D89F30F-9129-47EE-858B-34EE72B2CBD6}" type="datetimeFigureOut">
              <a:rPr lang="en-US" smtClean="0"/>
              <a:pPr/>
              <a:t>5/2/2013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E46DEA3-23B7-44E7-847E-3C4EFE111E67}"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D89F30F-9129-47EE-858B-34EE72B2CBD6}" type="datetimeFigureOut">
              <a:rPr lang="en-US" smtClean="0"/>
              <a:pPr/>
              <a:t>5/2/2013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46DEA3-23B7-44E7-847E-3C4EFE111E67}"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89F30F-9129-47EE-858B-34EE72B2CBD6}" type="datetimeFigureOut">
              <a:rPr lang="en-US" smtClean="0"/>
              <a:pPr/>
              <a:t>5/2/2013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E46DEA3-23B7-44E7-847E-3C4EFE111E6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89F30F-9129-47EE-858B-34EE72B2CBD6}" type="datetimeFigureOut">
              <a:rPr lang="en-US" smtClean="0"/>
              <a:pPr/>
              <a:t>5/2/2013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E46DEA3-23B7-44E7-847E-3C4EFE111E67}"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89F30F-9129-47EE-858B-34EE72B2CBD6}" type="datetimeFigureOut">
              <a:rPr lang="en-US" smtClean="0"/>
              <a:pPr/>
              <a:t>5/2/2013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E46DEA3-23B7-44E7-847E-3C4EFE111E67}"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89F30F-9129-47EE-858B-34EE72B2CBD6}" type="datetimeFigureOut">
              <a:rPr lang="en-US" smtClean="0"/>
              <a:pPr/>
              <a:t>5/2/2013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46DEA3-23B7-44E7-847E-3C4EFE111E67}"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olawdco@mail.nih.gov" TargetMode="External"/><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Introductory remarks</a:t>
            </a:r>
            <a:endParaRPr lang="en-US" dirty="0"/>
          </a:p>
        </p:txBody>
      </p:sp>
      <p:sp>
        <p:nvSpPr>
          <p:cNvPr id="3" name="Content Placeholder 2"/>
          <p:cNvSpPr>
            <a:spLocks noGrp="1"/>
          </p:cNvSpPr>
          <p:nvPr>
            <p:ph idx="1"/>
          </p:nvPr>
        </p:nvSpPr>
        <p:spPr/>
        <p:txBody>
          <a:bodyPr>
            <a:normAutofit/>
          </a:bodyPr>
          <a:lstStyle/>
          <a:p>
            <a:pPr>
              <a:buNone/>
            </a:pPr>
            <a:r>
              <a:rPr lang="en-US" dirty="0" smtClean="0"/>
              <a:t>    Deviations and departures from the </a:t>
            </a:r>
            <a:r>
              <a:rPr lang="en-US" i="1" dirty="0" smtClean="0"/>
              <a:t>Guide </a:t>
            </a:r>
            <a:r>
              <a:rPr lang="en-US" dirty="0" smtClean="0"/>
              <a:t> 8</a:t>
            </a:r>
            <a:r>
              <a:rPr lang="en-US" baseline="30000" dirty="0" smtClean="0"/>
              <a:t>th</a:t>
            </a:r>
            <a:r>
              <a:rPr lang="en-US" dirty="0" smtClean="0"/>
              <a:t> Edition can be a difficult concept to fully comprehend.  The following slides discuss </a:t>
            </a:r>
            <a:br>
              <a:rPr lang="en-US" dirty="0" smtClean="0"/>
            </a:br>
            <a:r>
              <a:rPr lang="en-US" dirty="0" smtClean="0"/>
              <a:t>selected “should” statements.   Several specifically </a:t>
            </a:r>
            <a:r>
              <a:rPr lang="en-US" smtClean="0"/>
              <a:t>described exceptions</a:t>
            </a:r>
            <a:r>
              <a:rPr lang="en-US" dirty="0" smtClean="0"/>
              <a:t>, an approved departure example, and guidance on using Appendix 9 of ACORP (version 4) to document an approved departure are presented.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ACORP Appendix 9</a:t>
            </a:r>
            <a:br>
              <a:rPr lang="en-US" dirty="0" smtClean="0"/>
            </a:br>
            <a:r>
              <a:rPr lang="en-US" sz="2700" dirty="0" smtClean="0"/>
              <a:t>(example continued)</a:t>
            </a:r>
            <a:endParaRPr lang="en-US" sz="2700"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a:t>
            </a:r>
            <a:r>
              <a:rPr lang="en-US" u="sng" dirty="0" smtClean="0"/>
              <a:t>Describe the specific alternate standard(s) that will be met on this protocol, and how they will be monitored.</a:t>
            </a:r>
          </a:p>
          <a:p>
            <a:pPr>
              <a:buNone/>
            </a:pPr>
            <a:endParaRPr lang="en-US" u="sng" dirty="0" smtClean="0"/>
          </a:p>
          <a:p>
            <a:pPr>
              <a:buNone/>
            </a:pPr>
            <a:r>
              <a:rPr lang="en-US" dirty="0" smtClean="0"/>
              <a:t>     ►Rhesus monkeys will be weighed every two weeks, as opposed to the </a:t>
            </a:r>
            <a:r>
              <a:rPr lang="en-US" i="1" dirty="0" smtClean="0"/>
              <a:t>Guide </a:t>
            </a:r>
            <a:r>
              <a:rPr lang="en-US" dirty="0" smtClean="0"/>
              <a:t>recommendation of at least weekly</a:t>
            </a:r>
            <a:r>
              <a:rPr lang="en-US" dirty="0" smtClean="0">
                <a:solidFill>
                  <a:srgbClr val="FF0000"/>
                </a:solidFill>
              </a:rPr>
              <a:t>,</a:t>
            </a:r>
            <a:r>
              <a:rPr lang="en-US" dirty="0" smtClean="0"/>
              <a:t> to minimize the negative effects of anesthesia on appetite and behavioral test performance.  Body weight and body composition analysis using EchoMRI™ will be collected every two weeks; in addition, food consumption (number of biscuits consumed – compared to number consumed during </a:t>
            </a:r>
            <a:r>
              <a:rPr lang="en-US" i="1" dirty="0" smtClean="0"/>
              <a:t>ad libitum </a:t>
            </a:r>
            <a:r>
              <a:rPr lang="en-US" dirty="0" smtClean="0"/>
              <a:t>feeding), urine output (gross observation of waste pan), and overall attitude and activity will be tracked and recorded on a daily basis.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ACORP Appendix 9</a:t>
            </a:r>
            <a:br>
              <a:rPr lang="en-US" dirty="0" smtClean="0"/>
            </a:br>
            <a:r>
              <a:rPr lang="en-US" sz="2700" dirty="0" smtClean="0"/>
              <a:t>(example continued)</a:t>
            </a:r>
            <a:endParaRPr lang="en-US" sz="2700"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    </a:t>
            </a:r>
            <a:r>
              <a:rPr lang="en-US" sz="2800" u="sng" dirty="0" smtClean="0"/>
              <a:t>Provide the scientific, veterinary medical, or animal welfare considerations that justify this departure.</a:t>
            </a:r>
          </a:p>
          <a:p>
            <a:pPr>
              <a:buNone/>
            </a:pPr>
            <a:endParaRPr lang="en-US" sz="2800" u="sng" dirty="0" smtClean="0"/>
          </a:p>
          <a:p>
            <a:pPr>
              <a:buNone/>
            </a:pPr>
            <a:r>
              <a:rPr lang="en-US" sz="2800" dirty="0" smtClean="0"/>
              <a:t>   ► As part of this study, the animals will be food restricted to 90% of their </a:t>
            </a:r>
            <a:r>
              <a:rPr lang="en-US" sz="2800" i="1" dirty="0" smtClean="0"/>
              <a:t>ad libitum </a:t>
            </a:r>
            <a:r>
              <a:rPr lang="en-US" sz="2800" dirty="0" smtClean="0"/>
              <a:t>consumption of a diet high in Omega-3 fatty acids.   In a previous experiment, anesthetizing the animals weekly to measure body weights caused inappetence and weight loss in the monkeys, and interfered with the behavioral testing essential to the study.  Measuring body weights while the animals are anesthetized for BCA will minimize the confounding effects of anesthesia, while the health and well-being of the animals will be monitored daily as described above.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r>
            <a:br>
              <a:rPr lang="en-US" dirty="0" smtClean="0"/>
            </a:br>
            <a:r>
              <a:rPr lang="en-US" dirty="0" smtClean="0"/>
              <a:t>ACORP Appendix 9</a:t>
            </a:r>
            <a:br>
              <a:rPr lang="en-US" dirty="0" smtClean="0"/>
            </a:br>
            <a:r>
              <a:rPr lang="en-US" sz="2700" dirty="0" smtClean="0"/>
              <a:t>(example continued)</a:t>
            </a:r>
            <a:r>
              <a:rPr lang="en-US" dirty="0" smtClean="0"/>
              <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a:xfrm>
            <a:off x="533400" y="1676400"/>
            <a:ext cx="8229600" cy="4525963"/>
          </a:xfrm>
          <a:ln>
            <a:solidFill>
              <a:schemeClr val="tx1"/>
            </a:solidFill>
          </a:ln>
        </p:spPr>
        <p:txBody>
          <a:bodyPr>
            <a:normAutofit lnSpcReduction="10000"/>
          </a:bodyPr>
          <a:lstStyle/>
          <a:p>
            <a:pPr lvl="1">
              <a:buNone/>
            </a:pPr>
            <a:r>
              <a:rPr lang="en-US" sz="2000" i="1" dirty="0" smtClean="0"/>
              <a:t>ACORP App. 9                              Last Name of PI►  XXXXXX</a:t>
            </a:r>
            <a:r>
              <a:rPr lang="en-US" sz="2000" dirty="0" smtClean="0"/>
              <a:t/>
            </a:r>
            <a:br>
              <a:rPr lang="en-US" sz="2000" dirty="0" smtClean="0"/>
            </a:br>
            <a:r>
              <a:rPr lang="en-US" sz="2000" dirty="0" smtClean="0"/>
              <a:t>                                                  </a:t>
            </a:r>
            <a:r>
              <a:rPr lang="en-US" sz="2000" i="1" dirty="0" smtClean="0"/>
              <a:t>Protocol No. Assigned by the IACUC►YYYY</a:t>
            </a:r>
            <a:r>
              <a:rPr lang="en-US" sz="2000" dirty="0" smtClean="0"/>
              <a:t/>
            </a:r>
            <a:br>
              <a:rPr lang="en-US" sz="2000" dirty="0" smtClean="0"/>
            </a:br>
            <a:r>
              <a:rPr lang="en-US" sz="2000" dirty="0" smtClean="0"/>
              <a:t>                                                  </a:t>
            </a:r>
            <a:r>
              <a:rPr lang="en-US" sz="2000" i="1" dirty="0" smtClean="0"/>
              <a:t>Official Date of Approval► 03/07/13</a:t>
            </a:r>
          </a:p>
          <a:p>
            <a:pPr lvl="1">
              <a:buNone/>
            </a:pPr>
            <a:r>
              <a:rPr lang="en-US" sz="2000" i="1" dirty="0" smtClean="0"/>
              <a:t>________________________________________________________</a:t>
            </a:r>
          </a:p>
          <a:p>
            <a:pPr lvl="1">
              <a:buNone/>
            </a:pPr>
            <a:r>
              <a:rPr lang="en-US" dirty="0" smtClean="0"/>
              <a:t>    The date the IACUC approves the “approved departure” is entered in the header for Appendix 9 as shown above.</a:t>
            </a:r>
          </a:p>
          <a:p>
            <a:pPr lvl="1">
              <a:buNone/>
            </a:pPr>
            <a:r>
              <a:rPr lang="en-US" dirty="0" smtClean="0"/>
              <a:t>    </a:t>
            </a:r>
          </a:p>
          <a:p>
            <a:pPr lvl="1">
              <a:buNone/>
            </a:pPr>
            <a:r>
              <a:rPr lang="en-US" dirty="0" smtClean="0"/>
              <a:t>    Note: The completed appendix 9 may be copied (with the </a:t>
            </a:r>
            <a:r>
              <a:rPr lang="en-US" dirty="0"/>
              <a:t>PI name and the protocol number </a:t>
            </a:r>
            <a:r>
              <a:rPr lang="en-US" dirty="0" smtClean="0"/>
              <a:t>redacted) for inclusion in semiannual reports.  </a:t>
            </a:r>
          </a:p>
          <a:p>
            <a:pPr lvl="1">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163762"/>
          </a:xfrm>
        </p:spPr>
        <p:txBody>
          <a:bodyPr>
            <a:normAutofit/>
          </a:bodyPr>
          <a:lstStyle/>
          <a:p>
            <a:r>
              <a:rPr lang="en-US" dirty="0" smtClean="0"/>
              <a:t>        Confused?</a:t>
            </a:r>
            <a:br>
              <a:rPr lang="en-US" dirty="0" smtClean="0"/>
            </a:br>
            <a:r>
              <a:rPr lang="en-US" dirty="0" smtClean="0"/>
              <a:t>          Still have questions?</a:t>
            </a:r>
            <a:br>
              <a:rPr lang="en-US" dirty="0" smtClean="0"/>
            </a:br>
            <a:r>
              <a:rPr lang="en-US" dirty="0" smtClean="0"/>
              <a:t> </a:t>
            </a:r>
            <a:endParaRPr lang="en-US" dirty="0"/>
          </a:p>
        </p:txBody>
      </p:sp>
      <p:pic>
        <p:nvPicPr>
          <p:cNvPr id="1027" name="Picture 3"/>
          <p:cNvPicPr>
            <a:picLocks noGrp="1" noChangeAspect="1" noChangeArrowheads="1"/>
          </p:cNvPicPr>
          <p:nvPr>
            <p:ph idx="1"/>
          </p:nvPr>
        </p:nvPicPr>
        <p:blipFill>
          <a:blip r:embed="rId2" cstate="print"/>
          <a:srcRect/>
          <a:stretch>
            <a:fillRect/>
          </a:stretch>
        </p:blipFill>
        <p:spPr bwMode="auto">
          <a:xfrm>
            <a:off x="304801" y="273107"/>
            <a:ext cx="2590799" cy="2086395"/>
          </a:xfrm>
          <a:prstGeom prst="rect">
            <a:avLst/>
          </a:prstGeom>
          <a:noFill/>
          <a:ln w="9525">
            <a:noFill/>
            <a:miter lim="800000"/>
            <a:headEnd/>
            <a:tailEnd/>
          </a:ln>
          <a:effectLst/>
        </p:spPr>
      </p:pic>
      <p:sp>
        <p:nvSpPr>
          <p:cNvPr id="10" name="Rectangle 9"/>
          <p:cNvSpPr/>
          <p:nvPr/>
        </p:nvSpPr>
        <p:spPr>
          <a:xfrm>
            <a:off x="1219200" y="2667000"/>
            <a:ext cx="7010400" cy="2554545"/>
          </a:xfrm>
          <a:prstGeom prst="rect">
            <a:avLst/>
          </a:prstGeom>
        </p:spPr>
        <p:txBody>
          <a:bodyPr wrap="square">
            <a:spAutoFit/>
          </a:bodyPr>
          <a:lstStyle/>
          <a:p>
            <a:r>
              <a:rPr lang="en-US" sz="3200" u="sng" dirty="0" smtClean="0"/>
              <a:t>CONTACT</a:t>
            </a:r>
            <a:r>
              <a:rPr lang="en-US" sz="3200" dirty="0" smtClean="0"/>
              <a:t> :</a:t>
            </a:r>
          </a:p>
          <a:p>
            <a:r>
              <a:rPr lang="en-US" sz="3200" dirty="0" smtClean="0"/>
              <a:t>Office of Laboratory Animal Welfare</a:t>
            </a:r>
          </a:p>
          <a:p>
            <a:r>
              <a:rPr lang="en-US" sz="3200" dirty="0" smtClean="0"/>
              <a:t>Division of Compliance Oversight </a:t>
            </a:r>
            <a:r>
              <a:rPr lang="en-US" sz="3200" dirty="0" smtClean="0">
                <a:hlinkClick r:id="rId3"/>
              </a:rPr>
              <a:t>olawdco@mail.nih.gov</a:t>
            </a:r>
            <a:r>
              <a:rPr lang="en-US" sz="3200" dirty="0" smtClean="0"/>
              <a:t> </a:t>
            </a:r>
          </a:p>
          <a:p>
            <a:r>
              <a:rPr lang="en-US" sz="3200" dirty="0" smtClean="0"/>
              <a:t>301-915-9466</a:t>
            </a:r>
            <a:endParaRPr lang="en-US"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Continuing Saga of </a:t>
            </a:r>
            <a:br>
              <a:rPr lang="en-US" dirty="0" smtClean="0"/>
            </a:br>
            <a:r>
              <a:rPr lang="en-US" dirty="0" smtClean="0"/>
              <a:t>Deviations &amp; Departures</a:t>
            </a:r>
            <a:endParaRPr lang="en-US" dirty="0"/>
          </a:p>
        </p:txBody>
      </p:sp>
      <p:sp>
        <p:nvSpPr>
          <p:cNvPr id="3" name="Subtitle 2"/>
          <p:cNvSpPr>
            <a:spLocks noGrp="1"/>
          </p:cNvSpPr>
          <p:nvPr>
            <p:ph type="subTitle" idx="1"/>
          </p:nvPr>
        </p:nvSpPr>
        <p:spPr>
          <a:xfrm>
            <a:off x="1371600" y="3886200"/>
            <a:ext cx="6400800" cy="1219200"/>
          </a:xfrm>
        </p:spPr>
        <p:txBody>
          <a:bodyPr/>
          <a:lstStyle/>
          <a:p>
            <a:r>
              <a:rPr lang="en-US" dirty="0" smtClean="0">
                <a:solidFill>
                  <a:schemeClr val="tx1"/>
                </a:solidFill>
              </a:rPr>
              <a:t>Joan T. Richerson, DVM</a:t>
            </a:r>
          </a:p>
          <a:p>
            <a:r>
              <a:rPr lang="en-US" dirty="0" smtClean="0">
                <a:solidFill>
                  <a:schemeClr val="tx1"/>
                </a:solidFill>
              </a:rPr>
              <a:t>Assistant CVMO</a:t>
            </a:r>
            <a:endParaRPr lang="en-US" dirty="0">
              <a:solidFill>
                <a:schemeClr val="tx1"/>
              </a:solidFill>
            </a:endParaRPr>
          </a:p>
        </p:txBody>
      </p:sp>
      <p:pic>
        <p:nvPicPr>
          <p:cNvPr id="4" name="Picture 3" descr="120px-US-DeptOfVeteransAffairs-Seal_svg.png"/>
          <p:cNvPicPr>
            <a:picLocks noChangeAspect="1"/>
          </p:cNvPicPr>
          <p:nvPr/>
        </p:nvPicPr>
        <p:blipFill>
          <a:blip r:embed="rId2" cstate="print"/>
          <a:stretch>
            <a:fillRect/>
          </a:stretch>
        </p:blipFill>
        <p:spPr>
          <a:xfrm>
            <a:off x="3886200" y="533400"/>
            <a:ext cx="1219200" cy="1219200"/>
          </a:xfrm>
          <a:prstGeom prst="rect">
            <a:avLst/>
          </a:prstGeom>
        </p:spPr>
      </p:pic>
      <p:sp>
        <p:nvSpPr>
          <p:cNvPr id="5" name="TextBox 4"/>
          <p:cNvSpPr txBox="1"/>
          <p:nvPr/>
        </p:nvSpPr>
        <p:spPr>
          <a:xfrm>
            <a:off x="1616735" y="5562600"/>
            <a:ext cx="5910529" cy="830997"/>
          </a:xfrm>
          <a:prstGeom prst="rect">
            <a:avLst/>
          </a:prstGeom>
          <a:noFill/>
        </p:spPr>
        <p:txBody>
          <a:bodyPr wrap="none" rtlCol="0">
            <a:spAutoFit/>
          </a:bodyPr>
          <a:lstStyle/>
          <a:p>
            <a:pPr algn="ctr"/>
            <a:r>
              <a:rPr lang="en-US" sz="2400" dirty="0" smtClean="0"/>
              <a:t>Presented at 2013 PRIM&amp;R IACUC Conference</a:t>
            </a:r>
          </a:p>
          <a:p>
            <a:pPr algn="ctr"/>
            <a:r>
              <a:rPr lang="en-US" sz="2400" dirty="0" smtClean="0"/>
              <a:t>March 18, 2013</a:t>
            </a:r>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229600" cy="1417638"/>
          </a:xfrm>
        </p:spPr>
        <p:txBody>
          <a:bodyPr>
            <a:normAutofit fontScale="90000"/>
          </a:bodyPr>
          <a:lstStyle/>
          <a:p>
            <a:r>
              <a:rPr lang="en-US" sz="1300" dirty="0" smtClean="0">
                <a:solidFill>
                  <a:schemeClr val="tx2">
                    <a:lumMod val="60000"/>
                    <a:lumOff val="40000"/>
                  </a:schemeClr>
                </a:solidFill>
              </a:rPr>
              <a:t/>
            </a:r>
            <a:br>
              <a:rPr lang="en-US" sz="1300" dirty="0" smtClean="0">
                <a:solidFill>
                  <a:schemeClr val="tx2">
                    <a:lumMod val="60000"/>
                    <a:lumOff val="40000"/>
                  </a:schemeClr>
                </a:solidFill>
              </a:rPr>
            </a:br>
            <a:r>
              <a:rPr lang="en-US" sz="1300" dirty="0">
                <a:solidFill>
                  <a:schemeClr val="tx2">
                    <a:lumMod val="60000"/>
                    <a:lumOff val="40000"/>
                  </a:schemeClr>
                </a:solidFill>
              </a:rPr>
              <a:t/>
            </a:r>
            <a:br>
              <a:rPr lang="en-US" sz="1300" dirty="0">
                <a:solidFill>
                  <a:schemeClr val="tx2">
                    <a:lumMod val="60000"/>
                    <a:lumOff val="40000"/>
                  </a:schemeClr>
                </a:solidFill>
              </a:rPr>
            </a:br>
            <a:r>
              <a:rPr lang="en-US" sz="2700" dirty="0" smtClean="0"/>
              <a:t>Selected </a:t>
            </a:r>
            <a:r>
              <a:rPr lang="en-US" sz="2700" dirty="0"/>
              <a:t>“Should” Statements with specifically described </a:t>
            </a:r>
            <a:r>
              <a:rPr lang="en-US" sz="2700" i="1" dirty="0"/>
              <a:t>Guide 8</a:t>
            </a:r>
            <a:r>
              <a:rPr lang="en-US" sz="2700" i="1" baseline="30000" dirty="0"/>
              <a:t>th</a:t>
            </a:r>
            <a:r>
              <a:rPr lang="en-US" sz="2700" i="1" dirty="0"/>
              <a:t> edition </a:t>
            </a:r>
            <a:r>
              <a:rPr lang="en-US" sz="2700" dirty="0" smtClean="0"/>
              <a:t>exceptions</a:t>
            </a:r>
            <a:r>
              <a:rPr lang="en-US" sz="1300" dirty="0" smtClean="0"/>
              <a:t/>
            </a:r>
            <a:br>
              <a:rPr lang="en-US" sz="1300" dirty="0" smtClean="0"/>
            </a:br>
            <a:r>
              <a:rPr lang="en-US" sz="2000" b="1" dirty="0" smtClean="0"/>
              <a:t>Note: </a:t>
            </a:r>
            <a:r>
              <a:rPr lang="en-US" sz="2000" b="1" dirty="0"/>
              <a:t>Exceptions are not departures from the </a:t>
            </a:r>
            <a:r>
              <a:rPr lang="en-US" sz="2000" b="1" i="1" dirty="0" smtClean="0"/>
              <a:t>Guide</a:t>
            </a:r>
            <a:r>
              <a:rPr lang="en-US" sz="2000" b="1" dirty="0"/>
              <a:t>;</a:t>
            </a:r>
            <a:r>
              <a:rPr lang="en-US" sz="2000" b="1" dirty="0" smtClean="0"/>
              <a:t> </a:t>
            </a:r>
            <a:r>
              <a:rPr lang="en-US" sz="2000" b="1" dirty="0"/>
              <a:t>need not be reported to the IO in the semiannual report. </a:t>
            </a:r>
            <a:r>
              <a:rPr lang="en-US" sz="1800" dirty="0"/>
              <a:t/>
            </a:r>
            <a:br>
              <a:rPr lang="en-US" sz="1800" dirty="0"/>
            </a:br>
            <a:endParaRPr lang="en-US" sz="1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312875570"/>
              </p:ext>
            </p:extLst>
          </p:nvPr>
        </p:nvGraphicFramePr>
        <p:xfrm>
          <a:off x="457200" y="1600200"/>
          <a:ext cx="8229600" cy="466344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sz="2000" b="1" kern="1200" dirty="0" smtClean="0">
                          <a:solidFill>
                            <a:schemeClr val="lt1"/>
                          </a:solidFill>
                          <a:latin typeface="+mn-lt"/>
                          <a:ea typeface="+mn-ea"/>
                          <a:cs typeface="+mn-cs"/>
                        </a:rPr>
                        <a:t>“Should”</a:t>
                      </a:r>
                    </a:p>
                    <a:p>
                      <a:r>
                        <a:rPr lang="en-US" sz="2000" b="1" kern="1200" dirty="0" smtClean="0">
                          <a:solidFill>
                            <a:schemeClr val="lt1"/>
                          </a:solidFill>
                          <a:latin typeface="+mn-lt"/>
                          <a:ea typeface="+mn-ea"/>
                          <a:cs typeface="+mn-cs"/>
                        </a:rPr>
                        <a:t>statement</a:t>
                      </a:r>
                      <a:endParaRPr lang="en-US" sz="2000" dirty="0"/>
                    </a:p>
                  </a:txBody>
                  <a:tcPr/>
                </a:tc>
                <a:tc>
                  <a:txBody>
                    <a:bodyPr/>
                    <a:lstStyle/>
                    <a:p>
                      <a:r>
                        <a:rPr lang="en-US" sz="2000" dirty="0" smtClean="0"/>
                        <a:t>Specifically</a:t>
                      </a:r>
                      <a:r>
                        <a:rPr lang="en-US" sz="2000" baseline="0" dirty="0" smtClean="0"/>
                        <a:t> described </a:t>
                      </a:r>
                      <a:r>
                        <a:rPr lang="en-US" sz="2000" i="1" baseline="0" dirty="0" smtClean="0"/>
                        <a:t>Guide </a:t>
                      </a:r>
                      <a:r>
                        <a:rPr lang="en-US" sz="2000" i="0" baseline="0" dirty="0" smtClean="0"/>
                        <a:t> exception</a:t>
                      </a:r>
                      <a:endParaRPr lang="en-US" sz="2000" dirty="0"/>
                    </a:p>
                  </a:txBody>
                  <a:tcPr/>
                </a:tc>
                <a:tc>
                  <a:txBody>
                    <a:bodyPr/>
                    <a:lstStyle/>
                    <a:p>
                      <a:r>
                        <a:rPr lang="en-US" sz="2000" b="1" i="0" kern="1200" dirty="0" smtClean="0">
                          <a:solidFill>
                            <a:schemeClr val="bg1"/>
                          </a:solidFill>
                          <a:latin typeface="+mn-lt"/>
                          <a:ea typeface="+mn-ea"/>
                          <a:cs typeface="+mn-cs"/>
                        </a:rPr>
                        <a:t>Implications for the </a:t>
                      </a:r>
                      <a:r>
                        <a:rPr lang="en-US" sz="2000" b="1" i="0" kern="1200" dirty="0" smtClean="0">
                          <a:solidFill>
                            <a:schemeClr val="lt1"/>
                          </a:solidFill>
                          <a:latin typeface="+mn-lt"/>
                          <a:ea typeface="+mn-ea"/>
                          <a:cs typeface="+mn-cs"/>
                        </a:rPr>
                        <a:t>IACUC</a:t>
                      </a:r>
                      <a:endParaRPr lang="en-US" sz="2000" i="0" dirty="0"/>
                    </a:p>
                  </a:txBody>
                  <a:tcPr/>
                </a:tc>
              </a:tr>
              <a:tr h="370840">
                <a:tc>
                  <a:txBody>
                    <a:bodyPr/>
                    <a:lstStyle/>
                    <a:p>
                      <a:r>
                        <a:rPr lang="en-US" sz="2000" b="1" kern="1200" dirty="0" smtClean="0">
                          <a:solidFill>
                            <a:schemeClr val="dk1"/>
                          </a:solidFill>
                          <a:latin typeface="+mn-lt"/>
                          <a:ea typeface="+mn-ea"/>
                          <a:cs typeface="+mn-cs"/>
                        </a:rPr>
                        <a:t>Food and</a:t>
                      </a:r>
                      <a:r>
                        <a:rPr lang="en-US" sz="2000" b="1" kern="1200" baseline="0" dirty="0" smtClean="0">
                          <a:solidFill>
                            <a:schemeClr val="dk1"/>
                          </a:solidFill>
                          <a:latin typeface="+mn-lt"/>
                          <a:ea typeface="+mn-ea"/>
                          <a:cs typeface="+mn-cs"/>
                        </a:rPr>
                        <a:t> Fluid Regulation:</a:t>
                      </a:r>
                      <a:endParaRPr lang="en-US" sz="2000" b="1" kern="1200" dirty="0" smtClean="0">
                        <a:solidFill>
                          <a:schemeClr val="dk1"/>
                        </a:solidFill>
                        <a:latin typeface="+mn-lt"/>
                        <a:ea typeface="+mn-ea"/>
                        <a:cs typeface="+mn-cs"/>
                      </a:endParaRPr>
                    </a:p>
                    <a:p>
                      <a:r>
                        <a:rPr lang="en-US" sz="2000" b="0" i="1" kern="1200" dirty="0" smtClean="0">
                          <a:solidFill>
                            <a:schemeClr val="dk1"/>
                          </a:solidFill>
                          <a:latin typeface="+mn-lt"/>
                          <a:ea typeface="+mn-ea"/>
                          <a:cs typeface="+mn-cs"/>
                        </a:rPr>
                        <a:t>“The objective</a:t>
                      </a:r>
                      <a:r>
                        <a:rPr lang="en-US" sz="2000" b="0" i="1" kern="1200" baseline="0" dirty="0" smtClean="0">
                          <a:solidFill>
                            <a:schemeClr val="dk1"/>
                          </a:solidFill>
                          <a:latin typeface="+mn-lt"/>
                          <a:ea typeface="+mn-ea"/>
                          <a:cs typeface="+mn-cs"/>
                        </a:rPr>
                        <a:t> when these studies are being planned and executed </a:t>
                      </a:r>
                      <a:r>
                        <a:rPr lang="en-US" sz="2000" b="1" i="1" u="sng" kern="1200" baseline="0" dirty="0" smtClean="0">
                          <a:solidFill>
                            <a:schemeClr val="tx1"/>
                          </a:solidFill>
                          <a:latin typeface="+mn-lt"/>
                          <a:ea typeface="+mn-ea"/>
                          <a:cs typeface="+mn-cs"/>
                        </a:rPr>
                        <a:t>should</a:t>
                      </a:r>
                      <a:r>
                        <a:rPr lang="en-US" sz="2000" b="0" i="1" kern="1200" baseline="0" dirty="0" smtClean="0">
                          <a:solidFill>
                            <a:srgbClr val="FF0000"/>
                          </a:solidFill>
                          <a:latin typeface="+mn-lt"/>
                          <a:ea typeface="+mn-ea"/>
                          <a:cs typeface="+mn-cs"/>
                        </a:rPr>
                        <a:t> </a:t>
                      </a:r>
                      <a:r>
                        <a:rPr lang="en-US" sz="2000" b="0" i="1" kern="1200" baseline="0" dirty="0" smtClean="0">
                          <a:solidFill>
                            <a:schemeClr val="dk1"/>
                          </a:solidFill>
                          <a:latin typeface="+mn-lt"/>
                          <a:ea typeface="+mn-ea"/>
                          <a:cs typeface="+mn-cs"/>
                        </a:rPr>
                        <a:t>be to use the least restriction necessary to achieve the scientific objective while maintaining anima</a:t>
                      </a:r>
                      <a:r>
                        <a:rPr lang="en-US" sz="2000" b="0" i="1" kern="1200" baseline="0" dirty="0" smtClean="0">
                          <a:solidFill>
                            <a:schemeClr val="tx1"/>
                          </a:solidFill>
                          <a:latin typeface="+mn-lt"/>
                          <a:ea typeface="+mn-ea"/>
                          <a:cs typeface="+mn-cs"/>
                        </a:rPr>
                        <a:t>l </a:t>
                      </a:r>
                      <a:r>
                        <a:rPr lang="en-US" sz="2000" b="0" i="1" kern="1200" baseline="0" dirty="0" smtClean="0">
                          <a:solidFill>
                            <a:schemeClr val="dk1"/>
                          </a:solidFill>
                          <a:latin typeface="+mn-lt"/>
                          <a:ea typeface="+mn-ea"/>
                          <a:cs typeface="+mn-cs"/>
                        </a:rPr>
                        <a:t>well–being.” </a:t>
                      </a:r>
                      <a:r>
                        <a:rPr lang="en-US" sz="2000" b="0" i="0" kern="1200" baseline="0" dirty="0" smtClean="0">
                          <a:solidFill>
                            <a:schemeClr val="dk1"/>
                          </a:solidFill>
                          <a:latin typeface="+mn-lt"/>
                          <a:ea typeface="+mn-ea"/>
                          <a:cs typeface="+mn-cs"/>
                        </a:rPr>
                        <a:t>(pg. 30-31) </a:t>
                      </a:r>
                      <a:endParaRPr lang="en-US" sz="2000" b="0" i="0" kern="1200" dirty="0" smtClean="0">
                        <a:solidFill>
                          <a:schemeClr val="dk1"/>
                        </a:solidFill>
                        <a:latin typeface="+mn-lt"/>
                        <a:ea typeface="+mn-ea"/>
                        <a:cs typeface="+mn-cs"/>
                      </a:endParaRPr>
                    </a:p>
                  </a:txBody>
                  <a:tcPr/>
                </a:tc>
                <a:tc>
                  <a:txBody>
                    <a:bodyPr/>
                    <a:lstStyle/>
                    <a:p>
                      <a:pPr marL="0" marR="0">
                        <a:lnSpc>
                          <a:spcPct val="100000"/>
                        </a:lnSpc>
                        <a:spcBef>
                          <a:spcPts val="0"/>
                        </a:spcBef>
                        <a:spcAft>
                          <a:spcPts val="0"/>
                        </a:spcAft>
                      </a:pPr>
                      <a:r>
                        <a:rPr lang="en-US" sz="2000" i="1" dirty="0">
                          <a:latin typeface="+mn-lt"/>
                          <a:ea typeface="Calibri"/>
                          <a:cs typeface="Times New Roman"/>
                        </a:rPr>
                        <a:t>“Regulation of food or fluid intake</a:t>
                      </a:r>
                      <a:r>
                        <a:rPr lang="en-US" sz="2000" b="1" i="1" dirty="0">
                          <a:latin typeface="+mn-lt"/>
                          <a:ea typeface="Calibri"/>
                          <a:cs typeface="Times New Roman"/>
                        </a:rPr>
                        <a:t> </a:t>
                      </a:r>
                      <a:r>
                        <a:rPr lang="en-US" sz="2000" b="0" i="1" dirty="0">
                          <a:latin typeface="+mn-lt"/>
                          <a:ea typeface="Calibri"/>
                          <a:cs typeface="Times New Roman"/>
                        </a:rPr>
                        <a:t>may</a:t>
                      </a:r>
                      <a:r>
                        <a:rPr lang="en-US" sz="2000" b="1" i="1" dirty="0">
                          <a:latin typeface="+mn-lt"/>
                          <a:ea typeface="Calibri"/>
                          <a:cs typeface="Times New Roman"/>
                        </a:rPr>
                        <a:t> </a:t>
                      </a:r>
                      <a:r>
                        <a:rPr lang="en-US" sz="2000" i="1" dirty="0">
                          <a:latin typeface="+mn-lt"/>
                          <a:ea typeface="Calibri"/>
                          <a:cs typeface="Times New Roman"/>
                        </a:rPr>
                        <a:t>be required for the conduct of some physiological, neuroscience, and </a:t>
                      </a:r>
                      <a:r>
                        <a:rPr lang="en-US" sz="2000" i="1" dirty="0" smtClean="0">
                          <a:latin typeface="+mn-lt"/>
                          <a:ea typeface="Calibri"/>
                          <a:cs typeface="Times New Roman"/>
                        </a:rPr>
                        <a:t>behavioral </a:t>
                      </a:r>
                      <a:r>
                        <a:rPr lang="en-US" sz="2000" i="1" dirty="0">
                          <a:latin typeface="+mn-lt"/>
                          <a:ea typeface="Calibri"/>
                          <a:cs typeface="Times New Roman"/>
                        </a:rPr>
                        <a:t>research protocols.  </a:t>
                      </a:r>
                      <a:r>
                        <a:rPr lang="en-US" sz="2000" i="1" u="sng" dirty="0">
                          <a:latin typeface="+mn-lt"/>
                          <a:ea typeface="Calibri"/>
                          <a:cs typeface="Times New Roman"/>
                        </a:rPr>
                        <a:t>Body weights </a:t>
                      </a:r>
                      <a:r>
                        <a:rPr lang="en-US" sz="2000" b="1" i="1" u="sng" dirty="0">
                          <a:solidFill>
                            <a:schemeClr val="tx1"/>
                          </a:solidFill>
                          <a:latin typeface="+mn-lt"/>
                          <a:ea typeface="Calibri"/>
                          <a:cs typeface="Times New Roman"/>
                        </a:rPr>
                        <a:t>should </a:t>
                      </a:r>
                      <a:r>
                        <a:rPr lang="en-US" sz="2000" i="1" u="sng" dirty="0">
                          <a:latin typeface="+mn-lt"/>
                          <a:ea typeface="Calibri"/>
                          <a:cs typeface="Times New Roman"/>
                        </a:rPr>
                        <a:t>be recorded at least weekly </a:t>
                      </a:r>
                      <a:r>
                        <a:rPr lang="en-US" sz="2000" i="1" dirty="0">
                          <a:latin typeface="+mn-lt"/>
                          <a:ea typeface="Calibri"/>
                          <a:cs typeface="Times New Roman"/>
                        </a:rPr>
                        <a:t>and more often for animals requiring greater restrictions (NRC 2003b).”</a:t>
                      </a:r>
                      <a:r>
                        <a:rPr lang="en-US" sz="2000" dirty="0">
                          <a:latin typeface="+mn-lt"/>
                          <a:ea typeface="Calibri"/>
                          <a:cs typeface="Times New Roman"/>
                        </a:rPr>
                        <a:t> </a:t>
                      </a:r>
                      <a:r>
                        <a:rPr lang="en-US" sz="2000" dirty="0" smtClean="0">
                          <a:latin typeface="+mn-lt"/>
                          <a:ea typeface="Calibri"/>
                          <a:cs typeface="Times New Roman"/>
                        </a:rPr>
                        <a:t>(pg. 30-31</a:t>
                      </a:r>
                      <a:r>
                        <a:rPr lang="en-US" sz="2000" dirty="0">
                          <a:latin typeface="+mn-lt"/>
                          <a:ea typeface="Calibri"/>
                          <a:cs typeface="Times New Roman"/>
                        </a:rPr>
                        <a:t>)</a:t>
                      </a: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1200" dirty="0" smtClean="0">
                          <a:solidFill>
                            <a:schemeClr val="dk1"/>
                          </a:solidFill>
                          <a:latin typeface="+mn-lt"/>
                          <a:ea typeface="+mn-ea"/>
                          <a:cs typeface="+mn-cs"/>
                        </a:rPr>
                        <a:t>If the IACUC</a:t>
                      </a:r>
                      <a:r>
                        <a:rPr lang="en-US" sz="2000" kern="1200" baseline="0" dirty="0" smtClean="0">
                          <a:solidFill>
                            <a:schemeClr val="dk1"/>
                          </a:solidFill>
                          <a:latin typeface="+mn-lt"/>
                          <a:ea typeface="+mn-ea"/>
                          <a:cs typeface="+mn-cs"/>
                        </a:rPr>
                        <a:t> confirms that </a:t>
                      </a:r>
                      <a:r>
                        <a:rPr lang="en-US" sz="2000" kern="1200" dirty="0" smtClean="0">
                          <a:solidFill>
                            <a:schemeClr val="dk1"/>
                          </a:solidFill>
                          <a:latin typeface="+mn-lt"/>
                          <a:ea typeface="+mn-ea"/>
                          <a:cs typeface="+mn-cs"/>
                        </a:rPr>
                        <a:t>food restriction is scientifically justified and the </a:t>
                      </a:r>
                      <a:r>
                        <a:rPr lang="en-US" sz="2000" u="sng" kern="1200" dirty="0" smtClean="0">
                          <a:solidFill>
                            <a:schemeClr val="dk1"/>
                          </a:solidFill>
                          <a:latin typeface="+mn-lt"/>
                          <a:ea typeface="+mn-ea"/>
                          <a:cs typeface="+mn-cs"/>
                        </a:rPr>
                        <a:t>animals are weighed weekly as prescribed in the </a:t>
                      </a:r>
                      <a:r>
                        <a:rPr lang="en-US" sz="2000" i="1" u="sng" kern="1200" dirty="0" smtClean="0">
                          <a:solidFill>
                            <a:schemeClr val="dk1"/>
                          </a:solidFill>
                          <a:latin typeface="+mn-lt"/>
                          <a:ea typeface="+mn-ea"/>
                          <a:cs typeface="+mn-cs"/>
                        </a:rPr>
                        <a:t>Guide</a:t>
                      </a:r>
                      <a:r>
                        <a:rPr lang="en-US" sz="2000" kern="1200" dirty="0" smtClean="0">
                          <a:solidFill>
                            <a:schemeClr val="dk1"/>
                          </a:solidFill>
                          <a:latin typeface="+mn-lt"/>
                          <a:ea typeface="+mn-ea"/>
                          <a:cs typeface="+mn-cs"/>
                        </a:rPr>
                        <a:t>, </a:t>
                      </a:r>
                      <a:r>
                        <a:rPr lang="en-US" sz="2000" kern="1200" dirty="0" smtClean="0">
                          <a:solidFill>
                            <a:schemeClr val="tx1"/>
                          </a:solidFill>
                          <a:latin typeface="+mn-lt"/>
                          <a:ea typeface="+mn-ea"/>
                          <a:cs typeface="+mn-cs"/>
                        </a:rPr>
                        <a:t>and the IACUC approves the restriction,</a:t>
                      </a:r>
                      <a:r>
                        <a:rPr lang="en-US" sz="2000" kern="1200" baseline="0" dirty="0" smtClean="0">
                          <a:solidFill>
                            <a:schemeClr val="tx1"/>
                          </a:solidFill>
                          <a:latin typeface="+mn-lt"/>
                          <a:ea typeface="+mn-ea"/>
                          <a:cs typeface="+mn-cs"/>
                        </a:rPr>
                        <a:t> </a:t>
                      </a:r>
                      <a:r>
                        <a:rPr lang="en-US" sz="2000" kern="1200" baseline="0" dirty="0" smtClean="0">
                          <a:solidFill>
                            <a:schemeClr val="dk1"/>
                          </a:solidFill>
                          <a:latin typeface="+mn-lt"/>
                          <a:ea typeface="+mn-ea"/>
                          <a:cs typeface="+mn-cs"/>
                        </a:rPr>
                        <a:t>this would be a</a:t>
                      </a:r>
                      <a:r>
                        <a:rPr lang="en-US" sz="2000" b="1" kern="1200" dirty="0" smtClean="0">
                          <a:solidFill>
                            <a:schemeClr val="dk1"/>
                          </a:solidFill>
                          <a:latin typeface="+mn-lt"/>
                          <a:ea typeface="+mn-ea"/>
                          <a:cs typeface="+mn-cs"/>
                        </a:rPr>
                        <a:t> </a:t>
                      </a:r>
                      <a:r>
                        <a:rPr lang="en-US" sz="2000" b="1" u="sng" kern="1200" dirty="0" smtClean="0">
                          <a:solidFill>
                            <a:schemeClr val="dk1"/>
                          </a:solidFill>
                          <a:latin typeface="+mn-lt"/>
                          <a:ea typeface="+mn-ea"/>
                          <a:cs typeface="+mn-cs"/>
                        </a:rPr>
                        <a:t>specifically described </a:t>
                      </a:r>
                      <a:r>
                        <a:rPr lang="en-US" sz="2000" b="1" i="1" u="sng" kern="1200" dirty="0" smtClean="0">
                          <a:solidFill>
                            <a:schemeClr val="dk1"/>
                          </a:solidFill>
                          <a:latin typeface="+mn-lt"/>
                          <a:ea typeface="+mn-ea"/>
                          <a:cs typeface="+mn-cs"/>
                        </a:rPr>
                        <a:t>Guide 8</a:t>
                      </a:r>
                      <a:r>
                        <a:rPr lang="en-US" sz="2000" b="1" i="1" u="sng" kern="1200" baseline="30000" dirty="0" smtClean="0">
                          <a:solidFill>
                            <a:schemeClr val="dk1"/>
                          </a:solidFill>
                          <a:latin typeface="+mn-lt"/>
                          <a:ea typeface="+mn-ea"/>
                          <a:cs typeface="+mn-cs"/>
                        </a:rPr>
                        <a:t>th</a:t>
                      </a:r>
                      <a:r>
                        <a:rPr lang="en-US" sz="2000" b="1" i="1" u="sng" kern="1200" dirty="0" smtClean="0">
                          <a:solidFill>
                            <a:schemeClr val="dk1"/>
                          </a:solidFill>
                          <a:latin typeface="+mn-lt"/>
                          <a:ea typeface="+mn-ea"/>
                          <a:cs typeface="+mn-cs"/>
                        </a:rPr>
                        <a:t> edition</a:t>
                      </a:r>
                      <a:r>
                        <a:rPr lang="en-US" sz="2000" b="1" u="sng" kern="1200" dirty="0" smtClean="0">
                          <a:solidFill>
                            <a:schemeClr val="dk1"/>
                          </a:solidFill>
                          <a:latin typeface="+mn-lt"/>
                          <a:ea typeface="+mn-ea"/>
                          <a:cs typeface="+mn-cs"/>
                        </a:rPr>
                        <a:t> exception</a:t>
                      </a:r>
                      <a:r>
                        <a:rPr lang="en-US" sz="2000" b="1" kern="1200" dirty="0" smtClean="0">
                          <a:solidFill>
                            <a:schemeClr val="dk1"/>
                          </a:solidFill>
                          <a:latin typeface="+mn-lt"/>
                          <a:ea typeface="+mn-ea"/>
                          <a:cs typeface="+mn-cs"/>
                        </a:rPr>
                        <a:t>.</a:t>
                      </a:r>
                      <a:r>
                        <a:rPr lang="en-US" sz="2000" kern="1200" dirty="0" smtClean="0">
                          <a:solidFill>
                            <a:schemeClr val="dk1"/>
                          </a:solidFill>
                          <a:latin typeface="+mn-lt"/>
                          <a:ea typeface="+mn-ea"/>
                          <a:cs typeface="+mn-cs"/>
                        </a:rPr>
                        <a:t> </a:t>
                      </a:r>
                    </a:p>
                    <a:p>
                      <a:endParaRPr lang="en-US" sz="2000" dirty="0"/>
                    </a:p>
                  </a:txBody>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382000" cy="1417638"/>
          </a:xfrm>
        </p:spPr>
        <p:txBody>
          <a:bodyPr>
            <a:normAutofit fontScale="90000"/>
          </a:bodyPr>
          <a:lstStyle/>
          <a:p>
            <a:pPr fontAlgn="t"/>
            <a:r>
              <a:rPr lang="en-US" sz="2400" dirty="0" smtClean="0">
                <a:solidFill>
                  <a:schemeClr val="tx2">
                    <a:lumMod val="60000"/>
                    <a:lumOff val="40000"/>
                  </a:schemeClr>
                </a:solidFill>
              </a:rPr>
              <a:t/>
            </a:r>
            <a:br>
              <a:rPr lang="en-US" sz="2400" dirty="0" smtClean="0">
                <a:solidFill>
                  <a:schemeClr val="tx2">
                    <a:lumMod val="60000"/>
                    <a:lumOff val="40000"/>
                  </a:schemeClr>
                </a:solidFill>
              </a:rPr>
            </a:br>
            <a:r>
              <a:rPr lang="en-US" sz="2400" dirty="0">
                <a:solidFill>
                  <a:schemeClr val="tx2">
                    <a:lumMod val="60000"/>
                    <a:lumOff val="40000"/>
                  </a:schemeClr>
                </a:solidFill>
              </a:rPr>
              <a:t/>
            </a:r>
            <a:br>
              <a:rPr lang="en-US" sz="2400" dirty="0">
                <a:solidFill>
                  <a:schemeClr val="tx2">
                    <a:lumMod val="60000"/>
                    <a:lumOff val="40000"/>
                  </a:schemeClr>
                </a:solidFill>
              </a:rPr>
            </a:br>
            <a:r>
              <a:rPr lang="en-US" sz="2700" dirty="0" smtClean="0"/>
              <a:t>Selected “Should” Statements with specifically described </a:t>
            </a:r>
            <a:r>
              <a:rPr lang="en-US" sz="2700" i="1" dirty="0" smtClean="0"/>
              <a:t>Guide </a:t>
            </a:r>
            <a:br>
              <a:rPr lang="en-US" sz="2700" i="1" dirty="0" smtClean="0"/>
            </a:br>
            <a:r>
              <a:rPr lang="en-US" sz="2700" i="1" dirty="0" smtClean="0"/>
              <a:t>8</a:t>
            </a:r>
            <a:r>
              <a:rPr lang="en-US" sz="2700" i="1" baseline="30000" dirty="0" smtClean="0"/>
              <a:t>th</a:t>
            </a:r>
            <a:r>
              <a:rPr lang="en-US" sz="2700" i="1" dirty="0" smtClean="0"/>
              <a:t> edition </a:t>
            </a:r>
            <a:r>
              <a:rPr lang="en-US" sz="2700" dirty="0" smtClean="0"/>
              <a:t>exceptions</a:t>
            </a:r>
            <a:r>
              <a:rPr lang="en-US" sz="2700" dirty="0"/>
              <a:t> </a:t>
            </a:r>
            <a:r>
              <a:rPr lang="en-US" sz="2700" dirty="0" smtClean="0"/>
              <a:t/>
            </a:r>
            <a:br>
              <a:rPr lang="en-US" sz="2700" dirty="0" smtClean="0"/>
            </a:br>
            <a:r>
              <a:rPr lang="en-US" sz="2700" dirty="0" smtClean="0"/>
              <a:t/>
            </a:r>
            <a:br>
              <a:rPr lang="en-US" sz="2700" dirty="0" smtClean="0"/>
            </a:br>
            <a:r>
              <a:rPr lang="en-US" sz="2400" dirty="0"/>
              <a:t/>
            </a:r>
            <a:br>
              <a:rPr lang="en-US" sz="2400" dirty="0"/>
            </a:br>
            <a:r>
              <a:rPr lang="en-US" sz="2400" dirty="0"/>
              <a:t/>
            </a:r>
            <a:br>
              <a:rPr lang="en-US" sz="2400" dirty="0"/>
            </a:br>
            <a:endParaRPr lang="en-US" sz="24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4061955941"/>
              </p:ext>
            </p:extLst>
          </p:nvPr>
        </p:nvGraphicFramePr>
        <p:xfrm>
          <a:off x="457200" y="1600200"/>
          <a:ext cx="8229600" cy="4145280"/>
        </p:xfrm>
        <a:graphic>
          <a:graphicData uri="http://schemas.openxmlformats.org/drawingml/2006/table">
            <a:tbl>
              <a:tblPr firstRow="1" bandRow="1">
                <a:tableStyleId>{5C22544A-7EE6-4342-B048-85BDC9FD1C3A}</a:tableStyleId>
              </a:tblPr>
              <a:tblGrid>
                <a:gridCol w="2743200"/>
                <a:gridCol w="2743200"/>
                <a:gridCol w="2743200"/>
              </a:tblGrid>
              <a:tr h="614270">
                <a:tc>
                  <a:txBody>
                    <a:bodyPr/>
                    <a:lstStyle/>
                    <a:p>
                      <a:r>
                        <a:rPr lang="en-US" sz="2000" dirty="0" smtClean="0"/>
                        <a:t>“Should” statement</a:t>
                      </a:r>
                      <a:endParaRPr lang="en-US" sz="2000" dirty="0"/>
                    </a:p>
                  </a:txBody>
                  <a:tcPr/>
                </a:tc>
                <a:tc>
                  <a:txBody>
                    <a:bodyPr/>
                    <a:lstStyle/>
                    <a:p>
                      <a:r>
                        <a:rPr lang="en-US" sz="2000" i="0" dirty="0" smtClean="0"/>
                        <a:t>Specifically described </a:t>
                      </a:r>
                      <a:r>
                        <a:rPr lang="en-US" sz="2000" i="1" dirty="0" smtClean="0"/>
                        <a:t>Guide </a:t>
                      </a:r>
                      <a:r>
                        <a:rPr lang="en-US" sz="2000" i="1" baseline="0" dirty="0" smtClean="0"/>
                        <a:t> </a:t>
                      </a:r>
                      <a:r>
                        <a:rPr lang="en-US" sz="2000" i="0" baseline="0" dirty="0" smtClean="0"/>
                        <a:t>exception</a:t>
                      </a:r>
                      <a:endParaRPr lang="en-US" sz="2000" i="0" dirty="0"/>
                    </a:p>
                  </a:txBody>
                  <a:tcPr/>
                </a:tc>
                <a:tc>
                  <a:txBody>
                    <a:bodyPr/>
                    <a:lstStyle/>
                    <a:p>
                      <a:r>
                        <a:rPr lang="en-US" sz="2000" dirty="0" smtClean="0">
                          <a:solidFill>
                            <a:schemeClr val="bg1"/>
                          </a:solidFill>
                        </a:rPr>
                        <a:t>Implications for the </a:t>
                      </a:r>
                      <a:r>
                        <a:rPr lang="en-US" sz="2000" dirty="0" smtClean="0"/>
                        <a:t>IACUC</a:t>
                      </a:r>
                      <a:endParaRPr lang="en-US" sz="2000" dirty="0"/>
                    </a:p>
                  </a:txBody>
                  <a:tcPr/>
                </a:tc>
              </a:tr>
              <a:tr h="3012850">
                <a:tc>
                  <a:txBody>
                    <a:bodyPr/>
                    <a:lstStyle/>
                    <a:p>
                      <a:r>
                        <a:rPr lang="en-US" sz="2000" b="1" kern="1200" dirty="0" smtClean="0">
                          <a:solidFill>
                            <a:schemeClr val="dk1"/>
                          </a:solidFill>
                          <a:latin typeface="+mn-lt"/>
                          <a:ea typeface="+mn-ea"/>
                          <a:cs typeface="+mn-cs"/>
                        </a:rPr>
                        <a:t>Individual housing:</a:t>
                      </a:r>
                    </a:p>
                    <a:p>
                      <a:r>
                        <a:rPr lang="en-US" sz="2000" i="1" kern="1200" dirty="0" smtClean="0">
                          <a:solidFill>
                            <a:schemeClr val="dk1"/>
                          </a:solidFill>
                          <a:latin typeface="+mn-lt"/>
                          <a:ea typeface="+mn-ea"/>
                          <a:cs typeface="+mn-cs"/>
                        </a:rPr>
                        <a:t>“Social animals </a:t>
                      </a:r>
                      <a:r>
                        <a:rPr lang="en-US" sz="2000" b="1" i="1" u="sng" kern="1200" dirty="0" smtClean="0">
                          <a:solidFill>
                            <a:schemeClr val="dk1"/>
                          </a:solidFill>
                          <a:latin typeface="+mn-lt"/>
                          <a:ea typeface="+mn-ea"/>
                          <a:cs typeface="+mn-cs"/>
                        </a:rPr>
                        <a:t>should</a:t>
                      </a:r>
                      <a:r>
                        <a:rPr lang="en-US" sz="2000" i="1" u="sng" kern="1200" dirty="0" smtClean="0">
                          <a:solidFill>
                            <a:schemeClr val="dk1"/>
                          </a:solidFill>
                          <a:latin typeface="+mn-lt"/>
                          <a:ea typeface="+mn-ea"/>
                          <a:cs typeface="+mn-cs"/>
                        </a:rPr>
                        <a:t> </a:t>
                      </a:r>
                      <a:r>
                        <a:rPr lang="en-US" sz="2000" i="1" kern="1200" dirty="0" smtClean="0">
                          <a:solidFill>
                            <a:schemeClr val="dk1"/>
                          </a:solidFill>
                          <a:latin typeface="+mn-lt"/>
                          <a:ea typeface="+mn-ea"/>
                          <a:cs typeface="+mn-cs"/>
                        </a:rPr>
                        <a:t>be housed in stable pairs or groups of compatible individuals…” </a:t>
                      </a:r>
                      <a:r>
                        <a:rPr lang="en-US" sz="2000" kern="1200" dirty="0" smtClean="0">
                          <a:solidFill>
                            <a:schemeClr val="dk1"/>
                          </a:solidFill>
                          <a:latin typeface="+mn-lt"/>
                          <a:ea typeface="+mn-ea"/>
                          <a:cs typeface="+mn-cs"/>
                        </a:rPr>
                        <a:t>(pg. 51)</a:t>
                      </a:r>
                      <a:endParaRPr lang="en-US" sz="2000" b="1" dirty="0"/>
                    </a:p>
                  </a:txBody>
                  <a:tcPr/>
                </a:tc>
                <a:tc>
                  <a:txBody>
                    <a:bodyPr/>
                    <a:lstStyle/>
                    <a:p>
                      <a:r>
                        <a:rPr lang="en-US" sz="2000" i="1" kern="1200" dirty="0" smtClean="0">
                          <a:solidFill>
                            <a:schemeClr val="dk1"/>
                          </a:solidFill>
                          <a:latin typeface="+mn-lt"/>
                          <a:ea typeface="+mn-ea"/>
                          <a:cs typeface="+mn-cs"/>
                        </a:rPr>
                        <a:t>“…</a:t>
                      </a:r>
                      <a:r>
                        <a:rPr lang="en-US" sz="2000" b="0" i="1" u="sng" kern="1200" dirty="0" smtClean="0">
                          <a:solidFill>
                            <a:schemeClr val="dk1"/>
                          </a:solidFill>
                          <a:latin typeface="+mn-lt"/>
                          <a:ea typeface="+mn-ea"/>
                          <a:cs typeface="+mn-cs"/>
                        </a:rPr>
                        <a:t>unless</a:t>
                      </a:r>
                      <a:r>
                        <a:rPr lang="en-US" sz="2000" b="1" i="1" kern="1200" dirty="0" smtClean="0">
                          <a:solidFill>
                            <a:schemeClr val="dk1"/>
                          </a:solidFill>
                          <a:latin typeface="+mn-lt"/>
                          <a:ea typeface="+mn-ea"/>
                          <a:cs typeface="+mn-cs"/>
                        </a:rPr>
                        <a:t> </a:t>
                      </a:r>
                      <a:r>
                        <a:rPr lang="en-US" sz="2000" i="1" kern="1200" dirty="0" smtClean="0">
                          <a:solidFill>
                            <a:schemeClr val="dk1"/>
                          </a:solidFill>
                          <a:latin typeface="+mn-lt"/>
                          <a:ea typeface="+mn-ea"/>
                          <a:cs typeface="+mn-cs"/>
                        </a:rPr>
                        <a:t>they must be housed alone for experimental reasons or because of social incompatibility (see also section on Behavioral and Social Management).”</a:t>
                      </a:r>
                      <a:r>
                        <a:rPr lang="en-US" sz="2000" kern="1200" dirty="0" smtClean="0">
                          <a:solidFill>
                            <a:schemeClr val="dk1"/>
                          </a:solidFill>
                          <a:latin typeface="+mn-lt"/>
                          <a:ea typeface="+mn-ea"/>
                          <a:cs typeface="+mn-cs"/>
                        </a:rPr>
                        <a:t>  (pg. 51)</a:t>
                      </a:r>
                      <a:endParaRPr lang="en-US" sz="2000" dirty="0"/>
                    </a:p>
                  </a:txBody>
                  <a:tcPr/>
                </a:tc>
                <a:tc>
                  <a:txBody>
                    <a:bodyPr/>
                    <a:lstStyle/>
                    <a:p>
                      <a:r>
                        <a:rPr lang="en-US" sz="1600" kern="1200" dirty="0" smtClean="0">
                          <a:solidFill>
                            <a:schemeClr val="dk1"/>
                          </a:solidFill>
                          <a:latin typeface="+mn-lt"/>
                          <a:ea typeface="+mn-ea"/>
                          <a:cs typeface="+mn-cs"/>
                        </a:rPr>
                        <a:t> </a:t>
                      </a:r>
                      <a:r>
                        <a:rPr lang="en-US" sz="2000" kern="1200" dirty="0" smtClean="0">
                          <a:solidFill>
                            <a:schemeClr val="dk1"/>
                          </a:solidFill>
                          <a:latin typeface="+mn-lt"/>
                          <a:ea typeface="+mn-ea"/>
                          <a:cs typeface="+mn-cs"/>
                        </a:rPr>
                        <a:t>If the </a:t>
                      </a:r>
                      <a:r>
                        <a:rPr lang="en-US" sz="2000" u="none" kern="1200" dirty="0" smtClean="0">
                          <a:solidFill>
                            <a:schemeClr val="dk1"/>
                          </a:solidFill>
                          <a:latin typeface="+mn-lt"/>
                          <a:ea typeface="+mn-ea"/>
                          <a:cs typeface="+mn-cs"/>
                        </a:rPr>
                        <a:t>IACUC approves an </a:t>
                      </a:r>
                      <a:r>
                        <a:rPr lang="en-US" sz="2000" u="sng" kern="1200" dirty="0" smtClean="0">
                          <a:solidFill>
                            <a:schemeClr val="dk1"/>
                          </a:solidFill>
                          <a:latin typeface="+mn-lt"/>
                          <a:ea typeface="+mn-ea"/>
                          <a:cs typeface="+mn-cs"/>
                        </a:rPr>
                        <a:t>appropriate</a:t>
                      </a:r>
                      <a:r>
                        <a:rPr lang="en-US" sz="2000" u="none" kern="1200" dirty="0" smtClean="0">
                          <a:solidFill>
                            <a:schemeClr val="dk1"/>
                          </a:solidFill>
                          <a:latin typeface="+mn-lt"/>
                          <a:ea typeface="+mn-ea"/>
                          <a:cs typeface="+mn-cs"/>
                        </a:rPr>
                        <a:t> </a:t>
                      </a:r>
                      <a:r>
                        <a:rPr lang="en-US" sz="2000" u="sng" kern="1200" dirty="0" smtClean="0">
                          <a:solidFill>
                            <a:schemeClr val="dk1"/>
                          </a:solidFill>
                          <a:latin typeface="+mn-lt"/>
                          <a:ea typeface="+mn-ea"/>
                          <a:cs typeface="+mn-cs"/>
                        </a:rPr>
                        <a:t>justification (i.e.</a:t>
                      </a:r>
                      <a:r>
                        <a:rPr lang="en-US" sz="2000" u="sng" kern="1200" baseline="0" dirty="0" smtClean="0">
                          <a:solidFill>
                            <a:schemeClr val="dk1"/>
                          </a:solidFill>
                          <a:latin typeface="+mn-lt"/>
                          <a:ea typeface="+mn-ea"/>
                          <a:cs typeface="+mn-cs"/>
                        </a:rPr>
                        <a:t> </a:t>
                      </a:r>
                      <a:r>
                        <a:rPr lang="en-US" sz="2000" u="sng" kern="1200" dirty="0" smtClean="0">
                          <a:solidFill>
                            <a:schemeClr val="dk1"/>
                          </a:solidFill>
                          <a:latin typeface="+mn-lt"/>
                          <a:ea typeface="+mn-ea"/>
                          <a:cs typeface="+mn-cs"/>
                        </a:rPr>
                        <a:t>scientific  basis, incompatibility, or veterinary care issue) for the single housing</a:t>
                      </a:r>
                      <a:r>
                        <a:rPr lang="en-US" sz="2000" kern="1200" dirty="0" smtClean="0">
                          <a:solidFill>
                            <a:schemeClr val="dk1"/>
                          </a:solidFill>
                          <a:latin typeface="+mn-lt"/>
                          <a:ea typeface="+mn-ea"/>
                          <a:cs typeface="+mn-cs"/>
                        </a:rPr>
                        <a:t>, then it is an example of a</a:t>
                      </a:r>
                      <a:r>
                        <a:rPr lang="en-US" sz="2000" b="1" u="sng" kern="1200" dirty="0" smtClean="0">
                          <a:solidFill>
                            <a:schemeClr val="dk1"/>
                          </a:solidFill>
                          <a:latin typeface="+mn-lt"/>
                          <a:ea typeface="+mn-ea"/>
                          <a:cs typeface="+mn-cs"/>
                        </a:rPr>
                        <a:t> specifically described </a:t>
                      </a:r>
                      <a:r>
                        <a:rPr lang="en-US" sz="2000" b="1" i="1" u="sng" kern="1200" dirty="0" smtClean="0">
                          <a:solidFill>
                            <a:schemeClr val="dk1"/>
                          </a:solidFill>
                          <a:latin typeface="+mn-lt"/>
                          <a:ea typeface="+mn-ea"/>
                          <a:cs typeface="+mn-cs"/>
                        </a:rPr>
                        <a:t>Guide 8</a:t>
                      </a:r>
                      <a:r>
                        <a:rPr lang="en-US" sz="2000" b="1" i="1" u="sng" kern="1200" baseline="30000" dirty="0" smtClean="0">
                          <a:solidFill>
                            <a:schemeClr val="dk1"/>
                          </a:solidFill>
                          <a:latin typeface="+mn-lt"/>
                          <a:ea typeface="+mn-ea"/>
                          <a:cs typeface="+mn-cs"/>
                        </a:rPr>
                        <a:t>th</a:t>
                      </a:r>
                      <a:r>
                        <a:rPr lang="en-US" sz="2000" b="1" i="1" u="sng" kern="1200" dirty="0" smtClean="0">
                          <a:solidFill>
                            <a:schemeClr val="dk1"/>
                          </a:solidFill>
                          <a:latin typeface="+mn-lt"/>
                          <a:ea typeface="+mn-ea"/>
                          <a:cs typeface="+mn-cs"/>
                        </a:rPr>
                        <a:t> edition</a:t>
                      </a:r>
                      <a:r>
                        <a:rPr lang="en-US" sz="2000" b="1" u="sng" kern="1200" dirty="0" smtClean="0">
                          <a:solidFill>
                            <a:schemeClr val="dk1"/>
                          </a:solidFill>
                          <a:latin typeface="+mn-lt"/>
                          <a:ea typeface="+mn-ea"/>
                          <a:cs typeface="+mn-cs"/>
                        </a:rPr>
                        <a:t> exception</a:t>
                      </a:r>
                      <a:r>
                        <a:rPr lang="en-US" sz="2000" kern="1200" dirty="0" smtClean="0">
                          <a:solidFill>
                            <a:schemeClr val="dk1"/>
                          </a:solidFill>
                          <a:latin typeface="+mn-lt"/>
                          <a:ea typeface="+mn-ea"/>
                          <a:cs typeface="+mn-cs"/>
                        </a:rPr>
                        <a:t>.</a:t>
                      </a:r>
                      <a:endParaRPr lang="en-US" sz="2000" dirty="0"/>
                    </a:p>
                  </a:txBody>
                  <a:tcPr/>
                </a:tc>
              </a:tr>
            </a:tbl>
          </a:graphicData>
        </a:graphic>
      </p:graphicFrame>
      <p:sp>
        <p:nvSpPr>
          <p:cNvPr id="4" name="Title 1"/>
          <p:cNvSpPr txBox="1">
            <a:spLocks/>
          </p:cNvSpPr>
          <p:nvPr/>
        </p:nvSpPr>
        <p:spPr>
          <a:xfrm>
            <a:off x="304800" y="0"/>
            <a:ext cx="8229600" cy="1417638"/>
          </a:xfrm>
          <a:prstGeom prst="rect">
            <a:avLst/>
          </a:prstGeom>
        </p:spPr>
        <p:txBody>
          <a:bodyPr vert="horz" lIns="91440" tIns="45720" rIns="91440" bIns="45720" rtlCol="0" anchor="ctr">
            <a:normAutofit fontScale="5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300" b="0" i="0" u="none" strike="noStrike" kern="1200" cap="none" spc="0" normalizeH="0" baseline="0" noProof="0" dirty="0" smtClean="0">
                <a:ln>
                  <a:noFill/>
                </a:ln>
                <a:solidFill>
                  <a:schemeClr val="tx2">
                    <a:lumMod val="60000"/>
                    <a:lumOff val="40000"/>
                  </a:schemeClr>
                </a:solidFill>
                <a:effectLst/>
                <a:uLnTx/>
                <a:uFillTx/>
                <a:latin typeface="+mj-lt"/>
                <a:ea typeface="+mj-ea"/>
                <a:cs typeface="+mj-cs"/>
              </a:rPr>
              <a:t/>
            </a:r>
            <a:br>
              <a:rPr kumimoji="0" lang="en-US" sz="1300" b="0" i="0" u="none" strike="noStrike" kern="1200" cap="none" spc="0" normalizeH="0" baseline="0" noProof="0" dirty="0" smtClean="0">
                <a:ln>
                  <a:noFill/>
                </a:ln>
                <a:solidFill>
                  <a:schemeClr val="tx2">
                    <a:lumMod val="60000"/>
                    <a:lumOff val="40000"/>
                  </a:schemeClr>
                </a:solidFill>
                <a:effectLst/>
                <a:uLnTx/>
                <a:uFillTx/>
                <a:latin typeface="+mj-lt"/>
                <a:ea typeface="+mj-ea"/>
                <a:cs typeface="+mj-cs"/>
              </a:rPr>
            </a:br>
            <a:r>
              <a:rPr kumimoji="0" lang="en-US" sz="1300" b="0" i="0" u="none" strike="noStrike" kern="1200" cap="none" spc="0" normalizeH="0" baseline="0" noProof="0" dirty="0" smtClean="0">
                <a:ln>
                  <a:noFill/>
                </a:ln>
                <a:solidFill>
                  <a:schemeClr val="tx2">
                    <a:lumMod val="60000"/>
                    <a:lumOff val="40000"/>
                  </a:schemeClr>
                </a:solidFill>
                <a:effectLst/>
                <a:uLnTx/>
                <a:uFillTx/>
                <a:latin typeface="+mj-lt"/>
                <a:ea typeface="+mj-ea"/>
                <a:cs typeface="+mj-cs"/>
              </a:rPr>
              <a:t/>
            </a:r>
            <a:br>
              <a:rPr kumimoji="0" lang="en-US" sz="1300" b="0" i="0" u="none" strike="noStrike" kern="1200" cap="none" spc="0" normalizeH="0" baseline="0" noProof="0" dirty="0" smtClean="0">
                <a:ln>
                  <a:noFill/>
                </a:ln>
                <a:solidFill>
                  <a:schemeClr val="tx2">
                    <a:lumMod val="60000"/>
                    <a:lumOff val="40000"/>
                  </a:schemeClr>
                </a:solidFill>
                <a:effectLst/>
                <a:uLnTx/>
                <a:uFillTx/>
                <a:latin typeface="+mj-lt"/>
                <a:ea typeface="+mj-ea"/>
                <a:cs typeface="+mj-cs"/>
              </a:rPr>
            </a:br>
            <a:r>
              <a:rPr kumimoji="0" lang="en-US" sz="2700" b="0" i="0" u="none" strike="noStrike" kern="1200" cap="none" spc="0" normalizeH="0" baseline="0" noProof="0" dirty="0" smtClean="0">
                <a:ln>
                  <a:noFill/>
                </a:ln>
                <a:solidFill>
                  <a:schemeClr val="tx2">
                    <a:lumMod val="60000"/>
                    <a:lumOff val="40000"/>
                  </a:schemeClr>
                </a:solidFill>
                <a:effectLst/>
                <a:uLnTx/>
                <a:uFillTx/>
                <a:latin typeface="+mj-lt"/>
                <a:ea typeface="+mj-ea"/>
                <a:cs typeface="+mj-cs"/>
              </a:rPr>
              <a:t/>
            </a:r>
            <a:br>
              <a:rPr kumimoji="0" lang="en-US" sz="2700" b="0" i="0" u="none" strike="noStrike" kern="1200" cap="none" spc="0" normalizeH="0" baseline="0" noProof="0" dirty="0" smtClean="0">
                <a:ln>
                  <a:noFill/>
                </a:ln>
                <a:solidFill>
                  <a:schemeClr val="tx2">
                    <a:lumMod val="60000"/>
                    <a:lumOff val="40000"/>
                  </a:schemeClr>
                </a:solidFill>
                <a:effectLst/>
                <a:uLnTx/>
                <a:uFillTx/>
                <a:latin typeface="+mj-lt"/>
                <a:ea typeface="+mj-ea"/>
                <a:cs typeface="+mj-cs"/>
              </a:rPr>
            </a:br>
            <a:r>
              <a:rPr kumimoji="0" lang="en-US" sz="1300" b="0" i="0" u="none" strike="noStrike" kern="1200" cap="none" spc="0" normalizeH="0" baseline="0" noProof="0" dirty="0" smtClean="0">
                <a:ln>
                  <a:noFill/>
                </a:ln>
                <a:solidFill>
                  <a:schemeClr val="tx2">
                    <a:lumMod val="60000"/>
                    <a:lumOff val="40000"/>
                  </a:schemeClr>
                </a:solidFill>
                <a:effectLst/>
                <a:uLnTx/>
                <a:uFillTx/>
                <a:latin typeface="+mj-lt"/>
                <a:ea typeface="+mj-ea"/>
                <a:cs typeface="+mj-cs"/>
              </a:rPr>
              <a:t/>
            </a:r>
            <a:br>
              <a:rPr kumimoji="0" lang="en-US" sz="1300" b="0" i="0" u="none" strike="noStrike" kern="1200" cap="none" spc="0" normalizeH="0" baseline="0" noProof="0" dirty="0" smtClean="0">
                <a:ln>
                  <a:noFill/>
                </a:ln>
                <a:solidFill>
                  <a:schemeClr val="tx2">
                    <a:lumMod val="60000"/>
                    <a:lumOff val="40000"/>
                  </a:schemeClr>
                </a:solidFill>
                <a:effectLst/>
                <a:uLnTx/>
                <a:uFillTx/>
                <a:latin typeface="+mj-lt"/>
                <a:ea typeface="+mj-ea"/>
                <a:cs typeface="+mj-cs"/>
              </a:rPr>
            </a:br>
            <a:endParaRPr lang="en-US" sz="1300" dirty="0" smtClean="0">
              <a:solidFill>
                <a:schemeClr val="tx2">
                  <a:lumMod val="60000"/>
                  <a:lumOff val="40000"/>
                </a:schemeClr>
              </a:solidFill>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27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400" b="1" i="0" u="none" strike="noStrike" kern="1200" cap="none" spc="0" normalizeH="0" baseline="0" noProof="0" dirty="0" smtClean="0">
                <a:ln>
                  <a:noFill/>
                </a:ln>
                <a:solidFill>
                  <a:schemeClr val="tx1"/>
                </a:solidFill>
                <a:effectLst/>
                <a:uLnTx/>
                <a:uFillTx/>
                <a:latin typeface="+mj-lt"/>
                <a:ea typeface="+mj-ea"/>
                <a:cs typeface="+mj-cs"/>
              </a:rPr>
              <a:t>Note: Exceptions are not departures from the </a:t>
            </a:r>
            <a:r>
              <a:rPr kumimoji="0" lang="en-US" sz="3400" b="1" i="1" u="none" strike="noStrike" kern="1200" cap="none" spc="0" normalizeH="0" baseline="0" noProof="0" dirty="0" smtClean="0">
                <a:ln>
                  <a:noFill/>
                </a:ln>
                <a:solidFill>
                  <a:schemeClr val="tx1"/>
                </a:solidFill>
                <a:effectLst/>
                <a:uLnTx/>
                <a:uFillTx/>
                <a:latin typeface="+mj-lt"/>
                <a:ea typeface="+mj-ea"/>
                <a:cs typeface="+mj-cs"/>
              </a:rPr>
              <a:t>Guide</a:t>
            </a:r>
            <a:r>
              <a:rPr kumimoji="0" lang="en-US" sz="3400" b="1" i="0" u="none" strike="noStrike" kern="1200" cap="none" spc="0" normalizeH="0" baseline="0" noProof="0" dirty="0" smtClean="0">
                <a:ln>
                  <a:noFill/>
                </a:ln>
                <a:solidFill>
                  <a:schemeClr val="tx1"/>
                </a:solidFill>
                <a:effectLst/>
                <a:uLnTx/>
                <a:uFillTx/>
                <a:latin typeface="+mj-lt"/>
                <a:ea typeface="+mj-ea"/>
                <a:cs typeface="+mj-cs"/>
              </a:rPr>
              <a:t>; need not be reported to the IO in the semiannual report</a:t>
            </a:r>
            <a:r>
              <a:rPr kumimoji="0" lang="en-US" sz="2700" b="1" i="0" u="none" strike="noStrike" kern="1200" cap="none" spc="0" normalizeH="0" baseline="0" noProof="0" dirty="0" smtClean="0">
                <a:ln>
                  <a:noFill/>
                </a:ln>
                <a:solidFill>
                  <a:schemeClr val="tx2">
                    <a:lumMod val="60000"/>
                    <a:lumOff val="40000"/>
                  </a:schemeClr>
                </a:solidFill>
                <a:effectLst/>
                <a:uLnTx/>
                <a:uFillTx/>
                <a:latin typeface="+mj-lt"/>
                <a:ea typeface="+mj-ea"/>
                <a:cs typeface="+mj-cs"/>
              </a:rPr>
              <a:t>. </a:t>
            </a:r>
            <a:r>
              <a:rPr kumimoji="0" lang="en-US" sz="2700" b="0" i="0" u="none" strike="noStrike" kern="1200" cap="none" spc="0" normalizeH="0" baseline="0" noProof="0" dirty="0" smtClean="0">
                <a:ln>
                  <a:noFill/>
                </a:ln>
                <a:solidFill>
                  <a:schemeClr val="tx2">
                    <a:lumMod val="60000"/>
                    <a:lumOff val="40000"/>
                  </a:schemeClr>
                </a:solidFill>
                <a:effectLst/>
                <a:uLnTx/>
                <a:uFillTx/>
                <a:latin typeface="+mj-lt"/>
                <a:ea typeface="+mj-ea"/>
                <a:cs typeface="+mj-cs"/>
              </a:rPr>
              <a:t/>
            </a:r>
            <a:br>
              <a:rPr kumimoji="0" lang="en-US" sz="2700" b="0" i="0" u="none" strike="noStrike" kern="1200" cap="none" spc="0" normalizeH="0" baseline="0" noProof="0" dirty="0" smtClean="0">
                <a:ln>
                  <a:noFill/>
                </a:ln>
                <a:solidFill>
                  <a:schemeClr val="tx2">
                    <a:lumMod val="60000"/>
                    <a:lumOff val="40000"/>
                  </a:schemeClr>
                </a:solidFill>
                <a:effectLst/>
                <a:uLnTx/>
                <a:uFillTx/>
                <a:latin typeface="+mj-lt"/>
                <a:ea typeface="+mj-ea"/>
                <a:cs typeface="+mj-cs"/>
              </a:rPr>
            </a:br>
            <a:endParaRPr kumimoji="0" lang="en-US" sz="2700" b="0" i="0" u="none" strike="noStrike" kern="1200" cap="none" spc="0" normalizeH="0" baseline="0" noProof="0" dirty="0" smtClean="0">
              <a:ln>
                <a:noFill/>
              </a:ln>
              <a:solidFill>
                <a:schemeClr val="tx2">
                  <a:lumMod val="60000"/>
                  <a:lumOff val="40000"/>
                </a:schemeClr>
              </a:solidFill>
              <a:effectLst/>
              <a:uLnTx/>
              <a:uFillTx/>
              <a:latin typeface="+mj-lt"/>
              <a:ea typeface="+mj-ea"/>
              <a:cs typeface="+mj-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981200"/>
          </a:xfrm>
        </p:spPr>
        <p:txBody>
          <a:bodyPr>
            <a:normAutofit fontScale="90000"/>
          </a:bodyPr>
          <a:lstStyle/>
          <a:p>
            <a:r>
              <a:rPr lang="en-US" sz="2700" dirty="0" smtClean="0"/>
              <a:t/>
            </a:r>
            <a:br>
              <a:rPr lang="en-US" sz="2700" dirty="0" smtClean="0"/>
            </a:br>
            <a:r>
              <a:rPr lang="en-US" sz="2700" dirty="0" smtClean="0"/>
              <a:t/>
            </a:r>
            <a:br>
              <a:rPr lang="en-US" sz="2700" dirty="0" smtClean="0"/>
            </a:br>
            <a:r>
              <a:rPr lang="en-US" sz="2700" dirty="0" smtClean="0"/>
              <a:t>Selected “Should” Statements with specifically described </a:t>
            </a:r>
            <a:r>
              <a:rPr lang="en-US" sz="2700" i="1" dirty="0" smtClean="0"/>
              <a:t>Guide 8</a:t>
            </a:r>
            <a:r>
              <a:rPr lang="en-US" sz="2700" i="1" baseline="30000" dirty="0" smtClean="0"/>
              <a:t>th</a:t>
            </a:r>
            <a:r>
              <a:rPr lang="en-US" sz="2700" i="1" dirty="0" smtClean="0"/>
              <a:t> edition </a:t>
            </a:r>
            <a:r>
              <a:rPr lang="en-US" sz="2700" dirty="0" smtClean="0"/>
              <a:t>exceptions</a:t>
            </a:r>
            <a:r>
              <a:rPr lang="en-US" sz="3200" dirty="0" smtClean="0"/>
              <a:t> </a:t>
            </a:r>
            <a:br>
              <a:rPr lang="en-US" sz="3200" dirty="0" smtClean="0"/>
            </a:br>
            <a:r>
              <a:rPr lang="en-US" sz="2000" b="1" dirty="0" smtClean="0"/>
              <a:t>Note: Exceptions are not departures from the </a:t>
            </a:r>
            <a:r>
              <a:rPr lang="en-US" sz="2000" b="1" i="1" dirty="0" smtClean="0"/>
              <a:t>Guide</a:t>
            </a:r>
            <a:r>
              <a:rPr lang="en-US" sz="2000" b="1" dirty="0" smtClean="0"/>
              <a:t>; need not be reported to the IO in the semiannual report</a:t>
            </a:r>
            <a:r>
              <a:rPr lang="en-US" sz="2700" b="1" dirty="0" smtClean="0"/>
              <a:t>.</a:t>
            </a:r>
            <a:r>
              <a:rPr lang="en-US" sz="3200" b="1" dirty="0" smtClean="0"/>
              <a:t> </a:t>
            </a:r>
            <a:r>
              <a:rPr lang="en-US" sz="3200" dirty="0" smtClean="0"/>
              <a:t/>
            </a:r>
            <a:br>
              <a:rPr lang="en-US" sz="3200" dirty="0" smtClean="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41617396"/>
              </p:ext>
            </p:extLst>
          </p:nvPr>
        </p:nvGraphicFramePr>
        <p:xfrm>
          <a:off x="457200" y="1981200"/>
          <a:ext cx="8229600" cy="4450080"/>
        </p:xfrm>
        <a:graphic>
          <a:graphicData uri="http://schemas.openxmlformats.org/drawingml/2006/table">
            <a:tbl>
              <a:tblPr firstRow="1" bandRow="1">
                <a:tableStyleId>{5C22544A-7EE6-4342-B048-85BDC9FD1C3A}</a:tableStyleId>
              </a:tblPr>
              <a:tblGrid>
                <a:gridCol w="2743200"/>
                <a:gridCol w="2743200"/>
                <a:gridCol w="2743200"/>
              </a:tblGrid>
              <a:tr h="704088">
                <a:tc>
                  <a:txBody>
                    <a:bodyPr/>
                    <a:lstStyle/>
                    <a:p>
                      <a:r>
                        <a:rPr lang="en-US" sz="2000" b="1" kern="1200" dirty="0" smtClean="0">
                          <a:solidFill>
                            <a:schemeClr val="lt1"/>
                          </a:solidFill>
                          <a:latin typeface="+mn-lt"/>
                          <a:ea typeface="+mn-ea"/>
                          <a:cs typeface="+mn-cs"/>
                        </a:rPr>
                        <a:t>“Should” statement</a:t>
                      </a:r>
                      <a:endParaRPr lang="en-US"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Specifically</a:t>
                      </a:r>
                      <a:r>
                        <a:rPr lang="en-US" sz="2000" baseline="0" dirty="0" smtClean="0"/>
                        <a:t> described </a:t>
                      </a:r>
                      <a:r>
                        <a:rPr lang="en-US" sz="2000" i="1" baseline="0" dirty="0" smtClean="0"/>
                        <a:t>Guide </a:t>
                      </a:r>
                      <a:r>
                        <a:rPr lang="en-US" sz="2000" i="0" baseline="0" dirty="0" smtClean="0"/>
                        <a:t> exception</a:t>
                      </a:r>
                      <a:endParaRPr lang="en-US" sz="2000" dirty="0" smtClean="0"/>
                    </a:p>
                    <a:p>
                      <a:endParaRPr lang="en-US" sz="2000" dirty="0"/>
                    </a:p>
                  </a:txBody>
                  <a:tcPr/>
                </a:tc>
                <a:tc>
                  <a:txBody>
                    <a:bodyPr/>
                    <a:lstStyle/>
                    <a:p>
                      <a:r>
                        <a:rPr lang="en-US" sz="2000" b="1" i="0" kern="1200" dirty="0" smtClean="0">
                          <a:solidFill>
                            <a:schemeClr val="bg1"/>
                          </a:solidFill>
                          <a:latin typeface="+mn-lt"/>
                          <a:ea typeface="+mn-ea"/>
                          <a:cs typeface="+mn-cs"/>
                        </a:rPr>
                        <a:t>Implications for the </a:t>
                      </a:r>
                      <a:r>
                        <a:rPr lang="en-US" sz="2000" b="1" i="0" kern="1200" dirty="0" smtClean="0">
                          <a:solidFill>
                            <a:schemeClr val="lt1"/>
                          </a:solidFill>
                          <a:latin typeface="+mn-lt"/>
                          <a:ea typeface="+mn-ea"/>
                          <a:cs typeface="+mn-cs"/>
                        </a:rPr>
                        <a:t>IACUC</a:t>
                      </a:r>
                      <a:endParaRPr lang="en-US" sz="2000" i="0" dirty="0"/>
                    </a:p>
                  </a:txBody>
                  <a:tcPr/>
                </a:tc>
              </a:tr>
              <a:tr h="272876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t>Prolonged</a:t>
                      </a:r>
                      <a:r>
                        <a:rPr lang="en-US" sz="2000" b="1" baseline="0" dirty="0" smtClean="0"/>
                        <a:t> restraint:</a:t>
                      </a:r>
                    </a:p>
                    <a:p>
                      <a:pPr marL="0" marR="0" indent="0" algn="l" defTabSz="914400" rtl="0" eaLnBrk="1" fontAlgn="auto" latinLnBrk="0" hangingPunct="1">
                        <a:lnSpc>
                          <a:spcPct val="100000"/>
                        </a:lnSpc>
                        <a:spcBef>
                          <a:spcPts val="0"/>
                        </a:spcBef>
                        <a:spcAft>
                          <a:spcPts val="0"/>
                        </a:spcAft>
                        <a:buClrTx/>
                        <a:buSzTx/>
                        <a:buFontTx/>
                        <a:buNone/>
                        <a:tabLst/>
                        <a:defRPr/>
                      </a:pPr>
                      <a:r>
                        <a:rPr lang="en-US" sz="2000" i="1" kern="1200" dirty="0" smtClean="0">
                          <a:solidFill>
                            <a:schemeClr val="dk1"/>
                          </a:solidFill>
                          <a:latin typeface="+mn-lt"/>
                          <a:ea typeface="+mn-ea"/>
                          <a:cs typeface="+mn-cs"/>
                        </a:rPr>
                        <a:t>“Prolonged restraint, including chairing of nonhuman primates, </a:t>
                      </a:r>
                      <a:r>
                        <a:rPr lang="en-US" sz="2000" b="1" i="1" u="sng" kern="1200" dirty="0" smtClean="0">
                          <a:solidFill>
                            <a:schemeClr val="dk1"/>
                          </a:solidFill>
                          <a:latin typeface="+mn-lt"/>
                          <a:ea typeface="+mn-ea"/>
                          <a:cs typeface="+mn-cs"/>
                        </a:rPr>
                        <a:t>should</a:t>
                      </a:r>
                      <a:r>
                        <a:rPr lang="en-US" sz="2000" i="1" kern="1200" dirty="0" smtClean="0">
                          <a:solidFill>
                            <a:schemeClr val="dk1"/>
                          </a:solidFill>
                          <a:latin typeface="+mn-lt"/>
                          <a:ea typeface="+mn-ea"/>
                          <a:cs typeface="+mn-cs"/>
                        </a:rPr>
                        <a:t> be avoided …” </a:t>
                      </a:r>
                      <a:r>
                        <a:rPr lang="en-US" sz="2000" i="0" kern="1200" dirty="0" smtClean="0">
                          <a:solidFill>
                            <a:schemeClr val="dk1"/>
                          </a:solidFill>
                          <a:latin typeface="+mn-lt"/>
                          <a:ea typeface="+mn-ea"/>
                          <a:cs typeface="+mn-cs"/>
                        </a:rPr>
                        <a:t>(pg. 29)</a:t>
                      </a:r>
                      <a:endParaRPr lang="en-US" sz="2000" b="0" i="1" dirty="0" smtClean="0"/>
                    </a:p>
                    <a:p>
                      <a:endParaRPr lang="en-US"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i="1" kern="1200" dirty="0" smtClean="0">
                          <a:solidFill>
                            <a:schemeClr val="dk1"/>
                          </a:solidFill>
                          <a:latin typeface="+mn-lt"/>
                          <a:ea typeface="+mn-ea"/>
                          <a:cs typeface="+mn-cs"/>
                        </a:rPr>
                        <a:t>“…</a:t>
                      </a:r>
                      <a:r>
                        <a:rPr lang="en-US" sz="2000" b="0" i="1" u="sng" kern="1200" dirty="0" smtClean="0">
                          <a:solidFill>
                            <a:schemeClr val="dk1"/>
                          </a:solidFill>
                          <a:latin typeface="+mn-lt"/>
                          <a:ea typeface="+mn-ea"/>
                          <a:cs typeface="+mn-cs"/>
                        </a:rPr>
                        <a:t>unless</a:t>
                      </a:r>
                      <a:r>
                        <a:rPr lang="en-US" sz="2000" i="1" kern="1200" dirty="0" smtClean="0">
                          <a:solidFill>
                            <a:schemeClr val="dk1"/>
                          </a:solidFill>
                          <a:latin typeface="+mn-lt"/>
                          <a:ea typeface="+mn-ea"/>
                          <a:cs typeface="+mn-cs"/>
                        </a:rPr>
                        <a:t> it is essential for achieving research objectives and is specifically approved by the IACUC (NRC 2003b).” </a:t>
                      </a:r>
                      <a:r>
                        <a:rPr lang="en-US" sz="2000" kern="1200" dirty="0" smtClean="0">
                          <a:solidFill>
                            <a:schemeClr val="dk1"/>
                          </a:solidFill>
                          <a:latin typeface="+mn-lt"/>
                          <a:ea typeface="+mn-ea"/>
                          <a:cs typeface="+mn-cs"/>
                        </a:rPr>
                        <a:t>(pg. 29)</a:t>
                      </a:r>
                      <a:endParaRPr lang="en-US" sz="2000" dirty="0" smtClean="0"/>
                    </a:p>
                    <a:p>
                      <a:endParaRPr lang="en-US" sz="2000" dirty="0"/>
                    </a:p>
                  </a:txBody>
                  <a:tcPr/>
                </a:tc>
                <a:tc>
                  <a:txBody>
                    <a:bodyPr/>
                    <a:lstStyle/>
                    <a:p>
                      <a:r>
                        <a:rPr lang="en-US" sz="2000" u="none" kern="1200" dirty="0" smtClean="0">
                          <a:solidFill>
                            <a:schemeClr val="tx1"/>
                          </a:solidFill>
                          <a:latin typeface="+mn-lt"/>
                          <a:ea typeface="+mn-ea"/>
                          <a:cs typeface="+mn-cs"/>
                        </a:rPr>
                        <a:t>If the </a:t>
                      </a:r>
                      <a:r>
                        <a:rPr lang="en-US" sz="2000" u="none" kern="1200" dirty="0" smtClean="0">
                          <a:solidFill>
                            <a:schemeClr val="dk1"/>
                          </a:solidFill>
                          <a:latin typeface="+mn-lt"/>
                          <a:ea typeface="+mn-ea"/>
                          <a:cs typeface="+mn-cs"/>
                        </a:rPr>
                        <a:t>IACUC grants</a:t>
                      </a:r>
                      <a:r>
                        <a:rPr lang="en-US" sz="2000" u="none" kern="1200" baseline="0" dirty="0" smtClean="0">
                          <a:solidFill>
                            <a:schemeClr val="dk1"/>
                          </a:solidFill>
                          <a:latin typeface="+mn-lt"/>
                          <a:ea typeface="+mn-ea"/>
                          <a:cs typeface="+mn-cs"/>
                        </a:rPr>
                        <a:t> approval because t</a:t>
                      </a:r>
                      <a:r>
                        <a:rPr lang="en-US" sz="2000" u="none" kern="1200" dirty="0" smtClean="0">
                          <a:solidFill>
                            <a:schemeClr val="dk1"/>
                          </a:solidFill>
                          <a:latin typeface="+mn-lt"/>
                          <a:ea typeface="+mn-ea"/>
                          <a:cs typeface="+mn-cs"/>
                        </a:rPr>
                        <a:t>he investigator has </a:t>
                      </a:r>
                      <a:r>
                        <a:rPr lang="en-US" sz="2000" u="sng" kern="1200" dirty="0" smtClean="0">
                          <a:solidFill>
                            <a:schemeClr val="dk1"/>
                          </a:solidFill>
                          <a:latin typeface="+mn-lt"/>
                          <a:ea typeface="+mn-ea"/>
                          <a:cs typeface="+mn-cs"/>
                        </a:rPr>
                        <a:t>scientifically justified the prolonged</a:t>
                      </a:r>
                      <a:r>
                        <a:rPr lang="en-US" sz="2000" u="sng" kern="1200" baseline="0" dirty="0" smtClean="0">
                          <a:solidFill>
                            <a:schemeClr val="dk1"/>
                          </a:solidFill>
                          <a:latin typeface="+mn-lt"/>
                          <a:ea typeface="+mn-ea"/>
                          <a:cs typeface="+mn-cs"/>
                        </a:rPr>
                        <a:t> restraint</a:t>
                      </a:r>
                      <a:r>
                        <a:rPr lang="en-US" sz="2000" u="sng" kern="1200" dirty="0" smtClean="0">
                          <a:solidFill>
                            <a:schemeClr val="dk1"/>
                          </a:solidFill>
                          <a:latin typeface="+mn-lt"/>
                          <a:ea typeface="+mn-ea"/>
                          <a:cs typeface="+mn-cs"/>
                        </a:rPr>
                        <a:t> and met the guidelines for restraint described in the </a:t>
                      </a:r>
                      <a:r>
                        <a:rPr lang="en-US" sz="2000" i="1" u="sng" kern="1200" dirty="0" smtClean="0">
                          <a:solidFill>
                            <a:schemeClr val="dk1"/>
                          </a:solidFill>
                          <a:latin typeface="+mn-lt"/>
                          <a:ea typeface="+mn-ea"/>
                          <a:cs typeface="+mn-cs"/>
                        </a:rPr>
                        <a:t>Guide</a:t>
                      </a:r>
                      <a:r>
                        <a:rPr lang="en-US" sz="2000" i="0" u="none" kern="1200" dirty="0" smtClean="0">
                          <a:solidFill>
                            <a:schemeClr val="tx1"/>
                          </a:solidFill>
                          <a:latin typeface="+mn-lt"/>
                          <a:ea typeface="+mn-ea"/>
                          <a:cs typeface="+mn-cs"/>
                        </a:rPr>
                        <a:t>,</a:t>
                      </a:r>
                      <a:r>
                        <a:rPr lang="en-US" sz="2000" u="none" kern="1200" dirty="0" smtClean="0">
                          <a:solidFill>
                            <a:schemeClr val="dk1"/>
                          </a:solidFill>
                          <a:latin typeface="+mn-lt"/>
                          <a:ea typeface="+mn-ea"/>
                          <a:cs typeface="+mn-cs"/>
                        </a:rPr>
                        <a:t> </a:t>
                      </a:r>
                      <a:r>
                        <a:rPr lang="en-US" sz="2000" kern="1200" dirty="0" smtClean="0">
                          <a:solidFill>
                            <a:schemeClr val="dk1"/>
                          </a:solidFill>
                          <a:latin typeface="+mn-lt"/>
                          <a:ea typeface="+mn-ea"/>
                          <a:cs typeface="+mn-cs"/>
                        </a:rPr>
                        <a:t>this would be a </a:t>
                      </a:r>
                      <a:r>
                        <a:rPr lang="en-US" sz="2000" b="1" u="sng" kern="1200" dirty="0" smtClean="0">
                          <a:solidFill>
                            <a:schemeClr val="dk1"/>
                          </a:solidFill>
                          <a:latin typeface="+mn-lt"/>
                          <a:ea typeface="+mn-ea"/>
                          <a:cs typeface="+mn-cs"/>
                        </a:rPr>
                        <a:t>specifically</a:t>
                      </a:r>
                      <a:r>
                        <a:rPr lang="en-US" sz="2000" u="sng" kern="1200" dirty="0" smtClean="0">
                          <a:solidFill>
                            <a:schemeClr val="dk1"/>
                          </a:solidFill>
                          <a:latin typeface="+mn-lt"/>
                          <a:ea typeface="+mn-ea"/>
                          <a:cs typeface="+mn-cs"/>
                        </a:rPr>
                        <a:t> </a:t>
                      </a:r>
                      <a:r>
                        <a:rPr lang="en-US" sz="2000" b="1" u="sng" kern="1200" dirty="0" smtClean="0">
                          <a:solidFill>
                            <a:schemeClr val="dk1"/>
                          </a:solidFill>
                          <a:latin typeface="+mn-lt"/>
                          <a:ea typeface="+mn-ea"/>
                          <a:cs typeface="+mn-cs"/>
                        </a:rPr>
                        <a:t>described exception</a:t>
                      </a:r>
                      <a:r>
                        <a:rPr lang="en-US" sz="2000" kern="1200" dirty="0" smtClean="0">
                          <a:solidFill>
                            <a:schemeClr val="dk1"/>
                          </a:solidFill>
                          <a:latin typeface="+mn-lt"/>
                          <a:ea typeface="+mn-ea"/>
                          <a:cs typeface="+mn-cs"/>
                        </a:rPr>
                        <a:t> based on scientific justification.</a:t>
                      </a:r>
                      <a:endParaRPr lang="en-US" sz="2000" dirty="0"/>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143000"/>
          </a:xfrm>
        </p:spPr>
        <p:txBody>
          <a:bodyPr>
            <a:normAutofit fontScale="90000"/>
          </a:bodyPr>
          <a:lstStyle/>
          <a:p>
            <a:r>
              <a:rPr lang="en-US" sz="2700" dirty="0" smtClean="0"/>
              <a:t>Selected “Should” Statements with specifically described </a:t>
            </a:r>
            <a:r>
              <a:rPr lang="en-US" sz="2700" i="1" dirty="0" smtClean="0"/>
              <a:t>Guide 8</a:t>
            </a:r>
            <a:r>
              <a:rPr lang="en-US" sz="2700" i="1" baseline="30000" dirty="0" smtClean="0"/>
              <a:t>th</a:t>
            </a:r>
            <a:r>
              <a:rPr lang="en-US" sz="2700" i="1" dirty="0" smtClean="0"/>
              <a:t> edition </a:t>
            </a:r>
            <a:r>
              <a:rPr lang="en-US" sz="2700" dirty="0" smtClean="0"/>
              <a:t>exceptions </a:t>
            </a:r>
            <a:r>
              <a:rPr lang="en-US" sz="2200" dirty="0" smtClean="0"/>
              <a:t/>
            </a:r>
            <a:br>
              <a:rPr lang="en-US" sz="2200" dirty="0" smtClean="0"/>
            </a:br>
            <a:r>
              <a:rPr lang="en-US" sz="2200" dirty="0"/>
              <a:t> </a:t>
            </a:r>
            <a:r>
              <a:rPr lang="en-US" sz="2000" b="1" dirty="0"/>
              <a:t>Note: Exceptions are not departures from the </a:t>
            </a:r>
            <a:r>
              <a:rPr lang="en-US" sz="2000" b="1" i="1" dirty="0"/>
              <a:t>Guide</a:t>
            </a:r>
            <a:r>
              <a:rPr lang="en-US" sz="2000" b="1" dirty="0"/>
              <a:t>; need not be reported to the IO in the semiannual report. </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xmlns="" val="849989856"/>
              </p:ext>
            </p:extLst>
          </p:nvPr>
        </p:nvGraphicFramePr>
        <p:xfrm>
          <a:off x="0" y="1524000"/>
          <a:ext cx="9144000" cy="5379720"/>
        </p:xfrm>
        <a:graphic>
          <a:graphicData uri="http://schemas.openxmlformats.org/drawingml/2006/table">
            <a:tbl>
              <a:tblPr firstRow="1" bandRow="1">
                <a:tableStyleId>{5C22544A-7EE6-4342-B048-85BDC9FD1C3A}</a:tableStyleId>
              </a:tblPr>
              <a:tblGrid>
                <a:gridCol w="3048000"/>
                <a:gridCol w="3048000"/>
                <a:gridCol w="3048000"/>
              </a:tblGrid>
              <a:tr h="649277">
                <a:tc>
                  <a:txBody>
                    <a:bodyPr/>
                    <a:lstStyle/>
                    <a:p>
                      <a:r>
                        <a:rPr lang="en-US" dirty="0" smtClean="0"/>
                        <a:t>“Should” statement</a:t>
                      </a:r>
                      <a:endParaRPr lang="en-US" dirty="0"/>
                    </a:p>
                  </a:txBody>
                  <a:tcPr/>
                </a:tc>
                <a:tc>
                  <a:txBody>
                    <a:bodyPr/>
                    <a:lstStyle/>
                    <a:p>
                      <a:r>
                        <a:rPr lang="en-US" i="1" dirty="0" smtClean="0"/>
                        <a:t>Specifically</a:t>
                      </a:r>
                      <a:r>
                        <a:rPr lang="en-US" i="1" baseline="0" dirty="0" smtClean="0"/>
                        <a:t> described </a:t>
                      </a:r>
                      <a:r>
                        <a:rPr lang="en-US" i="1" dirty="0" smtClean="0"/>
                        <a:t>Guide exception</a:t>
                      </a:r>
                      <a:endParaRPr lang="en-US" i="1" dirty="0"/>
                    </a:p>
                  </a:txBody>
                  <a:tcPr/>
                </a:tc>
                <a:tc>
                  <a:txBody>
                    <a:bodyPr/>
                    <a:lstStyle/>
                    <a:p>
                      <a:r>
                        <a:rPr lang="en-US" dirty="0" smtClean="0">
                          <a:solidFill>
                            <a:schemeClr val="bg1"/>
                          </a:solidFill>
                        </a:rPr>
                        <a:t>Implications for the </a:t>
                      </a:r>
                      <a:r>
                        <a:rPr lang="en-US" dirty="0" smtClean="0"/>
                        <a:t>IACUC</a:t>
                      </a:r>
                      <a:endParaRPr lang="en-US" dirty="0"/>
                    </a:p>
                  </a:txBody>
                  <a:tcPr/>
                </a:tc>
              </a:tr>
              <a:tr h="4730443">
                <a:tc>
                  <a:txBody>
                    <a:bodyPr/>
                    <a:lstStyle/>
                    <a:p>
                      <a:r>
                        <a:rPr lang="en-US" sz="2000" b="1" u="none" kern="1200" dirty="0" smtClean="0">
                          <a:solidFill>
                            <a:schemeClr val="dk1"/>
                          </a:solidFill>
                          <a:latin typeface="+mn-lt"/>
                          <a:ea typeface="+mn-ea"/>
                          <a:cs typeface="+mn-cs"/>
                        </a:rPr>
                        <a:t>Non-pharmaceutical grade (NPG)</a:t>
                      </a:r>
                      <a:r>
                        <a:rPr lang="en-US" sz="2000" b="1" u="none" kern="1200" baseline="0" dirty="0" smtClean="0">
                          <a:solidFill>
                            <a:schemeClr val="dk1"/>
                          </a:solidFill>
                          <a:latin typeface="+mn-lt"/>
                          <a:ea typeface="+mn-ea"/>
                          <a:cs typeface="+mn-cs"/>
                        </a:rPr>
                        <a:t> chemicals and other substances:</a:t>
                      </a:r>
                    </a:p>
                    <a:p>
                      <a:r>
                        <a:rPr lang="en-US" sz="2000" b="0" i="1" u="none" kern="1200" baseline="0" dirty="0" smtClean="0">
                          <a:solidFill>
                            <a:schemeClr val="dk1"/>
                          </a:solidFill>
                          <a:latin typeface="+mn-lt"/>
                          <a:ea typeface="+mn-ea"/>
                          <a:cs typeface="+mn-cs"/>
                        </a:rPr>
                        <a:t>“</a:t>
                      </a:r>
                      <a:r>
                        <a:rPr lang="en-US" sz="2000" i="1" kern="1200" baseline="0" dirty="0" smtClean="0">
                          <a:solidFill>
                            <a:schemeClr val="dk1"/>
                          </a:solidFill>
                          <a:latin typeface="+mn-lt"/>
                          <a:ea typeface="+mn-ea"/>
                          <a:cs typeface="+mn-cs"/>
                        </a:rPr>
                        <a:t>The use of pharmaceutical-grade chemicals and other substances ensures that toxic or unwanted side effects are not introduced…They</a:t>
                      </a:r>
                      <a:r>
                        <a:rPr lang="en-US" sz="2000" b="1" i="1" kern="1200" baseline="0" dirty="0" smtClean="0">
                          <a:solidFill>
                            <a:schemeClr val="dk1"/>
                          </a:solidFill>
                          <a:latin typeface="+mn-lt"/>
                          <a:ea typeface="+mn-ea"/>
                          <a:cs typeface="+mn-cs"/>
                        </a:rPr>
                        <a:t> </a:t>
                      </a:r>
                      <a:r>
                        <a:rPr lang="en-US" sz="2000" b="1" i="1" u="sng" kern="1200" baseline="0" dirty="0" smtClean="0">
                          <a:solidFill>
                            <a:schemeClr val="dk1"/>
                          </a:solidFill>
                          <a:latin typeface="+mn-lt"/>
                          <a:ea typeface="+mn-ea"/>
                          <a:cs typeface="+mn-cs"/>
                        </a:rPr>
                        <a:t>should</a:t>
                      </a:r>
                      <a:r>
                        <a:rPr lang="en-US" sz="2000" b="1" i="1" kern="1200" baseline="0" dirty="0" smtClean="0">
                          <a:solidFill>
                            <a:schemeClr val="dk1"/>
                          </a:solidFill>
                          <a:latin typeface="+mn-lt"/>
                          <a:ea typeface="+mn-ea"/>
                          <a:cs typeface="+mn-cs"/>
                        </a:rPr>
                        <a:t> </a:t>
                      </a:r>
                      <a:r>
                        <a:rPr lang="en-US" sz="2000" b="0" i="1" kern="1200" baseline="0" dirty="0" smtClean="0">
                          <a:solidFill>
                            <a:schemeClr val="dk1"/>
                          </a:solidFill>
                          <a:latin typeface="+mn-lt"/>
                          <a:ea typeface="+mn-ea"/>
                          <a:cs typeface="+mn-cs"/>
                        </a:rPr>
                        <a:t>therefore be used </a:t>
                      </a:r>
                      <a:r>
                        <a:rPr lang="en-US" sz="2000" b="0" i="1" kern="1200" dirty="0" smtClean="0">
                          <a:solidFill>
                            <a:schemeClr val="tx1"/>
                          </a:solidFill>
                          <a:latin typeface="+mn-lt"/>
                          <a:ea typeface="+mn-ea"/>
                          <a:cs typeface="+mn-cs"/>
                        </a:rPr>
                        <a:t>“... </a:t>
                      </a:r>
                      <a:r>
                        <a:rPr lang="en-US" sz="2000" b="0" i="1" u="none" kern="1200" baseline="0" dirty="0" smtClean="0">
                          <a:solidFill>
                            <a:schemeClr val="tx1"/>
                          </a:solidFill>
                          <a:latin typeface="+mn-lt"/>
                          <a:ea typeface="+mn-ea"/>
                          <a:cs typeface="+mn-cs"/>
                        </a:rPr>
                        <a:t>when available</a:t>
                      </a:r>
                      <a:r>
                        <a:rPr lang="en-US" sz="2000" b="0" i="1" kern="1200" baseline="0" dirty="0" smtClean="0">
                          <a:solidFill>
                            <a:schemeClr val="tx1"/>
                          </a:solidFill>
                          <a:latin typeface="+mn-lt"/>
                          <a:ea typeface="+mn-ea"/>
                          <a:cs typeface="+mn-cs"/>
                        </a:rPr>
                        <a:t>, for all animal-related procedures (USDA 1997b</a:t>
                      </a:r>
                      <a:r>
                        <a:rPr lang="en-US" sz="2000" b="0" i="1" kern="1200" baseline="0" dirty="0" smtClean="0">
                          <a:solidFill>
                            <a:schemeClr val="dk1"/>
                          </a:solidFill>
                          <a:latin typeface="+mn-lt"/>
                          <a:ea typeface="+mn-ea"/>
                          <a:cs typeface="+mn-cs"/>
                        </a:rPr>
                        <a:t> </a:t>
                      </a:r>
                      <a:r>
                        <a:rPr lang="en-US" sz="2000" b="0" i="1" kern="1200" baseline="0" dirty="0" smtClean="0">
                          <a:solidFill>
                            <a:schemeClr val="tx1"/>
                          </a:solidFill>
                          <a:latin typeface="+mn-lt"/>
                          <a:ea typeface="+mn-ea"/>
                          <a:cs typeface="+mn-cs"/>
                        </a:rPr>
                        <a:t>…”</a:t>
                      </a:r>
                      <a:r>
                        <a:rPr lang="en-US" sz="2000" b="0" i="1" kern="1200" baseline="0" dirty="0" smtClean="0">
                          <a:solidFill>
                            <a:schemeClr val="dk1"/>
                          </a:solidFill>
                          <a:latin typeface="+mn-lt"/>
                          <a:ea typeface="+mn-ea"/>
                          <a:cs typeface="+mn-cs"/>
                        </a:rPr>
                        <a:t> (</a:t>
                      </a:r>
                      <a:r>
                        <a:rPr lang="en-US" sz="2000" b="0" i="0" kern="1200" baseline="0" dirty="0" smtClean="0">
                          <a:solidFill>
                            <a:schemeClr val="dk1"/>
                          </a:solidFill>
                          <a:latin typeface="+mn-lt"/>
                          <a:ea typeface="+mn-ea"/>
                          <a:cs typeface="+mn-cs"/>
                        </a:rPr>
                        <a:t>pg. 31)</a:t>
                      </a:r>
                      <a:endParaRPr lang="en-US" sz="2000" b="0" i="1" u="none" dirty="0"/>
                    </a:p>
                  </a:txBody>
                  <a:tcPr/>
                </a:tc>
                <a:tc>
                  <a:txBody>
                    <a:bodyPr/>
                    <a:lstStyle/>
                    <a:p>
                      <a:r>
                        <a:rPr lang="en-US" sz="1600" b="1" i="1" kern="1200" baseline="0" dirty="0" smtClean="0">
                          <a:solidFill>
                            <a:schemeClr val="tx1"/>
                          </a:solidFill>
                          <a:latin typeface="+mn-lt"/>
                          <a:ea typeface="+mn-ea"/>
                          <a:cs typeface="+mn-cs"/>
                        </a:rPr>
                        <a:t> </a:t>
                      </a:r>
                      <a:r>
                        <a:rPr lang="en-US" sz="1800" b="0" i="1" kern="1200" dirty="0" smtClean="0">
                          <a:solidFill>
                            <a:schemeClr val="dk1"/>
                          </a:solidFill>
                          <a:latin typeface="+mn-lt"/>
                          <a:ea typeface="+mn-ea"/>
                          <a:cs typeface="+mn-cs"/>
                        </a:rPr>
                        <a:t>The use of </a:t>
                      </a:r>
                      <a:r>
                        <a:rPr lang="en-US" sz="1800" b="0" i="1" kern="1200" dirty="0" smtClean="0">
                          <a:solidFill>
                            <a:schemeClr val="tx1"/>
                          </a:solidFill>
                          <a:latin typeface="+mn-lt"/>
                          <a:ea typeface="+mn-ea"/>
                          <a:cs typeface="+mn-cs"/>
                        </a:rPr>
                        <a:t>non-</a:t>
                      </a:r>
                      <a:r>
                        <a:rPr lang="en-US" sz="1800" b="0" i="1" kern="1200" dirty="0" smtClean="0">
                          <a:solidFill>
                            <a:schemeClr val="dk1"/>
                          </a:solidFill>
                          <a:latin typeface="+mn-lt"/>
                          <a:ea typeface="+mn-ea"/>
                          <a:cs typeface="+mn-cs"/>
                        </a:rPr>
                        <a:t>pharmaceutical-grade chemicals and other substances </a:t>
                      </a:r>
                      <a:r>
                        <a:rPr lang="en-US" sz="1800" b="1" i="1" u="sng" kern="1200" dirty="0" smtClean="0">
                          <a:solidFill>
                            <a:schemeClr val="dk1"/>
                          </a:solidFill>
                          <a:latin typeface="+mn-lt"/>
                          <a:ea typeface="+mn-ea"/>
                          <a:cs typeface="+mn-cs"/>
                        </a:rPr>
                        <a:t>should </a:t>
                      </a:r>
                      <a:r>
                        <a:rPr lang="en-US" sz="1800" b="0" i="1" u="sng" kern="1200" dirty="0" smtClean="0">
                          <a:solidFill>
                            <a:schemeClr val="dk1"/>
                          </a:solidFill>
                          <a:latin typeface="+mn-lt"/>
                          <a:ea typeface="+mn-ea"/>
                          <a:cs typeface="+mn-cs"/>
                        </a:rPr>
                        <a:t>be described and justified in the animal use protocol and be approved by the IACUC </a:t>
                      </a:r>
                      <a:r>
                        <a:rPr lang="en-US" sz="1800" b="0" i="1" kern="1200" dirty="0" smtClean="0">
                          <a:solidFill>
                            <a:schemeClr val="dk1"/>
                          </a:solidFill>
                          <a:latin typeface="+mn-lt"/>
                          <a:ea typeface="+mn-ea"/>
                          <a:cs typeface="+mn-cs"/>
                        </a:rPr>
                        <a:t>(Wolff et a,. 2003); for example, the use of non-pharmaceutical grade chemical or substance may be </a:t>
                      </a:r>
                      <a:r>
                        <a:rPr lang="en-US" sz="1800" b="0" i="1" u="sng" kern="1200" dirty="0" smtClean="0">
                          <a:solidFill>
                            <a:schemeClr val="dk1"/>
                          </a:solidFill>
                          <a:latin typeface="+mn-lt"/>
                          <a:ea typeface="+mn-ea"/>
                          <a:cs typeface="+mn-cs"/>
                        </a:rPr>
                        <a:t>necessary to meet the scientific goals </a:t>
                      </a:r>
                      <a:r>
                        <a:rPr lang="en-US" sz="1800" b="0" i="1" kern="1200" dirty="0" smtClean="0">
                          <a:solidFill>
                            <a:schemeClr val="dk1"/>
                          </a:solidFill>
                          <a:latin typeface="+mn-lt"/>
                          <a:ea typeface="+mn-ea"/>
                          <a:cs typeface="+mn-cs"/>
                        </a:rPr>
                        <a:t>of a project or when a </a:t>
                      </a:r>
                      <a:r>
                        <a:rPr lang="en-US" sz="1800" b="0" i="1" u="sng" kern="1200" dirty="0" smtClean="0">
                          <a:solidFill>
                            <a:schemeClr val="dk1"/>
                          </a:solidFill>
                          <a:latin typeface="+mn-lt"/>
                          <a:ea typeface="+mn-ea"/>
                          <a:cs typeface="+mn-cs"/>
                        </a:rPr>
                        <a:t>veterinary or human pharmaceutical-grade product is unavailable.” </a:t>
                      </a:r>
                      <a:r>
                        <a:rPr lang="en-US" sz="1800" b="0" i="0" kern="1200" dirty="0" smtClean="0">
                          <a:solidFill>
                            <a:schemeClr val="dk1"/>
                          </a:solidFill>
                          <a:latin typeface="+mn-lt"/>
                          <a:ea typeface="+mn-ea"/>
                          <a:cs typeface="+mn-cs"/>
                        </a:rPr>
                        <a:t>(pg. 31)</a:t>
                      </a:r>
                      <a:r>
                        <a:rPr lang="en-US" sz="1800" b="0" i="1" kern="1200" dirty="0" smtClean="0">
                          <a:solidFill>
                            <a:schemeClr val="dk1"/>
                          </a:solidFill>
                          <a:latin typeface="+mn-lt"/>
                          <a:ea typeface="+mn-ea"/>
                          <a:cs typeface="+mn-cs"/>
                        </a:rPr>
                        <a:t> </a:t>
                      </a:r>
                      <a:endParaRPr lang="en-US" sz="1800" b="0" i="1" dirty="0"/>
                    </a:p>
                  </a:txBody>
                  <a:tcPr/>
                </a:tc>
                <a:tc>
                  <a:txBody>
                    <a:bodyPr/>
                    <a:lstStyle/>
                    <a:p>
                      <a:r>
                        <a:rPr lang="en-US" sz="2000" kern="1200" dirty="0" smtClean="0">
                          <a:solidFill>
                            <a:schemeClr val="dk1"/>
                          </a:solidFill>
                          <a:latin typeface="+mn-lt"/>
                          <a:ea typeface="+mn-ea"/>
                          <a:cs typeface="+mn-cs"/>
                        </a:rPr>
                        <a:t>If the</a:t>
                      </a:r>
                      <a:r>
                        <a:rPr lang="en-US" sz="2000" kern="1200" baseline="0" dirty="0" smtClean="0">
                          <a:solidFill>
                            <a:schemeClr val="dk1"/>
                          </a:solidFill>
                          <a:latin typeface="+mn-lt"/>
                          <a:ea typeface="+mn-ea"/>
                          <a:cs typeface="+mn-cs"/>
                        </a:rPr>
                        <a:t> </a:t>
                      </a:r>
                      <a:r>
                        <a:rPr lang="en-US" sz="2000" kern="1200" dirty="0" smtClean="0">
                          <a:solidFill>
                            <a:schemeClr val="dk1"/>
                          </a:solidFill>
                          <a:latin typeface="+mn-lt"/>
                          <a:ea typeface="+mn-ea"/>
                          <a:cs typeface="+mn-cs"/>
                        </a:rPr>
                        <a:t>investigator </a:t>
                      </a:r>
                      <a:r>
                        <a:rPr lang="en-US" sz="2000" u="sng" kern="1200" dirty="0" smtClean="0">
                          <a:solidFill>
                            <a:schemeClr val="dk1"/>
                          </a:solidFill>
                          <a:latin typeface="+mn-lt"/>
                          <a:ea typeface="+mn-ea"/>
                          <a:cs typeface="+mn-cs"/>
                        </a:rPr>
                        <a:t>justifies </a:t>
                      </a:r>
                      <a:r>
                        <a:rPr lang="en-US" sz="2000" u="sng" kern="1200" baseline="0" dirty="0" smtClean="0">
                          <a:solidFill>
                            <a:schemeClr val="dk1"/>
                          </a:solidFill>
                          <a:latin typeface="+mn-lt"/>
                          <a:ea typeface="+mn-ea"/>
                          <a:cs typeface="+mn-cs"/>
                        </a:rPr>
                        <a:t> the use of a NPG agent</a:t>
                      </a:r>
                      <a:r>
                        <a:rPr lang="en-US" sz="2000" u="sng" kern="1200" dirty="0" smtClean="0">
                          <a:solidFill>
                            <a:schemeClr val="dk1"/>
                          </a:solidFill>
                          <a:latin typeface="+mn-lt"/>
                          <a:ea typeface="+mn-ea"/>
                          <a:cs typeface="+mn-cs"/>
                        </a:rPr>
                        <a:t> in their protocol </a:t>
                      </a:r>
                      <a:r>
                        <a:rPr lang="en-US" sz="2000" u="sng" kern="1200" baseline="0" dirty="0" smtClean="0">
                          <a:solidFill>
                            <a:schemeClr val="dk1"/>
                          </a:solidFill>
                          <a:latin typeface="+mn-lt"/>
                          <a:ea typeface="+mn-ea"/>
                          <a:cs typeface="+mn-cs"/>
                        </a:rPr>
                        <a:t>and </a:t>
                      </a:r>
                      <a:r>
                        <a:rPr lang="en-US" sz="2000" u="sng" kern="1200" dirty="0" smtClean="0">
                          <a:solidFill>
                            <a:schemeClr val="dk1"/>
                          </a:solidFill>
                          <a:latin typeface="+mn-lt"/>
                          <a:ea typeface="+mn-ea"/>
                          <a:cs typeface="+mn-cs"/>
                        </a:rPr>
                        <a:t>complies with other </a:t>
                      </a:r>
                      <a:r>
                        <a:rPr lang="en-US" sz="2000" i="1" u="sng" kern="1200" dirty="0" smtClean="0">
                          <a:solidFill>
                            <a:schemeClr val="dk1"/>
                          </a:solidFill>
                          <a:latin typeface="+mn-lt"/>
                          <a:ea typeface="+mn-ea"/>
                          <a:cs typeface="+mn-cs"/>
                        </a:rPr>
                        <a:t>Guide </a:t>
                      </a:r>
                      <a:r>
                        <a:rPr lang="en-US" sz="2000" u="sng" kern="1200" dirty="0" smtClean="0">
                          <a:solidFill>
                            <a:schemeClr val="dk1"/>
                          </a:solidFill>
                          <a:latin typeface="+mn-lt"/>
                          <a:ea typeface="+mn-ea"/>
                          <a:cs typeface="+mn-cs"/>
                        </a:rPr>
                        <a:t>considerations </a:t>
                      </a:r>
                      <a:r>
                        <a:rPr lang="en-US" sz="2000" kern="1200" dirty="0" smtClean="0">
                          <a:solidFill>
                            <a:schemeClr val="dk1"/>
                          </a:solidFill>
                          <a:latin typeface="+mn-lt"/>
                          <a:ea typeface="+mn-ea"/>
                          <a:cs typeface="+mn-cs"/>
                        </a:rPr>
                        <a:t>related to the use of non-NPG agents</a:t>
                      </a:r>
                      <a:r>
                        <a:rPr lang="en-US" sz="2000" kern="1200" baseline="0" dirty="0" smtClean="0">
                          <a:solidFill>
                            <a:schemeClr val="dk1"/>
                          </a:solidFill>
                          <a:latin typeface="+mn-lt"/>
                          <a:ea typeface="+mn-ea"/>
                          <a:cs typeface="+mn-cs"/>
                        </a:rPr>
                        <a:t> </a:t>
                      </a:r>
                      <a:r>
                        <a:rPr lang="en-US" sz="2000" kern="1200" dirty="0" smtClean="0">
                          <a:solidFill>
                            <a:schemeClr val="dk1"/>
                          </a:solidFill>
                          <a:latin typeface="+mn-lt"/>
                          <a:ea typeface="+mn-ea"/>
                          <a:cs typeface="+mn-cs"/>
                        </a:rPr>
                        <a:t>in order to meet a scientific goal, </a:t>
                      </a:r>
                      <a:r>
                        <a:rPr lang="en-US" sz="2000" kern="1200" dirty="0" smtClean="0">
                          <a:solidFill>
                            <a:schemeClr val="tx1"/>
                          </a:solidFill>
                          <a:latin typeface="+mn-lt"/>
                          <a:ea typeface="+mn-ea"/>
                          <a:cs typeface="+mn-cs"/>
                        </a:rPr>
                        <a:t>and the IACUC approves the use</a:t>
                      </a:r>
                      <a:r>
                        <a:rPr lang="en-US" sz="2000" kern="1200" dirty="0" smtClean="0">
                          <a:solidFill>
                            <a:schemeClr val="dk1"/>
                          </a:solidFill>
                          <a:latin typeface="+mn-lt"/>
                          <a:ea typeface="+mn-ea"/>
                          <a:cs typeface="+mn-cs"/>
                        </a:rPr>
                        <a:t>,</a:t>
                      </a:r>
                      <a:r>
                        <a:rPr lang="en-US" sz="2000" kern="1200" baseline="0" dirty="0" smtClean="0">
                          <a:solidFill>
                            <a:schemeClr val="dk1"/>
                          </a:solidFill>
                          <a:latin typeface="+mn-lt"/>
                          <a:ea typeface="+mn-ea"/>
                          <a:cs typeface="+mn-cs"/>
                        </a:rPr>
                        <a:t> </a:t>
                      </a:r>
                      <a:r>
                        <a:rPr lang="en-US" sz="2000" kern="1200" dirty="0" smtClean="0">
                          <a:solidFill>
                            <a:schemeClr val="dk1"/>
                          </a:solidFill>
                          <a:latin typeface="+mn-lt"/>
                          <a:ea typeface="+mn-ea"/>
                          <a:cs typeface="+mn-cs"/>
                        </a:rPr>
                        <a:t>this would be </a:t>
                      </a:r>
                      <a:r>
                        <a:rPr lang="en-US" sz="2000" kern="1200" dirty="0" smtClean="0">
                          <a:solidFill>
                            <a:schemeClr val="tx1"/>
                          </a:solidFill>
                          <a:latin typeface="+mn-lt"/>
                          <a:ea typeface="+mn-ea"/>
                          <a:cs typeface="+mn-cs"/>
                        </a:rPr>
                        <a:t>a</a:t>
                      </a:r>
                      <a:r>
                        <a:rPr lang="en-US" sz="2000" kern="1200" dirty="0" smtClean="0">
                          <a:solidFill>
                            <a:schemeClr val="dk1"/>
                          </a:solidFill>
                          <a:latin typeface="+mn-lt"/>
                          <a:ea typeface="+mn-ea"/>
                          <a:cs typeface="+mn-cs"/>
                        </a:rPr>
                        <a:t> </a:t>
                      </a:r>
                      <a:r>
                        <a:rPr lang="en-US" sz="2000" b="1" u="sng" kern="1200" dirty="0" smtClean="0">
                          <a:solidFill>
                            <a:schemeClr val="dk1"/>
                          </a:solidFill>
                          <a:latin typeface="+mn-lt"/>
                          <a:ea typeface="+mn-ea"/>
                          <a:cs typeface="+mn-cs"/>
                        </a:rPr>
                        <a:t>specifically</a:t>
                      </a:r>
                      <a:r>
                        <a:rPr lang="en-US" sz="2000" u="sng" kern="1200" dirty="0" smtClean="0">
                          <a:solidFill>
                            <a:schemeClr val="dk1"/>
                          </a:solidFill>
                          <a:latin typeface="+mn-lt"/>
                          <a:ea typeface="+mn-ea"/>
                          <a:cs typeface="+mn-cs"/>
                        </a:rPr>
                        <a:t> </a:t>
                      </a:r>
                      <a:r>
                        <a:rPr lang="en-US" sz="2000" b="1" u="sng" kern="1200" dirty="0" smtClean="0">
                          <a:solidFill>
                            <a:schemeClr val="dk1"/>
                          </a:solidFill>
                          <a:latin typeface="+mn-lt"/>
                          <a:ea typeface="+mn-ea"/>
                          <a:cs typeface="+mn-cs"/>
                        </a:rPr>
                        <a:t>described </a:t>
                      </a:r>
                      <a:r>
                        <a:rPr lang="en-US" sz="2000" b="1" i="1" u="sng" kern="1200" dirty="0" smtClean="0">
                          <a:solidFill>
                            <a:schemeClr val="dk1"/>
                          </a:solidFill>
                          <a:latin typeface="+mn-lt"/>
                          <a:ea typeface="+mn-ea"/>
                          <a:cs typeface="+mn-cs"/>
                        </a:rPr>
                        <a:t>Guide 8</a:t>
                      </a:r>
                      <a:r>
                        <a:rPr lang="en-US" sz="2000" b="1" i="1" u="sng" kern="1200" baseline="30000" dirty="0" smtClean="0">
                          <a:solidFill>
                            <a:schemeClr val="dk1"/>
                          </a:solidFill>
                          <a:latin typeface="+mn-lt"/>
                          <a:ea typeface="+mn-ea"/>
                          <a:cs typeface="+mn-cs"/>
                        </a:rPr>
                        <a:t>th</a:t>
                      </a:r>
                      <a:r>
                        <a:rPr lang="en-US" sz="2000" b="1" i="1" u="sng" kern="1200" dirty="0" smtClean="0">
                          <a:solidFill>
                            <a:schemeClr val="dk1"/>
                          </a:solidFill>
                          <a:latin typeface="+mn-lt"/>
                          <a:ea typeface="+mn-ea"/>
                          <a:cs typeface="+mn-cs"/>
                        </a:rPr>
                        <a:t> edition</a:t>
                      </a:r>
                      <a:r>
                        <a:rPr lang="en-US" sz="2000" b="1" u="sng" kern="1200" dirty="0" smtClean="0">
                          <a:solidFill>
                            <a:schemeClr val="dk1"/>
                          </a:solidFill>
                          <a:latin typeface="+mn-lt"/>
                          <a:ea typeface="+mn-ea"/>
                          <a:cs typeface="+mn-cs"/>
                        </a:rPr>
                        <a:t> exception</a:t>
                      </a:r>
                      <a:r>
                        <a:rPr lang="en-US" sz="2000" kern="1200" dirty="0" smtClean="0">
                          <a:solidFill>
                            <a:schemeClr val="dk1"/>
                          </a:solidFill>
                          <a:latin typeface="+mn-lt"/>
                          <a:ea typeface="+mn-ea"/>
                          <a:cs typeface="+mn-cs"/>
                        </a:rPr>
                        <a:t>. </a:t>
                      </a:r>
                      <a:endParaRPr lang="en-US" sz="2000" dirty="0"/>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fontScale="90000"/>
          </a:bodyPr>
          <a:lstStyle/>
          <a:p>
            <a:r>
              <a:rPr lang="en-US" sz="2700" dirty="0" smtClean="0"/>
              <a:t/>
            </a:r>
            <a:br>
              <a:rPr lang="en-US" sz="2700" dirty="0" smtClean="0"/>
            </a:br>
            <a:r>
              <a:rPr lang="en-US" sz="2700" dirty="0" smtClean="0"/>
              <a:t>Selected “Should” Statements with specifically described </a:t>
            </a:r>
            <a:r>
              <a:rPr lang="en-US" sz="2700" i="1" dirty="0" smtClean="0"/>
              <a:t>Guide </a:t>
            </a:r>
            <a:br>
              <a:rPr lang="en-US" sz="2700" i="1" dirty="0" smtClean="0"/>
            </a:br>
            <a:r>
              <a:rPr lang="en-US" sz="2700" i="1" dirty="0" smtClean="0"/>
              <a:t>8</a:t>
            </a:r>
            <a:r>
              <a:rPr lang="en-US" sz="2700" i="1" baseline="30000" dirty="0" smtClean="0"/>
              <a:t>th</a:t>
            </a:r>
            <a:r>
              <a:rPr lang="en-US" sz="2700" i="1" dirty="0" smtClean="0"/>
              <a:t> edition </a:t>
            </a:r>
            <a:r>
              <a:rPr lang="en-US" sz="2700" dirty="0" smtClean="0"/>
              <a:t>exceptions </a:t>
            </a:r>
            <a:r>
              <a:rPr lang="en-US" sz="1600" dirty="0" smtClean="0"/>
              <a:t/>
            </a:r>
            <a:br>
              <a:rPr lang="en-US" sz="1600" dirty="0" smtClean="0"/>
            </a:br>
            <a:r>
              <a:rPr lang="en-US" sz="2400" dirty="0" smtClean="0"/>
              <a:t> </a:t>
            </a:r>
            <a:r>
              <a:rPr lang="en-US" sz="2000" b="1" dirty="0" smtClean="0"/>
              <a:t>Note: Exceptions are not departures from the </a:t>
            </a:r>
            <a:r>
              <a:rPr lang="en-US" sz="2000" b="1" i="1" dirty="0" smtClean="0"/>
              <a:t>Guide</a:t>
            </a:r>
            <a:r>
              <a:rPr lang="en-US" sz="2000" b="1" dirty="0" smtClean="0"/>
              <a:t>; need not be reported to the IO in the semiannual report. </a:t>
            </a:r>
            <a:br>
              <a:rPr lang="en-US" sz="2000" b="1" dirty="0" smtClean="0"/>
            </a:br>
            <a:endParaRPr lang="en-US" sz="20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650547912"/>
              </p:ext>
            </p:extLst>
          </p:nvPr>
        </p:nvGraphicFramePr>
        <p:xfrm>
          <a:off x="457200" y="1828800"/>
          <a:ext cx="8229600" cy="4998720"/>
        </p:xfrm>
        <a:graphic>
          <a:graphicData uri="http://schemas.openxmlformats.org/drawingml/2006/table">
            <a:tbl>
              <a:tblPr firstRow="1" bandRow="1">
                <a:tableStyleId>{5C22544A-7EE6-4342-B048-85BDC9FD1C3A}</a:tableStyleId>
              </a:tblPr>
              <a:tblGrid>
                <a:gridCol w="2743200"/>
                <a:gridCol w="2743200"/>
                <a:gridCol w="2743200"/>
              </a:tblGrid>
              <a:tr h="411480">
                <a:tc>
                  <a:txBody>
                    <a:bodyPr/>
                    <a:lstStyle/>
                    <a:p>
                      <a:r>
                        <a:rPr lang="en-US" dirty="0" smtClean="0"/>
                        <a:t>“Should</a:t>
                      </a:r>
                      <a:r>
                        <a:rPr lang="en-US" baseline="0" dirty="0" smtClean="0"/>
                        <a:t>” statement</a:t>
                      </a:r>
                      <a:endParaRPr lang="en-US" dirty="0"/>
                    </a:p>
                  </a:txBody>
                  <a:tcPr/>
                </a:tc>
                <a:tc>
                  <a:txBody>
                    <a:bodyPr/>
                    <a:lstStyle/>
                    <a:p>
                      <a:r>
                        <a:rPr lang="en-US" i="0" dirty="0" smtClean="0"/>
                        <a:t>Specifically described</a:t>
                      </a:r>
                      <a:r>
                        <a:rPr lang="en-US" i="0" baseline="0" dirty="0" smtClean="0"/>
                        <a:t> </a:t>
                      </a:r>
                      <a:r>
                        <a:rPr lang="en-US" i="1" dirty="0" smtClean="0"/>
                        <a:t>Guide </a:t>
                      </a:r>
                      <a:r>
                        <a:rPr lang="en-US" i="0" dirty="0" smtClean="0"/>
                        <a:t> exception</a:t>
                      </a:r>
                      <a:endParaRPr lang="en-US" i="1" dirty="0"/>
                    </a:p>
                  </a:txBody>
                  <a:tcPr/>
                </a:tc>
                <a:tc>
                  <a:txBody>
                    <a:bodyPr/>
                    <a:lstStyle/>
                    <a:p>
                      <a:r>
                        <a:rPr lang="en-US" dirty="0" smtClean="0">
                          <a:solidFill>
                            <a:schemeClr val="bg1"/>
                          </a:solidFill>
                        </a:rPr>
                        <a:t>Implications</a:t>
                      </a:r>
                      <a:r>
                        <a:rPr lang="en-US" baseline="0" dirty="0" smtClean="0">
                          <a:solidFill>
                            <a:schemeClr val="bg1"/>
                          </a:solidFill>
                        </a:rPr>
                        <a:t> for the </a:t>
                      </a:r>
                      <a:r>
                        <a:rPr lang="en-US" baseline="0" dirty="0" smtClean="0"/>
                        <a:t>I</a:t>
                      </a:r>
                      <a:r>
                        <a:rPr lang="en-US" dirty="0" smtClean="0"/>
                        <a:t>ACUC</a:t>
                      </a:r>
                      <a:endParaRPr lang="en-US" dirty="0"/>
                    </a:p>
                  </a:txBody>
                  <a:tcPr/>
                </a:tc>
              </a:tr>
              <a:tr h="370840">
                <a:tc>
                  <a:txBody>
                    <a:bodyPr/>
                    <a:lstStyle/>
                    <a:p>
                      <a:r>
                        <a:rPr lang="en-US" sz="2000" b="1" dirty="0" smtClean="0"/>
                        <a:t>Euthanasia method that deviates from AVMA </a:t>
                      </a:r>
                    </a:p>
                    <a:p>
                      <a:r>
                        <a:rPr lang="en-US" sz="2000" b="1" dirty="0" smtClean="0"/>
                        <a:t>Guidance:</a:t>
                      </a:r>
                    </a:p>
                    <a:p>
                      <a:r>
                        <a:rPr lang="en-US" sz="2000" i="1" kern="1200" dirty="0" smtClean="0">
                          <a:solidFill>
                            <a:schemeClr val="dk1"/>
                          </a:solidFill>
                          <a:latin typeface="+mn-lt"/>
                          <a:ea typeface="+mn-ea"/>
                          <a:cs typeface="+mn-cs"/>
                        </a:rPr>
                        <a:t>“…methods </a:t>
                      </a:r>
                      <a:r>
                        <a:rPr lang="en-US" sz="2000" b="1" i="1" u="sng" kern="1200" dirty="0" smtClean="0">
                          <a:solidFill>
                            <a:schemeClr val="dk1"/>
                          </a:solidFill>
                          <a:latin typeface="+mn-lt"/>
                          <a:ea typeface="+mn-ea"/>
                          <a:cs typeface="+mn-cs"/>
                        </a:rPr>
                        <a:t>should</a:t>
                      </a:r>
                      <a:r>
                        <a:rPr lang="en-US" sz="2000" i="1" kern="1200" dirty="0" smtClean="0">
                          <a:solidFill>
                            <a:schemeClr val="dk1"/>
                          </a:solidFill>
                          <a:latin typeface="+mn-lt"/>
                          <a:ea typeface="+mn-ea"/>
                          <a:cs typeface="+mn-cs"/>
                        </a:rPr>
                        <a:t> be consistent with the AVMA Guidelines on Euthanasia (AVMA 2007 or later editions).”</a:t>
                      </a:r>
                      <a:r>
                        <a:rPr lang="en-US" sz="2000" kern="1200" dirty="0" smtClean="0">
                          <a:solidFill>
                            <a:schemeClr val="dk1"/>
                          </a:solidFill>
                          <a:latin typeface="+mn-lt"/>
                          <a:ea typeface="+mn-ea"/>
                          <a:cs typeface="+mn-cs"/>
                        </a:rPr>
                        <a:t>  (pg. 123)  </a:t>
                      </a:r>
                      <a:endParaRPr lang="en-US" sz="2000" b="0" i="1" dirty="0"/>
                    </a:p>
                  </a:txBody>
                  <a:tcPr/>
                </a:tc>
                <a:tc>
                  <a:txBody>
                    <a:bodyPr/>
                    <a:lstStyle/>
                    <a:p>
                      <a:r>
                        <a:rPr lang="en-US" sz="2000" i="1" kern="1200" dirty="0" smtClean="0">
                          <a:solidFill>
                            <a:schemeClr val="dk1"/>
                          </a:solidFill>
                          <a:latin typeface="+mn-lt"/>
                          <a:ea typeface="+mn-ea"/>
                          <a:cs typeface="+mn-cs"/>
                        </a:rPr>
                        <a:t>“</a:t>
                      </a:r>
                      <a:r>
                        <a:rPr lang="en-US" sz="2000" b="0" i="1" u="sng" kern="1200" dirty="0" smtClean="0">
                          <a:solidFill>
                            <a:schemeClr val="dk1"/>
                          </a:solidFill>
                          <a:latin typeface="+mn-lt"/>
                          <a:ea typeface="+mn-ea"/>
                          <a:cs typeface="+mn-cs"/>
                        </a:rPr>
                        <a:t>Unless</a:t>
                      </a:r>
                      <a:r>
                        <a:rPr lang="en-US" sz="2000" i="1" kern="1200" dirty="0" smtClean="0">
                          <a:solidFill>
                            <a:schemeClr val="dk1"/>
                          </a:solidFill>
                          <a:latin typeface="+mn-lt"/>
                          <a:ea typeface="+mn-ea"/>
                          <a:cs typeface="+mn-cs"/>
                        </a:rPr>
                        <a:t> a deviation is justified for scientific or medical reasons, …</a:t>
                      </a:r>
                      <a:r>
                        <a:rPr lang="en-US" sz="2000" kern="1200" dirty="0" smtClean="0">
                          <a:solidFill>
                            <a:schemeClr val="dk1"/>
                          </a:solidFill>
                          <a:latin typeface="+mn-lt"/>
                          <a:ea typeface="+mn-ea"/>
                          <a:cs typeface="+mn-cs"/>
                        </a:rPr>
                        <a:t>  (pg. 123)   </a:t>
                      </a:r>
                      <a:endParaRPr lang="en-US" sz="2000" dirty="0"/>
                    </a:p>
                  </a:txBody>
                  <a:tcPr/>
                </a:tc>
                <a:tc>
                  <a:txBody>
                    <a:bodyPr/>
                    <a:lstStyle/>
                    <a:p>
                      <a:r>
                        <a:rPr lang="en-US" sz="2000" u="none" kern="1200" dirty="0" smtClean="0">
                          <a:solidFill>
                            <a:schemeClr val="dk1"/>
                          </a:solidFill>
                          <a:latin typeface="+mn-lt"/>
                          <a:ea typeface="+mn-ea"/>
                          <a:cs typeface="+mn-cs"/>
                        </a:rPr>
                        <a:t>If the IACUC approves an  investigator’s </a:t>
                      </a:r>
                      <a:r>
                        <a:rPr lang="en-US" sz="2000" u="sng" kern="1200" dirty="0" smtClean="0">
                          <a:solidFill>
                            <a:schemeClr val="dk1"/>
                          </a:solidFill>
                          <a:latin typeface="+mn-lt"/>
                          <a:ea typeface="+mn-ea"/>
                          <a:cs typeface="+mn-cs"/>
                        </a:rPr>
                        <a:t>scientific  or medical</a:t>
                      </a:r>
                      <a:r>
                        <a:rPr lang="en-US" sz="2000" u="sng" kern="1200" baseline="0" dirty="0" smtClean="0">
                          <a:solidFill>
                            <a:schemeClr val="dk1"/>
                          </a:solidFill>
                          <a:latin typeface="+mn-lt"/>
                          <a:ea typeface="+mn-ea"/>
                          <a:cs typeface="+mn-cs"/>
                        </a:rPr>
                        <a:t> </a:t>
                      </a:r>
                      <a:r>
                        <a:rPr lang="en-US" sz="2000" u="sng" kern="1200" dirty="0" smtClean="0">
                          <a:solidFill>
                            <a:schemeClr val="dk1"/>
                          </a:solidFill>
                          <a:latin typeface="+mn-lt"/>
                          <a:ea typeface="+mn-ea"/>
                          <a:cs typeface="+mn-cs"/>
                        </a:rPr>
                        <a:t>justification for  a method of euthanasia that deviates from  the </a:t>
                      </a:r>
                      <a:r>
                        <a:rPr lang="en-US" sz="2000" i="1" u="sng" kern="1200" dirty="0" smtClean="0">
                          <a:solidFill>
                            <a:schemeClr val="dk1"/>
                          </a:solidFill>
                          <a:latin typeface="+mn-lt"/>
                          <a:ea typeface="+mn-ea"/>
                          <a:cs typeface="+mn-cs"/>
                        </a:rPr>
                        <a:t>AVMA Guidelines on Euthanasia </a:t>
                      </a:r>
                      <a:r>
                        <a:rPr lang="en-US" sz="2000" u="sng" kern="1200" dirty="0" smtClean="0">
                          <a:solidFill>
                            <a:schemeClr val="dk1"/>
                          </a:solidFill>
                          <a:latin typeface="+mn-lt"/>
                          <a:ea typeface="+mn-ea"/>
                          <a:cs typeface="+mn-cs"/>
                        </a:rPr>
                        <a:t>but the method is consistent with other guidance</a:t>
                      </a:r>
                      <a:r>
                        <a:rPr lang="en-US" sz="2000" u="sng" kern="1200" baseline="0" dirty="0" smtClean="0">
                          <a:solidFill>
                            <a:schemeClr val="dk1"/>
                          </a:solidFill>
                          <a:latin typeface="+mn-lt"/>
                          <a:ea typeface="+mn-ea"/>
                          <a:cs typeface="+mn-cs"/>
                        </a:rPr>
                        <a:t> </a:t>
                      </a:r>
                      <a:r>
                        <a:rPr lang="en-US" sz="2000" u="sng" kern="1200" dirty="0" smtClean="0">
                          <a:solidFill>
                            <a:schemeClr val="dk1"/>
                          </a:solidFill>
                          <a:latin typeface="+mn-lt"/>
                          <a:ea typeface="+mn-ea"/>
                          <a:cs typeface="+mn-cs"/>
                        </a:rPr>
                        <a:t>for euthanasia </a:t>
                      </a:r>
                      <a:r>
                        <a:rPr lang="en-US" sz="2000" u="none" kern="1200" dirty="0" smtClean="0">
                          <a:solidFill>
                            <a:schemeClr val="dk1"/>
                          </a:solidFill>
                          <a:latin typeface="+mn-lt"/>
                          <a:ea typeface="+mn-ea"/>
                          <a:cs typeface="+mn-cs"/>
                        </a:rPr>
                        <a:t>outlined in the </a:t>
                      </a:r>
                      <a:r>
                        <a:rPr lang="en-US" sz="2000" i="1" u="none" kern="1200" dirty="0" smtClean="0">
                          <a:solidFill>
                            <a:schemeClr val="dk1"/>
                          </a:solidFill>
                          <a:latin typeface="+mn-lt"/>
                          <a:ea typeface="+mn-ea"/>
                          <a:cs typeface="+mn-cs"/>
                        </a:rPr>
                        <a:t>Guide</a:t>
                      </a:r>
                      <a:r>
                        <a:rPr lang="en-US" sz="2000" i="1" u="none" kern="1200" dirty="0" smtClean="0">
                          <a:solidFill>
                            <a:schemeClr val="tx1"/>
                          </a:solidFill>
                          <a:latin typeface="+mn-lt"/>
                          <a:ea typeface="+mn-ea"/>
                          <a:cs typeface="+mn-cs"/>
                        </a:rPr>
                        <a:t>,</a:t>
                      </a:r>
                      <a:r>
                        <a:rPr lang="en-US" sz="2000" u="none" kern="1200" dirty="0" smtClean="0">
                          <a:solidFill>
                            <a:schemeClr val="dk1"/>
                          </a:solidFill>
                          <a:latin typeface="+mn-lt"/>
                          <a:ea typeface="+mn-ea"/>
                          <a:cs typeface="+mn-cs"/>
                        </a:rPr>
                        <a:t> </a:t>
                      </a:r>
                      <a:r>
                        <a:rPr lang="en-US" sz="2000" kern="1200" dirty="0" smtClean="0">
                          <a:solidFill>
                            <a:schemeClr val="dk1"/>
                          </a:solidFill>
                          <a:latin typeface="+mn-lt"/>
                          <a:ea typeface="+mn-ea"/>
                          <a:cs typeface="+mn-cs"/>
                        </a:rPr>
                        <a:t>this would be a </a:t>
                      </a:r>
                      <a:r>
                        <a:rPr lang="en-US" sz="2000" b="1" u="sng" kern="1200" dirty="0" smtClean="0">
                          <a:solidFill>
                            <a:schemeClr val="dk1"/>
                          </a:solidFill>
                          <a:latin typeface="+mn-lt"/>
                          <a:ea typeface="+mn-ea"/>
                          <a:cs typeface="+mn-cs"/>
                        </a:rPr>
                        <a:t>specifically described exception.</a:t>
                      </a:r>
                      <a:endParaRPr lang="en-US" sz="2000" dirty="0"/>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066800"/>
          </a:xfrm>
        </p:spPr>
        <p:txBody>
          <a:bodyPr>
            <a:noAutofit/>
          </a:bodyPr>
          <a:lstStyle/>
          <a:p>
            <a:r>
              <a:rPr lang="en-US" sz="2400" dirty="0" smtClean="0"/>
              <a:t>When does a specifically described exception to a “Should” Statement become an “Approved Departure”?</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187537858"/>
              </p:ext>
            </p:extLst>
          </p:nvPr>
        </p:nvGraphicFramePr>
        <p:xfrm>
          <a:off x="0" y="1600200"/>
          <a:ext cx="9144000" cy="5337983"/>
        </p:xfrm>
        <a:graphic>
          <a:graphicData uri="http://schemas.openxmlformats.org/drawingml/2006/table">
            <a:tbl>
              <a:tblPr firstRow="1" bandRow="1">
                <a:effectLst>
                  <a:innerShdw blurRad="114300">
                    <a:prstClr val="black"/>
                  </a:innerShdw>
                </a:effectLst>
                <a:tableStyleId>{5C22544A-7EE6-4342-B048-85BDC9FD1C3A}</a:tableStyleId>
              </a:tblPr>
              <a:tblGrid>
                <a:gridCol w="2514600"/>
                <a:gridCol w="2895600"/>
                <a:gridCol w="3733800"/>
              </a:tblGrid>
              <a:tr h="697057">
                <a:tc>
                  <a:txBody>
                    <a:bodyPr/>
                    <a:lstStyle/>
                    <a:p>
                      <a:r>
                        <a:rPr lang="en-US" sz="2000" dirty="0" smtClean="0"/>
                        <a:t>“Should “statement</a:t>
                      </a:r>
                      <a:endParaRPr lang="en-US" sz="2000" dirty="0"/>
                    </a:p>
                  </a:txBody>
                  <a:tcPr/>
                </a:tc>
                <a:tc>
                  <a:txBody>
                    <a:bodyPr/>
                    <a:lstStyle/>
                    <a:p>
                      <a:r>
                        <a:rPr lang="en-US" sz="2000" i="0" dirty="0" smtClean="0">
                          <a:solidFill>
                            <a:schemeClr val="bg1"/>
                          </a:solidFill>
                        </a:rPr>
                        <a:t>Specifically described</a:t>
                      </a:r>
                      <a:r>
                        <a:rPr lang="en-US" sz="2000" i="0" baseline="0" dirty="0" smtClean="0">
                          <a:solidFill>
                            <a:schemeClr val="bg1"/>
                          </a:solidFill>
                        </a:rPr>
                        <a:t> </a:t>
                      </a:r>
                      <a:r>
                        <a:rPr lang="en-US" sz="2000" i="1" dirty="0" smtClean="0">
                          <a:solidFill>
                            <a:schemeClr val="bg1"/>
                          </a:solidFill>
                        </a:rPr>
                        <a:t>Guide </a:t>
                      </a:r>
                      <a:r>
                        <a:rPr lang="en-US" sz="2000" i="0" dirty="0" smtClean="0">
                          <a:solidFill>
                            <a:schemeClr val="bg1"/>
                          </a:solidFill>
                        </a:rPr>
                        <a:t> exception</a:t>
                      </a:r>
                      <a:endParaRPr lang="en-US" sz="2000" i="1" dirty="0">
                        <a:solidFill>
                          <a:schemeClr val="bg1"/>
                        </a:solidFill>
                      </a:endParaRPr>
                    </a:p>
                  </a:txBody>
                  <a:tcPr/>
                </a:tc>
                <a:tc>
                  <a:txBody>
                    <a:bodyPr/>
                    <a:lstStyle/>
                    <a:p>
                      <a:r>
                        <a:rPr lang="en-US" sz="2000" dirty="0" smtClean="0">
                          <a:solidFill>
                            <a:schemeClr val="bg1"/>
                          </a:solidFill>
                        </a:rPr>
                        <a:t>Implications for the </a:t>
                      </a:r>
                      <a:r>
                        <a:rPr lang="en-US" sz="2000" dirty="0" smtClean="0"/>
                        <a:t>IACUC</a:t>
                      </a:r>
                      <a:endParaRPr lang="en-US" sz="2000" dirty="0"/>
                    </a:p>
                  </a:txBody>
                  <a:tcPr/>
                </a:tc>
              </a:tr>
              <a:tr h="4636943">
                <a:tc>
                  <a:txBody>
                    <a:bodyPr/>
                    <a:lstStyle/>
                    <a:p>
                      <a:r>
                        <a:rPr lang="en-US" sz="2000" b="1" dirty="0" smtClean="0"/>
                        <a:t>Food  and Fluid</a:t>
                      </a:r>
                      <a:r>
                        <a:rPr lang="en-US" sz="2000" b="1" baseline="0" dirty="0" smtClean="0"/>
                        <a:t> Regulation: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2000" b="0" i="1" kern="1200" dirty="0" smtClean="0">
                          <a:solidFill>
                            <a:schemeClr val="dk1"/>
                          </a:solidFill>
                          <a:latin typeface="+mn-lt"/>
                          <a:ea typeface="+mn-ea"/>
                          <a:cs typeface="+mn-cs"/>
                        </a:rPr>
                        <a:t>“The objective</a:t>
                      </a:r>
                      <a:r>
                        <a:rPr lang="en-US" sz="2000" b="0" i="1" kern="1200" baseline="0" dirty="0" smtClean="0">
                          <a:solidFill>
                            <a:schemeClr val="dk1"/>
                          </a:solidFill>
                          <a:latin typeface="+mn-lt"/>
                          <a:ea typeface="+mn-ea"/>
                          <a:cs typeface="+mn-cs"/>
                        </a:rPr>
                        <a:t> when these studies are being planned and executed </a:t>
                      </a:r>
                      <a:r>
                        <a:rPr lang="en-US" sz="2000" b="1" i="1" u="sng" kern="1200" baseline="0" dirty="0" smtClean="0">
                          <a:solidFill>
                            <a:schemeClr val="dk1"/>
                          </a:solidFill>
                          <a:latin typeface="+mn-lt"/>
                          <a:ea typeface="+mn-ea"/>
                          <a:cs typeface="+mn-cs"/>
                        </a:rPr>
                        <a:t>should</a:t>
                      </a:r>
                      <a:r>
                        <a:rPr lang="en-US" sz="2000" b="0" i="1" kern="1200" baseline="0" dirty="0" smtClean="0">
                          <a:solidFill>
                            <a:schemeClr val="dk1"/>
                          </a:solidFill>
                          <a:latin typeface="+mn-lt"/>
                          <a:ea typeface="+mn-ea"/>
                          <a:cs typeface="+mn-cs"/>
                        </a:rPr>
                        <a:t> be to use the </a:t>
                      </a:r>
                    </a:p>
                    <a:p>
                      <a:pPr marL="0" marR="0" indent="0" algn="l" defTabSz="914400" rtl="0" eaLnBrk="1" fontAlgn="auto" latinLnBrk="0" hangingPunct="1">
                        <a:lnSpc>
                          <a:spcPct val="100000"/>
                        </a:lnSpc>
                        <a:spcBef>
                          <a:spcPts val="0"/>
                        </a:spcBef>
                        <a:spcAft>
                          <a:spcPts val="0"/>
                        </a:spcAft>
                        <a:buClrTx/>
                        <a:buSzTx/>
                        <a:buFontTx/>
                        <a:buNone/>
                        <a:tabLst/>
                        <a:defRPr/>
                      </a:pPr>
                      <a:r>
                        <a:rPr lang="en-US" sz="2000" b="0" i="1" kern="1200" baseline="0" dirty="0" smtClean="0">
                          <a:solidFill>
                            <a:schemeClr val="dk1"/>
                          </a:solidFill>
                          <a:latin typeface="+mn-lt"/>
                          <a:ea typeface="+mn-ea"/>
                          <a:cs typeface="+mn-cs"/>
                        </a:rPr>
                        <a:t>least restriction necessary to achieve the scientific objective while maintaining anima</a:t>
                      </a:r>
                      <a:r>
                        <a:rPr lang="en-US" sz="2000" b="0" i="1" kern="1200" baseline="0" dirty="0" smtClean="0">
                          <a:solidFill>
                            <a:schemeClr val="tx1"/>
                          </a:solidFill>
                          <a:latin typeface="+mn-lt"/>
                          <a:ea typeface="+mn-ea"/>
                          <a:cs typeface="+mn-cs"/>
                        </a:rPr>
                        <a:t>l</a:t>
                      </a:r>
                      <a:r>
                        <a:rPr lang="en-US" sz="2000" b="0" i="1" kern="1200" baseline="0" dirty="0" smtClean="0">
                          <a:solidFill>
                            <a:schemeClr val="dk1"/>
                          </a:solidFill>
                          <a:latin typeface="+mn-lt"/>
                          <a:ea typeface="+mn-ea"/>
                          <a:cs typeface="+mn-cs"/>
                        </a:rPr>
                        <a:t> well-being. </a:t>
                      </a:r>
                      <a:r>
                        <a:rPr lang="en-US" sz="2000" b="0" i="0" kern="1200" baseline="0" dirty="0" smtClean="0">
                          <a:solidFill>
                            <a:schemeClr val="dk1"/>
                          </a:solidFill>
                          <a:latin typeface="+mn-lt"/>
                          <a:ea typeface="+mn-ea"/>
                          <a:cs typeface="+mn-cs"/>
                        </a:rPr>
                        <a:t>(pg.</a:t>
                      </a:r>
                      <a:r>
                        <a:rPr lang="en-US" sz="2000" b="0" i="0" kern="1200" baseline="0" dirty="0" smtClean="0">
                          <a:solidFill>
                            <a:schemeClr val="tx1"/>
                          </a:solidFill>
                          <a:latin typeface="+mn-lt"/>
                          <a:ea typeface="+mn-ea"/>
                          <a:cs typeface="+mn-cs"/>
                        </a:rPr>
                        <a:t> 30-31</a:t>
                      </a:r>
                      <a:r>
                        <a:rPr lang="en-US" sz="2000" b="0" i="0" kern="1200" baseline="0" dirty="0" smtClean="0">
                          <a:solidFill>
                            <a:schemeClr val="dk1"/>
                          </a:solidFill>
                          <a:latin typeface="+mn-lt"/>
                          <a:ea typeface="+mn-ea"/>
                          <a:cs typeface="+mn-cs"/>
                        </a:rPr>
                        <a:t>) </a:t>
                      </a:r>
                      <a:endParaRPr lang="en-US" sz="2000" b="0" i="0" kern="1200" dirty="0" smtClean="0">
                        <a:solidFill>
                          <a:schemeClr val="dk1"/>
                        </a:solidFill>
                        <a:latin typeface="+mn-lt"/>
                        <a:ea typeface="+mn-ea"/>
                        <a:cs typeface="+mn-cs"/>
                      </a:endParaRPr>
                    </a:p>
                  </a:txBody>
                  <a:tcPr/>
                </a:tc>
                <a:tc>
                  <a:txBody>
                    <a:bodyPr/>
                    <a:lstStyle/>
                    <a:p>
                      <a:r>
                        <a:rPr lang="en-US" sz="2000" i="1" u="sng" dirty="0" smtClean="0">
                          <a:solidFill>
                            <a:schemeClr val="tx1"/>
                          </a:solidFill>
                          <a:latin typeface="+mn-lt"/>
                          <a:ea typeface="Calibri"/>
                          <a:cs typeface="Times New Roman"/>
                        </a:rPr>
                        <a:t>Body weights </a:t>
                      </a:r>
                      <a:r>
                        <a:rPr lang="en-US" sz="2000" b="1" i="1" u="sng" dirty="0" smtClean="0">
                          <a:solidFill>
                            <a:schemeClr val="tx1"/>
                          </a:solidFill>
                          <a:latin typeface="+mn-lt"/>
                          <a:ea typeface="Calibri"/>
                          <a:cs typeface="Times New Roman"/>
                        </a:rPr>
                        <a:t>should</a:t>
                      </a:r>
                      <a:r>
                        <a:rPr lang="en-US" sz="2000" i="1" u="sng" dirty="0" smtClean="0">
                          <a:solidFill>
                            <a:schemeClr val="tx1"/>
                          </a:solidFill>
                          <a:latin typeface="+mn-lt"/>
                          <a:ea typeface="Calibri"/>
                          <a:cs typeface="Times New Roman"/>
                        </a:rPr>
                        <a:t> be recorded </a:t>
                      </a:r>
                      <a:r>
                        <a:rPr lang="en-US" sz="2000" b="1" i="1" u="sng" dirty="0" smtClean="0">
                          <a:solidFill>
                            <a:srgbClr val="FF0000"/>
                          </a:solidFill>
                          <a:latin typeface="+mn-lt"/>
                          <a:ea typeface="Calibri"/>
                          <a:cs typeface="Times New Roman"/>
                        </a:rPr>
                        <a:t>at least weekly </a:t>
                      </a:r>
                      <a:r>
                        <a:rPr lang="en-US" sz="2000" i="1" dirty="0" smtClean="0">
                          <a:solidFill>
                            <a:schemeClr val="tx1"/>
                          </a:solidFill>
                          <a:latin typeface="+mn-lt"/>
                          <a:ea typeface="Calibri"/>
                          <a:cs typeface="Times New Roman"/>
                        </a:rPr>
                        <a:t>and more often for animals requiring greater restrictions (NRC 2003b).”</a:t>
                      </a:r>
                      <a:r>
                        <a:rPr lang="en-US" sz="2000" i="1" baseline="0" dirty="0" smtClean="0">
                          <a:solidFill>
                            <a:schemeClr val="tx1"/>
                          </a:solidFill>
                          <a:latin typeface="+mn-lt"/>
                          <a:ea typeface="Calibri"/>
                          <a:cs typeface="Times New Roman"/>
                        </a:rPr>
                        <a:t>  </a:t>
                      </a:r>
                      <a:r>
                        <a:rPr lang="en-US" sz="2000" i="0" baseline="0" dirty="0" smtClean="0">
                          <a:solidFill>
                            <a:schemeClr val="tx1"/>
                          </a:solidFill>
                          <a:latin typeface="+mn-lt"/>
                          <a:ea typeface="Calibri"/>
                          <a:cs typeface="Times New Roman"/>
                        </a:rPr>
                        <a:t>(pg. 31)</a:t>
                      </a:r>
                      <a:endParaRPr lang="en-US" sz="2000" i="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1200" dirty="0" smtClean="0">
                          <a:solidFill>
                            <a:schemeClr val="dk1"/>
                          </a:solidFill>
                          <a:latin typeface="+mn-lt"/>
                          <a:ea typeface="+mn-ea"/>
                          <a:cs typeface="+mn-cs"/>
                        </a:rPr>
                        <a:t>If the </a:t>
                      </a:r>
                      <a:r>
                        <a:rPr lang="en-US" sz="2000" u="sng" kern="1200" dirty="0" smtClean="0">
                          <a:solidFill>
                            <a:schemeClr val="dk1"/>
                          </a:solidFill>
                          <a:latin typeface="+mn-lt"/>
                          <a:ea typeface="+mn-ea"/>
                          <a:cs typeface="+mn-cs"/>
                        </a:rPr>
                        <a:t>IACUC approves a scientific justification for food restriction </a:t>
                      </a:r>
                      <a:r>
                        <a:rPr lang="en-US" sz="2000" kern="1200" dirty="0" smtClean="0">
                          <a:solidFill>
                            <a:schemeClr val="dk1"/>
                          </a:solidFill>
                          <a:latin typeface="+mn-lt"/>
                          <a:ea typeface="+mn-ea"/>
                          <a:cs typeface="+mn-cs"/>
                        </a:rPr>
                        <a:t>,</a:t>
                      </a:r>
                      <a:r>
                        <a:rPr lang="en-US" sz="2000" kern="1200" baseline="0" dirty="0" smtClean="0">
                          <a:solidFill>
                            <a:schemeClr val="dk1"/>
                          </a:solidFill>
                          <a:latin typeface="+mn-lt"/>
                          <a:ea typeface="+mn-ea"/>
                          <a:cs typeface="+mn-cs"/>
                        </a:rPr>
                        <a:t> which includes a rationale for  weighing the animals </a:t>
                      </a:r>
                      <a:r>
                        <a:rPr lang="en-US" sz="2000" b="1" u="sng" kern="1200" dirty="0" smtClean="0">
                          <a:solidFill>
                            <a:srgbClr val="FF0000"/>
                          </a:solidFill>
                          <a:latin typeface="+mn-lt"/>
                          <a:ea typeface="+mn-ea"/>
                          <a:cs typeface="+mn-cs"/>
                        </a:rPr>
                        <a:t>weighed every two weeks</a:t>
                      </a:r>
                      <a:r>
                        <a:rPr lang="en-US" sz="2000" b="0" u="none" kern="1200" baseline="0" dirty="0" smtClean="0">
                          <a:solidFill>
                            <a:schemeClr val="dk1"/>
                          </a:solidFill>
                          <a:latin typeface="+mn-lt"/>
                          <a:ea typeface="+mn-ea"/>
                          <a:cs typeface="+mn-cs"/>
                        </a:rPr>
                        <a:t> as opposed to at least weekly,</a:t>
                      </a:r>
                      <a:r>
                        <a:rPr lang="en-US" sz="2000" kern="1200" dirty="0" smtClean="0">
                          <a:solidFill>
                            <a:schemeClr val="dk1"/>
                          </a:solidFill>
                          <a:latin typeface="+mn-lt"/>
                          <a:ea typeface="+mn-ea"/>
                          <a:cs typeface="+mn-cs"/>
                        </a:rPr>
                        <a:t> then this</a:t>
                      </a:r>
                      <a:r>
                        <a:rPr lang="en-US" sz="2000" kern="1200" baseline="0" dirty="0" smtClean="0">
                          <a:solidFill>
                            <a:schemeClr val="dk1"/>
                          </a:solidFill>
                          <a:latin typeface="+mn-lt"/>
                          <a:ea typeface="+mn-ea"/>
                          <a:cs typeface="+mn-cs"/>
                        </a:rPr>
                        <a:t> </a:t>
                      </a:r>
                      <a:r>
                        <a:rPr lang="en-US" sz="2000" kern="1200" dirty="0" smtClean="0">
                          <a:solidFill>
                            <a:schemeClr val="dk1"/>
                          </a:solidFill>
                          <a:latin typeface="+mn-lt"/>
                          <a:ea typeface="+mn-ea"/>
                          <a:cs typeface="+mn-cs"/>
                        </a:rPr>
                        <a:t>would be an </a:t>
                      </a:r>
                      <a:r>
                        <a:rPr lang="en-US" sz="2000" b="1" u="sng" kern="1200" dirty="0" smtClean="0">
                          <a:solidFill>
                            <a:schemeClr val="dk1"/>
                          </a:solidFill>
                          <a:latin typeface="+mn-lt"/>
                          <a:ea typeface="+mn-ea"/>
                          <a:cs typeface="+mn-cs"/>
                        </a:rPr>
                        <a:t>approved departure</a:t>
                      </a:r>
                      <a:r>
                        <a:rPr lang="en-US" sz="2000" b="1" kern="1200" dirty="0" smtClean="0">
                          <a:solidFill>
                            <a:schemeClr val="dk1"/>
                          </a:solidFill>
                          <a:latin typeface="+mn-lt"/>
                          <a:ea typeface="+mn-ea"/>
                          <a:cs typeface="+mn-cs"/>
                        </a:rPr>
                        <a:t>.</a:t>
                      </a:r>
                      <a:r>
                        <a:rPr lang="en-US" sz="2000" kern="1200" dirty="0" smtClean="0">
                          <a:solidFill>
                            <a:schemeClr val="dk1"/>
                          </a:solidFill>
                          <a:latin typeface="+mn-lt"/>
                          <a:ea typeface="+mn-ea"/>
                          <a:cs typeface="+mn-cs"/>
                        </a:rPr>
                        <a:t>  This is a deviation from a should statement based on a scientific justification that has been reviewed and approved by the IACUC</a:t>
                      </a:r>
                      <a:r>
                        <a:rPr lang="en-US" sz="2000" kern="1200" baseline="0" dirty="0" smtClean="0">
                          <a:solidFill>
                            <a:schemeClr val="dk1"/>
                          </a:solidFill>
                          <a:latin typeface="+mn-lt"/>
                          <a:ea typeface="+mn-ea"/>
                          <a:cs typeface="+mn-cs"/>
                        </a:rPr>
                        <a:t> and </a:t>
                      </a:r>
                      <a:r>
                        <a:rPr lang="en-US" sz="2000" b="1" u="sng" kern="1200" dirty="0" smtClean="0">
                          <a:solidFill>
                            <a:schemeClr val="dk1"/>
                          </a:solidFill>
                          <a:latin typeface="+mn-lt"/>
                          <a:ea typeface="+mn-ea"/>
                          <a:cs typeface="+mn-cs"/>
                        </a:rPr>
                        <a:t>must be reported in the semiannual report to the IO.</a:t>
                      </a:r>
                    </a:p>
                  </a:txBody>
                  <a:tcPr/>
                </a:tc>
              </a:tr>
            </a:tbl>
          </a:graphicData>
        </a:graphic>
      </p:graphicFrame>
      <p:cxnSp>
        <p:nvCxnSpPr>
          <p:cNvPr id="10" name="Straight Arrow Connector 9"/>
          <p:cNvCxnSpPr/>
          <p:nvPr/>
        </p:nvCxnSpPr>
        <p:spPr>
          <a:xfrm>
            <a:off x="5105400" y="2971800"/>
            <a:ext cx="381000" cy="685800"/>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normAutofit/>
          </a:bodyPr>
          <a:lstStyle/>
          <a:p>
            <a:r>
              <a:rPr lang="en-US" sz="4000" dirty="0" smtClean="0"/>
              <a:t>ACORP Appendix 9</a:t>
            </a:r>
            <a:r>
              <a:rPr lang="en-US" sz="2400" dirty="0" smtClean="0"/>
              <a:t/>
            </a:r>
            <a:br>
              <a:rPr lang="en-US" sz="2400" dirty="0" smtClean="0"/>
            </a:br>
            <a:r>
              <a:rPr lang="en-US" sz="2400" dirty="0" smtClean="0"/>
              <a:t>(example)</a:t>
            </a:r>
            <a:endParaRPr lang="en-US" sz="2400" dirty="0"/>
          </a:p>
        </p:txBody>
      </p:sp>
      <p:sp>
        <p:nvSpPr>
          <p:cNvPr id="4" name="Content Placeholder 3"/>
          <p:cNvSpPr>
            <a:spLocks noGrp="1"/>
          </p:cNvSpPr>
          <p:nvPr>
            <p:ph idx="1"/>
          </p:nvPr>
        </p:nvSpPr>
        <p:spPr>
          <a:xfrm>
            <a:off x="0" y="1600200"/>
            <a:ext cx="8915400" cy="4525963"/>
          </a:xfrm>
        </p:spPr>
        <p:txBody>
          <a:bodyPr>
            <a:normAutofit/>
          </a:bodyPr>
          <a:lstStyle/>
          <a:p>
            <a:pPr>
              <a:buNone/>
            </a:pPr>
            <a:r>
              <a:rPr lang="en-US" sz="2400" b="1" dirty="0" smtClean="0"/>
              <a:t>ACORP Appendix 9</a:t>
            </a:r>
          </a:p>
          <a:p>
            <a:pPr>
              <a:buNone/>
            </a:pPr>
            <a:r>
              <a:rPr lang="en-US" sz="2400" b="1" dirty="0" smtClean="0"/>
              <a:t>Departures from “Must” and “Should” standards in the Guide (2011)</a:t>
            </a:r>
          </a:p>
          <a:p>
            <a:pPr>
              <a:buNone/>
            </a:pPr>
            <a:r>
              <a:rPr lang="en-US" sz="2400" b="1" dirty="0" smtClean="0"/>
              <a:t>VERSION 4</a:t>
            </a:r>
          </a:p>
          <a:p>
            <a:pPr>
              <a:buNone/>
            </a:pPr>
            <a:r>
              <a:rPr lang="en-US" sz="2400" dirty="0" smtClean="0"/>
              <a:t>	</a:t>
            </a:r>
            <a:r>
              <a:rPr lang="en-US" sz="2400" u="sng" dirty="0" smtClean="0"/>
              <a:t>Briefly summarize the “Must” or “Should” standard, and provide the number(s) of the page(s) on which it appears in the </a:t>
            </a:r>
            <a:r>
              <a:rPr lang="en-US" sz="2400" i="1" u="sng" dirty="0" smtClean="0"/>
              <a:t>Guide</a:t>
            </a:r>
            <a:r>
              <a:rPr lang="en-US" sz="2400" u="sng" dirty="0" smtClean="0"/>
              <a:t>.</a:t>
            </a:r>
          </a:p>
          <a:p>
            <a:pPr>
              <a:buNone/>
            </a:pPr>
            <a:r>
              <a:rPr lang="en-US" sz="2400" dirty="0" smtClean="0"/>
              <a:t>       ► “Regulation of food or fluid intake may be required for the conduct of some physiological, neuroscience, and behavioral research protocols.  Body weights should be recorded at least weekly and more often for animals requiring greater restrictions (NRC 2003b).” (pg. 31)</a:t>
            </a:r>
            <a:endParaRPr lang="en-US" sz="2400" u="sng" dirty="0" smtClean="0"/>
          </a:p>
          <a:p>
            <a:pPr marL="457200" indent="-457200">
              <a:buNone/>
            </a:pPr>
            <a:r>
              <a:rPr lang="en-US" sz="2400" dirty="0" smtClean="0"/>
              <a:t>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745</TotalTime>
  <Words>1036</Words>
  <Application>Microsoft Office PowerPoint</Application>
  <PresentationFormat>On-screen Show (4:3)</PresentationFormat>
  <Paragraphs>87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Introductory remarks</vt:lpstr>
      <vt:lpstr>The Continuing Saga of  Deviations &amp; Departures</vt:lpstr>
      <vt:lpstr>  Selected “Should” Statements with specifically described Guide 8th edition exceptions Note: Exceptions are not departures from the Guide; need not be reported to the IO in the semiannual report.  </vt:lpstr>
      <vt:lpstr>  Selected “Should” Statements with specifically described Guide  8th edition exceptions     </vt:lpstr>
      <vt:lpstr>  Selected “Should” Statements with specifically described Guide 8th edition exceptions  Note: Exceptions are not departures from the Guide; need not be reported to the IO in the semiannual report.  </vt:lpstr>
      <vt:lpstr>Selected “Should” Statements with specifically described Guide 8th edition exceptions   Note: Exceptions are not departures from the Guide; need not be reported to the IO in the semiannual report. </vt:lpstr>
      <vt:lpstr> Selected “Should” Statements with specifically described Guide  8th edition exceptions   Note: Exceptions are not departures from the Guide; need not be reported to the IO in the semiannual report.  </vt:lpstr>
      <vt:lpstr>When does a specifically described exception to a “Should” Statement become an “Approved Departure”?</vt:lpstr>
      <vt:lpstr>ACORP Appendix 9 (example)</vt:lpstr>
      <vt:lpstr>ACORP Appendix 9 (example continued)</vt:lpstr>
      <vt:lpstr>ACORP Appendix 9 (example continued)</vt:lpstr>
      <vt:lpstr>  ACORP Appendix 9 (example continued)  </vt:lpstr>
      <vt:lpstr>        Confused?           Still have questions?  </vt:lpstr>
    </vt:vector>
  </TitlesOfParts>
  <Company>Department of Veterans Affairs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Continuing Saga of  Deviations &amp; Departures</dc:title>
  <dc:subject>The Continuing Saga of Deviations &amp; Departures</dc:subject>
  <dc:creator>vhatvhrichej</dc:creator>
  <cp:keywords>The Continuing Saga of Deviations &amp; Departures</cp:keywords>
  <cp:lastModifiedBy>vhabhsriverp</cp:lastModifiedBy>
  <cp:revision>68</cp:revision>
  <dcterms:created xsi:type="dcterms:W3CDTF">2013-02-27T18:15:09Z</dcterms:created>
  <dcterms:modified xsi:type="dcterms:W3CDTF">2013-05-02T15:52:46Z</dcterms:modified>
</cp:coreProperties>
</file>