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commentAuthors.xml" ContentType="application/vnd.openxmlformats-officedocument.presentationml.commentAuthor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69" r:id="rId3"/>
    <p:sldId id="258" r:id="rId4"/>
    <p:sldId id="260" r:id="rId5"/>
    <p:sldId id="270" r:id="rId6"/>
    <p:sldId id="261" r:id="rId7"/>
    <p:sldId id="262" r:id="rId8"/>
    <p:sldId id="263" r:id="rId9"/>
    <p:sldId id="264" r:id="rId10"/>
    <p:sldId id="265" r:id="rId11"/>
    <p:sldId id="266" r:id="rId12"/>
    <p:sldId id="267" r:id="rId13"/>
    <p:sldId id="268" r:id="rId14"/>
    <p:sldId id="259" r:id="rId1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vhatvhrichej" initials="v" lastIdx="4"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73179" autoAdjust="0"/>
  </p:normalViewPr>
  <p:slideViewPr>
    <p:cSldViewPr>
      <p:cViewPr varScale="1">
        <p:scale>
          <a:sx n="39" d="100"/>
          <a:sy n="39" d="100"/>
        </p:scale>
        <p:origin x="-1896" y="-10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p:scale>
          <a:sx n="61" d="100"/>
          <a:sy n="61" d="100"/>
        </p:scale>
        <p:origin x="-2694" y="96"/>
      </p:cViewPr>
      <p:guideLst>
        <p:guide orient="horz" pos="2928"/>
        <p:guide pos="220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9C18B29D-7EBA-489B-A7E0-5A8857DA3A28}" type="datetimeFigureOut">
              <a:rPr lang="en-US" smtClean="0"/>
              <a:pPr/>
              <a:t>4/16/2013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8256E0FE-A0A3-4FE6-9751-6253165680E5}" type="slidenum">
              <a:rPr lang="en-US" smtClean="0"/>
              <a:pPr/>
              <a:t>‹#›</a:t>
            </a:fld>
            <a:endParaRPr lang="en-US"/>
          </a:p>
        </p:txBody>
      </p:sp>
    </p:spTree>
    <p:extLst>
      <p:ext uri="{BB962C8B-B14F-4D97-AF65-F5344CB8AC3E}">
        <p14:creationId xmlns:p14="http://schemas.microsoft.com/office/powerpoint/2010/main" xmlns="" val="12271922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256E0FE-A0A3-4FE6-9751-6253165680E5}"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baseline="0" dirty="0" smtClean="0">
                <a:latin typeface="Arial"/>
                <a:cs typeface="Arial"/>
              </a:rPr>
              <a:t>Expanded instructions for the table in Item 2 of Appendix 3 are given in the Instructions file</a:t>
            </a:r>
            <a:endParaRPr lang="en-US" baseline="0" dirty="0" smtClean="0"/>
          </a:p>
        </p:txBody>
      </p:sp>
      <p:sp>
        <p:nvSpPr>
          <p:cNvPr id="4" name="Slide Number Placeholder 3"/>
          <p:cNvSpPr>
            <a:spLocks noGrp="1"/>
          </p:cNvSpPr>
          <p:nvPr>
            <p:ph type="sldNum" sz="quarter" idx="10"/>
          </p:nvPr>
        </p:nvSpPr>
        <p:spPr/>
        <p:txBody>
          <a:bodyPr/>
          <a:lstStyle/>
          <a:p>
            <a:fld id="{8256E0FE-A0A3-4FE6-9751-6253165680E5}" type="slidenum">
              <a:rPr lang="en-US" smtClean="0"/>
              <a:pPr/>
              <a:t>11</a:t>
            </a:fld>
            <a:endParaRPr lang="en-US"/>
          </a:p>
        </p:txBody>
      </p:sp>
    </p:spTree>
    <p:extLst>
      <p:ext uri="{BB962C8B-B14F-4D97-AF65-F5344CB8AC3E}">
        <p14:creationId xmlns:p14="http://schemas.microsoft.com/office/powerpoint/2010/main" xmlns="" val="19637656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See the presentation, “The Continuing Saga of Deviations</a:t>
            </a:r>
            <a:r>
              <a:rPr lang="en-US" baseline="0" dirty="0" smtClean="0"/>
              <a:t> &amp; Departures”, by Dr. Joan Richerson</a:t>
            </a:r>
          </a:p>
          <a:p>
            <a:pPr lvl="1"/>
            <a:r>
              <a:rPr lang="en-US" baseline="0" dirty="0" smtClean="0"/>
              <a:t>for a discussion about how to decide whether a practice represents a deviation or departure</a:t>
            </a:r>
          </a:p>
          <a:p>
            <a:pPr lvl="0"/>
            <a:r>
              <a:rPr lang="en-US" baseline="0" dirty="0" smtClean="0"/>
              <a:t>Appendix 9 is a new feature in Version 4 of the ACORP</a:t>
            </a:r>
          </a:p>
          <a:p>
            <a:pPr lvl="1"/>
            <a:r>
              <a:rPr lang="en-US" baseline="0" dirty="0" smtClean="0"/>
              <a:t>designed to make it easier to document any approved departures that are part of a protocol</a:t>
            </a:r>
          </a:p>
          <a:p>
            <a:r>
              <a:rPr lang="en-US" baseline="0" dirty="0" smtClean="0"/>
              <a:t>Copies of Appendix 9 may be copied for inclusion in Semiannual reports</a:t>
            </a:r>
          </a:p>
          <a:p>
            <a:pPr indent="-465887"/>
            <a:r>
              <a:rPr lang="en-US" baseline="0" dirty="0" smtClean="0"/>
              <a:t>The Instructions for Appendix 9 include test questions and a flow chart </a:t>
            </a:r>
          </a:p>
          <a:p>
            <a:pPr lvl="2" indent="-465887"/>
            <a:r>
              <a:rPr lang="en-US" baseline="0" dirty="0" smtClean="0"/>
              <a:t>for determining whether a deviation from PHS Policy (including the provisions of the Guide) is considered a “departure”</a:t>
            </a:r>
            <a:endParaRPr lang="en-US" dirty="0"/>
          </a:p>
        </p:txBody>
      </p:sp>
      <p:sp>
        <p:nvSpPr>
          <p:cNvPr id="4" name="Slide Number Placeholder 3"/>
          <p:cNvSpPr>
            <a:spLocks noGrp="1"/>
          </p:cNvSpPr>
          <p:nvPr>
            <p:ph type="sldNum" sz="quarter" idx="10"/>
          </p:nvPr>
        </p:nvSpPr>
        <p:spPr/>
        <p:txBody>
          <a:bodyPr/>
          <a:lstStyle/>
          <a:p>
            <a:fld id="{8256E0FE-A0A3-4FE6-9751-6253165680E5}" type="slidenum">
              <a:rPr lang="en-US" smtClean="0"/>
              <a:pPr/>
              <a:t>12</a:t>
            </a:fld>
            <a:endParaRPr lang="en-US"/>
          </a:p>
        </p:txBody>
      </p:sp>
    </p:spTree>
    <p:extLst>
      <p:ext uri="{BB962C8B-B14F-4D97-AF65-F5344CB8AC3E}">
        <p14:creationId xmlns:p14="http://schemas.microsoft.com/office/powerpoint/2010/main" xmlns="" val="29108600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Clicking on the link for</a:t>
            </a:r>
            <a:r>
              <a:rPr lang="en-US" baseline="0" dirty="0" smtClean="0"/>
              <a:t> “Forms for Semiannual Evaluations of the Institutional Care and Use Program and Facilities” will take you to a table of the different versions of the forms that have been used for conducting and reporting the results of the semiannual evaluations.</a:t>
            </a:r>
            <a:endParaRPr lang="en-US" dirty="0"/>
          </a:p>
        </p:txBody>
      </p:sp>
      <p:sp>
        <p:nvSpPr>
          <p:cNvPr id="4" name="Slide Number Placeholder 3"/>
          <p:cNvSpPr>
            <a:spLocks noGrp="1"/>
          </p:cNvSpPr>
          <p:nvPr>
            <p:ph type="sldNum" sz="quarter" idx="10"/>
          </p:nvPr>
        </p:nvSpPr>
        <p:spPr/>
        <p:txBody>
          <a:bodyPr/>
          <a:lstStyle/>
          <a:p>
            <a:fld id="{8256E0FE-A0A3-4FE6-9751-6253165680E5}" type="slidenum">
              <a:rPr lang="en-US" smtClean="0"/>
              <a:pPr/>
              <a:t>13</a:t>
            </a:fld>
            <a:endParaRPr lang="en-US"/>
          </a:p>
        </p:txBody>
      </p:sp>
    </p:spTree>
    <p:extLst>
      <p:ext uri="{BB962C8B-B14F-4D97-AF65-F5344CB8AC3E}">
        <p14:creationId xmlns:p14="http://schemas.microsoft.com/office/powerpoint/2010/main" xmlns="" val="6694831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latest version (released 2/28/13) is at the top of the table, with live links to the forms</a:t>
            </a:r>
          </a:p>
          <a:p>
            <a:pPr lvl="1"/>
            <a:r>
              <a:rPr lang="en-US" dirty="0" smtClean="0"/>
              <a:t>This version is a minor update, with clarifications and corrections</a:t>
            </a:r>
          </a:p>
          <a:p>
            <a:pPr lvl="1"/>
            <a:r>
              <a:rPr lang="en-US" dirty="0" smtClean="0"/>
              <a:t>Includes a prompt in Part 2, to attach copies of Appendix 9 to document approved</a:t>
            </a:r>
            <a:r>
              <a:rPr lang="en-US" baseline="0" dirty="0" smtClean="0"/>
              <a:t> departures that appear in </a:t>
            </a:r>
            <a:r>
              <a:rPr lang="en-US" baseline="0" smtClean="0"/>
              <a:t>any active ACORP</a:t>
            </a:r>
            <a:endParaRPr lang="en-US" baseline="0" dirty="0" smtClean="0"/>
          </a:p>
          <a:p>
            <a:pPr lvl="2"/>
            <a:r>
              <a:rPr lang="en-US" baseline="0" dirty="0" smtClean="0"/>
              <a:t>OLAW requires that these be reported to the IO</a:t>
            </a:r>
          </a:p>
          <a:p>
            <a:pPr lvl="2"/>
            <a:r>
              <a:rPr lang="en-US" baseline="0" dirty="0" smtClean="0"/>
              <a:t>The official date of approval by the IACUC (in the header) must show on the copy</a:t>
            </a:r>
          </a:p>
          <a:p>
            <a:pPr lvl="2"/>
            <a:r>
              <a:rPr lang="en-US" baseline="0" dirty="0" smtClean="0"/>
              <a:t>Be sure to redact from the copy the name of the PI and the protocol number assigned by the IACUC</a:t>
            </a:r>
          </a:p>
          <a:p>
            <a:pPr lvl="2"/>
            <a:r>
              <a:rPr lang="en-US" baseline="0" dirty="0" smtClean="0"/>
              <a:t>Enter the total number of Appendix 9 pages attached</a:t>
            </a:r>
          </a:p>
          <a:p>
            <a:pPr lvl="1"/>
            <a:r>
              <a:rPr lang="en-US" baseline="0" dirty="0" smtClean="0"/>
              <a:t>Begin use as soon as possible</a:t>
            </a:r>
            <a:endParaRPr lang="en-US" dirty="0" smtClean="0"/>
          </a:p>
          <a:p>
            <a:r>
              <a:rPr lang="en-US" baseline="0" dirty="0" smtClean="0"/>
              <a:t>The previous version (5/10/12) is shown in the second row</a:t>
            </a:r>
          </a:p>
          <a:p>
            <a:pPr lvl="1"/>
            <a:r>
              <a:rPr lang="en-US" baseline="0" dirty="0" smtClean="0"/>
              <a:t>No need to start over on any report already in progress with the 5/10/12 version, as long as it is completed before 9/30/13</a:t>
            </a:r>
          </a:p>
          <a:p>
            <a:pPr lvl="1"/>
            <a:r>
              <a:rPr lang="en-US" baseline="0" dirty="0" smtClean="0"/>
              <a:t>(There are no links to any of the earlier versions of the forms – use 2/28/13 version if you don’t already have the forms)</a:t>
            </a:r>
            <a:endParaRPr lang="en-US" dirty="0" smtClean="0"/>
          </a:p>
          <a:p>
            <a:endParaRPr lang="en-US" dirty="0"/>
          </a:p>
        </p:txBody>
      </p:sp>
      <p:sp>
        <p:nvSpPr>
          <p:cNvPr id="4" name="Slide Number Placeholder 3"/>
          <p:cNvSpPr>
            <a:spLocks noGrp="1"/>
          </p:cNvSpPr>
          <p:nvPr>
            <p:ph type="sldNum" sz="quarter" idx="10"/>
          </p:nvPr>
        </p:nvSpPr>
        <p:spPr/>
        <p:txBody>
          <a:bodyPr/>
          <a:lstStyle/>
          <a:p>
            <a:fld id="{8256E0FE-A0A3-4FE6-9751-6253165680E5}" type="slidenum">
              <a:rPr lang="en-US" smtClean="0"/>
              <a:pPr/>
              <a:t>14</a:t>
            </a:fld>
            <a:endParaRPr lang="en-US"/>
          </a:p>
        </p:txBody>
      </p:sp>
    </p:spTree>
    <p:extLst>
      <p:ext uri="{BB962C8B-B14F-4D97-AF65-F5344CB8AC3E}">
        <p14:creationId xmlns:p14="http://schemas.microsoft.com/office/powerpoint/2010/main" xmlns="" val="3194427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56E0FE-A0A3-4FE6-9751-6253165680E5}" type="slidenum">
              <a:rPr lang="en-US" smtClean="0"/>
              <a:pPr/>
              <a:t>2</a:t>
            </a:fld>
            <a:endParaRPr lang="en-US"/>
          </a:p>
        </p:txBody>
      </p:sp>
    </p:spTree>
    <p:extLst>
      <p:ext uri="{BB962C8B-B14F-4D97-AF65-F5344CB8AC3E}">
        <p14:creationId xmlns:p14="http://schemas.microsoft.com/office/powerpoint/2010/main" xmlns="" val="33156710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Clicking on the link for</a:t>
            </a:r>
            <a:r>
              <a:rPr lang="en-US" baseline="0" dirty="0" smtClean="0"/>
              <a:t> “Animal Component of Research Protocol” will take you to a table of the different versions of the ACORP that have been used</a:t>
            </a:r>
            <a:endParaRPr lang="en-US" dirty="0"/>
          </a:p>
        </p:txBody>
      </p:sp>
      <p:sp>
        <p:nvSpPr>
          <p:cNvPr id="4" name="Slide Number Placeholder 3"/>
          <p:cNvSpPr>
            <a:spLocks noGrp="1"/>
          </p:cNvSpPr>
          <p:nvPr>
            <p:ph type="sldNum" sz="quarter" idx="10"/>
          </p:nvPr>
        </p:nvSpPr>
        <p:spPr/>
        <p:txBody>
          <a:bodyPr/>
          <a:lstStyle/>
          <a:p>
            <a:fld id="{8256E0FE-A0A3-4FE6-9751-6253165680E5}" type="slidenum">
              <a:rPr lang="en-US" smtClean="0"/>
              <a:pPr/>
              <a:t>3</a:t>
            </a:fld>
            <a:endParaRPr lang="en-US"/>
          </a:p>
        </p:txBody>
      </p:sp>
    </p:spTree>
    <p:extLst>
      <p:ext uri="{BB962C8B-B14F-4D97-AF65-F5344CB8AC3E}">
        <p14:creationId xmlns:p14="http://schemas.microsoft.com/office/powerpoint/2010/main" xmlns="" val="6694831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The latest version (version 4) is at the top, with live links to the forms and instructions</a:t>
            </a:r>
          </a:p>
          <a:p>
            <a:pPr lvl="1"/>
            <a:r>
              <a:rPr lang="en-US" baseline="0" dirty="0" smtClean="0"/>
              <a:t>Begin using this as soon as possible</a:t>
            </a:r>
          </a:p>
          <a:p>
            <a:r>
              <a:rPr lang="en-US" baseline="0" dirty="0" smtClean="0"/>
              <a:t>Version 3 (most recent previous version) is in the next row down</a:t>
            </a:r>
          </a:p>
          <a:p>
            <a:pPr lvl="1"/>
            <a:r>
              <a:rPr lang="en-US" baseline="0" dirty="0" smtClean="0"/>
              <a:t>Okay to continue with Version 3 for any protocol already in progress (no need to start over with Version 4)</a:t>
            </a:r>
          </a:p>
          <a:p>
            <a:pPr lvl="1"/>
            <a:r>
              <a:rPr lang="en-US" baseline="0" dirty="0" smtClean="0"/>
              <a:t>As long as  the protocol on Version 3 is submitted to the IACUC before 2/1/14</a:t>
            </a:r>
          </a:p>
          <a:p>
            <a:pPr lvl="1"/>
            <a:r>
              <a:rPr lang="en-US" baseline="0" dirty="0" smtClean="0"/>
              <a:t>(There are no links to any of the earlier versions of the forms – use Version 4 if you don’t already have them)</a:t>
            </a:r>
          </a:p>
        </p:txBody>
      </p:sp>
      <p:sp>
        <p:nvSpPr>
          <p:cNvPr id="4" name="Slide Number Placeholder 3"/>
          <p:cNvSpPr>
            <a:spLocks noGrp="1"/>
          </p:cNvSpPr>
          <p:nvPr>
            <p:ph type="sldNum" sz="quarter" idx="10"/>
          </p:nvPr>
        </p:nvSpPr>
        <p:spPr/>
        <p:txBody>
          <a:bodyPr/>
          <a:lstStyle/>
          <a:p>
            <a:fld id="{8256E0FE-A0A3-4FE6-9751-6253165680E5}" type="slidenum">
              <a:rPr lang="en-US" smtClean="0"/>
              <a:pPr/>
              <a:t>4</a:t>
            </a:fld>
            <a:endParaRPr lang="en-US"/>
          </a:p>
        </p:txBody>
      </p:sp>
    </p:spTree>
    <p:extLst>
      <p:ext uri="{BB962C8B-B14F-4D97-AF65-F5344CB8AC3E}">
        <p14:creationId xmlns:p14="http://schemas.microsoft.com/office/powerpoint/2010/main" xmlns="" val="20067909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dirty="0" smtClean="0"/>
              <a:t>Use the links in the table to access the forms</a:t>
            </a:r>
            <a:endParaRPr lang="en-US" dirty="0"/>
          </a:p>
        </p:txBody>
      </p:sp>
      <p:sp>
        <p:nvSpPr>
          <p:cNvPr id="4" name="Slide Number Placeholder 3"/>
          <p:cNvSpPr>
            <a:spLocks noGrp="1"/>
          </p:cNvSpPr>
          <p:nvPr>
            <p:ph type="sldNum" sz="quarter" idx="10"/>
          </p:nvPr>
        </p:nvSpPr>
        <p:spPr/>
        <p:txBody>
          <a:bodyPr/>
          <a:lstStyle/>
          <a:p>
            <a:fld id="{8256E0FE-A0A3-4FE6-9751-6253165680E5}" type="slidenum">
              <a:rPr lang="en-US" smtClean="0"/>
              <a:pPr/>
              <a:t>6</a:t>
            </a:fld>
            <a:endParaRPr lang="en-US"/>
          </a:p>
        </p:txBody>
      </p:sp>
    </p:spTree>
    <p:extLst>
      <p:ext uri="{BB962C8B-B14F-4D97-AF65-F5344CB8AC3E}">
        <p14:creationId xmlns:p14="http://schemas.microsoft.com/office/powerpoint/2010/main" xmlns="" val="23407378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New features:</a:t>
            </a:r>
          </a:p>
          <a:p>
            <a:pPr lvl="1"/>
            <a:r>
              <a:rPr lang="en-US" dirty="0" smtClean="0"/>
              <a:t>Header identifying the protocol now appears on every page</a:t>
            </a:r>
          </a:p>
          <a:p>
            <a:pPr lvl="1"/>
            <a:r>
              <a:rPr lang="en-US" dirty="0" smtClean="0">
                <a:latin typeface="Arial"/>
                <a:cs typeface="Arial"/>
              </a:rPr>
              <a:t>“►” prompts entry of required</a:t>
            </a:r>
            <a:r>
              <a:rPr lang="en-US" baseline="0" dirty="0" smtClean="0">
                <a:latin typeface="Arial"/>
                <a:cs typeface="Arial"/>
              </a:rPr>
              <a:t> text – place cursor after </a:t>
            </a:r>
            <a:r>
              <a:rPr lang="en-US" dirty="0" smtClean="0">
                <a:latin typeface="Arial"/>
                <a:cs typeface="Arial"/>
              </a:rPr>
              <a:t>► and type</a:t>
            </a:r>
            <a:endParaRPr lang="en-US" dirty="0"/>
          </a:p>
        </p:txBody>
      </p:sp>
      <p:sp>
        <p:nvSpPr>
          <p:cNvPr id="4" name="Slide Number Placeholder 3"/>
          <p:cNvSpPr>
            <a:spLocks noGrp="1"/>
          </p:cNvSpPr>
          <p:nvPr>
            <p:ph type="sldNum" sz="quarter" idx="10"/>
          </p:nvPr>
        </p:nvSpPr>
        <p:spPr/>
        <p:txBody>
          <a:bodyPr/>
          <a:lstStyle/>
          <a:p>
            <a:fld id="{8256E0FE-A0A3-4FE6-9751-6253165680E5}" type="slidenum">
              <a:rPr lang="en-US" smtClean="0"/>
              <a:pPr/>
              <a:t>7</a:t>
            </a:fld>
            <a:endParaRPr lang="en-US"/>
          </a:p>
        </p:txBody>
      </p:sp>
    </p:spTree>
    <p:extLst>
      <p:ext uri="{BB962C8B-B14F-4D97-AF65-F5344CB8AC3E}">
        <p14:creationId xmlns:p14="http://schemas.microsoft.com/office/powerpoint/2010/main" xmlns="" val="8948216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Harm-Benefit</a:t>
            </a:r>
            <a:r>
              <a:rPr lang="en-US" baseline="0" dirty="0" smtClean="0"/>
              <a:t> Analysis is now explicitly addressed in Item B of Main Body</a:t>
            </a:r>
          </a:p>
          <a:p>
            <a:endParaRPr lang="en-US" baseline="0" dirty="0" smtClean="0"/>
          </a:p>
          <a:p>
            <a:r>
              <a:rPr lang="en-US" baseline="0" dirty="0" smtClean="0"/>
              <a:t>The c</a:t>
            </a:r>
            <a:r>
              <a:rPr lang="en-US" dirty="0" smtClean="0"/>
              <a:t>oncept is fundamental</a:t>
            </a:r>
            <a:r>
              <a:rPr lang="en-US" baseline="0" dirty="0" smtClean="0"/>
              <a:t> to IACUC oversight of the use of animals in research, so most IACUCs have been doing this analysis all along, although they may or may not have been using this terminology</a:t>
            </a:r>
          </a:p>
          <a:p>
            <a:endParaRPr lang="en-US" baseline="0" dirty="0" smtClean="0"/>
          </a:p>
          <a:p>
            <a:r>
              <a:rPr lang="en-US" baseline="0" dirty="0" smtClean="0"/>
              <a:t>(See Instructions for references)</a:t>
            </a:r>
            <a:endParaRPr lang="en-US" dirty="0"/>
          </a:p>
        </p:txBody>
      </p:sp>
      <p:sp>
        <p:nvSpPr>
          <p:cNvPr id="4" name="Slide Number Placeholder 3"/>
          <p:cNvSpPr>
            <a:spLocks noGrp="1"/>
          </p:cNvSpPr>
          <p:nvPr>
            <p:ph type="sldNum" sz="quarter" idx="10"/>
          </p:nvPr>
        </p:nvSpPr>
        <p:spPr/>
        <p:txBody>
          <a:bodyPr/>
          <a:lstStyle/>
          <a:p>
            <a:fld id="{8256E0FE-A0A3-4FE6-9751-6253165680E5}" type="slidenum">
              <a:rPr lang="en-US" smtClean="0"/>
              <a:pPr/>
              <a:t>8</a:t>
            </a:fld>
            <a:endParaRPr lang="en-US"/>
          </a:p>
        </p:txBody>
      </p:sp>
    </p:spTree>
    <p:extLst>
      <p:ext uri="{BB962C8B-B14F-4D97-AF65-F5344CB8AC3E}">
        <p14:creationId xmlns:p14="http://schemas.microsoft.com/office/powerpoint/2010/main" xmlns="" val="32981850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Non-pharmaceutical-grade agents are now addressed explicitly</a:t>
            </a:r>
            <a:r>
              <a:rPr lang="en-US" baseline="0" dirty="0" smtClean="0"/>
              <a:t> </a:t>
            </a:r>
            <a:r>
              <a:rPr lang="en-US" dirty="0" smtClean="0"/>
              <a:t>in Appendix 3</a:t>
            </a:r>
          </a:p>
          <a:p>
            <a:endParaRPr lang="en-US" dirty="0" smtClean="0"/>
          </a:p>
          <a:p>
            <a:r>
              <a:rPr lang="en-US" dirty="0" smtClean="0"/>
              <a:t>The table in Item 1 is one of the new tables in the ACORP forms (for materials that are</a:t>
            </a:r>
            <a:r>
              <a:rPr lang="en-US" baseline="0" dirty="0" smtClean="0"/>
              <a:t> to be administered to the animals)</a:t>
            </a:r>
            <a:endParaRPr lang="en-US" dirty="0" smtClean="0"/>
          </a:p>
          <a:p>
            <a:r>
              <a:rPr lang="en-US" dirty="0" smtClean="0"/>
              <a:t>Table format makes it easier to document </a:t>
            </a:r>
            <a:r>
              <a:rPr lang="en-US" u="sng" dirty="0" smtClean="0"/>
              <a:t>all</a:t>
            </a:r>
            <a:r>
              <a:rPr lang="en-US" dirty="0" smtClean="0"/>
              <a:t> the materials that will be administered</a:t>
            </a:r>
            <a:r>
              <a:rPr lang="en-US" baseline="0" dirty="0" smtClean="0"/>
              <a:t> to the animals</a:t>
            </a:r>
          </a:p>
          <a:p>
            <a:r>
              <a:rPr lang="en-US" baseline="0" dirty="0" smtClean="0"/>
              <a:t>This table is designed to make it easier to identify the materials that require special attention because of biosafety</a:t>
            </a:r>
            <a:r>
              <a:rPr lang="en-US" dirty="0" smtClean="0"/>
              <a:t> concerns</a:t>
            </a:r>
          </a:p>
          <a:p>
            <a:pPr lvl="1"/>
            <a:r>
              <a:rPr lang="en-US" u="sng" dirty="0" smtClean="0"/>
              <a:t>Every</a:t>
            </a:r>
            <a:r>
              <a:rPr lang="en-US" dirty="0" smtClean="0"/>
              <a:t> material that appears anywhere in the ACORP should be listed in item 1, regardless of whether there are any biosafety concerns</a:t>
            </a:r>
          </a:p>
          <a:p>
            <a:pPr lvl="1"/>
            <a:r>
              <a:rPr lang="en-US" dirty="0" smtClean="0"/>
              <a:t>For some materials, there may be </a:t>
            </a:r>
            <a:r>
              <a:rPr lang="en-US" u="sng" dirty="0" smtClean="0"/>
              <a:t>more than one </a:t>
            </a:r>
            <a:r>
              <a:rPr lang="en-US" dirty="0" smtClean="0"/>
              <a:t>type of biosafety concern</a:t>
            </a:r>
            <a:r>
              <a:rPr lang="en-US" baseline="0" dirty="0" smtClean="0"/>
              <a:t> – check </a:t>
            </a:r>
            <a:r>
              <a:rPr lang="en-US" u="sng" baseline="0" dirty="0" smtClean="0"/>
              <a:t>all</a:t>
            </a:r>
            <a:r>
              <a:rPr lang="en-US" baseline="0" dirty="0" smtClean="0"/>
              <a:t> that apply</a:t>
            </a:r>
          </a:p>
          <a:p>
            <a:pPr lvl="2"/>
            <a:r>
              <a:rPr lang="en-US" baseline="0" dirty="0" smtClean="0"/>
              <a:t>The entries in this table will guide entry of details elsewhere in the appendix</a:t>
            </a:r>
          </a:p>
          <a:p>
            <a:pPr lvl="2" indent="-465887"/>
            <a:r>
              <a:rPr lang="en-US" baseline="0" dirty="0" smtClean="0"/>
              <a:t>For some materials, there may be </a:t>
            </a:r>
            <a:r>
              <a:rPr lang="en-US" u="sng" baseline="0" dirty="0" smtClean="0"/>
              <a:t>no</a:t>
            </a:r>
            <a:r>
              <a:rPr lang="en-US" baseline="0" dirty="0" smtClean="0"/>
              <a:t> biosafety concerns (e.g., saline administered for volume replacement after collection of blood sample)</a:t>
            </a:r>
          </a:p>
          <a:p>
            <a:pPr lvl="3" indent="-465887"/>
            <a:r>
              <a:rPr lang="en-US" baseline="0" dirty="0" smtClean="0"/>
              <a:t>The table prompts PI to document this, making it easier for the Biosafety official to confirm that concerns are correctly identified</a:t>
            </a:r>
            <a:endParaRPr lang="en-US" dirty="0"/>
          </a:p>
        </p:txBody>
      </p:sp>
      <p:sp>
        <p:nvSpPr>
          <p:cNvPr id="4" name="Slide Number Placeholder 3"/>
          <p:cNvSpPr>
            <a:spLocks noGrp="1"/>
          </p:cNvSpPr>
          <p:nvPr>
            <p:ph type="sldNum" sz="quarter" idx="10"/>
          </p:nvPr>
        </p:nvSpPr>
        <p:spPr/>
        <p:txBody>
          <a:bodyPr/>
          <a:lstStyle/>
          <a:p>
            <a:fld id="{8256E0FE-A0A3-4FE6-9751-6253165680E5}" type="slidenum">
              <a:rPr lang="en-US" smtClean="0"/>
              <a:pPr/>
              <a:t>9</a:t>
            </a:fld>
            <a:endParaRPr lang="en-US"/>
          </a:p>
        </p:txBody>
      </p:sp>
    </p:spTree>
    <p:extLst>
      <p:ext uri="{BB962C8B-B14F-4D97-AF65-F5344CB8AC3E}">
        <p14:creationId xmlns:p14="http://schemas.microsoft.com/office/powerpoint/2010/main" xmlns="" val="24595801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table in Item 2 expands on the information entered in Item</a:t>
            </a:r>
            <a:r>
              <a:rPr lang="en-US" baseline="0" dirty="0" smtClean="0"/>
              <a:t> 1 – </a:t>
            </a:r>
            <a:r>
              <a:rPr lang="en-US" dirty="0" smtClean="0"/>
              <a:t>Describe how and why each material will be administered</a:t>
            </a:r>
          </a:p>
          <a:p>
            <a:r>
              <a:rPr lang="en-US" dirty="0" smtClean="0"/>
              <a:t>Use “*” to flag any non-pharmaceutical-grade</a:t>
            </a:r>
            <a:r>
              <a:rPr lang="en-US" baseline="0" dirty="0" smtClean="0"/>
              <a:t> material</a:t>
            </a:r>
          </a:p>
          <a:p>
            <a:pPr lvl="1"/>
            <a:r>
              <a:rPr lang="en-US" baseline="0" dirty="0" smtClean="0"/>
              <a:t>“Pharmaceutical grade” is defined as “FDA approved” or labeled “USP”</a:t>
            </a:r>
          </a:p>
          <a:p>
            <a:pPr lvl="1"/>
            <a:r>
              <a:rPr lang="en-US" baseline="0" dirty="0" smtClean="0"/>
              <a:t>Use the links to websites that list FDA-approved formulations – formulations for humans, and formulations for animals</a:t>
            </a:r>
          </a:p>
          <a:p>
            <a:pPr lvl="1"/>
            <a:r>
              <a:rPr lang="en-US" baseline="0" dirty="0" smtClean="0"/>
              <a:t>Justify the use of each non-pharmaceutical-grade material at the </a:t>
            </a:r>
            <a:r>
              <a:rPr lang="en-US" dirty="0" smtClean="0">
                <a:latin typeface="Arial"/>
                <a:cs typeface="Arial"/>
              </a:rPr>
              <a:t>►</a:t>
            </a:r>
          </a:p>
          <a:p>
            <a:pPr lvl="1"/>
            <a:endParaRPr lang="en-US" dirty="0"/>
          </a:p>
        </p:txBody>
      </p:sp>
      <p:sp>
        <p:nvSpPr>
          <p:cNvPr id="4" name="Slide Number Placeholder 3"/>
          <p:cNvSpPr>
            <a:spLocks noGrp="1"/>
          </p:cNvSpPr>
          <p:nvPr>
            <p:ph type="sldNum" sz="quarter" idx="10"/>
          </p:nvPr>
        </p:nvSpPr>
        <p:spPr/>
        <p:txBody>
          <a:bodyPr/>
          <a:lstStyle/>
          <a:p>
            <a:fld id="{8256E0FE-A0A3-4FE6-9751-6253165680E5}" type="slidenum">
              <a:rPr lang="en-US" smtClean="0"/>
              <a:pPr/>
              <a:t>10</a:t>
            </a:fld>
            <a:endParaRPr lang="en-US"/>
          </a:p>
        </p:txBody>
      </p:sp>
    </p:spTree>
    <p:extLst>
      <p:ext uri="{BB962C8B-B14F-4D97-AF65-F5344CB8AC3E}">
        <p14:creationId xmlns:p14="http://schemas.microsoft.com/office/powerpoint/2010/main" xmlns="" val="11704324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5256B71-280A-4B59-B06F-CF4A46FD35E9}" type="datetimeFigureOut">
              <a:rPr lang="en-US" smtClean="0"/>
              <a:pPr/>
              <a:t>4/16/2013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CF48E3-295C-4037-86C3-E9019F53A00B}" type="slidenum">
              <a:rPr lang="en-US" smtClean="0"/>
              <a:pPr/>
              <a:t>‹#›</a:t>
            </a:fld>
            <a:endParaRPr lang="en-US"/>
          </a:p>
        </p:txBody>
      </p:sp>
    </p:spTree>
    <p:extLst>
      <p:ext uri="{BB962C8B-B14F-4D97-AF65-F5344CB8AC3E}">
        <p14:creationId xmlns:p14="http://schemas.microsoft.com/office/powerpoint/2010/main" xmlns="" val="40846244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5256B71-280A-4B59-B06F-CF4A46FD35E9}" type="datetimeFigureOut">
              <a:rPr lang="en-US" smtClean="0"/>
              <a:pPr/>
              <a:t>4/16/2013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CF48E3-295C-4037-86C3-E9019F53A00B}" type="slidenum">
              <a:rPr lang="en-US" smtClean="0"/>
              <a:pPr/>
              <a:t>‹#›</a:t>
            </a:fld>
            <a:endParaRPr lang="en-US"/>
          </a:p>
        </p:txBody>
      </p:sp>
    </p:spTree>
    <p:extLst>
      <p:ext uri="{BB962C8B-B14F-4D97-AF65-F5344CB8AC3E}">
        <p14:creationId xmlns:p14="http://schemas.microsoft.com/office/powerpoint/2010/main" xmlns="" val="25418362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5256B71-280A-4B59-B06F-CF4A46FD35E9}" type="datetimeFigureOut">
              <a:rPr lang="en-US" smtClean="0"/>
              <a:pPr/>
              <a:t>4/16/2013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CF48E3-295C-4037-86C3-E9019F53A00B}" type="slidenum">
              <a:rPr lang="en-US" smtClean="0"/>
              <a:pPr/>
              <a:t>‹#›</a:t>
            </a:fld>
            <a:endParaRPr lang="en-US"/>
          </a:p>
        </p:txBody>
      </p:sp>
    </p:spTree>
    <p:extLst>
      <p:ext uri="{BB962C8B-B14F-4D97-AF65-F5344CB8AC3E}">
        <p14:creationId xmlns:p14="http://schemas.microsoft.com/office/powerpoint/2010/main" xmlns="" val="2798356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5256B71-280A-4B59-B06F-CF4A46FD35E9}" type="datetimeFigureOut">
              <a:rPr lang="en-US" smtClean="0"/>
              <a:pPr/>
              <a:t>4/16/2013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CF48E3-295C-4037-86C3-E9019F53A00B}" type="slidenum">
              <a:rPr lang="en-US" smtClean="0"/>
              <a:pPr/>
              <a:t>‹#›</a:t>
            </a:fld>
            <a:endParaRPr lang="en-US"/>
          </a:p>
        </p:txBody>
      </p:sp>
    </p:spTree>
    <p:extLst>
      <p:ext uri="{BB962C8B-B14F-4D97-AF65-F5344CB8AC3E}">
        <p14:creationId xmlns:p14="http://schemas.microsoft.com/office/powerpoint/2010/main" xmlns="" val="2316253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5256B71-280A-4B59-B06F-CF4A46FD35E9}" type="datetimeFigureOut">
              <a:rPr lang="en-US" smtClean="0"/>
              <a:pPr/>
              <a:t>4/16/2013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CF48E3-295C-4037-86C3-E9019F53A00B}" type="slidenum">
              <a:rPr lang="en-US" smtClean="0"/>
              <a:pPr/>
              <a:t>‹#›</a:t>
            </a:fld>
            <a:endParaRPr lang="en-US"/>
          </a:p>
        </p:txBody>
      </p:sp>
    </p:spTree>
    <p:extLst>
      <p:ext uri="{BB962C8B-B14F-4D97-AF65-F5344CB8AC3E}">
        <p14:creationId xmlns:p14="http://schemas.microsoft.com/office/powerpoint/2010/main" xmlns="" val="35704873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5256B71-280A-4B59-B06F-CF4A46FD35E9}" type="datetimeFigureOut">
              <a:rPr lang="en-US" smtClean="0"/>
              <a:pPr/>
              <a:t>4/16/2013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CF48E3-295C-4037-86C3-E9019F53A00B}" type="slidenum">
              <a:rPr lang="en-US" smtClean="0"/>
              <a:pPr/>
              <a:t>‹#›</a:t>
            </a:fld>
            <a:endParaRPr lang="en-US"/>
          </a:p>
        </p:txBody>
      </p:sp>
    </p:spTree>
    <p:extLst>
      <p:ext uri="{BB962C8B-B14F-4D97-AF65-F5344CB8AC3E}">
        <p14:creationId xmlns:p14="http://schemas.microsoft.com/office/powerpoint/2010/main" xmlns="" val="36942074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5256B71-280A-4B59-B06F-CF4A46FD35E9}" type="datetimeFigureOut">
              <a:rPr lang="en-US" smtClean="0"/>
              <a:pPr/>
              <a:t>4/16/2013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5CF48E3-295C-4037-86C3-E9019F53A00B}" type="slidenum">
              <a:rPr lang="en-US" smtClean="0"/>
              <a:pPr/>
              <a:t>‹#›</a:t>
            </a:fld>
            <a:endParaRPr lang="en-US"/>
          </a:p>
        </p:txBody>
      </p:sp>
    </p:spTree>
    <p:extLst>
      <p:ext uri="{BB962C8B-B14F-4D97-AF65-F5344CB8AC3E}">
        <p14:creationId xmlns:p14="http://schemas.microsoft.com/office/powerpoint/2010/main" xmlns="" val="15382554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5256B71-280A-4B59-B06F-CF4A46FD35E9}" type="datetimeFigureOut">
              <a:rPr lang="en-US" smtClean="0"/>
              <a:pPr/>
              <a:t>4/16/2013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5CF48E3-295C-4037-86C3-E9019F53A00B}" type="slidenum">
              <a:rPr lang="en-US" smtClean="0"/>
              <a:pPr/>
              <a:t>‹#›</a:t>
            </a:fld>
            <a:endParaRPr lang="en-US"/>
          </a:p>
        </p:txBody>
      </p:sp>
    </p:spTree>
    <p:extLst>
      <p:ext uri="{BB962C8B-B14F-4D97-AF65-F5344CB8AC3E}">
        <p14:creationId xmlns:p14="http://schemas.microsoft.com/office/powerpoint/2010/main" xmlns="" val="31759394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256B71-280A-4B59-B06F-CF4A46FD35E9}" type="datetimeFigureOut">
              <a:rPr lang="en-US" smtClean="0"/>
              <a:pPr/>
              <a:t>4/16/2013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CF48E3-295C-4037-86C3-E9019F53A00B}" type="slidenum">
              <a:rPr lang="en-US" smtClean="0"/>
              <a:pPr/>
              <a:t>‹#›</a:t>
            </a:fld>
            <a:endParaRPr lang="en-US"/>
          </a:p>
        </p:txBody>
      </p:sp>
    </p:spTree>
    <p:extLst>
      <p:ext uri="{BB962C8B-B14F-4D97-AF65-F5344CB8AC3E}">
        <p14:creationId xmlns:p14="http://schemas.microsoft.com/office/powerpoint/2010/main" xmlns="" val="2953719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5256B71-280A-4B59-B06F-CF4A46FD35E9}" type="datetimeFigureOut">
              <a:rPr lang="en-US" smtClean="0"/>
              <a:pPr/>
              <a:t>4/16/2013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CF48E3-295C-4037-86C3-E9019F53A00B}" type="slidenum">
              <a:rPr lang="en-US" smtClean="0"/>
              <a:pPr/>
              <a:t>‹#›</a:t>
            </a:fld>
            <a:endParaRPr lang="en-US"/>
          </a:p>
        </p:txBody>
      </p:sp>
    </p:spTree>
    <p:extLst>
      <p:ext uri="{BB962C8B-B14F-4D97-AF65-F5344CB8AC3E}">
        <p14:creationId xmlns:p14="http://schemas.microsoft.com/office/powerpoint/2010/main" xmlns="" val="21862969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5256B71-280A-4B59-B06F-CF4A46FD35E9}" type="datetimeFigureOut">
              <a:rPr lang="en-US" smtClean="0"/>
              <a:pPr/>
              <a:t>4/16/2013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CF48E3-295C-4037-86C3-E9019F53A00B}" type="slidenum">
              <a:rPr lang="en-US" smtClean="0"/>
              <a:pPr/>
              <a:t>‹#›</a:t>
            </a:fld>
            <a:endParaRPr lang="en-US"/>
          </a:p>
        </p:txBody>
      </p:sp>
    </p:spTree>
    <p:extLst>
      <p:ext uri="{BB962C8B-B14F-4D97-AF65-F5344CB8AC3E}">
        <p14:creationId xmlns:p14="http://schemas.microsoft.com/office/powerpoint/2010/main" xmlns="" val="21937786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256B71-280A-4B59-B06F-CF4A46FD35E9}" type="datetimeFigureOut">
              <a:rPr lang="en-US" smtClean="0"/>
              <a:pPr/>
              <a:t>4/16/2013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CF48E3-295C-4037-86C3-E9019F53A00B}" type="slidenum">
              <a:rPr lang="en-US" smtClean="0"/>
              <a:pPr/>
              <a:t>‹#›</a:t>
            </a:fld>
            <a:endParaRPr lang="en-US"/>
          </a:p>
        </p:txBody>
      </p:sp>
    </p:spTree>
    <p:extLst>
      <p:ext uri="{BB962C8B-B14F-4D97-AF65-F5344CB8AC3E}">
        <p14:creationId xmlns:p14="http://schemas.microsoft.com/office/powerpoint/2010/main" xmlns="" val="1762065921"/>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0"/>
            <a:ext cx="7772400" cy="3200400"/>
          </a:xfrm>
        </p:spPr>
        <p:txBody>
          <a:bodyPr>
            <a:normAutofit/>
          </a:bodyPr>
          <a:lstStyle/>
          <a:p>
            <a:r>
              <a:rPr lang="en-US" dirty="0" smtClean="0">
                <a:solidFill>
                  <a:srgbClr val="FFFF00"/>
                </a:solidFill>
              </a:rPr>
              <a:t>What’s New from the Office of the CVMO?</a:t>
            </a:r>
            <a:r>
              <a:rPr lang="en-US" sz="3600" dirty="0" smtClean="0">
                <a:solidFill>
                  <a:srgbClr val="FFFF00"/>
                </a:solidFill>
              </a:rPr>
              <a:t/>
            </a:r>
            <a:br>
              <a:rPr lang="en-US" sz="3600" dirty="0" smtClean="0">
                <a:solidFill>
                  <a:srgbClr val="FFFF00"/>
                </a:solidFill>
              </a:rPr>
            </a:br>
            <a:r>
              <a:rPr lang="en-US" sz="1300" dirty="0" smtClean="0">
                <a:solidFill>
                  <a:srgbClr val="FFFF00"/>
                </a:solidFill>
              </a:rPr>
              <a:t> </a:t>
            </a:r>
            <a:r>
              <a:rPr lang="en-US" sz="3600" dirty="0" smtClean="0">
                <a:solidFill>
                  <a:srgbClr val="FFFF00"/>
                </a:solidFill>
              </a:rPr>
              <a:t/>
            </a:r>
            <a:br>
              <a:rPr lang="en-US" sz="3600" dirty="0" smtClean="0">
                <a:solidFill>
                  <a:srgbClr val="FFFF00"/>
                </a:solidFill>
              </a:rPr>
            </a:br>
            <a:r>
              <a:rPr lang="en-US" sz="3600" dirty="0" smtClean="0">
                <a:solidFill>
                  <a:srgbClr val="FFFF00"/>
                </a:solidFill>
              </a:rPr>
              <a:t>Tools to Facilitate Compliance</a:t>
            </a:r>
            <a:br>
              <a:rPr lang="en-US" sz="3600" dirty="0" smtClean="0">
                <a:solidFill>
                  <a:srgbClr val="FFFF00"/>
                </a:solidFill>
              </a:rPr>
            </a:br>
            <a:r>
              <a:rPr lang="en-US" sz="2700" dirty="0" smtClean="0">
                <a:solidFill>
                  <a:srgbClr val="FFFF00"/>
                </a:solidFill>
              </a:rPr>
              <a:t>with the </a:t>
            </a:r>
            <a:r>
              <a:rPr lang="en-US" sz="3600" dirty="0" smtClean="0">
                <a:solidFill>
                  <a:srgbClr val="FFFF00"/>
                </a:solidFill>
              </a:rPr>
              <a:t/>
            </a:r>
            <a:br>
              <a:rPr lang="en-US" sz="3600" dirty="0" smtClean="0">
                <a:solidFill>
                  <a:srgbClr val="FFFF00"/>
                </a:solidFill>
              </a:rPr>
            </a:br>
            <a:r>
              <a:rPr lang="en-US" sz="3600" dirty="0" smtClean="0">
                <a:solidFill>
                  <a:srgbClr val="FFFF00"/>
                </a:solidFill>
              </a:rPr>
              <a:t>8</a:t>
            </a:r>
            <a:r>
              <a:rPr lang="en-US" sz="3600" baseline="30000" dirty="0" smtClean="0">
                <a:solidFill>
                  <a:srgbClr val="FFFF00"/>
                </a:solidFill>
              </a:rPr>
              <a:t>th</a:t>
            </a:r>
            <a:r>
              <a:rPr lang="en-US" sz="3600" dirty="0" smtClean="0">
                <a:solidFill>
                  <a:srgbClr val="FFFF00"/>
                </a:solidFill>
              </a:rPr>
              <a:t> Edition of the </a:t>
            </a:r>
            <a:r>
              <a:rPr lang="en-US" sz="3600" i="1" dirty="0" smtClean="0">
                <a:solidFill>
                  <a:srgbClr val="FFFF00"/>
                </a:solidFill>
              </a:rPr>
              <a:t>Guide</a:t>
            </a:r>
            <a:endParaRPr lang="en-US" sz="3600" i="1" dirty="0">
              <a:solidFill>
                <a:srgbClr val="FFFF00"/>
              </a:solidFill>
            </a:endParaRPr>
          </a:p>
        </p:txBody>
      </p:sp>
      <p:sp>
        <p:nvSpPr>
          <p:cNvPr id="3" name="Subtitle 2"/>
          <p:cNvSpPr>
            <a:spLocks noGrp="1"/>
          </p:cNvSpPr>
          <p:nvPr>
            <p:ph type="subTitle" idx="1"/>
          </p:nvPr>
        </p:nvSpPr>
        <p:spPr>
          <a:xfrm>
            <a:off x="1371600" y="4267200"/>
            <a:ext cx="6400800" cy="1371600"/>
          </a:xfrm>
        </p:spPr>
        <p:txBody>
          <a:bodyPr/>
          <a:lstStyle/>
          <a:p>
            <a:pPr>
              <a:spcBef>
                <a:spcPts val="0"/>
              </a:spcBef>
            </a:pPr>
            <a:r>
              <a:rPr lang="en-US" sz="2800" dirty="0" smtClean="0">
                <a:solidFill>
                  <a:srgbClr val="FFFF00"/>
                </a:solidFill>
              </a:rPr>
              <a:t>Alice Huang, PhD, CPIA</a:t>
            </a:r>
          </a:p>
          <a:p>
            <a:pPr>
              <a:spcBef>
                <a:spcPts val="0"/>
              </a:spcBef>
            </a:pPr>
            <a:r>
              <a:rPr lang="en-US" sz="2800" dirty="0" smtClean="0">
                <a:solidFill>
                  <a:srgbClr val="FFFF00"/>
                </a:solidFill>
              </a:rPr>
              <a:t>Deputy for </a:t>
            </a:r>
            <a:r>
              <a:rPr lang="en-US" sz="2800" dirty="0">
                <a:solidFill>
                  <a:srgbClr val="FFFF00"/>
                </a:solidFill>
              </a:rPr>
              <a:t>IACUC Guidance</a:t>
            </a:r>
          </a:p>
          <a:p>
            <a:pPr>
              <a:spcBef>
                <a:spcPts val="0"/>
              </a:spcBef>
            </a:pPr>
            <a:r>
              <a:rPr lang="en-US" sz="2800" dirty="0">
                <a:solidFill>
                  <a:srgbClr val="FFFF00"/>
                </a:solidFill>
              </a:rPr>
              <a:t>Office of the CVMO</a:t>
            </a:r>
          </a:p>
          <a:p>
            <a:endParaRPr lang="en-US" dirty="0"/>
          </a:p>
        </p:txBody>
      </p:sp>
      <p:sp>
        <p:nvSpPr>
          <p:cNvPr id="4" name="TextBox 3"/>
          <p:cNvSpPr txBox="1"/>
          <p:nvPr/>
        </p:nvSpPr>
        <p:spPr>
          <a:xfrm>
            <a:off x="1582272" y="5892862"/>
            <a:ext cx="5979457" cy="830997"/>
          </a:xfrm>
          <a:prstGeom prst="rect">
            <a:avLst/>
          </a:prstGeom>
          <a:noFill/>
        </p:spPr>
        <p:txBody>
          <a:bodyPr wrap="none" rtlCol="0">
            <a:spAutoFit/>
          </a:bodyPr>
          <a:lstStyle/>
          <a:p>
            <a:pPr algn="ctr"/>
            <a:r>
              <a:rPr lang="en-US" sz="2400" dirty="0" smtClean="0">
                <a:solidFill>
                  <a:srgbClr val="FFFF00"/>
                </a:solidFill>
              </a:rPr>
              <a:t>Presented at  2013 PRIM&amp;R IACUC Conference</a:t>
            </a:r>
          </a:p>
          <a:p>
            <a:pPr algn="ctr"/>
            <a:r>
              <a:rPr lang="en-US" sz="2400" dirty="0" smtClean="0">
                <a:solidFill>
                  <a:srgbClr val="FFFF00"/>
                </a:solidFill>
              </a:rPr>
              <a:t>March 18, 2013</a:t>
            </a:r>
            <a:endParaRPr lang="en-US" sz="2400" dirty="0">
              <a:solidFill>
                <a:srgbClr val="FFFF00"/>
              </a:solidFill>
            </a:endParaRPr>
          </a:p>
        </p:txBody>
      </p:sp>
    </p:spTree>
    <p:extLst>
      <p:ext uri="{BB962C8B-B14F-4D97-AF65-F5344CB8AC3E}">
        <p14:creationId xmlns:p14="http://schemas.microsoft.com/office/powerpoint/2010/main" xmlns="" val="1284122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Screen Clipping"/>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159883" y="304800"/>
            <a:ext cx="6824234" cy="6248400"/>
          </a:xfrm>
          <a:prstGeom prst="rect">
            <a:avLst/>
          </a:prstGeom>
        </p:spPr>
      </p:pic>
      <p:sp>
        <p:nvSpPr>
          <p:cNvPr id="14" name="Oval 13"/>
          <p:cNvSpPr/>
          <p:nvPr/>
        </p:nvSpPr>
        <p:spPr>
          <a:xfrm>
            <a:off x="1673717" y="5486400"/>
            <a:ext cx="419100" cy="4572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Curved Right Arrow 20"/>
          <p:cNvSpPr/>
          <p:nvPr/>
        </p:nvSpPr>
        <p:spPr>
          <a:xfrm>
            <a:off x="838200" y="5715000"/>
            <a:ext cx="609600" cy="762000"/>
          </a:xfrm>
          <a:prstGeom prst="curved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 name="Oval 3"/>
          <p:cNvSpPr/>
          <p:nvPr/>
        </p:nvSpPr>
        <p:spPr>
          <a:xfrm>
            <a:off x="1943100" y="1937479"/>
            <a:ext cx="533400" cy="5334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3657600" y="2229980"/>
            <a:ext cx="646089" cy="6858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806785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Autofit/>
          </a:bodyPr>
          <a:lstStyle/>
          <a:p>
            <a:r>
              <a:rPr lang="en-US" sz="3200" b="1" dirty="0" smtClean="0"/>
              <a:t>ACORP App. 3 Instructions (Ver. 4)</a:t>
            </a:r>
            <a:endParaRPr lang="en-US" sz="3200" b="1" dirty="0"/>
          </a:p>
        </p:txBody>
      </p:sp>
      <p:sp>
        <p:nvSpPr>
          <p:cNvPr id="3" name="TextBox 2"/>
          <p:cNvSpPr txBox="1"/>
          <p:nvPr/>
        </p:nvSpPr>
        <p:spPr>
          <a:xfrm>
            <a:off x="190500" y="838200"/>
            <a:ext cx="8763000" cy="5632311"/>
          </a:xfrm>
          <a:prstGeom prst="rect">
            <a:avLst/>
          </a:prstGeom>
          <a:noFill/>
        </p:spPr>
        <p:txBody>
          <a:bodyPr wrap="square" rtlCol="0">
            <a:spAutoFit/>
          </a:bodyPr>
          <a:lstStyle/>
          <a:p>
            <a:pPr marL="342900" lvl="0" indent="-365760">
              <a:buFont typeface="+mj-lt"/>
              <a:buAutoNum type="arabicPeriod" startAt="2"/>
            </a:pPr>
            <a:r>
              <a:rPr lang="en-US" sz="2400" b="1" dirty="0" smtClean="0"/>
              <a:t>Summary </a:t>
            </a:r>
            <a:r>
              <a:rPr lang="en-US" sz="2400" b="1" dirty="0"/>
              <a:t>of How Materials will be Administered.  </a:t>
            </a:r>
            <a:r>
              <a:rPr lang="en-US" sz="2400" dirty="0"/>
              <a:t>Provide the details </a:t>
            </a:r>
            <a:r>
              <a:rPr lang="en-US" sz="2400" dirty="0" smtClean="0"/>
              <a:t>…</a:t>
            </a:r>
            <a:endParaRPr lang="en-US" sz="2400" dirty="0"/>
          </a:p>
          <a:p>
            <a:r>
              <a:rPr lang="en-US" sz="2400" dirty="0"/>
              <a:t> </a:t>
            </a:r>
          </a:p>
          <a:p>
            <a:pPr marL="365760" lvl="1"/>
            <a:r>
              <a:rPr lang="en-US" sz="2400" b="1" dirty="0">
                <a:solidFill>
                  <a:srgbClr val="FFFF00"/>
                </a:solidFill>
              </a:rPr>
              <a:t>OLAW requires </a:t>
            </a:r>
            <a:r>
              <a:rPr lang="en-US" sz="2400" dirty="0"/>
              <a:t>that </a:t>
            </a:r>
            <a:r>
              <a:rPr lang="en-US" sz="2400" b="1" dirty="0">
                <a:solidFill>
                  <a:srgbClr val="FFFF00"/>
                </a:solidFill>
              </a:rPr>
              <a:t>only pharmaceutical grade </a:t>
            </a:r>
            <a:r>
              <a:rPr lang="en-US" sz="2400" dirty="0"/>
              <a:t>compounds be administered to animals unless the use of non-pharmaceutical grade compounds is justified by scientific necessity and the lack of availability of an acceptable veterinary or human pharmaceutical grade compound (</a:t>
            </a:r>
            <a:r>
              <a:rPr lang="en-US" sz="2400" b="1" i="1" dirty="0">
                <a:solidFill>
                  <a:srgbClr val="FFFF00"/>
                </a:solidFill>
              </a:rPr>
              <a:t>OLAW FAQs</a:t>
            </a:r>
            <a:r>
              <a:rPr lang="en-US" sz="2400" b="1" dirty="0">
                <a:solidFill>
                  <a:srgbClr val="FFFF00"/>
                </a:solidFill>
              </a:rPr>
              <a:t>, F.4</a:t>
            </a:r>
            <a:r>
              <a:rPr lang="en-US" sz="2400" dirty="0"/>
              <a:t>). </a:t>
            </a:r>
            <a:r>
              <a:rPr lang="en-US" sz="2400" dirty="0" smtClean="0"/>
              <a:t>… </a:t>
            </a:r>
            <a:r>
              <a:rPr lang="en-US" sz="2400" b="1" dirty="0" smtClean="0">
                <a:solidFill>
                  <a:srgbClr val="FFFF00"/>
                </a:solidFill>
              </a:rPr>
              <a:t>Mark </a:t>
            </a:r>
            <a:r>
              <a:rPr lang="en-US" sz="2400" b="1" dirty="0">
                <a:solidFill>
                  <a:srgbClr val="FFFF00"/>
                </a:solidFill>
              </a:rPr>
              <a:t>with a * </a:t>
            </a:r>
            <a:r>
              <a:rPr lang="en-US" sz="2400" dirty="0"/>
              <a:t>each material, diluent, or vehicle to be administered to the animals on this protocol that is </a:t>
            </a:r>
            <a:r>
              <a:rPr lang="en-US" sz="2400" b="1" u="sng" dirty="0">
                <a:solidFill>
                  <a:srgbClr val="FFFF00"/>
                </a:solidFill>
              </a:rPr>
              <a:t>not</a:t>
            </a:r>
            <a:r>
              <a:rPr lang="en-US" sz="2400" b="1" dirty="0">
                <a:solidFill>
                  <a:srgbClr val="FFFF00"/>
                </a:solidFill>
              </a:rPr>
              <a:t> pharmaceutical grade</a:t>
            </a:r>
            <a:r>
              <a:rPr lang="en-US" sz="2400" dirty="0"/>
              <a:t>.  For each of these, </a:t>
            </a:r>
            <a:r>
              <a:rPr lang="en-US" sz="2400" b="1" dirty="0">
                <a:solidFill>
                  <a:srgbClr val="FFFF00"/>
                </a:solidFill>
              </a:rPr>
              <a:t>provide the justification for using a non-pharmaceutical grade compound, and describe how it will be ensured that the grade, purity, sterility, pH, </a:t>
            </a:r>
            <a:r>
              <a:rPr lang="en-US" sz="2400" b="1" dirty="0" err="1">
                <a:solidFill>
                  <a:srgbClr val="FFFF00"/>
                </a:solidFill>
              </a:rPr>
              <a:t>pyrogenicity</a:t>
            </a:r>
            <a:r>
              <a:rPr lang="en-US" sz="2400" b="1" dirty="0">
                <a:solidFill>
                  <a:srgbClr val="FFFF00"/>
                </a:solidFill>
              </a:rPr>
              <a:t>, osmolality, stability, formulation, and pharmacokinetics of the material will be suitable for use in the animals (</a:t>
            </a:r>
            <a:r>
              <a:rPr lang="en-US" sz="2400" b="1" i="1" dirty="0">
                <a:solidFill>
                  <a:srgbClr val="FFFF00"/>
                </a:solidFill>
              </a:rPr>
              <a:t>Guide</a:t>
            </a:r>
            <a:r>
              <a:rPr lang="en-US" sz="2400" b="1" dirty="0">
                <a:solidFill>
                  <a:srgbClr val="FFFF00"/>
                </a:solidFill>
              </a:rPr>
              <a:t>, p. 31)</a:t>
            </a:r>
            <a:r>
              <a:rPr lang="en-US" sz="2400" dirty="0"/>
              <a:t>.  </a:t>
            </a:r>
            <a:endParaRPr lang="en-US" sz="2000" dirty="0"/>
          </a:p>
        </p:txBody>
      </p:sp>
    </p:spTree>
    <p:extLst>
      <p:ext uri="{BB962C8B-B14F-4D97-AF65-F5344CB8AC3E}">
        <p14:creationId xmlns:p14="http://schemas.microsoft.com/office/powerpoint/2010/main" xmlns="" val="377229029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a:bodyPr>
          <a:lstStyle/>
          <a:p>
            <a:r>
              <a:rPr lang="en-US" sz="3200" b="1" dirty="0" smtClean="0"/>
              <a:t>Managing Deviations/Departures</a:t>
            </a:r>
            <a:endParaRPr lang="en-US" sz="3200" b="1" dirty="0"/>
          </a:p>
        </p:txBody>
      </p:sp>
      <p:sp>
        <p:nvSpPr>
          <p:cNvPr id="7" name="TextBox 6"/>
          <p:cNvSpPr txBox="1"/>
          <p:nvPr/>
        </p:nvSpPr>
        <p:spPr>
          <a:xfrm>
            <a:off x="977074" y="5257800"/>
            <a:ext cx="7189853" cy="1323439"/>
          </a:xfrm>
          <a:prstGeom prst="rect">
            <a:avLst/>
          </a:prstGeom>
          <a:noFill/>
        </p:spPr>
        <p:txBody>
          <a:bodyPr wrap="none" rtlCol="0">
            <a:spAutoFit/>
          </a:bodyPr>
          <a:lstStyle/>
          <a:p>
            <a:pPr algn="ctr"/>
            <a:r>
              <a:rPr lang="en-US" sz="3200" b="1" dirty="0" smtClean="0"/>
              <a:t>+</a:t>
            </a:r>
          </a:p>
          <a:p>
            <a:pPr algn="ctr"/>
            <a:r>
              <a:rPr lang="en-US" sz="2400" dirty="0" smtClean="0"/>
              <a:t>Test Questions and Flow Chart</a:t>
            </a:r>
          </a:p>
          <a:p>
            <a:pPr algn="ctr"/>
            <a:r>
              <a:rPr lang="en-US" sz="2400" dirty="0" smtClean="0"/>
              <a:t>for Determining Whether “Deviations” are “Departures”</a:t>
            </a:r>
            <a:endParaRPr lang="en-US" sz="2400" dirty="0"/>
          </a:p>
        </p:txBody>
      </p:sp>
      <p:sp>
        <p:nvSpPr>
          <p:cNvPr id="5" name="TextBox 4"/>
          <p:cNvSpPr txBox="1"/>
          <p:nvPr/>
        </p:nvSpPr>
        <p:spPr>
          <a:xfrm>
            <a:off x="186473" y="914400"/>
            <a:ext cx="8771055" cy="1200329"/>
          </a:xfrm>
          <a:prstGeom prst="rect">
            <a:avLst/>
          </a:prstGeom>
          <a:noFill/>
        </p:spPr>
        <p:txBody>
          <a:bodyPr wrap="none" rtlCol="0">
            <a:spAutoFit/>
          </a:bodyPr>
          <a:lstStyle/>
          <a:p>
            <a:pPr algn="ctr"/>
            <a:r>
              <a:rPr lang="en-US" sz="2400" b="1" dirty="0"/>
              <a:t>ACORP Appendix 9</a:t>
            </a:r>
            <a:endParaRPr lang="en-US" sz="2400" dirty="0"/>
          </a:p>
          <a:p>
            <a:pPr algn="ctr"/>
            <a:r>
              <a:rPr lang="en-US" sz="2400" b="1" cap="small" dirty="0"/>
              <a:t>Departures from “Must” and “Should” Standards in the</a:t>
            </a:r>
            <a:r>
              <a:rPr lang="en-US" sz="2400" b="1" i="1" cap="small" dirty="0"/>
              <a:t> Guide (2011)</a:t>
            </a:r>
            <a:endParaRPr lang="en-US" sz="2400" dirty="0"/>
          </a:p>
          <a:p>
            <a:pPr algn="ctr"/>
            <a:r>
              <a:rPr lang="en-US" sz="2400" b="1" cap="small" dirty="0"/>
              <a:t>Version </a:t>
            </a:r>
            <a:r>
              <a:rPr lang="en-US" sz="2400" b="1" cap="small" dirty="0" smtClean="0"/>
              <a:t>4</a:t>
            </a:r>
            <a:endParaRPr lang="en-US" sz="2400" dirty="0"/>
          </a:p>
        </p:txBody>
      </p:sp>
      <p:sp>
        <p:nvSpPr>
          <p:cNvPr id="8" name="TextBox 7"/>
          <p:cNvSpPr txBox="1"/>
          <p:nvPr/>
        </p:nvSpPr>
        <p:spPr>
          <a:xfrm>
            <a:off x="228601" y="2362200"/>
            <a:ext cx="8686799" cy="3046988"/>
          </a:xfrm>
          <a:prstGeom prst="rect">
            <a:avLst/>
          </a:prstGeom>
          <a:noFill/>
        </p:spPr>
        <p:txBody>
          <a:bodyPr wrap="square" rtlCol="0">
            <a:spAutoFit/>
          </a:bodyPr>
          <a:lstStyle/>
          <a:p>
            <a:pPr algn="ctr"/>
            <a:r>
              <a:rPr lang="en-US" sz="2400" b="1" dirty="0"/>
              <a:t>ACORP App. 9 Instructions (Ver. 4)</a:t>
            </a:r>
          </a:p>
          <a:p>
            <a:r>
              <a:rPr lang="en-US" sz="2400" i="1" dirty="0" smtClean="0"/>
              <a:t>… PHS </a:t>
            </a:r>
            <a:r>
              <a:rPr lang="en-US" sz="2400" i="1" dirty="0"/>
              <a:t>Policy</a:t>
            </a:r>
            <a:r>
              <a:rPr lang="en-US" sz="2400" dirty="0"/>
              <a:t> (IV.B.3) requires that IACUC-approved departures from PHS Policy, including the provisions of the </a:t>
            </a:r>
            <a:r>
              <a:rPr lang="en-US" sz="2400" i="1" dirty="0"/>
              <a:t>Guide</a:t>
            </a:r>
            <a:r>
              <a:rPr lang="en-US" sz="2400" dirty="0"/>
              <a:t>, be reported to the Institutional Official in the report of each semiannual evaluation of the institutional animal care and use program.  This appendix is to document the departures that have been approved by the IACUC for this protocol.  </a:t>
            </a:r>
            <a:r>
              <a:rPr lang="en-US" sz="2400" u="sng" dirty="0"/>
              <a:t>The completed appendix may be copied for inclusion in semiannual reports.  </a:t>
            </a:r>
          </a:p>
        </p:txBody>
      </p:sp>
    </p:spTree>
    <p:extLst>
      <p:ext uri="{BB962C8B-B14F-4D97-AF65-F5344CB8AC3E}">
        <p14:creationId xmlns:p14="http://schemas.microsoft.com/office/powerpoint/2010/main" xmlns="" val="38548694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95713"/>
          </a:xfrm>
        </p:spPr>
        <p:txBody>
          <a:bodyPr>
            <a:normAutofit/>
          </a:bodyPr>
          <a:lstStyle/>
          <a:p>
            <a:r>
              <a:rPr lang="en-US" sz="3000" b="1" dirty="0" smtClean="0"/>
              <a:t>www.research.va.gov/programs/animals_research</a:t>
            </a:r>
            <a:endParaRPr lang="en-US" sz="3000" b="1" dirty="0"/>
          </a:p>
        </p:txBody>
      </p:sp>
      <p:pic>
        <p:nvPicPr>
          <p:cNvPr id="4" name="Picture 3" descr="Screen Clipping"/>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419100" y="970351"/>
            <a:ext cx="8305800" cy="5484648"/>
          </a:xfrm>
          <a:prstGeom prst="rect">
            <a:avLst/>
          </a:prstGeom>
        </p:spPr>
      </p:pic>
      <p:sp>
        <p:nvSpPr>
          <p:cNvPr id="3" name="Oval 2"/>
          <p:cNvSpPr/>
          <p:nvPr/>
        </p:nvSpPr>
        <p:spPr>
          <a:xfrm>
            <a:off x="2819400" y="5143500"/>
            <a:ext cx="4953000" cy="3810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25105490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creen Clipping"/>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999626" y="337706"/>
            <a:ext cx="7144748" cy="6182588"/>
          </a:xfrm>
          <a:prstGeom prst="rect">
            <a:avLst/>
          </a:prstGeom>
        </p:spPr>
      </p:pic>
    </p:spTree>
    <p:extLst>
      <p:ext uri="{BB962C8B-B14F-4D97-AF65-F5344CB8AC3E}">
        <p14:creationId xmlns:p14="http://schemas.microsoft.com/office/powerpoint/2010/main" xmlns="" val="19058053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19100" y="3454914"/>
            <a:ext cx="8298287" cy="553998"/>
          </a:xfrm>
          <a:prstGeom prst="rect">
            <a:avLst/>
          </a:prstGeom>
          <a:noFill/>
        </p:spPr>
        <p:txBody>
          <a:bodyPr wrap="square" rtlCol="0">
            <a:spAutoFit/>
          </a:bodyPr>
          <a:lstStyle/>
          <a:p>
            <a:r>
              <a:rPr lang="en-US" sz="3000" b="1" dirty="0" smtClean="0"/>
              <a:t>www.research.va.gov/programs/animal_research</a:t>
            </a:r>
            <a:endParaRPr lang="en-US" sz="3000" b="1" dirty="0"/>
          </a:p>
        </p:txBody>
      </p:sp>
      <p:sp>
        <p:nvSpPr>
          <p:cNvPr id="3" name="TextBox 2"/>
          <p:cNvSpPr txBox="1"/>
          <p:nvPr/>
        </p:nvSpPr>
        <p:spPr>
          <a:xfrm>
            <a:off x="419100" y="1371600"/>
            <a:ext cx="8295093" cy="1661993"/>
          </a:xfrm>
          <a:prstGeom prst="rect">
            <a:avLst/>
          </a:prstGeom>
          <a:noFill/>
        </p:spPr>
        <p:txBody>
          <a:bodyPr wrap="square" rtlCol="0">
            <a:spAutoFit/>
          </a:bodyPr>
          <a:lstStyle/>
          <a:p>
            <a:r>
              <a:rPr lang="en-US" sz="3000" b="1" dirty="0" smtClean="0"/>
              <a:t>Check the R&amp;D website often</a:t>
            </a:r>
            <a:r>
              <a:rPr lang="en-US" sz="3000" dirty="0" smtClean="0"/>
              <a:t>, </a:t>
            </a:r>
            <a:r>
              <a:rPr lang="en-US" sz="2400" dirty="0" smtClean="0"/>
              <a:t>especially any time anyone is getting ready to fill out </a:t>
            </a:r>
          </a:p>
          <a:p>
            <a:pPr marL="800100" lvl="1" indent="-342900">
              <a:buFont typeface="Arial" pitchFamily="34" charset="0"/>
              <a:buChar char="•"/>
            </a:pPr>
            <a:r>
              <a:rPr lang="en-US" sz="2400" dirty="0" smtClean="0"/>
              <a:t>an ACORP or </a:t>
            </a:r>
          </a:p>
          <a:p>
            <a:pPr marL="800100" lvl="1" indent="-342900">
              <a:buFont typeface="Arial" pitchFamily="34" charset="0"/>
              <a:buChar char="•"/>
            </a:pPr>
            <a:r>
              <a:rPr lang="en-US" sz="2400" dirty="0" smtClean="0"/>
              <a:t>a report of a semiannual evaluation</a:t>
            </a:r>
            <a:endParaRPr lang="en-US" sz="2400" dirty="0"/>
          </a:p>
        </p:txBody>
      </p:sp>
      <p:sp>
        <p:nvSpPr>
          <p:cNvPr id="4" name="TextBox 3"/>
          <p:cNvSpPr txBox="1"/>
          <p:nvPr/>
        </p:nvSpPr>
        <p:spPr>
          <a:xfrm>
            <a:off x="419100" y="4464890"/>
            <a:ext cx="6864636" cy="553998"/>
          </a:xfrm>
          <a:prstGeom prst="rect">
            <a:avLst/>
          </a:prstGeom>
          <a:noFill/>
        </p:spPr>
        <p:txBody>
          <a:bodyPr wrap="none" rtlCol="0">
            <a:spAutoFit/>
          </a:bodyPr>
          <a:lstStyle/>
          <a:p>
            <a:r>
              <a:rPr lang="en-US" sz="3000" b="1" dirty="0" smtClean="0"/>
              <a:t>Use the links under Important Documents</a:t>
            </a:r>
            <a:endParaRPr lang="en-US" sz="3000" b="1" dirty="0"/>
          </a:p>
        </p:txBody>
      </p:sp>
    </p:spTree>
    <p:extLst>
      <p:ext uri="{BB962C8B-B14F-4D97-AF65-F5344CB8AC3E}">
        <p14:creationId xmlns:p14="http://schemas.microsoft.com/office/powerpoint/2010/main" xmlns="" val="6372948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reen Clipping"/>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419100" y="914400"/>
            <a:ext cx="8305800" cy="5484648"/>
          </a:xfrm>
          <a:prstGeom prst="rect">
            <a:avLst/>
          </a:prstGeom>
        </p:spPr>
      </p:pic>
      <p:sp>
        <p:nvSpPr>
          <p:cNvPr id="3" name="Oval 2"/>
          <p:cNvSpPr/>
          <p:nvPr/>
        </p:nvSpPr>
        <p:spPr>
          <a:xfrm>
            <a:off x="2819400" y="5257800"/>
            <a:ext cx="2413000" cy="3810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419100" y="228600"/>
            <a:ext cx="8298287" cy="553998"/>
          </a:xfrm>
          <a:prstGeom prst="rect">
            <a:avLst/>
          </a:prstGeom>
          <a:noFill/>
        </p:spPr>
        <p:txBody>
          <a:bodyPr wrap="square" rtlCol="0">
            <a:spAutoFit/>
          </a:bodyPr>
          <a:lstStyle/>
          <a:p>
            <a:pPr algn="ctr"/>
            <a:r>
              <a:rPr lang="en-US" sz="3000" b="1" dirty="0" smtClean="0"/>
              <a:t>www.research.va.gov/programs/animal_research</a:t>
            </a:r>
            <a:endParaRPr lang="en-US" sz="3000" b="1" dirty="0"/>
          </a:p>
        </p:txBody>
      </p:sp>
    </p:spTree>
    <p:extLst>
      <p:ext uri="{BB962C8B-B14F-4D97-AF65-F5344CB8AC3E}">
        <p14:creationId xmlns:p14="http://schemas.microsoft.com/office/powerpoint/2010/main" xmlns="" val="30873242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Screen Clipping"/>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885310" y="351995"/>
            <a:ext cx="7373380" cy="6154009"/>
          </a:xfrm>
          <a:prstGeom prst="rect">
            <a:avLst/>
          </a:prstGeom>
        </p:spPr>
      </p:pic>
      <p:sp>
        <p:nvSpPr>
          <p:cNvPr id="4" name="Rectangle 3"/>
          <p:cNvSpPr/>
          <p:nvPr/>
        </p:nvSpPr>
        <p:spPr>
          <a:xfrm>
            <a:off x="2590800" y="1143000"/>
            <a:ext cx="3348410" cy="19812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24765559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2420" y="152400"/>
            <a:ext cx="8686800" cy="6370975"/>
          </a:xfrm>
          <a:prstGeom prst="rect">
            <a:avLst/>
          </a:prstGeom>
          <a:noFill/>
        </p:spPr>
        <p:txBody>
          <a:bodyPr wrap="square" rtlCol="0">
            <a:spAutoFit/>
          </a:bodyPr>
          <a:lstStyle/>
          <a:p>
            <a:pPr marL="342900" indent="-342900">
              <a:buFont typeface="Arial" pitchFamily="34" charset="0"/>
              <a:buChar char="•"/>
            </a:pPr>
            <a:r>
              <a:rPr lang="en-US" sz="2400" b="1" dirty="0"/>
              <a:t>Version 4 is major update over Version </a:t>
            </a:r>
            <a:r>
              <a:rPr lang="en-US" sz="2400" b="1" dirty="0" smtClean="0"/>
              <a:t>3 </a:t>
            </a:r>
            <a:r>
              <a:rPr lang="en-US" sz="2400" dirty="0" smtClean="0"/>
              <a:t>– begin </a:t>
            </a:r>
            <a:r>
              <a:rPr lang="en-US" sz="2400" dirty="0"/>
              <a:t>use as soon as possible (no need to start over on anything already in progress, as long as it gets submitted to the IACUC before 2/1/14)</a:t>
            </a:r>
          </a:p>
          <a:p>
            <a:pPr lvl="0"/>
            <a:endParaRPr lang="en-US" sz="2400" dirty="0"/>
          </a:p>
          <a:p>
            <a:pPr marL="342900" lvl="0" indent="-342900">
              <a:buFont typeface="Arial" pitchFamily="34" charset="0"/>
              <a:buChar char="•"/>
            </a:pPr>
            <a:r>
              <a:rPr lang="en-US" sz="2400" b="1" dirty="0" smtClean="0"/>
              <a:t>Clarifications</a:t>
            </a:r>
            <a:r>
              <a:rPr lang="en-US" sz="2400" b="1" dirty="0"/>
              <a:t>, corrections, </a:t>
            </a:r>
            <a:r>
              <a:rPr lang="en-US" sz="2400" b="1" dirty="0" smtClean="0"/>
              <a:t>and formatting </a:t>
            </a:r>
            <a:r>
              <a:rPr lang="en-US" sz="2400" b="1" dirty="0"/>
              <a:t>changes</a:t>
            </a:r>
          </a:p>
          <a:p>
            <a:pPr marL="800100" lvl="1" indent="-342900">
              <a:buFont typeface="Arial" pitchFamily="34" charset="0"/>
              <a:buChar char="•"/>
            </a:pPr>
            <a:r>
              <a:rPr lang="en-US" sz="2400" dirty="0"/>
              <a:t>Based on feedback we’ve received from the </a:t>
            </a:r>
            <a:r>
              <a:rPr lang="en-US" sz="2400" dirty="0" smtClean="0"/>
              <a:t>field</a:t>
            </a:r>
          </a:p>
          <a:p>
            <a:pPr marL="800100" lvl="1" indent="-342900">
              <a:buFont typeface="Arial" pitchFamily="34" charset="0"/>
              <a:buChar char="•"/>
            </a:pPr>
            <a:r>
              <a:rPr lang="en-US" sz="2400" dirty="0" smtClean="0"/>
              <a:t>Addressing </a:t>
            </a:r>
            <a:r>
              <a:rPr lang="en-US" sz="2400" dirty="0"/>
              <a:t>common </a:t>
            </a:r>
            <a:r>
              <a:rPr lang="en-US" sz="2400" dirty="0" smtClean="0"/>
              <a:t>mistakes we’ve noticed</a:t>
            </a:r>
            <a:endParaRPr lang="en-US" sz="2400" dirty="0"/>
          </a:p>
          <a:p>
            <a:pPr marL="800100" lvl="1" indent="-342900">
              <a:buFont typeface="Arial" pitchFamily="34" charset="0"/>
              <a:buChar char="•"/>
            </a:pPr>
            <a:r>
              <a:rPr lang="en-US" sz="2400" dirty="0"/>
              <a:t>To make it easier for investigators to provide the information that the IACUC needs, to be able to review </a:t>
            </a:r>
            <a:r>
              <a:rPr lang="en-US" sz="2400" dirty="0" smtClean="0"/>
              <a:t>effectively</a:t>
            </a:r>
            <a:endParaRPr lang="en-US" sz="2400" dirty="0"/>
          </a:p>
          <a:p>
            <a:pPr marL="342900" indent="-342900">
              <a:buFont typeface="Arial" pitchFamily="34" charset="0"/>
              <a:buChar char="•"/>
            </a:pPr>
            <a:endParaRPr lang="en-US" sz="2400" dirty="0" smtClean="0"/>
          </a:p>
          <a:p>
            <a:pPr marL="342900" indent="-342900">
              <a:buFont typeface="Arial" pitchFamily="34" charset="0"/>
              <a:buChar char="•"/>
            </a:pPr>
            <a:r>
              <a:rPr lang="en-US" sz="2400" b="1" dirty="0" smtClean="0"/>
              <a:t>Separate </a:t>
            </a:r>
            <a:r>
              <a:rPr lang="en-US" sz="2400" b="1" dirty="0"/>
              <a:t>files for </a:t>
            </a:r>
            <a:r>
              <a:rPr lang="en-US" sz="2400" b="1" dirty="0" smtClean="0"/>
              <a:t>forms and </a:t>
            </a:r>
            <a:r>
              <a:rPr lang="en-US" sz="2400" b="1" dirty="0"/>
              <a:t>instructions </a:t>
            </a:r>
            <a:r>
              <a:rPr lang="en-US" sz="2400" dirty="0" smtClean="0"/>
              <a:t>(instruction files include more detailed explanations</a:t>
            </a:r>
            <a:r>
              <a:rPr lang="en-US" sz="2400" dirty="0"/>
              <a:t>, references, </a:t>
            </a:r>
            <a:r>
              <a:rPr lang="en-US" sz="2400" dirty="0" smtClean="0"/>
              <a:t>and examples</a:t>
            </a:r>
            <a:r>
              <a:rPr lang="en-US" sz="2400" dirty="0"/>
              <a:t>)</a:t>
            </a:r>
          </a:p>
          <a:p>
            <a:pPr lvl="0"/>
            <a:endParaRPr lang="en-US" sz="2400" dirty="0"/>
          </a:p>
          <a:p>
            <a:pPr marL="342900" lvl="0" indent="-342900">
              <a:buFont typeface="Arial" pitchFamily="34" charset="0"/>
              <a:buChar char="•"/>
            </a:pPr>
            <a:r>
              <a:rPr lang="en-US" sz="2400" b="1" dirty="0" smtClean="0"/>
              <a:t>Substantive </a:t>
            </a:r>
            <a:r>
              <a:rPr lang="en-US" sz="2400" b="1" dirty="0"/>
              <a:t>updates to address new regulatory emphases</a:t>
            </a:r>
          </a:p>
          <a:p>
            <a:pPr marL="800100" lvl="1" indent="-342900">
              <a:buFont typeface="Arial" pitchFamily="34" charset="0"/>
              <a:buChar char="•"/>
            </a:pPr>
            <a:r>
              <a:rPr lang="en-US" sz="2400" dirty="0"/>
              <a:t>Harm-benefit analysis</a:t>
            </a:r>
          </a:p>
          <a:p>
            <a:pPr marL="800100" lvl="1" indent="-342900">
              <a:buFont typeface="Arial" pitchFamily="34" charset="0"/>
              <a:buChar char="•"/>
            </a:pPr>
            <a:r>
              <a:rPr lang="en-US" sz="2400" dirty="0"/>
              <a:t>Use of non-pharmaceutical agents</a:t>
            </a:r>
          </a:p>
          <a:p>
            <a:pPr marL="800100" lvl="1" indent="-342900">
              <a:buFont typeface="Arial" pitchFamily="34" charset="0"/>
              <a:buChar char="•"/>
            </a:pPr>
            <a:r>
              <a:rPr lang="en-US" sz="2400" dirty="0"/>
              <a:t>Managing </a:t>
            </a:r>
            <a:r>
              <a:rPr lang="en-US" sz="2400" dirty="0" smtClean="0"/>
              <a:t>deviations/departures</a:t>
            </a:r>
            <a:endParaRPr lang="en-US" sz="2400" dirty="0"/>
          </a:p>
        </p:txBody>
      </p:sp>
    </p:spTree>
    <p:extLst>
      <p:ext uri="{BB962C8B-B14F-4D97-AF65-F5344CB8AC3E}">
        <p14:creationId xmlns:p14="http://schemas.microsoft.com/office/powerpoint/2010/main" xmlns="" val="35619350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Screen Clipping"/>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316216" y="990600"/>
            <a:ext cx="8511569" cy="4876800"/>
          </a:xfrm>
          <a:prstGeom prst="rect">
            <a:avLst/>
          </a:prstGeom>
        </p:spPr>
      </p:pic>
      <p:sp>
        <p:nvSpPr>
          <p:cNvPr id="4" name="Oval 3"/>
          <p:cNvSpPr/>
          <p:nvPr/>
        </p:nvSpPr>
        <p:spPr>
          <a:xfrm>
            <a:off x="2057400" y="2286000"/>
            <a:ext cx="1676400" cy="5334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1515698542"/>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7"/>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nextCondLst>
                <p:cond evt="onClick" delay="0">
                  <p:tgtEl>
                    <p:spTgt spid="7"/>
                  </p:tgtEl>
                </p:cond>
              </p:nextCondLst>
            </p:seq>
          </p:childTnLst>
        </p:cTn>
      </p:par>
    </p:tnLst>
    <p:bldLst>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638800"/>
            <a:ext cx="8229600" cy="838200"/>
          </a:xfrm>
        </p:spPr>
        <p:txBody>
          <a:bodyPr/>
          <a:lstStyle/>
          <a:p>
            <a:r>
              <a:rPr lang="en-US" dirty="0" smtClean="0"/>
              <a:t>⁞</a:t>
            </a:r>
            <a:endParaRPr lang="en-US" dirty="0"/>
          </a:p>
        </p:txBody>
      </p:sp>
      <p:pic>
        <p:nvPicPr>
          <p:cNvPr id="3" name="Picture 2" descr="Screen Clipping"/>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064146" y="533400"/>
            <a:ext cx="7001853" cy="4915586"/>
          </a:xfrm>
          <a:prstGeom prst="rect">
            <a:avLst/>
          </a:prstGeom>
          <a:ln w="3175">
            <a:solidFill>
              <a:schemeClr val="tx1"/>
            </a:solidFill>
          </a:ln>
        </p:spPr>
      </p:pic>
      <p:sp>
        <p:nvSpPr>
          <p:cNvPr id="4" name="Rectangle 3"/>
          <p:cNvSpPr/>
          <p:nvPr/>
        </p:nvSpPr>
        <p:spPr>
          <a:xfrm>
            <a:off x="793172" y="304800"/>
            <a:ext cx="7543800" cy="9144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p:cNvGrpSpPr/>
          <p:nvPr/>
        </p:nvGrpSpPr>
        <p:grpSpPr>
          <a:xfrm>
            <a:off x="1447800" y="2667000"/>
            <a:ext cx="3600450" cy="2781986"/>
            <a:chOff x="1447800" y="2667000"/>
            <a:chExt cx="3600450" cy="2781986"/>
          </a:xfrm>
        </p:grpSpPr>
        <p:sp>
          <p:nvSpPr>
            <p:cNvPr id="6" name="Oval 5"/>
            <p:cNvSpPr/>
            <p:nvPr/>
          </p:nvSpPr>
          <p:spPr>
            <a:xfrm>
              <a:off x="3700530" y="2667000"/>
              <a:ext cx="457200" cy="4572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4591050" y="2990120"/>
              <a:ext cx="457200" cy="4572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2243137" y="3305173"/>
              <a:ext cx="457200" cy="4572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3924367" y="3657600"/>
              <a:ext cx="457200" cy="4572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1447800" y="4343400"/>
              <a:ext cx="457200" cy="110558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xmlns="" val="22495125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063627" y="228600"/>
            <a:ext cx="3499548" cy="523220"/>
          </a:xfrm>
          <a:prstGeom prst="rect">
            <a:avLst/>
          </a:prstGeom>
          <a:noFill/>
        </p:spPr>
        <p:txBody>
          <a:bodyPr wrap="none" rtlCol="0">
            <a:spAutoFit/>
          </a:bodyPr>
          <a:lstStyle/>
          <a:p>
            <a:r>
              <a:rPr lang="en-US" sz="2800" b="1" dirty="0" smtClean="0"/>
              <a:t>Harm-Benefit Analysis</a:t>
            </a:r>
            <a:endParaRPr lang="en-US" sz="2800" b="1" dirty="0"/>
          </a:p>
        </p:txBody>
      </p:sp>
      <p:sp>
        <p:nvSpPr>
          <p:cNvPr id="4" name="TextBox 3"/>
          <p:cNvSpPr txBox="1"/>
          <p:nvPr/>
        </p:nvSpPr>
        <p:spPr>
          <a:xfrm>
            <a:off x="248992" y="768221"/>
            <a:ext cx="8686800" cy="2308324"/>
          </a:xfrm>
          <a:prstGeom prst="rect">
            <a:avLst/>
          </a:prstGeom>
          <a:noFill/>
        </p:spPr>
        <p:txBody>
          <a:bodyPr wrap="square" rtlCol="0">
            <a:spAutoFit/>
          </a:bodyPr>
          <a:lstStyle/>
          <a:p>
            <a:r>
              <a:rPr lang="en-US" sz="2400" b="1" dirty="0" smtClean="0"/>
              <a:t>ACORP Main Body</a:t>
            </a:r>
          </a:p>
          <a:p>
            <a:pPr marL="342900" indent="-342900">
              <a:buAutoNum type="alphaUcPeriod" startAt="2"/>
            </a:pPr>
            <a:r>
              <a:rPr lang="en-US" sz="2400" b="1" dirty="0" smtClean="0"/>
              <a:t>Description of Relevance and Harm/Benefit Analysis.  </a:t>
            </a:r>
            <a:r>
              <a:rPr lang="en-US" sz="2400" dirty="0" smtClean="0"/>
              <a:t>… describe </a:t>
            </a:r>
            <a:r>
              <a:rPr lang="en-US" sz="2400" u="sng" dirty="0" smtClean="0"/>
              <a:t>how this research project is intended to </a:t>
            </a:r>
            <a:r>
              <a:rPr lang="en-US" sz="2400" dirty="0" smtClean="0"/>
              <a:t>improve the health of people and/or other animals, or otherwise to </a:t>
            </a:r>
            <a:r>
              <a:rPr lang="en-US" sz="2400" u="sng" dirty="0" smtClean="0"/>
              <a:t>serve the good of society</a:t>
            </a:r>
            <a:r>
              <a:rPr lang="en-US" sz="2400" dirty="0" smtClean="0"/>
              <a:t>, and </a:t>
            </a:r>
            <a:r>
              <a:rPr lang="en-US" sz="2400" u="sng" dirty="0" smtClean="0"/>
              <a:t>explain how these benefits outweigh the pain or distress</a:t>
            </a:r>
            <a:r>
              <a:rPr lang="en-US" sz="2400" dirty="0" smtClean="0"/>
              <a:t> that may be caused in the animals …</a:t>
            </a:r>
            <a:endParaRPr lang="en-US" sz="2400" dirty="0"/>
          </a:p>
        </p:txBody>
      </p:sp>
      <p:sp>
        <p:nvSpPr>
          <p:cNvPr id="5" name="TextBox 4"/>
          <p:cNvSpPr txBox="1"/>
          <p:nvPr/>
        </p:nvSpPr>
        <p:spPr>
          <a:xfrm>
            <a:off x="248992" y="3276600"/>
            <a:ext cx="8686800" cy="2677656"/>
          </a:xfrm>
          <a:prstGeom prst="rect">
            <a:avLst/>
          </a:prstGeom>
          <a:noFill/>
        </p:spPr>
        <p:txBody>
          <a:bodyPr wrap="square" rtlCol="0">
            <a:spAutoFit/>
          </a:bodyPr>
          <a:lstStyle/>
          <a:p>
            <a:r>
              <a:rPr lang="en-US" sz="2400" b="1" dirty="0" smtClean="0"/>
              <a:t>ACORP Instructions</a:t>
            </a:r>
          </a:p>
          <a:p>
            <a:pPr marL="342900" indent="-342900">
              <a:buFont typeface="+mj-lt"/>
              <a:buAutoNum type="alphaUcPeriod" startAt="2"/>
            </a:pPr>
            <a:r>
              <a:rPr lang="en-US" sz="2400" b="1" dirty="0" smtClean="0"/>
              <a:t>Description of Relevance and Harm/Benefit Analysis.                </a:t>
            </a:r>
            <a:r>
              <a:rPr lang="en-US" sz="2400" dirty="0" smtClean="0"/>
              <a:t>(</a:t>
            </a:r>
            <a:r>
              <a:rPr lang="en-US" sz="2400" i="1" dirty="0" smtClean="0"/>
              <a:t>US Government Principles</a:t>
            </a:r>
            <a:r>
              <a:rPr lang="en-US" sz="2400" dirty="0" smtClean="0"/>
              <a:t>, Principle II) …  The IACUC is obligated to weigh the benefits to be gained from the work against potential concerns about animal welfare (</a:t>
            </a:r>
            <a:r>
              <a:rPr lang="en-US" sz="2400" i="1" dirty="0" smtClean="0"/>
              <a:t>AAALAC FAQs</a:t>
            </a:r>
            <a:r>
              <a:rPr lang="en-US" sz="2400" dirty="0" smtClean="0"/>
              <a:t>, C.3, </a:t>
            </a:r>
            <a:r>
              <a:rPr lang="en-US" sz="2400" i="1" dirty="0" smtClean="0"/>
              <a:t>Guide</a:t>
            </a:r>
            <a:r>
              <a:rPr lang="en-US" sz="2400" dirty="0" smtClean="0"/>
              <a:t>, p. 27), so it is important for the protocol to provide the information that the IACUC needs to assess this.</a:t>
            </a:r>
            <a:endParaRPr lang="en-US" sz="2400" dirty="0"/>
          </a:p>
        </p:txBody>
      </p:sp>
      <p:sp>
        <p:nvSpPr>
          <p:cNvPr id="8" name="Oval 7"/>
          <p:cNvSpPr/>
          <p:nvPr/>
        </p:nvSpPr>
        <p:spPr>
          <a:xfrm>
            <a:off x="4267200" y="1066800"/>
            <a:ext cx="2133600" cy="609600"/>
          </a:xfrm>
          <a:prstGeom prst="ellipse">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p:cNvGrpSpPr/>
          <p:nvPr/>
        </p:nvGrpSpPr>
        <p:grpSpPr>
          <a:xfrm>
            <a:off x="457200" y="3886200"/>
            <a:ext cx="7696200" cy="1905000"/>
            <a:chOff x="457200" y="3886200"/>
            <a:chExt cx="7696200" cy="1905000"/>
          </a:xfrm>
        </p:grpSpPr>
        <p:sp>
          <p:nvSpPr>
            <p:cNvPr id="9" name="Oval 8"/>
            <p:cNvSpPr/>
            <p:nvPr/>
          </p:nvSpPr>
          <p:spPr>
            <a:xfrm>
              <a:off x="457200" y="3886200"/>
              <a:ext cx="5257800" cy="729228"/>
            </a:xfrm>
            <a:prstGeom prst="ellipse">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5715000" y="4615428"/>
              <a:ext cx="2438400" cy="794772"/>
            </a:xfrm>
            <a:prstGeom prst="ellipse">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609600" y="4953000"/>
              <a:ext cx="1676400" cy="838200"/>
            </a:xfrm>
            <a:prstGeom prst="ellipse">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xmlns="" val="39852493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a:bodyPr>
          <a:lstStyle/>
          <a:p>
            <a:r>
              <a:rPr lang="en-US" sz="2400" b="1" dirty="0" smtClean="0"/>
              <a:t>Non-Pharmaceutical Agents</a:t>
            </a:r>
            <a:endParaRPr lang="en-US" sz="2400" b="1" dirty="0"/>
          </a:p>
        </p:txBody>
      </p:sp>
      <p:pic>
        <p:nvPicPr>
          <p:cNvPr id="4" name="Picture 3" descr="Screen Clipping"/>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066800" y="815104"/>
            <a:ext cx="7010400" cy="5796099"/>
          </a:xfrm>
          <a:prstGeom prst="rect">
            <a:avLst/>
          </a:prstGeom>
        </p:spPr>
      </p:pic>
    </p:spTree>
    <p:extLst>
      <p:ext uri="{BB962C8B-B14F-4D97-AF65-F5344CB8AC3E}">
        <p14:creationId xmlns:p14="http://schemas.microsoft.com/office/powerpoint/2010/main" xmlns="" val="207022278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1427</TotalTime>
  <Words>1291</Words>
  <Application>Microsoft Office PowerPoint</Application>
  <PresentationFormat>On-screen Show (4:3)</PresentationFormat>
  <Paragraphs>110</Paragraphs>
  <Slides>14</Slides>
  <Notes>13</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What’s New from the Office of the CVMO?   Tools to Facilitate Compliance with the  8th Edition of the Guide</vt:lpstr>
      <vt:lpstr>Slide 2</vt:lpstr>
      <vt:lpstr>Slide 3</vt:lpstr>
      <vt:lpstr>Slide 4</vt:lpstr>
      <vt:lpstr>Slide 5</vt:lpstr>
      <vt:lpstr>Slide 6</vt:lpstr>
      <vt:lpstr>⁞</vt:lpstr>
      <vt:lpstr>Slide 8</vt:lpstr>
      <vt:lpstr>Non-Pharmaceutical Agents</vt:lpstr>
      <vt:lpstr>Slide 10</vt:lpstr>
      <vt:lpstr>ACORP App. 3 Instructions (Ver. 4)</vt:lpstr>
      <vt:lpstr>Managing Deviations/Departures</vt:lpstr>
      <vt:lpstr>www.research.va.gov/programs/animals_research</vt:lpstr>
      <vt:lpstr>Slide 14</vt:lpstr>
    </vt:vector>
  </TitlesOfParts>
  <Company>Dept. of Veterans Affairs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What’s New from the Office of the CVMO?</dc:title>
  <dc:subject>What’s New from the Office of the CVMO? Tools to Facilitate Compliancewith the 8th Edition of the Guide</dc:subject>
  <dc:creator>Huang, Alice</dc:creator>
  <cp:keywords>What’s New from the Office of the CVMO?</cp:keywords>
  <cp:lastModifiedBy>vhabhsriverp</cp:lastModifiedBy>
  <cp:revision>118</cp:revision>
  <dcterms:created xsi:type="dcterms:W3CDTF">2013-03-04T12:50:46Z</dcterms:created>
  <dcterms:modified xsi:type="dcterms:W3CDTF">2013-04-16T15:22:47Z</dcterms:modified>
</cp:coreProperties>
</file>