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7" r:id="rId10"/>
    <p:sldId id="265" r:id="rId11"/>
    <p:sldId id="266" r:id="rId12"/>
    <p:sldId id="264"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06" autoAdjust="0"/>
  </p:normalViewPr>
  <p:slideViewPr>
    <p:cSldViewPr>
      <p:cViewPr>
        <p:scale>
          <a:sx n="62" d="100"/>
          <a:sy n="62" d="100"/>
        </p:scale>
        <p:origin x="-1374" y="-4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070" y="80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1CAF8-58F0-42EF-A083-A05142B7571C}" type="datetimeFigureOut">
              <a:rPr lang="en-US" smtClean="0"/>
              <a:t>10/29/2014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28B535-B2CA-400C-B238-2525B93A69AB}" type="slidenum">
              <a:rPr lang="en-US" smtClean="0"/>
              <a:t>‹#›</a:t>
            </a:fld>
            <a:endParaRPr lang="en-US" dirty="0"/>
          </a:p>
        </p:txBody>
      </p:sp>
    </p:spTree>
    <p:extLst>
      <p:ext uri="{BB962C8B-B14F-4D97-AF65-F5344CB8AC3E}">
        <p14:creationId xmlns:p14="http://schemas.microsoft.com/office/powerpoint/2010/main" val="3631811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this presentation is to increase awareness of what information should be put into the ACORP file and what should be left out. Including unnecessary information is time consuming to create (and review), makes the file excessively large, and may result in increased (unwanted) scrutiny.   </a:t>
            </a:r>
            <a:endParaRPr lang="en-US" dirty="0"/>
          </a:p>
        </p:txBody>
      </p:sp>
      <p:sp>
        <p:nvSpPr>
          <p:cNvPr id="4" name="Slide Number Placeholder 3"/>
          <p:cNvSpPr>
            <a:spLocks noGrp="1"/>
          </p:cNvSpPr>
          <p:nvPr>
            <p:ph type="sldNum" sz="quarter" idx="10"/>
          </p:nvPr>
        </p:nvSpPr>
        <p:spPr/>
        <p:txBody>
          <a:bodyPr/>
          <a:lstStyle/>
          <a:p>
            <a:fld id="{E628B535-B2CA-400C-B238-2525B93A69AB}" type="slidenum">
              <a:rPr lang="en-US" smtClean="0"/>
              <a:t>1</a:t>
            </a:fld>
            <a:endParaRPr lang="en-US" dirty="0"/>
          </a:p>
        </p:txBody>
      </p:sp>
    </p:spTree>
    <p:extLst>
      <p:ext uri="{BB962C8B-B14F-4D97-AF65-F5344CB8AC3E}">
        <p14:creationId xmlns:p14="http://schemas.microsoft.com/office/powerpoint/2010/main" val="1111776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9144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28B535-B2CA-400C-B238-2525B93A69AB}" type="slidenum">
              <a:rPr lang="en-US" smtClean="0"/>
              <a:t>2</a:t>
            </a:fld>
            <a:endParaRPr lang="en-US" dirty="0"/>
          </a:p>
        </p:txBody>
      </p:sp>
    </p:spTree>
    <p:extLst>
      <p:ext uri="{BB962C8B-B14F-4D97-AF65-F5344CB8AC3E}">
        <p14:creationId xmlns:p14="http://schemas.microsoft.com/office/powerpoint/2010/main" val="1271399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Bleomycin  sulfate is a known reproductive toxin (mutagen).  </a:t>
            </a:r>
            <a:r>
              <a:rPr lang="en-US" dirty="0" smtClean="0"/>
              <a:t> If</a:t>
            </a:r>
            <a:r>
              <a:rPr lang="en-US" baseline="0" dirty="0" smtClean="0"/>
              <a:t> the ACORP indicates that women of childbearing age are part of the participating personnel; the responses to item G.2 and Appendix 3 should reflect awareness of this issue as well as other hazards associated with the use of bleomycin.</a:t>
            </a:r>
            <a:endParaRPr lang="en-US" dirty="0"/>
          </a:p>
        </p:txBody>
      </p:sp>
      <p:sp>
        <p:nvSpPr>
          <p:cNvPr id="4" name="Slide Number Placeholder 3"/>
          <p:cNvSpPr>
            <a:spLocks noGrp="1"/>
          </p:cNvSpPr>
          <p:nvPr>
            <p:ph type="sldNum" sz="quarter" idx="10"/>
          </p:nvPr>
        </p:nvSpPr>
        <p:spPr/>
        <p:txBody>
          <a:bodyPr/>
          <a:lstStyle/>
          <a:p>
            <a:fld id="{E628B535-B2CA-400C-B238-2525B93A69AB}" type="slidenum">
              <a:rPr lang="en-US" smtClean="0"/>
              <a:t>4</a:t>
            </a:fld>
            <a:endParaRPr lang="en-US" dirty="0"/>
          </a:p>
        </p:txBody>
      </p:sp>
    </p:spTree>
    <p:extLst>
      <p:ext uri="{BB962C8B-B14F-4D97-AF65-F5344CB8AC3E}">
        <p14:creationId xmlns:p14="http://schemas.microsoft.com/office/powerpoint/2010/main" val="3278968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Differentiating specifically</a:t>
            </a:r>
            <a:r>
              <a:rPr lang="en-US" baseline="0" dirty="0" smtClean="0"/>
              <a:t> established exceptions from approved departures is challenging.   Reporting any possible deviation from the </a:t>
            </a:r>
            <a:r>
              <a:rPr lang="en-US" i="1" baseline="0" dirty="0" smtClean="0"/>
              <a:t>Guide </a:t>
            </a:r>
            <a:r>
              <a:rPr lang="en-US" i="0" baseline="0" dirty="0" smtClean="0"/>
              <a:t> as an approved departure is not a wise approach.   If you are uncertain as to which assignment is correct, I suggest you refer to: the flow diagram (slide 8),  the six specifically established </a:t>
            </a:r>
            <a:r>
              <a:rPr lang="en-US" i="1" baseline="0" dirty="0" smtClean="0"/>
              <a:t>Guide</a:t>
            </a:r>
            <a:r>
              <a:rPr lang="en-US" i="0" baseline="0" dirty="0" smtClean="0"/>
              <a:t> exceptions that have been approved by OLAW (slides 9-13), and/or to OLAW’s “</a:t>
            </a:r>
            <a:r>
              <a:rPr lang="en-US" i="0" u="none" baseline="0" dirty="0" smtClean="0"/>
              <a:t>Departure from the </a:t>
            </a:r>
            <a:r>
              <a:rPr lang="en-US" i="1" u="none" baseline="0" dirty="0" smtClean="0"/>
              <a:t>Guide”</a:t>
            </a:r>
          </a:p>
          <a:p>
            <a:r>
              <a:rPr lang="en-US" i="0" u="sng" baseline="0" dirty="0" smtClean="0"/>
              <a:t>http://grants.nih.gov/grants/olaw/departures.htm</a:t>
            </a:r>
            <a:r>
              <a:rPr lang="en-US" i="0" u="none" baseline="0" dirty="0" smtClean="0"/>
              <a:t>.   If you are still in doubt, please contact OLAW and ask for guidance.</a:t>
            </a:r>
          </a:p>
          <a:p>
            <a:endParaRPr lang="en-US" i="0" baseline="0" dirty="0" smtClean="0"/>
          </a:p>
          <a:p>
            <a:endParaRPr lang="en-US" i="0" baseline="0" dirty="0" smtClean="0"/>
          </a:p>
          <a:p>
            <a:endParaRPr lang="en-US" i="0" baseline="0" dirty="0" smtClean="0"/>
          </a:p>
          <a:p>
            <a:endParaRPr lang="en-US" dirty="0"/>
          </a:p>
        </p:txBody>
      </p:sp>
      <p:sp>
        <p:nvSpPr>
          <p:cNvPr id="4" name="Slide Number Placeholder 3"/>
          <p:cNvSpPr>
            <a:spLocks noGrp="1"/>
          </p:cNvSpPr>
          <p:nvPr>
            <p:ph type="sldNum" sz="quarter" idx="10"/>
          </p:nvPr>
        </p:nvSpPr>
        <p:spPr/>
        <p:txBody>
          <a:bodyPr/>
          <a:lstStyle/>
          <a:p>
            <a:fld id="{E628B535-B2CA-400C-B238-2525B93A69AB}" type="slidenum">
              <a:rPr lang="en-US" smtClean="0"/>
              <a:t>6</a:t>
            </a:fld>
            <a:endParaRPr lang="en-US" dirty="0"/>
          </a:p>
        </p:txBody>
      </p:sp>
    </p:spTree>
    <p:extLst>
      <p:ext uri="{BB962C8B-B14F-4D97-AF65-F5344CB8AC3E}">
        <p14:creationId xmlns:p14="http://schemas.microsoft.com/office/powerpoint/2010/main" val="97522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BDE105-A3FC-4B88-9983-06857AB7AA6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BDE105-A3FC-4B88-9983-06857AB7AA6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BDE105-A3FC-4B88-9983-06857AB7AA64}"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BDE105-A3FC-4B88-9983-06857AB7AA64}"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BDE105-A3FC-4B88-9983-06857AB7AA6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BDE105-A3FC-4B88-9983-06857AB7AA64}"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BDE105-A3FC-4B88-9983-06857AB7AA6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BDE105-A3FC-4B88-9983-06857AB7AA6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BDE105-A3FC-4B88-9983-06857AB7AA6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BDE105-A3FC-4B88-9983-06857AB7AA64}"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7BCDB5-3BB1-4C36-8316-68499E6D673D}" type="datetimeFigureOut">
              <a:rPr lang="en-US" smtClean="0"/>
              <a:t>10/29/2014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BDE105-A3FC-4B88-9983-06857AB7AA64}"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F7BCDB5-3BB1-4C36-8316-68499E6D673D}" type="datetimeFigureOut">
              <a:rPr lang="en-US" smtClean="0"/>
              <a:t>10/29/2014</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FBDE105-A3FC-4B88-9983-06857AB7AA64}"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161108"/>
          </a:xfrm>
        </p:spPr>
        <p:txBody>
          <a:bodyPr>
            <a:normAutofit/>
          </a:bodyPr>
          <a:lstStyle/>
          <a:p>
            <a:r>
              <a:rPr lang="en-US" b="1" dirty="0" smtClean="0">
                <a:solidFill>
                  <a:schemeClr val="tx1"/>
                </a:solidFill>
              </a:rPr>
              <a:t>ACORPs</a:t>
            </a:r>
            <a:r>
              <a:rPr lang="en-US" b="1" dirty="0" smtClean="0"/>
              <a:t/>
            </a:r>
            <a:br>
              <a:rPr lang="en-US" b="1" dirty="0" smtClean="0"/>
            </a:br>
            <a:r>
              <a:rPr lang="en-US" b="1" dirty="0" smtClean="0">
                <a:solidFill>
                  <a:schemeClr val="tx1"/>
                </a:solidFill>
              </a:rPr>
              <a:t>What to put in and what to leave out?</a:t>
            </a:r>
            <a:endParaRPr lang="en-US" b="1" dirty="0">
              <a:solidFill>
                <a:schemeClr val="tx1"/>
              </a:solidFill>
            </a:endParaRPr>
          </a:p>
        </p:txBody>
      </p:sp>
      <p:sp>
        <p:nvSpPr>
          <p:cNvPr id="3" name="Subtitle 2"/>
          <p:cNvSpPr>
            <a:spLocks noGrp="1"/>
          </p:cNvSpPr>
          <p:nvPr>
            <p:ph type="subTitle" idx="1"/>
          </p:nvPr>
        </p:nvSpPr>
        <p:spPr/>
        <p:txBody>
          <a:bodyPr/>
          <a:lstStyle/>
          <a:p>
            <a:r>
              <a:rPr lang="en-US" b="1" dirty="0" smtClean="0">
                <a:solidFill>
                  <a:schemeClr val="tx1"/>
                </a:solidFill>
              </a:rPr>
              <a:t>Joan T Richerson, DVM</a:t>
            </a:r>
          </a:p>
          <a:p>
            <a:r>
              <a:rPr lang="en-US" b="1" dirty="0" smtClean="0">
                <a:solidFill>
                  <a:schemeClr val="tx1"/>
                </a:solidFill>
              </a:rPr>
              <a:t>Assistant Chief Veterinary Medical Officer</a:t>
            </a:r>
            <a:endParaRPr lang="en-US" b="1" dirty="0">
              <a:solidFill>
                <a:schemeClr val="tx1"/>
              </a:solidFill>
            </a:endParaRPr>
          </a:p>
        </p:txBody>
      </p:sp>
    </p:spTree>
    <p:extLst>
      <p:ext uri="{BB962C8B-B14F-4D97-AF65-F5344CB8AC3E}">
        <p14:creationId xmlns:p14="http://schemas.microsoft.com/office/powerpoint/2010/main" val="4278278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solidFill>
                  <a:schemeClr val="tx1"/>
                </a:solidFill>
              </a:rPr>
              <a:t>Environmental Enrichment (Sounds)</a:t>
            </a:r>
          </a:p>
          <a:p>
            <a:r>
              <a:rPr lang="en-US" sz="2800" b="1" dirty="0">
                <a:solidFill>
                  <a:schemeClr val="tx1"/>
                </a:solidFill>
              </a:rPr>
              <a:t>The </a:t>
            </a:r>
            <a:r>
              <a:rPr lang="en-US" sz="2800" b="1" i="1" dirty="0">
                <a:solidFill>
                  <a:schemeClr val="tx1"/>
                </a:solidFill>
              </a:rPr>
              <a:t>Guide </a:t>
            </a:r>
            <a:r>
              <a:rPr lang="en-US" sz="2800" b="1" dirty="0">
                <a:solidFill>
                  <a:schemeClr val="tx1"/>
                </a:solidFill>
              </a:rPr>
              <a:t>states – “Radios, alarms, and other sound generators </a:t>
            </a:r>
            <a:r>
              <a:rPr lang="en-US" sz="2800" b="1" u="sng" dirty="0">
                <a:solidFill>
                  <a:schemeClr val="tx1"/>
                </a:solidFill>
              </a:rPr>
              <a:t>should</a:t>
            </a:r>
            <a:r>
              <a:rPr lang="en-US" sz="2800" b="1" dirty="0">
                <a:solidFill>
                  <a:schemeClr val="tx1"/>
                </a:solidFill>
              </a:rPr>
              <a:t> not be used in animal rooms, </a:t>
            </a:r>
            <a:r>
              <a:rPr lang="en-US" sz="2800" b="1" u="sng" dirty="0">
                <a:solidFill>
                  <a:schemeClr val="tx1"/>
                </a:solidFill>
              </a:rPr>
              <a:t>unless</a:t>
            </a:r>
            <a:r>
              <a:rPr lang="en-US" sz="2800" b="1" dirty="0">
                <a:solidFill>
                  <a:schemeClr val="tx1"/>
                </a:solidFill>
              </a:rPr>
              <a:t> they are part of an approved protocol or enrichment program” (pg</a:t>
            </a:r>
            <a:r>
              <a:rPr lang="en-US" sz="2800" b="1" dirty="0" smtClean="0">
                <a:solidFill>
                  <a:schemeClr val="tx1"/>
                </a:solidFill>
              </a:rPr>
              <a:t>. 50</a:t>
            </a:r>
            <a:r>
              <a:rPr lang="en-US" sz="2800" b="1" dirty="0">
                <a:solidFill>
                  <a:schemeClr val="tx1"/>
                </a:solidFill>
              </a:rPr>
              <a:t>).</a:t>
            </a:r>
          </a:p>
          <a:p>
            <a:endParaRPr lang="en-US" dirty="0"/>
          </a:p>
        </p:txBody>
      </p:sp>
      <p:sp>
        <p:nvSpPr>
          <p:cNvPr id="3" name="Title 2"/>
          <p:cNvSpPr>
            <a:spLocks noGrp="1"/>
          </p:cNvSpPr>
          <p:nvPr>
            <p:ph type="title"/>
          </p:nvPr>
        </p:nvSpPr>
        <p:spPr/>
        <p:txBody>
          <a:bodyPr>
            <a:normAutofit fontScale="90000"/>
          </a:bodyPr>
          <a:lstStyle/>
          <a:p>
            <a:r>
              <a:rPr lang="en-US" b="1" dirty="0">
                <a:solidFill>
                  <a:schemeClr val="tx1"/>
                </a:solidFill>
              </a:rPr>
              <a:t>Specifically Established Exceptions</a:t>
            </a:r>
            <a:br>
              <a:rPr lang="en-US" b="1" dirty="0">
                <a:solidFill>
                  <a:schemeClr val="tx1"/>
                </a:solidFill>
              </a:rPr>
            </a:br>
            <a:r>
              <a:rPr lang="en-US" b="1" dirty="0">
                <a:solidFill>
                  <a:schemeClr val="tx1"/>
                </a:solidFill>
              </a:rPr>
              <a:t>(OLAW approved)</a:t>
            </a:r>
            <a:endParaRPr lang="en-US" dirty="0"/>
          </a:p>
        </p:txBody>
      </p:sp>
    </p:spTree>
    <p:extLst>
      <p:ext uri="{BB962C8B-B14F-4D97-AF65-F5344CB8AC3E}">
        <p14:creationId xmlns:p14="http://schemas.microsoft.com/office/powerpoint/2010/main" val="4057836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722120"/>
            <a:ext cx="7789333" cy="5105400"/>
          </a:xfrm>
        </p:spPr>
        <p:txBody>
          <a:bodyPr>
            <a:noAutofit/>
          </a:bodyPr>
          <a:lstStyle/>
          <a:p>
            <a:r>
              <a:rPr lang="en-US" b="1" dirty="0" smtClean="0">
                <a:solidFill>
                  <a:schemeClr val="tx1"/>
                </a:solidFill>
              </a:rPr>
              <a:t>Single Housing</a:t>
            </a:r>
          </a:p>
          <a:p>
            <a:r>
              <a:rPr lang="en-US" b="1" dirty="0" smtClean="0">
                <a:solidFill>
                  <a:schemeClr val="tx1"/>
                </a:solidFill>
              </a:rPr>
              <a:t>“</a:t>
            </a:r>
            <a:r>
              <a:rPr lang="en-US" b="1" dirty="0">
                <a:solidFill>
                  <a:schemeClr val="tx1"/>
                </a:solidFill>
              </a:rPr>
              <a:t>Social animals should be housed in stable pairs or groups of compatible individuals </a:t>
            </a:r>
            <a:r>
              <a:rPr lang="en-US" b="1" u="sng" dirty="0">
                <a:solidFill>
                  <a:schemeClr val="tx1"/>
                </a:solidFill>
              </a:rPr>
              <a:t>unless</a:t>
            </a:r>
            <a:r>
              <a:rPr lang="en-US" b="1" dirty="0">
                <a:solidFill>
                  <a:schemeClr val="tx1"/>
                </a:solidFill>
              </a:rPr>
              <a:t> they must be housed alone for  experimental reasons or because of social incompatibility (see also section on Behavioral and Social Management).” (pg. 51) </a:t>
            </a:r>
            <a:endParaRPr lang="en-US" b="1" dirty="0" smtClean="0">
              <a:solidFill>
                <a:schemeClr val="tx1"/>
              </a:solidFill>
            </a:endParaRPr>
          </a:p>
          <a:p>
            <a:pPr marL="0" indent="0">
              <a:buNone/>
            </a:pPr>
            <a:endParaRPr lang="en-US" b="1" dirty="0" smtClean="0">
              <a:solidFill>
                <a:schemeClr val="tx1"/>
              </a:solidFill>
            </a:endParaRPr>
          </a:p>
          <a:p>
            <a:r>
              <a:rPr lang="en-US" b="1" dirty="0" smtClean="0">
                <a:solidFill>
                  <a:schemeClr val="tx1"/>
                </a:solidFill>
              </a:rPr>
              <a:t>“</a:t>
            </a:r>
            <a:r>
              <a:rPr lang="en-US" b="1" dirty="0">
                <a:solidFill>
                  <a:schemeClr val="tx1"/>
                </a:solidFill>
              </a:rPr>
              <a:t>If necessary to house animals singly – for example, </a:t>
            </a:r>
            <a:r>
              <a:rPr lang="en-US" b="1" u="sng" dirty="0">
                <a:solidFill>
                  <a:schemeClr val="tx1"/>
                </a:solidFill>
              </a:rPr>
              <a:t>when justified </a:t>
            </a:r>
            <a:r>
              <a:rPr lang="en-US" b="1" dirty="0">
                <a:solidFill>
                  <a:schemeClr val="tx1"/>
                </a:solidFill>
              </a:rPr>
              <a:t>for experimental purposes, for provision of veterinary care, or for incompatible animals – this arrangement should be for the shortest duration possible. “ (pg. 60) </a:t>
            </a:r>
          </a:p>
        </p:txBody>
      </p:sp>
      <p:sp>
        <p:nvSpPr>
          <p:cNvPr id="3" name="Title 2"/>
          <p:cNvSpPr>
            <a:spLocks noGrp="1"/>
          </p:cNvSpPr>
          <p:nvPr>
            <p:ph type="title"/>
          </p:nvPr>
        </p:nvSpPr>
        <p:spPr/>
        <p:txBody>
          <a:bodyPr>
            <a:normAutofit fontScale="90000"/>
          </a:bodyPr>
          <a:lstStyle/>
          <a:p>
            <a:r>
              <a:rPr lang="en-US" b="1" dirty="0">
                <a:solidFill>
                  <a:schemeClr val="tx1"/>
                </a:solidFill>
              </a:rPr>
              <a:t>Specifically Established Exceptions</a:t>
            </a:r>
            <a:br>
              <a:rPr lang="en-US" b="1" dirty="0">
                <a:solidFill>
                  <a:schemeClr val="tx1"/>
                </a:solidFill>
              </a:rPr>
            </a:br>
            <a:r>
              <a:rPr lang="en-US" b="1" dirty="0">
                <a:solidFill>
                  <a:schemeClr val="tx1"/>
                </a:solidFill>
              </a:rPr>
              <a:t>(OLAW approved)</a:t>
            </a:r>
            <a:endParaRPr lang="en-US" dirty="0"/>
          </a:p>
        </p:txBody>
      </p:sp>
    </p:spTree>
    <p:extLst>
      <p:ext uri="{BB962C8B-B14F-4D97-AF65-F5344CB8AC3E}">
        <p14:creationId xmlns:p14="http://schemas.microsoft.com/office/powerpoint/2010/main" val="2712289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200" b="1" dirty="0" smtClean="0">
                <a:solidFill>
                  <a:schemeClr val="tx1"/>
                </a:solidFill>
              </a:rPr>
              <a:t>Aseptic surgery</a:t>
            </a:r>
          </a:p>
          <a:p>
            <a:r>
              <a:rPr lang="en-US" sz="3200" b="1" dirty="0">
                <a:solidFill>
                  <a:schemeClr val="tx1"/>
                </a:solidFill>
              </a:rPr>
              <a:t>The </a:t>
            </a:r>
            <a:r>
              <a:rPr lang="en-US" sz="3200" b="1" i="1" dirty="0">
                <a:solidFill>
                  <a:schemeClr val="tx1"/>
                </a:solidFill>
              </a:rPr>
              <a:t>Guide </a:t>
            </a:r>
            <a:r>
              <a:rPr lang="en-US" sz="3200" b="1" dirty="0">
                <a:solidFill>
                  <a:schemeClr val="tx1"/>
                </a:solidFill>
              </a:rPr>
              <a:t>states “ </a:t>
            </a:r>
            <a:r>
              <a:rPr lang="en-US" sz="3200" b="1" u="sng" dirty="0">
                <a:solidFill>
                  <a:schemeClr val="tx1"/>
                </a:solidFill>
              </a:rPr>
              <a:t>Unless</a:t>
            </a:r>
            <a:r>
              <a:rPr lang="en-US" sz="3200" b="1" dirty="0">
                <a:solidFill>
                  <a:schemeClr val="tx1"/>
                </a:solidFill>
              </a:rPr>
              <a:t> an exception is specifically justified as an essential component of the research protocol and approved by the IACUC, aseptic surgery </a:t>
            </a:r>
            <a:r>
              <a:rPr lang="en-US" sz="3200" b="1" u="sng" dirty="0">
                <a:solidFill>
                  <a:schemeClr val="tx1"/>
                </a:solidFill>
              </a:rPr>
              <a:t>should</a:t>
            </a:r>
            <a:r>
              <a:rPr lang="en-US" sz="3200" b="1" dirty="0">
                <a:solidFill>
                  <a:schemeClr val="tx1"/>
                </a:solidFill>
              </a:rPr>
              <a:t> be conducted in dedicated facilities or spaces (pg. 116).</a:t>
            </a:r>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tx1"/>
                </a:solidFill>
              </a:rPr>
              <a:t>Specifically Established Exceptions</a:t>
            </a:r>
            <a:r>
              <a:rPr lang="en-US" b="1" dirty="0">
                <a:solidFill>
                  <a:schemeClr val="tx1"/>
                </a:solidFill>
              </a:rPr>
              <a:t/>
            </a:r>
            <a:br>
              <a:rPr lang="en-US" b="1" dirty="0">
                <a:solidFill>
                  <a:schemeClr val="tx1"/>
                </a:solidFill>
              </a:rPr>
            </a:br>
            <a:r>
              <a:rPr lang="en-US" b="1" dirty="0" smtClean="0">
                <a:solidFill>
                  <a:schemeClr val="tx1"/>
                </a:solidFill>
              </a:rPr>
              <a:t>(OLAW approved)</a:t>
            </a:r>
            <a:endParaRPr lang="en-US" b="1" dirty="0">
              <a:solidFill>
                <a:schemeClr val="tx1"/>
              </a:solidFill>
            </a:endParaRPr>
          </a:p>
        </p:txBody>
      </p:sp>
    </p:spTree>
    <p:extLst>
      <p:ext uri="{BB962C8B-B14F-4D97-AF65-F5344CB8AC3E}">
        <p14:creationId xmlns:p14="http://schemas.microsoft.com/office/powerpoint/2010/main" val="2086809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solidFill>
                  <a:schemeClr val="tx1"/>
                </a:solidFill>
              </a:rPr>
              <a:t>Euthanasia method</a:t>
            </a:r>
          </a:p>
          <a:p>
            <a:r>
              <a:rPr lang="en-US" sz="2800" b="1" dirty="0" smtClean="0">
                <a:solidFill>
                  <a:schemeClr val="tx1"/>
                </a:solidFill>
              </a:rPr>
              <a:t>“</a:t>
            </a:r>
            <a:r>
              <a:rPr lang="en-US" sz="2800" b="1" u="sng" dirty="0" smtClean="0">
                <a:solidFill>
                  <a:schemeClr val="tx1"/>
                </a:solidFill>
              </a:rPr>
              <a:t>Unless</a:t>
            </a:r>
            <a:r>
              <a:rPr lang="en-US" sz="2800" b="1" dirty="0" smtClean="0">
                <a:solidFill>
                  <a:schemeClr val="tx1"/>
                </a:solidFill>
              </a:rPr>
              <a:t> a deviation is justified for scientific or medical reasons, methods should be consistent with the </a:t>
            </a:r>
            <a:r>
              <a:rPr lang="en-US" sz="2800" b="1" i="1" dirty="0" smtClean="0">
                <a:solidFill>
                  <a:schemeClr val="tx1"/>
                </a:solidFill>
              </a:rPr>
              <a:t>AVMA Guidelines on Euthanasia (</a:t>
            </a:r>
            <a:r>
              <a:rPr lang="en-US" sz="2800" b="1" dirty="0" smtClean="0">
                <a:solidFill>
                  <a:schemeClr val="tx1"/>
                </a:solidFill>
              </a:rPr>
              <a:t>AVMA 2007 or later editions).” (pg. 123)</a:t>
            </a:r>
          </a:p>
          <a:p>
            <a:endParaRPr lang="en-US" dirty="0"/>
          </a:p>
        </p:txBody>
      </p:sp>
      <p:sp>
        <p:nvSpPr>
          <p:cNvPr id="3" name="Title 2"/>
          <p:cNvSpPr>
            <a:spLocks noGrp="1"/>
          </p:cNvSpPr>
          <p:nvPr>
            <p:ph type="title"/>
          </p:nvPr>
        </p:nvSpPr>
        <p:spPr/>
        <p:txBody>
          <a:bodyPr>
            <a:normAutofit fontScale="90000"/>
          </a:bodyPr>
          <a:lstStyle/>
          <a:p>
            <a:r>
              <a:rPr lang="en-US" b="1" dirty="0">
                <a:solidFill>
                  <a:schemeClr val="tx1"/>
                </a:solidFill>
              </a:rPr>
              <a:t>Specifically Established Exceptions</a:t>
            </a:r>
            <a:br>
              <a:rPr lang="en-US" b="1" dirty="0">
                <a:solidFill>
                  <a:schemeClr val="tx1"/>
                </a:solidFill>
              </a:rPr>
            </a:br>
            <a:r>
              <a:rPr lang="en-US" b="1" dirty="0">
                <a:solidFill>
                  <a:schemeClr val="tx1"/>
                </a:solidFill>
              </a:rPr>
              <a:t>(OLAW approved)</a:t>
            </a:r>
            <a:endParaRPr lang="en-US" dirty="0"/>
          </a:p>
        </p:txBody>
      </p:sp>
    </p:spTree>
    <p:extLst>
      <p:ext uri="{BB962C8B-B14F-4D97-AF65-F5344CB8AC3E}">
        <p14:creationId xmlns:p14="http://schemas.microsoft.com/office/powerpoint/2010/main" val="3876791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1138" y="685800"/>
            <a:ext cx="6181725"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9748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13360"/>
            <a:ext cx="5657850" cy="581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133600" y="6248400"/>
            <a:ext cx="4435830" cy="369332"/>
          </a:xfrm>
          <a:prstGeom prst="rect">
            <a:avLst/>
          </a:prstGeom>
        </p:spPr>
        <p:txBody>
          <a:bodyPr wrap="none">
            <a:spAutoFit/>
          </a:bodyPr>
          <a:lstStyle/>
          <a:p>
            <a:r>
              <a:rPr lang="en-US" dirty="0"/>
              <a:t>http://www.quickmeme.com/meme/3pk92b</a:t>
            </a:r>
          </a:p>
        </p:txBody>
      </p:sp>
    </p:spTree>
    <p:extLst>
      <p:ext uri="{BB962C8B-B14F-4D97-AF65-F5344CB8AC3E}">
        <p14:creationId xmlns:p14="http://schemas.microsoft.com/office/powerpoint/2010/main" val="352303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73190157"/>
              </p:ext>
            </p:extLst>
          </p:nvPr>
        </p:nvGraphicFramePr>
        <p:xfrm>
          <a:off x="914400" y="2438401"/>
          <a:ext cx="7408862" cy="4371658"/>
        </p:xfrm>
        <a:graphic>
          <a:graphicData uri="http://schemas.openxmlformats.org/drawingml/2006/table">
            <a:tbl>
              <a:tblPr firstRow="1" bandRow="1">
                <a:tableStyleId>{5C22544A-7EE6-4342-B048-85BDC9FD1C3A}</a:tableStyleId>
              </a:tblPr>
              <a:tblGrid>
                <a:gridCol w="3704431"/>
                <a:gridCol w="3704431"/>
              </a:tblGrid>
              <a:tr h="431842">
                <a:tc>
                  <a:txBody>
                    <a:bodyPr/>
                    <a:lstStyle/>
                    <a:p>
                      <a:r>
                        <a:rPr lang="en-US" b="1" dirty="0" smtClean="0">
                          <a:solidFill>
                            <a:schemeClr val="tx1"/>
                          </a:solidFill>
                        </a:rPr>
                        <a:t>Include in ACORP</a:t>
                      </a:r>
                      <a:endParaRPr lang="en-US" b="1" dirty="0">
                        <a:solidFill>
                          <a:schemeClr val="tx1"/>
                        </a:solidFill>
                      </a:endParaRPr>
                    </a:p>
                  </a:txBody>
                  <a:tcPr/>
                </a:tc>
                <a:tc>
                  <a:txBody>
                    <a:bodyPr/>
                    <a:lstStyle/>
                    <a:p>
                      <a:r>
                        <a:rPr lang="en-US" b="1" dirty="0" smtClean="0">
                          <a:solidFill>
                            <a:schemeClr val="tx1"/>
                          </a:solidFill>
                        </a:rPr>
                        <a:t>Do</a:t>
                      </a:r>
                      <a:r>
                        <a:rPr lang="en-US" b="1" baseline="0" dirty="0" smtClean="0">
                          <a:solidFill>
                            <a:schemeClr val="tx1"/>
                          </a:solidFill>
                        </a:rPr>
                        <a:t> not include in ACORP</a:t>
                      </a:r>
                      <a:endParaRPr lang="en-US" b="1" dirty="0">
                        <a:solidFill>
                          <a:schemeClr val="tx1"/>
                        </a:solidFill>
                      </a:endParaRPr>
                    </a:p>
                  </a:txBody>
                  <a:tcPr/>
                </a:tc>
              </a:tr>
              <a:tr h="1064815">
                <a:tc>
                  <a:txBody>
                    <a:bodyPr/>
                    <a:lstStyle/>
                    <a:p>
                      <a:r>
                        <a:rPr lang="en-US" b="1" baseline="0" dirty="0" smtClean="0">
                          <a:solidFill>
                            <a:schemeClr val="tx1"/>
                          </a:solidFill>
                        </a:rPr>
                        <a:t>SOPs that are specifically referenced in the ACORP – Example: Endpoint criteria</a:t>
                      </a:r>
                      <a:endParaRPr lang="en-US" b="1" dirty="0">
                        <a:solidFill>
                          <a:schemeClr val="tx1"/>
                        </a:solidFill>
                      </a:endParaRPr>
                    </a:p>
                  </a:txBody>
                  <a:tcPr/>
                </a:tc>
                <a:tc>
                  <a:txBody>
                    <a:bodyPr/>
                    <a:lstStyle/>
                    <a:p>
                      <a:r>
                        <a:rPr lang="en-US" b="1" dirty="0" smtClean="0">
                          <a:solidFill>
                            <a:schemeClr val="tx1"/>
                          </a:solidFill>
                        </a:rPr>
                        <a:t>SOPs</a:t>
                      </a:r>
                      <a:r>
                        <a:rPr lang="en-US" b="1" baseline="0" dirty="0" smtClean="0">
                          <a:solidFill>
                            <a:schemeClr val="tx1"/>
                          </a:solidFill>
                        </a:rPr>
                        <a:t> for r</a:t>
                      </a:r>
                      <a:r>
                        <a:rPr lang="en-US" b="1" dirty="0" smtClean="0">
                          <a:solidFill>
                            <a:schemeClr val="tx1"/>
                          </a:solidFill>
                        </a:rPr>
                        <a:t>outine</a:t>
                      </a:r>
                      <a:r>
                        <a:rPr lang="en-US" b="1" baseline="0" dirty="0" smtClean="0">
                          <a:solidFill>
                            <a:schemeClr val="tx1"/>
                          </a:solidFill>
                        </a:rPr>
                        <a:t> animal husbandry</a:t>
                      </a:r>
                      <a:endParaRPr lang="en-US" b="1" dirty="0">
                        <a:solidFill>
                          <a:schemeClr val="tx1"/>
                        </a:solidFill>
                      </a:endParaRPr>
                    </a:p>
                  </a:txBody>
                  <a:tcPr/>
                </a:tc>
              </a:tr>
              <a:tr h="745371">
                <a:tc>
                  <a:txBody>
                    <a:bodyPr/>
                    <a:lstStyle/>
                    <a:p>
                      <a:r>
                        <a:rPr lang="en-US" b="1" dirty="0" smtClean="0">
                          <a:solidFill>
                            <a:schemeClr val="tx1"/>
                          </a:solidFill>
                        </a:rPr>
                        <a:t>SOPs for the handling of animals</a:t>
                      </a:r>
                      <a:r>
                        <a:rPr lang="en-US" b="1" baseline="0" dirty="0" smtClean="0">
                          <a:solidFill>
                            <a:schemeClr val="tx1"/>
                          </a:solidFill>
                        </a:rPr>
                        <a:t> treated with hazardous agents</a:t>
                      </a:r>
                      <a:endParaRPr lang="en-US"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SOPs</a:t>
                      </a:r>
                      <a:r>
                        <a:rPr lang="en-US" b="1" baseline="0" dirty="0" smtClean="0">
                          <a:solidFill>
                            <a:schemeClr val="tx1"/>
                          </a:solidFill>
                        </a:rPr>
                        <a:t> for r</a:t>
                      </a:r>
                      <a:r>
                        <a:rPr lang="en-US" b="1" dirty="0" smtClean="0">
                          <a:solidFill>
                            <a:schemeClr val="tx1"/>
                          </a:solidFill>
                        </a:rPr>
                        <a:t>outine</a:t>
                      </a:r>
                      <a:r>
                        <a:rPr lang="en-US" b="1" baseline="0" dirty="0" smtClean="0">
                          <a:solidFill>
                            <a:schemeClr val="tx1"/>
                          </a:solidFill>
                        </a:rPr>
                        <a:t> carcass disposal</a:t>
                      </a:r>
                      <a:endParaRPr lang="en-US" b="1" dirty="0" smtClean="0">
                        <a:solidFill>
                          <a:schemeClr val="tx1"/>
                        </a:solidFill>
                      </a:endParaRPr>
                    </a:p>
                    <a:p>
                      <a:endParaRPr lang="en-US" b="1" dirty="0">
                        <a:solidFill>
                          <a:schemeClr val="tx1"/>
                        </a:solidFill>
                      </a:endParaRPr>
                    </a:p>
                  </a:txBody>
                  <a:tcPr/>
                </a:tc>
              </a:tr>
              <a:tr h="1064815">
                <a:tc>
                  <a:txBody>
                    <a:bodyPr/>
                    <a:lstStyle/>
                    <a:p>
                      <a:r>
                        <a:rPr lang="en-US" b="1" dirty="0" smtClean="0">
                          <a:solidFill>
                            <a:schemeClr val="tx1"/>
                          </a:solidFill>
                        </a:rPr>
                        <a:t>SOPs</a:t>
                      </a:r>
                      <a:r>
                        <a:rPr lang="en-US" b="1" baseline="0" dirty="0" smtClean="0">
                          <a:solidFill>
                            <a:schemeClr val="tx1"/>
                          </a:solidFill>
                        </a:rPr>
                        <a:t> for unique experimental equipment – Example: Cigarette Smoking Machine</a:t>
                      </a:r>
                      <a:endParaRPr lang="en-US" b="1" dirty="0">
                        <a:solidFill>
                          <a:schemeClr val="tx1"/>
                        </a:solidFill>
                      </a:endParaRPr>
                    </a:p>
                  </a:txBody>
                  <a:tcPr/>
                </a:tc>
                <a:tc>
                  <a:txBody>
                    <a:bodyPr/>
                    <a:lstStyle/>
                    <a:p>
                      <a:r>
                        <a:rPr lang="en-US" b="1" dirty="0" smtClean="0">
                          <a:solidFill>
                            <a:schemeClr val="tx1"/>
                          </a:solidFill>
                        </a:rPr>
                        <a:t>SOPs for animal</a:t>
                      </a:r>
                      <a:r>
                        <a:rPr lang="en-US" b="1" baseline="0" dirty="0" smtClean="0">
                          <a:solidFill>
                            <a:schemeClr val="tx1"/>
                          </a:solidFill>
                        </a:rPr>
                        <a:t> adoption policy</a:t>
                      </a:r>
                      <a:endParaRPr lang="en-US" b="1" dirty="0">
                        <a:solidFill>
                          <a:schemeClr val="tx1"/>
                        </a:solidFill>
                      </a:endParaRPr>
                    </a:p>
                  </a:txBody>
                  <a:tcPr/>
                </a:tc>
              </a:tr>
              <a:tr h="1064815">
                <a:tc>
                  <a:txBody>
                    <a:bodyPr/>
                    <a:lstStyle/>
                    <a:p>
                      <a:r>
                        <a:rPr lang="en-US" b="1" dirty="0" smtClean="0">
                          <a:solidFill>
                            <a:schemeClr val="tx1"/>
                          </a:solidFill>
                        </a:rPr>
                        <a:t>MSDSs for experimental  agent</a:t>
                      </a:r>
                      <a:r>
                        <a:rPr lang="en-US" b="1" baseline="0" dirty="0" smtClean="0">
                          <a:solidFill>
                            <a:schemeClr val="tx1"/>
                          </a:solidFill>
                        </a:rPr>
                        <a:t>s unique </a:t>
                      </a:r>
                      <a:r>
                        <a:rPr lang="en-US" b="1" dirty="0" smtClean="0">
                          <a:solidFill>
                            <a:schemeClr val="tx1"/>
                          </a:solidFill>
                        </a:rPr>
                        <a:t>to the</a:t>
                      </a:r>
                    </a:p>
                    <a:p>
                      <a:r>
                        <a:rPr lang="en-US" b="1" dirty="0" smtClean="0">
                          <a:solidFill>
                            <a:schemeClr val="tx1"/>
                          </a:solidFill>
                        </a:rPr>
                        <a:t>study</a:t>
                      </a:r>
                      <a:endParaRPr lang="en-US" b="1" dirty="0">
                        <a:solidFill>
                          <a:schemeClr val="tx1"/>
                        </a:solidFill>
                      </a:endParaRPr>
                    </a:p>
                  </a:txBody>
                  <a:tcPr/>
                </a:tc>
                <a:tc>
                  <a:txBody>
                    <a:bodyPr/>
                    <a:lstStyle/>
                    <a:p>
                      <a:r>
                        <a:rPr lang="en-US" b="1" dirty="0" smtClean="0">
                          <a:solidFill>
                            <a:schemeClr val="tx1"/>
                          </a:solidFill>
                        </a:rPr>
                        <a:t>MSDSs for normal saline, isoflurane,</a:t>
                      </a:r>
                      <a:r>
                        <a:rPr lang="en-US" b="1" baseline="0" dirty="0" smtClean="0">
                          <a:solidFill>
                            <a:schemeClr val="tx1"/>
                          </a:solidFill>
                        </a:rPr>
                        <a:t> ophthalmic ointment, etc.</a:t>
                      </a:r>
                      <a:endParaRPr lang="en-US" b="1" dirty="0">
                        <a:solidFill>
                          <a:schemeClr val="tx1"/>
                        </a:solidFill>
                      </a:endParaRPr>
                    </a:p>
                  </a:txBody>
                  <a:tcPr/>
                </a:tc>
              </a:tr>
            </a:tbl>
          </a:graphicData>
        </a:graphic>
      </p:graphicFrame>
      <p:sp>
        <p:nvSpPr>
          <p:cNvPr id="3" name="Title 2"/>
          <p:cNvSpPr>
            <a:spLocks noGrp="1"/>
          </p:cNvSpPr>
          <p:nvPr>
            <p:ph type="title"/>
          </p:nvPr>
        </p:nvSpPr>
        <p:spPr/>
        <p:txBody>
          <a:bodyPr/>
          <a:lstStyle/>
          <a:p>
            <a:r>
              <a:rPr lang="en-US" b="1" dirty="0" smtClean="0">
                <a:solidFill>
                  <a:schemeClr val="tx1"/>
                </a:solidFill>
              </a:rPr>
              <a:t>SOPs/MSDSs</a:t>
            </a:r>
            <a:endParaRPr lang="en-US" b="1" dirty="0">
              <a:solidFill>
                <a:schemeClr val="tx1"/>
              </a:solidFill>
            </a:endParaRPr>
          </a:p>
        </p:txBody>
      </p:sp>
      <p:pic>
        <p:nvPicPr>
          <p:cNvPr id="1026" name="Picture 2" descr="business,companies,company policies,company policy,guidelines,policy manuals,procedure manua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154" y="224157"/>
            <a:ext cx="2214245" cy="2214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916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smtClean="0">
                <a:solidFill>
                  <a:schemeClr val="tx1"/>
                </a:solidFill>
              </a:rPr>
              <a:t>A brief outline of the radiation treatment is often given in item C.2 (Experimental Design) but it lacks detail.</a:t>
            </a:r>
          </a:p>
          <a:p>
            <a:r>
              <a:rPr lang="en-US" b="1" dirty="0" smtClean="0">
                <a:solidFill>
                  <a:schemeClr val="tx1"/>
                </a:solidFill>
              </a:rPr>
              <a:t>Please complete an Appendix 6, which provides information that addresses:</a:t>
            </a:r>
          </a:p>
          <a:p>
            <a:pPr lvl="1">
              <a:buFont typeface="Wingdings" panose="05000000000000000000" pitchFamily="2" charset="2"/>
              <a:buChar char="§"/>
            </a:pPr>
            <a:r>
              <a:rPr lang="en-US" b="1" dirty="0" smtClean="0">
                <a:solidFill>
                  <a:schemeClr val="tx1"/>
                </a:solidFill>
              </a:rPr>
              <a:t>What is being performed?</a:t>
            </a:r>
          </a:p>
          <a:p>
            <a:pPr lvl="1">
              <a:buFont typeface="Wingdings" panose="05000000000000000000" pitchFamily="2" charset="2"/>
              <a:buChar char="§"/>
            </a:pPr>
            <a:r>
              <a:rPr lang="en-US" b="1" dirty="0" smtClean="0">
                <a:solidFill>
                  <a:schemeClr val="tx1"/>
                </a:solidFill>
              </a:rPr>
              <a:t>Where it is being performed?</a:t>
            </a:r>
          </a:p>
          <a:p>
            <a:pPr lvl="1">
              <a:buFont typeface="Wingdings" panose="05000000000000000000" pitchFamily="2" charset="2"/>
              <a:buChar char="§"/>
            </a:pPr>
            <a:r>
              <a:rPr lang="en-US" b="1" dirty="0" smtClean="0">
                <a:solidFill>
                  <a:schemeClr val="tx1"/>
                </a:solidFill>
              </a:rPr>
              <a:t>How it is being performed?</a:t>
            </a:r>
          </a:p>
          <a:p>
            <a:pPr lvl="1">
              <a:buFont typeface="Wingdings" panose="05000000000000000000" pitchFamily="2" charset="2"/>
              <a:buChar char="§"/>
            </a:pPr>
            <a:r>
              <a:rPr lang="en-US" b="1" dirty="0" smtClean="0">
                <a:solidFill>
                  <a:schemeClr val="tx1"/>
                </a:solidFill>
              </a:rPr>
              <a:t>Why it is being performed?</a:t>
            </a:r>
          </a:p>
          <a:p>
            <a:pPr lvl="1">
              <a:buFont typeface="Wingdings" panose="05000000000000000000" pitchFamily="2" charset="2"/>
              <a:buChar char="§"/>
            </a:pPr>
            <a:r>
              <a:rPr lang="en-US" b="1" dirty="0" smtClean="0">
                <a:solidFill>
                  <a:schemeClr val="tx1"/>
                </a:solidFill>
              </a:rPr>
              <a:t>Who is responsible?</a:t>
            </a:r>
          </a:p>
          <a:p>
            <a:pPr lvl="1">
              <a:buFont typeface="Wingdings" panose="05000000000000000000" pitchFamily="2" charset="2"/>
              <a:buChar char="§"/>
            </a:pPr>
            <a:endParaRPr lang="en-US" b="1" dirty="0" smtClean="0">
              <a:solidFill>
                <a:schemeClr val="tx1"/>
              </a:solidFill>
            </a:endParaRPr>
          </a:p>
        </p:txBody>
      </p:sp>
      <p:sp>
        <p:nvSpPr>
          <p:cNvPr id="3" name="Title 2"/>
          <p:cNvSpPr>
            <a:spLocks noGrp="1"/>
          </p:cNvSpPr>
          <p:nvPr>
            <p:ph type="title"/>
          </p:nvPr>
        </p:nvSpPr>
        <p:spPr/>
        <p:txBody>
          <a:bodyPr/>
          <a:lstStyle/>
          <a:p>
            <a:r>
              <a:rPr lang="en-US" b="1" dirty="0" smtClean="0">
                <a:solidFill>
                  <a:schemeClr val="tx1"/>
                </a:solidFill>
              </a:rPr>
              <a:t>Radiation</a:t>
            </a:r>
            <a:r>
              <a:rPr lang="en-US" dirty="0" smtClean="0"/>
              <a:t>         </a:t>
            </a:r>
            <a:endParaRPr lang="en-US"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85800"/>
            <a:ext cx="8763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685800"/>
            <a:ext cx="1009650" cy="895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3783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52600"/>
            <a:ext cx="7408333" cy="4373563"/>
          </a:xfrm>
        </p:spPr>
        <p:txBody>
          <a:bodyPr>
            <a:normAutofit fontScale="92500" lnSpcReduction="20000"/>
          </a:bodyPr>
          <a:lstStyle/>
          <a:p>
            <a:r>
              <a:rPr lang="en-US" b="1" dirty="0" smtClean="0">
                <a:solidFill>
                  <a:schemeClr val="tx1"/>
                </a:solidFill>
              </a:rPr>
              <a:t>Item G – Occupational Health and Safety</a:t>
            </a:r>
          </a:p>
          <a:p>
            <a:pPr marL="0" indent="0">
              <a:buNone/>
            </a:pPr>
            <a:r>
              <a:rPr lang="en-US" b="1" dirty="0">
                <a:solidFill>
                  <a:schemeClr val="tx1"/>
                </a:solidFill>
              </a:rPr>
              <a:t>	</a:t>
            </a:r>
            <a:r>
              <a:rPr lang="en-US" b="1" dirty="0" smtClean="0">
                <a:solidFill>
                  <a:schemeClr val="tx1"/>
                </a:solidFill>
              </a:rPr>
              <a:t>  G.1 – Enrollment in OHSP</a:t>
            </a:r>
          </a:p>
          <a:p>
            <a:pPr marL="0" indent="0">
              <a:buNone/>
            </a:pPr>
            <a:r>
              <a:rPr lang="en-US" b="1" dirty="0">
                <a:solidFill>
                  <a:schemeClr val="tx1"/>
                </a:solidFill>
              </a:rPr>
              <a:t>	</a:t>
            </a:r>
            <a:r>
              <a:rPr lang="en-US" b="1" dirty="0" smtClean="0">
                <a:solidFill>
                  <a:schemeClr val="tx1"/>
                </a:solidFill>
              </a:rPr>
              <a:t>  G.2 - Are there any non-routine OHSP measures that 	would potentially benefit, or are otherwise required 	for, personnel participating in or supporting this 	protocol?</a:t>
            </a:r>
          </a:p>
          <a:p>
            <a:r>
              <a:rPr lang="en-US" b="1" dirty="0" smtClean="0">
                <a:solidFill>
                  <a:schemeClr val="tx1"/>
                </a:solidFill>
              </a:rPr>
              <a:t>Most common and usually correct answer to item G.2 is “No”.</a:t>
            </a:r>
          </a:p>
          <a:p>
            <a:r>
              <a:rPr lang="en-US" b="1" dirty="0" smtClean="0">
                <a:solidFill>
                  <a:schemeClr val="tx1"/>
                </a:solidFill>
              </a:rPr>
              <a:t>However, G.2 should be answered “Yes” with an explanation when the research involves:</a:t>
            </a:r>
          </a:p>
          <a:p>
            <a:pPr lvl="2">
              <a:buFont typeface="Wingdings" panose="05000000000000000000" pitchFamily="2" charset="2"/>
              <a:buChar char="§"/>
            </a:pPr>
            <a:r>
              <a:rPr lang="en-US" b="1" dirty="0" smtClean="0">
                <a:solidFill>
                  <a:schemeClr val="tx1"/>
                </a:solidFill>
              </a:rPr>
              <a:t>Nonhuman primates</a:t>
            </a:r>
          </a:p>
          <a:p>
            <a:pPr lvl="2">
              <a:buFont typeface="Wingdings" panose="05000000000000000000" pitchFamily="2" charset="2"/>
              <a:buChar char="§"/>
            </a:pPr>
            <a:r>
              <a:rPr lang="en-US" b="1" dirty="0" smtClean="0">
                <a:solidFill>
                  <a:schemeClr val="tx1"/>
                </a:solidFill>
              </a:rPr>
              <a:t>Sheep, especially pregnant sheep</a:t>
            </a:r>
          </a:p>
          <a:p>
            <a:pPr lvl="2">
              <a:buFont typeface="Wingdings" panose="05000000000000000000" pitchFamily="2" charset="2"/>
              <a:buChar char="§"/>
            </a:pPr>
            <a:r>
              <a:rPr lang="en-US" b="1" dirty="0" smtClean="0">
                <a:solidFill>
                  <a:schemeClr val="tx1"/>
                </a:solidFill>
              </a:rPr>
              <a:t>Antibiotic resistant infectious agents </a:t>
            </a:r>
          </a:p>
          <a:p>
            <a:pPr lvl="2"/>
            <a:r>
              <a:rPr lang="en-US" b="1" dirty="0" smtClean="0">
                <a:solidFill>
                  <a:schemeClr val="tx1"/>
                </a:solidFill>
              </a:rPr>
              <a:t>Known teratogens</a:t>
            </a:r>
          </a:p>
        </p:txBody>
      </p:sp>
      <p:sp>
        <p:nvSpPr>
          <p:cNvPr id="3" name="Title 2"/>
          <p:cNvSpPr>
            <a:spLocks noGrp="1"/>
          </p:cNvSpPr>
          <p:nvPr>
            <p:ph type="title"/>
          </p:nvPr>
        </p:nvSpPr>
        <p:spPr>
          <a:xfrm>
            <a:off x="167640" y="352703"/>
            <a:ext cx="8229600" cy="1252728"/>
          </a:xfrm>
        </p:spPr>
        <p:txBody>
          <a:bodyPr/>
          <a:lstStyle/>
          <a:p>
            <a:r>
              <a:rPr lang="en-US" b="1" dirty="0" smtClean="0">
                <a:solidFill>
                  <a:schemeClr val="tx1"/>
                </a:solidFill>
              </a:rPr>
              <a:t>OHSP</a:t>
            </a:r>
            <a:endParaRPr lang="en-US" b="1" dirty="0">
              <a:solidFill>
                <a:schemeClr val="tx1"/>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443731"/>
            <a:ext cx="2057400" cy="116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7000" y="343703"/>
            <a:ext cx="2411930" cy="1361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835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chemeClr val="tx1"/>
                </a:solidFill>
              </a:rPr>
              <a:t>The information provided in item G and Appendix 3-subitem 10 (Protection of Animal Facility Staff from Hazardous Materials) should be congruent.</a:t>
            </a:r>
            <a:endParaRPr lang="en-US" b="1" dirty="0">
              <a:solidFill>
                <a:schemeClr val="tx1"/>
              </a:solidFill>
            </a:endParaRPr>
          </a:p>
        </p:txBody>
      </p:sp>
      <p:sp>
        <p:nvSpPr>
          <p:cNvPr id="3" name="Title 2"/>
          <p:cNvSpPr>
            <a:spLocks noGrp="1"/>
          </p:cNvSpPr>
          <p:nvPr>
            <p:ph type="title"/>
          </p:nvPr>
        </p:nvSpPr>
        <p:spPr/>
        <p:txBody>
          <a:bodyPr/>
          <a:lstStyle/>
          <a:p>
            <a:r>
              <a:rPr lang="en-US" b="1" dirty="0" smtClean="0">
                <a:solidFill>
                  <a:schemeClr val="tx1"/>
                </a:solidFill>
              </a:rPr>
              <a:t>OHSP</a:t>
            </a:r>
            <a:endParaRPr lang="en-US" b="1" dirty="0">
              <a:solidFill>
                <a:schemeClr val="tx1"/>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2743200" cy="1548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04800"/>
            <a:ext cx="2667000" cy="159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7254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smtClean="0">
                <a:solidFill>
                  <a:schemeClr val="tx1"/>
                </a:solidFill>
              </a:rPr>
              <a:t>Departures </a:t>
            </a:r>
            <a:r>
              <a:rPr lang="en-US" b="1" dirty="0">
                <a:solidFill>
                  <a:schemeClr val="tx1"/>
                </a:solidFill>
              </a:rPr>
              <a:t>from "Must" and "Should" Standards in the </a:t>
            </a:r>
            <a:r>
              <a:rPr lang="en-US" b="1" i="1" dirty="0" smtClean="0">
                <a:solidFill>
                  <a:schemeClr val="tx1"/>
                </a:solidFill>
              </a:rPr>
              <a:t>Guide</a:t>
            </a:r>
          </a:p>
          <a:p>
            <a:r>
              <a:rPr lang="en-US" b="1" dirty="0" smtClean="0">
                <a:solidFill>
                  <a:schemeClr val="tx1"/>
                </a:solidFill>
              </a:rPr>
              <a:t>The vast majority of “reported approved departures” are actually specifically established </a:t>
            </a:r>
            <a:r>
              <a:rPr lang="en-US" b="1" i="1" dirty="0" smtClean="0">
                <a:solidFill>
                  <a:schemeClr val="tx1"/>
                </a:solidFill>
              </a:rPr>
              <a:t>Guide</a:t>
            </a:r>
            <a:r>
              <a:rPr lang="en-US" b="1" dirty="0" smtClean="0">
                <a:solidFill>
                  <a:schemeClr val="tx1"/>
                </a:solidFill>
              </a:rPr>
              <a:t> exceptions.</a:t>
            </a:r>
            <a:endParaRPr lang="en-US" b="1" dirty="0">
              <a:solidFill>
                <a:schemeClr val="tx1"/>
              </a:solidFill>
            </a:endParaRPr>
          </a:p>
          <a:p>
            <a:r>
              <a:rPr lang="en-US" b="1" dirty="0" smtClean="0">
                <a:solidFill>
                  <a:schemeClr val="tx1"/>
                </a:solidFill>
              </a:rPr>
              <a:t>Remember specifically </a:t>
            </a:r>
            <a:r>
              <a:rPr lang="en-US" b="1" dirty="0">
                <a:solidFill>
                  <a:schemeClr val="tx1"/>
                </a:solidFill>
              </a:rPr>
              <a:t>established exceptions apply to deviations from </a:t>
            </a:r>
            <a:r>
              <a:rPr lang="en-US" b="1" u="sng" dirty="0">
                <a:solidFill>
                  <a:schemeClr val="tx1"/>
                </a:solidFill>
              </a:rPr>
              <a:t>must</a:t>
            </a:r>
            <a:r>
              <a:rPr lang="en-US" b="1" dirty="0">
                <a:solidFill>
                  <a:schemeClr val="tx1"/>
                </a:solidFill>
              </a:rPr>
              <a:t> or </a:t>
            </a:r>
            <a:r>
              <a:rPr lang="en-US" b="1" u="sng" dirty="0">
                <a:solidFill>
                  <a:schemeClr val="tx1"/>
                </a:solidFill>
              </a:rPr>
              <a:t>should</a:t>
            </a:r>
            <a:r>
              <a:rPr lang="en-US" b="1" dirty="0">
                <a:solidFill>
                  <a:schemeClr val="tx1"/>
                </a:solidFill>
              </a:rPr>
              <a:t> statements where certain exceptions are specifically described in the </a:t>
            </a:r>
            <a:r>
              <a:rPr lang="en-US" b="1" i="1" dirty="0">
                <a:solidFill>
                  <a:schemeClr val="tx1"/>
                </a:solidFill>
              </a:rPr>
              <a:t>Guide </a:t>
            </a:r>
            <a:r>
              <a:rPr lang="en-US" b="1" dirty="0">
                <a:solidFill>
                  <a:schemeClr val="tx1"/>
                </a:solidFill>
              </a:rPr>
              <a:t>and are considered acceptable when justified  and approved by the IACUC.  No reporting requirements. </a:t>
            </a:r>
          </a:p>
          <a:p>
            <a:endParaRPr lang="en-US" dirty="0" smtClean="0"/>
          </a:p>
        </p:txBody>
      </p:sp>
      <p:sp>
        <p:nvSpPr>
          <p:cNvPr id="3" name="Title 2"/>
          <p:cNvSpPr>
            <a:spLocks noGrp="1"/>
          </p:cNvSpPr>
          <p:nvPr>
            <p:ph type="title"/>
          </p:nvPr>
        </p:nvSpPr>
        <p:spPr/>
        <p:txBody>
          <a:bodyPr/>
          <a:lstStyle/>
          <a:p>
            <a:r>
              <a:rPr lang="en-US" b="1" dirty="0" smtClean="0">
                <a:solidFill>
                  <a:schemeClr val="tx1"/>
                </a:solidFill>
              </a:rPr>
              <a:t>Appendix 9</a:t>
            </a:r>
            <a:endParaRPr lang="en-US" b="1" dirty="0">
              <a:solidFill>
                <a:schemeClr val="tx1"/>
              </a:solidFill>
            </a:endParaRPr>
          </a:p>
        </p:txBody>
      </p:sp>
    </p:spTree>
    <p:extLst>
      <p:ext uri="{BB962C8B-B14F-4D97-AF65-F5344CB8AC3E}">
        <p14:creationId xmlns:p14="http://schemas.microsoft.com/office/powerpoint/2010/main" val="3857916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a:solidFill>
                  <a:schemeClr val="tx1"/>
                </a:solidFill>
              </a:rPr>
              <a:t>The two specifically established </a:t>
            </a:r>
            <a:r>
              <a:rPr lang="en-US" b="1" i="1" dirty="0">
                <a:solidFill>
                  <a:schemeClr val="tx1"/>
                </a:solidFill>
              </a:rPr>
              <a:t>Guide</a:t>
            </a:r>
            <a:r>
              <a:rPr lang="en-US" b="1" dirty="0">
                <a:solidFill>
                  <a:schemeClr val="tx1"/>
                </a:solidFill>
              </a:rPr>
              <a:t> exceptions commonly denoted </a:t>
            </a:r>
            <a:r>
              <a:rPr lang="en-US" b="1" dirty="0" smtClean="0">
                <a:solidFill>
                  <a:schemeClr val="tx1"/>
                </a:solidFill>
              </a:rPr>
              <a:t>as approved departures in Appendix 9 </a:t>
            </a:r>
            <a:r>
              <a:rPr lang="en-US" b="1" dirty="0">
                <a:solidFill>
                  <a:schemeClr val="tx1"/>
                </a:solidFill>
              </a:rPr>
              <a:t>are</a:t>
            </a:r>
            <a:r>
              <a:rPr lang="en-US" b="1" dirty="0" smtClean="0">
                <a:solidFill>
                  <a:schemeClr val="tx1"/>
                </a:solidFill>
              </a:rPr>
              <a:t>:</a:t>
            </a:r>
          </a:p>
          <a:p>
            <a:endParaRPr lang="en-US" b="1" dirty="0" smtClean="0">
              <a:solidFill>
                <a:schemeClr val="tx1"/>
              </a:solidFill>
            </a:endParaRPr>
          </a:p>
          <a:p>
            <a:pPr lvl="1">
              <a:buFont typeface="Wingdings" panose="05000000000000000000" pitchFamily="2" charset="2"/>
              <a:buChar char="§"/>
            </a:pPr>
            <a:r>
              <a:rPr lang="en-US" b="1" dirty="0">
                <a:solidFill>
                  <a:schemeClr val="tx1"/>
                </a:solidFill>
              </a:rPr>
              <a:t>Single housing </a:t>
            </a:r>
            <a:r>
              <a:rPr lang="en-US" b="1" dirty="0" smtClean="0">
                <a:solidFill>
                  <a:schemeClr val="tx1"/>
                </a:solidFill>
              </a:rPr>
              <a:t>of animals </a:t>
            </a:r>
            <a:r>
              <a:rPr lang="en-US" b="1" dirty="0">
                <a:solidFill>
                  <a:schemeClr val="tx1"/>
                </a:solidFill>
              </a:rPr>
              <a:t>with IACUC-reviewed scientific </a:t>
            </a:r>
            <a:r>
              <a:rPr lang="en-US" b="1" dirty="0" smtClean="0">
                <a:solidFill>
                  <a:schemeClr val="tx1"/>
                </a:solidFill>
              </a:rPr>
              <a:t>justification.   Single housing exception may also be for  social incompatibility or a veterinary-related concern.</a:t>
            </a:r>
          </a:p>
          <a:p>
            <a:pPr marL="301943" lvl="1" indent="0">
              <a:buNone/>
            </a:pPr>
            <a:endParaRPr lang="en-US" b="1" dirty="0" smtClean="0">
              <a:solidFill>
                <a:schemeClr val="tx1"/>
              </a:solidFill>
            </a:endParaRPr>
          </a:p>
          <a:p>
            <a:pPr lvl="1">
              <a:buFont typeface="Wingdings" panose="05000000000000000000" pitchFamily="2" charset="2"/>
              <a:buChar char="§"/>
            </a:pPr>
            <a:r>
              <a:rPr lang="en-US" b="1" dirty="0" smtClean="0">
                <a:solidFill>
                  <a:schemeClr val="tx1"/>
                </a:solidFill>
              </a:rPr>
              <a:t>Use of non-pharmaceutical grade agents.</a:t>
            </a:r>
            <a:endParaRPr lang="en-US" b="1" dirty="0">
              <a:solidFill>
                <a:schemeClr val="tx1"/>
              </a:solidFill>
            </a:endParaRPr>
          </a:p>
          <a:p>
            <a:endParaRPr lang="en-US" dirty="0"/>
          </a:p>
        </p:txBody>
      </p:sp>
      <p:sp>
        <p:nvSpPr>
          <p:cNvPr id="3" name="Title 2"/>
          <p:cNvSpPr>
            <a:spLocks noGrp="1"/>
          </p:cNvSpPr>
          <p:nvPr>
            <p:ph type="title"/>
          </p:nvPr>
        </p:nvSpPr>
        <p:spPr/>
        <p:txBody>
          <a:bodyPr/>
          <a:lstStyle/>
          <a:p>
            <a:r>
              <a:rPr lang="en-US" b="1" dirty="0" smtClean="0">
                <a:solidFill>
                  <a:schemeClr val="tx1"/>
                </a:solidFill>
              </a:rPr>
              <a:t>Appendix 9</a:t>
            </a:r>
            <a:endParaRPr lang="en-US" b="1" dirty="0">
              <a:solidFill>
                <a:schemeClr val="tx1"/>
              </a:solidFill>
            </a:endParaRPr>
          </a:p>
        </p:txBody>
      </p:sp>
    </p:spTree>
    <p:extLst>
      <p:ext uri="{BB962C8B-B14F-4D97-AF65-F5344CB8AC3E}">
        <p14:creationId xmlns:p14="http://schemas.microsoft.com/office/powerpoint/2010/main" val="1709517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19174"/>
            <a:ext cx="8686800" cy="530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246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solidFill>
                  <a:schemeClr val="tx1"/>
                </a:solidFill>
              </a:rPr>
              <a:t>Non-pharmaceutical–grade </a:t>
            </a:r>
            <a:r>
              <a:rPr lang="en-US" b="1" dirty="0">
                <a:solidFill>
                  <a:schemeClr val="tx1"/>
                </a:solidFill>
              </a:rPr>
              <a:t>chemicals or </a:t>
            </a:r>
            <a:r>
              <a:rPr lang="en-US" b="1" dirty="0" smtClean="0">
                <a:solidFill>
                  <a:schemeClr val="tx1"/>
                </a:solidFill>
              </a:rPr>
              <a:t>substances</a:t>
            </a:r>
          </a:p>
          <a:p>
            <a:r>
              <a:rPr lang="en-US" b="1" dirty="0">
                <a:solidFill>
                  <a:schemeClr val="tx1"/>
                </a:solidFill>
              </a:rPr>
              <a:t>“The use of non-pharmaceutical–grade chemicals or substances should be described and justified in the animal use protocol and be approved by the IACUC (Wolff et al. 2003); for example the use of a non-pharmaceutical-grade chemical or substance </a:t>
            </a:r>
            <a:r>
              <a:rPr lang="en-US" b="1" u="sng" dirty="0">
                <a:solidFill>
                  <a:schemeClr val="tx1"/>
                </a:solidFill>
              </a:rPr>
              <a:t>may be necessary</a:t>
            </a:r>
            <a:r>
              <a:rPr lang="en-US" b="1" dirty="0">
                <a:solidFill>
                  <a:schemeClr val="tx1"/>
                </a:solidFill>
              </a:rPr>
              <a:t> to meet the scientific goals of a project or when a veterinary </a:t>
            </a:r>
            <a:r>
              <a:rPr lang="en-US" b="1" dirty="0" smtClean="0">
                <a:solidFill>
                  <a:schemeClr val="tx1"/>
                </a:solidFill>
              </a:rPr>
              <a:t>or human </a:t>
            </a:r>
            <a:r>
              <a:rPr lang="en-US" b="1" dirty="0">
                <a:solidFill>
                  <a:schemeClr val="tx1"/>
                </a:solidFill>
              </a:rPr>
              <a:t>pharmaceutical-grade product is unavailable. “ (pg. 31). </a:t>
            </a:r>
          </a:p>
        </p:txBody>
      </p:sp>
      <p:sp>
        <p:nvSpPr>
          <p:cNvPr id="3" name="Title 2"/>
          <p:cNvSpPr>
            <a:spLocks noGrp="1"/>
          </p:cNvSpPr>
          <p:nvPr>
            <p:ph type="title"/>
          </p:nvPr>
        </p:nvSpPr>
        <p:spPr/>
        <p:txBody>
          <a:bodyPr>
            <a:normAutofit fontScale="90000"/>
          </a:bodyPr>
          <a:lstStyle/>
          <a:p>
            <a:r>
              <a:rPr lang="en-US" b="1" dirty="0">
                <a:solidFill>
                  <a:schemeClr val="tx1"/>
                </a:solidFill>
              </a:rPr>
              <a:t>Specifically Established Exceptions</a:t>
            </a:r>
            <a:br>
              <a:rPr lang="en-US" b="1" dirty="0">
                <a:solidFill>
                  <a:schemeClr val="tx1"/>
                </a:solidFill>
              </a:rPr>
            </a:br>
            <a:r>
              <a:rPr lang="en-US" b="1" dirty="0">
                <a:solidFill>
                  <a:schemeClr val="tx1"/>
                </a:solidFill>
              </a:rPr>
              <a:t>(OLAW approved)</a:t>
            </a:r>
            <a:endParaRPr lang="en-US" dirty="0"/>
          </a:p>
        </p:txBody>
      </p:sp>
    </p:spTree>
    <p:extLst>
      <p:ext uri="{BB962C8B-B14F-4D97-AF65-F5344CB8AC3E}">
        <p14:creationId xmlns:p14="http://schemas.microsoft.com/office/powerpoint/2010/main" val="812160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263</TotalTime>
  <Words>804</Words>
  <Application>Microsoft Office PowerPoint</Application>
  <PresentationFormat>On-screen Show (4:3)</PresentationFormat>
  <Paragraphs>73</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ACORPs What to put in and what to leave out?</vt:lpstr>
      <vt:lpstr>SOPs/MSDSs</vt:lpstr>
      <vt:lpstr>Radiation         </vt:lpstr>
      <vt:lpstr>OHSP</vt:lpstr>
      <vt:lpstr>OHSP</vt:lpstr>
      <vt:lpstr>Appendix 9</vt:lpstr>
      <vt:lpstr>Appendix 9</vt:lpstr>
      <vt:lpstr>PowerPoint Presentation</vt:lpstr>
      <vt:lpstr>Specifically Established Exceptions (OLAW approved)</vt:lpstr>
      <vt:lpstr>Specifically Established Exceptions (OLAW approved)</vt:lpstr>
      <vt:lpstr>Specifically Established Exceptions (OLAW approved)</vt:lpstr>
      <vt:lpstr>Specifically Established Exceptions (OLAW approved)</vt:lpstr>
      <vt:lpstr>Specifically Established Exceptions (OLAW approved)</vt:lpstr>
      <vt:lpstr>PowerPoint Presentation</vt:lpstr>
      <vt:lpstr>PowerPoint Presentation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ACORPs What to put and what to leave out?</dc:title>
  <dc:subject>ACORPs What to put and what to leave out?</dc:subject>
  <dc:creator>Department of Veterans Affairs</dc:creator>
  <cp:keywords>ACORPs What to put and what to leave out?</cp:keywords>
  <cp:lastModifiedBy>Department of Veterans Affairs</cp:lastModifiedBy>
  <cp:revision>24</cp:revision>
  <dcterms:created xsi:type="dcterms:W3CDTF">2014-10-06T21:15:05Z</dcterms:created>
  <dcterms:modified xsi:type="dcterms:W3CDTF">2014-10-29T14:35:34Z</dcterms:modified>
</cp:coreProperties>
</file>