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handoutMasterIdLst>
    <p:handoutMasterId r:id="rId12"/>
  </p:handoutMasterIdLst>
  <p:sldIdLst>
    <p:sldId id="256" r:id="rId2"/>
    <p:sldId id="262" r:id="rId3"/>
    <p:sldId id="257" r:id="rId4"/>
    <p:sldId id="258" r:id="rId5"/>
    <p:sldId id="259" r:id="rId6"/>
    <p:sldId id="266" r:id="rId7"/>
    <p:sldId id="267" r:id="rId8"/>
    <p:sldId id="269"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62718" autoAdjust="0"/>
  </p:normalViewPr>
  <p:slideViewPr>
    <p:cSldViewPr>
      <p:cViewPr varScale="1">
        <p:scale>
          <a:sx n="33" d="100"/>
          <a:sy n="33" d="100"/>
        </p:scale>
        <p:origin x="-204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95" d="100"/>
          <a:sy n="95" d="100"/>
        </p:scale>
        <p:origin x="-965"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8A7D2A-805E-4F37-816A-33945EE08A7B}" type="datetimeFigureOut">
              <a:rPr lang="en-US" smtClean="0"/>
              <a:pPr/>
              <a:t>1/29/2013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C0EAB4-B49A-4EAE-99D9-438DC321803A}"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19C95E-8ED3-45DC-8927-040A52B3B124}" type="datetimeFigureOut">
              <a:rPr lang="en-US" smtClean="0"/>
              <a:pPr/>
              <a:t>1/29/2013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CD4845-00FA-4876-AD71-0E1823C542BE}"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image" Target="../media/image7.gif"/></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image" Target="../media/image7.gif"/></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1447800"/>
          </a:xfrm>
          <a:solidFill>
            <a:schemeClr val="accent1">
              <a:lumMod val="40000"/>
              <a:lumOff val="60000"/>
            </a:schemeClr>
          </a:solidFill>
        </p:spPr>
        <p:txBody>
          <a:bodyPr>
            <a:normAutofit fontScale="92500" lnSpcReduction="20000"/>
          </a:bodyPr>
          <a:lstStyle/>
          <a:p>
            <a:r>
              <a:rPr lang="en-US" sz="1900" dirty="0" smtClean="0"/>
              <a:t>This presentation was originally given at the VA luncheon on November 6</a:t>
            </a:r>
            <a:r>
              <a:rPr lang="en-US" sz="1900" baseline="30000" dirty="0" smtClean="0"/>
              <a:t>th</a:t>
            </a:r>
            <a:r>
              <a:rPr lang="en-US" sz="1900" dirty="0" smtClean="0"/>
              <a:t> at the Minneapolis National AALAS meeting.    A number of scenarios were presented as examples, which have been added as notes below each slide.   This file also includes new information that has recently become available.</a:t>
            </a:r>
            <a:endParaRPr lang="en-US"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solidFill>
                  <a:prstClr val="black"/>
                </a:solidFill>
              </a:rPr>
              <a:t>All departures are deviations from the </a:t>
            </a:r>
            <a:r>
              <a:rPr lang="en-US" i="1" dirty="0" smtClean="0">
                <a:solidFill>
                  <a:prstClr val="black"/>
                </a:solidFill>
              </a:rPr>
              <a:t>Guide </a:t>
            </a:r>
            <a:r>
              <a:rPr lang="en-US" i="0" dirty="0" smtClean="0">
                <a:solidFill>
                  <a:prstClr val="black"/>
                </a:solidFill>
              </a:rPr>
              <a:t>but not all deviations are departures. </a:t>
            </a:r>
            <a:r>
              <a:rPr lang="en-US" i="0" baseline="0" dirty="0" smtClean="0">
                <a:solidFill>
                  <a:prstClr val="black"/>
                </a:solidFill>
              </a:rPr>
              <a:t>   Approved departures from “must” or “should” statements are reported in the semiannual to the IO.   Deviation from a “must” or “should” statement without IACUC approval is noncompliance and should be promptly reported to OLAW through the IO.  </a:t>
            </a:r>
            <a:r>
              <a:rPr lang="en-US" i="0" dirty="0" smtClean="0">
                <a:solidFill>
                  <a:prstClr val="black"/>
                </a:solidFill>
              </a:rPr>
              <a:t>The subsequent slides elaborate</a:t>
            </a:r>
            <a:r>
              <a:rPr lang="en-US" i="0" baseline="0" dirty="0" smtClean="0">
                <a:solidFill>
                  <a:prstClr val="black"/>
                </a:solidFill>
              </a:rPr>
              <a:t> on these points.</a:t>
            </a:r>
            <a:endParaRPr lang="en-US" dirty="0" smtClean="0">
              <a:solidFill>
                <a:prstClr val="black"/>
              </a:solidFill>
            </a:endParaRPr>
          </a:p>
          <a:p>
            <a:endParaRPr lang="en-US" sz="1400" b="1"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2</a:t>
            </a:fld>
            <a:endParaRPr lang="en-US" dirty="0"/>
          </a:p>
        </p:txBody>
      </p:sp>
      <p:sp>
        <p:nvSpPr>
          <p:cNvPr id="5" name="TextBox 4"/>
          <p:cNvSpPr txBox="1"/>
          <p:nvPr/>
        </p:nvSpPr>
        <p:spPr>
          <a:xfrm>
            <a:off x="1219200" y="5486400"/>
            <a:ext cx="4419600" cy="923330"/>
          </a:xfrm>
          <a:prstGeom prst="rect">
            <a:avLst/>
          </a:prstGeom>
          <a:solidFill>
            <a:schemeClr val="tx2">
              <a:lumMod val="20000"/>
              <a:lumOff val="80000"/>
            </a:schemeClr>
          </a:solidFill>
        </p:spPr>
        <p:txBody>
          <a:bodyPr wrap="square" rtlCol="0">
            <a:spAutoFit/>
          </a:bodyPr>
          <a:lstStyle/>
          <a:p>
            <a:r>
              <a:rPr lang="en-US" dirty="0" smtClean="0"/>
              <a:t>All departures are deviations but all deviations are not departures.  This concept is explained in later slides.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800600"/>
            <a:ext cx="6172200" cy="4191000"/>
          </a:xfrm>
          <a:solidFill>
            <a:schemeClr val="accent1">
              <a:lumMod val="40000"/>
              <a:lumOff val="60000"/>
            </a:schemeClr>
          </a:solidFill>
        </p:spPr>
        <p:txBody>
          <a:bodyPr>
            <a:normAutofit fontScale="92500" lnSpcReduction="10000"/>
          </a:bodyPr>
          <a:lstStyle/>
          <a:p>
            <a:r>
              <a:rPr lang="en-US" b="1" dirty="0" smtClean="0"/>
              <a:t>Specifically described</a:t>
            </a:r>
            <a:r>
              <a:rPr lang="en-US" b="1" i="1" dirty="0" smtClean="0"/>
              <a:t> Guide </a:t>
            </a:r>
            <a:r>
              <a:rPr lang="en-US" b="1" dirty="0" smtClean="0"/>
              <a:t>exceptions for which no report to the IO or OLAW is required:</a:t>
            </a:r>
          </a:p>
          <a:p>
            <a:endParaRPr lang="en-US" dirty="0" smtClean="0"/>
          </a:p>
          <a:p>
            <a:pPr marL="228600" indent="-228600">
              <a:buFont typeface="+mj-lt"/>
              <a:buAutoNum type="arabicPeriod"/>
            </a:pPr>
            <a:r>
              <a:rPr lang="en-US" dirty="0" smtClean="0"/>
              <a:t>Rats are singly housed in metabolic cages to collect urine to determine the </a:t>
            </a:r>
          </a:p>
          <a:p>
            <a:r>
              <a:rPr lang="en-US" dirty="0" smtClean="0"/>
              <a:t>     pharmacokinetics of drug 5a4b.   The </a:t>
            </a:r>
            <a:r>
              <a:rPr lang="en-US" i="1" dirty="0" smtClean="0"/>
              <a:t>Guide </a:t>
            </a:r>
            <a:r>
              <a:rPr lang="en-US" dirty="0" smtClean="0"/>
              <a:t>states that “Social animals should be housed in </a:t>
            </a:r>
          </a:p>
          <a:p>
            <a:r>
              <a:rPr lang="en-US" dirty="0" smtClean="0"/>
              <a:t>     stable pairs or groups of compatible individuals unless they must be housed alone for  </a:t>
            </a:r>
          </a:p>
          <a:p>
            <a:r>
              <a:rPr lang="en-US" dirty="0" smtClean="0"/>
              <a:t>     experimental reasons or because of social incompatibility (see also section on Behavioral </a:t>
            </a:r>
          </a:p>
          <a:p>
            <a:r>
              <a:rPr lang="en-US" dirty="0" smtClean="0"/>
              <a:t>     and Social Management).” (pg. 51)    The IACUC approved single housing for experimental reasons  </a:t>
            </a:r>
          </a:p>
          <a:p>
            <a:r>
              <a:rPr lang="en-US" dirty="0" smtClean="0"/>
              <a:t>     because this is a </a:t>
            </a:r>
            <a:r>
              <a:rPr lang="en-US" b="1" dirty="0" smtClean="0"/>
              <a:t>specifically described </a:t>
            </a:r>
            <a:r>
              <a:rPr lang="en-US" b="1" i="1" dirty="0" smtClean="0"/>
              <a:t>Guide  </a:t>
            </a:r>
            <a:r>
              <a:rPr lang="en-US" b="1" dirty="0" smtClean="0"/>
              <a:t>exception </a:t>
            </a:r>
            <a:r>
              <a:rPr lang="en-US" dirty="0" smtClean="0"/>
              <a:t>to a “should” statement</a:t>
            </a:r>
            <a:r>
              <a:rPr lang="en-US" baseline="0" dirty="0" smtClean="0"/>
              <a:t>; therefore, no </a:t>
            </a:r>
          </a:p>
          <a:p>
            <a:r>
              <a:rPr lang="en-US" baseline="0" dirty="0" smtClean="0"/>
              <a:t>     report is required.</a:t>
            </a:r>
            <a:endParaRPr lang="en-US" dirty="0" smtClean="0"/>
          </a:p>
          <a:p>
            <a:endParaRPr lang="en-US" dirty="0" smtClean="0"/>
          </a:p>
          <a:p>
            <a:pPr marL="228600" indent="-228600">
              <a:buAutoNum type="arabicPeriod" startAt="2"/>
            </a:pPr>
            <a:r>
              <a:rPr lang="en-US" dirty="0" smtClean="0"/>
              <a:t>Male galagos in a breeding colony are housed singly due to fighting when not paired with a breeder female.  Multiple attempts have been made to socially house</a:t>
            </a:r>
            <a:r>
              <a:rPr lang="en-US" baseline="0" dirty="0" smtClean="0"/>
              <a:t> </a:t>
            </a:r>
            <a:r>
              <a:rPr lang="en-US" dirty="0" smtClean="0"/>
              <a:t>male galagos but none have been successful (incompatibility was documented). The </a:t>
            </a:r>
            <a:r>
              <a:rPr lang="en-US" i="1" dirty="0" smtClean="0"/>
              <a:t>Guide </a:t>
            </a:r>
            <a:r>
              <a:rPr lang="en-US" dirty="0" smtClean="0"/>
              <a:t>states that “Social animals should be housed in stable pairs or groups of compatible individuals unless they must be housed alone for  experimental reasons or because of social incompatibility (see also section on Behavioral and Social Management).” (pg. 51)    The IACUC approved single housing for male galagos based on social incompatibility because this is a </a:t>
            </a:r>
            <a:r>
              <a:rPr lang="en-US" b="1" dirty="0" smtClean="0"/>
              <a:t>specifically described </a:t>
            </a:r>
            <a:r>
              <a:rPr lang="en-US" b="1" i="1" dirty="0" smtClean="0"/>
              <a:t>Guide  </a:t>
            </a:r>
            <a:r>
              <a:rPr lang="en-US" b="1" dirty="0" smtClean="0"/>
              <a:t>exception </a:t>
            </a:r>
            <a:r>
              <a:rPr lang="en-US" dirty="0" smtClean="0"/>
              <a:t>to a “should”  statement;</a:t>
            </a:r>
            <a:r>
              <a:rPr lang="en-US" baseline="0" dirty="0" smtClean="0"/>
              <a:t> therefore, no report is required.</a:t>
            </a:r>
            <a:r>
              <a:rPr lang="en-US" dirty="0" smtClean="0"/>
              <a:t> </a:t>
            </a:r>
          </a:p>
          <a:p>
            <a:endParaRPr lang="en-US" dirty="0" smtClean="0"/>
          </a:p>
          <a:p>
            <a:pPr marL="228600" indent="-228600">
              <a:buAutoNum type="arabicPeriod" startAt="3"/>
            </a:pPr>
            <a:r>
              <a:rPr lang="en-US" dirty="0" smtClean="0"/>
              <a:t>The Attending Veterinarian determines a  thin dog with a broken leg must be temporarily (estimated  4-6 weeks) housed separately from the other dogs due to this dog needing a special high calorie diet to gain weight, daily medications, and a well-padded resting board. The  </a:t>
            </a:r>
            <a:r>
              <a:rPr lang="en-US" i="1" dirty="0" smtClean="0"/>
              <a:t>Guide </a:t>
            </a:r>
            <a:r>
              <a:rPr lang="en-US" dirty="0" smtClean="0"/>
              <a:t>states “If necessary to house animals singly – for example, when justified for experimental purposes, for provision of veterinary care, or for incompatible animals – this arrangement should be for the shortest duration possible. “ (pg. 60)  This is  a </a:t>
            </a:r>
            <a:r>
              <a:rPr lang="en-US" b="1" dirty="0" smtClean="0"/>
              <a:t>specifically described </a:t>
            </a:r>
            <a:r>
              <a:rPr lang="en-US" b="1" i="1" dirty="0" smtClean="0"/>
              <a:t>Guide  </a:t>
            </a:r>
            <a:r>
              <a:rPr lang="en-US" b="1" dirty="0" smtClean="0"/>
              <a:t>exception  </a:t>
            </a:r>
            <a:r>
              <a:rPr lang="en-US" dirty="0" smtClean="0"/>
              <a:t>based on the provision of veterinary care;</a:t>
            </a:r>
            <a:r>
              <a:rPr lang="en-US" baseline="0" dirty="0" smtClean="0"/>
              <a:t> therefore, no report is required.</a:t>
            </a:r>
            <a:endParaRPr lang="en-US" dirty="0" smtClean="0"/>
          </a:p>
          <a:p>
            <a:pPr marL="228600" indent="-228600"/>
            <a:endParaRPr lang="en-US" u="sng" dirty="0" smtClean="0"/>
          </a:p>
          <a:p>
            <a:pPr marL="228600" marR="0" indent="-228600" algn="l" defTabSz="914400" rtl="0" eaLnBrk="1" fontAlgn="auto" latinLnBrk="0" hangingPunct="1">
              <a:lnSpc>
                <a:spcPct val="100000"/>
              </a:lnSpc>
              <a:spcBef>
                <a:spcPts val="0"/>
              </a:spcBef>
              <a:spcAft>
                <a:spcPts val="0"/>
              </a:spcAft>
              <a:buClrTx/>
              <a:buSzTx/>
              <a:buFont typeface="Arial" pitchFamily="34" charset="0"/>
              <a:buAutoNum type="arabicPeriod" startAt="4"/>
              <a:tabLst/>
              <a:defRPr/>
            </a:pPr>
            <a:r>
              <a:rPr lang="en-US" u="none" dirty="0" smtClean="0">
                <a:solidFill>
                  <a:srgbClr val="FF0000"/>
                </a:solidFill>
              </a:rPr>
              <a:t>An investigator has developed a new compound related to </a:t>
            </a:r>
            <a:r>
              <a:rPr lang="en-US" u="none" dirty="0" err="1" smtClean="0">
                <a:solidFill>
                  <a:srgbClr val="FF0000"/>
                </a:solidFill>
              </a:rPr>
              <a:t>cisplatin</a:t>
            </a:r>
            <a:r>
              <a:rPr lang="en-US" u="none" dirty="0" smtClean="0">
                <a:solidFill>
                  <a:srgbClr val="FF0000"/>
                </a:solidFill>
              </a:rPr>
              <a:t>, which in </a:t>
            </a:r>
            <a:r>
              <a:rPr lang="en-US" i="1" u="none" dirty="0" smtClean="0">
                <a:solidFill>
                  <a:srgbClr val="FF0000"/>
                </a:solidFill>
              </a:rPr>
              <a:t>in vitro</a:t>
            </a:r>
            <a:r>
              <a:rPr lang="en-US" u="none" dirty="0" smtClean="0">
                <a:solidFill>
                  <a:srgbClr val="FF0000"/>
                </a:solidFill>
              </a:rPr>
              <a:t>  testing has superior ability to kill cancer cells and</a:t>
            </a:r>
          </a:p>
          <a:p>
            <a:pPr marL="228600" marR="0" indent="-228600" algn="l" defTabSz="914400" rtl="0" eaLnBrk="1" fontAlgn="auto" latinLnBrk="0" hangingPunct="1">
              <a:lnSpc>
                <a:spcPct val="100000"/>
              </a:lnSpc>
              <a:spcBef>
                <a:spcPts val="0"/>
              </a:spcBef>
              <a:spcAft>
                <a:spcPts val="0"/>
              </a:spcAft>
              <a:buClrTx/>
              <a:buSzTx/>
              <a:buFont typeface="Arial" pitchFamily="34" charset="0"/>
              <a:buNone/>
              <a:tabLst/>
              <a:defRPr/>
            </a:pPr>
            <a:r>
              <a:rPr lang="en-US" u="none" dirty="0" smtClean="0">
                <a:solidFill>
                  <a:srgbClr val="FF0000"/>
                </a:solidFill>
              </a:rPr>
              <a:t>     may have less harmful side effects.  At this point, the drug has only been synthesized in the investigator’s laboratory.   In a new protocol submitted to the IACUC,  the investigator  proposes to conduct a small pilot study in 10 rhesus monkeys to determine whether</a:t>
            </a:r>
            <a:r>
              <a:rPr lang="en-US" u="none" baseline="0" dirty="0" smtClean="0">
                <a:solidFill>
                  <a:srgbClr val="FF0000"/>
                </a:solidFill>
              </a:rPr>
              <a:t> </a:t>
            </a:r>
            <a:r>
              <a:rPr lang="en-US" u="none" dirty="0" smtClean="0">
                <a:solidFill>
                  <a:srgbClr val="FF0000"/>
                </a:solidFill>
              </a:rPr>
              <a:t>the new compound compared to conventional </a:t>
            </a:r>
            <a:r>
              <a:rPr lang="en-US" u="none" dirty="0" err="1" smtClean="0">
                <a:solidFill>
                  <a:srgbClr val="FF0000"/>
                </a:solidFill>
              </a:rPr>
              <a:t>cisplatin</a:t>
            </a:r>
            <a:r>
              <a:rPr lang="en-US" u="none" dirty="0" smtClean="0">
                <a:solidFill>
                  <a:srgbClr val="FF0000"/>
                </a:solidFill>
              </a:rPr>
              <a:t> has fewer side effects at clinically relevant doses.  The </a:t>
            </a:r>
            <a:r>
              <a:rPr lang="en-US" i="1" u="none" dirty="0" smtClean="0">
                <a:solidFill>
                  <a:srgbClr val="FF0000"/>
                </a:solidFill>
              </a:rPr>
              <a:t>Guide </a:t>
            </a:r>
            <a:r>
              <a:rPr lang="en-US" u="none" dirty="0" smtClean="0">
                <a:solidFill>
                  <a:srgbClr val="FF0000"/>
                </a:solidFill>
              </a:rPr>
              <a:t>states that “The use of non-pharmaceutical–grade chemicals or substances should be described and justified in the animal use protocol and be approved by the IACUC (Wolff et al. 2003); for example the use of a non-pharmaceutical-grade chemical or substance may be necessary to meet the scientific goals of a project or when a veterinary of human pharmaceutical-grade product is unavailable. “ (pg. 31). This is a </a:t>
            </a:r>
            <a:r>
              <a:rPr lang="en-US" b="1" u="none" dirty="0" smtClean="0">
                <a:solidFill>
                  <a:srgbClr val="FF0000"/>
                </a:solidFill>
              </a:rPr>
              <a:t>specifically described </a:t>
            </a:r>
            <a:r>
              <a:rPr lang="en-US" b="1" i="1" u="none" dirty="0" smtClean="0">
                <a:solidFill>
                  <a:srgbClr val="FF0000"/>
                </a:solidFill>
              </a:rPr>
              <a:t>Guide  </a:t>
            </a:r>
            <a:r>
              <a:rPr lang="en-US" b="1" u="none" dirty="0" smtClean="0">
                <a:solidFill>
                  <a:srgbClr val="FF0000"/>
                </a:solidFill>
              </a:rPr>
              <a:t>exception  </a:t>
            </a:r>
            <a:r>
              <a:rPr lang="en-US" u="none" dirty="0" smtClean="0">
                <a:solidFill>
                  <a:srgbClr val="FF0000"/>
                </a:solidFill>
              </a:rPr>
              <a:t>based on scientific</a:t>
            </a:r>
            <a:r>
              <a:rPr lang="en-US" u="none" baseline="0" dirty="0" smtClean="0">
                <a:solidFill>
                  <a:srgbClr val="FF0000"/>
                </a:solidFill>
              </a:rPr>
              <a:t> justification </a:t>
            </a:r>
            <a:r>
              <a:rPr lang="en-US" u="none" dirty="0" smtClean="0">
                <a:solidFill>
                  <a:srgbClr val="FF0000"/>
                </a:solidFill>
              </a:rPr>
              <a:t>that has been reviewed and approved by the IACUC;</a:t>
            </a:r>
            <a:r>
              <a:rPr lang="en-US" u="none" baseline="0" dirty="0" smtClean="0">
                <a:solidFill>
                  <a:srgbClr val="FF0000"/>
                </a:solidFill>
              </a:rPr>
              <a:t> therefore, no report is required.</a:t>
            </a:r>
            <a:r>
              <a:rPr lang="en-US" u="none" dirty="0" smtClean="0">
                <a:solidFill>
                  <a:srgbClr val="FF0000"/>
                </a:solidFill>
              </a:rPr>
              <a:t> </a:t>
            </a:r>
            <a:endParaRPr lang="en-US" i="1" u="none" dirty="0" smtClean="0">
              <a:solidFill>
                <a:srgbClr val="FF0000"/>
              </a:solidFill>
            </a:endParaRP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638800" cy="4114800"/>
          </a:xfrm>
          <a:solidFill>
            <a:schemeClr val="accent1">
              <a:lumMod val="40000"/>
              <a:lumOff val="60000"/>
            </a:schemeClr>
          </a:solidFill>
        </p:spPr>
        <p:txBody>
          <a:bodyPr>
            <a:normAutofit fontScale="92500"/>
          </a:bodyPr>
          <a:lstStyle/>
          <a:p>
            <a:r>
              <a:rPr lang="en-US" b="1" dirty="0" smtClean="0"/>
              <a:t>IACUC-Approved Departures that are reported to the IO via the semiannual report:</a:t>
            </a:r>
          </a:p>
          <a:p>
            <a:endParaRPr lang="en-US" b="1" dirty="0" smtClean="0"/>
          </a:p>
          <a:p>
            <a:pPr marL="228600" indent="-228600">
              <a:buFont typeface="+mj-lt"/>
              <a:buAutoNum type="arabicPeriod"/>
            </a:pPr>
            <a:r>
              <a:rPr lang="en-US" dirty="0" smtClean="0"/>
              <a:t>An investigator submits a protocol to the IACUC to examine effects of weightlessness on  bone density.   The investigator plans to use a hind limb  unloading model  in rats to simulate weightlessness for 3 weeks.   The </a:t>
            </a:r>
            <a:r>
              <a:rPr lang="en-US" i="1" dirty="0" smtClean="0"/>
              <a:t> Guide</a:t>
            </a:r>
            <a:r>
              <a:rPr lang="en-US" dirty="0" smtClean="0"/>
              <a:t> states that “Prolonged restraint, including the chairing of nonhuman primates, should be avoided unless, it is essential for achieving research objectives and is specifically approved by the IACUC (NRC 2003b).” (pg. 29)   The IACUC approved the hind limb weightlessness model as essential to the study,</a:t>
            </a:r>
            <a:r>
              <a:rPr lang="en-US" baseline="0" dirty="0" smtClean="0"/>
              <a:t> which constitutes </a:t>
            </a:r>
            <a:r>
              <a:rPr lang="en-US" b="1" dirty="0" smtClean="0"/>
              <a:t>an approved departure from the </a:t>
            </a:r>
            <a:r>
              <a:rPr lang="en-US" b="1" i="1" dirty="0" smtClean="0"/>
              <a:t>Guide </a:t>
            </a:r>
            <a:r>
              <a:rPr lang="en-US" b="0" i="0" baseline="0" dirty="0" smtClean="0"/>
              <a:t> and</a:t>
            </a:r>
            <a:r>
              <a:rPr lang="en-US" dirty="0" smtClean="0"/>
              <a:t> was reported in the semiannual report to the IO. </a:t>
            </a:r>
            <a:endParaRPr lang="en-US" i="1" dirty="0" smtClean="0"/>
          </a:p>
          <a:p>
            <a:pPr marL="228600" indent="-228600"/>
            <a:endParaRPr lang="en-US" i="0" dirty="0" smtClean="0"/>
          </a:p>
          <a:p>
            <a:pPr marL="228600" indent="-228600"/>
            <a:r>
              <a:rPr lang="en-US" i="0" dirty="0" smtClean="0"/>
              <a:t>2. </a:t>
            </a:r>
            <a:r>
              <a:rPr lang="en-US" i="0" baseline="0" dirty="0" smtClean="0"/>
              <a:t> </a:t>
            </a:r>
            <a:r>
              <a:rPr lang="en-US" i="0" u="none" baseline="0" dirty="0" smtClean="0"/>
              <a:t>The use of </a:t>
            </a:r>
            <a:r>
              <a:rPr lang="en-US" i="0" u="none" baseline="0" dirty="0" err="1" smtClean="0"/>
              <a:t>farrowing</a:t>
            </a:r>
            <a:r>
              <a:rPr lang="en-US" i="0" u="none" baseline="0" dirty="0" smtClean="0"/>
              <a:t> crates has come under fire because sows held in </a:t>
            </a:r>
            <a:r>
              <a:rPr lang="en-US" i="0" u="none" baseline="0" dirty="0" err="1" smtClean="0"/>
              <a:t>farrowing</a:t>
            </a:r>
            <a:r>
              <a:rPr lang="en-US" i="0" u="none" baseline="0" dirty="0" smtClean="0"/>
              <a:t> crates cannot turn around.  An investigator  wants to compare the behavior and physiologic responses of 10 sows housed in </a:t>
            </a:r>
            <a:r>
              <a:rPr lang="en-US" i="0" u="none" baseline="0" dirty="0" err="1" smtClean="0"/>
              <a:t>farrowing</a:t>
            </a:r>
            <a:r>
              <a:rPr lang="en-US" i="0" u="none" baseline="0" dirty="0" smtClean="0"/>
              <a:t> crates  to those of 10 sows housed in open pens.  Each group of sows will be maintained  for one week prior to delivery and two weeks postpartum in their assigned housing system.  The </a:t>
            </a:r>
            <a:r>
              <a:rPr lang="en-US" i="1" u="none" baseline="0" dirty="0" smtClean="0"/>
              <a:t>Guide</a:t>
            </a:r>
            <a:r>
              <a:rPr lang="en-US" i="0" u="none" baseline="0" dirty="0" smtClean="0"/>
              <a:t> states that “At a minimum, animals must have enough space to express their natural postures and postural adjustments without touching the enclosure walls or ceiling, be able to turn around, and have ready access to food and water.” (pg. 56).  The investigator provided a sound rationale for using </a:t>
            </a:r>
            <a:r>
              <a:rPr lang="en-US" i="0" u="none" baseline="0" dirty="0" err="1" smtClean="0"/>
              <a:t>farrowing</a:t>
            </a:r>
            <a:r>
              <a:rPr lang="en-US" i="0" u="none" baseline="0" dirty="0" smtClean="0"/>
              <a:t> crates and described appropriate monitoring procedures and humane endpoints in his protocol.  This is a deviation from a “must” statement that was  scientifically justified  by the investigator and reviewed and approved  by the IACUC.  Therefore, it is </a:t>
            </a:r>
            <a:r>
              <a:rPr lang="en-US" b="1" u="none" dirty="0" smtClean="0"/>
              <a:t>an approved departure from the </a:t>
            </a:r>
            <a:r>
              <a:rPr lang="en-US" b="1" i="1" u="none" dirty="0" smtClean="0"/>
              <a:t>Guide </a:t>
            </a:r>
            <a:r>
              <a:rPr lang="en-US" b="0" i="0" u="none" baseline="0" dirty="0" smtClean="0"/>
              <a:t> and</a:t>
            </a:r>
            <a:r>
              <a:rPr lang="en-US" u="none" dirty="0" smtClean="0"/>
              <a:t> was reported in the semiannual report to the IO. </a:t>
            </a:r>
            <a:endParaRPr lang="en-US" i="0" u="none" dirty="0" smtClean="0"/>
          </a:p>
        </p:txBody>
      </p:sp>
      <p:sp>
        <p:nvSpPr>
          <p:cNvPr id="4" name="Slide Number Placeholder 3"/>
          <p:cNvSpPr>
            <a:spLocks noGrp="1"/>
          </p:cNvSpPr>
          <p:nvPr>
            <p:ph type="sldNum" sz="quarter" idx="10"/>
          </p:nvPr>
        </p:nvSpPr>
        <p:spPr/>
        <p:txBody>
          <a:bodyPr/>
          <a:lstStyle/>
          <a:p>
            <a:fld id="{9FCD4845-00FA-4876-AD71-0E1823C542B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343400"/>
            <a:ext cx="6019800" cy="4267200"/>
          </a:xfrm>
          <a:solidFill>
            <a:schemeClr val="accent1">
              <a:lumMod val="40000"/>
              <a:lumOff val="60000"/>
            </a:schemeClr>
          </a:solidFill>
        </p:spPr>
        <p:txBody>
          <a:bodyPr>
            <a:normAutofit lnSpcReduction="10000"/>
          </a:bodyPr>
          <a:lstStyle/>
          <a:p>
            <a:r>
              <a:rPr lang="en-US" b="1" dirty="0" smtClean="0"/>
              <a:t>Unapproved deviations from the </a:t>
            </a:r>
            <a:r>
              <a:rPr lang="en-US" b="1" i="1" dirty="0" smtClean="0"/>
              <a:t>Guide </a:t>
            </a:r>
            <a:r>
              <a:rPr lang="en-US" b="1" dirty="0" smtClean="0"/>
              <a:t>that require prompt reporting by IO to OLAW:</a:t>
            </a:r>
          </a:p>
          <a:p>
            <a:endParaRPr lang="en-US" b="1" dirty="0" smtClean="0"/>
          </a:p>
          <a:p>
            <a:pPr marL="228600" indent="-228600">
              <a:buFont typeface="+mj-lt"/>
              <a:buAutoNum type="arabicPeriod"/>
            </a:pPr>
            <a:r>
              <a:rPr lang="en-US" dirty="0" smtClean="0"/>
              <a:t>Dr. X studies wound healing in rabbits and has an IACUC approved protocol to conduct surgery in rabbits.  During a post-approval monitoring visit, the IACUC monitoring team enters Dr.  X’s lab and discovers Dr. X’s technicians performing a survival surgery on a rabbit on a lab bench top.   The </a:t>
            </a:r>
            <a:r>
              <a:rPr lang="en-US" i="1" dirty="0" smtClean="0"/>
              <a:t>Guide </a:t>
            </a:r>
            <a:r>
              <a:rPr lang="en-US" dirty="0" smtClean="0"/>
              <a:t>states “Unless an exception is specifically justified as an essential component of the research protocol and approved by the IACUC, aseptic surgery should be conducted in dedicated facilities or spaces.” (pg. 116)  Aseptic surgery was not performed in compliance with the </a:t>
            </a:r>
            <a:r>
              <a:rPr lang="en-US" i="1" dirty="0" smtClean="0"/>
              <a:t>Guide. </a:t>
            </a:r>
            <a:r>
              <a:rPr lang="en-US" b="1" dirty="0" smtClean="0"/>
              <a:t> </a:t>
            </a:r>
            <a:r>
              <a:rPr lang="en-US" dirty="0" smtClean="0"/>
              <a:t>The IACUC must develop a plan and schedule to correct this </a:t>
            </a:r>
            <a:r>
              <a:rPr lang="en-US" b="1" dirty="0" smtClean="0"/>
              <a:t>unapproved deviation </a:t>
            </a:r>
            <a:r>
              <a:rPr lang="en-US" dirty="0" smtClean="0"/>
              <a:t>from a “should” statement in the </a:t>
            </a:r>
            <a:r>
              <a:rPr lang="en-US" i="1" dirty="0" smtClean="0"/>
              <a:t>Guide </a:t>
            </a:r>
            <a:r>
              <a:rPr lang="en-US" dirty="0" smtClean="0"/>
              <a:t>and report this </a:t>
            </a:r>
            <a:r>
              <a:rPr lang="en-US" b="1" dirty="0" smtClean="0"/>
              <a:t>non-compliance</a:t>
            </a:r>
            <a:r>
              <a:rPr lang="en-US" dirty="0" smtClean="0"/>
              <a:t> promptly to the IO and OLAW.</a:t>
            </a:r>
          </a:p>
          <a:p>
            <a:pPr marL="228600" indent="-228600">
              <a:buFont typeface="+mj-lt"/>
              <a:buNone/>
            </a:pPr>
            <a:endParaRPr lang="en-US" dirty="0" smtClean="0"/>
          </a:p>
          <a:p>
            <a:pPr marL="228600" indent="-228600"/>
            <a:endParaRPr lang="en-US" dirty="0" smtClean="0"/>
          </a:p>
          <a:p>
            <a:pPr marL="228600" indent="-228600"/>
            <a:r>
              <a:rPr lang="en-US" dirty="0" smtClean="0"/>
              <a:t>2.   While preparing the AAALAC Program Description, the AV learns that  neither Student Health Services (SHS) or Employee Health Services (EHS) provide occupational health services to students exposed to laboratory animals or their products.  The </a:t>
            </a:r>
            <a:r>
              <a:rPr lang="en-US" i="1" dirty="0" smtClean="0"/>
              <a:t> Guide </a:t>
            </a:r>
            <a:r>
              <a:rPr lang="en-US" dirty="0" smtClean="0"/>
              <a:t>states that “Each institution must establish and maintain an occupational health and safety program (OHSP) as an essential part of the overall Program of animal care and use (CFR 1984 a ,b ,c ; DHHS 2009; PHS 2002).” (pg. 17)  The current OHSP plan does not include students and is therefore noncompliant. The IACUC must develop a plan and schedule to correct this </a:t>
            </a:r>
            <a:r>
              <a:rPr lang="en-US" b="1" dirty="0" smtClean="0"/>
              <a:t>unapproved deviation </a:t>
            </a:r>
            <a:r>
              <a:rPr lang="en-US" dirty="0" smtClean="0"/>
              <a:t>from a “must” statement in the </a:t>
            </a:r>
            <a:r>
              <a:rPr lang="en-US" i="1" dirty="0" smtClean="0"/>
              <a:t>Guide</a:t>
            </a:r>
            <a:r>
              <a:rPr lang="en-US" dirty="0" smtClean="0"/>
              <a:t> and promptly report this </a:t>
            </a:r>
            <a:r>
              <a:rPr lang="en-US" b="1" dirty="0" smtClean="0"/>
              <a:t>non-compliance</a:t>
            </a:r>
            <a:r>
              <a:rPr lang="en-US" dirty="0" smtClean="0"/>
              <a:t> to the IO and to OLAW.   </a:t>
            </a:r>
          </a:p>
        </p:txBody>
      </p:sp>
      <p:sp>
        <p:nvSpPr>
          <p:cNvPr id="4" name="Slide Number Placeholder 3"/>
          <p:cNvSpPr>
            <a:spLocks noGrp="1"/>
          </p:cNvSpPr>
          <p:nvPr>
            <p:ph type="sldNum" sz="quarter" idx="10"/>
          </p:nvPr>
        </p:nvSpPr>
        <p:spPr/>
        <p:txBody>
          <a:bodyPr/>
          <a:lstStyle/>
          <a:p>
            <a:fld id="{9FCD4845-00FA-4876-AD71-0E1823C542B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 y="685800"/>
            <a:ext cx="7315200" cy="5486400"/>
          </a:xfrm>
        </p:spPr>
      </p:sp>
      <p:sp>
        <p:nvSpPr>
          <p:cNvPr id="3" name="Notes Placeholder 2"/>
          <p:cNvSpPr>
            <a:spLocks noGrp="1"/>
          </p:cNvSpPr>
          <p:nvPr>
            <p:ph type="body" idx="1"/>
          </p:nvPr>
        </p:nvSpPr>
        <p:spPr>
          <a:xfrm>
            <a:off x="685800" y="6553200"/>
            <a:ext cx="5486400" cy="685800"/>
          </a:xfrm>
          <a:solidFill>
            <a:schemeClr val="accent1">
              <a:lumMod val="40000"/>
              <a:lumOff val="60000"/>
            </a:schemeClr>
          </a:solidFill>
        </p:spPr>
        <p:txBody>
          <a:bodyPr>
            <a:normAutofit/>
          </a:bodyPr>
          <a:lstStyle/>
          <a:p>
            <a:r>
              <a:rPr lang="en-US" dirty="0" smtClean="0"/>
              <a:t>In addition to the chart shown above, OLAW has also provided example scenarios at the link shown that correspond with each statement</a:t>
            </a:r>
            <a:r>
              <a:rPr lang="en-US" baseline="0" dirty="0" smtClean="0"/>
              <a:t> type</a:t>
            </a:r>
            <a:r>
              <a:rPr lang="en-US" dirty="0" smtClean="0"/>
              <a:t>.   </a:t>
            </a:r>
            <a:endParaRPr lang="en-US"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6</a:t>
            </a:fld>
            <a:endParaRPr lang="en-US" dirty="0"/>
          </a:p>
        </p:txBody>
      </p:sp>
      <p:pic>
        <p:nvPicPr>
          <p:cNvPr id="5" name="Picture 2"/>
          <p:cNvPicPr>
            <a:picLocks noChangeAspect="1" noChangeArrowheads="1"/>
          </p:cNvPicPr>
          <p:nvPr/>
        </p:nvPicPr>
        <p:blipFill>
          <a:blip r:embed="rId3"/>
          <a:srcRect/>
          <a:stretch>
            <a:fillRect/>
          </a:stretch>
        </p:blipFill>
        <p:spPr bwMode="auto">
          <a:xfrm>
            <a:off x="457200" y="1143000"/>
            <a:ext cx="5911850" cy="5013325"/>
          </a:xfrm>
          <a:prstGeom prst="rect">
            <a:avLst/>
          </a:prstGeom>
          <a:noFill/>
          <a:ln w="9525">
            <a:noFill/>
            <a:miter lim="800000"/>
            <a:headEnd/>
            <a:tailEnd/>
          </a:ln>
        </p:spPr>
      </p:pic>
      <p:pic>
        <p:nvPicPr>
          <p:cNvPr id="6" name="Picture 2" descr="OLAW Logo"/>
          <p:cNvPicPr>
            <a:picLocks noChangeAspect="1" noChangeArrowheads="1"/>
          </p:cNvPicPr>
          <p:nvPr/>
        </p:nvPicPr>
        <p:blipFill>
          <a:blip r:embed="rId4"/>
          <a:srcRect/>
          <a:stretch>
            <a:fillRect/>
          </a:stretch>
        </p:blipFill>
        <p:spPr bwMode="auto">
          <a:xfrm>
            <a:off x="2819400" y="685800"/>
            <a:ext cx="1104900" cy="457200"/>
          </a:xfrm>
          <a:prstGeom prst="rect">
            <a:avLst/>
          </a:prstGeom>
          <a:noFill/>
        </p:spPr>
      </p:pic>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1066800"/>
            <a:ext cx="8432800" cy="6324600"/>
          </a:xfrm>
        </p:spPr>
      </p:sp>
      <p:sp>
        <p:nvSpPr>
          <p:cNvPr id="3" name="Notes Placeholder 2"/>
          <p:cNvSpPr>
            <a:spLocks noGrp="1"/>
          </p:cNvSpPr>
          <p:nvPr>
            <p:ph type="body" idx="1"/>
          </p:nvPr>
        </p:nvSpPr>
        <p:spPr>
          <a:xfrm rot="10800000" flipV="1">
            <a:off x="609600" y="7924800"/>
            <a:ext cx="5486400" cy="914400"/>
          </a:xfrm>
          <a:solidFill>
            <a:schemeClr val="tx2">
              <a:lumMod val="40000"/>
              <a:lumOff val="60000"/>
            </a:schemeClr>
          </a:solidFill>
        </p:spPr>
        <p:txBody>
          <a:bodyPr>
            <a:normAutofit/>
          </a:bodyPr>
          <a:lstStyle/>
          <a:p>
            <a:r>
              <a:rPr lang="en-US" dirty="0" smtClean="0"/>
              <a:t>In the OLAW flowchart, the alignment of the “yes” and “no” arrows leading from the box about IACUC approval may be easily misread as to imply that the “yes” applies just to “must” statements, and the “no” applies only to “should” statements.   The next slide was prepared by the Office of the CVMO to hopefully clarify this concern.</a:t>
            </a:r>
            <a:endParaRPr lang="en-US"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7</a:t>
            </a:fld>
            <a:endParaRPr lang="en-US" dirty="0"/>
          </a:p>
        </p:txBody>
      </p:sp>
      <p:pic>
        <p:nvPicPr>
          <p:cNvPr id="5" name="Picture 1" descr="image001"/>
          <p:cNvPicPr>
            <a:picLocks noChangeAspect="1" noChangeArrowheads="1"/>
          </p:cNvPicPr>
          <p:nvPr/>
        </p:nvPicPr>
        <p:blipFill>
          <a:blip r:embed="rId3" cstate="print"/>
          <a:srcRect/>
          <a:stretch>
            <a:fillRect/>
          </a:stretch>
        </p:blipFill>
        <p:spPr bwMode="auto">
          <a:xfrm>
            <a:off x="304800" y="2209800"/>
            <a:ext cx="6324600" cy="4572000"/>
          </a:xfrm>
          <a:prstGeom prst="rect">
            <a:avLst/>
          </a:prstGeom>
          <a:noFill/>
          <a:ln w="9525">
            <a:noFill/>
            <a:miter lim="800000"/>
            <a:headEnd/>
            <a:tailEnd/>
          </a:ln>
        </p:spPr>
      </p:pic>
      <p:pic>
        <p:nvPicPr>
          <p:cNvPr id="6" name="Picture 2" descr="OLAW Logo"/>
          <p:cNvPicPr>
            <a:picLocks noChangeAspect="1" noChangeArrowheads="1"/>
          </p:cNvPicPr>
          <p:nvPr/>
        </p:nvPicPr>
        <p:blipFill>
          <a:blip r:embed="rId4"/>
          <a:srcRect/>
          <a:stretch>
            <a:fillRect/>
          </a:stretch>
        </p:blipFill>
        <p:spPr bwMode="auto">
          <a:xfrm>
            <a:off x="2971800" y="1371600"/>
            <a:ext cx="952500" cy="638175"/>
          </a:xfrm>
          <a:prstGeom prst="rect">
            <a:avLst/>
          </a:prstGeom>
          <a:noFill/>
        </p:spPr>
      </p:pic>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22300" y="685800"/>
            <a:ext cx="8026400" cy="6019800"/>
          </a:xfrm>
        </p:spPr>
      </p:sp>
      <p:sp>
        <p:nvSpPr>
          <p:cNvPr id="3" name="Notes Placeholder 2"/>
          <p:cNvSpPr>
            <a:spLocks noGrp="1"/>
          </p:cNvSpPr>
          <p:nvPr>
            <p:ph type="body" idx="1"/>
          </p:nvPr>
        </p:nvSpPr>
        <p:spPr>
          <a:xfrm>
            <a:off x="685800" y="7467600"/>
            <a:ext cx="5486400" cy="762000"/>
          </a:xfrm>
          <a:solidFill>
            <a:schemeClr val="tx2">
              <a:lumMod val="40000"/>
              <a:lumOff val="60000"/>
            </a:schemeClr>
          </a:solidFill>
        </p:spPr>
        <p:txBody>
          <a:bodyPr>
            <a:normAutofit/>
          </a:bodyPr>
          <a:lstStyle/>
          <a:p>
            <a:r>
              <a:rPr lang="en-US" dirty="0" smtClean="0"/>
              <a:t>In the Office of the CVMO modified OLAW flowchart shown above, the IACUC approval box  has been narrowed and centered between the “must” and “should” columns, and the alignment of the arrows  has been changed to clarify it applies to both.</a:t>
            </a:r>
          </a:p>
          <a:p>
            <a:endParaRPr lang="en-US"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8</a:t>
            </a:fld>
            <a:endParaRPr lang="en-US" dirty="0"/>
          </a:p>
        </p:txBody>
      </p:sp>
      <p:sp>
        <p:nvSpPr>
          <p:cNvPr id="7" name="Rectangle 6"/>
          <p:cNvSpPr/>
          <p:nvPr/>
        </p:nvSpPr>
        <p:spPr>
          <a:xfrm>
            <a:off x="1280815" y="4110335"/>
            <a:ext cx="4296369" cy="923330"/>
          </a:xfrm>
          <a:prstGeom prst="rect">
            <a:avLst/>
          </a:prstGeom>
          <a:noFill/>
        </p:spPr>
        <p:txBody>
          <a:bodyPr wrap="none" lIns="91440" tIns="45720" rIns="91440" bIns="45720">
            <a:spAutoFit/>
          </a:bodyPr>
          <a:lstStyle/>
          <a:p>
            <a:pPr algn="ctr"/>
            <a:r>
              <a:rPr lang="en-US"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CVMO version</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1143000"/>
          </a:xfrm>
          <a:solidFill>
            <a:schemeClr val="accent1">
              <a:lumMod val="40000"/>
              <a:lumOff val="60000"/>
            </a:schemeClr>
          </a:solidFill>
        </p:spPr>
        <p:txBody>
          <a:bodyPr>
            <a:normAutofit/>
          </a:bodyPr>
          <a:lstStyle/>
          <a:p>
            <a:r>
              <a:rPr lang="en-US" dirty="0" smtClean="0"/>
              <a:t>If you elect to contact OLAW to discuss a specific concern, you are advised to summarize the discussion and then forward the summary to the OLAW representative you spoke with.   Ask this individual to confirm that you have accurately summarized the conversation; once concurrence is obtained, the email correspondence should be kept in the IACUC files.</a:t>
            </a:r>
            <a:endParaRPr lang="en-US" dirty="0"/>
          </a:p>
        </p:txBody>
      </p:sp>
      <p:sp>
        <p:nvSpPr>
          <p:cNvPr id="4" name="Slide Number Placeholder 3"/>
          <p:cNvSpPr>
            <a:spLocks noGrp="1"/>
          </p:cNvSpPr>
          <p:nvPr>
            <p:ph type="sldNum" sz="quarter" idx="10"/>
          </p:nvPr>
        </p:nvSpPr>
        <p:spPr/>
        <p:txBody>
          <a:bodyPr/>
          <a:lstStyle/>
          <a:p>
            <a:fld id="{9FCD4845-00FA-4876-AD71-0E1823C542B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555D31-D1A6-42B2-9E91-0F280878B12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A947A1-C6D0-492F-B517-32CB2EB8E1C7}" type="datetimeFigureOut">
              <a:rPr lang="en-US" smtClean="0"/>
              <a:pPr/>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7555D31-D1A6-42B2-9E91-0F280878B12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A947A1-C6D0-492F-B517-32CB2EB8E1C7}" type="datetimeFigureOut">
              <a:rPr lang="en-US" smtClean="0"/>
              <a:pPr/>
              <a:t>1/29/2013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555D31-D1A6-42B2-9E91-0F280878B12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aalac.org/resources/Guide_201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rants.nih.gov/grants/olaw/faqs.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hyperlink" Target="http://grants.nih.gov/grants/olaw/departures.htm" TargetMode="External"/><Relationship Id="rId4" Type="http://schemas.openxmlformats.org/officeDocument/2006/relationships/hyperlink" Target="http://grants.nih.gov/grants/olaw/121004_Brown_slid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200" i="1" dirty="0" smtClean="0"/>
              <a:t>Guide </a:t>
            </a:r>
            <a:r>
              <a:rPr lang="en-US" sz="3200" dirty="0" smtClean="0"/>
              <a:t/>
            </a:r>
            <a:br>
              <a:rPr lang="en-US" sz="3200" dirty="0" smtClean="0"/>
            </a:br>
            <a:r>
              <a:rPr lang="en-US" sz="3200" dirty="0" smtClean="0"/>
              <a:t> Deviations and Departures </a:t>
            </a:r>
            <a:br>
              <a:rPr lang="en-US" sz="3200" dirty="0" smtClean="0"/>
            </a:br>
            <a:r>
              <a:rPr lang="en-US" sz="3200" dirty="0" smtClean="0"/>
              <a:t> “Reader’s Digest “</a:t>
            </a:r>
            <a:br>
              <a:rPr lang="en-US" sz="3200" dirty="0" smtClean="0"/>
            </a:br>
            <a:r>
              <a:rPr lang="en-US" sz="3200" dirty="0" smtClean="0"/>
              <a:t> version</a:t>
            </a:r>
            <a:br>
              <a:rPr lang="en-US" sz="3200" dirty="0" smtClean="0"/>
            </a:br>
            <a:endParaRPr lang="en-US" sz="3200" dirty="0"/>
          </a:p>
        </p:txBody>
      </p:sp>
      <p:sp>
        <p:nvSpPr>
          <p:cNvPr id="3" name="Subtitle 2"/>
          <p:cNvSpPr>
            <a:spLocks noGrp="1"/>
          </p:cNvSpPr>
          <p:nvPr>
            <p:ph type="subTitle" idx="1"/>
          </p:nvPr>
        </p:nvSpPr>
        <p:spPr>
          <a:xfrm>
            <a:off x="609600" y="3200400"/>
            <a:ext cx="7854696" cy="1752600"/>
          </a:xfrm>
        </p:spPr>
        <p:txBody>
          <a:bodyPr>
            <a:normAutofit fontScale="92500" lnSpcReduction="10000"/>
          </a:bodyPr>
          <a:lstStyle/>
          <a:p>
            <a:pPr algn="ctr"/>
            <a:endParaRPr lang="en-US" dirty="0" smtClean="0"/>
          </a:p>
          <a:p>
            <a:pPr algn="ctr"/>
            <a:endParaRPr lang="en-US" dirty="0" smtClean="0"/>
          </a:p>
          <a:p>
            <a:pPr algn="ctr"/>
            <a:r>
              <a:rPr lang="en-US" dirty="0" smtClean="0"/>
              <a:t>Joan T. Richerson, DVM</a:t>
            </a:r>
          </a:p>
          <a:p>
            <a:pPr algn="ctr"/>
            <a:r>
              <a:rPr lang="en-US" dirty="0" smtClean="0"/>
              <a:t>Assistant CVMO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OLAW Definitions</a:t>
            </a:r>
            <a:endParaRPr lang="en-US" dirty="0"/>
          </a:p>
        </p:txBody>
      </p:sp>
      <p:graphicFrame>
        <p:nvGraphicFramePr>
          <p:cNvPr id="6" name="Content Placeholder 5"/>
          <p:cNvGraphicFramePr>
            <a:graphicFrameLocks noGrp="1"/>
          </p:cNvGraphicFramePr>
          <p:nvPr>
            <p:ph idx="1"/>
          </p:nvPr>
        </p:nvGraphicFramePr>
        <p:xfrm>
          <a:off x="457200" y="2057400"/>
          <a:ext cx="8229600" cy="45770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kumimoji="0" lang="en-US" sz="1800" b="1" kern="1200" dirty="0" smtClean="0">
                          <a:solidFill>
                            <a:schemeClr val="lt1"/>
                          </a:solidFill>
                          <a:latin typeface="+mn-lt"/>
                          <a:ea typeface="+mn-ea"/>
                          <a:cs typeface="+mn-cs"/>
                        </a:rPr>
                        <a:t>Term </a:t>
                      </a:r>
                      <a:endParaRPr lang="en-US" dirty="0"/>
                    </a:p>
                  </a:txBody>
                  <a:tcPr/>
                </a:tc>
                <a:tc>
                  <a:txBody>
                    <a:bodyPr/>
                    <a:lstStyle/>
                    <a:p>
                      <a:r>
                        <a:rPr kumimoji="0" lang="en-US" sz="1800" b="1" kern="1200" dirty="0" smtClean="0">
                          <a:solidFill>
                            <a:schemeClr val="lt1"/>
                          </a:solidFill>
                          <a:latin typeface="+mn-lt"/>
                          <a:ea typeface="+mn-ea"/>
                          <a:cs typeface="+mn-cs"/>
                        </a:rPr>
                        <a:t>Common Meaning</a:t>
                      </a:r>
                      <a:endParaRPr lang="en-US" dirty="0"/>
                    </a:p>
                  </a:txBody>
                  <a:tcPr/>
                </a:tc>
                <a:tc>
                  <a:txBody>
                    <a:bodyPr/>
                    <a:lstStyle/>
                    <a:p>
                      <a:r>
                        <a:rPr kumimoji="0" lang="en-US" sz="1800" b="1" kern="1200" dirty="0" smtClean="0">
                          <a:solidFill>
                            <a:schemeClr val="lt1"/>
                          </a:solidFill>
                          <a:latin typeface="+mn-lt"/>
                          <a:ea typeface="+mn-ea"/>
                          <a:cs typeface="+mn-cs"/>
                        </a:rPr>
                        <a:t>Specialized Meaning</a:t>
                      </a:r>
                      <a:endParaRPr lang="en-US" dirty="0"/>
                    </a:p>
                  </a:txBody>
                  <a:tcPr/>
                </a:tc>
              </a:tr>
              <a:tr h="370840">
                <a:tc>
                  <a:txBody>
                    <a:bodyPr/>
                    <a:lstStyle/>
                    <a:p>
                      <a:r>
                        <a:rPr lang="en-US" b="1" dirty="0" smtClean="0"/>
                        <a:t>Deviation</a:t>
                      </a:r>
                      <a:endParaRPr lang="en-US" b="1" dirty="0"/>
                    </a:p>
                  </a:txBody>
                  <a:tcPr/>
                </a:tc>
                <a:tc>
                  <a:txBody>
                    <a:bodyPr/>
                    <a:lstStyle/>
                    <a:p>
                      <a:r>
                        <a:rPr kumimoji="0" lang="en-US" sz="1800" b="1" kern="1200" dirty="0" smtClean="0">
                          <a:solidFill>
                            <a:schemeClr val="dk1"/>
                          </a:solidFill>
                          <a:latin typeface="+mn-lt"/>
                          <a:ea typeface="+mn-ea"/>
                          <a:cs typeface="+mn-cs"/>
                        </a:rPr>
                        <a:t>Divergent behavior</a:t>
                      </a:r>
                      <a:endParaRPr lang="en-US" dirty="0"/>
                    </a:p>
                  </a:txBody>
                  <a:tcPr/>
                </a:tc>
                <a:tc>
                  <a:txBody>
                    <a:bodyPr/>
                    <a:lstStyle/>
                    <a:p>
                      <a:r>
                        <a:rPr kumimoji="0" lang="en-US" sz="1800" b="1" kern="1200" dirty="0" smtClean="0">
                          <a:solidFill>
                            <a:schemeClr val="dk1"/>
                          </a:solidFill>
                          <a:latin typeface="+mn-lt"/>
                          <a:ea typeface="+mn-ea"/>
                          <a:cs typeface="+mn-cs"/>
                        </a:rPr>
                        <a:t>Divergent behavior that may or may not be a departure</a:t>
                      </a:r>
                      <a:endParaRPr lang="en-US" dirty="0"/>
                    </a:p>
                  </a:txBody>
                  <a:tcPr/>
                </a:tc>
              </a:tr>
              <a:tr h="370840">
                <a:tc>
                  <a:txBody>
                    <a:bodyPr/>
                    <a:lstStyle/>
                    <a:p>
                      <a:r>
                        <a:rPr lang="en-US" b="1" dirty="0" smtClean="0"/>
                        <a:t>Departure</a:t>
                      </a:r>
                      <a:endParaRPr lang="en-US" b="1" dirty="0"/>
                    </a:p>
                  </a:txBody>
                  <a:tcPr/>
                </a:tc>
                <a:tc>
                  <a:txBody>
                    <a:bodyPr/>
                    <a:lstStyle/>
                    <a:p>
                      <a:r>
                        <a:rPr kumimoji="0" lang="en-US" sz="1800" b="1" kern="1200" dirty="0" smtClean="0">
                          <a:solidFill>
                            <a:schemeClr val="dk1"/>
                          </a:solidFill>
                          <a:latin typeface="+mn-lt"/>
                          <a:ea typeface="+mn-ea"/>
                          <a:cs typeface="+mn-cs"/>
                        </a:rPr>
                        <a:t>Variation from a previous  custom</a:t>
                      </a:r>
                      <a:endParaRPr lang="en-US" dirty="0"/>
                    </a:p>
                  </a:txBody>
                  <a:tcPr/>
                </a:tc>
                <a:tc>
                  <a:txBody>
                    <a:bodyPr/>
                    <a:lstStyle/>
                    <a:p>
                      <a:r>
                        <a:rPr kumimoji="0" lang="en-US" sz="1800" b="1" kern="1200" dirty="0" smtClean="0">
                          <a:solidFill>
                            <a:schemeClr val="dk1"/>
                          </a:solidFill>
                          <a:latin typeface="+mn-lt"/>
                          <a:ea typeface="+mn-ea"/>
                          <a:cs typeface="+mn-cs"/>
                        </a:rPr>
                        <a:t>Variation from the standards of the </a:t>
                      </a:r>
                      <a:r>
                        <a:rPr kumimoji="0" lang="en-US" sz="1800" b="1" i="1" kern="1200" dirty="0" smtClean="0">
                          <a:solidFill>
                            <a:schemeClr val="dk1"/>
                          </a:solidFill>
                          <a:latin typeface="+mn-lt"/>
                          <a:ea typeface="+mn-ea"/>
                          <a:cs typeface="+mn-cs"/>
                        </a:rPr>
                        <a:t>Guide</a:t>
                      </a:r>
                      <a:r>
                        <a:rPr kumimoji="0" lang="en-US" sz="1800" b="1" kern="1200" dirty="0" smtClean="0">
                          <a:solidFill>
                            <a:schemeClr val="dk1"/>
                          </a:solidFill>
                          <a:latin typeface="+mn-lt"/>
                          <a:ea typeface="+mn-ea"/>
                          <a:cs typeface="+mn-cs"/>
                        </a:rPr>
                        <a:t> that must be reported</a:t>
                      </a:r>
                      <a:r>
                        <a:rPr kumimoji="0" lang="en-US" sz="1800" b="1" kern="1200" baseline="0" dirty="0" smtClean="0">
                          <a:solidFill>
                            <a:schemeClr val="dk1"/>
                          </a:solidFill>
                          <a:latin typeface="+mn-lt"/>
                          <a:ea typeface="+mn-ea"/>
                          <a:cs typeface="+mn-cs"/>
                        </a:rPr>
                        <a:t> to  IO and/or OLAW, depending on the circumstances.</a:t>
                      </a:r>
                      <a:endParaRPr lang="en-US" dirty="0"/>
                    </a:p>
                  </a:txBody>
                  <a:tcPr/>
                </a:tc>
              </a:tr>
              <a:tr h="619760">
                <a:tc>
                  <a:txBody>
                    <a:bodyPr/>
                    <a:lstStyle/>
                    <a:p>
                      <a:r>
                        <a:rPr lang="en-US" b="1" dirty="0" smtClean="0"/>
                        <a:t>Deficiency</a:t>
                      </a:r>
                      <a:endParaRPr lang="en-US" b="1" dirty="0"/>
                    </a:p>
                  </a:txBody>
                  <a:tcPr/>
                </a:tc>
                <a:tc>
                  <a:txBody>
                    <a:bodyPr/>
                    <a:lstStyle/>
                    <a:p>
                      <a:r>
                        <a:rPr kumimoji="0" lang="en-US" sz="1800" b="1" kern="1200" dirty="0" smtClean="0">
                          <a:solidFill>
                            <a:schemeClr val="dk1"/>
                          </a:solidFill>
                          <a:latin typeface="+mn-lt"/>
                          <a:ea typeface="+mn-ea"/>
                          <a:cs typeface="+mn-cs"/>
                        </a:rPr>
                        <a:t>Lack or insufficiency</a:t>
                      </a:r>
                      <a:endParaRPr lang="en-US" dirty="0"/>
                    </a:p>
                  </a:txBody>
                  <a:tcPr/>
                </a:tc>
                <a:tc>
                  <a:txBody>
                    <a:bodyPr/>
                    <a:lstStyle/>
                    <a:p>
                      <a:r>
                        <a:rPr kumimoji="0" lang="en-US" sz="1800" b="1" kern="1200" dirty="0" smtClean="0">
                          <a:solidFill>
                            <a:schemeClr val="dk1"/>
                          </a:solidFill>
                          <a:latin typeface="+mn-lt"/>
                          <a:ea typeface="+mn-ea"/>
                          <a:cs typeface="+mn-cs"/>
                        </a:rPr>
                        <a:t>Significant or minor deficiency</a:t>
                      </a:r>
                      <a:endParaRPr lang="en-US" dirty="0"/>
                    </a:p>
                  </a:txBody>
                  <a:tcPr/>
                </a:tc>
              </a:tr>
              <a:tr h="370840">
                <a:tc>
                  <a:txBody>
                    <a:bodyPr/>
                    <a:lstStyle/>
                    <a:p>
                      <a:r>
                        <a:rPr lang="en-US" b="1" dirty="0" smtClean="0"/>
                        <a:t>Exception</a:t>
                      </a:r>
                      <a:endParaRPr lang="en-US" b="1" dirty="0"/>
                    </a:p>
                  </a:txBody>
                  <a:tcPr/>
                </a:tc>
                <a:tc>
                  <a:txBody>
                    <a:bodyPr/>
                    <a:lstStyle/>
                    <a:p>
                      <a:r>
                        <a:rPr kumimoji="0" lang="en-US" sz="1800" b="1" kern="1200" dirty="0" smtClean="0">
                          <a:solidFill>
                            <a:schemeClr val="dk1"/>
                          </a:solidFill>
                          <a:latin typeface="+mn-lt"/>
                          <a:ea typeface="+mn-ea"/>
                          <a:cs typeface="+mn-cs"/>
                        </a:rPr>
                        <a:t>Case that does not conform to the general rule</a:t>
                      </a:r>
                      <a:endParaRPr lang="en-US" dirty="0"/>
                    </a:p>
                  </a:txBody>
                  <a:tcPr/>
                </a:tc>
                <a:tc>
                  <a:txBody>
                    <a:bodyPr/>
                    <a:lstStyle/>
                    <a:p>
                      <a:r>
                        <a:rPr kumimoji="0" lang="en-US" sz="1800" b="1" kern="1200" dirty="0" smtClean="0">
                          <a:solidFill>
                            <a:schemeClr val="dk1"/>
                          </a:solidFill>
                          <a:latin typeface="+mn-lt"/>
                          <a:ea typeface="+mn-ea"/>
                          <a:cs typeface="+mn-cs"/>
                        </a:rPr>
                        <a:t>Case that does not conform to the </a:t>
                      </a:r>
                      <a:r>
                        <a:rPr kumimoji="0" lang="en-US" sz="1800" b="1" i="1" kern="1200" dirty="0" smtClean="0">
                          <a:solidFill>
                            <a:schemeClr val="dk1"/>
                          </a:solidFill>
                          <a:latin typeface="+mn-lt"/>
                          <a:ea typeface="+mn-ea"/>
                          <a:cs typeface="+mn-cs"/>
                        </a:rPr>
                        <a:t>Guide</a:t>
                      </a:r>
                      <a:endParaRPr lang="en-US" dirty="0"/>
                    </a:p>
                  </a:txBody>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Paraphrased from OLAW- Departures From the </a:t>
            </a:r>
            <a:r>
              <a:rPr kumimoji="0" lang="en-US" sz="1100" b="0"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Guide</a:t>
            </a:r>
            <a:endParaRPr kumimoji="0" lang="en-US" sz="1800" b="0" i="0" u="none" strike="noStrike" cap="none" normalizeH="0" baseline="0" dirty="0" smtClean="0">
              <a:ln>
                <a:noFill/>
              </a:ln>
              <a:solidFill>
                <a:schemeClr val="tx1"/>
              </a:solidFill>
              <a:effectLst/>
              <a:latin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Paraphrased from OLAW- Departures From the </a:t>
            </a:r>
            <a:r>
              <a:rPr kumimoji="0" lang="en-US" sz="1100" b="0"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Guide</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Deviations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Essentially means there is some straying from the </a:t>
            </a:r>
            <a:r>
              <a:rPr lang="en-US" i="1" dirty="0" smtClean="0"/>
              <a:t>Guide’s </a:t>
            </a:r>
            <a:r>
              <a:rPr lang="en-US" dirty="0" smtClean="0"/>
              <a:t>recommendations.  Applies to a “must” or “should” statement where certain exceptions (acceptable  non-conformation) are specified in the </a:t>
            </a:r>
            <a:r>
              <a:rPr lang="en-US" i="1" dirty="0" smtClean="0"/>
              <a:t>Guide:</a:t>
            </a:r>
            <a:r>
              <a:rPr lang="en-US" dirty="0" smtClean="0"/>
              <a:t> </a:t>
            </a:r>
          </a:p>
          <a:p>
            <a:pPr>
              <a:buNone/>
            </a:pPr>
            <a:r>
              <a:rPr lang="en-US" dirty="0" smtClean="0"/>
              <a:t>	</a:t>
            </a:r>
          </a:p>
          <a:p>
            <a:pPr marL="514350" indent="-514350">
              <a:buFont typeface="+mj-lt"/>
              <a:buAutoNum type="arabicPeriod"/>
            </a:pPr>
            <a:r>
              <a:rPr lang="en-US" sz="2000" dirty="0" smtClean="0"/>
              <a:t>Scientific justification</a:t>
            </a:r>
          </a:p>
          <a:p>
            <a:pPr marL="514350" indent="-514350">
              <a:buFont typeface="+mj-lt"/>
              <a:buAutoNum type="arabicPeriod"/>
            </a:pPr>
            <a:r>
              <a:rPr lang="en-US" sz="2000" dirty="0" smtClean="0"/>
              <a:t>Social Incompatibility </a:t>
            </a:r>
          </a:p>
          <a:p>
            <a:pPr marL="514350" indent="-514350">
              <a:buFont typeface="+mj-lt"/>
              <a:buAutoNum type="arabicPeriod"/>
            </a:pPr>
            <a:r>
              <a:rPr lang="en-US" sz="2000" dirty="0" smtClean="0"/>
              <a:t>Veterinary medical or animal welfare  issue</a:t>
            </a:r>
          </a:p>
          <a:p>
            <a:pPr marL="514350" indent="-514350">
              <a:buFont typeface="+mj-lt"/>
              <a:buAutoNum type="arabicPeriod"/>
            </a:pPr>
            <a:r>
              <a:rPr lang="en-US" sz="2000" dirty="0" smtClean="0"/>
              <a:t>Established performance standard (“should” only)</a:t>
            </a:r>
          </a:p>
          <a:p>
            <a:pPr marL="514350" indent="-514350">
              <a:buNone/>
            </a:pPr>
            <a:endParaRPr lang="en-US" sz="2000" dirty="0" smtClean="0"/>
          </a:p>
          <a:p>
            <a:pPr marL="514350" indent="-514350"/>
            <a:r>
              <a:rPr lang="en-US" dirty="0" smtClean="0"/>
              <a:t>Report required to IO or OLAW?- None</a:t>
            </a:r>
          </a:p>
          <a:p>
            <a:pPr marL="514350" indent="-514350">
              <a:buNone/>
            </a:pPr>
            <a:r>
              <a:rPr lang="en-US" sz="2000" dirty="0" smtClean="0"/>
              <a:t>* Note: Straying from a “may” statement is not a departure; no report is necessary.</a:t>
            </a:r>
          </a:p>
          <a:p>
            <a:pPr>
              <a:buNone/>
            </a:pPr>
            <a:endParaRPr lang="en-US" dirty="0"/>
          </a:p>
        </p:txBody>
      </p:sp>
      <p:pic>
        <p:nvPicPr>
          <p:cNvPr id="7172" name="Picture 4" descr="http://www.aaalac.org/images/Guide_8th.gif">
            <a:hlinkClick r:id="rId3"/>
          </p:cNvPr>
          <p:cNvPicPr>
            <a:picLocks noChangeAspect="1" noChangeArrowheads="1"/>
          </p:cNvPicPr>
          <p:nvPr/>
        </p:nvPicPr>
        <p:blipFill>
          <a:blip r:embed="rId4" cstate="print"/>
          <a:srcRect/>
          <a:stretch>
            <a:fillRect/>
          </a:stretch>
        </p:blipFill>
        <p:spPr bwMode="auto">
          <a:xfrm>
            <a:off x="7467600" y="609600"/>
            <a:ext cx="952500" cy="136207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Approved Departures </a:t>
            </a:r>
            <a:endParaRPr lang="en-US" dirty="0"/>
          </a:p>
        </p:txBody>
      </p:sp>
      <p:sp>
        <p:nvSpPr>
          <p:cNvPr id="3" name="Content Placeholder 2"/>
          <p:cNvSpPr>
            <a:spLocks noGrp="1"/>
          </p:cNvSpPr>
          <p:nvPr>
            <p:ph idx="1"/>
          </p:nvPr>
        </p:nvSpPr>
        <p:spPr/>
        <p:txBody>
          <a:bodyPr>
            <a:normAutofit/>
          </a:bodyPr>
          <a:lstStyle/>
          <a:p>
            <a:r>
              <a:rPr lang="en-US" dirty="0" smtClean="0"/>
              <a:t>An alteration from the </a:t>
            </a:r>
            <a:r>
              <a:rPr lang="en-US" i="1" dirty="0" smtClean="0"/>
              <a:t>Guide </a:t>
            </a:r>
            <a:r>
              <a:rPr lang="en-US" dirty="0" smtClean="0"/>
              <a:t>standards.  May apply to “must” or “should” statements.   Considered an </a:t>
            </a:r>
            <a:r>
              <a:rPr lang="en-US" u="sng" dirty="0" smtClean="0"/>
              <a:t>IACUC-approved departure</a:t>
            </a:r>
            <a:r>
              <a:rPr lang="en-US" dirty="0" smtClean="0"/>
              <a:t> when based on:</a:t>
            </a:r>
          </a:p>
          <a:p>
            <a:pPr marL="514350" indent="-514350">
              <a:buFont typeface="+mj-lt"/>
              <a:buAutoNum type="arabicPeriod"/>
            </a:pPr>
            <a:r>
              <a:rPr lang="en-US" sz="2000" dirty="0" smtClean="0"/>
              <a:t> Scientific justification </a:t>
            </a:r>
          </a:p>
          <a:p>
            <a:pPr marL="514350" indent="-514350">
              <a:buFont typeface="+mj-lt"/>
              <a:buAutoNum type="arabicPeriod"/>
            </a:pPr>
            <a:r>
              <a:rPr lang="en-US" sz="2000" dirty="0" smtClean="0"/>
              <a:t>Veterinary medical/animal welfare issues</a:t>
            </a:r>
          </a:p>
          <a:p>
            <a:pPr marL="514350" indent="-514350">
              <a:buNone/>
            </a:pPr>
            <a:endParaRPr lang="en-US" sz="2000" dirty="0" smtClean="0"/>
          </a:p>
          <a:p>
            <a:pPr marL="514350" indent="-514350"/>
            <a:r>
              <a:rPr lang="en-US" dirty="0" smtClean="0"/>
              <a:t>Report required to IO or OLAW? – Yes (to IO via semiannual report)</a:t>
            </a:r>
          </a:p>
          <a:p>
            <a:pPr>
              <a:buNone/>
            </a:pPr>
            <a:endParaRPr lang="en-US" dirty="0" smtClean="0"/>
          </a:p>
          <a:p>
            <a:pPr>
              <a:buNone/>
            </a:pPr>
            <a:endParaRPr lang="en-US" dirty="0"/>
          </a:p>
        </p:txBody>
      </p:sp>
      <p:pic>
        <p:nvPicPr>
          <p:cNvPr id="4099" name="Picture 3" descr="C:\Documents and Settings\vhatvhrichej\Local Settings\Temporary Internet Files\Content.IE5\VWTC6GTX\MC900432601[1].PNG"/>
          <p:cNvPicPr>
            <a:picLocks noChangeAspect="1" noChangeArrowheads="1"/>
          </p:cNvPicPr>
          <p:nvPr/>
        </p:nvPicPr>
        <p:blipFill>
          <a:blip r:embed="rId3" cstate="print"/>
          <a:srcRect/>
          <a:stretch>
            <a:fillRect/>
          </a:stretch>
        </p:blipFill>
        <p:spPr bwMode="auto">
          <a:xfrm>
            <a:off x="6324600" y="381000"/>
            <a:ext cx="1828572" cy="182857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Unapproved  Deviation = Noncompliance</a:t>
            </a:r>
            <a:endParaRPr lang="en-US" sz="3600" dirty="0"/>
          </a:p>
        </p:txBody>
      </p:sp>
      <p:sp>
        <p:nvSpPr>
          <p:cNvPr id="3" name="Content Placeholder 2"/>
          <p:cNvSpPr>
            <a:spLocks noGrp="1"/>
          </p:cNvSpPr>
          <p:nvPr>
            <p:ph idx="1"/>
          </p:nvPr>
        </p:nvSpPr>
        <p:spPr/>
        <p:txBody>
          <a:bodyPr/>
          <a:lstStyle/>
          <a:p>
            <a:r>
              <a:rPr lang="en-US" dirty="0" smtClean="0"/>
              <a:t>Deviation from a “must” or “should” statement </a:t>
            </a:r>
            <a:r>
              <a:rPr lang="en-US" u="sng" dirty="0" smtClean="0"/>
              <a:t>without IACUC-approval.</a:t>
            </a:r>
            <a:r>
              <a:rPr lang="en-US" dirty="0" smtClean="0"/>
              <a:t>  </a:t>
            </a:r>
          </a:p>
          <a:p>
            <a:pPr>
              <a:buNone/>
            </a:pPr>
            <a:r>
              <a:rPr lang="en-US" sz="1400" dirty="0" smtClean="0"/>
              <a:t>      Note: OLAW uses the term “deviation” as opposed to “departure” when referring to noncompliance (see next slide).</a:t>
            </a:r>
            <a:endParaRPr lang="en-US" sz="1400" u="sng" dirty="0" smtClean="0"/>
          </a:p>
          <a:p>
            <a:r>
              <a:rPr lang="en-US" dirty="0" smtClean="0"/>
              <a:t>Report required to IO or OLAW?– YES! (promptly to IO and OLAW)</a:t>
            </a:r>
          </a:p>
          <a:p>
            <a:pPr algn="ctr">
              <a:buNone/>
            </a:pPr>
            <a:endParaRPr lang="en-US" dirty="0">
              <a:solidFill>
                <a:schemeClr val="accent2">
                  <a:lumMod val="75000"/>
                </a:schemeClr>
              </a:solidFill>
            </a:endParaRPr>
          </a:p>
        </p:txBody>
      </p:sp>
      <p:pic>
        <p:nvPicPr>
          <p:cNvPr id="1027" name="Picture 3"/>
          <p:cNvPicPr>
            <a:picLocks noChangeAspect="1" noChangeArrowheads="1"/>
          </p:cNvPicPr>
          <p:nvPr/>
        </p:nvPicPr>
        <p:blipFill>
          <a:blip r:embed="rId3" cstate="print"/>
          <a:srcRect/>
          <a:stretch>
            <a:fillRect/>
          </a:stretch>
        </p:blipFill>
        <p:spPr bwMode="auto">
          <a:xfrm>
            <a:off x="2971800" y="4191000"/>
            <a:ext cx="3071938" cy="2457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dirty="0" smtClean="0"/>
              <a:t>  </a:t>
            </a:r>
            <a:r>
              <a:rPr lang="en-US" sz="3600" dirty="0" smtClean="0"/>
              <a:t>OLAW Comparison of Reporting Requirements </a:t>
            </a:r>
            <a:endParaRPr lang="en-US" sz="3600"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230630" y="1485900"/>
            <a:ext cx="6682740" cy="4724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3200" dirty="0" smtClean="0"/>
              <a:t>OLAW Flow Chart of Reporting Requirements</a:t>
            </a:r>
            <a:endParaRPr lang="en-US" sz="3200" dirty="0"/>
          </a:p>
        </p:txBody>
      </p:sp>
      <p:sp>
        <p:nvSpPr>
          <p:cNvPr id="4" name="Rectangle 3"/>
          <p:cNvSpPr/>
          <p:nvPr/>
        </p:nvSpPr>
        <p:spPr>
          <a:xfrm>
            <a:off x="1371600" y="6248400"/>
            <a:ext cx="5791200" cy="615553"/>
          </a:xfrm>
          <a:prstGeom prst="rect">
            <a:avLst/>
          </a:prstGeom>
        </p:spPr>
        <p:txBody>
          <a:bodyPr wrap="square">
            <a:spAutoFit/>
          </a:bodyPr>
          <a:lstStyle/>
          <a:p>
            <a:r>
              <a:rPr lang="en-US" dirty="0" smtClean="0"/>
              <a:t>      </a:t>
            </a:r>
            <a:r>
              <a:rPr lang="en-US" dirty="0" smtClean="0">
                <a:solidFill>
                  <a:schemeClr val="accent1"/>
                </a:solidFill>
              </a:rPr>
              <a:t>http://</a:t>
            </a:r>
            <a:r>
              <a:rPr lang="en-US" sz="1600" dirty="0" smtClean="0">
                <a:solidFill>
                  <a:schemeClr val="accent1"/>
                </a:solidFill>
              </a:rPr>
              <a:t>grants.nih.gov/grants/olaw/departures_table.pdf</a:t>
            </a:r>
          </a:p>
          <a:p>
            <a:endParaRPr lang="en-US" sz="16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676387" y="1935163"/>
            <a:ext cx="5791225" cy="438943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3600" dirty="0" smtClean="0"/>
              <a:t>Office of CVMO modified OLAW flow chart</a:t>
            </a:r>
            <a:endParaRPr lang="en-US" sz="3600"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332495" y="1447800"/>
            <a:ext cx="6479010" cy="4876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Still confused? </a:t>
            </a:r>
            <a:endParaRPr lang="en-US" dirty="0"/>
          </a:p>
        </p:txBody>
      </p:sp>
      <p:sp>
        <p:nvSpPr>
          <p:cNvPr id="7" name="Content Placeholder 6"/>
          <p:cNvSpPr>
            <a:spLocks noGrp="1"/>
          </p:cNvSpPr>
          <p:nvPr>
            <p:ph idx="1"/>
          </p:nvPr>
        </p:nvSpPr>
        <p:spPr>
          <a:solidFill>
            <a:schemeClr val="accent1">
              <a:lumMod val="60000"/>
              <a:lumOff val="40000"/>
            </a:schemeClr>
          </a:solidFill>
        </p:spPr>
        <p:txBody>
          <a:bodyPr>
            <a:normAutofit fontScale="85000" lnSpcReduction="20000"/>
          </a:bodyPr>
          <a:lstStyle/>
          <a:p>
            <a:pPr>
              <a:buNone/>
            </a:pPr>
            <a:r>
              <a:rPr lang="en-US" dirty="0" smtClean="0"/>
              <a:t>Resources:</a:t>
            </a:r>
          </a:p>
          <a:p>
            <a:r>
              <a:rPr lang="en-US" dirty="0" smtClean="0"/>
              <a:t>OLAW FAQ C 7 </a:t>
            </a:r>
          </a:p>
          <a:p>
            <a:pPr>
              <a:buNone/>
            </a:pPr>
            <a:r>
              <a:rPr lang="en-US" dirty="0" smtClean="0">
                <a:hlinkClick r:id="rId3"/>
              </a:rPr>
              <a:t> http://grants.nih.gov/grants/olaw/faqs.htm#c7</a:t>
            </a:r>
            <a:endParaRPr lang="en-US" dirty="0" smtClean="0"/>
          </a:p>
          <a:p>
            <a:pPr>
              <a:buNone/>
            </a:pPr>
            <a:endParaRPr lang="en-US" dirty="0" smtClean="0"/>
          </a:p>
          <a:p>
            <a:r>
              <a:rPr lang="en-US" dirty="0" smtClean="0"/>
              <a:t>Departures From the </a:t>
            </a:r>
            <a:r>
              <a:rPr lang="en-US" i="1" dirty="0" smtClean="0"/>
              <a:t>Guide </a:t>
            </a:r>
            <a:r>
              <a:rPr lang="en-US" dirty="0" smtClean="0"/>
              <a:t>Webinar</a:t>
            </a:r>
          </a:p>
          <a:p>
            <a:pPr>
              <a:buNone/>
            </a:pPr>
            <a:r>
              <a:rPr lang="en-US" dirty="0" smtClean="0">
                <a:solidFill>
                  <a:schemeClr val="tx2">
                    <a:lumMod val="75000"/>
                  </a:schemeClr>
                </a:solidFill>
                <a:hlinkClick r:id="rId4"/>
              </a:rPr>
              <a:t> http://grants.nih.gov/grants/olaw/121004_Brown_slides.pdf</a:t>
            </a:r>
            <a:endParaRPr lang="en-US" dirty="0" smtClean="0">
              <a:solidFill>
                <a:schemeClr val="tx2">
                  <a:lumMod val="75000"/>
                </a:schemeClr>
              </a:solidFill>
            </a:endParaRPr>
          </a:p>
          <a:p>
            <a:pPr>
              <a:buNone/>
            </a:pPr>
            <a:endParaRPr lang="en-US" dirty="0" smtClean="0">
              <a:solidFill>
                <a:schemeClr val="tx2">
                  <a:lumMod val="75000"/>
                </a:schemeClr>
              </a:solidFill>
            </a:endParaRPr>
          </a:p>
          <a:p>
            <a:r>
              <a:rPr lang="en-US" dirty="0" smtClean="0"/>
              <a:t>Departures From the </a:t>
            </a:r>
            <a:r>
              <a:rPr lang="en-US" i="1" smtClean="0"/>
              <a:t>Guide </a:t>
            </a:r>
          </a:p>
          <a:p>
            <a:pPr>
              <a:buNone/>
            </a:pPr>
            <a:r>
              <a:rPr lang="en-US" smtClean="0">
                <a:solidFill>
                  <a:schemeClr val="tx2">
                    <a:lumMod val="75000"/>
                  </a:schemeClr>
                </a:solidFill>
                <a:hlinkClick r:id="rId5"/>
              </a:rPr>
              <a:t>http</a:t>
            </a:r>
            <a:r>
              <a:rPr lang="en-US" dirty="0" smtClean="0">
                <a:solidFill>
                  <a:schemeClr val="tx2">
                    <a:lumMod val="75000"/>
                  </a:schemeClr>
                </a:solidFill>
                <a:hlinkClick r:id="rId5"/>
              </a:rPr>
              <a:t>://grants.nih.gov/grants/olaw/departures.htm</a:t>
            </a:r>
            <a:endParaRPr lang="en-US" dirty="0" smtClean="0">
              <a:solidFill>
                <a:schemeClr val="tx2">
                  <a:lumMod val="75000"/>
                </a:schemeClr>
              </a:solidFill>
            </a:endParaRPr>
          </a:p>
          <a:p>
            <a:pPr>
              <a:buNone/>
            </a:pPr>
            <a:endParaRPr lang="en-US" dirty="0" smtClean="0"/>
          </a:p>
          <a:p>
            <a:r>
              <a:rPr lang="en-US" sz="3200" dirty="0" smtClean="0"/>
              <a:t>If you still have doubts, call OLAW and discuss your specific concern.</a:t>
            </a:r>
            <a:endParaRPr lang="en-US" sz="3200" dirty="0"/>
          </a:p>
        </p:txBody>
      </p:sp>
      <p:pic>
        <p:nvPicPr>
          <p:cNvPr id="3075" name="Picture 3"/>
          <p:cNvPicPr>
            <a:picLocks noChangeAspect="1" noChangeArrowheads="1"/>
          </p:cNvPicPr>
          <p:nvPr/>
        </p:nvPicPr>
        <p:blipFill>
          <a:blip r:embed="rId6" cstate="print"/>
          <a:srcRect/>
          <a:stretch>
            <a:fillRect/>
          </a:stretch>
        </p:blipFill>
        <p:spPr bwMode="auto">
          <a:xfrm>
            <a:off x="5562600" y="914400"/>
            <a:ext cx="1219200" cy="121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1093</TotalTime>
  <Words>1800</Words>
  <Application>Microsoft Office PowerPoint</Application>
  <PresentationFormat>On-screen Show (4:3)</PresentationFormat>
  <Paragraphs>103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Guide   Deviations and Departures   “Reader’s Digest “  version </vt:lpstr>
      <vt:lpstr>OLAW Definitions</vt:lpstr>
      <vt:lpstr>Deviations </vt:lpstr>
      <vt:lpstr>Approved Departures </vt:lpstr>
      <vt:lpstr>Unapproved  Deviation = Noncompliance</vt:lpstr>
      <vt:lpstr>  OLAW Comparison of Reporting Requirements </vt:lpstr>
      <vt:lpstr>OLAW Flow Chart of Reporting Requirements</vt:lpstr>
      <vt:lpstr>Office of CVMO modified OLAW flow chart</vt:lpstr>
      <vt:lpstr>Still confused? </vt:lpstr>
    </vt:vector>
  </TitlesOfParts>
  <Company>Department of Veterans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Departures  vs. Deviations  from the   Guide</dc:title>
  <dc:subject>Guide  Deviations and Departures  “Reader’s Digest “ version</dc:subject>
  <dc:creator>vhatvhrichej</dc:creator>
  <cp:keywords>Guide  Deviations and Departures  “Reader’s Digest “ version</cp:keywords>
  <cp:lastModifiedBy>vhabhsriverp</cp:lastModifiedBy>
  <cp:revision>131</cp:revision>
  <dcterms:created xsi:type="dcterms:W3CDTF">2012-10-29T13:39:24Z</dcterms:created>
  <dcterms:modified xsi:type="dcterms:W3CDTF">2013-01-29T15:56:52Z</dcterms:modified>
</cp:coreProperties>
</file>