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0"/>
  </p:notesMasterIdLst>
  <p:handoutMasterIdLst>
    <p:handoutMasterId r:id="rId21"/>
  </p:handoutMasterIdLst>
  <p:sldIdLst>
    <p:sldId id="256" r:id="rId2"/>
    <p:sldId id="259" r:id="rId3"/>
    <p:sldId id="257" r:id="rId4"/>
    <p:sldId id="258" r:id="rId5"/>
    <p:sldId id="260" r:id="rId6"/>
    <p:sldId id="264" r:id="rId7"/>
    <p:sldId id="267" r:id="rId8"/>
    <p:sldId id="261" r:id="rId9"/>
    <p:sldId id="266" r:id="rId10"/>
    <p:sldId id="268" r:id="rId11"/>
    <p:sldId id="262" r:id="rId12"/>
    <p:sldId id="269" r:id="rId13"/>
    <p:sldId id="277" r:id="rId14"/>
    <p:sldId id="263" r:id="rId15"/>
    <p:sldId id="271" r:id="rId16"/>
    <p:sldId id="265" r:id="rId17"/>
    <p:sldId id="275" r:id="rId18"/>
    <p:sldId id="278"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737" autoAdjust="0"/>
  </p:normalViewPr>
  <p:slideViewPr>
    <p:cSldViewPr>
      <p:cViewPr>
        <p:scale>
          <a:sx n="67" d="100"/>
          <a:sy n="67" d="100"/>
        </p:scale>
        <p:origin x="-1260" y="-9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DAFA7B6-A60A-4E2C-AD13-2E2D08740723}" type="datetimeFigureOut">
              <a:rPr lang="en-US" smtClean="0"/>
              <a:pPr/>
              <a:t>12/3/2013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D6C28DE-6511-4AFB-9A5D-B98836077539}" type="slidenum">
              <a:rPr lang="en-US" smtClean="0"/>
              <a:pPr/>
              <a:t>‹#›</a:t>
            </a:fld>
            <a:endParaRPr lang="en-US"/>
          </a:p>
        </p:txBody>
      </p:sp>
    </p:spTree>
    <p:extLst>
      <p:ext uri="{BB962C8B-B14F-4D97-AF65-F5344CB8AC3E}">
        <p14:creationId xmlns:p14="http://schemas.microsoft.com/office/powerpoint/2010/main" val="3810018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3159021-E3D2-47B4-B7C3-2B58046B55CF}" type="datetimeFigureOut">
              <a:rPr lang="en-US" smtClean="0"/>
              <a:pPr/>
              <a:t>12/3/2013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F60307C-49D5-4CDC-81B1-AA8F39E09DED}" type="slidenum">
              <a:rPr lang="en-US" smtClean="0"/>
              <a:pPr/>
              <a:t>‹#›</a:t>
            </a:fld>
            <a:endParaRPr lang="en-US" dirty="0"/>
          </a:p>
        </p:txBody>
      </p:sp>
    </p:spTree>
    <p:extLst>
      <p:ext uri="{BB962C8B-B14F-4D97-AF65-F5344CB8AC3E}">
        <p14:creationId xmlns:p14="http://schemas.microsoft.com/office/powerpoint/2010/main" val="1657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0307C-49D5-4CDC-81B1-AA8F39E09DED}" type="slidenum">
              <a:rPr lang="en-US" smtClean="0"/>
              <a:pPr/>
              <a:t>6</a:t>
            </a:fld>
            <a:endParaRPr lang="en-US" dirty="0"/>
          </a:p>
        </p:txBody>
      </p:sp>
    </p:spTree>
    <p:extLst>
      <p:ext uri="{BB962C8B-B14F-4D97-AF65-F5344CB8AC3E}">
        <p14:creationId xmlns:p14="http://schemas.microsoft.com/office/powerpoint/2010/main" val="59001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AB2B77-49D2-4407-9962-B2D17E6277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FAB2B77-49D2-4407-9962-B2D17E62774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02060"/>
                </a:solidFill>
              </a:defRPr>
            </a:lvl1pPr>
          </a:lstStyle>
          <a:p>
            <a:r>
              <a:rPr kumimoji="0" lang="en-US" smtClean="0"/>
              <a:t>Click to edit Master title style</a:t>
            </a:r>
            <a:endParaRPr kumimoji="0" lang="en-US"/>
          </a:p>
        </p:txBody>
      </p:sp>
      <p:sp>
        <p:nvSpPr>
          <p:cNvPr id="8" name="Content Placeholder 7"/>
          <p:cNvSpPr>
            <a:spLocks noGrp="1"/>
          </p:cNvSpPr>
          <p:nvPr>
            <p:ph sz="quarter" idx="1"/>
          </p:nvPr>
        </p:nvSpPr>
        <p:spPr>
          <a:xfrm>
            <a:off x="301752" y="1527048"/>
            <a:ext cx="8503920" cy="45720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a:xfrm>
            <a:off x="8382000" y="6416675"/>
            <a:ext cx="738187" cy="441325"/>
          </a:xfrm>
        </p:spPr>
        <p:txBody>
          <a:bodyPr>
            <a:noAutofit/>
          </a:bodyPr>
          <a:lstStyle>
            <a:lvl1pPr>
              <a:defRPr sz="2800" b="1">
                <a:solidFill>
                  <a:schemeClr val="tx1"/>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AB2B77-49D2-4407-9962-B2D17E62774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FAB2B77-49D2-4407-9962-B2D17E62774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FAB2B77-49D2-4407-9962-B2D17E62774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FAB2B77-49D2-4407-9962-B2D17E62774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latinLnBrk="0" hangingPunct="1">
        <a:spcBef>
          <a:spcPct val="0"/>
        </a:spcBef>
        <a:buNone/>
        <a:defRPr kumimoji="0" sz="3300" kern="1200">
          <a:solidFill>
            <a:srgbClr val="002060"/>
          </a:solidFill>
          <a:latin typeface="+mj-lt"/>
          <a:ea typeface="+mj-ea"/>
          <a:cs typeface="+mj-cs"/>
        </a:defRPr>
      </a:lvl1pPr>
    </p:titleStyle>
    <p:bodyStyle>
      <a:lvl1pPr marL="274320" indent="-274320" algn="l" rtl="0" eaLnBrk="1" latinLnBrk="0" hangingPunct="1">
        <a:spcBef>
          <a:spcPct val="20000"/>
        </a:spcBef>
        <a:buClr>
          <a:schemeClr val="tx1"/>
        </a:buClr>
        <a:buSzPct val="85000"/>
        <a:buFont typeface="Wingdings 2"/>
        <a:buChar char=""/>
        <a:defRPr kumimoji="0" sz="2800" kern="1200">
          <a:solidFill>
            <a:srgbClr val="FFFF00"/>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2"/>
        </a:buClr>
        <a:buSzPct val="70000"/>
        <a:buFont typeface="Wingdings"/>
        <a:buChar char=""/>
        <a:defRPr kumimoji="0" sz="2200" kern="1200">
          <a:solidFill>
            <a:srgbClr val="FFFF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rgbClr val="FFFF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rgbClr val="FFFF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rgbClr val="FFFF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2971800"/>
            <a:ext cx="6400800" cy="1752600"/>
          </a:xfrm>
        </p:spPr>
        <p:txBody>
          <a:bodyPr>
            <a:normAutofit/>
          </a:bodyPr>
          <a:lstStyle/>
          <a:p>
            <a:endParaRPr lang="en-US" sz="2400" b="0" dirty="0" smtClean="0">
              <a:solidFill>
                <a:schemeClr val="tx1"/>
              </a:solidFill>
            </a:endParaRPr>
          </a:p>
          <a:p>
            <a:endParaRPr lang="en-US" sz="2400" b="0" dirty="0">
              <a:solidFill>
                <a:schemeClr val="tx1"/>
              </a:solidFill>
            </a:endParaRPr>
          </a:p>
        </p:txBody>
      </p:sp>
      <p:sp>
        <p:nvSpPr>
          <p:cNvPr id="2" name="Title 1"/>
          <p:cNvSpPr>
            <a:spLocks noGrp="1"/>
          </p:cNvSpPr>
          <p:nvPr>
            <p:ph type="ctrTitle" idx="4294967295"/>
          </p:nvPr>
        </p:nvSpPr>
        <p:spPr>
          <a:xfrm>
            <a:off x="685800" y="228600"/>
            <a:ext cx="7772400" cy="1752600"/>
          </a:xfrm>
          <a:noFill/>
        </p:spPr>
        <p:txBody>
          <a:bodyPr>
            <a:normAutofit/>
          </a:bodyPr>
          <a:lstStyle/>
          <a:p>
            <a:r>
              <a:rPr lang="en-US" sz="4800" dirty="0" smtClean="0"/>
              <a:t>More about </a:t>
            </a:r>
            <a:r>
              <a:rPr lang="en-US" sz="4800" i="1" dirty="0" smtClean="0"/>
              <a:t>Guide </a:t>
            </a:r>
            <a:r>
              <a:rPr lang="en-US" sz="4800" dirty="0"/>
              <a:t>D</a:t>
            </a:r>
            <a:r>
              <a:rPr lang="en-US" sz="4800" dirty="0" smtClean="0"/>
              <a:t>eviations and Departures</a:t>
            </a:r>
            <a:endParaRPr lang="en-US" sz="4800" dirty="0"/>
          </a:p>
        </p:txBody>
      </p:sp>
      <p:sp>
        <p:nvSpPr>
          <p:cNvPr id="5" name="Rectangle 4"/>
          <p:cNvSpPr/>
          <p:nvPr/>
        </p:nvSpPr>
        <p:spPr>
          <a:xfrm>
            <a:off x="1676400" y="2971800"/>
            <a:ext cx="6019800" cy="3539430"/>
          </a:xfrm>
          <a:prstGeom prst="rect">
            <a:avLst/>
          </a:prstGeom>
        </p:spPr>
        <p:txBody>
          <a:bodyPr wrap="square">
            <a:spAutoFit/>
          </a:bodyPr>
          <a:lstStyle/>
          <a:p>
            <a:endParaRPr lang="en-US" sz="3200" b="1" dirty="0" smtClean="0"/>
          </a:p>
          <a:p>
            <a:pPr algn="ctr"/>
            <a:r>
              <a:rPr lang="en-US" sz="2000" b="1" dirty="0" smtClean="0"/>
              <a:t>IACUC Training Exercise #3 -2013</a:t>
            </a:r>
          </a:p>
          <a:p>
            <a:endParaRPr lang="en-US" sz="2000" b="1" dirty="0"/>
          </a:p>
          <a:p>
            <a:pPr algn="ctr"/>
            <a:r>
              <a:rPr lang="en-US" sz="2000" b="1" dirty="0" smtClean="0">
                <a:solidFill>
                  <a:schemeClr val="tx1"/>
                </a:solidFill>
              </a:rPr>
              <a:t>Joan T Richerson, DVM</a:t>
            </a:r>
          </a:p>
          <a:p>
            <a:pPr algn="ctr"/>
            <a:r>
              <a:rPr lang="en-US" sz="2000" b="1" dirty="0" smtClean="0">
                <a:solidFill>
                  <a:schemeClr val="tx1"/>
                </a:solidFill>
              </a:rPr>
              <a:t>Assistant CVMO</a:t>
            </a:r>
          </a:p>
          <a:p>
            <a:pPr algn="ctr"/>
            <a:endParaRPr lang="en-US" sz="2000" b="1" dirty="0"/>
          </a:p>
          <a:p>
            <a:pPr algn="ctr"/>
            <a:r>
              <a:rPr lang="en-US" sz="2000" dirty="0" smtClean="0">
                <a:solidFill>
                  <a:schemeClr val="tx1"/>
                </a:solidFill>
              </a:rPr>
              <a:t>Visio flowcharts prepared </a:t>
            </a:r>
          </a:p>
          <a:p>
            <a:pPr algn="ctr"/>
            <a:r>
              <a:rPr lang="en-US" sz="2000" dirty="0" smtClean="0">
                <a:solidFill>
                  <a:schemeClr val="tx1"/>
                </a:solidFill>
              </a:rPr>
              <a:t>by Dr. Alice Huang </a:t>
            </a:r>
          </a:p>
          <a:p>
            <a:pPr algn="ctr"/>
            <a:endParaRPr lang="en-US" sz="2000" dirty="0"/>
          </a:p>
          <a:p>
            <a:pPr algn="ctr"/>
            <a:r>
              <a:rPr lang="en-US" sz="1600" i="1" dirty="0" smtClean="0">
                <a:solidFill>
                  <a:srgbClr val="FF0000"/>
                </a:solidFill>
              </a:rPr>
              <a:t>This presentation has been reviewed by OLAW and found to be consistent with PHS Policy as of 11/26/13.</a:t>
            </a:r>
            <a:endParaRPr lang="en-US" sz="1600" i="1" dirty="0">
              <a:solidFill>
                <a:srgbClr val="FF0000"/>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2088" y="1981200"/>
            <a:ext cx="113982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534400" y="6248400"/>
            <a:ext cx="533400" cy="523220"/>
          </a:xfrm>
          <a:prstGeom prst="rect">
            <a:avLst/>
          </a:prstGeom>
          <a:noFill/>
        </p:spPr>
        <p:txBody>
          <a:bodyPr wrap="square" rtlCol="0">
            <a:spAutoFit/>
          </a:bodyPr>
          <a:lstStyle/>
          <a:p>
            <a:pPr algn="ctr"/>
            <a:r>
              <a:rPr lang="en-US" sz="2800" b="1" dirty="0" smtClean="0"/>
              <a:t>1</a:t>
            </a:r>
            <a:endParaRPr lang="en-US" sz="2800" b="1" dirty="0"/>
          </a:p>
        </p:txBody>
      </p:sp>
    </p:spTree>
    <p:extLst>
      <p:ext uri="{BB962C8B-B14F-4D97-AF65-F5344CB8AC3E}">
        <p14:creationId xmlns:p14="http://schemas.microsoft.com/office/powerpoint/2010/main" val="4039251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228600" y="0"/>
            <a:ext cx="2138360" cy="375216"/>
          </a:xfrm>
          <a:prstGeom prst="rect">
            <a:avLst/>
          </a:prstGeom>
          <a:noFill/>
        </p:spPr>
        <p:txBody>
          <a:bodyPr vert="horz" anchor="b">
            <a:normAutofit fontScale="92500" lnSpcReduction="20000"/>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#2</a:t>
            </a:r>
            <a:endParaRPr lang="en-US" sz="2400" dirty="0"/>
          </a:p>
        </p:txBody>
      </p:sp>
      <p:pic>
        <p:nvPicPr>
          <p:cNvPr id="9" name="Content Placeholder 8" descr="Screen Clipping"/>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81000" y="375216"/>
            <a:ext cx="8312403" cy="6344672"/>
          </a:xfrm>
        </p:spPr>
      </p:pic>
      <p:sp>
        <p:nvSpPr>
          <p:cNvPr id="5" name="Slide Number Placeholder 4"/>
          <p:cNvSpPr>
            <a:spLocks noGrp="1"/>
          </p:cNvSpPr>
          <p:nvPr>
            <p:ph type="sldNum" sz="quarter" idx="12"/>
          </p:nvPr>
        </p:nvSpPr>
        <p:spPr/>
        <p:txBody>
          <a:bodyPr/>
          <a:lstStyle/>
          <a:p>
            <a:fld id="{FFAB2B77-49D2-4407-9962-B2D17E62774D}" type="slidenum">
              <a:rPr lang="en-US" smtClean="0"/>
              <a:pPr/>
              <a:t>10</a:t>
            </a:fld>
            <a:endParaRPr lang="en-US" dirty="0"/>
          </a:p>
        </p:txBody>
      </p:sp>
    </p:spTree>
    <p:extLst>
      <p:ext uri="{BB962C8B-B14F-4D97-AF65-F5344CB8AC3E}">
        <p14:creationId xmlns:p14="http://schemas.microsoft.com/office/powerpoint/2010/main" val="113552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58952"/>
          </a:xfrm>
          <a:noFill/>
        </p:spPr>
        <p:txBody>
          <a:bodyPr/>
          <a:lstStyle/>
          <a:p>
            <a:r>
              <a:rPr lang="en-US" dirty="0" smtClean="0"/>
              <a:t>Scenario #3</a:t>
            </a:r>
            <a:endParaRPr lang="en-US" dirty="0"/>
          </a:p>
        </p:txBody>
      </p:sp>
      <p:sp>
        <p:nvSpPr>
          <p:cNvPr id="3" name="Content Placeholder 2"/>
          <p:cNvSpPr>
            <a:spLocks noGrp="1"/>
          </p:cNvSpPr>
          <p:nvPr>
            <p:ph sz="quarter" idx="1"/>
          </p:nvPr>
        </p:nvSpPr>
        <p:spPr>
          <a:xfrm>
            <a:off x="301752" y="838200"/>
            <a:ext cx="8503920" cy="4572000"/>
          </a:xfrm>
        </p:spPr>
        <p:txBody>
          <a:bodyPr>
            <a:noAutofit/>
          </a:bodyPr>
          <a:lstStyle/>
          <a:p>
            <a:pPr marL="0" indent="0">
              <a:buNone/>
            </a:pPr>
            <a:r>
              <a:rPr lang="en-US" dirty="0" smtClean="0"/>
              <a:t>An investigator proposes to  use a mouse model of autism to assess the effect of exposure to music on learning and memory performance.   The autistic mice will be maintained under standard housing conditions for 4 weeks and then undergo a series of learning and memory tests. </a:t>
            </a:r>
          </a:p>
          <a:p>
            <a:pPr marL="0" indent="0">
              <a:buNone/>
            </a:pPr>
            <a:r>
              <a:rPr lang="en-US" dirty="0" smtClean="0"/>
              <a:t>In the second four weeks, housing conditions will be unchanged except the mice will be exposed to classical music  for 8 hours/day, Monday through Friday.  The mice will then undergo the same behavioral tests performed previously.  Their performance on the tests pre- and post- music exposure will </a:t>
            </a:r>
            <a:r>
              <a:rPr lang="en-US" dirty="0"/>
              <a:t>be </a:t>
            </a:r>
            <a:r>
              <a:rPr lang="en-US" dirty="0" smtClean="0"/>
              <a:t>compared.</a:t>
            </a: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11</a:t>
            </a:fld>
            <a:endParaRPr lang="en-US" dirty="0"/>
          </a:p>
        </p:txBody>
      </p:sp>
    </p:spTree>
    <p:extLst>
      <p:ext uri="{BB962C8B-B14F-4D97-AF65-F5344CB8AC3E}">
        <p14:creationId xmlns:p14="http://schemas.microsoft.com/office/powerpoint/2010/main" val="3753715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9080" y="1447800"/>
            <a:ext cx="8503920" cy="4572000"/>
          </a:xfrm>
        </p:spPr>
        <p:txBody>
          <a:bodyPr/>
          <a:lstStyle/>
          <a:p>
            <a:r>
              <a:rPr lang="en-US" dirty="0" smtClean="0"/>
              <a:t>The issue is exposing mice to music for 8 hours, 5 days/week in their animal holding room.</a:t>
            </a:r>
          </a:p>
          <a:p>
            <a:r>
              <a:rPr lang="en-US" dirty="0" smtClean="0"/>
              <a:t>The </a:t>
            </a:r>
            <a:r>
              <a:rPr lang="en-US" i="1" dirty="0" smtClean="0"/>
              <a:t>Guide </a:t>
            </a:r>
            <a:r>
              <a:rPr lang="en-US" dirty="0" smtClean="0"/>
              <a:t>states </a:t>
            </a:r>
            <a:r>
              <a:rPr lang="en-US" dirty="0"/>
              <a:t>– “Radios, alarms, and other sound generators </a:t>
            </a:r>
            <a:r>
              <a:rPr lang="en-US" u="sng" dirty="0"/>
              <a:t>should</a:t>
            </a:r>
            <a:r>
              <a:rPr lang="en-US" dirty="0"/>
              <a:t> not be used in animal rooms, </a:t>
            </a:r>
            <a:r>
              <a:rPr lang="en-US" u="sng" dirty="0"/>
              <a:t>unless</a:t>
            </a:r>
            <a:r>
              <a:rPr lang="en-US" dirty="0"/>
              <a:t> they are part of an approved protocol or enrichment </a:t>
            </a:r>
            <a:r>
              <a:rPr lang="en-US" dirty="0" smtClean="0"/>
              <a:t>program” (pg.50).</a:t>
            </a:r>
          </a:p>
          <a:p>
            <a:r>
              <a:rPr lang="en-US" dirty="0"/>
              <a:t>This is a deviation from a </a:t>
            </a:r>
            <a:r>
              <a:rPr lang="en-US" u="sng" dirty="0"/>
              <a:t>should</a:t>
            </a:r>
            <a:r>
              <a:rPr lang="en-US" dirty="0"/>
              <a:t> statement according to a specifically established exception in the </a:t>
            </a:r>
            <a:r>
              <a:rPr lang="en-US" i="1" dirty="0"/>
              <a:t>Guide </a:t>
            </a:r>
            <a:r>
              <a:rPr lang="en-US" dirty="0"/>
              <a:t>(not a departure) and has no reporting requirements. </a:t>
            </a:r>
            <a:r>
              <a:rPr lang="en-US" i="1" dirty="0"/>
              <a:t>  </a:t>
            </a:r>
          </a:p>
          <a:p>
            <a:endParaRPr lang="en-US" dirty="0"/>
          </a:p>
          <a:p>
            <a:endParaRPr lang="en-US" dirty="0"/>
          </a:p>
        </p:txBody>
      </p:sp>
      <p:sp>
        <p:nvSpPr>
          <p:cNvPr id="6" name="Title 1"/>
          <p:cNvSpPr txBox="1">
            <a:spLocks/>
          </p:cNvSpPr>
          <p:nvPr/>
        </p:nvSpPr>
        <p:spPr>
          <a:xfrm>
            <a:off x="301752" y="76200"/>
            <a:ext cx="8534400" cy="75895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dirty="0" smtClean="0"/>
              <a:t>CVMO Office Opinion on Scenario #3</a:t>
            </a:r>
            <a:endParaRPr lang="en-US" dirty="0"/>
          </a:p>
        </p:txBody>
      </p:sp>
      <p:sp>
        <p:nvSpPr>
          <p:cNvPr id="5" name="Slide Number Placeholder 4"/>
          <p:cNvSpPr>
            <a:spLocks noGrp="1"/>
          </p:cNvSpPr>
          <p:nvPr>
            <p:ph type="sldNum" sz="quarter" idx="12"/>
          </p:nvPr>
        </p:nvSpPr>
        <p:spPr/>
        <p:txBody>
          <a:bodyPr/>
          <a:lstStyle/>
          <a:p>
            <a:r>
              <a:rPr lang="en-US" dirty="0" smtClean="0"/>
              <a:t>12</a:t>
            </a:r>
            <a:endParaRPr lang="en-US" dirty="0"/>
          </a:p>
        </p:txBody>
      </p:sp>
    </p:spTree>
    <p:extLst>
      <p:ext uri="{BB962C8B-B14F-4D97-AF65-F5344CB8AC3E}">
        <p14:creationId xmlns:p14="http://schemas.microsoft.com/office/powerpoint/2010/main" val="3239730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304800" y="-152400"/>
            <a:ext cx="2514600" cy="55619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#3</a:t>
            </a:r>
            <a:endParaRPr lang="en-US" sz="2400" dirty="0"/>
          </a:p>
        </p:txBody>
      </p:sp>
      <p:pic>
        <p:nvPicPr>
          <p:cNvPr id="8" name="Content Placeholder 7" descr="Screen Clipping"/>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143000" y="304800"/>
            <a:ext cx="7650167" cy="6301808"/>
          </a:xfrm>
        </p:spPr>
      </p:pic>
      <p:sp>
        <p:nvSpPr>
          <p:cNvPr id="4" name="Slide Number Placeholder 3"/>
          <p:cNvSpPr>
            <a:spLocks noGrp="1"/>
          </p:cNvSpPr>
          <p:nvPr>
            <p:ph type="sldNum" sz="quarter" idx="12"/>
          </p:nvPr>
        </p:nvSpPr>
        <p:spPr/>
        <p:txBody>
          <a:bodyPr/>
          <a:lstStyle/>
          <a:p>
            <a:r>
              <a:rPr lang="en-US" dirty="0" smtClean="0"/>
              <a:t>13</a:t>
            </a:r>
            <a:endParaRPr lang="en-US" dirty="0"/>
          </a:p>
        </p:txBody>
      </p:sp>
    </p:spTree>
    <p:extLst>
      <p:ext uri="{BB962C8B-B14F-4D97-AF65-F5344CB8AC3E}">
        <p14:creationId xmlns:p14="http://schemas.microsoft.com/office/powerpoint/2010/main" val="134766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78152" y="228600"/>
            <a:ext cx="4651248" cy="533400"/>
          </a:xfrm>
          <a:noFill/>
        </p:spPr>
        <p:txBody>
          <a:bodyPr>
            <a:noAutofit/>
          </a:bodyPr>
          <a:lstStyle/>
          <a:p>
            <a:r>
              <a:rPr lang="en-US" dirty="0" smtClean="0"/>
              <a:t>Scenario #4</a:t>
            </a:r>
            <a:endParaRPr lang="en-US" dirty="0"/>
          </a:p>
        </p:txBody>
      </p:sp>
      <p:sp>
        <p:nvSpPr>
          <p:cNvPr id="3" name="Content Placeholder 2"/>
          <p:cNvSpPr>
            <a:spLocks noGrp="1"/>
          </p:cNvSpPr>
          <p:nvPr>
            <p:ph sz="quarter" idx="1"/>
          </p:nvPr>
        </p:nvSpPr>
        <p:spPr>
          <a:xfrm>
            <a:off x="301752" y="1295400"/>
            <a:ext cx="8503920" cy="4572000"/>
          </a:xfrm>
        </p:spPr>
        <p:txBody>
          <a:bodyPr>
            <a:noAutofit/>
          </a:bodyPr>
          <a:lstStyle/>
          <a:p>
            <a:pPr marL="0" indent="0">
              <a:buNone/>
            </a:pPr>
            <a:r>
              <a:rPr lang="en-US" dirty="0" smtClean="0"/>
              <a:t>An investigator is studying the effect of chronic stress on the development of metabolic syndrome.   Mild chronic stress will be induced by varying the housing conditions.  Weaned littermate male rat pups will be housed two per cage.  </a:t>
            </a:r>
            <a:r>
              <a:rPr lang="en-US" dirty="0"/>
              <a:t>O</a:t>
            </a:r>
            <a:r>
              <a:rPr lang="en-US" dirty="0" smtClean="0"/>
              <a:t>n Tuesdays </a:t>
            </a:r>
            <a:r>
              <a:rPr lang="en-US" dirty="0"/>
              <a:t>and Thursdays, the rats will be housed on bedding </a:t>
            </a:r>
            <a:r>
              <a:rPr lang="en-US" dirty="0" smtClean="0"/>
              <a:t>heavily soiled </a:t>
            </a:r>
            <a:r>
              <a:rPr lang="en-US" dirty="0"/>
              <a:t>by </a:t>
            </a:r>
            <a:r>
              <a:rPr lang="en-US" dirty="0" smtClean="0"/>
              <a:t>other rats.  On Mondays, Wednesdays, and Fridays, the rats  will be housed on wet bedding (sufficiently wet with water to soil the fur).  On Saturday and Sunday, the rat pairs are housed in clean cages with fresh bedding.   </a:t>
            </a:r>
            <a:endParaRPr lang="en-US" dirty="0"/>
          </a:p>
        </p:txBody>
      </p:sp>
      <p:sp>
        <p:nvSpPr>
          <p:cNvPr id="4" name="Slide Number Placeholder 3"/>
          <p:cNvSpPr>
            <a:spLocks noGrp="1"/>
          </p:cNvSpPr>
          <p:nvPr>
            <p:ph type="sldNum" sz="quarter" idx="12"/>
          </p:nvPr>
        </p:nvSpPr>
        <p:spPr/>
        <p:txBody>
          <a:bodyPr/>
          <a:lstStyle/>
          <a:p>
            <a:r>
              <a:rPr lang="en-US" dirty="0" smtClean="0"/>
              <a:t>14</a:t>
            </a:r>
            <a:endParaRPr lang="en-US" dirty="0"/>
          </a:p>
        </p:txBody>
      </p:sp>
    </p:spTree>
    <p:extLst>
      <p:ext uri="{BB962C8B-B14F-4D97-AF65-F5344CB8AC3E}">
        <p14:creationId xmlns:p14="http://schemas.microsoft.com/office/powerpoint/2010/main" val="3357770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839200" cy="4572000"/>
          </a:xfrm>
        </p:spPr>
        <p:txBody>
          <a:bodyPr>
            <a:noAutofit/>
          </a:bodyPr>
          <a:lstStyle/>
          <a:p>
            <a:r>
              <a:rPr lang="en-US" dirty="0" smtClean="0"/>
              <a:t>The issue is housing rats on soiled or wetting bedding 5 out of 7 days.</a:t>
            </a:r>
          </a:p>
          <a:p>
            <a:r>
              <a:rPr lang="en-US" dirty="0" smtClean="0"/>
              <a:t>The </a:t>
            </a:r>
            <a:r>
              <a:rPr lang="en-US" i="1" dirty="0" smtClean="0"/>
              <a:t>Guide </a:t>
            </a:r>
            <a:r>
              <a:rPr lang="en-US" dirty="0" smtClean="0"/>
              <a:t>states “</a:t>
            </a:r>
            <a:r>
              <a:rPr lang="en-US" dirty="0"/>
              <a:t>Soiled bedding </a:t>
            </a:r>
            <a:r>
              <a:rPr lang="en-US" u="sng" dirty="0"/>
              <a:t>should</a:t>
            </a:r>
            <a:r>
              <a:rPr lang="en-US" dirty="0"/>
              <a:t> be removed and replaced with fresh materials as often as necessary to keep the animals clean and dry and to keep pollutants, such as ammonia, at concentration below levels irritating to mucus </a:t>
            </a:r>
            <a:r>
              <a:rPr lang="en-US" dirty="0" smtClean="0"/>
              <a:t>membranes”(pg. 70). </a:t>
            </a:r>
            <a:endParaRPr lang="en-US" dirty="0"/>
          </a:p>
          <a:p>
            <a:r>
              <a:rPr lang="en-US" dirty="0" smtClean="0"/>
              <a:t> </a:t>
            </a:r>
            <a:r>
              <a:rPr lang="en-US" dirty="0"/>
              <a:t>This deviation  is an approved departure from a </a:t>
            </a:r>
            <a:r>
              <a:rPr lang="en-US" u="sng" dirty="0" smtClean="0"/>
              <a:t>should </a:t>
            </a:r>
            <a:r>
              <a:rPr lang="en-US" dirty="0" smtClean="0"/>
              <a:t>statement </a:t>
            </a:r>
            <a:r>
              <a:rPr lang="en-US" dirty="0"/>
              <a:t>of the </a:t>
            </a:r>
            <a:r>
              <a:rPr lang="en-US" i="1" dirty="0"/>
              <a:t>Guide</a:t>
            </a:r>
            <a:r>
              <a:rPr lang="en-US" dirty="0"/>
              <a:t> that has been scientifically justified by the PI and reviewed and approved by the IACUC. Approved </a:t>
            </a:r>
            <a:r>
              <a:rPr lang="en-US" dirty="0" smtClean="0"/>
              <a:t>departures </a:t>
            </a:r>
            <a:r>
              <a:rPr lang="en-US" dirty="0"/>
              <a:t>must be reported in the semiannual report to the IO. </a:t>
            </a:r>
          </a:p>
        </p:txBody>
      </p:sp>
      <p:sp>
        <p:nvSpPr>
          <p:cNvPr id="6" name="Title 1"/>
          <p:cNvSpPr txBox="1">
            <a:spLocks/>
          </p:cNvSpPr>
          <p:nvPr/>
        </p:nvSpPr>
        <p:spPr>
          <a:xfrm>
            <a:off x="301752" y="76200"/>
            <a:ext cx="8534400" cy="75895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dirty="0" smtClean="0"/>
              <a:t>CVMO Office Opinion on Scenario #4</a:t>
            </a:r>
            <a:endParaRPr lang="en-US" dirty="0"/>
          </a:p>
        </p:txBody>
      </p:sp>
      <p:sp>
        <p:nvSpPr>
          <p:cNvPr id="7" name="Slide Number Placeholder 6"/>
          <p:cNvSpPr>
            <a:spLocks noGrp="1"/>
          </p:cNvSpPr>
          <p:nvPr>
            <p:ph type="sldNum" sz="quarter" idx="12"/>
          </p:nvPr>
        </p:nvSpPr>
        <p:spPr/>
        <p:txBody>
          <a:bodyPr/>
          <a:lstStyle/>
          <a:p>
            <a:r>
              <a:rPr lang="en-US" dirty="0" smtClean="0"/>
              <a:t>15</a:t>
            </a:r>
            <a:endParaRPr lang="en-US" dirty="0"/>
          </a:p>
        </p:txBody>
      </p:sp>
    </p:spTree>
    <p:extLst>
      <p:ext uri="{BB962C8B-B14F-4D97-AF65-F5344CB8AC3E}">
        <p14:creationId xmlns:p14="http://schemas.microsoft.com/office/powerpoint/2010/main" val="10799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304800" y="-152400"/>
            <a:ext cx="2514600" cy="55619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#4</a:t>
            </a:r>
            <a:endParaRPr lang="en-US" sz="2400" dirty="0"/>
          </a:p>
        </p:txBody>
      </p:sp>
      <p:pic>
        <p:nvPicPr>
          <p:cNvPr id="8" name="Content Placeholder 7" descr="Screen Clipping"/>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81000" y="304800"/>
            <a:ext cx="8346142" cy="6400800"/>
          </a:xfrm>
        </p:spPr>
      </p:pic>
      <p:sp>
        <p:nvSpPr>
          <p:cNvPr id="5" name="Slide Number Placeholder 4"/>
          <p:cNvSpPr>
            <a:spLocks noGrp="1"/>
          </p:cNvSpPr>
          <p:nvPr>
            <p:ph type="sldNum" sz="quarter" idx="12"/>
          </p:nvPr>
        </p:nvSpPr>
        <p:spPr/>
        <p:txBody>
          <a:bodyPr/>
          <a:lstStyle/>
          <a:p>
            <a:r>
              <a:rPr lang="en-US" dirty="0" smtClean="0"/>
              <a:t>16</a:t>
            </a:r>
            <a:endParaRPr lang="en-US" dirty="0"/>
          </a:p>
        </p:txBody>
      </p:sp>
    </p:spTree>
    <p:extLst>
      <p:ext uri="{BB962C8B-B14F-4D97-AF65-F5344CB8AC3E}">
        <p14:creationId xmlns:p14="http://schemas.microsoft.com/office/powerpoint/2010/main" val="1887588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58952"/>
          </a:xfrm>
          <a:noFill/>
        </p:spPr>
        <p:txBody>
          <a:bodyPr/>
          <a:lstStyle/>
          <a:p>
            <a:r>
              <a:rPr lang="en-US" dirty="0" smtClean="0"/>
              <a:t>Take-Home </a:t>
            </a:r>
            <a:r>
              <a:rPr lang="en-US" dirty="0"/>
              <a:t>P</a:t>
            </a:r>
            <a:r>
              <a:rPr lang="en-US" dirty="0" smtClean="0"/>
              <a:t>oints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43299453"/>
              </p:ext>
            </p:extLst>
          </p:nvPr>
        </p:nvGraphicFramePr>
        <p:xfrm>
          <a:off x="228600" y="762000"/>
          <a:ext cx="8686800" cy="5852160"/>
        </p:xfrm>
        <a:graphic>
          <a:graphicData uri="http://schemas.openxmlformats.org/drawingml/2006/table">
            <a:tbl>
              <a:tblPr firstRow="1">
                <a:tableStyleId>{5C22544A-7EE6-4342-B048-85BDC9FD1C3A}</a:tableStyleId>
              </a:tblPr>
              <a:tblGrid>
                <a:gridCol w="1981200"/>
                <a:gridCol w="3810000"/>
                <a:gridCol w="2895600"/>
              </a:tblGrid>
              <a:tr h="810101">
                <a:tc>
                  <a:txBody>
                    <a:bodyPr/>
                    <a:lstStyle/>
                    <a:p>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solidFill>
                            <a:srgbClr val="FF0000"/>
                          </a:solidFill>
                          <a:latin typeface="Arial" panose="020B0604020202020204" pitchFamily="34" charset="0"/>
                          <a:cs typeface="Arial" panose="020B0604020202020204" pitchFamily="34" charset="0"/>
                        </a:rPr>
                        <a:t>Specifically established</a:t>
                      </a:r>
                      <a:r>
                        <a:rPr lang="en-US" sz="2400" baseline="0" dirty="0" smtClean="0">
                          <a:solidFill>
                            <a:srgbClr val="FF0000"/>
                          </a:solidFill>
                          <a:latin typeface="Arial" panose="020B0604020202020204" pitchFamily="34" charset="0"/>
                          <a:cs typeface="Arial" panose="020B0604020202020204" pitchFamily="34" charset="0"/>
                        </a:rPr>
                        <a:t> exceptions</a:t>
                      </a:r>
                      <a:endParaRPr lang="en-US" sz="2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solidFill>
                            <a:srgbClr val="FF0000"/>
                          </a:solidFill>
                          <a:latin typeface="Arial" panose="020B0604020202020204" pitchFamily="34" charset="0"/>
                          <a:cs typeface="Arial" panose="020B0604020202020204" pitchFamily="34" charset="0"/>
                        </a:rPr>
                        <a:t>Approved departures</a:t>
                      </a:r>
                      <a:endParaRPr lang="en-US" sz="2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2250281">
                <a:tc>
                  <a:txBody>
                    <a:bodyPr/>
                    <a:lstStyle/>
                    <a:p>
                      <a:r>
                        <a:rPr lang="en-US" sz="2400" dirty="0" smtClean="0">
                          <a:latin typeface="Arial" panose="020B0604020202020204" pitchFamily="34" charset="0"/>
                          <a:cs typeface="Arial" panose="020B0604020202020204" pitchFamily="34" charset="0"/>
                        </a:rPr>
                        <a:t>Apply to</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u="sng" dirty="0" smtClean="0">
                          <a:latin typeface="Arial" panose="020B0604020202020204" pitchFamily="34" charset="0"/>
                          <a:cs typeface="Arial" panose="020B0604020202020204" pitchFamily="34" charset="0"/>
                        </a:rPr>
                        <a:t>must</a:t>
                      </a:r>
                      <a:r>
                        <a:rPr lang="en-US" sz="2400" dirty="0" smtClean="0">
                          <a:latin typeface="Arial" panose="020B0604020202020204" pitchFamily="34" charset="0"/>
                          <a:cs typeface="Arial" panose="020B0604020202020204" pitchFamily="34" charset="0"/>
                        </a:rPr>
                        <a:t> or </a:t>
                      </a:r>
                      <a:r>
                        <a:rPr lang="en-US" sz="2400" u="sng" dirty="0" smtClean="0">
                          <a:latin typeface="Arial" panose="020B0604020202020204" pitchFamily="34" charset="0"/>
                          <a:cs typeface="Arial" panose="020B0604020202020204" pitchFamily="34" charset="0"/>
                        </a:rPr>
                        <a:t>should</a:t>
                      </a:r>
                      <a:r>
                        <a:rPr lang="en-US" sz="2400" dirty="0" smtClean="0">
                          <a:latin typeface="Arial" panose="020B0604020202020204" pitchFamily="34" charset="0"/>
                          <a:cs typeface="Arial" panose="020B0604020202020204" pitchFamily="34" charset="0"/>
                        </a:rPr>
                        <a:t> statements where certain exceptions are </a:t>
                      </a:r>
                      <a:r>
                        <a:rPr lang="en-US" sz="2400" dirty="0" smtClean="0">
                          <a:solidFill>
                            <a:schemeClr val="tx1"/>
                          </a:solidFill>
                          <a:latin typeface="Arial" panose="020B0604020202020204" pitchFamily="34" charset="0"/>
                          <a:cs typeface="Arial" panose="020B0604020202020204" pitchFamily="34" charset="0"/>
                        </a:rPr>
                        <a:t>noted in the </a:t>
                      </a:r>
                      <a:r>
                        <a:rPr lang="en-US" sz="2400" i="1" dirty="0" smtClean="0">
                          <a:solidFill>
                            <a:schemeClr val="tx1"/>
                          </a:solidFill>
                          <a:latin typeface="Arial" panose="020B0604020202020204" pitchFamily="34" charset="0"/>
                          <a:cs typeface="Arial" panose="020B0604020202020204" pitchFamily="34" charset="0"/>
                        </a:rPr>
                        <a:t>Guide</a:t>
                      </a:r>
                      <a:r>
                        <a:rPr lang="en-US" sz="2400" dirty="0" smtClean="0">
                          <a:solidFill>
                            <a:schemeClr val="tx1"/>
                          </a:solidFill>
                          <a:latin typeface="Arial" panose="020B0604020202020204" pitchFamily="34" charset="0"/>
                          <a:cs typeface="Arial" panose="020B0604020202020204" pitchFamily="34" charset="0"/>
                        </a:rPr>
                        <a:t> an</a:t>
                      </a:r>
                      <a:r>
                        <a:rPr lang="en-US" sz="2400" dirty="0" smtClean="0">
                          <a:latin typeface="Arial" panose="020B0604020202020204" pitchFamily="34" charset="0"/>
                          <a:cs typeface="Arial" panose="020B0604020202020204" pitchFamily="34" charset="0"/>
                        </a:rPr>
                        <a:t>d are accepted with justification and approval by the IACUC</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deviations from </a:t>
                      </a:r>
                      <a:r>
                        <a:rPr lang="en-US" sz="2400" i="1" dirty="0" smtClean="0">
                          <a:latin typeface="Arial" panose="020B0604020202020204" pitchFamily="34" charset="0"/>
                          <a:cs typeface="Arial" panose="020B0604020202020204" pitchFamily="34" charset="0"/>
                        </a:rPr>
                        <a:t>Guide </a:t>
                      </a:r>
                      <a:r>
                        <a:rPr lang="en-US" sz="2400" dirty="0" smtClean="0">
                          <a:latin typeface="Arial" panose="020B0604020202020204" pitchFamily="34" charset="0"/>
                          <a:cs typeface="Arial" panose="020B0604020202020204" pitchFamily="34" charset="0"/>
                        </a:rPr>
                        <a:t>standards that require scientific justification and IACUC approval.</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1170146">
                <a:tc>
                  <a:txBody>
                    <a:bodyPr/>
                    <a:lstStyle/>
                    <a:p>
                      <a:r>
                        <a:rPr lang="en-US" sz="2400" dirty="0" smtClean="0">
                          <a:latin typeface="Arial" panose="020B0604020202020204" pitchFamily="34" charset="0"/>
                          <a:cs typeface="Arial" panose="020B0604020202020204" pitchFamily="34" charset="0"/>
                        </a:rPr>
                        <a:t>Reporting</a:t>
                      </a:r>
                      <a:r>
                        <a:rPr lang="en-US" sz="2400" baseline="0" dirty="0" smtClean="0">
                          <a:latin typeface="Arial" panose="020B0604020202020204" pitchFamily="34" charset="0"/>
                          <a:cs typeface="Arial" panose="020B0604020202020204" pitchFamily="34" charset="0"/>
                        </a:rPr>
                        <a:t> requirements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None (not a departure)</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Yes</a:t>
                      </a:r>
                      <a:r>
                        <a:rPr lang="en-US" sz="2400" baseline="0" dirty="0" smtClean="0">
                          <a:latin typeface="Arial" panose="020B0604020202020204" pitchFamily="34" charset="0"/>
                          <a:cs typeface="Arial" panose="020B0604020202020204" pitchFamily="34" charset="0"/>
                        </a:rPr>
                        <a:t> – to the IO via the semiannual report.*</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1530191">
                <a:tc>
                  <a:txBody>
                    <a:bodyPr/>
                    <a:lstStyle/>
                    <a:p>
                      <a:r>
                        <a:rPr lang="en-US" sz="2400" dirty="0" smtClean="0">
                          <a:latin typeface="Arial" panose="020B0604020202020204" pitchFamily="34" charset="0"/>
                          <a:cs typeface="Arial" panose="020B0604020202020204" pitchFamily="34" charset="0"/>
                        </a:rPr>
                        <a:t>Helpful</a:t>
                      </a:r>
                      <a:r>
                        <a:rPr lang="en-US" sz="2400" baseline="0" dirty="0" smtClean="0">
                          <a:latin typeface="Arial" panose="020B0604020202020204" pitchFamily="34" charset="0"/>
                          <a:cs typeface="Arial" panose="020B0604020202020204" pitchFamily="34" charset="0"/>
                        </a:rPr>
                        <a:t> hints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baseline="0" dirty="0" smtClean="0">
                          <a:latin typeface="Arial" panose="020B0604020202020204" pitchFamily="34" charset="0"/>
                          <a:cs typeface="Arial" panose="020B0604020202020204" pitchFamily="34" charset="0"/>
                        </a:rPr>
                        <a:t>Try looking for the word “unless” in association with </a:t>
                      </a:r>
                      <a:r>
                        <a:rPr lang="en-US" sz="2400" u="sng" baseline="0" dirty="0" smtClean="0">
                          <a:latin typeface="Arial" panose="020B0604020202020204" pitchFamily="34" charset="0"/>
                          <a:cs typeface="Arial" panose="020B0604020202020204" pitchFamily="34" charset="0"/>
                        </a:rPr>
                        <a:t>must</a:t>
                      </a:r>
                      <a:r>
                        <a:rPr lang="en-US" sz="2400" baseline="0" dirty="0" smtClean="0">
                          <a:latin typeface="Arial" panose="020B0604020202020204" pitchFamily="34" charset="0"/>
                          <a:cs typeface="Arial" panose="020B0604020202020204" pitchFamily="34" charset="0"/>
                        </a:rPr>
                        <a:t> or </a:t>
                      </a:r>
                      <a:r>
                        <a:rPr lang="en-US" sz="2400" u="sng" baseline="0" dirty="0" smtClean="0">
                          <a:latin typeface="Arial" panose="020B0604020202020204" pitchFamily="34" charset="0"/>
                          <a:cs typeface="Arial" panose="020B0604020202020204" pitchFamily="34" charset="0"/>
                        </a:rPr>
                        <a:t>should</a:t>
                      </a:r>
                      <a:r>
                        <a:rPr lang="en-US" sz="2400" baseline="0" dirty="0" smtClean="0">
                          <a:latin typeface="Arial" panose="020B0604020202020204" pitchFamily="34" charset="0"/>
                          <a:cs typeface="Arial" panose="020B0604020202020204" pitchFamily="34" charset="0"/>
                        </a:rPr>
                        <a:t> statements.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baseline="0" dirty="0" smtClean="0">
                          <a:latin typeface="Arial" panose="020B0604020202020204" pitchFamily="34" charset="0"/>
                          <a:cs typeface="Arial" panose="020B0604020202020204" pitchFamily="34" charset="0"/>
                        </a:rPr>
                        <a:t>Look for </a:t>
                      </a:r>
                      <a:r>
                        <a:rPr lang="en-US" sz="2400" u="sng" baseline="0" dirty="0" smtClean="0">
                          <a:latin typeface="Arial" panose="020B0604020202020204" pitchFamily="34" charset="0"/>
                          <a:cs typeface="Arial" panose="020B0604020202020204" pitchFamily="34" charset="0"/>
                        </a:rPr>
                        <a:t>must</a:t>
                      </a:r>
                      <a:r>
                        <a:rPr lang="en-US" sz="2400" baseline="0" dirty="0" smtClean="0">
                          <a:latin typeface="Arial" panose="020B0604020202020204" pitchFamily="34" charset="0"/>
                          <a:cs typeface="Arial" panose="020B0604020202020204" pitchFamily="34" charset="0"/>
                        </a:rPr>
                        <a:t> or </a:t>
                      </a:r>
                      <a:r>
                        <a:rPr lang="en-US" sz="2400" u="sng" baseline="0" dirty="0" smtClean="0">
                          <a:latin typeface="Arial" panose="020B0604020202020204" pitchFamily="34" charset="0"/>
                          <a:cs typeface="Arial" panose="020B0604020202020204" pitchFamily="34" charset="0"/>
                        </a:rPr>
                        <a:t>should</a:t>
                      </a:r>
                      <a:r>
                        <a:rPr lang="en-US" sz="2400" baseline="0" dirty="0" smtClean="0">
                          <a:latin typeface="Arial" panose="020B0604020202020204" pitchFamily="34" charset="0"/>
                          <a:cs typeface="Arial" panose="020B0604020202020204" pitchFamily="34" charset="0"/>
                        </a:rPr>
                        <a:t> statements with a requirement but no qualifiers.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bl>
          </a:graphicData>
        </a:graphic>
      </p:graphicFrame>
      <p:sp>
        <p:nvSpPr>
          <p:cNvPr id="6" name="TextBox 5"/>
          <p:cNvSpPr txBox="1"/>
          <p:nvPr/>
        </p:nvSpPr>
        <p:spPr>
          <a:xfrm>
            <a:off x="-1219200" y="7620000"/>
            <a:ext cx="8534400" cy="584775"/>
          </a:xfrm>
          <a:prstGeom prst="rect">
            <a:avLst/>
          </a:prstGeom>
          <a:noFill/>
        </p:spPr>
        <p:txBody>
          <a:bodyPr wrap="square" rtlCol="0">
            <a:spAutoFit/>
          </a:bodyPr>
          <a:lstStyle/>
          <a:p>
            <a:r>
              <a:rPr lang="en-US" sz="1600" dirty="0" smtClean="0"/>
              <a:t>*Note in Appendix 9 of the ACORP (version 4) and  Part 2 Table of Deficiencies and        Departures of the VA Semiannual Evaluation form</a:t>
            </a:r>
            <a:endParaRPr lang="en-US" sz="1600" dirty="0"/>
          </a:p>
        </p:txBody>
      </p:sp>
      <p:sp>
        <p:nvSpPr>
          <p:cNvPr id="3" name="Slide Number Placeholder 2"/>
          <p:cNvSpPr>
            <a:spLocks noGrp="1"/>
          </p:cNvSpPr>
          <p:nvPr>
            <p:ph type="sldNum" sz="quarter" idx="12"/>
          </p:nvPr>
        </p:nvSpPr>
        <p:spPr/>
        <p:txBody>
          <a:bodyPr/>
          <a:lstStyle/>
          <a:p>
            <a:r>
              <a:rPr lang="en-US" dirty="0" smtClean="0"/>
              <a:t>17</a:t>
            </a:r>
            <a:endParaRPr lang="en-US" dirty="0"/>
          </a:p>
        </p:txBody>
      </p:sp>
    </p:spTree>
    <p:extLst>
      <p:ext uri="{BB962C8B-B14F-4D97-AF65-F5344CB8AC3E}">
        <p14:creationId xmlns:p14="http://schemas.microsoft.com/office/powerpoint/2010/main" val="3215235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4800600" y="765048"/>
            <a:ext cx="4152900" cy="758952"/>
          </a:xfrm>
          <a:noFill/>
        </p:spPr>
        <p:txBody>
          <a:bodyPr>
            <a:noAutofit/>
          </a:bodyPr>
          <a:lstStyle/>
          <a:p>
            <a:r>
              <a:rPr lang="en-US" sz="3200" dirty="0" smtClean="0"/>
              <a:t>Another Way of Thinking About it…</a:t>
            </a:r>
            <a:endParaRPr lang="en-US" sz="3200" dirty="0"/>
          </a:p>
        </p:txBody>
      </p:sp>
      <p:sp>
        <p:nvSpPr>
          <p:cNvPr id="5" name="TextBox 4"/>
          <p:cNvSpPr txBox="1"/>
          <p:nvPr/>
        </p:nvSpPr>
        <p:spPr>
          <a:xfrm>
            <a:off x="914400" y="533400"/>
            <a:ext cx="3505200" cy="1077218"/>
          </a:xfrm>
          <a:prstGeom prst="rect">
            <a:avLst/>
          </a:prstGeom>
          <a:noFill/>
          <a:ln w="88900" cmpd="dbl">
            <a:solidFill>
              <a:srgbClr val="002060"/>
            </a:solidFill>
          </a:ln>
        </p:spPr>
        <p:txBody>
          <a:bodyPr wrap="square" rtlCol="0">
            <a:spAutoFit/>
          </a:bodyPr>
          <a:lstStyle/>
          <a:p>
            <a:pPr algn="ctr"/>
            <a:r>
              <a:rPr lang="en-US" sz="3200" dirty="0" smtClean="0">
                <a:solidFill>
                  <a:srgbClr val="002060"/>
                </a:solidFill>
              </a:rPr>
              <a:t>Deviations from </a:t>
            </a:r>
            <a:r>
              <a:rPr lang="en-US" sz="3200" i="1" dirty="0" smtClean="0">
                <a:solidFill>
                  <a:srgbClr val="002060"/>
                </a:solidFill>
              </a:rPr>
              <a:t>Guide</a:t>
            </a:r>
            <a:endParaRPr lang="en-US" sz="3200" dirty="0" smtClean="0">
              <a:solidFill>
                <a:srgbClr val="002060"/>
              </a:solidFill>
            </a:endParaRPr>
          </a:p>
        </p:txBody>
      </p:sp>
      <p:sp>
        <p:nvSpPr>
          <p:cNvPr id="6" name="TextBox 5"/>
          <p:cNvSpPr txBox="1"/>
          <p:nvPr/>
        </p:nvSpPr>
        <p:spPr>
          <a:xfrm>
            <a:off x="681040" y="2659856"/>
            <a:ext cx="4419600" cy="1077218"/>
          </a:xfrm>
          <a:prstGeom prst="rect">
            <a:avLst/>
          </a:prstGeom>
          <a:solidFill>
            <a:schemeClr val="accent5">
              <a:lumMod val="60000"/>
              <a:lumOff val="40000"/>
            </a:schemeClr>
          </a:solidFill>
          <a:ln>
            <a:solidFill>
              <a:srgbClr val="002060"/>
            </a:solidFill>
          </a:ln>
        </p:spPr>
        <p:txBody>
          <a:bodyPr wrap="square" rtlCol="0">
            <a:spAutoFit/>
          </a:bodyPr>
          <a:lstStyle/>
          <a:p>
            <a:pPr algn="ctr"/>
            <a:r>
              <a:rPr lang="en-US" sz="3200" dirty="0" smtClean="0">
                <a:solidFill>
                  <a:srgbClr val="002060"/>
                </a:solidFill>
              </a:rPr>
              <a:t>Exceptions</a:t>
            </a:r>
          </a:p>
          <a:p>
            <a:pPr algn="ctr"/>
            <a:r>
              <a:rPr lang="en-US" sz="3200" dirty="0" smtClean="0">
                <a:solidFill>
                  <a:srgbClr val="002060"/>
                </a:solidFill>
              </a:rPr>
              <a:t>(in </a:t>
            </a:r>
            <a:r>
              <a:rPr lang="en-US" sz="3200" i="1" dirty="0" smtClean="0">
                <a:solidFill>
                  <a:srgbClr val="002060"/>
                </a:solidFill>
              </a:rPr>
              <a:t>Guide</a:t>
            </a:r>
            <a:r>
              <a:rPr lang="en-US" sz="3200" dirty="0" smtClean="0">
                <a:solidFill>
                  <a:srgbClr val="002060"/>
                </a:solidFill>
              </a:rPr>
              <a:t> language)</a:t>
            </a:r>
            <a:endParaRPr lang="en-US" sz="3200" dirty="0">
              <a:solidFill>
                <a:srgbClr val="002060"/>
              </a:solidFill>
            </a:endParaRPr>
          </a:p>
        </p:txBody>
      </p:sp>
      <p:sp>
        <p:nvSpPr>
          <p:cNvPr id="7" name="TextBox 6"/>
          <p:cNvSpPr txBox="1"/>
          <p:nvPr/>
        </p:nvSpPr>
        <p:spPr>
          <a:xfrm>
            <a:off x="685800" y="3962400"/>
            <a:ext cx="4419600" cy="584775"/>
          </a:xfrm>
          <a:prstGeom prst="rect">
            <a:avLst/>
          </a:prstGeom>
          <a:solidFill>
            <a:schemeClr val="accent4">
              <a:lumMod val="40000"/>
              <a:lumOff val="60000"/>
            </a:schemeClr>
          </a:solidFill>
          <a:ln>
            <a:solidFill>
              <a:srgbClr val="002060"/>
            </a:solidFill>
          </a:ln>
        </p:spPr>
        <p:txBody>
          <a:bodyPr wrap="square" rtlCol="0">
            <a:spAutoFit/>
          </a:bodyPr>
          <a:lstStyle/>
          <a:p>
            <a:pPr algn="ctr"/>
            <a:r>
              <a:rPr lang="en-US" sz="3200" dirty="0" smtClean="0">
                <a:solidFill>
                  <a:srgbClr val="002060"/>
                </a:solidFill>
              </a:rPr>
              <a:t>Approved Departures</a:t>
            </a:r>
          </a:p>
        </p:txBody>
      </p:sp>
      <p:sp>
        <p:nvSpPr>
          <p:cNvPr id="8" name="TextBox 7"/>
          <p:cNvSpPr txBox="1"/>
          <p:nvPr/>
        </p:nvSpPr>
        <p:spPr>
          <a:xfrm>
            <a:off x="685800" y="5334000"/>
            <a:ext cx="4419600" cy="1077218"/>
          </a:xfrm>
          <a:prstGeom prst="rect">
            <a:avLst/>
          </a:prstGeom>
          <a:solidFill>
            <a:schemeClr val="accent1">
              <a:lumMod val="40000"/>
              <a:lumOff val="60000"/>
            </a:schemeClr>
          </a:solidFill>
          <a:ln>
            <a:solidFill>
              <a:srgbClr val="002060"/>
            </a:solidFill>
          </a:ln>
        </p:spPr>
        <p:txBody>
          <a:bodyPr wrap="square" rtlCol="0">
            <a:spAutoFit/>
          </a:bodyPr>
          <a:lstStyle/>
          <a:p>
            <a:pPr algn="ctr"/>
            <a:r>
              <a:rPr lang="en-US" sz="3200" dirty="0" smtClean="0">
                <a:solidFill>
                  <a:srgbClr val="002060"/>
                </a:solidFill>
              </a:rPr>
              <a:t>Unapproved Deviation (non-compliance)</a:t>
            </a:r>
          </a:p>
        </p:txBody>
      </p:sp>
      <p:cxnSp>
        <p:nvCxnSpPr>
          <p:cNvPr id="10" name="Elbow Connector 9"/>
          <p:cNvCxnSpPr>
            <a:stCxn id="5" idx="1"/>
            <a:endCxn id="6" idx="1"/>
          </p:cNvCxnSpPr>
          <p:nvPr/>
        </p:nvCxnSpPr>
        <p:spPr>
          <a:xfrm rot="10800000" flipV="1">
            <a:off x="681040" y="1072009"/>
            <a:ext cx="233360" cy="2126456"/>
          </a:xfrm>
          <a:prstGeom prst="bentConnector3">
            <a:avLst>
              <a:gd name="adj1" fmla="val 19796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5" idx="1"/>
            <a:endCxn id="7" idx="1"/>
          </p:cNvCxnSpPr>
          <p:nvPr/>
        </p:nvCxnSpPr>
        <p:spPr>
          <a:xfrm rot="10800000" flipV="1">
            <a:off x="685800" y="1072008"/>
            <a:ext cx="228600" cy="3182779"/>
          </a:xfrm>
          <a:prstGeom prst="bentConnector3">
            <a:avLst>
              <a:gd name="adj1" fmla="val 20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5" idx="1"/>
            <a:endCxn id="8" idx="1"/>
          </p:cNvCxnSpPr>
          <p:nvPr/>
        </p:nvCxnSpPr>
        <p:spPr>
          <a:xfrm rot="10800000" flipV="1">
            <a:off x="685800" y="1072009"/>
            <a:ext cx="228600" cy="4800600"/>
          </a:xfrm>
          <a:prstGeom prst="bentConnector3">
            <a:avLst>
              <a:gd name="adj1" fmla="val 20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43600" y="2659856"/>
            <a:ext cx="2667000" cy="1077218"/>
          </a:xfrm>
          <a:prstGeom prst="rect">
            <a:avLst/>
          </a:prstGeom>
          <a:solidFill>
            <a:srgbClr val="FFFF00"/>
          </a:solidFill>
          <a:ln>
            <a:solidFill>
              <a:srgbClr val="002060"/>
            </a:solidFill>
          </a:ln>
        </p:spPr>
        <p:txBody>
          <a:bodyPr wrap="square" rtlCol="0">
            <a:spAutoFit/>
          </a:bodyPr>
          <a:lstStyle/>
          <a:p>
            <a:pPr algn="ctr"/>
            <a:r>
              <a:rPr lang="en-US" sz="3200" dirty="0" smtClean="0">
                <a:solidFill>
                  <a:srgbClr val="002060"/>
                </a:solidFill>
              </a:rPr>
              <a:t>No action needed</a:t>
            </a:r>
          </a:p>
        </p:txBody>
      </p:sp>
      <p:sp>
        <p:nvSpPr>
          <p:cNvPr id="16" name="TextBox 15"/>
          <p:cNvSpPr txBox="1"/>
          <p:nvPr/>
        </p:nvSpPr>
        <p:spPr>
          <a:xfrm>
            <a:off x="5948360" y="3962400"/>
            <a:ext cx="2662240" cy="584775"/>
          </a:xfrm>
          <a:prstGeom prst="rect">
            <a:avLst/>
          </a:prstGeom>
          <a:solidFill>
            <a:srgbClr val="FFFF00"/>
          </a:solidFill>
          <a:ln>
            <a:solidFill>
              <a:srgbClr val="002060"/>
            </a:solidFill>
          </a:ln>
        </p:spPr>
        <p:txBody>
          <a:bodyPr wrap="square" rtlCol="0">
            <a:spAutoFit/>
          </a:bodyPr>
          <a:lstStyle/>
          <a:p>
            <a:pPr algn="ctr"/>
            <a:r>
              <a:rPr lang="en-US" sz="3200" dirty="0" smtClean="0">
                <a:solidFill>
                  <a:srgbClr val="002060"/>
                </a:solidFill>
              </a:rPr>
              <a:t>Report to IO</a:t>
            </a:r>
          </a:p>
        </p:txBody>
      </p:sp>
      <p:sp>
        <p:nvSpPr>
          <p:cNvPr id="17" name="TextBox 16"/>
          <p:cNvSpPr txBox="1"/>
          <p:nvPr/>
        </p:nvSpPr>
        <p:spPr>
          <a:xfrm>
            <a:off x="5581648" y="5337870"/>
            <a:ext cx="3271840" cy="1077218"/>
          </a:xfrm>
          <a:prstGeom prst="rect">
            <a:avLst/>
          </a:prstGeom>
          <a:solidFill>
            <a:schemeClr val="accent1">
              <a:lumMod val="20000"/>
              <a:lumOff val="80000"/>
            </a:schemeClr>
          </a:solidFill>
          <a:ln>
            <a:solidFill>
              <a:srgbClr val="002060"/>
            </a:solidFill>
          </a:ln>
        </p:spPr>
        <p:txBody>
          <a:bodyPr wrap="square" rtlCol="0">
            <a:spAutoFit/>
          </a:bodyPr>
          <a:lstStyle/>
          <a:p>
            <a:pPr algn="ctr"/>
            <a:r>
              <a:rPr lang="en-US" sz="3200" dirty="0" smtClean="0">
                <a:solidFill>
                  <a:srgbClr val="002060"/>
                </a:solidFill>
              </a:rPr>
              <a:t>Report to OLAW through the IO</a:t>
            </a:r>
          </a:p>
        </p:txBody>
      </p:sp>
      <p:cxnSp>
        <p:nvCxnSpPr>
          <p:cNvPr id="18" name="Elbow Connector 17"/>
          <p:cNvCxnSpPr>
            <a:stCxn id="6" idx="3"/>
            <a:endCxn id="15" idx="1"/>
          </p:cNvCxnSpPr>
          <p:nvPr/>
        </p:nvCxnSpPr>
        <p:spPr>
          <a:xfrm>
            <a:off x="5100640" y="3198465"/>
            <a:ext cx="8429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17"/>
          <p:cNvCxnSpPr>
            <a:stCxn id="7" idx="3"/>
            <a:endCxn id="16" idx="1"/>
          </p:cNvCxnSpPr>
          <p:nvPr/>
        </p:nvCxnSpPr>
        <p:spPr>
          <a:xfrm>
            <a:off x="5105400" y="4254788"/>
            <a:ext cx="8429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17"/>
          <p:cNvCxnSpPr>
            <a:stCxn id="8" idx="3"/>
            <a:endCxn id="17" idx="1"/>
          </p:cNvCxnSpPr>
          <p:nvPr/>
        </p:nvCxnSpPr>
        <p:spPr>
          <a:xfrm>
            <a:off x="5105400" y="5872609"/>
            <a:ext cx="476248" cy="38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Slide Number Placeholder 26"/>
          <p:cNvSpPr>
            <a:spLocks noGrp="1"/>
          </p:cNvSpPr>
          <p:nvPr>
            <p:ph type="sldNum" sz="quarter" idx="12"/>
          </p:nvPr>
        </p:nvSpPr>
        <p:spPr/>
        <p:txBody>
          <a:bodyPr/>
          <a:lstStyle/>
          <a:p>
            <a:r>
              <a:rPr lang="en-US" dirty="0" smtClean="0"/>
              <a:t>18</a:t>
            </a:r>
            <a:endParaRPr lang="en-US" dirty="0"/>
          </a:p>
        </p:txBody>
      </p:sp>
    </p:spTree>
    <p:extLst>
      <p:ext uri="{BB962C8B-B14F-4D97-AF65-F5344CB8AC3E}">
        <p14:creationId xmlns:p14="http://schemas.microsoft.com/office/powerpoint/2010/main" val="86981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58952"/>
          </a:xfrm>
          <a:noFill/>
        </p:spPr>
        <p:txBody>
          <a:bodyPr/>
          <a:lstStyle/>
          <a:p>
            <a:r>
              <a:rPr lang="en-US" dirty="0" smtClean="0">
                <a:solidFill>
                  <a:srgbClr val="002060"/>
                </a:solidFill>
              </a:rPr>
              <a:t>Review of Terminology</a:t>
            </a:r>
            <a:endParaRPr lang="en-US" dirty="0">
              <a:solidFill>
                <a:srgbClr val="002060"/>
              </a:solidFill>
            </a:endParaRPr>
          </a:p>
        </p:txBody>
      </p:sp>
      <p:sp>
        <p:nvSpPr>
          <p:cNvPr id="3" name="Content Placeholder 2"/>
          <p:cNvSpPr>
            <a:spLocks noGrp="1"/>
          </p:cNvSpPr>
          <p:nvPr>
            <p:ph sz="quarter" idx="1"/>
          </p:nvPr>
        </p:nvSpPr>
        <p:spPr>
          <a:xfrm>
            <a:off x="76200" y="838200"/>
            <a:ext cx="8915400" cy="5791200"/>
          </a:xfrm>
        </p:spPr>
        <p:txBody>
          <a:bodyPr>
            <a:noAutofit/>
          </a:bodyPr>
          <a:lstStyle/>
          <a:p>
            <a:pPr>
              <a:lnSpc>
                <a:spcPct val="120000"/>
              </a:lnSpc>
            </a:pPr>
            <a:r>
              <a:rPr lang="en-US" sz="2600" dirty="0" smtClean="0"/>
              <a:t>Specifically established</a:t>
            </a:r>
            <a:r>
              <a:rPr lang="en-US" sz="2600" dirty="0"/>
              <a:t> </a:t>
            </a:r>
            <a:r>
              <a:rPr lang="en-US" sz="2600" dirty="0" smtClean="0"/>
              <a:t>exceptions apply </a:t>
            </a:r>
            <a:r>
              <a:rPr lang="en-US" sz="2600" dirty="0"/>
              <a:t>to </a:t>
            </a:r>
            <a:r>
              <a:rPr lang="en-US" sz="2600" dirty="0" smtClean="0"/>
              <a:t>deviations from </a:t>
            </a:r>
            <a:r>
              <a:rPr lang="en-US" sz="2600" u="sng" dirty="0" smtClean="0"/>
              <a:t>must</a:t>
            </a:r>
            <a:r>
              <a:rPr lang="en-US" sz="2600" dirty="0" smtClean="0"/>
              <a:t> </a:t>
            </a:r>
            <a:r>
              <a:rPr lang="en-US" sz="2600" dirty="0"/>
              <a:t>or </a:t>
            </a:r>
            <a:r>
              <a:rPr lang="en-US" sz="2600" u="sng" dirty="0" smtClean="0"/>
              <a:t>should</a:t>
            </a:r>
            <a:r>
              <a:rPr lang="en-US" sz="2600" dirty="0" smtClean="0"/>
              <a:t> statements </a:t>
            </a:r>
            <a:r>
              <a:rPr lang="en-US" sz="2600" dirty="0"/>
              <a:t>where certain </a:t>
            </a:r>
            <a:r>
              <a:rPr lang="en-US" sz="2600" dirty="0" smtClean="0"/>
              <a:t>exceptions are specifically described </a:t>
            </a:r>
            <a:r>
              <a:rPr lang="en-US" sz="2600" dirty="0"/>
              <a:t>in the </a:t>
            </a:r>
            <a:r>
              <a:rPr lang="en-US" sz="2600" i="1" dirty="0" smtClean="0"/>
              <a:t>Guide </a:t>
            </a:r>
            <a:r>
              <a:rPr lang="en-US" sz="2600" dirty="0" smtClean="0"/>
              <a:t>and are considered acceptable when justified  and approved by the IACUC.  No reporting requirements. </a:t>
            </a:r>
            <a:endParaRPr lang="en-US" sz="2600" dirty="0"/>
          </a:p>
          <a:p>
            <a:pPr>
              <a:lnSpc>
                <a:spcPct val="120000"/>
              </a:lnSpc>
            </a:pPr>
            <a:r>
              <a:rPr lang="en-US" sz="2600" dirty="0" smtClean="0"/>
              <a:t>Approved departures are deviations from </a:t>
            </a:r>
            <a:r>
              <a:rPr lang="en-US" sz="2600" i="1" dirty="0" smtClean="0"/>
              <a:t>Guide </a:t>
            </a:r>
            <a:r>
              <a:rPr lang="en-US" sz="2600" dirty="0" smtClean="0"/>
              <a:t>standards (</a:t>
            </a:r>
            <a:r>
              <a:rPr lang="en-US" sz="2600" u="sng" dirty="0" smtClean="0"/>
              <a:t>must</a:t>
            </a:r>
            <a:r>
              <a:rPr lang="en-US" sz="2600" dirty="0" smtClean="0"/>
              <a:t> or </a:t>
            </a:r>
            <a:r>
              <a:rPr lang="en-US" sz="2600" u="sng" dirty="0" smtClean="0"/>
              <a:t>should</a:t>
            </a:r>
            <a:r>
              <a:rPr lang="en-US" sz="2600" dirty="0" smtClean="0"/>
              <a:t>) that require scientific justification and IACUC approval. </a:t>
            </a:r>
            <a:r>
              <a:rPr lang="en-US" sz="2600" dirty="0"/>
              <a:t>M</a:t>
            </a:r>
            <a:r>
              <a:rPr lang="en-US" sz="2600" dirty="0" smtClean="0"/>
              <a:t>ust </a:t>
            </a:r>
            <a:r>
              <a:rPr lang="en-US" sz="2600" dirty="0"/>
              <a:t>be reported in the semiannual </a:t>
            </a:r>
            <a:r>
              <a:rPr lang="en-US" sz="2600" dirty="0" smtClean="0"/>
              <a:t>report</a:t>
            </a:r>
            <a:r>
              <a:rPr lang="en-US" sz="2600" dirty="0"/>
              <a:t> </a:t>
            </a:r>
            <a:r>
              <a:rPr lang="en-US" sz="2600" dirty="0" smtClean="0"/>
              <a:t>to the IO.</a:t>
            </a:r>
          </a:p>
          <a:p>
            <a:pPr>
              <a:lnSpc>
                <a:spcPct val="120000"/>
              </a:lnSpc>
            </a:pPr>
            <a:r>
              <a:rPr lang="en-US" sz="2600" dirty="0" smtClean="0"/>
              <a:t>Noncompliance </a:t>
            </a:r>
            <a:r>
              <a:rPr lang="en-US" sz="2600" dirty="0"/>
              <a:t>is </a:t>
            </a:r>
            <a:r>
              <a:rPr lang="en-US" sz="2600" dirty="0" smtClean="0"/>
              <a:t>a deviation from a </a:t>
            </a:r>
            <a:r>
              <a:rPr lang="en-US" sz="2600" u="sng" dirty="0" smtClean="0"/>
              <a:t>must</a:t>
            </a:r>
            <a:r>
              <a:rPr lang="en-US" sz="2600" dirty="0" smtClean="0"/>
              <a:t> or </a:t>
            </a:r>
            <a:r>
              <a:rPr lang="en-US" sz="2600" u="sng" dirty="0" smtClean="0"/>
              <a:t>should </a:t>
            </a:r>
            <a:r>
              <a:rPr lang="en-US" sz="2600" dirty="0" smtClean="0"/>
              <a:t>statement without IACUC approval and must </a:t>
            </a:r>
            <a:r>
              <a:rPr lang="en-US" sz="2600" dirty="0"/>
              <a:t>be reported to OLAW through the IO. </a:t>
            </a:r>
          </a:p>
          <a:p>
            <a:pPr marL="0" indent="0">
              <a:lnSpc>
                <a:spcPct val="120000"/>
              </a:lnSpc>
              <a:buNone/>
            </a:pPr>
            <a:endParaRPr lang="en-US" sz="2400"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2</a:t>
            </a:fld>
            <a:endParaRPr lang="en-US" dirty="0"/>
          </a:p>
        </p:txBody>
      </p:sp>
    </p:spTree>
    <p:extLst>
      <p:ext uri="{BB962C8B-B14F-4D97-AF65-F5344CB8AC3E}">
        <p14:creationId xmlns:p14="http://schemas.microsoft.com/office/powerpoint/2010/main" val="198519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62937"/>
            <a:ext cx="8763000" cy="6618863"/>
          </a:xfrm>
          <a:prstGeom prst="rect">
            <a:avLst/>
          </a:prstGeom>
        </p:spPr>
      </p:pic>
      <p:sp>
        <p:nvSpPr>
          <p:cNvPr id="6" name="TextBox 5"/>
          <p:cNvSpPr txBox="1"/>
          <p:nvPr/>
        </p:nvSpPr>
        <p:spPr>
          <a:xfrm>
            <a:off x="8610600" y="6410980"/>
            <a:ext cx="533400" cy="523220"/>
          </a:xfrm>
          <a:prstGeom prst="rect">
            <a:avLst/>
          </a:prstGeom>
          <a:noFill/>
        </p:spPr>
        <p:txBody>
          <a:bodyPr wrap="square" rtlCol="0">
            <a:spAutoFit/>
          </a:bodyPr>
          <a:lstStyle/>
          <a:p>
            <a:pPr algn="ctr"/>
            <a:r>
              <a:rPr lang="en-US" sz="2800" b="1" dirty="0"/>
              <a:t>3</a:t>
            </a:r>
          </a:p>
        </p:txBody>
      </p:sp>
    </p:spTree>
    <p:extLst>
      <p:ext uri="{BB962C8B-B14F-4D97-AF65-F5344CB8AC3E}">
        <p14:creationId xmlns:p14="http://schemas.microsoft.com/office/powerpoint/2010/main" val="4126191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3152" y="76200"/>
            <a:ext cx="8994648" cy="758952"/>
          </a:xfrm>
          <a:noFill/>
        </p:spPr>
        <p:txBody>
          <a:bodyPr>
            <a:noAutofit/>
          </a:bodyPr>
          <a:lstStyle/>
          <a:p>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Guide Deviation/Departure Scenario Studies</a:t>
            </a:r>
            <a:endParaRPr lang="en-US" sz="3600" dirty="0">
              <a:solidFill>
                <a:srgbClr val="002060"/>
              </a:solidFill>
            </a:endParaRPr>
          </a:p>
        </p:txBody>
      </p:sp>
      <p:sp>
        <p:nvSpPr>
          <p:cNvPr id="4" name="Content Placeholder 3"/>
          <p:cNvSpPr>
            <a:spLocks noGrp="1"/>
          </p:cNvSpPr>
          <p:nvPr>
            <p:ph sz="quarter" idx="1"/>
          </p:nvPr>
        </p:nvSpPr>
        <p:spPr>
          <a:xfrm>
            <a:off x="301752" y="1295400"/>
            <a:ext cx="8503920" cy="4953000"/>
          </a:xfrm>
        </p:spPr>
        <p:txBody>
          <a:bodyPr>
            <a:noAutofit/>
          </a:bodyPr>
          <a:lstStyle/>
          <a:p>
            <a:r>
              <a:rPr lang="en-US" dirty="0" smtClean="0"/>
              <a:t>Four scenarios are presented; each one illustrates either a specifically established </a:t>
            </a:r>
            <a:r>
              <a:rPr lang="en-US" i="1" dirty="0" smtClean="0"/>
              <a:t>Guide </a:t>
            </a:r>
            <a:r>
              <a:rPr lang="en-US" dirty="0" smtClean="0"/>
              <a:t>exception or an approved departure</a:t>
            </a:r>
            <a:r>
              <a:rPr lang="en-US" i="1" dirty="0" smtClean="0"/>
              <a:t>.</a:t>
            </a:r>
            <a:endParaRPr lang="en-US" dirty="0" smtClean="0"/>
          </a:p>
          <a:p>
            <a:r>
              <a:rPr lang="en-US" dirty="0" smtClean="0"/>
              <a:t>We will use the Guide language and the VA version of the Deviations and Departures flowchart to make a determination about the type of deviation illustrated in each scenario.</a:t>
            </a:r>
          </a:p>
          <a:p>
            <a:endParaRPr lang="en-US" sz="2400" dirty="0" smtClean="0"/>
          </a:p>
          <a:p>
            <a:endParaRPr lang="en-US" dirty="0">
              <a:solidFill>
                <a:srgbClr val="FF0000"/>
              </a:solidFill>
            </a:endParaRPr>
          </a:p>
        </p:txBody>
      </p:sp>
      <p:sp>
        <p:nvSpPr>
          <p:cNvPr id="3" name="Slide Number Placeholder 2"/>
          <p:cNvSpPr>
            <a:spLocks noGrp="1"/>
          </p:cNvSpPr>
          <p:nvPr>
            <p:ph type="sldNum" sz="quarter" idx="12"/>
          </p:nvPr>
        </p:nvSpPr>
        <p:spPr/>
        <p:txBody>
          <a:bodyPr/>
          <a:lstStyle/>
          <a:p>
            <a:fld id="{FFAB2B77-49D2-4407-9962-B2D17E62774D}" type="slidenum">
              <a:rPr lang="en-US" smtClean="0"/>
              <a:pPr/>
              <a:t>4</a:t>
            </a:fld>
            <a:endParaRPr lang="en-US" dirty="0"/>
          </a:p>
        </p:txBody>
      </p:sp>
    </p:spTree>
    <p:extLst>
      <p:ext uri="{BB962C8B-B14F-4D97-AF65-F5344CB8AC3E}">
        <p14:creationId xmlns:p14="http://schemas.microsoft.com/office/powerpoint/2010/main" val="1401482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58952"/>
          </a:xfrm>
          <a:noFill/>
        </p:spPr>
        <p:txBody>
          <a:bodyPr/>
          <a:lstStyle/>
          <a:p>
            <a:r>
              <a:rPr lang="en-US" dirty="0" smtClean="0"/>
              <a:t>Scenario #1</a:t>
            </a:r>
            <a:endParaRPr lang="en-US" dirty="0"/>
          </a:p>
        </p:txBody>
      </p:sp>
      <p:sp>
        <p:nvSpPr>
          <p:cNvPr id="3" name="Content Placeholder 2"/>
          <p:cNvSpPr>
            <a:spLocks noGrp="1"/>
          </p:cNvSpPr>
          <p:nvPr>
            <p:ph sz="quarter" idx="1"/>
          </p:nvPr>
        </p:nvSpPr>
        <p:spPr>
          <a:xfrm>
            <a:off x="259080" y="838200"/>
            <a:ext cx="8503920" cy="4572000"/>
          </a:xfrm>
        </p:spPr>
        <p:txBody>
          <a:bodyPr>
            <a:noAutofit/>
          </a:bodyPr>
          <a:lstStyle/>
          <a:p>
            <a:pPr marL="0" indent="0">
              <a:buNone/>
            </a:pPr>
            <a:r>
              <a:rPr lang="en-US" sz="2800" dirty="0" smtClean="0"/>
              <a:t>An </a:t>
            </a:r>
            <a:r>
              <a:rPr lang="en-US" sz="2800" dirty="0"/>
              <a:t>investigator is conducting a study </a:t>
            </a:r>
            <a:r>
              <a:rPr lang="en-US" sz="2800" dirty="0" smtClean="0"/>
              <a:t>to determine if an increase in the number of Hantavirus infections is associated with </a:t>
            </a:r>
            <a:r>
              <a:rPr lang="en-US" sz="2800" dirty="0"/>
              <a:t>wild cotton </a:t>
            </a:r>
            <a:r>
              <a:rPr lang="en-US" sz="2800" dirty="0" smtClean="0"/>
              <a:t>rats, a  known Hantavirus carrier, foraging for food in residential areas.  Cotton rats will be  humanely trapped and then  surgically implanted with tiny GPS devices to track their movements. </a:t>
            </a:r>
          </a:p>
          <a:p>
            <a:pPr marL="0" indent="0">
              <a:buNone/>
            </a:pPr>
            <a:r>
              <a:rPr lang="en-US" sz="2800" dirty="0" smtClean="0"/>
              <a:t>The investigator requests to perform the GPS implant surgery in the field because: (1) bringing the cotton rats into </a:t>
            </a:r>
            <a:r>
              <a:rPr lang="en-US" sz="2800" dirty="0"/>
              <a:t>the animal facility  </a:t>
            </a:r>
            <a:r>
              <a:rPr lang="en-US" sz="2800" dirty="0" smtClean="0"/>
              <a:t>could infect the resident rodent population and (2) minimal human contact is important so the rat’s behavior is altered as little as possible. </a:t>
            </a:r>
          </a:p>
        </p:txBody>
      </p:sp>
      <p:sp>
        <p:nvSpPr>
          <p:cNvPr id="4" name="Slide Number Placeholder 3"/>
          <p:cNvSpPr>
            <a:spLocks noGrp="1"/>
          </p:cNvSpPr>
          <p:nvPr>
            <p:ph type="sldNum" sz="quarter" idx="12"/>
          </p:nvPr>
        </p:nvSpPr>
        <p:spPr/>
        <p:txBody>
          <a:bodyPr/>
          <a:lstStyle/>
          <a:p>
            <a:fld id="{FFAB2B77-49D2-4407-9962-B2D17E62774D}" type="slidenum">
              <a:rPr lang="en-US" smtClean="0"/>
              <a:pPr/>
              <a:t>5</a:t>
            </a:fld>
            <a:endParaRPr lang="en-US" dirty="0"/>
          </a:p>
        </p:txBody>
      </p:sp>
    </p:spTree>
    <p:extLst>
      <p:ext uri="{BB962C8B-B14F-4D97-AF65-F5344CB8AC3E}">
        <p14:creationId xmlns:p14="http://schemas.microsoft.com/office/powerpoint/2010/main" val="254821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9248"/>
            <a:ext cx="8534400" cy="758952"/>
          </a:xfrm>
          <a:noFill/>
        </p:spPr>
        <p:txBody>
          <a:bodyPr/>
          <a:lstStyle/>
          <a:p>
            <a:r>
              <a:rPr lang="en-US" dirty="0" smtClean="0"/>
              <a:t> CVMO Office Opinion on Scenario #1  </a:t>
            </a:r>
            <a:endParaRPr lang="en-US" dirty="0"/>
          </a:p>
        </p:txBody>
      </p:sp>
      <p:sp>
        <p:nvSpPr>
          <p:cNvPr id="3" name="Content Placeholder 2"/>
          <p:cNvSpPr>
            <a:spLocks noGrp="1"/>
          </p:cNvSpPr>
          <p:nvPr>
            <p:ph sz="quarter" idx="1"/>
          </p:nvPr>
        </p:nvSpPr>
        <p:spPr>
          <a:xfrm>
            <a:off x="0" y="911352"/>
            <a:ext cx="9067800" cy="5032248"/>
          </a:xfrm>
        </p:spPr>
        <p:txBody>
          <a:bodyPr>
            <a:noAutofit/>
          </a:bodyPr>
          <a:lstStyle/>
          <a:p>
            <a:r>
              <a:rPr lang="en-US" dirty="0" smtClean="0"/>
              <a:t>The issue is performing survival surgery under field conditions in cotton rats.</a:t>
            </a:r>
          </a:p>
          <a:p>
            <a:r>
              <a:rPr lang="en-US" dirty="0" smtClean="0"/>
              <a:t>The </a:t>
            </a:r>
            <a:r>
              <a:rPr lang="en-US" i="1" dirty="0" smtClean="0"/>
              <a:t>Guide </a:t>
            </a:r>
            <a:r>
              <a:rPr lang="en-US" dirty="0" smtClean="0"/>
              <a:t>states “ </a:t>
            </a:r>
            <a:r>
              <a:rPr lang="en-US" u="sng" dirty="0"/>
              <a:t>Unless</a:t>
            </a:r>
            <a:r>
              <a:rPr lang="en-US" dirty="0"/>
              <a:t> an exception is specifically justified as an essential component of the research protocol and approved by the IACUC, aseptic surgery </a:t>
            </a:r>
            <a:r>
              <a:rPr lang="en-US" u="sng" dirty="0"/>
              <a:t>should</a:t>
            </a:r>
            <a:r>
              <a:rPr lang="en-US" dirty="0"/>
              <a:t> be conducted in dedicated facilities or </a:t>
            </a:r>
            <a:r>
              <a:rPr lang="en-US" dirty="0" smtClean="0"/>
              <a:t>spaces (pg. 116).</a:t>
            </a:r>
            <a:endParaRPr lang="en-US" dirty="0"/>
          </a:p>
          <a:p>
            <a:r>
              <a:rPr lang="en-US" dirty="0" smtClean="0"/>
              <a:t>The investigator provided a protocol specific justification for survival surgery in a field setting, which was reviewed and approved by the IACUC.</a:t>
            </a:r>
          </a:p>
          <a:p>
            <a:r>
              <a:rPr lang="en-US" dirty="0" smtClean="0"/>
              <a:t>This is a deviation from a </a:t>
            </a:r>
            <a:r>
              <a:rPr lang="en-US" u="sng" dirty="0" smtClean="0"/>
              <a:t>should </a:t>
            </a:r>
            <a:r>
              <a:rPr lang="en-US" dirty="0" smtClean="0"/>
              <a:t>statement according to a specifically established exception in the </a:t>
            </a:r>
            <a:r>
              <a:rPr lang="en-US" i="1" dirty="0" smtClean="0"/>
              <a:t>Guide </a:t>
            </a:r>
            <a:r>
              <a:rPr lang="en-US" dirty="0" smtClean="0"/>
              <a:t>(not a departure) and has no reporting requirements. </a:t>
            </a:r>
            <a:r>
              <a:rPr lang="en-US" i="1" dirty="0" smtClean="0"/>
              <a:t>  </a:t>
            </a:r>
          </a:p>
          <a:p>
            <a:pPr marL="0" indent="0">
              <a:buNone/>
            </a:pP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6</a:t>
            </a:fld>
            <a:endParaRPr lang="en-US" dirty="0"/>
          </a:p>
        </p:txBody>
      </p:sp>
    </p:spTree>
    <p:extLst>
      <p:ext uri="{BB962C8B-B14F-4D97-AF65-F5344CB8AC3E}">
        <p14:creationId xmlns:p14="http://schemas.microsoft.com/office/powerpoint/2010/main" val="4074525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Content Placeholder 9" descr="Screen Clipping"/>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143000" y="152400"/>
            <a:ext cx="7620000" cy="6444344"/>
          </a:xfrm>
        </p:spPr>
      </p:pic>
      <p:sp>
        <p:nvSpPr>
          <p:cNvPr id="2" name="Title 1"/>
          <p:cNvSpPr>
            <a:spLocks noGrp="1"/>
          </p:cNvSpPr>
          <p:nvPr>
            <p:ph type="title"/>
          </p:nvPr>
        </p:nvSpPr>
        <p:spPr>
          <a:xfrm>
            <a:off x="-304800" y="-152400"/>
            <a:ext cx="2514600" cy="556192"/>
          </a:xfrm>
          <a:noFill/>
        </p:spPr>
        <p:txBody>
          <a:bodyPr>
            <a:normAutofit/>
          </a:bodyPr>
          <a:lstStyle/>
          <a:p>
            <a:r>
              <a:rPr lang="en-US" sz="2400" dirty="0" smtClean="0"/>
              <a:t>Scenario #1</a:t>
            </a:r>
            <a:endParaRPr lang="en-US" sz="2400" dirty="0"/>
          </a:p>
        </p:txBody>
      </p:sp>
      <p:sp>
        <p:nvSpPr>
          <p:cNvPr id="3" name="Slide Number Placeholder 2"/>
          <p:cNvSpPr>
            <a:spLocks noGrp="1"/>
          </p:cNvSpPr>
          <p:nvPr>
            <p:ph type="sldNum" sz="quarter" idx="12"/>
          </p:nvPr>
        </p:nvSpPr>
        <p:spPr/>
        <p:txBody>
          <a:bodyPr/>
          <a:lstStyle/>
          <a:p>
            <a:fld id="{FFAB2B77-49D2-4407-9962-B2D17E62774D}" type="slidenum">
              <a:rPr lang="en-US" smtClean="0"/>
              <a:pPr/>
              <a:t>7</a:t>
            </a:fld>
            <a:endParaRPr lang="en-US" dirty="0"/>
          </a:p>
        </p:txBody>
      </p:sp>
    </p:spTree>
    <p:extLst>
      <p:ext uri="{BB962C8B-B14F-4D97-AF65-F5344CB8AC3E}">
        <p14:creationId xmlns:p14="http://schemas.microsoft.com/office/powerpoint/2010/main" val="93112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534400" cy="758952"/>
          </a:xfrm>
          <a:noFill/>
        </p:spPr>
        <p:txBody>
          <a:bodyPr/>
          <a:lstStyle/>
          <a:p>
            <a:r>
              <a:rPr lang="en-US" dirty="0" smtClean="0"/>
              <a:t>Scenario #2</a:t>
            </a:r>
            <a:endParaRPr lang="en-US" dirty="0"/>
          </a:p>
        </p:txBody>
      </p:sp>
      <p:sp>
        <p:nvSpPr>
          <p:cNvPr id="3" name="Content Placeholder 2"/>
          <p:cNvSpPr>
            <a:spLocks noGrp="1"/>
          </p:cNvSpPr>
          <p:nvPr>
            <p:ph sz="quarter" idx="1"/>
          </p:nvPr>
        </p:nvSpPr>
        <p:spPr>
          <a:xfrm>
            <a:off x="301752" y="1066800"/>
            <a:ext cx="8503920" cy="4572000"/>
          </a:xfrm>
        </p:spPr>
        <p:txBody>
          <a:bodyPr>
            <a:noAutofit/>
          </a:bodyPr>
          <a:lstStyle/>
          <a:p>
            <a:pPr marL="0" indent="0">
              <a:buNone/>
            </a:pPr>
            <a:r>
              <a:rPr lang="en-US" dirty="0" smtClean="0"/>
              <a:t>Trihalomethanes, a type of chlorinated byproduct, is added to municipal drinking water; however, they have been shown to increase the risk of cancer and birth defects.  An investigator proposes to expose frogs to mildly elevated (non-lethal) chlorine and ammonia levels to simulate the combined effect of discharge from water treatment plants </a:t>
            </a:r>
            <a:r>
              <a:rPr lang="en-US" dirty="0"/>
              <a:t> </a:t>
            </a:r>
            <a:r>
              <a:rPr lang="en-US" dirty="0" smtClean="0"/>
              <a:t>and run-off from intensive farming. The hypothesis is the progeny of the frogs exposed to these toxins  will have a significantly higher incidence of cancer and birth defects than the control group.</a:t>
            </a:r>
          </a:p>
        </p:txBody>
      </p:sp>
      <p:sp>
        <p:nvSpPr>
          <p:cNvPr id="4" name="Slide Number Placeholder 3"/>
          <p:cNvSpPr>
            <a:spLocks noGrp="1"/>
          </p:cNvSpPr>
          <p:nvPr>
            <p:ph type="sldNum" sz="quarter" idx="12"/>
          </p:nvPr>
        </p:nvSpPr>
        <p:spPr/>
        <p:txBody>
          <a:bodyPr/>
          <a:lstStyle/>
          <a:p>
            <a:fld id="{FFAB2B77-49D2-4407-9962-B2D17E62774D}" type="slidenum">
              <a:rPr lang="en-US" smtClean="0"/>
              <a:pPr/>
              <a:t>8</a:t>
            </a:fld>
            <a:endParaRPr lang="en-US" dirty="0"/>
          </a:p>
        </p:txBody>
      </p:sp>
    </p:spTree>
    <p:extLst>
      <p:ext uri="{BB962C8B-B14F-4D97-AF65-F5344CB8AC3E}">
        <p14:creationId xmlns:p14="http://schemas.microsoft.com/office/powerpoint/2010/main" val="906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534400" cy="758952"/>
          </a:xfrm>
          <a:noFill/>
        </p:spPr>
        <p:txBody>
          <a:bodyPr/>
          <a:lstStyle/>
          <a:p>
            <a:r>
              <a:rPr lang="en-US" dirty="0" smtClean="0"/>
              <a:t>CVMO Office Opinion on Scenario #2</a:t>
            </a:r>
            <a:endParaRPr lang="en-US" dirty="0"/>
          </a:p>
        </p:txBody>
      </p:sp>
      <p:sp>
        <p:nvSpPr>
          <p:cNvPr id="3" name="Content Placeholder 2"/>
          <p:cNvSpPr>
            <a:spLocks noGrp="1"/>
          </p:cNvSpPr>
          <p:nvPr>
            <p:ph sz="quarter" idx="1"/>
          </p:nvPr>
        </p:nvSpPr>
        <p:spPr>
          <a:xfrm>
            <a:off x="76200" y="1066800"/>
            <a:ext cx="8915400" cy="4572000"/>
          </a:xfrm>
        </p:spPr>
        <p:txBody>
          <a:bodyPr>
            <a:noAutofit/>
          </a:bodyPr>
          <a:lstStyle/>
          <a:p>
            <a:r>
              <a:rPr lang="en-US" dirty="0" smtClean="0"/>
              <a:t>The issue is maintaining frogs in water that has mildly elevated (non-lethal) chlorine and ammonia levels. </a:t>
            </a:r>
          </a:p>
          <a:p>
            <a:r>
              <a:rPr lang="en-US" dirty="0" smtClean="0"/>
              <a:t>The </a:t>
            </a:r>
            <a:r>
              <a:rPr lang="en-US" i="1" dirty="0" smtClean="0"/>
              <a:t>Guide </a:t>
            </a:r>
            <a:r>
              <a:rPr lang="en-US" dirty="0" smtClean="0"/>
              <a:t>states “Chlorine </a:t>
            </a:r>
            <a:r>
              <a:rPr lang="en-US" dirty="0"/>
              <a:t>and chloramines used to disinfect water for human consumption or to disinfect equipment are toxic to fish and amphibians and </a:t>
            </a:r>
            <a:r>
              <a:rPr lang="en-US" u="sng" dirty="0"/>
              <a:t>must </a:t>
            </a:r>
            <a:r>
              <a:rPr lang="en-US" dirty="0"/>
              <a:t>be removed or neutralized before use in aquatic </a:t>
            </a:r>
            <a:r>
              <a:rPr lang="en-US" dirty="0" smtClean="0"/>
              <a:t>systems”(pg. 78).</a:t>
            </a:r>
            <a:r>
              <a:rPr lang="en-US" dirty="0"/>
              <a:t>   </a:t>
            </a:r>
            <a:endParaRPr lang="en-US" dirty="0" smtClean="0"/>
          </a:p>
          <a:p>
            <a:r>
              <a:rPr lang="en-US" dirty="0"/>
              <a:t>This </a:t>
            </a:r>
            <a:r>
              <a:rPr lang="en-US" dirty="0" smtClean="0"/>
              <a:t>deviation  is an approved departure from </a:t>
            </a:r>
            <a:r>
              <a:rPr lang="en-US" dirty="0"/>
              <a:t>a </a:t>
            </a:r>
            <a:r>
              <a:rPr lang="en-US" u="sng" dirty="0"/>
              <a:t>must </a:t>
            </a:r>
            <a:r>
              <a:rPr lang="en-US" dirty="0"/>
              <a:t>statement of the </a:t>
            </a:r>
            <a:r>
              <a:rPr lang="en-US" i="1" dirty="0"/>
              <a:t>Guide</a:t>
            </a:r>
            <a:r>
              <a:rPr lang="en-US" dirty="0"/>
              <a:t> that has been scientifically justified by the PI and reviewed and approved by the IACUC. A</a:t>
            </a:r>
            <a:r>
              <a:rPr lang="en-US" dirty="0" smtClean="0"/>
              <a:t>pproved departures must </a:t>
            </a:r>
            <a:r>
              <a:rPr lang="en-US" dirty="0"/>
              <a:t>be reported in the semiannual report to the IO. </a:t>
            </a:r>
            <a:endParaRPr lang="en-US" dirty="0" smtClean="0"/>
          </a:p>
          <a:p>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9</a:t>
            </a:fld>
            <a:endParaRPr lang="en-US" dirty="0"/>
          </a:p>
        </p:txBody>
      </p:sp>
    </p:spTree>
    <p:extLst>
      <p:ext uri="{BB962C8B-B14F-4D97-AF65-F5344CB8AC3E}">
        <p14:creationId xmlns:p14="http://schemas.microsoft.com/office/powerpoint/2010/main" val="41969308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2">
      <a:dk1>
        <a:sysClr val="windowText" lastClr="000000"/>
      </a:dk1>
      <a:lt1>
        <a:sysClr val="window" lastClr="FFFFFF"/>
      </a:lt1>
      <a:dk2>
        <a:srgbClr val="646B86"/>
      </a:dk2>
      <a:lt2>
        <a:srgbClr val="C5D1D7"/>
      </a:lt2>
      <a:accent1>
        <a:srgbClr val="FF0000"/>
      </a:accent1>
      <a:accent2>
        <a:srgbClr val="546D79"/>
      </a:accent2>
      <a:accent3>
        <a:srgbClr val="8CADAE"/>
      </a:accent3>
      <a:accent4>
        <a:srgbClr val="8C7B70"/>
      </a:accent4>
      <a:accent5>
        <a:srgbClr val="8FB08C"/>
      </a:accent5>
      <a:accent6>
        <a:srgbClr val="D19049"/>
      </a:accent6>
      <a:hlink>
        <a:srgbClr val="00A3D6"/>
      </a:hlink>
      <a:folHlink>
        <a:srgbClr val="694F07"/>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1388</TotalTime>
  <Words>1167</Words>
  <Application>Microsoft Office PowerPoint</Application>
  <PresentationFormat>On-screen Show (4:3)</PresentationFormat>
  <Paragraphs>90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More about Guide Deviations and Departures</vt:lpstr>
      <vt:lpstr>Review of Terminology</vt:lpstr>
      <vt:lpstr>PowerPoint Presentation</vt:lpstr>
      <vt:lpstr>             Guide Deviation/Departure Scenario Studies</vt:lpstr>
      <vt:lpstr>Scenario #1</vt:lpstr>
      <vt:lpstr> CVMO Office Opinion on Scenario #1  </vt:lpstr>
      <vt:lpstr>Scenario #1</vt:lpstr>
      <vt:lpstr>Scenario #2</vt:lpstr>
      <vt:lpstr>CVMO Office Opinion on Scenario #2</vt:lpstr>
      <vt:lpstr>PowerPoint Presentation</vt:lpstr>
      <vt:lpstr>Scenario #3</vt:lpstr>
      <vt:lpstr>PowerPoint Presentation</vt:lpstr>
      <vt:lpstr>PowerPoint Presentation</vt:lpstr>
      <vt:lpstr>Scenario #4</vt:lpstr>
      <vt:lpstr>PowerPoint Presentation</vt:lpstr>
      <vt:lpstr>PowerPoint Presentation</vt:lpstr>
      <vt:lpstr>Take-Home Points</vt:lpstr>
      <vt:lpstr>Another Way of Thinking About it…</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Guide deviations and departure</dc:title>
  <dc:subject>More about Guide Deviations and Departures</dc:subject>
  <dc:creator>Richerson, Joan T.</dc:creator>
  <cp:keywords>More about Guide Deviations and Departures</cp:keywords>
  <cp:lastModifiedBy>Rivera, Portia T</cp:lastModifiedBy>
  <cp:revision>110</cp:revision>
  <cp:lastPrinted>2013-10-25T21:30:50Z</cp:lastPrinted>
  <dcterms:created xsi:type="dcterms:W3CDTF">2013-10-18T14:34:10Z</dcterms:created>
  <dcterms:modified xsi:type="dcterms:W3CDTF">2013-12-03T16:20:29Z</dcterms:modified>
</cp:coreProperties>
</file>