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79" r:id="rId2"/>
    <p:sldId id="280" r:id="rId3"/>
    <p:sldId id="281" r:id="rId4"/>
    <p:sldId id="285" r:id="rId5"/>
    <p:sldId id="286" r:id="rId6"/>
    <p:sldId id="282" r:id="rId7"/>
    <p:sldId id="283" r:id="rId8"/>
    <p:sldId id="284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737" autoAdjust="0"/>
  </p:normalViewPr>
  <p:slideViewPr>
    <p:cSldViewPr>
      <p:cViewPr>
        <p:scale>
          <a:sx n="67" d="100"/>
          <a:sy n="67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FA7B6-A60A-4E2C-AD13-2E2D08740723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C28DE-6511-4AFB-9A5D-B98836077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18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59021-E3D2-47B4-B7C3-2B58046B55CF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0307C-49D5-4CDC-81B1-AA8F39E09D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FAB2B77-49D2-4407-9962-B2D17E62774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B77-49D2-4407-9962-B2D17E62774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FAB2B77-49D2-4407-9962-B2D17E6277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02060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16675"/>
            <a:ext cx="738187" cy="441325"/>
          </a:xfrm>
        </p:spPr>
        <p:txBody>
          <a:bodyPr>
            <a:noAutofit/>
          </a:bodyPr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fld id="{FFAB2B77-49D2-4407-9962-B2D17E6277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B77-49D2-4407-9962-B2D17E6277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AB2B77-49D2-4407-9962-B2D17E62774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FAB2B77-49D2-4407-9962-B2D17E6277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FAB2B77-49D2-4407-9962-B2D17E6277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FAB2B77-49D2-4407-9962-B2D17E6277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tx1"/>
        </a:buClr>
        <a:buSzPct val="85000"/>
        <a:buFont typeface="Wingdings 2"/>
        <a:buChar char=""/>
        <a:defRPr kumimoji="0" sz="2800" kern="1200">
          <a:solidFill>
            <a:srgbClr val="FFFF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rgbClr val="FFFF00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rgbClr val="FFFF00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rgbClr val="FFFF00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fallon@va.gov" TargetMode="External"/><Relationship Id="rId2" Type="http://schemas.openxmlformats.org/officeDocument/2006/relationships/hyperlink" Target="mailto:alice.huang@va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2590800"/>
          </a:xfrm>
          <a:solidFill>
            <a:srgbClr val="FFFF00"/>
          </a:solidFill>
        </p:spPr>
        <p:txBody>
          <a:bodyPr anchor="t">
            <a:noAutofit/>
          </a:bodyPr>
          <a:lstStyle/>
          <a:p>
            <a:r>
              <a:rPr lang="en-US" sz="3200" dirty="0" smtClean="0"/>
              <a:t>PRIMR IACUC Meeting, Denver, CO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Session C16, A Dialogue with the VA</a:t>
            </a:r>
            <a:br>
              <a:rPr lang="en-US" sz="3200" dirty="0" smtClean="0"/>
            </a:br>
            <a:r>
              <a:rPr lang="en-US" sz="3200" dirty="0" smtClean="0"/>
              <a:t>April 3, 2014,</a:t>
            </a:r>
            <a:r>
              <a:rPr lang="en-US" sz="3200" i="1" dirty="0" smtClean="0"/>
              <a:t> </a:t>
            </a:r>
            <a:br>
              <a:rPr lang="en-US" sz="3200" i="1" dirty="0" smtClean="0"/>
            </a:br>
            <a:r>
              <a:rPr lang="en-US" sz="3200" dirty="0" smtClean="0"/>
              <a:t>11:15-12:30 </a:t>
            </a:r>
            <a:r>
              <a:rPr lang="en-US" sz="3200" dirty="0"/>
              <a:t>PM </a:t>
            </a:r>
            <a:r>
              <a:rPr lang="en-US" sz="3200" dirty="0" smtClean="0"/>
              <a:t>Mountain Time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533400" y="3764340"/>
            <a:ext cx="80772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To join the Conference Call, 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dial 1-800-767-1750, then press 63479 and the pound (#) key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33600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5276671"/>
            <a:ext cx="70866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Please place your phone on </a:t>
            </a:r>
            <a:r>
              <a:rPr lang="en-US" sz="2800" b="1" dirty="0" smtClean="0">
                <a:solidFill>
                  <a:srgbClr val="FF0000"/>
                </a:solidFill>
              </a:rPr>
              <a:t>mute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…thanks</a:t>
            </a:r>
            <a:r>
              <a:rPr lang="en-US" sz="28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B77-49D2-4407-9962-B2D17E62774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49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Conference Call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385048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To submit questions for the speakers or for discussion (before or during the session), please email to Alice Huang (</a:t>
            </a:r>
            <a:r>
              <a:rPr lang="en-US" u="sng" dirty="0">
                <a:hlinkClick r:id="rId2"/>
              </a:rPr>
              <a:t>alice.huang@va.gov</a:t>
            </a:r>
            <a:r>
              <a:rPr lang="en-US" dirty="0"/>
              <a:t>) or Mike Fallon (</a:t>
            </a:r>
            <a:r>
              <a:rPr lang="en-US" u="sng" dirty="0">
                <a:hlinkClick r:id="rId3"/>
              </a:rPr>
              <a:t>michael.fallon@va.gov</a:t>
            </a:r>
            <a:r>
              <a:rPr lang="en-US" dirty="0"/>
              <a:t> ).  To help us identify your questions, please use something like “PRIM&amp;R VA session question” or “PRIM&amp;R VA session comment” for your subject line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B77-49D2-4407-9962-B2D17E62774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7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76200"/>
            <a:ext cx="8534400" cy="758952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86800" cy="457200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Adoption </a:t>
            </a:r>
            <a:r>
              <a:rPr lang="en-US" dirty="0"/>
              <a:t>of ACORP </a:t>
            </a:r>
            <a:r>
              <a:rPr lang="en-US" dirty="0" smtClean="0"/>
              <a:t>Version </a:t>
            </a:r>
            <a:r>
              <a:rPr lang="en-US" dirty="0"/>
              <a:t>4- </a:t>
            </a:r>
            <a:r>
              <a:rPr lang="en-US" dirty="0" smtClean="0"/>
              <a:t>2/1/14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National </a:t>
            </a:r>
            <a:r>
              <a:rPr lang="en-US" dirty="0" smtClean="0"/>
              <a:t>lab animal food </a:t>
            </a:r>
            <a:r>
              <a:rPr lang="en-US" dirty="0"/>
              <a:t>and bedding </a:t>
            </a:r>
            <a:r>
              <a:rPr lang="en-US" dirty="0" smtClean="0"/>
              <a:t>contracts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Edstrom CRADA to develop </a:t>
            </a:r>
            <a:r>
              <a:rPr lang="en-US" dirty="0" smtClean="0"/>
              <a:t>VA-compliant committee </a:t>
            </a:r>
            <a:r>
              <a:rPr lang="en-US" dirty="0"/>
              <a:t>management software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Common problems with ACORP reviews- Dr. </a:t>
            </a:r>
            <a:r>
              <a:rPr lang="en-US" dirty="0" err="1" smtClean="0"/>
              <a:t>Richerson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 just the usual protocol- activities involving animals when animals are not the research subjects- Dr. Huang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ORO Update- Dr. Harper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Q&amp;A and Discussion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B77-49D2-4407-9962-B2D17E62774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28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National Lab Animal Food and Bedding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9848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Purpose- provide a ready method of ordering common food and bedding products off of approved national contracts</a:t>
            </a:r>
          </a:p>
          <a:p>
            <a:r>
              <a:rPr lang="en-US" dirty="0" smtClean="0"/>
              <a:t>Will not force any particular product on any program- just make it easier to order and get good pricing</a:t>
            </a:r>
          </a:p>
          <a:p>
            <a:r>
              <a:rPr lang="en-US" dirty="0" smtClean="0"/>
              <a:t>Mike Walsh at Nashville is the lead, Mike Fallon assisting </a:t>
            </a:r>
          </a:p>
          <a:p>
            <a:r>
              <a:rPr lang="en-US" dirty="0" smtClean="0"/>
              <a:t>Market research almost done, SOW being prepared</a:t>
            </a:r>
          </a:p>
          <a:p>
            <a:r>
              <a:rPr lang="en-US" dirty="0" smtClean="0"/>
              <a:t>Award- 2014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B77-49D2-4407-9962-B2D17E62774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8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Contract Efforts?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Caging</a:t>
            </a:r>
          </a:p>
          <a:p>
            <a:r>
              <a:rPr lang="en-US" dirty="0" smtClean="0"/>
              <a:t>Bedding dump stations</a:t>
            </a:r>
          </a:p>
          <a:p>
            <a:r>
              <a:rPr lang="en-US" dirty="0" smtClean="0"/>
              <a:t>Cage/rack washers</a:t>
            </a:r>
          </a:p>
          <a:p>
            <a:r>
              <a:rPr lang="en-US" dirty="0" err="1" smtClean="0"/>
              <a:t>Nestlet</a:t>
            </a:r>
            <a:r>
              <a:rPr lang="en-US" dirty="0" smtClean="0"/>
              <a:t>/enrichment products</a:t>
            </a:r>
          </a:p>
          <a:p>
            <a:r>
              <a:rPr lang="en-US" dirty="0" smtClean="0"/>
              <a:t>Others?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B77-49D2-4407-9962-B2D17E62774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Edstrom (</a:t>
            </a:r>
            <a:r>
              <a:rPr lang="en-US" dirty="0" err="1" smtClean="0"/>
              <a:t>QuestX</a:t>
            </a:r>
            <a:r>
              <a:rPr lang="en-US" dirty="0" smtClean="0"/>
              <a:t>) CRADA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50392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Agreement between ORD and Edstrom/</a:t>
            </a:r>
            <a:r>
              <a:rPr lang="en-US" dirty="0" err="1" smtClean="0"/>
              <a:t>QuestX</a:t>
            </a:r>
            <a:r>
              <a:rPr lang="en-US" dirty="0" smtClean="0"/>
              <a:t> to develop VA-compliant committee management software</a:t>
            </a:r>
          </a:p>
          <a:p>
            <a:r>
              <a:rPr lang="en-US" dirty="0" smtClean="0"/>
              <a:t>VA Principals SMEs on CRADA- Tony </a:t>
            </a:r>
            <a:r>
              <a:rPr lang="en-US" dirty="0" err="1" smtClean="0"/>
              <a:t>Laracuente</a:t>
            </a:r>
            <a:r>
              <a:rPr lang="en-US" dirty="0" smtClean="0"/>
              <a:t>, Alice Huang, Mike Fallon (Atlanta), Theresa </a:t>
            </a:r>
            <a:r>
              <a:rPr lang="en-US" dirty="0" err="1" smtClean="0"/>
              <a:t>Straut</a:t>
            </a:r>
            <a:r>
              <a:rPr lang="en-US" dirty="0" smtClean="0"/>
              <a:t> (ORD </a:t>
            </a:r>
            <a:r>
              <a:rPr lang="en-US" dirty="0" err="1" smtClean="0"/>
              <a:t>cIRB</a:t>
            </a:r>
            <a:r>
              <a:rPr lang="en-US" dirty="0" smtClean="0"/>
              <a:t>), others over time</a:t>
            </a:r>
          </a:p>
          <a:p>
            <a:r>
              <a:rPr lang="en-US" dirty="0"/>
              <a:t> </a:t>
            </a:r>
            <a:r>
              <a:rPr lang="en-US" dirty="0" smtClean="0"/>
              <a:t>Edstrom Principals- Ralph </a:t>
            </a:r>
            <a:r>
              <a:rPr lang="en-US" dirty="0" err="1" smtClean="0"/>
              <a:t>Henderer</a:t>
            </a:r>
            <a:r>
              <a:rPr lang="en-US" dirty="0" smtClean="0"/>
              <a:t> (VP), Colette </a:t>
            </a:r>
            <a:r>
              <a:rPr lang="en-US" dirty="0" err="1" smtClean="0"/>
              <a:t>Tommerson</a:t>
            </a:r>
            <a:r>
              <a:rPr lang="en-US" dirty="0" smtClean="0"/>
              <a:t> (President)  </a:t>
            </a:r>
          </a:p>
          <a:p>
            <a:r>
              <a:rPr lang="en-US" dirty="0" smtClean="0"/>
              <a:t>Management of CRADA activities- Chuck Buehler</a:t>
            </a:r>
          </a:p>
          <a:p>
            <a:r>
              <a:rPr lang="en-US" dirty="0" smtClean="0"/>
              <a:t>VA IACUC test sites- San Francisco, Milwaukee, Atlanta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B77-49D2-4407-9962-B2D17E62774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689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758952"/>
          </a:xfrm>
        </p:spPr>
        <p:txBody>
          <a:bodyPr/>
          <a:lstStyle/>
          <a:p>
            <a:r>
              <a:rPr lang="en-US" dirty="0" smtClean="0"/>
              <a:t>CRADA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6868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Goal- develop VA-compliant IACUC management software, along with animal facility management capabilities (</a:t>
            </a:r>
            <a:r>
              <a:rPr lang="en-US" dirty="0" err="1" smtClean="0"/>
              <a:t>SmartLab</a:t>
            </a:r>
            <a:r>
              <a:rPr lang="en-US" dirty="0" smtClean="0"/>
              <a:t>)</a:t>
            </a:r>
          </a:p>
          <a:p>
            <a:r>
              <a:rPr lang="en-US" dirty="0" smtClean="0"/>
              <a:t>Edstrom IACUC management software will be adopted in 2014 by Duke University and several large European institutions</a:t>
            </a:r>
          </a:p>
          <a:p>
            <a:r>
              <a:rPr lang="en-US" dirty="0" smtClean="0"/>
              <a:t>Thereafter- move to VA IRB, </a:t>
            </a:r>
            <a:r>
              <a:rPr lang="en-US" dirty="0" err="1" smtClean="0"/>
              <a:t>cIRB</a:t>
            </a:r>
            <a:r>
              <a:rPr lang="en-US" dirty="0" smtClean="0"/>
              <a:t>, SRS, IBC, R&amp;D Committee development</a:t>
            </a:r>
          </a:p>
          <a:p>
            <a:r>
              <a:rPr lang="en-US" dirty="0" smtClean="0"/>
              <a:t>Training downloads into records- CITI, AALAS LL, possibly TMS</a:t>
            </a:r>
          </a:p>
          <a:p>
            <a:r>
              <a:rPr lang="en-US" dirty="0" smtClean="0"/>
              <a:t>Personnel management for research administrators</a:t>
            </a:r>
          </a:p>
          <a:p>
            <a:r>
              <a:rPr lang="en-US" dirty="0" smtClean="0"/>
              <a:t>Timeline- speculative, but aggressive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B77-49D2-4407-9962-B2D17E62774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6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76200"/>
            <a:ext cx="8534400" cy="758952"/>
          </a:xfrm>
        </p:spPr>
        <p:txBody>
          <a:bodyPr/>
          <a:lstStyle/>
          <a:p>
            <a:r>
              <a:rPr lang="en-US" dirty="0" smtClean="0"/>
              <a:t>Ultimate Goal- Open Contract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9080" y="838200"/>
            <a:ext cx="850392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Contract for committee management services for all interested stations in large contract </a:t>
            </a:r>
            <a:r>
              <a:rPr lang="en-US" u="sng" dirty="0" smtClean="0"/>
              <a:t>funded by ORD</a:t>
            </a:r>
          </a:p>
          <a:p>
            <a:r>
              <a:rPr lang="en-US" dirty="0" smtClean="0"/>
              <a:t>Software hosted off VA network for better access, using SAAS (software as a service) model</a:t>
            </a:r>
          </a:p>
          <a:p>
            <a:r>
              <a:rPr lang="en-US" dirty="0" smtClean="0"/>
              <a:t>Stations will choose which committees they want supported in the software (committees as "plug-in" modules)</a:t>
            </a:r>
          </a:p>
          <a:p>
            <a:r>
              <a:rPr lang="en-US" dirty="0" smtClean="0"/>
              <a:t>Online form completion for PI, online review tools for committee members, agenda and minutes preparation </a:t>
            </a:r>
          </a:p>
          <a:p>
            <a:r>
              <a:rPr lang="en-US" dirty="0" smtClean="0"/>
              <a:t>Open contract competition will determine which vendor is selected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B77-49D2-4407-9962-B2D17E62774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20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2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FF0000"/>
      </a:accent1>
      <a:accent2>
        <a:srgbClr val="546D79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1190</TotalTime>
  <Words>433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PRIMR IACUC Meeting, Denver, CO  Session C16, A Dialogue with the VA April 3, 2014,  11:15-12:30 PM Mountain Time</vt:lpstr>
      <vt:lpstr>For Conference Call Participants</vt:lpstr>
      <vt:lpstr>Agenda</vt:lpstr>
      <vt:lpstr>National Lab Animal Food and Bedding Contracts</vt:lpstr>
      <vt:lpstr>Future Contract Efforts?</vt:lpstr>
      <vt:lpstr>Edstrom (QuestX) CRADA</vt:lpstr>
      <vt:lpstr>CRADA</vt:lpstr>
      <vt:lpstr>Ultimate Goal- Open Contract Competition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PRIMR IACUC Meeting; Session C16, A Dialogue with the VA</dc:title>
  <dc:subject>PRIMR IACUC Meeting; Session C16, A Dialogue with the VA</dc:subject>
  <dc:creator>Michael Fallon, PhD</dc:creator>
  <cp:lastModifiedBy>Rivera, Portia T</cp:lastModifiedBy>
  <cp:revision>101</cp:revision>
  <cp:lastPrinted>2013-10-25T21:30:50Z</cp:lastPrinted>
  <dcterms:created xsi:type="dcterms:W3CDTF">2013-10-18T14:34:10Z</dcterms:created>
  <dcterms:modified xsi:type="dcterms:W3CDTF">2014-04-03T16:16:09Z</dcterms:modified>
</cp:coreProperties>
</file>