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4"/>
  </p:notesMasterIdLst>
  <p:sldIdLst>
    <p:sldId id="256" r:id="rId2"/>
    <p:sldId id="257" r:id="rId3"/>
    <p:sldId id="258" r:id="rId4"/>
    <p:sldId id="259" r:id="rId5"/>
    <p:sldId id="260" r:id="rId6"/>
    <p:sldId id="261" r:id="rId7"/>
    <p:sldId id="267" r:id="rId8"/>
    <p:sldId id="262" r:id="rId9"/>
    <p:sldId id="263" r:id="rId10"/>
    <p:sldId id="264" r:id="rId11"/>
    <p:sldId id="265" r:id="rId12"/>
    <p:sldId id="266" r:id="rId13"/>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16" autoAdjust="0"/>
    <p:restoredTop sz="69094" autoAdjust="0"/>
  </p:normalViewPr>
  <p:slideViewPr>
    <p:cSldViewPr>
      <p:cViewPr>
        <p:scale>
          <a:sx n="59" d="100"/>
          <a:sy n="59" d="100"/>
        </p:scale>
        <p:origin x="-1422" y="-4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34"/>
    </p:cViewPr>
  </p:sorterViewPr>
  <p:notesViewPr>
    <p:cSldViewPr>
      <p:cViewPr>
        <p:scale>
          <a:sx n="54" d="100"/>
          <a:sy n="54" d="100"/>
        </p:scale>
        <p:origin x="-2622" y="-91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E6EE0D69-E694-4754-B716-55EE6A71EE2D}" type="datetimeFigureOut">
              <a:rPr lang="en-US" smtClean="0"/>
              <a:t>5/13/2014</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A16E9FF9-3286-4BF8-B4DE-274D09BEB2F3}" type="slidenum">
              <a:rPr lang="en-US" smtClean="0"/>
              <a:t>‹#›</a:t>
            </a:fld>
            <a:endParaRPr lang="en-US"/>
          </a:p>
        </p:txBody>
      </p:sp>
    </p:spTree>
    <p:extLst>
      <p:ext uri="{BB962C8B-B14F-4D97-AF65-F5344CB8AC3E}">
        <p14:creationId xmlns:p14="http://schemas.microsoft.com/office/powerpoint/2010/main" val="583198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We’ve been focusing</a:t>
            </a:r>
            <a:r>
              <a:rPr lang="en-US" baseline="0" dirty="0" smtClean="0"/>
              <a:t> today on </a:t>
            </a:r>
            <a:r>
              <a:rPr lang="en-US" dirty="0" smtClean="0"/>
              <a:t>common problems that we run into, </a:t>
            </a:r>
          </a:p>
          <a:p>
            <a:r>
              <a:rPr lang="en-US" baseline="0" dirty="0" smtClean="0"/>
              <a:t>So now we’re going to look at something that has been </a:t>
            </a:r>
            <a:r>
              <a:rPr lang="en-US" u="sng" baseline="0" dirty="0" smtClean="0"/>
              <a:t>becoming</a:t>
            </a:r>
            <a:r>
              <a:rPr lang="en-US" baseline="0" dirty="0" smtClean="0"/>
              <a:t> more common recently, </a:t>
            </a:r>
          </a:p>
          <a:p>
            <a:r>
              <a:rPr lang="en-US" baseline="0" dirty="0" smtClean="0"/>
              <a:t>which is the whole idea of what the IACUC’s role is in </a:t>
            </a:r>
            <a:r>
              <a:rPr lang="en-US" u="sng" baseline="0" dirty="0" smtClean="0"/>
              <a:t>un</a:t>
            </a:r>
            <a:r>
              <a:rPr lang="en-US" baseline="0" dirty="0" smtClean="0"/>
              <a:t>common situations.</a:t>
            </a:r>
          </a:p>
        </p:txBody>
      </p:sp>
      <p:sp>
        <p:nvSpPr>
          <p:cNvPr id="4" name="Slide Number Placeholder 3"/>
          <p:cNvSpPr>
            <a:spLocks noGrp="1"/>
          </p:cNvSpPr>
          <p:nvPr>
            <p:ph type="sldNum" sz="quarter" idx="10"/>
          </p:nvPr>
        </p:nvSpPr>
        <p:spPr/>
        <p:txBody>
          <a:bodyPr/>
          <a:lstStyle/>
          <a:p>
            <a:fld id="{A16E9FF9-3286-4BF8-B4DE-274D09BEB2F3}" type="slidenum">
              <a:rPr lang="en-US" smtClean="0"/>
              <a:t>1</a:t>
            </a:fld>
            <a:endParaRPr lang="en-US"/>
          </a:p>
        </p:txBody>
      </p:sp>
    </p:spTree>
    <p:extLst>
      <p:ext uri="{BB962C8B-B14F-4D97-AF65-F5344CB8AC3E}">
        <p14:creationId xmlns:p14="http://schemas.microsoft.com/office/powerpoint/2010/main" val="34379789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6E9FF9-3286-4BF8-B4DE-274D09BEB2F3}" type="slidenum">
              <a:rPr lang="en-US" smtClean="0"/>
              <a:t>10</a:t>
            </a:fld>
            <a:endParaRPr lang="en-US"/>
          </a:p>
        </p:txBody>
      </p:sp>
    </p:spTree>
    <p:extLst>
      <p:ext uri="{BB962C8B-B14F-4D97-AF65-F5344CB8AC3E}">
        <p14:creationId xmlns:p14="http://schemas.microsoft.com/office/powerpoint/2010/main" val="3715119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5750" y="696913"/>
            <a:ext cx="3822700" cy="2867025"/>
          </a:xfrm>
        </p:spPr>
      </p:sp>
      <p:sp>
        <p:nvSpPr>
          <p:cNvPr id="3" name="Notes Placeholder 2"/>
          <p:cNvSpPr>
            <a:spLocks noGrp="1"/>
          </p:cNvSpPr>
          <p:nvPr>
            <p:ph type="body" idx="1"/>
          </p:nvPr>
        </p:nvSpPr>
        <p:spPr>
          <a:xfrm>
            <a:off x="304800" y="3873500"/>
            <a:ext cx="6172200" cy="4958080"/>
          </a:xfrm>
        </p:spPr>
        <p:txBody>
          <a:bodyPr/>
          <a:lstStyle/>
          <a:p>
            <a:r>
              <a:rPr lang="en-US" dirty="0" smtClean="0"/>
              <a:t>Addressed</a:t>
            </a:r>
            <a:r>
              <a:rPr lang="en-US" baseline="0" dirty="0" smtClean="0"/>
              <a:t> in recent Protocol Review column of Lab Animal  journal, with USDA and OLAW comment  (April 2014, vol. 43, no. 4, pp. 121-123)</a:t>
            </a:r>
            <a:endParaRPr lang="en-US" dirty="0" smtClean="0"/>
          </a:p>
          <a:p>
            <a:r>
              <a:rPr lang="en-US" dirty="0" smtClean="0"/>
              <a:t>For these kinds of concerns, the institution clearly has some responsibility, and some oversight is in order</a:t>
            </a:r>
          </a:p>
          <a:p>
            <a:pPr lvl="0"/>
            <a:r>
              <a:rPr lang="en-US" dirty="0" smtClean="0"/>
              <a:t>-- IACUC involvement</a:t>
            </a:r>
            <a:r>
              <a:rPr lang="en-US" baseline="0" dirty="0" smtClean="0"/>
              <a:t> is definitely important</a:t>
            </a:r>
          </a:p>
          <a:p>
            <a:pPr lvl="1"/>
            <a:r>
              <a:rPr lang="en-US" baseline="0" dirty="0" smtClean="0"/>
              <a:t>The members on the committee have relevant expertise regarding animals and animal use</a:t>
            </a:r>
          </a:p>
          <a:p>
            <a:pPr lvl="1"/>
            <a:r>
              <a:rPr lang="en-US" dirty="0" smtClean="0"/>
              <a:t>IACUC clearly has a responsibility to protect</a:t>
            </a:r>
            <a:r>
              <a:rPr lang="en-US" baseline="0" dirty="0" smtClean="0"/>
              <a:t> animals in the VA animal research program from pathogens brought in from outside</a:t>
            </a:r>
          </a:p>
          <a:p>
            <a:pPr lvl="0"/>
            <a:r>
              <a:rPr lang="en-US" baseline="0" dirty="0" smtClean="0"/>
              <a:t>-- But IACUC doesn’t have the expertise or authority to deal with all aspects of these issues, so the process definitely needs to involve others as well:</a:t>
            </a:r>
          </a:p>
          <a:p>
            <a:pPr lvl="1"/>
            <a:r>
              <a:rPr lang="en-US" dirty="0" smtClean="0"/>
              <a:t>The Safety Committee has responsibilities</a:t>
            </a:r>
            <a:r>
              <a:rPr lang="en-US" baseline="0" dirty="0" smtClean="0"/>
              <a:t> for keeping the facility safe for personnel, patients, visitors</a:t>
            </a:r>
          </a:p>
          <a:p>
            <a:pPr lvl="1"/>
            <a:r>
              <a:rPr lang="en-US" baseline="0" dirty="0" smtClean="0"/>
              <a:t>Occupational Health professionals have expertise with regard to exposure of personnel to health risks</a:t>
            </a:r>
          </a:p>
          <a:p>
            <a:pPr lvl="1"/>
            <a:r>
              <a:rPr lang="en-US" baseline="0" dirty="0" smtClean="0"/>
              <a:t>Legal counsel is needed to make sure that the SOPs, contracts, and agreements that may be set up cover what’s needed</a:t>
            </a:r>
          </a:p>
          <a:p>
            <a:pPr lvl="2"/>
            <a:r>
              <a:rPr lang="en-US" baseline="0" dirty="0" smtClean="0"/>
              <a:t>-- It may be necessary for contracts with the provider of the AAI therapy dogs and the owners of the race horses to cover both liability of the animal owners for injuries caused by the animals, and liability of the VA for injuries to the animals – IACUC may advise on risks, legal counsel needed to advise on how to address the risks</a:t>
            </a:r>
          </a:p>
          <a:p>
            <a:pPr lvl="2"/>
            <a:r>
              <a:rPr lang="en-US" baseline="0" dirty="0" smtClean="0"/>
              <a:t>-- If the PTSD service dogs are to be adopted by the veterans at the end of the study, a materials transfer agreement may be required, and a “hold harmless clause” is important (in case the dog bites someone after the adoption) – institutional responsibility/IACUC oversight ends when the study ends, important to specify the final disposition of the animals at the end of the study, need legal counsel to make all of this clear</a:t>
            </a:r>
          </a:p>
          <a:p>
            <a:pPr lvl="1"/>
            <a:endParaRPr lang="en-US" dirty="0" smtClean="0"/>
          </a:p>
        </p:txBody>
      </p:sp>
      <p:sp>
        <p:nvSpPr>
          <p:cNvPr id="4" name="Slide Number Placeholder 3"/>
          <p:cNvSpPr>
            <a:spLocks noGrp="1"/>
          </p:cNvSpPr>
          <p:nvPr>
            <p:ph type="sldNum" sz="quarter" idx="10"/>
          </p:nvPr>
        </p:nvSpPr>
        <p:spPr/>
        <p:txBody>
          <a:bodyPr/>
          <a:lstStyle/>
          <a:p>
            <a:fld id="{A16E9FF9-3286-4BF8-B4DE-274D09BEB2F3}" type="slidenum">
              <a:rPr lang="en-US" smtClean="0"/>
              <a:t>11</a:t>
            </a:fld>
            <a:endParaRPr lang="en-US"/>
          </a:p>
        </p:txBody>
      </p:sp>
    </p:spTree>
    <p:extLst>
      <p:ext uri="{BB962C8B-B14F-4D97-AF65-F5344CB8AC3E}">
        <p14:creationId xmlns:p14="http://schemas.microsoft.com/office/powerpoint/2010/main" val="3957601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52663" y="696913"/>
            <a:ext cx="2727325" cy="2046287"/>
          </a:xfrm>
        </p:spPr>
      </p:sp>
      <p:sp>
        <p:nvSpPr>
          <p:cNvPr id="3" name="Notes Placeholder 2"/>
          <p:cNvSpPr>
            <a:spLocks noGrp="1"/>
          </p:cNvSpPr>
          <p:nvPr>
            <p:ph type="body" idx="1"/>
          </p:nvPr>
        </p:nvSpPr>
        <p:spPr>
          <a:xfrm>
            <a:off x="457200" y="2895600"/>
            <a:ext cx="5943600" cy="5791200"/>
          </a:xfrm>
        </p:spPr>
        <p:txBody>
          <a:bodyPr/>
          <a:lstStyle/>
          <a:p>
            <a:r>
              <a:rPr lang="en-US" dirty="0" smtClean="0"/>
              <a:t>There is a tendency</a:t>
            </a:r>
            <a:r>
              <a:rPr lang="en-US" baseline="0" dirty="0" smtClean="0"/>
              <a:t> to think that if the IACUC is going to be involved, there has to be a protocol for the IACUC to review and approve</a:t>
            </a:r>
          </a:p>
          <a:p>
            <a:r>
              <a:rPr lang="en-US" baseline="0" dirty="0" smtClean="0"/>
              <a:t>But using the protocol review mechanism means that all of the regulatory requirements that apply to protocols then apply</a:t>
            </a:r>
          </a:p>
          <a:p>
            <a:pPr lvl="0"/>
            <a:endParaRPr lang="en-US" baseline="0" dirty="0" smtClean="0"/>
          </a:p>
          <a:p>
            <a:pPr lvl="1"/>
            <a:r>
              <a:rPr lang="en-US" baseline="0" dirty="0" smtClean="0"/>
              <a:t>-- Annual and triennial reviews – and interruption of work if approval is not renewed on time</a:t>
            </a:r>
          </a:p>
          <a:p>
            <a:pPr lvl="1"/>
            <a:r>
              <a:rPr lang="en-US" baseline="0" dirty="0" smtClean="0"/>
              <a:t>-- Inclusion in semiannual evaluation process – inspection of private homes where service dogs live (OLAW vehemently urges avoiding this!)</a:t>
            </a:r>
          </a:p>
          <a:p>
            <a:pPr lvl="1"/>
            <a:r>
              <a:rPr lang="en-US" baseline="0" dirty="0" smtClean="0"/>
              <a:t>-- Having to figure out how to apply regulatory requirements – if protocol review mechanism is being used even though it is not required, how will other regulatory requirements be handled to determine whether there is “non-compliance”, whether suspension is called for, and whether matters are to be reported</a:t>
            </a:r>
          </a:p>
          <a:p>
            <a:pPr lvl="1"/>
            <a:endParaRPr lang="en-US" baseline="0" dirty="0" smtClean="0"/>
          </a:p>
          <a:p>
            <a:pPr lvl="0"/>
            <a:r>
              <a:rPr lang="en-US" baseline="0" dirty="0" smtClean="0"/>
              <a:t>IACUC has to decide whether all of this is appropriate</a:t>
            </a:r>
          </a:p>
          <a:p>
            <a:pPr lvl="1"/>
            <a:endParaRPr lang="en-US" baseline="0" dirty="0" smtClean="0"/>
          </a:p>
          <a:p>
            <a:pPr lvl="0"/>
            <a:r>
              <a:rPr lang="en-US" baseline="0" dirty="0" smtClean="0"/>
              <a:t>Instead, IACUC can meet its “oversight” responsibility by stepping outside the box of “usual functions”</a:t>
            </a:r>
          </a:p>
          <a:p>
            <a:pPr lvl="1"/>
            <a:endParaRPr lang="en-US" baseline="0" dirty="0" smtClean="0"/>
          </a:p>
          <a:p>
            <a:pPr lvl="1"/>
            <a:r>
              <a:rPr lang="en-US" baseline="0" dirty="0" smtClean="0"/>
              <a:t>serve as a consultant and provide input into joint efforts to address these kinds of concerns </a:t>
            </a:r>
          </a:p>
          <a:p>
            <a:pPr lvl="2"/>
            <a:r>
              <a:rPr lang="en-US" baseline="0" dirty="0" smtClean="0"/>
              <a:t>with the Safety Committee, Occupational Health, legal counsel</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Other possible mechanisms</a:t>
            </a: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baseline="0" dirty="0" smtClean="0"/>
              <a:t>institutional SOPs</a:t>
            </a: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baseline="0" dirty="0" smtClean="0"/>
              <a:t>consent agreements</a:t>
            </a: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baseline="0" dirty="0" smtClean="0"/>
              <a:t>review summary descriptions to allow IACUC determination as to whether additional oversight is needed </a:t>
            </a:r>
          </a:p>
          <a:p>
            <a:pPr marL="914400" marR="0" lvl="2"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These are not well defined as the “usual” functions, but important to remember that they are nonetheless valid ways for the IACUC to provide “oversight”</a:t>
            </a:r>
          </a:p>
          <a:p>
            <a:pPr lvl="1"/>
            <a:endParaRPr lang="en-US" dirty="0" smtClean="0"/>
          </a:p>
          <a:p>
            <a:pPr lvl="1"/>
            <a:endParaRPr lang="en-US" dirty="0" smtClean="0"/>
          </a:p>
        </p:txBody>
      </p:sp>
      <p:sp>
        <p:nvSpPr>
          <p:cNvPr id="4" name="Slide Number Placeholder 3"/>
          <p:cNvSpPr>
            <a:spLocks noGrp="1"/>
          </p:cNvSpPr>
          <p:nvPr>
            <p:ph type="sldNum" sz="quarter" idx="10"/>
          </p:nvPr>
        </p:nvSpPr>
        <p:spPr/>
        <p:txBody>
          <a:bodyPr/>
          <a:lstStyle/>
          <a:p>
            <a:fld id="{A16E9FF9-3286-4BF8-B4DE-274D09BEB2F3}" type="slidenum">
              <a:rPr lang="en-US" smtClean="0"/>
              <a:t>12</a:t>
            </a:fld>
            <a:endParaRPr lang="en-US"/>
          </a:p>
        </p:txBody>
      </p:sp>
    </p:spTree>
    <p:extLst>
      <p:ext uri="{BB962C8B-B14F-4D97-AF65-F5344CB8AC3E}">
        <p14:creationId xmlns:p14="http://schemas.microsoft.com/office/powerpoint/2010/main" val="1408985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the functions identified</a:t>
            </a:r>
            <a:r>
              <a:rPr lang="en-US" baseline="0" dirty="0" smtClean="0"/>
              <a:t> in </a:t>
            </a:r>
            <a:r>
              <a:rPr lang="en-US" dirty="0" smtClean="0"/>
              <a:t>the USDA AWAR</a:t>
            </a:r>
          </a:p>
          <a:p>
            <a:r>
              <a:rPr lang="en-US" dirty="0" smtClean="0"/>
              <a:t>Are the functions</a:t>
            </a:r>
            <a:r>
              <a:rPr lang="en-US" baseline="0" dirty="0" smtClean="0"/>
              <a:t> that occupy most of the time and attention of the IACUC</a:t>
            </a:r>
            <a:endParaRPr lang="en-US" dirty="0"/>
          </a:p>
        </p:txBody>
      </p:sp>
      <p:sp>
        <p:nvSpPr>
          <p:cNvPr id="4" name="Slide Number Placeholder 3"/>
          <p:cNvSpPr>
            <a:spLocks noGrp="1"/>
          </p:cNvSpPr>
          <p:nvPr>
            <p:ph type="sldNum" sz="quarter" idx="10"/>
          </p:nvPr>
        </p:nvSpPr>
        <p:spPr/>
        <p:txBody>
          <a:bodyPr/>
          <a:lstStyle/>
          <a:p>
            <a:fld id="{A16E9FF9-3286-4BF8-B4DE-274D09BEB2F3}" type="slidenum">
              <a:rPr lang="en-US" smtClean="0"/>
              <a:t>2</a:t>
            </a:fld>
            <a:endParaRPr lang="en-US"/>
          </a:p>
        </p:txBody>
      </p:sp>
    </p:spTree>
    <p:extLst>
      <p:ext uri="{BB962C8B-B14F-4D97-AF65-F5344CB8AC3E}">
        <p14:creationId xmlns:p14="http://schemas.microsoft.com/office/powerpoint/2010/main" val="477544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see what else the</a:t>
            </a:r>
            <a:r>
              <a:rPr lang="en-US" baseline="0" dirty="0" smtClean="0"/>
              <a:t> IACUC might do to carry out its “oversight” responsibility, let’s look at an example situation …</a:t>
            </a:r>
            <a:endParaRPr lang="en-US" dirty="0"/>
          </a:p>
        </p:txBody>
      </p:sp>
      <p:sp>
        <p:nvSpPr>
          <p:cNvPr id="4" name="Slide Number Placeholder 3"/>
          <p:cNvSpPr>
            <a:spLocks noGrp="1"/>
          </p:cNvSpPr>
          <p:nvPr>
            <p:ph type="sldNum" sz="quarter" idx="10"/>
          </p:nvPr>
        </p:nvSpPr>
        <p:spPr/>
        <p:txBody>
          <a:bodyPr/>
          <a:lstStyle/>
          <a:p>
            <a:fld id="{A16E9FF9-3286-4BF8-B4DE-274D09BEB2F3}" type="slidenum">
              <a:rPr lang="en-US" smtClean="0"/>
              <a:t>3</a:t>
            </a:fld>
            <a:endParaRPr lang="en-US"/>
          </a:p>
        </p:txBody>
      </p:sp>
    </p:spTree>
    <p:extLst>
      <p:ext uri="{BB962C8B-B14F-4D97-AF65-F5344CB8AC3E}">
        <p14:creationId xmlns:p14="http://schemas.microsoft.com/office/powerpoint/2010/main" val="2883365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usually understand “animals used in research” as animal subjects – certainly</a:t>
            </a:r>
            <a:r>
              <a:rPr lang="en-US" baseline="0" dirty="0" smtClean="0"/>
              <a:t> most regulatory language seems focused on animal subjects of research</a:t>
            </a:r>
          </a:p>
          <a:p>
            <a:endParaRPr lang="en-US" baseline="0" dirty="0" smtClean="0"/>
          </a:p>
          <a:p>
            <a:r>
              <a:rPr lang="en-US" baseline="0" dirty="0" smtClean="0"/>
              <a:t>But it seems like a stretch to say that the animals that are used for research purposes but are not themselves the subjects of the research can be ignored by the IACUC</a:t>
            </a:r>
          </a:p>
          <a:p>
            <a:endParaRPr lang="en-US" dirty="0" smtClean="0"/>
          </a:p>
          <a:p>
            <a:r>
              <a:rPr lang="en-US" dirty="0" smtClean="0"/>
              <a:t>Some have wondered whether it actually</a:t>
            </a:r>
            <a:r>
              <a:rPr lang="en-US" baseline="0" dirty="0" smtClean="0"/>
              <a:t> matters</a:t>
            </a:r>
          </a:p>
          <a:p>
            <a:pPr lvl="1"/>
            <a:endParaRPr lang="en-US" baseline="0" dirty="0" smtClean="0"/>
          </a:p>
          <a:p>
            <a:pPr lvl="1"/>
            <a:r>
              <a:rPr lang="en-US" baseline="0" dirty="0" smtClean="0"/>
              <a:t>The regulatory language does not seem to specify, so do we have to assume that it applies either way? So any animal used in any way in research has to be covered by an IACUC-approved protocol.</a:t>
            </a:r>
          </a:p>
          <a:p>
            <a:pPr lvl="1"/>
            <a:endParaRPr lang="en-US" baseline="0" dirty="0" smtClean="0"/>
          </a:p>
          <a:p>
            <a:pPr lvl="1"/>
            <a:r>
              <a:rPr lang="en-US" baseline="0" dirty="0" smtClean="0"/>
              <a:t>Like the situation if the responses of mice being in a room where a cat is also present is under study, both the use of the mice and the use of the cat has to be reviewed and approved by the IACUC before the study can go ahead</a:t>
            </a:r>
          </a:p>
          <a:p>
            <a:pPr lvl="1"/>
            <a:endParaRPr lang="en-US" baseline="0" dirty="0" smtClean="0"/>
          </a:p>
          <a:p>
            <a:pPr lvl="0"/>
            <a:r>
              <a:rPr lang="en-US" baseline="0" dirty="0" smtClean="0"/>
              <a:t>But consider some of the projects that have come up recently …</a:t>
            </a:r>
            <a:endParaRPr lang="en-US" dirty="0"/>
          </a:p>
        </p:txBody>
      </p:sp>
      <p:sp>
        <p:nvSpPr>
          <p:cNvPr id="4" name="Slide Number Placeholder 3"/>
          <p:cNvSpPr>
            <a:spLocks noGrp="1"/>
          </p:cNvSpPr>
          <p:nvPr>
            <p:ph type="sldNum" sz="quarter" idx="10"/>
          </p:nvPr>
        </p:nvSpPr>
        <p:spPr/>
        <p:txBody>
          <a:bodyPr/>
          <a:lstStyle/>
          <a:p>
            <a:fld id="{A16E9FF9-3286-4BF8-B4DE-274D09BEB2F3}" type="slidenum">
              <a:rPr lang="en-US" smtClean="0"/>
              <a:t>4</a:t>
            </a:fld>
            <a:endParaRPr lang="en-US"/>
          </a:p>
        </p:txBody>
      </p:sp>
    </p:spTree>
    <p:extLst>
      <p:ext uri="{BB962C8B-B14F-4D97-AF65-F5344CB8AC3E}">
        <p14:creationId xmlns:p14="http://schemas.microsoft.com/office/powerpoint/2010/main" val="2267501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aseline="0" dirty="0" smtClean="0"/>
              <a:t>Project to have veterans work with retired race horses as therapy</a:t>
            </a:r>
          </a:p>
          <a:p>
            <a:pPr lvl="1"/>
            <a:r>
              <a:rPr lang="en-US" baseline="0" dirty="0" smtClean="0"/>
              <a:t>No training of the horses is required</a:t>
            </a:r>
          </a:p>
          <a:p>
            <a:pPr lvl="1"/>
            <a:r>
              <a:rPr lang="en-US" baseline="0" dirty="0" smtClean="0"/>
              <a:t>Owners of horses give permission for veterans to help care for the horses at their home stables</a:t>
            </a:r>
            <a:endParaRPr lang="en-US" dirty="0" smtClean="0"/>
          </a:p>
          <a:p>
            <a:endParaRPr lang="en-US" dirty="0" smtClean="0"/>
          </a:p>
          <a:p>
            <a:r>
              <a:rPr lang="en-US" dirty="0" smtClean="0"/>
              <a:t>Therapy</a:t>
            </a:r>
            <a:r>
              <a:rPr lang="en-US" baseline="0" dirty="0" smtClean="0"/>
              <a:t> dogs brought in to interact with patients</a:t>
            </a:r>
          </a:p>
          <a:p>
            <a:pPr lvl="1"/>
            <a:r>
              <a:rPr lang="en-US" baseline="0" dirty="0" smtClean="0"/>
              <a:t>On-going program of Animal-Assisted Intervention (AAI) for senior veterans receiving palliative care</a:t>
            </a:r>
          </a:p>
          <a:p>
            <a:pPr lvl="1"/>
            <a:r>
              <a:rPr lang="en-US" baseline="0" dirty="0" smtClean="0"/>
              <a:t>Dogs belong to organization that brings them to the VA</a:t>
            </a:r>
          </a:p>
          <a:p>
            <a:pPr lvl="1"/>
            <a:r>
              <a:rPr lang="en-US" baseline="0" dirty="0" smtClean="0"/>
              <a:t>Measure a number of stress indicators (heart rate, and analyze sample of saliva from the veteran) before, immediately after, and 30 minutes after 20 minutes of interaction with the animal</a:t>
            </a:r>
          </a:p>
          <a:p>
            <a:pPr lvl="0"/>
            <a:endParaRPr lang="en-US" baseline="0" dirty="0" smtClean="0"/>
          </a:p>
          <a:p>
            <a:pPr lvl="0"/>
            <a:r>
              <a:rPr lang="en-US" baseline="0" dirty="0" smtClean="0"/>
              <a:t>Service dogs to be trained and paired with individual veterans with PTSD, to provide support so that the veterans can function better in environments that tend to provoke debilitating anxiety in the veterans</a:t>
            </a:r>
          </a:p>
          <a:p>
            <a:pPr lvl="1"/>
            <a:r>
              <a:rPr lang="en-US" baseline="0" dirty="0" smtClean="0"/>
              <a:t>Training to be provided by vendors</a:t>
            </a:r>
          </a:p>
          <a:p>
            <a:pPr lvl="1"/>
            <a:r>
              <a:rPr lang="en-US" baseline="0" dirty="0" smtClean="0"/>
              <a:t>VA will establish standards for the level of training required in the dogs to be used in the study</a:t>
            </a:r>
          </a:p>
          <a:p>
            <a:pPr lvl="1"/>
            <a:r>
              <a:rPr lang="en-US" dirty="0" smtClean="0"/>
              <a:t>Dogs</a:t>
            </a:r>
            <a:r>
              <a:rPr lang="en-US" baseline="0" dirty="0" smtClean="0"/>
              <a:t> owned by VA during the study, but live with the veterans in their homes</a:t>
            </a:r>
          </a:p>
          <a:p>
            <a:pPr lvl="0"/>
            <a:endParaRPr lang="en-US" baseline="0" dirty="0" smtClean="0"/>
          </a:p>
          <a:p>
            <a:r>
              <a:rPr lang="en-US" dirty="0" smtClean="0"/>
              <a:t>Ask for audience thoughts:</a:t>
            </a:r>
            <a:endParaRPr lang="en-US" dirty="0"/>
          </a:p>
        </p:txBody>
      </p:sp>
      <p:sp>
        <p:nvSpPr>
          <p:cNvPr id="4" name="Slide Number Placeholder 3"/>
          <p:cNvSpPr>
            <a:spLocks noGrp="1"/>
          </p:cNvSpPr>
          <p:nvPr>
            <p:ph type="sldNum" sz="quarter" idx="10"/>
          </p:nvPr>
        </p:nvSpPr>
        <p:spPr/>
        <p:txBody>
          <a:bodyPr/>
          <a:lstStyle/>
          <a:p>
            <a:fld id="{A16E9FF9-3286-4BF8-B4DE-274D09BEB2F3}" type="slidenum">
              <a:rPr lang="en-US" smtClean="0"/>
              <a:t>5</a:t>
            </a:fld>
            <a:endParaRPr lang="en-US"/>
          </a:p>
        </p:txBody>
      </p:sp>
    </p:spTree>
    <p:extLst>
      <p:ext uri="{BB962C8B-B14F-4D97-AF65-F5344CB8AC3E}">
        <p14:creationId xmlns:p14="http://schemas.microsoft.com/office/powerpoint/2010/main" val="1063467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Applied to animals used to treat human subjects:</a:t>
            </a:r>
          </a:p>
          <a:p>
            <a:endParaRPr lang="en-US" dirty="0" smtClean="0"/>
          </a:p>
          <a:p>
            <a:r>
              <a:rPr lang="en-US" dirty="0" smtClean="0"/>
              <a:t>IACUC</a:t>
            </a:r>
            <a:r>
              <a:rPr lang="en-US" baseline="0" dirty="0" smtClean="0"/>
              <a:t> review and approval required if the treatment of the animals is “customized” to meet the needs of the human subjects research – “usual” IACUC function of protocol review</a:t>
            </a:r>
          </a:p>
          <a:p>
            <a:endParaRPr lang="en-US" baseline="0" dirty="0" smtClean="0"/>
          </a:p>
          <a:p>
            <a:r>
              <a:rPr lang="en-US" baseline="0" dirty="0" smtClean="0"/>
              <a:t>No IACUC review and approval required if the treatment of the animals is as it would be if they were not involved in this research</a:t>
            </a:r>
          </a:p>
          <a:p>
            <a:endParaRPr lang="en-US" baseline="0" dirty="0" smtClean="0"/>
          </a:p>
          <a:p>
            <a:r>
              <a:rPr lang="en-US" baseline="0" dirty="0" smtClean="0"/>
              <a:t>Consider how this works in the examples …</a:t>
            </a:r>
            <a:endParaRPr lang="en-US" dirty="0"/>
          </a:p>
        </p:txBody>
      </p:sp>
      <p:sp>
        <p:nvSpPr>
          <p:cNvPr id="4" name="Slide Number Placeholder 3"/>
          <p:cNvSpPr>
            <a:spLocks noGrp="1"/>
          </p:cNvSpPr>
          <p:nvPr>
            <p:ph type="sldNum" sz="quarter" idx="10"/>
          </p:nvPr>
        </p:nvSpPr>
        <p:spPr/>
        <p:txBody>
          <a:bodyPr/>
          <a:lstStyle/>
          <a:p>
            <a:fld id="{A16E9FF9-3286-4BF8-B4DE-274D09BEB2F3}" type="slidenum">
              <a:rPr lang="en-US" smtClean="0"/>
              <a:t>6</a:t>
            </a:fld>
            <a:endParaRPr lang="en-US"/>
          </a:p>
        </p:txBody>
      </p:sp>
    </p:spTree>
    <p:extLst>
      <p:ext uri="{BB962C8B-B14F-4D97-AF65-F5344CB8AC3E}">
        <p14:creationId xmlns:p14="http://schemas.microsoft.com/office/powerpoint/2010/main" val="3689369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6E9FF9-3286-4BF8-B4DE-274D09BEB2F3}" type="slidenum">
              <a:rPr lang="en-US" smtClean="0"/>
              <a:t>7</a:t>
            </a:fld>
            <a:endParaRPr lang="en-US"/>
          </a:p>
        </p:txBody>
      </p:sp>
    </p:spTree>
    <p:extLst>
      <p:ext uri="{BB962C8B-B14F-4D97-AF65-F5344CB8AC3E}">
        <p14:creationId xmlns:p14="http://schemas.microsoft.com/office/powerpoint/2010/main" val="2352720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6E9FF9-3286-4BF8-B4DE-274D09BEB2F3}" type="slidenum">
              <a:rPr lang="en-US" smtClean="0"/>
              <a:t>8</a:t>
            </a:fld>
            <a:endParaRPr lang="en-US"/>
          </a:p>
        </p:txBody>
      </p:sp>
    </p:spTree>
    <p:extLst>
      <p:ext uri="{BB962C8B-B14F-4D97-AF65-F5344CB8AC3E}">
        <p14:creationId xmlns:p14="http://schemas.microsoft.com/office/powerpoint/2010/main" val="2853845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58938" y="696913"/>
            <a:ext cx="3616325" cy="2711450"/>
          </a:xfrm>
        </p:spPr>
      </p:sp>
      <p:sp>
        <p:nvSpPr>
          <p:cNvPr id="3" name="Notes Placeholder 2"/>
          <p:cNvSpPr>
            <a:spLocks noGrp="1"/>
          </p:cNvSpPr>
          <p:nvPr>
            <p:ph type="body" idx="1"/>
          </p:nvPr>
        </p:nvSpPr>
        <p:spPr>
          <a:xfrm>
            <a:off x="381000" y="3641090"/>
            <a:ext cx="6096000" cy="4958080"/>
          </a:xfrm>
        </p:spPr>
        <p:txBody>
          <a:bodyPr/>
          <a:lstStyle/>
          <a:p>
            <a:r>
              <a:rPr lang="en-US" dirty="0" smtClean="0"/>
              <a:t>Training is carried out by vendors accordin</a:t>
            </a:r>
            <a:r>
              <a:rPr lang="en-US" baseline="0" dirty="0" smtClean="0"/>
              <a:t>g to what such service dogs are expected to do, </a:t>
            </a:r>
            <a:r>
              <a:rPr lang="en-US" u="sng" baseline="0" dirty="0" smtClean="0"/>
              <a:t>not</a:t>
            </a:r>
            <a:r>
              <a:rPr lang="en-US" dirty="0" smtClean="0"/>
              <a:t> “customized for the purposes of the research”</a:t>
            </a:r>
          </a:p>
          <a:p>
            <a:endParaRPr lang="en-US" dirty="0" smtClean="0"/>
          </a:p>
          <a:p>
            <a:r>
              <a:rPr lang="en-US" dirty="0" smtClean="0"/>
              <a:t>But what about housing the dogs</a:t>
            </a:r>
            <a:r>
              <a:rPr lang="en-US" baseline="0" dirty="0" smtClean="0"/>
              <a:t> in the veterans’ homes – do husbandry provisions of the </a:t>
            </a:r>
            <a:r>
              <a:rPr lang="en-US" i="1" baseline="0" dirty="0" smtClean="0"/>
              <a:t>Guide</a:t>
            </a:r>
            <a:r>
              <a:rPr lang="en-US" baseline="0" dirty="0" smtClean="0"/>
              <a:t> apply?</a:t>
            </a:r>
            <a:r>
              <a:rPr lang="en-US" dirty="0" smtClean="0"/>
              <a:t> </a:t>
            </a:r>
          </a:p>
          <a:p>
            <a:pPr lvl="1"/>
            <a:endParaRPr lang="en-US" baseline="0" dirty="0" smtClean="0"/>
          </a:p>
          <a:p>
            <a:pPr lvl="1"/>
            <a:r>
              <a:rPr lang="en-US" baseline="0" dirty="0" smtClean="0"/>
              <a:t>-- Housing, feeding, watering, routine veterinary care are according to standards for any pet; are </a:t>
            </a:r>
            <a:r>
              <a:rPr lang="en-US" u="sng" baseline="0" dirty="0" smtClean="0"/>
              <a:t>not</a:t>
            </a:r>
            <a:r>
              <a:rPr lang="en-US" baseline="0" dirty="0" smtClean="0"/>
              <a:t> customized for the purposes of the research – therefore, </a:t>
            </a:r>
            <a:r>
              <a:rPr lang="en-US" u="sng" baseline="0" dirty="0" smtClean="0"/>
              <a:t>no</a:t>
            </a:r>
            <a:r>
              <a:rPr lang="en-US" baseline="0" dirty="0" smtClean="0"/>
              <a:t> IACUC review and approval are required</a:t>
            </a:r>
          </a:p>
          <a:p>
            <a:pPr lvl="1"/>
            <a:r>
              <a:rPr lang="en-US" baseline="0" dirty="0" smtClean="0"/>
              <a:t>-- VA veterinarians are not expected to provide the routine veterinary care for these animals, but certainly may advise, as a courtesy</a:t>
            </a:r>
          </a:p>
          <a:p>
            <a:pPr lvl="1"/>
            <a:r>
              <a:rPr lang="en-US" baseline="0" dirty="0" smtClean="0"/>
              <a:t>-- The statutes that protect any pet from abuse apply</a:t>
            </a:r>
          </a:p>
          <a:p>
            <a:pPr lvl="1"/>
            <a:endParaRPr lang="en-US" baseline="0" dirty="0" smtClean="0"/>
          </a:p>
          <a:p>
            <a:r>
              <a:rPr lang="en-US" baseline="0" dirty="0" smtClean="0"/>
              <a:t>(The locations for carrying out research-specific procedures on the animals are considered research sites, and have to be included in the semiannual inspection, so it’s simplest to require the animals to be brought to the VA facility if any procedures such as collection of blood samples are to be carried out.)</a:t>
            </a:r>
          </a:p>
          <a:p>
            <a:endParaRPr lang="en-US" baseline="0" dirty="0" smtClean="0"/>
          </a:p>
          <a:p>
            <a:r>
              <a:rPr lang="en-US" baseline="0" dirty="0" smtClean="0"/>
              <a:t>So what about VA ownership of the dogs during the study – does that change anything? </a:t>
            </a:r>
          </a:p>
          <a:p>
            <a:endParaRPr lang="en-US" baseline="0" dirty="0" smtClean="0"/>
          </a:p>
          <a:p>
            <a:pPr lvl="1"/>
            <a:r>
              <a:rPr lang="en-US" baseline="0" dirty="0" smtClean="0"/>
              <a:t>-- VA bears some responsibility for the routine care of the dogs, if the VA owns them.</a:t>
            </a:r>
          </a:p>
          <a:p>
            <a:pPr lvl="1"/>
            <a:r>
              <a:rPr lang="en-US" baseline="0" dirty="0" smtClean="0"/>
              <a:t>-- So does VA ownership mean that routine care has to be covered by an IACUC-approved protocol after all?</a:t>
            </a:r>
          </a:p>
          <a:p>
            <a:pPr lvl="1"/>
            <a:endParaRPr lang="en-US" baseline="0" dirty="0" smtClean="0"/>
          </a:p>
          <a:p>
            <a:pPr lvl="0"/>
            <a:r>
              <a:rPr lang="en-US" baseline="0" dirty="0" smtClean="0"/>
              <a:t>There are other questions like this, about use of animals that seems not to require IACUC review and approval of a protocol, but it doesn’t seem right to say that the IACUC can wash it’s hands either.  Consider …</a:t>
            </a:r>
          </a:p>
        </p:txBody>
      </p:sp>
      <p:sp>
        <p:nvSpPr>
          <p:cNvPr id="4" name="Slide Number Placeholder 3"/>
          <p:cNvSpPr>
            <a:spLocks noGrp="1"/>
          </p:cNvSpPr>
          <p:nvPr>
            <p:ph type="sldNum" sz="quarter" idx="10"/>
          </p:nvPr>
        </p:nvSpPr>
        <p:spPr/>
        <p:txBody>
          <a:bodyPr/>
          <a:lstStyle/>
          <a:p>
            <a:fld id="{A16E9FF9-3286-4BF8-B4DE-274D09BEB2F3}" type="slidenum">
              <a:rPr lang="en-US" smtClean="0"/>
              <a:t>9</a:t>
            </a:fld>
            <a:endParaRPr lang="en-US"/>
          </a:p>
        </p:txBody>
      </p:sp>
    </p:spTree>
    <p:extLst>
      <p:ext uri="{BB962C8B-B14F-4D97-AF65-F5344CB8AC3E}">
        <p14:creationId xmlns:p14="http://schemas.microsoft.com/office/powerpoint/2010/main" val="10623027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1BBA3B1-522E-46C7-929A-4F71DCE6154B}" type="datetimeFigureOut">
              <a:rPr lang="en-US" smtClean="0"/>
              <a:t>5/13/2014</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6B3F572C-267B-44BC-806C-107A35C2122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BBA3B1-522E-46C7-929A-4F71DCE6154B}" type="datetimeFigureOut">
              <a:rPr lang="en-US" smtClean="0"/>
              <a:t>5/13/2014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F572C-267B-44BC-806C-107A35C2122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BBA3B1-522E-46C7-929A-4F71DCE6154B}" type="datetimeFigureOut">
              <a:rPr lang="en-US" smtClean="0"/>
              <a:t>5/13/2014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F572C-267B-44BC-806C-107A35C2122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BBA3B1-522E-46C7-929A-4F71DCE6154B}" type="datetimeFigureOut">
              <a:rPr lang="en-US" smtClean="0"/>
              <a:t>5/13/2014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F572C-267B-44BC-806C-107A35C2122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BBA3B1-522E-46C7-929A-4F71DCE6154B}" type="datetimeFigureOut">
              <a:rPr lang="en-US" smtClean="0"/>
              <a:t>5/13/2014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F572C-267B-44BC-806C-107A35C2122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1BBA3B1-522E-46C7-929A-4F71DCE6154B}" type="datetimeFigureOut">
              <a:rPr lang="en-US" smtClean="0"/>
              <a:t>5/13/2014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F572C-267B-44BC-806C-107A35C21224}" type="slidenum">
              <a:rPr lang="en-US" smtClean="0"/>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1BBA3B1-522E-46C7-929A-4F71DCE6154B}" type="datetimeFigureOut">
              <a:rPr lang="en-US" smtClean="0"/>
              <a:t>5/13/2014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3F572C-267B-44BC-806C-107A35C21224}" type="slidenum">
              <a:rPr lang="en-US" smtClean="0"/>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BBA3B1-522E-46C7-929A-4F71DCE6154B}" type="datetimeFigureOut">
              <a:rPr lang="en-US" smtClean="0"/>
              <a:t>5/13/2014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3F572C-267B-44BC-806C-107A35C2122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BBA3B1-522E-46C7-929A-4F71DCE6154B}" type="datetimeFigureOut">
              <a:rPr lang="en-US" smtClean="0"/>
              <a:t>5/13/2014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3F572C-267B-44BC-806C-107A35C2122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B1BBA3B1-522E-46C7-929A-4F71DCE6154B}" type="datetimeFigureOut">
              <a:rPr lang="en-US" smtClean="0"/>
              <a:t>5/13/2014</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6B3F572C-267B-44BC-806C-107A35C2122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B1BBA3B1-522E-46C7-929A-4F71DCE6154B}" type="datetimeFigureOut">
              <a:rPr lang="en-US" smtClean="0"/>
              <a:t>5/13/2014</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6B3F572C-267B-44BC-806C-107A35C2122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1BBA3B1-522E-46C7-929A-4F71DCE6154B}" type="datetimeFigureOut">
              <a:rPr lang="en-US" smtClean="0"/>
              <a:t>5/13/2014</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6B3F572C-267B-44BC-806C-107A35C2122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Comic Sans MS" panose="030F0702030302020204" pitchFamily="66" charset="0"/>
              </a:rPr>
              <a:t>Not Just the Usual…</a:t>
            </a:r>
            <a:br>
              <a:rPr lang="en-US" dirty="0" smtClean="0">
                <a:latin typeface="Comic Sans MS" panose="030F0702030302020204" pitchFamily="66" charset="0"/>
              </a:rPr>
            </a:br>
            <a:r>
              <a:rPr lang="en-US" dirty="0" smtClean="0">
                <a:latin typeface="Comic Sans MS" panose="030F0702030302020204" pitchFamily="66" charset="0"/>
              </a:rPr>
              <a:t>IACUC Functions</a:t>
            </a:r>
            <a:endParaRPr lang="en-US" dirty="0">
              <a:latin typeface="Comic Sans MS" panose="030F0702030302020204" pitchFamily="66" charset="0"/>
            </a:endParaRPr>
          </a:p>
        </p:txBody>
      </p:sp>
      <p:sp>
        <p:nvSpPr>
          <p:cNvPr id="3" name="Subtitle 2"/>
          <p:cNvSpPr>
            <a:spLocks noGrp="1"/>
          </p:cNvSpPr>
          <p:nvPr>
            <p:ph type="subTitle" idx="1"/>
          </p:nvPr>
        </p:nvSpPr>
        <p:spPr/>
        <p:txBody>
          <a:bodyPr>
            <a:normAutofit fontScale="92500" lnSpcReduction="10000"/>
          </a:bodyPr>
          <a:lstStyle/>
          <a:p>
            <a:r>
              <a:rPr lang="en-US" dirty="0" smtClean="0">
                <a:solidFill>
                  <a:schemeClr val="tx1"/>
                </a:solidFill>
                <a:latin typeface="Comic Sans MS" panose="030F0702030302020204" pitchFamily="66" charset="0"/>
              </a:rPr>
              <a:t>by</a:t>
            </a:r>
          </a:p>
          <a:p>
            <a:r>
              <a:rPr lang="en-US" dirty="0" smtClean="0">
                <a:solidFill>
                  <a:schemeClr val="tx1"/>
                </a:solidFill>
                <a:latin typeface="Comic Sans MS" panose="030F0702030302020204" pitchFamily="66" charset="0"/>
              </a:rPr>
              <a:t>Alice Huang, Ph.D., CPIA</a:t>
            </a:r>
          </a:p>
          <a:p>
            <a:r>
              <a:rPr lang="en-US" dirty="0" smtClean="0">
                <a:solidFill>
                  <a:schemeClr val="tx1"/>
                </a:solidFill>
                <a:latin typeface="Comic Sans MS" panose="030F0702030302020204" pitchFamily="66" charset="0"/>
              </a:rPr>
              <a:t>Deputy for IACUC Guidance</a:t>
            </a:r>
          </a:p>
          <a:p>
            <a:r>
              <a:rPr lang="en-US" dirty="0" smtClean="0">
                <a:solidFill>
                  <a:schemeClr val="tx1"/>
                </a:solidFill>
                <a:latin typeface="Comic Sans MS" panose="030F0702030302020204" pitchFamily="66" charset="0"/>
              </a:rPr>
              <a:t>Office of the CVMO</a:t>
            </a:r>
            <a:endParaRPr lang="en-US"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36491785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anose="030F0702030302020204" pitchFamily="66" charset="0"/>
              </a:rPr>
              <a:t>Other Concerns – What if…</a:t>
            </a:r>
            <a:endParaRPr lang="en-US" dirty="0">
              <a:latin typeface="Comic Sans MS" panose="030F0702030302020204" pitchFamily="66" charset="0"/>
            </a:endParaRPr>
          </a:p>
        </p:txBody>
      </p:sp>
      <p:sp>
        <p:nvSpPr>
          <p:cNvPr id="3" name="Content Placeholder 2"/>
          <p:cNvSpPr>
            <a:spLocks noGrp="1"/>
          </p:cNvSpPr>
          <p:nvPr>
            <p:ph idx="1"/>
          </p:nvPr>
        </p:nvSpPr>
        <p:spPr>
          <a:xfrm>
            <a:off x="1447800" y="2133600"/>
            <a:ext cx="6516445" cy="3603812"/>
          </a:xfrm>
        </p:spPr>
        <p:txBody>
          <a:bodyPr>
            <a:noAutofit/>
          </a:bodyPr>
          <a:lstStyle/>
          <a:p>
            <a:r>
              <a:rPr lang="en-US" sz="2800" dirty="0" smtClean="0">
                <a:latin typeface="Comic Sans MS" panose="030F0702030302020204" pitchFamily="66" charset="0"/>
              </a:rPr>
              <a:t>… the animal bites someone while on VA property for purposes related to the study?</a:t>
            </a:r>
          </a:p>
          <a:p>
            <a:r>
              <a:rPr lang="en-US" sz="2800" dirty="0" smtClean="0">
                <a:latin typeface="Comic Sans MS" panose="030F0702030302020204" pitchFamily="66" charset="0"/>
              </a:rPr>
              <a:t>… the animal gets injured while on VA property for purposes related to the study?</a:t>
            </a:r>
          </a:p>
          <a:p>
            <a:r>
              <a:rPr lang="en-US" sz="2800" dirty="0" smtClean="0">
                <a:latin typeface="Comic Sans MS" panose="030F0702030302020204" pitchFamily="66" charset="0"/>
              </a:rPr>
              <a:t>… the animal carries pathogens that put humans or VA animals at risk?</a:t>
            </a:r>
            <a:endParaRPr lang="en-US" sz="2800" dirty="0">
              <a:latin typeface="Comic Sans MS" panose="030F0702030302020204" pitchFamily="66" charset="0"/>
            </a:endParaRPr>
          </a:p>
        </p:txBody>
      </p:sp>
    </p:spTree>
    <p:extLst>
      <p:ext uri="{BB962C8B-B14F-4D97-AF65-F5344CB8AC3E}">
        <p14:creationId xmlns:p14="http://schemas.microsoft.com/office/powerpoint/2010/main" val="1688811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anose="030F0702030302020204" pitchFamily="66" charset="0"/>
              </a:rPr>
              <a:t>Institutional Oversight Needed</a:t>
            </a:r>
            <a:endParaRPr lang="en-US"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US" sz="2800" dirty="0" smtClean="0">
                <a:latin typeface="Comic Sans MS" panose="030F0702030302020204" pitchFamily="66" charset="0"/>
              </a:rPr>
              <a:t>It makes sense for the IACUC to be involved (expertise, awareness of issues)</a:t>
            </a:r>
          </a:p>
          <a:p>
            <a:pPr>
              <a:spcBef>
                <a:spcPts val="1200"/>
              </a:spcBef>
            </a:pPr>
            <a:r>
              <a:rPr lang="en-US" sz="2800" dirty="0" smtClean="0">
                <a:latin typeface="Comic Sans MS" panose="030F0702030302020204" pitchFamily="66" charset="0"/>
              </a:rPr>
              <a:t>Also crucial to involve:</a:t>
            </a:r>
          </a:p>
          <a:p>
            <a:pPr lvl="1"/>
            <a:r>
              <a:rPr lang="en-US" dirty="0" smtClean="0">
                <a:latin typeface="Comic Sans MS" panose="030F0702030302020204" pitchFamily="66" charset="0"/>
              </a:rPr>
              <a:t>Safety Committee</a:t>
            </a:r>
          </a:p>
          <a:p>
            <a:pPr lvl="1"/>
            <a:r>
              <a:rPr lang="en-US" dirty="0" smtClean="0">
                <a:latin typeface="Comic Sans MS" panose="030F0702030302020204" pitchFamily="66" charset="0"/>
              </a:rPr>
              <a:t>Occupational Health professionals</a:t>
            </a:r>
          </a:p>
          <a:p>
            <a:pPr lvl="1"/>
            <a:r>
              <a:rPr lang="en-US" dirty="0" smtClean="0">
                <a:latin typeface="Comic Sans MS" panose="030F0702030302020204" pitchFamily="66" charset="0"/>
              </a:rPr>
              <a:t>Legal counsel (liability issues, contracts)</a:t>
            </a:r>
            <a:endParaRPr lang="en-US" dirty="0">
              <a:latin typeface="Comic Sans MS" panose="030F0702030302020204" pitchFamily="66" charset="0"/>
            </a:endParaRPr>
          </a:p>
        </p:txBody>
      </p:sp>
    </p:spTree>
    <p:extLst>
      <p:ext uri="{BB962C8B-B14F-4D97-AF65-F5344CB8AC3E}">
        <p14:creationId xmlns:p14="http://schemas.microsoft.com/office/powerpoint/2010/main" val="2596543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OLAW Recommends …</a:t>
            </a:r>
            <a:endParaRPr lang="en-US"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20000"/>
          </a:bodyPr>
          <a:lstStyle/>
          <a:p>
            <a:r>
              <a:rPr lang="en-US" sz="3200" dirty="0" smtClean="0">
                <a:latin typeface="Comic Sans MS" panose="030F0702030302020204" pitchFamily="66" charset="0"/>
              </a:rPr>
              <a:t>Oversight can take many forms (e.g., SOP, consent agreement, summary description of plans)</a:t>
            </a:r>
          </a:p>
          <a:p>
            <a:r>
              <a:rPr lang="en-US" sz="3200" dirty="0" smtClean="0">
                <a:latin typeface="Comic Sans MS" panose="030F0702030302020204" pitchFamily="66" charset="0"/>
              </a:rPr>
              <a:t>Only use protocol review mechanism if it is necessary </a:t>
            </a:r>
          </a:p>
          <a:p>
            <a:r>
              <a:rPr lang="en-US" sz="3200" dirty="0" smtClean="0">
                <a:latin typeface="Comic Sans MS" panose="030F0702030302020204" pitchFamily="66" charset="0"/>
              </a:rPr>
              <a:t>Instead, provide consultation, and advise re institutional interests related to the use of animals</a:t>
            </a:r>
            <a:endParaRPr lang="en-US" sz="3200" dirty="0">
              <a:latin typeface="Comic Sans MS" panose="030F0702030302020204" pitchFamily="66" charset="0"/>
            </a:endParaRPr>
          </a:p>
        </p:txBody>
      </p:sp>
    </p:spTree>
    <p:extLst>
      <p:ext uri="{BB962C8B-B14F-4D97-AF65-F5344CB8AC3E}">
        <p14:creationId xmlns:p14="http://schemas.microsoft.com/office/powerpoint/2010/main" val="3264199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Usual IACUC Functions:</a:t>
            </a:r>
            <a:endParaRPr lang="en-US"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US" sz="4000" dirty="0" smtClean="0">
                <a:latin typeface="Comic Sans MS" panose="030F0702030302020204" pitchFamily="66" charset="0"/>
              </a:rPr>
              <a:t>Protocol Review</a:t>
            </a:r>
          </a:p>
          <a:p>
            <a:r>
              <a:rPr lang="en-US" sz="4000" dirty="0" smtClean="0">
                <a:latin typeface="Comic Sans MS" panose="030F0702030302020204" pitchFamily="66" charset="0"/>
              </a:rPr>
              <a:t>Semiannual Evaluations</a:t>
            </a:r>
          </a:p>
          <a:p>
            <a:r>
              <a:rPr lang="en-US" sz="4000" dirty="0" smtClean="0">
                <a:latin typeface="Comic Sans MS" panose="030F0702030302020204" pitchFamily="66" charset="0"/>
              </a:rPr>
              <a:t>Addressing Potential Noncompliance</a:t>
            </a:r>
            <a:endParaRPr lang="en-US" sz="4000" dirty="0">
              <a:latin typeface="Comic Sans MS" panose="030F0702030302020204" pitchFamily="66" charset="0"/>
            </a:endParaRPr>
          </a:p>
        </p:txBody>
      </p:sp>
    </p:spTree>
    <p:extLst>
      <p:ext uri="{BB962C8B-B14F-4D97-AF65-F5344CB8AC3E}">
        <p14:creationId xmlns:p14="http://schemas.microsoft.com/office/powerpoint/2010/main" val="38600490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But…</a:t>
            </a:r>
            <a:endParaRPr lang="en-US"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pPr marL="0" indent="0" algn="ctr">
              <a:buNone/>
            </a:pPr>
            <a:r>
              <a:rPr lang="en-US" sz="3200" dirty="0" smtClean="0">
                <a:latin typeface="Comic Sans MS" panose="030F0702030302020204" pitchFamily="66" charset="0"/>
              </a:rPr>
              <a:t>PHS Policy and the </a:t>
            </a:r>
            <a:r>
              <a:rPr lang="en-US" sz="3200" i="1" dirty="0" smtClean="0">
                <a:latin typeface="Comic Sans MS" panose="030F0702030302020204" pitchFamily="66" charset="0"/>
              </a:rPr>
              <a:t>Guide</a:t>
            </a:r>
            <a:r>
              <a:rPr lang="en-US" sz="3200" dirty="0" smtClean="0">
                <a:latin typeface="Comic Sans MS" panose="030F0702030302020204" pitchFamily="66" charset="0"/>
              </a:rPr>
              <a:t> </a:t>
            </a:r>
          </a:p>
          <a:p>
            <a:pPr marL="0" indent="0" algn="ctr">
              <a:buNone/>
            </a:pPr>
            <a:r>
              <a:rPr lang="en-US" sz="3200" dirty="0" smtClean="0">
                <a:latin typeface="Comic Sans MS" panose="030F0702030302020204" pitchFamily="66" charset="0"/>
              </a:rPr>
              <a:t>make the IACUC responsible for </a:t>
            </a:r>
            <a:r>
              <a:rPr lang="en-US" sz="4400" dirty="0" smtClean="0">
                <a:latin typeface="Comic Sans MS" panose="030F0702030302020204" pitchFamily="66" charset="0"/>
              </a:rPr>
              <a:t>“oversight” </a:t>
            </a:r>
          </a:p>
          <a:p>
            <a:pPr marL="0" indent="0" algn="ctr">
              <a:buNone/>
            </a:pPr>
            <a:r>
              <a:rPr lang="en-US" sz="3200" dirty="0" smtClean="0">
                <a:latin typeface="Comic Sans MS" panose="030F0702030302020204" pitchFamily="66" charset="0"/>
              </a:rPr>
              <a:t>which includes, but is not limited to,</a:t>
            </a:r>
          </a:p>
          <a:p>
            <a:pPr marL="0" indent="0" algn="ctr">
              <a:buNone/>
            </a:pPr>
            <a:r>
              <a:rPr lang="en-US" sz="3200" dirty="0" smtClean="0">
                <a:latin typeface="Comic Sans MS" panose="030F0702030302020204" pitchFamily="66" charset="0"/>
              </a:rPr>
              <a:t>“just the usual” functions</a:t>
            </a:r>
            <a:endParaRPr lang="en-US" sz="3200" dirty="0">
              <a:latin typeface="Comic Sans MS" panose="030F0702030302020204" pitchFamily="66" charset="0"/>
            </a:endParaRPr>
          </a:p>
        </p:txBody>
      </p:sp>
    </p:spTree>
    <p:extLst>
      <p:ext uri="{BB962C8B-B14F-4D97-AF65-F5344CB8AC3E}">
        <p14:creationId xmlns:p14="http://schemas.microsoft.com/office/powerpoint/2010/main" val="1699840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An Example:</a:t>
            </a:r>
            <a:endParaRPr lang="en-US"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pPr marL="0" indent="0" algn="ctr">
              <a:buNone/>
            </a:pPr>
            <a:r>
              <a:rPr lang="en-US" sz="3200" dirty="0" smtClean="0">
                <a:latin typeface="Comic Sans MS" panose="030F0702030302020204" pitchFamily="66" charset="0"/>
              </a:rPr>
              <a:t>What do we do with the use of animals “in research”, when the animals are </a:t>
            </a:r>
            <a:r>
              <a:rPr lang="en-US" sz="3200" u="sng" dirty="0" smtClean="0">
                <a:latin typeface="Comic Sans MS" panose="030F0702030302020204" pitchFamily="66" charset="0"/>
              </a:rPr>
              <a:t>not the subjects</a:t>
            </a:r>
            <a:r>
              <a:rPr lang="en-US" sz="3200" dirty="0" smtClean="0">
                <a:latin typeface="Comic Sans MS" panose="030F0702030302020204" pitchFamily="66" charset="0"/>
              </a:rPr>
              <a:t> of the research, but serve as the intervention, the effects of which are to be studied in human subjects?</a:t>
            </a:r>
            <a:endParaRPr lang="en-US" sz="3200" dirty="0">
              <a:latin typeface="Comic Sans MS" panose="030F0702030302020204" pitchFamily="66" charset="0"/>
            </a:endParaRPr>
          </a:p>
        </p:txBody>
      </p:sp>
    </p:spTree>
    <p:extLst>
      <p:ext uri="{BB962C8B-B14F-4D97-AF65-F5344CB8AC3E}">
        <p14:creationId xmlns:p14="http://schemas.microsoft.com/office/powerpoint/2010/main" val="42635464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Recent Proposals:</a:t>
            </a:r>
            <a:endParaRPr lang="en-US" dirty="0">
              <a:latin typeface="Comic Sans MS" panose="030F0702030302020204" pitchFamily="66" charset="0"/>
            </a:endParaRPr>
          </a:p>
        </p:txBody>
      </p:sp>
      <p:sp>
        <p:nvSpPr>
          <p:cNvPr id="3" name="Content Placeholder 2"/>
          <p:cNvSpPr>
            <a:spLocks noGrp="1"/>
          </p:cNvSpPr>
          <p:nvPr>
            <p:ph idx="1"/>
          </p:nvPr>
        </p:nvSpPr>
        <p:spPr>
          <a:xfrm>
            <a:off x="1219200" y="2119257"/>
            <a:ext cx="6781800" cy="3603812"/>
          </a:xfrm>
        </p:spPr>
        <p:txBody>
          <a:bodyPr>
            <a:noAutofit/>
          </a:bodyPr>
          <a:lstStyle/>
          <a:p>
            <a:r>
              <a:rPr lang="en-US" sz="3200" dirty="0">
                <a:latin typeface="Comic Sans MS" panose="030F0702030302020204" pitchFamily="66" charset="0"/>
              </a:rPr>
              <a:t>Program for </a:t>
            </a:r>
            <a:r>
              <a:rPr lang="en-US" sz="3200" dirty="0" smtClean="0">
                <a:latin typeface="Comic Sans MS" panose="030F0702030302020204" pitchFamily="66" charset="0"/>
              </a:rPr>
              <a:t>veterans </a:t>
            </a:r>
            <a:r>
              <a:rPr lang="en-US" sz="3200" dirty="0">
                <a:latin typeface="Comic Sans MS" panose="030F0702030302020204" pitchFamily="66" charset="0"/>
              </a:rPr>
              <a:t>to interact with retired race </a:t>
            </a:r>
            <a:r>
              <a:rPr lang="en-US" sz="3200" dirty="0" smtClean="0">
                <a:latin typeface="Comic Sans MS" panose="030F0702030302020204" pitchFamily="66" charset="0"/>
              </a:rPr>
              <a:t>horses as therapy</a:t>
            </a:r>
            <a:endParaRPr lang="en-US" sz="3200" dirty="0">
              <a:latin typeface="Comic Sans MS" panose="030F0702030302020204" pitchFamily="66" charset="0"/>
            </a:endParaRPr>
          </a:p>
          <a:p>
            <a:r>
              <a:rPr lang="en-US" sz="3200" dirty="0" smtClean="0">
                <a:latin typeface="Comic Sans MS" panose="030F0702030302020204" pitchFamily="66" charset="0"/>
              </a:rPr>
              <a:t>Therapy dogs brought into the VAMC to interact with patients</a:t>
            </a:r>
          </a:p>
          <a:p>
            <a:r>
              <a:rPr lang="en-US" sz="3200" dirty="0" smtClean="0">
                <a:latin typeface="Comic Sans MS" panose="030F0702030302020204" pitchFamily="66" charset="0"/>
              </a:rPr>
              <a:t>Service </a:t>
            </a:r>
            <a:r>
              <a:rPr lang="en-US" sz="3200" dirty="0">
                <a:latin typeface="Comic Sans MS" panose="030F0702030302020204" pitchFamily="66" charset="0"/>
              </a:rPr>
              <a:t>dogs paired to support individual veterans with PTSD</a:t>
            </a:r>
          </a:p>
          <a:p>
            <a:endParaRPr lang="en-US" sz="3200" dirty="0">
              <a:latin typeface="Comic Sans MS" panose="030F0702030302020204" pitchFamily="66" charset="0"/>
            </a:endParaRPr>
          </a:p>
        </p:txBody>
      </p:sp>
    </p:spTree>
    <p:extLst>
      <p:ext uri="{BB962C8B-B14F-4D97-AF65-F5344CB8AC3E}">
        <p14:creationId xmlns:p14="http://schemas.microsoft.com/office/powerpoint/2010/main" val="3545727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OLAW Perspective</a:t>
            </a:r>
            <a:endParaRPr lang="en-US" dirty="0">
              <a:latin typeface="Comic Sans MS" panose="030F0702030302020204" pitchFamily="66" charset="0"/>
            </a:endParaRPr>
          </a:p>
        </p:txBody>
      </p:sp>
      <p:sp>
        <p:nvSpPr>
          <p:cNvPr id="3" name="Content Placeholder 2"/>
          <p:cNvSpPr>
            <a:spLocks noGrp="1"/>
          </p:cNvSpPr>
          <p:nvPr>
            <p:ph idx="1"/>
          </p:nvPr>
        </p:nvSpPr>
        <p:spPr>
          <a:xfrm>
            <a:off x="1219200" y="2119257"/>
            <a:ext cx="6705600" cy="3603812"/>
          </a:xfrm>
        </p:spPr>
        <p:txBody>
          <a:bodyPr>
            <a:noAutofit/>
          </a:bodyPr>
          <a:lstStyle/>
          <a:p>
            <a:r>
              <a:rPr lang="en-US" sz="3200" dirty="0" smtClean="0">
                <a:latin typeface="Comic Sans MS" panose="030F0702030302020204" pitchFamily="66" charset="0"/>
              </a:rPr>
              <a:t>IACUC review and approval required for vendor products “customized” to meet the needs of the specific research</a:t>
            </a:r>
          </a:p>
          <a:p>
            <a:r>
              <a:rPr lang="en-US" sz="3200" dirty="0" smtClean="0">
                <a:latin typeface="Comic Sans MS" panose="030F0702030302020204" pitchFamily="66" charset="0"/>
              </a:rPr>
              <a:t>No additional IACUC review and approval required for “standard off-the-shelf” products </a:t>
            </a:r>
            <a:endParaRPr lang="en-US" sz="3200" dirty="0">
              <a:latin typeface="Comic Sans MS" panose="030F0702030302020204" pitchFamily="66" charset="0"/>
            </a:endParaRPr>
          </a:p>
        </p:txBody>
      </p:sp>
    </p:spTree>
    <p:extLst>
      <p:ext uri="{BB962C8B-B14F-4D97-AF65-F5344CB8AC3E}">
        <p14:creationId xmlns:p14="http://schemas.microsoft.com/office/powerpoint/2010/main" val="1786623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anose="030F0702030302020204" pitchFamily="66" charset="0"/>
              </a:rPr>
              <a:t>For Retired Race Horses …</a:t>
            </a:r>
            <a:endParaRPr lang="en-US" dirty="0">
              <a:latin typeface="Comic Sans MS" panose="030F0702030302020204" pitchFamily="66" charset="0"/>
            </a:endParaRPr>
          </a:p>
        </p:txBody>
      </p:sp>
      <p:sp>
        <p:nvSpPr>
          <p:cNvPr id="3" name="Content Placeholder 2"/>
          <p:cNvSpPr>
            <a:spLocks noGrp="1"/>
          </p:cNvSpPr>
          <p:nvPr>
            <p:ph idx="1"/>
          </p:nvPr>
        </p:nvSpPr>
        <p:spPr/>
        <p:txBody>
          <a:bodyPr>
            <a:normAutofit fontScale="92500"/>
          </a:bodyPr>
          <a:lstStyle/>
          <a:p>
            <a:r>
              <a:rPr lang="en-US" sz="2800" dirty="0" smtClean="0">
                <a:latin typeface="Comic Sans MS" panose="030F0702030302020204" pitchFamily="66" charset="0"/>
              </a:rPr>
              <a:t>No training of the horses is required</a:t>
            </a:r>
          </a:p>
          <a:p>
            <a:r>
              <a:rPr lang="en-US" sz="2800" dirty="0" smtClean="0">
                <a:latin typeface="Comic Sans MS" panose="030F0702030302020204" pitchFamily="66" charset="0"/>
              </a:rPr>
              <a:t>Care of the horses is to be no different from the care they would otherwise receive</a:t>
            </a:r>
          </a:p>
          <a:p>
            <a:pPr marL="0" indent="0" algn="ctr">
              <a:buNone/>
            </a:pPr>
            <a:r>
              <a:rPr lang="en-US" sz="3500" b="1" dirty="0" smtClean="0">
                <a:latin typeface="Comic Sans MS" panose="030F0702030302020204" pitchFamily="66" charset="0"/>
              </a:rPr>
              <a:t>Therefore,</a:t>
            </a:r>
          </a:p>
          <a:p>
            <a:pPr marL="0" indent="0" algn="ctr">
              <a:buNone/>
            </a:pPr>
            <a:r>
              <a:rPr lang="en-US" sz="3500" b="1" u="sng" dirty="0" smtClean="0">
                <a:latin typeface="Comic Sans MS" panose="030F0702030302020204" pitchFamily="66" charset="0"/>
              </a:rPr>
              <a:t>No</a:t>
            </a:r>
            <a:r>
              <a:rPr lang="en-US" sz="3500" b="1" dirty="0" smtClean="0">
                <a:latin typeface="Comic Sans MS" panose="030F0702030302020204" pitchFamily="66" charset="0"/>
              </a:rPr>
              <a:t> </a:t>
            </a:r>
            <a:r>
              <a:rPr lang="en-US" sz="3500" b="1" dirty="0">
                <a:latin typeface="Comic Sans MS" panose="030F0702030302020204" pitchFamily="66" charset="0"/>
              </a:rPr>
              <a:t>requirement for IACUC review and approval</a:t>
            </a:r>
          </a:p>
          <a:p>
            <a:endParaRPr lang="en-US" dirty="0">
              <a:latin typeface="Comic Sans MS" panose="030F0702030302020204" pitchFamily="66" charset="0"/>
            </a:endParaRPr>
          </a:p>
        </p:txBody>
      </p:sp>
    </p:spTree>
    <p:extLst>
      <p:ext uri="{BB962C8B-B14F-4D97-AF65-F5344CB8AC3E}">
        <p14:creationId xmlns:p14="http://schemas.microsoft.com/office/powerpoint/2010/main" val="3267323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anose="030F0702030302020204" pitchFamily="66" charset="0"/>
              </a:rPr>
              <a:t>For Therapy Dogs in Established Programs…</a:t>
            </a:r>
            <a:endParaRPr lang="en-US" dirty="0">
              <a:latin typeface="Comic Sans MS" panose="030F0702030302020204" pitchFamily="66" charset="0"/>
            </a:endParaRPr>
          </a:p>
        </p:txBody>
      </p:sp>
      <p:sp>
        <p:nvSpPr>
          <p:cNvPr id="3" name="Content Placeholder 2"/>
          <p:cNvSpPr>
            <a:spLocks noGrp="1"/>
          </p:cNvSpPr>
          <p:nvPr>
            <p:ph idx="1"/>
          </p:nvPr>
        </p:nvSpPr>
        <p:spPr>
          <a:xfrm>
            <a:off x="1463040" y="2209800"/>
            <a:ext cx="6196405" cy="3513269"/>
          </a:xfrm>
        </p:spPr>
        <p:txBody>
          <a:bodyPr>
            <a:normAutofit/>
          </a:bodyPr>
          <a:lstStyle/>
          <a:p>
            <a:pPr marL="0" indent="0" algn="ctr">
              <a:buNone/>
            </a:pPr>
            <a:r>
              <a:rPr lang="en-US" sz="2800" dirty="0" smtClean="0">
                <a:latin typeface="Comic Sans MS" panose="030F0702030302020204" pitchFamily="66" charset="0"/>
              </a:rPr>
              <a:t>Training and handling all to be conducted according to protocols established independent of any research requirements</a:t>
            </a:r>
          </a:p>
          <a:p>
            <a:pPr marL="0" indent="0" algn="ctr">
              <a:buNone/>
            </a:pPr>
            <a:r>
              <a:rPr lang="en-US" sz="3200" b="1" dirty="0" smtClean="0">
                <a:latin typeface="Comic Sans MS" panose="030F0702030302020204" pitchFamily="66" charset="0"/>
              </a:rPr>
              <a:t>Therefore,</a:t>
            </a:r>
          </a:p>
          <a:p>
            <a:pPr marL="0" indent="0" algn="ctr">
              <a:buNone/>
            </a:pPr>
            <a:r>
              <a:rPr lang="en-US" sz="3200" b="1" u="sng" dirty="0" smtClean="0">
                <a:latin typeface="Comic Sans MS" panose="030F0702030302020204" pitchFamily="66" charset="0"/>
              </a:rPr>
              <a:t>No</a:t>
            </a:r>
            <a:r>
              <a:rPr lang="en-US" sz="3200" b="1" dirty="0" smtClean="0">
                <a:latin typeface="Comic Sans MS" panose="030F0702030302020204" pitchFamily="66" charset="0"/>
              </a:rPr>
              <a:t> requirement for IACUC review and approval</a:t>
            </a:r>
            <a:endParaRPr lang="en-US" sz="3200" b="1" dirty="0">
              <a:latin typeface="Comic Sans MS" panose="030F0702030302020204" pitchFamily="66" charset="0"/>
            </a:endParaRPr>
          </a:p>
        </p:txBody>
      </p:sp>
    </p:spTree>
    <p:extLst>
      <p:ext uri="{BB962C8B-B14F-4D97-AF65-F5344CB8AC3E}">
        <p14:creationId xmlns:p14="http://schemas.microsoft.com/office/powerpoint/2010/main" val="562156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For PTSD Service Dogs…</a:t>
            </a:r>
            <a:endParaRPr lang="en-US"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pPr marL="0" indent="0" algn="ctr">
              <a:buNone/>
            </a:pPr>
            <a:r>
              <a:rPr lang="en-US" dirty="0" smtClean="0">
                <a:latin typeface="Comic Sans MS" panose="030F0702030302020204" pitchFamily="66" charset="0"/>
              </a:rPr>
              <a:t>Vendors have established programs for training PTSD service dogs, not “customized for the purposes of the research”</a:t>
            </a:r>
          </a:p>
          <a:p>
            <a:pPr marL="0" indent="0" algn="ctr">
              <a:buNone/>
            </a:pPr>
            <a:r>
              <a:rPr lang="en-US" sz="3200" b="1" dirty="0" smtClean="0">
                <a:latin typeface="Comic Sans MS" panose="030F0702030302020204" pitchFamily="66" charset="0"/>
              </a:rPr>
              <a:t>Therefore,</a:t>
            </a:r>
          </a:p>
          <a:p>
            <a:pPr marL="0" indent="0" algn="ctr">
              <a:buNone/>
            </a:pPr>
            <a:r>
              <a:rPr lang="en-US" sz="3200" b="1" u="sng" dirty="0" smtClean="0">
                <a:latin typeface="Comic Sans MS" panose="030F0702030302020204" pitchFamily="66" charset="0"/>
              </a:rPr>
              <a:t>No</a:t>
            </a:r>
            <a:r>
              <a:rPr lang="en-US" sz="3200" b="1" dirty="0" smtClean="0">
                <a:latin typeface="Comic Sans MS" panose="030F0702030302020204" pitchFamily="66" charset="0"/>
              </a:rPr>
              <a:t> IACUC review and approval required</a:t>
            </a:r>
            <a:endParaRPr lang="en-US" sz="3200" b="1" dirty="0">
              <a:latin typeface="Comic Sans MS" panose="030F0702030302020204" pitchFamily="66" charset="0"/>
            </a:endParaRPr>
          </a:p>
        </p:txBody>
      </p:sp>
    </p:spTree>
    <p:extLst>
      <p:ext uri="{BB962C8B-B14F-4D97-AF65-F5344CB8AC3E}">
        <p14:creationId xmlns:p14="http://schemas.microsoft.com/office/powerpoint/2010/main" val="194008902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1468</TotalTime>
  <Words>1770</Words>
  <Application>Microsoft Office PowerPoint</Application>
  <PresentationFormat>On-screen Show (4:3)</PresentationFormat>
  <Paragraphs>148</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Pushpin</vt:lpstr>
      <vt:lpstr>Not Just the Usual… IACUC Functions</vt:lpstr>
      <vt:lpstr>Usual IACUC Functions:</vt:lpstr>
      <vt:lpstr>But…</vt:lpstr>
      <vt:lpstr>An Example:</vt:lpstr>
      <vt:lpstr>Recent Proposals:</vt:lpstr>
      <vt:lpstr>OLAW Perspective</vt:lpstr>
      <vt:lpstr>For Retired Race Horses …</vt:lpstr>
      <vt:lpstr>For Therapy Dogs in Established Programs…</vt:lpstr>
      <vt:lpstr>For PTSD Service Dogs…</vt:lpstr>
      <vt:lpstr>Other Concerns – What if…</vt:lpstr>
      <vt:lpstr>Institutional Oversight Needed</vt:lpstr>
      <vt:lpstr>OLAW Recommends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 Just the Usual...IACUC Functions</dc:title>
  <dc:subject>Not Just the Usual...IACUC Functions</dc:subject>
  <dc:creator>Grant Huang, PhD</dc:creator>
  <cp:lastModifiedBy>Rivera, Portia T</cp:lastModifiedBy>
  <cp:revision>61</cp:revision>
  <dcterms:created xsi:type="dcterms:W3CDTF">2014-03-27T21:02:03Z</dcterms:created>
  <dcterms:modified xsi:type="dcterms:W3CDTF">2014-05-13T18:14:55Z</dcterms:modified>
</cp:coreProperties>
</file>