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61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28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9DCE1-0ED8-4EAB-B0AD-C8FB8A63B5F0}" type="datetimeFigureOut">
              <a:rPr lang="en-US" smtClean="0"/>
              <a:t>4/3/2014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EC40A-7419-4827-9F0B-681E4C23872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9DCE1-0ED8-4EAB-B0AD-C8FB8A63B5F0}" type="datetimeFigureOut">
              <a:rPr lang="en-US" smtClean="0"/>
              <a:t>4/3/2014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EC40A-7419-4827-9F0B-681E4C23872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9DCE1-0ED8-4EAB-B0AD-C8FB8A63B5F0}" type="datetimeFigureOut">
              <a:rPr lang="en-US" smtClean="0"/>
              <a:t>4/3/2014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EC40A-7419-4827-9F0B-681E4C238726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9DCE1-0ED8-4EAB-B0AD-C8FB8A63B5F0}" type="datetimeFigureOut">
              <a:rPr lang="en-US" smtClean="0"/>
              <a:t>4/3/2014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EC40A-7419-4827-9F0B-681E4C23872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9DCE1-0ED8-4EAB-B0AD-C8FB8A63B5F0}" type="datetimeFigureOut">
              <a:rPr lang="en-US" smtClean="0"/>
              <a:t>4/3/2014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EC40A-7419-4827-9F0B-681E4C23872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9DCE1-0ED8-4EAB-B0AD-C8FB8A63B5F0}" type="datetimeFigureOut">
              <a:rPr lang="en-US" smtClean="0"/>
              <a:t>4/3/2014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EC40A-7419-4827-9F0B-681E4C23872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9DCE1-0ED8-4EAB-B0AD-C8FB8A63B5F0}" type="datetimeFigureOut">
              <a:rPr lang="en-US" smtClean="0"/>
              <a:t>4/3/2014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EC40A-7419-4827-9F0B-681E4C23872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9DCE1-0ED8-4EAB-B0AD-C8FB8A63B5F0}" type="datetimeFigureOut">
              <a:rPr lang="en-US" smtClean="0"/>
              <a:t>4/3/2014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EC40A-7419-4827-9F0B-681E4C23872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9DCE1-0ED8-4EAB-B0AD-C8FB8A63B5F0}" type="datetimeFigureOut">
              <a:rPr lang="en-US" smtClean="0"/>
              <a:t>4/3/2014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EC40A-7419-4827-9F0B-681E4C23872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9DCE1-0ED8-4EAB-B0AD-C8FB8A63B5F0}" type="datetimeFigureOut">
              <a:rPr lang="en-US" smtClean="0"/>
              <a:t>4/3/2014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EC40A-7419-4827-9F0B-681E4C23872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9DCE1-0ED8-4EAB-B0AD-C8FB8A63B5F0}" type="datetimeFigureOut">
              <a:rPr lang="en-US" smtClean="0"/>
              <a:t>4/3/2014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EC40A-7419-4827-9F0B-681E4C23872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419DCE1-0ED8-4EAB-B0AD-C8FB8A63B5F0}" type="datetimeFigureOut">
              <a:rPr lang="en-US" smtClean="0"/>
              <a:t>4/3/2014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9DEC40A-7419-4827-9F0B-681E4C23872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219200"/>
            <a:ext cx="7175351" cy="2478967"/>
          </a:xfrm>
        </p:spPr>
        <p:txBody>
          <a:bodyPr>
            <a:normAutofit/>
          </a:bodyPr>
          <a:lstStyle/>
          <a:p>
            <a:pPr marL="182880" indent="0">
              <a:buNone/>
            </a:pPr>
            <a:r>
              <a:rPr lang="en-US" sz="3600" dirty="0" smtClean="0"/>
              <a:t>Common Problems Identified during </a:t>
            </a:r>
            <a:br>
              <a:rPr lang="en-US" sz="3600" dirty="0" smtClean="0"/>
            </a:br>
            <a:r>
              <a:rPr lang="en-US" sz="3600" dirty="0"/>
              <a:t>S</a:t>
            </a:r>
            <a:r>
              <a:rPr lang="en-US" sz="3600" dirty="0" smtClean="0"/>
              <a:t>econdary </a:t>
            </a:r>
            <a:r>
              <a:rPr lang="en-US" sz="3600" dirty="0"/>
              <a:t>R</a:t>
            </a:r>
            <a:r>
              <a:rPr lang="en-US" sz="3600" dirty="0" smtClean="0"/>
              <a:t>eview of ACORPs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 			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599"/>
            <a:ext cx="6400800" cy="1371601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by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Joan T. Richerson, DVM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59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45067" y="2797704"/>
            <a:ext cx="7408333" cy="2307696"/>
          </a:xfrm>
        </p:spPr>
        <p:txBody>
          <a:bodyPr>
            <a:noAutofit/>
          </a:bodyPr>
          <a:lstStyle/>
          <a:p>
            <a:r>
              <a:rPr lang="en-US" sz="3200" dirty="0" smtClean="0"/>
              <a:t>The reviewer  can only evaluate the  information provided; the reviewer is not clairvoyant.</a:t>
            </a:r>
            <a:r>
              <a:rPr lang="en-US" sz="2600" dirty="0" smtClean="0"/>
              <a:t>  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</a:t>
            </a:r>
            <a:r>
              <a:rPr lang="en-US" sz="3600" dirty="0" smtClean="0"/>
              <a:t>econdary Review of ACORPs</a:t>
            </a:r>
            <a:endParaRPr lang="en-US" sz="36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143000"/>
            <a:ext cx="1828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 descr="C:\Users\vhatvhrichej\AppData\Local\Microsoft\Windows\Temporary Internet Files\Content.IE5\VRAN4Y08\MC900431579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800600"/>
            <a:ext cx="1904762" cy="1917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2613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1267" y="2492904"/>
            <a:ext cx="7408333" cy="3450696"/>
          </a:xfrm>
        </p:spPr>
        <p:txBody>
          <a:bodyPr>
            <a:noAutofit/>
          </a:bodyPr>
          <a:lstStyle/>
          <a:p>
            <a:pPr>
              <a:tabLst>
                <a:tab pos="228600" algn="l"/>
                <a:tab pos="914400" algn="l"/>
              </a:tabLst>
            </a:pPr>
            <a:r>
              <a:rPr lang="en-US" sz="3200" dirty="0"/>
              <a:t>P</a:t>
            </a:r>
            <a:r>
              <a:rPr lang="en-US" sz="3200" dirty="0" smtClean="0"/>
              <a:t>rovide feedback that will help the IACUC prepare for auditing by internal and external regulators as well as inquires from the public.</a:t>
            </a:r>
          </a:p>
          <a:p>
            <a:pPr>
              <a:tabLst>
                <a:tab pos="228600" algn="l"/>
                <a:tab pos="914400" algn="l"/>
              </a:tabLst>
            </a:pPr>
            <a:r>
              <a:rPr lang="en-US" sz="3200" dirty="0" smtClean="0"/>
              <a:t>Monitor quality of VA IACUC reviews across the nation.</a:t>
            </a:r>
          </a:p>
          <a:p>
            <a:pPr>
              <a:tabLst>
                <a:tab pos="228600" algn="l"/>
                <a:tab pos="914400" algn="l"/>
              </a:tabLst>
            </a:pPr>
            <a:r>
              <a:rPr lang="en-US" sz="3200" dirty="0" smtClean="0"/>
              <a:t>Identify topics for increased training emphasis, assistance.</a:t>
            </a:r>
          </a:p>
          <a:p>
            <a:pPr marL="914400" lvl="3" indent="0">
              <a:buNone/>
            </a:pPr>
            <a:r>
              <a:rPr lang="en-US" sz="2600" dirty="0" smtClean="0"/>
              <a:t>  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Goals: Secondary Review of ACORPs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0993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408237"/>
            <a:ext cx="7408333" cy="4297363"/>
          </a:xfrm>
        </p:spPr>
        <p:txBody>
          <a:bodyPr>
            <a:normAutofit/>
          </a:bodyPr>
          <a:lstStyle/>
          <a:p>
            <a:r>
              <a:rPr lang="en-US" sz="2800" dirty="0"/>
              <a:t>Amendments with multiple </a:t>
            </a:r>
            <a:r>
              <a:rPr lang="en-US" sz="2800" dirty="0" smtClean="0"/>
              <a:t>documents; unclear what </a:t>
            </a:r>
            <a:r>
              <a:rPr lang="en-US" sz="2800" dirty="0"/>
              <a:t>the amendment is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PI marks fluid or </a:t>
            </a:r>
            <a:r>
              <a:rPr lang="en-US" sz="2800" dirty="0" smtClean="0"/>
              <a:t>tissue harvested </a:t>
            </a:r>
            <a:r>
              <a:rPr lang="en-US" sz="2800" dirty="0"/>
              <a:t>post-mortem but </a:t>
            </a:r>
            <a:r>
              <a:rPr lang="en-US" sz="2800" dirty="0" smtClean="0"/>
              <a:t>describes ante-mortem collection.</a:t>
            </a:r>
          </a:p>
          <a:p>
            <a:r>
              <a:rPr lang="en-US" sz="2800" dirty="0" smtClean="0"/>
              <a:t>Describing </a:t>
            </a:r>
            <a:r>
              <a:rPr lang="en-US" sz="2800" dirty="0"/>
              <a:t>a human disease or condition that causes tremendous pain and distress but noted in ACORP to cause little if any pain to animal model of same disease.</a:t>
            </a:r>
            <a:endParaRPr lang="en-US" sz="28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6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ACORP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032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3026304"/>
            <a:ext cx="8153400" cy="3450696"/>
          </a:xfrm>
        </p:spPr>
        <p:txBody>
          <a:bodyPr>
            <a:normAutofit/>
          </a:bodyPr>
          <a:lstStyle/>
          <a:p>
            <a:r>
              <a:rPr lang="en-US" sz="3200" dirty="0"/>
              <a:t>Category E procedures but </a:t>
            </a:r>
            <a:r>
              <a:rPr lang="en-US" sz="3200" dirty="0" smtClean="0"/>
              <a:t>inadequate scientific justification or no </a:t>
            </a:r>
            <a:r>
              <a:rPr lang="en-US" sz="3200" dirty="0"/>
              <a:t>supporting literature citations for withholding </a:t>
            </a:r>
            <a:r>
              <a:rPr lang="en-US" sz="3200" dirty="0" smtClean="0"/>
              <a:t>pain- </a:t>
            </a:r>
            <a:r>
              <a:rPr lang="en-US" sz="3200" dirty="0"/>
              <a:t>relieving drugs</a:t>
            </a:r>
            <a:r>
              <a:rPr lang="en-US" sz="3200" dirty="0" smtClean="0"/>
              <a:t>.</a:t>
            </a:r>
          </a:p>
          <a:p>
            <a:r>
              <a:rPr lang="en-US" sz="3200" dirty="0"/>
              <a:t>Inconsistency and conflicting information in the ACORP. </a:t>
            </a:r>
            <a:endParaRPr lang="en-US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ACORP </a:t>
            </a:r>
            <a:r>
              <a:rPr lang="en-US" dirty="0" smtClean="0"/>
              <a:t>Problems continued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504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743200"/>
            <a:ext cx="8610600" cy="4038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Uploading too many training certificates.</a:t>
            </a:r>
          </a:p>
          <a:p>
            <a:r>
              <a:rPr lang="en-US" sz="2800" dirty="0" smtClean="0"/>
              <a:t>Uploading expired training certificates</a:t>
            </a:r>
          </a:p>
          <a:p>
            <a:r>
              <a:rPr lang="en-US" sz="2800" dirty="0" smtClean="0"/>
              <a:t>Uploading training certificates for persons not listed as participants.</a:t>
            </a:r>
          </a:p>
          <a:p>
            <a:r>
              <a:rPr lang="en-US" sz="2800" dirty="0" smtClean="0"/>
              <a:t>Uploading training certificates with surname discrepancies.</a:t>
            </a:r>
          </a:p>
          <a:p>
            <a:r>
              <a:rPr lang="en-US" sz="2800" dirty="0" smtClean="0"/>
              <a:t>Uploading training certificates for VA employees but not affiliate personnel receiving VA salary support.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Certificates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832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112</TotalTime>
  <Words>206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Waveform</vt:lpstr>
      <vt:lpstr>Common Problems Identified during  Secondary Review of ACORPs     </vt:lpstr>
      <vt:lpstr>Secondary Review of ACORPs</vt:lpstr>
      <vt:lpstr>Goals: Secondary Review of ACORPs</vt:lpstr>
      <vt:lpstr>ACORP Problems</vt:lpstr>
      <vt:lpstr>ACORP Problems continued</vt:lpstr>
      <vt:lpstr>Training Certificates</vt:lpstr>
    </vt:vector>
  </TitlesOfParts>
  <Company>Veteran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Problems Identified    during  Secondary Review of ACORPs</dc:title>
  <dc:creator>Richerson, Joan T.</dc:creator>
  <cp:lastModifiedBy>Rivera, Portia T</cp:lastModifiedBy>
  <cp:revision>11</cp:revision>
  <dcterms:created xsi:type="dcterms:W3CDTF">2014-03-17T15:46:27Z</dcterms:created>
  <dcterms:modified xsi:type="dcterms:W3CDTF">2014-04-03T16:17:45Z</dcterms:modified>
</cp:coreProperties>
</file>