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1" r:id="rId5"/>
    <p:sldId id="262" r:id="rId6"/>
    <p:sldId id="263" r:id="rId7"/>
    <p:sldId id="264" r:id="rId8"/>
    <p:sldId id="258"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hatvhrichej" initials="v"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673" autoAdjust="0"/>
  </p:normalViewPr>
  <p:slideViewPr>
    <p:cSldViewPr>
      <p:cViewPr varScale="1">
        <p:scale>
          <a:sx n="36" d="100"/>
          <a:sy n="36" d="100"/>
        </p:scale>
        <p:origin x="-14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764095-60CF-4A69-B807-01555225ED93}" type="datetimeFigureOut">
              <a:rPr lang="en-US" smtClean="0"/>
              <a:pPr/>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3EE7EC-2AB8-4EDD-96BE-8DBB880A1B4E}" type="slidenum">
              <a:rPr lang="en-US" smtClean="0"/>
              <a:pPr/>
              <a:t>‹#›</a:t>
            </a:fld>
            <a:endParaRPr lang="en-US"/>
          </a:p>
        </p:txBody>
      </p:sp>
    </p:spTree>
    <p:extLst>
      <p:ext uri="{BB962C8B-B14F-4D97-AF65-F5344CB8AC3E}">
        <p14:creationId xmlns="" xmlns:p14="http://schemas.microsoft.com/office/powerpoint/2010/main" val="85085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grants.nih.gov/grants/guide/notice-files/NOT-OD-07-044.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rants.nih.gov/grants/guide/notice-files/NOT-OD-07-044.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Suspension or termination of IACUC approval interrupts the work and prevents it from proceeding, because only work that </a:t>
            </a:r>
            <a:r>
              <a:rPr lang="en-US" baseline="0" dirty="0" smtClean="0"/>
              <a:t>IACUC approval may proceed.</a:t>
            </a:r>
            <a:endParaRPr lang="en-US" dirty="0" smtClean="0"/>
          </a:p>
          <a:p>
            <a:endParaRPr lang="en-US" dirty="0" smtClean="0"/>
          </a:p>
          <a:p>
            <a:r>
              <a:rPr lang="en-US" dirty="0" smtClean="0"/>
              <a:t>The IACUC</a:t>
            </a:r>
            <a:r>
              <a:rPr lang="en-US" baseline="0" dirty="0" smtClean="0"/>
              <a:t> – The authority to suspend/terminate/stop work is integral to the IACUC’s function of reviewing and approving only work with animals that is compliant with regulatory requirements.  Suspension or termination by the IACUC requires a majority vote at a convened meeting of the IACUC.</a:t>
            </a:r>
            <a:endParaRPr lang="en-US" dirty="0" smtClean="0"/>
          </a:p>
          <a:p>
            <a:endParaRPr lang="en-US" dirty="0" smtClean="0"/>
          </a:p>
          <a:p>
            <a:r>
              <a:rPr lang="en-US" dirty="0" smtClean="0"/>
              <a:t>The IO  -- The</a:t>
            </a:r>
            <a:r>
              <a:rPr lang="en-US" baseline="0" dirty="0" smtClean="0"/>
              <a:t> authority to suspend/terminate/stop work is integral to the IO’s authority and responsibility for ensuring regulatory compliance, so the IO </a:t>
            </a:r>
            <a:r>
              <a:rPr lang="en-US" dirty="0" smtClean="0"/>
              <a:t>has the authority to interrupt work and prevent</a:t>
            </a:r>
            <a:r>
              <a:rPr lang="en-US" baseline="0" dirty="0" smtClean="0"/>
              <a:t> it from proceeding, </a:t>
            </a:r>
            <a:r>
              <a:rPr lang="en-US" dirty="0" smtClean="0"/>
              <a:t>even if</a:t>
            </a:r>
            <a:r>
              <a:rPr lang="en-US" baseline="0" dirty="0" smtClean="0"/>
              <a:t> it was </a:t>
            </a:r>
            <a:r>
              <a:rPr lang="en-US" dirty="0" smtClean="0"/>
              <a:t>approved by the IACUC.</a:t>
            </a:r>
          </a:p>
          <a:p>
            <a:endParaRPr lang="en-US" dirty="0" smtClean="0"/>
          </a:p>
          <a:p>
            <a:r>
              <a:rPr lang="en-US" dirty="0" smtClean="0"/>
              <a:t>The IO can delegate the IO’s authority</a:t>
            </a:r>
            <a:r>
              <a:rPr lang="en-US" baseline="0" dirty="0" smtClean="0"/>
              <a:t> to others.</a:t>
            </a:r>
            <a:endParaRPr lang="en-US" dirty="0" smtClean="0"/>
          </a:p>
          <a:p>
            <a:endParaRPr lang="en-US" dirty="0" smtClean="0"/>
          </a:p>
          <a:p>
            <a:r>
              <a:rPr lang="en-US" dirty="0" smtClean="0"/>
              <a:t>The veterinarian</a:t>
            </a:r>
            <a:r>
              <a:rPr lang="en-US" baseline="0" dirty="0" smtClean="0"/>
              <a:t> </a:t>
            </a:r>
            <a:r>
              <a:rPr lang="en-US" dirty="0" smtClean="0"/>
              <a:t>must have the authority to stop work if necessary to protect the animals (</a:t>
            </a:r>
            <a:r>
              <a:rPr lang="en-US" i="1" dirty="0" smtClean="0"/>
              <a:t>Guide</a:t>
            </a:r>
            <a:r>
              <a:rPr lang="en-US" dirty="0" smtClean="0"/>
              <a:t>, p. 114)</a:t>
            </a:r>
          </a:p>
          <a:p>
            <a:endParaRPr lang="en-US" dirty="0" smtClean="0"/>
          </a:p>
          <a:p>
            <a:r>
              <a:rPr lang="en-US" dirty="0" smtClean="0"/>
              <a:t>The PI can choose</a:t>
            </a:r>
            <a:r>
              <a:rPr lang="en-US" baseline="0" dirty="0" smtClean="0"/>
              <a:t> to stop work, because of concerns for animal welfare, or for other reasons (e.g., completion of work, vacation, retirement)</a:t>
            </a:r>
            <a:endParaRPr lang="en-US" dirty="0"/>
          </a:p>
        </p:txBody>
      </p:sp>
      <p:sp>
        <p:nvSpPr>
          <p:cNvPr id="4" name="Slide Number Placeholder 3"/>
          <p:cNvSpPr>
            <a:spLocks noGrp="1"/>
          </p:cNvSpPr>
          <p:nvPr>
            <p:ph type="sldNum" sz="quarter" idx="10"/>
          </p:nvPr>
        </p:nvSpPr>
        <p:spPr/>
        <p:txBody>
          <a:bodyPr/>
          <a:lstStyle/>
          <a:p>
            <a:fld id="{D03EE7EC-2AB8-4EDD-96BE-8DBB880A1B4E}"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US" dirty="0" smtClean="0"/>
              <a:t>The IACUC is responsible for reviewing every instance of potential noncompliance with regulatory requirements, and making the determination as to whether </a:t>
            </a:r>
            <a:r>
              <a:rPr lang="en-US" baseline="0" dirty="0" smtClean="0"/>
              <a:t>it is reportable.</a:t>
            </a:r>
          </a:p>
          <a:p>
            <a:pPr rtl="0"/>
            <a:endParaRPr lang="en-US" baseline="0" dirty="0" smtClean="0"/>
          </a:p>
          <a:p>
            <a:pPr rtl="0"/>
            <a:r>
              <a:rPr lang="en-US" baseline="0" dirty="0" smtClean="0"/>
              <a:t>Reportable noncompliance must be r</a:t>
            </a:r>
            <a:r>
              <a:rPr lang="en-US" sz="1200" b="0" i="0" u="none" strike="noStrike" kern="1200" baseline="0" dirty="0" smtClean="0">
                <a:solidFill>
                  <a:schemeClr val="tx1"/>
                </a:solidFill>
                <a:latin typeface="+mn-lt"/>
                <a:ea typeface="+mn-ea"/>
                <a:cs typeface="+mn-cs"/>
              </a:rPr>
              <a:t>eported by the IACUC to the IO and the MCD, with the report copied to the RCO, the ACOS for R&amp;D, and any other relevant research review subcommittees.</a:t>
            </a:r>
          </a:p>
          <a:p>
            <a:pPr rtl="0"/>
            <a:endParaRPr lang="en-US" sz="1200" b="0" i="0" u="none" strike="noStrike" kern="1200" baseline="0" dirty="0" smtClean="0">
              <a:solidFill>
                <a:schemeClr val="tx1"/>
              </a:solidFill>
              <a:latin typeface="+mn-lt"/>
              <a:ea typeface="+mn-ea"/>
              <a:cs typeface="+mn-cs"/>
            </a:endParaRPr>
          </a:p>
          <a:p>
            <a:pPr rtl="0"/>
            <a:r>
              <a:rPr lang="en-US" sz="1200" b="0" i="0" u="none" strike="noStrike" kern="1200" baseline="0" dirty="0" smtClean="0">
                <a:solidFill>
                  <a:schemeClr val="tx1"/>
                </a:solidFill>
                <a:latin typeface="+mn-lt"/>
                <a:ea typeface="+mn-ea"/>
                <a:cs typeface="+mn-cs"/>
              </a:rPr>
              <a:t>The IO must in turn report to OLAW, to AAALAC, and to any non-VA funding sources. If suspension or termination of work with a USDA-regulated species is involved, the IO must also report it to USDA.</a:t>
            </a:r>
          </a:p>
          <a:p>
            <a:pPr rtl="0"/>
            <a:endParaRPr lang="en-US" sz="1200" b="0" i="0" u="none" strike="noStrike" kern="1200" baseline="0" dirty="0" smtClean="0">
              <a:solidFill>
                <a:schemeClr val="tx1"/>
              </a:solidFill>
              <a:latin typeface="+mn-lt"/>
              <a:ea typeface="+mn-ea"/>
              <a:cs typeface="+mn-cs"/>
            </a:endParaRPr>
          </a:p>
          <a:p>
            <a:pPr rtl="0"/>
            <a:r>
              <a:rPr lang="en-US" sz="1200" b="0" i="0" u="none" strike="noStrike" kern="1200" baseline="0" dirty="0" smtClean="0">
                <a:solidFill>
                  <a:schemeClr val="tx1"/>
                </a:solidFill>
                <a:latin typeface="+mn-lt"/>
                <a:ea typeface="+mn-ea"/>
                <a:cs typeface="+mn-cs"/>
              </a:rPr>
              <a:t>The MCD must report the matter to the CVMO, to ORO, and to any relevant affiliate entities.</a:t>
            </a:r>
          </a:p>
          <a:p>
            <a:pPr rtl="0"/>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3EE7EC-2AB8-4EDD-96BE-8DBB880A1B4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US" baseline="0" dirty="0" smtClean="0"/>
              <a:t>Any suspension must be r</a:t>
            </a:r>
            <a:r>
              <a:rPr lang="en-US" sz="1200" b="0" i="0" u="none" strike="noStrike" kern="1200" baseline="0" dirty="0" smtClean="0">
                <a:solidFill>
                  <a:schemeClr val="tx1"/>
                </a:solidFill>
                <a:latin typeface="+mn-lt"/>
                <a:ea typeface="+mn-ea"/>
                <a:cs typeface="+mn-cs"/>
              </a:rPr>
              <a:t>eported by the IACUC to the IO and the MCD, with the report copied to the RCO, the ACOS for R&amp;D, and any other relevant research review subcommittees.</a:t>
            </a:r>
          </a:p>
          <a:p>
            <a:pPr rtl="0"/>
            <a:endParaRPr lang="en-US" sz="1200" b="0" i="0" u="none" strike="noStrike" kern="1200" baseline="0" dirty="0" smtClean="0">
              <a:solidFill>
                <a:schemeClr val="tx1"/>
              </a:solidFill>
              <a:latin typeface="+mn-lt"/>
              <a:ea typeface="+mn-ea"/>
              <a:cs typeface="+mn-cs"/>
            </a:endParaRPr>
          </a:p>
          <a:p>
            <a:pPr rtl="0"/>
            <a:r>
              <a:rPr lang="en-US" sz="1200" b="0" i="0" u="none" strike="noStrike" kern="1200" baseline="0" dirty="0" smtClean="0">
                <a:solidFill>
                  <a:schemeClr val="tx1"/>
                </a:solidFill>
                <a:latin typeface="+mn-lt"/>
                <a:ea typeface="+mn-ea"/>
                <a:cs typeface="+mn-cs"/>
              </a:rPr>
              <a:t>The IO must in turn report the suspension to OLAW, to AAALAC, and to any non-VA funding sources. If a USDA-regulated species is involved, the IO must also report the suspension to USDA.</a:t>
            </a:r>
          </a:p>
          <a:p>
            <a:pPr rtl="0"/>
            <a:endParaRPr lang="en-US" sz="1200" b="0" i="0" u="none" strike="noStrike" kern="1200" baseline="0" dirty="0" smtClean="0">
              <a:solidFill>
                <a:schemeClr val="tx1"/>
              </a:solidFill>
              <a:latin typeface="+mn-lt"/>
              <a:ea typeface="+mn-ea"/>
              <a:cs typeface="+mn-cs"/>
            </a:endParaRPr>
          </a:p>
          <a:p>
            <a:pPr rtl="0"/>
            <a:r>
              <a:rPr lang="en-US" sz="1200" b="0" i="0" u="none" strike="noStrike" kern="1200" baseline="0" dirty="0" smtClean="0">
                <a:solidFill>
                  <a:schemeClr val="tx1"/>
                </a:solidFill>
                <a:latin typeface="+mn-lt"/>
                <a:ea typeface="+mn-ea"/>
                <a:cs typeface="+mn-cs"/>
              </a:rPr>
              <a:t>The MCD must report the suspension to the CVMO, to ORO, and to any relevant affiliate entities.</a:t>
            </a:r>
          </a:p>
          <a:p>
            <a:pPr rtl="0"/>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Reporting</a:t>
            </a:r>
            <a:r>
              <a:rPr lang="en-US" baseline="0" dirty="0" smtClean="0"/>
              <a:t> is required because of the funding consequences of suspension.</a:t>
            </a:r>
            <a:r>
              <a:rPr lang="en-US" dirty="0" smtClean="0"/>
              <a:t> The Office of Management and Budget Cost Principles and the NIH Grants Policy Statement (NIHGPS) do not permit charges to grant awards for the conduct of animal activities during periods of time that IACUC approval has been suspended. A</a:t>
            </a:r>
            <a:r>
              <a:rPr lang="en-US" sz="1200" kern="1200" dirty="0" smtClean="0">
                <a:solidFill>
                  <a:schemeClr val="tx1"/>
                </a:solidFill>
                <a:latin typeface="+mn-lt"/>
                <a:ea typeface="+mn-ea"/>
                <a:cs typeface="+mn-cs"/>
              </a:rPr>
              <a:t>nimal husbandry/veterinary care costs may be permissible (the institution must make arrangements with NIH funding component).  See </a:t>
            </a:r>
            <a:r>
              <a:rPr lang="en-US" sz="1200" u="sng" kern="1200" dirty="0" smtClean="0">
                <a:solidFill>
                  <a:schemeClr val="tx1"/>
                </a:solidFill>
                <a:latin typeface="+mn-lt"/>
                <a:ea typeface="+mn-ea"/>
                <a:cs typeface="+mn-cs"/>
                <a:hlinkClick r:id="rId3"/>
              </a:rPr>
              <a:t>http://grants.nih.gov/grants/guide/notice-files/NOT-OD-07-044.html.</a:t>
            </a:r>
          </a:p>
          <a:p>
            <a:endParaRPr lang="en-US" baseline="0" dirty="0" smtClean="0"/>
          </a:p>
          <a:p>
            <a:r>
              <a:rPr lang="en-US" baseline="0" dirty="0" smtClean="0"/>
              <a:t>Reporting is required regardless of the reason for the suspension.  If, for example, the IACUC suspends approval for a project involving treatment of animals with MPTP because of improper handling of the MPTP that does not impact animal welfare but places the personnel at unnecessary risk, this suspension would have to be reported by the IACUC, while the Research Safety Committee would be responsible for addressing the biosafety issue. If the IACUC suspends approval for a project because the PI refuses to complete the biannual training required by VA, the suspension would have to be reported, but there may be no concern about animal welfare to report if the PI has not carried out any of the work with animals.</a:t>
            </a:r>
          </a:p>
          <a:p>
            <a:endParaRPr lang="en-US" sz="1200" u="sng" kern="1200" dirty="0" smtClean="0">
              <a:solidFill>
                <a:schemeClr val="tx1"/>
              </a:solidFill>
              <a:latin typeface="+mn-lt"/>
              <a:ea typeface="+mn-ea"/>
              <a:cs typeface="+mn-cs"/>
              <a:hlinkClick r:id="rId3"/>
            </a:endParaRPr>
          </a:p>
          <a:p>
            <a:r>
              <a:rPr lang="en-US" dirty="0" smtClean="0"/>
              <a:t>The IACUC makes a statement by suspending</a:t>
            </a:r>
            <a:r>
              <a:rPr lang="en-US" baseline="0" dirty="0" smtClean="0"/>
              <a:t> approval (rather than stopping the work by any other mechanism)</a:t>
            </a:r>
          </a:p>
          <a:p>
            <a:pPr lvl="2" indent="-457200"/>
            <a:r>
              <a:rPr lang="en-US" baseline="0" dirty="0" smtClean="0"/>
              <a:t>– may be necessitated by lack of cooperation on the part of the PI (which raises concern to a higher level than the original initiating event, and warrants reporting, apart from any requirement to report the original initiating event)</a:t>
            </a:r>
          </a:p>
          <a:p>
            <a:pPr lvl="2" indent="-457200"/>
            <a:r>
              <a:rPr lang="en-US" baseline="0" dirty="0" smtClean="0"/>
              <a:t>– the IACUC or IO has broader concerns and determines that these should be addressed by revoking approval (even though the PI may be cooperating) – e.g., persistent or recurring problems, indications that training or oversight are inadequate, concerns about the animal care and use program – each of which warrants reporting</a:t>
            </a:r>
          </a:p>
          <a:p>
            <a:pPr lvl="2" indent="-457200"/>
            <a:r>
              <a:rPr lang="en-US" baseline="0" dirty="0" smtClean="0"/>
              <a:t>– may be to put other PIs on notice (calls in the “bad cop”)</a:t>
            </a:r>
          </a:p>
          <a:p>
            <a:endParaRPr lang="en-US" dirty="0"/>
          </a:p>
        </p:txBody>
      </p:sp>
      <p:sp>
        <p:nvSpPr>
          <p:cNvPr id="4" name="Slide Number Placeholder 3"/>
          <p:cNvSpPr>
            <a:spLocks noGrp="1"/>
          </p:cNvSpPr>
          <p:nvPr>
            <p:ph type="sldNum" sz="quarter" idx="10"/>
          </p:nvPr>
        </p:nvSpPr>
        <p:spPr/>
        <p:txBody>
          <a:bodyPr/>
          <a:lstStyle/>
          <a:p>
            <a:fld id="{D03EE7EC-2AB8-4EDD-96BE-8DBB880A1B4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US" baseline="0" dirty="0" smtClean="0"/>
              <a:t>Any termination must be r</a:t>
            </a:r>
            <a:r>
              <a:rPr lang="en-US" sz="1200" b="0" i="0" u="none" strike="noStrike" kern="1200" baseline="0" dirty="0" smtClean="0">
                <a:solidFill>
                  <a:schemeClr val="tx1"/>
                </a:solidFill>
                <a:latin typeface="+mn-lt"/>
                <a:ea typeface="+mn-ea"/>
                <a:cs typeface="+mn-cs"/>
              </a:rPr>
              <a:t>eported by the IACUC to the IO and the MCD, with the report copied to the RCO, the ACOS for R&amp;D, and any other relevant research review subcommittees.</a:t>
            </a:r>
          </a:p>
          <a:p>
            <a:pPr rtl="0"/>
            <a:endParaRPr lang="en-US" sz="1200" b="0" i="0" u="none" strike="noStrike" kern="1200" baseline="0" dirty="0" smtClean="0">
              <a:solidFill>
                <a:schemeClr val="tx1"/>
              </a:solidFill>
              <a:latin typeface="+mn-lt"/>
              <a:ea typeface="+mn-ea"/>
              <a:cs typeface="+mn-cs"/>
            </a:endParaRPr>
          </a:p>
          <a:p>
            <a:pPr rtl="0"/>
            <a:r>
              <a:rPr lang="en-US" sz="1200" b="0" i="0" u="none" strike="noStrike" kern="1200" baseline="0" dirty="0" smtClean="0">
                <a:solidFill>
                  <a:schemeClr val="tx1"/>
                </a:solidFill>
                <a:latin typeface="+mn-lt"/>
                <a:ea typeface="+mn-ea"/>
                <a:cs typeface="+mn-cs"/>
              </a:rPr>
              <a:t>The IO must in turn report the termination to OLAW, to AAALAC, and to any non-VA funding sources. If a USDA-regulated species is involved, the IO must also report the termination to USDA.</a:t>
            </a:r>
          </a:p>
          <a:p>
            <a:pPr rtl="0"/>
            <a:endParaRPr lang="en-US" sz="1200" b="0" i="0" u="none" strike="noStrike" kern="1200" baseline="0" dirty="0" smtClean="0">
              <a:solidFill>
                <a:schemeClr val="tx1"/>
              </a:solidFill>
              <a:latin typeface="+mn-lt"/>
              <a:ea typeface="+mn-ea"/>
              <a:cs typeface="+mn-cs"/>
            </a:endParaRPr>
          </a:p>
          <a:p>
            <a:pPr rtl="0"/>
            <a:r>
              <a:rPr lang="en-US" sz="1200" b="0" i="0" u="none" strike="noStrike" kern="1200" baseline="0" dirty="0" smtClean="0">
                <a:solidFill>
                  <a:schemeClr val="tx1"/>
                </a:solidFill>
                <a:latin typeface="+mn-lt"/>
                <a:ea typeface="+mn-ea"/>
                <a:cs typeface="+mn-cs"/>
              </a:rPr>
              <a:t>The MCD must report the termination to the CVMO, to ORO, and to any relevant affiliate entities.</a:t>
            </a:r>
          </a:p>
          <a:p>
            <a:pPr rtl="0"/>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Reporting</a:t>
            </a:r>
            <a:r>
              <a:rPr lang="en-US" baseline="0" dirty="0" smtClean="0"/>
              <a:t> is required because of the funding consequences of termination.</a:t>
            </a:r>
            <a:r>
              <a:rPr lang="en-US" dirty="0" smtClean="0"/>
              <a:t> The Office of Management and Budget Cost Principles and the NIH Grants Policy Statement (NIHGPS) do not permit charges to grant awards for the conduct of animal activities during periods of time when the work is</a:t>
            </a:r>
            <a:r>
              <a:rPr lang="en-US" baseline="0" dirty="0" smtClean="0"/>
              <a:t> not approved by the </a:t>
            </a:r>
            <a:r>
              <a:rPr lang="en-US" dirty="0" smtClean="0"/>
              <a:t>IACUC. </a:t>
            </a:r>
            <a:r>
              <a:rPr lang="en-US" sz="1200" kern="1200" dirty="0" smtClean="0">
                <a:solidFill>
                  <a:schemeClr val="tx1"/>
                </a:solidFill>
                <a:latin typeface="+mn-lt"/>
                <a:ea typeface="+mn-ea"/>
                <a:cs typeface="+mn-cs"/>
              </a:rPr>
              <a:t>  See </a:t>
            </a:r>
            <a:r>
              <a:rPr lang="en-US" sz="1200" u="sng" kern="1200" dirty="0" smtClean="0">
                <a:solidFill>
                  <a:schemeClr val="tx1"/>
                </a:solidFill>
                <a:latin typeface="+mn-lt"/>
                <a:ea typeface="+mn-ea"/>
                <a:cs typeface="+mn-cs"/>
                <a:hlinkClick r:id="rId3"/>
              </a:rPr>
              <a:t>http://grants.nih.gov/grants/guide/notice-files/NOT-OD-07-044.html.</a:t>
            </a:r>
          </a:p>
          <a:p>
            <a:endParaRPr lang="en-US" baseline="0" dirty="0" smtClean="0"/>
          </a:p>
          <a:p>
            <a:r>
              <a:rPr lang="en-US" baseline="0" dirty="0" smtClean="0"/>
              <a:t>Reporting is required regardless of the reason for the termination.  If, for example, the IACUC terminates approval for a project because the investigators persist in performing surgical procedures that have not been approved by the IACUC, both the work done without approval and the termination would have to be reported. If the IACUC terminates approval for a project because the PI refuses to complete the biannual training required by VA, the termination would have to be reported, but there may be no noncompliance to report if the PI has not carried out any of the work with animals.</a:t>
            </a:r>
          </a:p>
        </p:txBody>
      </p:sp>
      <p:sp>
        <p:nvSpPr>
          <p:cNvPr id="4" name="Slide Number Placeholder 3"/>
          <p:cNvSpPr>
            <a:spLocks noGrp="1"/>
          </p:cNvSpPr>
          <p:nvPr>
            <p:ph type="sldNum" sz="quarter" idx="10"/>
          </p:nvPr>
        </p:nvSpPr>
        <p:spPr/>
        <p:txBody>
          <a:bodyPr/>
          <a:lstStyle/>
          <a:p>
            <a:fld id="{D03EE7EC-2AB8-4EDD-96BE-8DBB880A1B4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a PI discovers that the member of his research staff who was responsible for monitoring the animals for evidence of pain or distress over the weekend has</a:t>
            </a:r>
            <a:r>
              <a:rPr lang="en-US" baseline="0" dirty="0" smtClean="0"/>
              <a:t> routinely neglected to check on the animals, the PI may decide to fire that individual and stop work on the project until he can hire a replacement.  The IACUC may decide that there is no need to suspend or terminate approval of the protocol, but that the failure to provide analgesics according to the approved protocol is a reportable noncompliance.</a:t>
            </a:r>
            <a:endParaRPr lang="en-US" dirty="0"/>
          </a:p>
        </p:txBody>
      </p:sp>
      <p:sp>
        <p:nvSpPr>
          <p:cNvPr id="4" name="Slide Number Placeholder 3"/>
          <p:cNvSpPr>
            <a:spLocks noGrp="1"/>
          </p:cNvSpPr>
          <p:nvPr>
            <p:ph type="sldNum" sz="quarter" idx="10"/>
          </p:nvPr>
        </p:nvSpPr>
        <p:spPr/>
        <p:txBody>
          <a:bodyPr/>
          <a:lstStyle/>
          <a:p>
            <a:fld id="{D03EE7EC-2AB8-4EDD-96BE-8DBB880A1B4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PI voluntarily stops the work to address potential noncompliance that compromises</a:t>
            </a:r>
            <a:r>
              <a:rPr lang="en-US" baseline="0" dirty="0" smtClean="0"/>
              <a:t> animal welfare</a:t>
            </a:r>
            <a:r>
              <a:rPr lang="en-US" dirty="0" smtClean="0"/>
              <a:t>,</a:t>
            </a:r>
            <a:r>
              <a:rPr lang="en-US" baseline="0" dirty="0" smtClean="0"/>
              <a:t> there may be no need for the IACUC to also suspend or terminate the approval of the protocol, so there will be no suspension or termination to report, but the IACUC must review the potential noncompliance and determine whether it is a reportable noncompliance.</a:t>
            </a:r>
            <a:endParaRPr lang="en-US" dirty="0"/>
          </a:p>
        </p:txBody>
      </p:sp>
      <p:sp>
        <p:nvSpPr>
          <p:cNvPr id="4" name="Slide Number Placeholder 3"/>
          <p:cNvSpPr>
            <a:spLocks noGrp="1"/>
          </p:cNvSpPr>
          <p:nvPr>
            <p:ph type="sldNum" sz="quarter" idx="10"/>
          </p:nvPr>
        </p:nvSpPr>
        <p:spPr/>
        <p:txBody>
          <a:bodyPr/>
          <a:lstStyle/>
          <a:p>
            <a:fld id="{D03EE7EC-2AB8-4EDD-96BE-8DBB880A1B4E}" type="slidenum">
              <a:rPr lang="en-US" smtClean="0"/>
              <a:pPr/>
              <a:t>8</a:t>
            </a:fld>
            <a:endParaRPr lang="en-US"/>
          </a:p>
        </p:txBody>
      </p:sp>
    </p:spTree>
    <p:extLst>
      <p:ext uri="{BB962C8B-B14F-4D97-AF65-F5344CB8AC3E}">
        <p14:creationId xmlns="" xmlns:p14="http://schemas.microsoft.com/office/powerpoint/2010/main" val="128499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flow chart summarizes the processes to</a:t>
            </a:r>
            <a:r>
              <a:rPr lang="en-US" sz="1200" kern="1200" baseline="0" dirty="0" smtClean="0">
                <a:solidFill>
                  <a:schemeClr val="tx1"/>
                </a:solidFill>
                <a:latin typeface="+mn-lt"/>
                <a:ea typeface="+mn-ea"/>
                <a:cs typeface="+mn-cs"/>
              </a:rPr>
              <a:t> be followed in case IACUC approval for a protocol is suspended or terminated, or the work is otherwise stopped, and reflects the information presented on the preceding slides.  Blue arrows indicate processes specific to concerns about animal welfare, red arrows indicate processes specific to suspensions and terminations, and black arrows indicate processes that apply in either case.  If you have questions about this flow chart, please contact Alice Huang, alice.huang@va.gov.</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specific requirements for the IO to report</a:t>
            </a:r>
            <a:r>
              <a:rPr lang="en-US" sz="1200" kern="1200" baseline="0" dirty="0" smtClean="0">
                <a:solidFill>
                  <a:schemeClr val="tx1"/>
                </a:solidFill>
                <a:latin typeface="+mn-lt"/>
                <a:ea typeface="+mn-ea"/>
                <a:cs typeface="+mn-cs"/>
              </a:rPr>
              <a:t> to </a:t>
            </a:r>
            <a:r>
              <a:rPr lang="en-US" sz="1200" kern="1200" dirty="0" smtClean="0">
                <a:solidFill>
                  <a:schemeClr val="tx1"/>
                </a:solidFill>
                <a:latin typeface="+mn-lt"/>
                <a:ea typeface="+mn-ea"/>
                <a:cs typeface="+mn-cs"/>
              </a:rPr>
              <a:t>”any non-VA funding sources” are established by those funding sources (e.g., the funding component for any NIH funding), generally to allow the funding</a:t>
            </a:r>
            <a:r>
              <a:rPr lang="en-US" sz="1200" kern="1200" baseline="0" dirty="0" smtClean="0">
                <a:solidFill>
                  <a:schemeClr val="tx1"/>
                </a:solidFill>
                <a:latin typeface="+mn-lt"/>
                <a:ea typeface="+mn-ea"/>
                <a:cs typeface="+mn-cs"/>
              </a:rPr>
              <a:t> sources to a</a:t>
            </a:r>
            <a:r>
              <a:rPr lang="en-US" sz="1200" kern="1200" dirty="0" smtClean="0">
                <a:solidFill>
                  <a:schemeClr val="tx1"/>
                </a:solidFill>
                <a:latin typeface="+mn-lt"/>
                <a:ea typeface="+mn-ea"/>
                <a:cs typeface="+mn-cs"/>
              </a:rPr>
              <a:t>pply their own rules with regard to funding of suspended</a:t>
            </a:r>
            <a:r>
              <a:rPr lang="en-US" sz="1200" kern="1200" baseline="0" dirty="0" smtClean="0">
                <a:solidFill>
                  <a:schemeClr val="tx1"/>
                </a:solidFill>
                <a:latin typeface="+mn-lt"/>
                <a:ea typeface="+mn-ea"/>
                <a:cs typeface="+mn-cs"/>
              </a:rPr>
              <a:t> work.  Reporting to Office of the CVMO addresses the requirements for “VA funding sources” – VA does not stop funding when work is suspended</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Suspension of IACUC approval (by IO, anyone</a:t>
            </a:r>
            <a:r>
              <a:rPr lang="en-US" sz="1200" kern="1200" baseline="0" dirty="0" smtClean="0">
                <a:solidFill>
                  <a:schemeClr val="tx1"/>
                </a:solidFill>
                <a:latin typeface="+mn-lt"/>
                <a:ea typeface="+mn-ea"/>
                <a:cs typeface="+mn-cs"/>
              </a:rPr>
              <a:t> authorized by the IO, or the IACUC)</a:t>
            </a:r>
            <a:r>
              <a:rPr lang="en-US" sz="1200" kern="1200" dirty="0" smtClean="0">
                <a:solidFill>
                  <a:schemeClr val="tx1"/>
                </a:solidFill>
                <a:latin typeface="+mn-lt"/>
                <a:ea typeface="+mn-ea"/>
                <a:cs typeface="+mn-cs"/>
              </a:rPr>
              <a:t> can only</a:t>
            </a:r>
            <a:r>
              <a:rPr lang="en-US" sz="1200" kern="1200" baseline="0" dirty="0" smtClean="0">
                <a:solidFill>
                  <a:schemeClr val="tx1"/>
                </a:solidFill>
                <a:latin typeface="+mn-lt"/>
                <a:ea typeface="+mn-ea"/>
                <a:cs typeface="+mn-cs"/>
              </a:rPr>
              <a:t> be lifted by t</a:t>
            </a:r>
            <a:r>
              <a:rPr lang="en-US" sz="1200" kern="1200" dirty="0" smtClean="0">
                <a:solidFill>
                  <a:schemeClr val="tx1"/>
                </a:solidFill>
                <a:latin typeface="+mn-lt"/>
                <a:ea typeface="+mn-ea"/>
                <a:cs typeface="+mn-cs"/>
              </a:rPr>
              <a:t>he IACUC subsequently approving</a:t>
            </a:r>
            <a:r>
              <a:rPr lang="en-US" sz="1200" kern="1200" baseline="0" dirty="0" smtClean="0">
                <a:solidFill>
                  <a:schemeClr val="tx1"/>
                </a:solidFill>
                <a:latin typeface="+mn-lt"/>
                <a:ea typeface="+mn-ea"/>
                <a:cs typeface="+mn-cs"/>
              </a:rPr>
              <a:t> resumption of </a:t>
            </a:r>
            <a:r>
              <a:rPr lang="en-US" sz="1200" kern="1200" dirty="0" smtClean="0">
                <a:solidFill>
                  <a:schemeClr val="tx1"/>
                </a:solidFill>
                <a:latin typeface="+mn-lt"/>
                <a:ea typeface="+mn-ea"/>
                <a:cs typeface="+mn-cs"/>
              </a:rPr>
              <a:t>work.  There</a:t>
            </a:r>
            <a:r>
              <a:rPr lang="en-US" sz="1200" kern="1200" baseline="0" dirty="0" smtClean="0">
                <a:solidFill>
                  <a:schemeClr val="tx1"/>
                </a:solidFill>
                <a:latin typeface="+mn-lt"/>
                <a:ea typeface="+mn-ea"/>
                <a:cs typeface="+mn-cs"/>
              </a:rPr>
              <a:t> is n</a:t>
            </a:r>
            <a:r>
              <a:rPr lang="en-US" sz="1200" kern="1200" dirty="0" smtClean="0">
                <a:solidFill>
                  <a:schemeClr val="tx1"/>
                </a:solidFill>
                <a:latin typeface="+mn-lt"/>
                <a:ea typeface="+mn-ea"/>
                <a:cs typeface="+mn-cs"/>
              </a:rPr>
              <a:t>o requirement</a:t>
            </a:r>
            <a:r>
              <a:rPr lang="en-US" sz="1200" kern="1200" baseline="0" dirty="0" smtClean="0">
                <a:solidFill>
                  <a:schemeClr val="tx1"/>
                </a:solidFill>
                <a:latin typeface="+mn-lt"/>
                <a:ea typeface="+mn-ea"/>
                <a:cs typeface="+mn-cs"/>
              </a:rPr>
              <a:t> that IACUC do this by majority vote at a convened meeting, but the conditions for lifting the suspension must be specified by the IACUC. </a:t>
            </a:r>
            <a:r>
              <a:rPr lang="en-US" sz="1200" kern="1200" dirty="0" smtClean="0">
                <a:solidFill>
                  <a:schemeClr val="tx1"/>
                </a:solidFill>
                <a:latin typeface="+mn-lt"/>
                <a:ea typeface="+mn-ea"/>
                <a:cs typeface="+mn-cs"/>
              </a:rPr>
              <a:t> The IO does not have the authority</a:t>
            </a:r>
            <a:r>
              <a:rPr lang="en-US" sz="1200" kern="1200" baseline="0" dirty="0" smtClean="0">
                <a:solidFill>
                  <a:schemeClr val="tx1"/>
                </a:solidFill>
                <a:latin typeface="+mn-lt"/>
                <a:ea typeface="+mn-ea"/>
                <a:cs typeface="+mn-cs"/>
              </a:rPr>
              <a:t> to </a:t>
            </a:r>
            <a:r>
              <a:rPr lang="en-US" sz="1200" kern="1200" dirty="0" smtClean="0">
                <a:solidFill>
                  <a:schemeClr val="tx1"/>
                </a:solidFill>
                <a:latin typeface="+mn-lt"/>
                <a:ea typeface="+mn-ea"/>
                <a:cs typeface="+mn-cs"/>
              </a:rPr>
              <a:t>lift a suspension.  See PHS Policy IV.C.8.</a:t>
            </a:r>
          </a:p>
        </p:txBody>
      </p:sp>
      <p:sp>
        <p:nvSpPr>
          <p:cNvPr id="4" name="Slide Number Placeholder 3"/>
          <p:cNvSpPr>
            <a:spLocks noGrp="1"/>
          </p:cNvSpPr>
          <p:nvPr>
            <p:ph type="sldNum" sz="quarter" idx="10"/>
          </p:nvPr>
        </p:nvSpPr>
        <p:spPr/>
        <p:txBody>
          <a:bodyPr/>
          <a:lstStyle/>
          <a:p>
            <a:fld id="{D03EE7EC-2AB8-4EDD-96BE-8DBB880A1B4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4A2735-B7A5-40FC-A13A-37C4ABFDF130}"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A2735-B7A5-40FC-A13A-37C4ABFDF130}"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A2735-B7A5-40FC-A13A-37C4ABFDF130}"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A2735-B7A5-40FC-A13A-37C4ABFDF130}"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4A2735-B7A5-40FC-A13A-37C4ABFDF130}"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4A2735-B7A5-40FC-A13A-37C4ABFDF130}"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4A2735-B7A5-40FC-A13A-37C4ABFDF130}" type="datetimeFigureOut">
              <a:rPr lang="en-US" smtClean="0"/>
              <a:pPr/>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4A2735-B7A5-40FC-A13A-37C4ABFDF130}" type="datetimeFigureOut">
              <a:rPr lang="en-US" smtClean="0"/>
              <a:pPr/>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A2735-B7A5-40FC-A13A-37C4ABFDF130}" type="datetimeFigureOut">
              <a:rPr lang="en-US" smtClean="0"/>
              <a:pPr/>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A2735-B7A5-40FC-A13A-37C4ABFDF130}"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A2735-B7A5-40FC-A13A-37C4ABFDF130}"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2333D-0568-4E0C-B1FA-6E84554F52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A2735-B7A5-40FC-A13A-37C4ABFDF130}" type="datetimeFigureOut">
              <a:rPr lang="en-US" smtClean="0"/>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2333D-0568-4E0C-B1FA-6E84554F52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dirty="0" smtClean="0"/>
              <a:t>What to Do When Something Goes Wrong</a:t>
            </a:r>
            <a:endParaRPr lang="en-US" dirty="0"/>
          </a:p>
        </p:txBody>
      </p:sp>
      <p:sp>
        <p:nvSpPr>
          <p:cNvPr id="3" name="Subtitle 2"/>
          <p:cNvSpPr>
            <a:spLocks noGrp="1"/>
          </p:cNvSpPr>
          <p:nvPr>
            <p:ph type="subTitle" idx="1"/>
          </p:nvPr>
        </p:nvSpPr>
        <p:spPr>
          <a:xfrm>
            <a:off x="1295400" y="2438400"/>
            <a:ext cx="6400800" cy="1752600"/>
          </a:xfrm>
        </p:spPr>
        <p:txBody>
          <a:bodyPr>
            <a:normAutofit/>
          </a:bodyPr>
          <a:lstStyle/>
          <a:p>
            <a:r>
              <a:rPr lang="en-US" dirty="0" smtClean="0">
                <a:solidFill>
                  <a:schemeClr val="tx1"/>
                </a:solidFill>
              </a:rPr>
              <a:t>(A Practical Guide to Suspensions/Terminations/Stops and What to Report)</a:t>
            </a:r>
          </a:p>
          <a:p>
            <a:endParaRPr lang="en-US" dirty="0"/>
          </a:p>
        </p:txBody>
      </p:sp>
      <p:sp>
        <p:nvSpPr>
          <p:cNvPr id="6" name="TextBox 5"/>
          <p:cNvSpPr txBox="1"/>
          <p:nvPr/>
        </p:nvSpPr>
        <p:spPr>
          <a:xfrm>
            <a:off x="3124200" y="4724400"/>
            <a:ext cx="2765372" cy="923330"/>
          </a:xfrm>
          <a:prstGeom prst="rect">
            <a:avLst/>
          </a:prstGeom>
          <a:noFill/>
        </p:spPr>
        <p:txBody>
          <a:bodyPr wrap="square" rtlCol="0">
            <a:spAutoFit/>
          </a:bodyPr>
          <a:lstStyle/>
          <a:p>
            <a:pPr algn="ctr"/>
            <a:r>
              <a:rPr lang="en-US" dirty="0" smtClean="0"/>
              <a:t>Alice Huang</a:t>
            </a:r>
          </a:p>
          <a:p>
            <a:pPr algn="ctr"/>
            <a:r>
              <a:rPr lang="en-US" dirty="0" smtClean="0"/>
              <a:t>Assistant to the CVMO</a:t>
            </a:r>
          </a:p>
          <a:p>
            <a:pPr algn="ctr"/>
            <a:r>
              <a:rPr lang="en-US" dirty="0" smtClean="0"/>
              <a:t>Deputy for IACUC Guidance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49314"/>
            <a:ext cx="8229600" cy="5003885"/>
          </a:xfrm>
        </p:spPr>
        <p:txBody>
          <a:bodyPr>
            <a:normAutofit fontScale="85000" lnSpcReduction="20000"/>
          </a:bodyPr>
          <a:lstStyle/>
          <a:p>
            <a:pPr>
              <a:lnSpc>
                <a:spcPct val="120000"/>
              </a:lnSpc>
            </a:pPr>
            <a:r>
              <a:rPr lang="en-US" dirty="0" smtClean="0"/>
              <a:t>The IACUC – can suspend/terminate   IACUC  approval or otherwise </a:t>
            </a:r>
            <a:r>
              <a:rPr lang="en-US" sz="3600" b="1" dirty="0" smtClean="0">
                <a:solidFill>
                  <a:srgbClr val="FF0000"/>
                </a:solidFill>
              </a:rPr>
              <a:t>stop</a:t>
            </a:r>
            <a:r>
              <a:rPr lang="en-US" dirty="0" smtClean="0"/>
              <a:t> work</a:t>
            </a:r>
          </a:p>
          <a:p>
            <a:pPr>
              <a:lnSpc>
                <a:spcPct val="120000"/>
              </a:lnSpc>
            </a:pPr>
            <a:r>
              <a:rPr lang="en-US" dirty="0" smtClean="0"/>
              <a:t>The Institutional Official (Medical Center Director) – can </a:t>
            </a:r>
            <a:r>
              <a:rPr lang="en-US" dirty="0" smtClean="0">
                <a:solidFill>
                  <a:srgbClr val="FF0000"/>
                </a:solidFill>
              </a:rPr>
              <a:t>suspend/terminate    </a:t>
            </a:r>
            <a:r>
              <a:rPr lang="en-US" dirty="0" smtClean="0"/>
              <a:t>IACUC approval or otherwise </a:t>
            </a:r>
            <a:r>
              <a:rPr lang="en-US" sz="3600" b="1" dirty="0" smtClean="0">
                <a:solidFill>
                  <a:srgbClr val="FF0000"/>
                </a:solidFill>
              </a:rPr>
              <a:t>stop</a:t>
            </a:r>
            <a:r>
              <a:rPr lang="en-US" dirty="0" smtClean="0"/>
              <a:t> work</a:t>
            </a:r>
          </a:p>
          <a:p>
            <a:pPr>
              <a:lnSpc>
                <a:spcPct val="120000"/>
              </a:lnSpc>
            </a:pPr>
            <a:r>
              <a:rPr lang="en-US" dirty="0" smtClean="0"/>
              <a:t>Anyone authorized by the Institutional Official – can </a:t>
            </a:r>
            <a:r>
              <a:rPr lang="en-US" dirty="0" smtClean="0">
                <a:solidFill>
                  <a:srgbClr val="FF0000"/>
                </a:solidFill>
              </a:rPr>
              <a:t>suspend/terminate   </a:t>
            </a:r>
            <a:r>
              <a:rPr lang="en-US" dirty="0" smtClean="0"/>
              <a:t>IACUC approval or otherwise </a:t>
            </a:r>
            <a:r>
              <a:rPr lang="en-US" sz="3600" b="1" dirty="0" smtClean="0">
                <a:solidFill>
                  <a:srgbClr val="FF0000"/>
                </a:solidFill>
              </a:rPr>
              <a:t>stop</a:t>
            </a:r>
            <a:r>
              <a:rPr lang="en-US" dirty="0" smtClean="0"/>
              <a:t> work</a:t>
            </a:r>
          </a:p>
          <a:p>
            <a:pPr>
              <a:lnSpc>
                <a:spcPct val="120000"/>
              </a:lnSpc>
            </a:pPr>
            <a:r>
              <a:rPr lang="en-US" dirty="0" smtClean="0"/>
              <a:t>Any VA veterinarian – can </a:t>
            </a:r>
            <a:r>
              <a:rPr lang="en-US" sz="3600" b="1" dirty="0" smtClean="0">
                <a:solidFill>
                  <a:srgbClr val="FF0000"/>
                </a:solidFill>
              </a:rPr>
              <a:t>stop</a:t>
            </a:r>
            <a:r>
              <a:rPr lang="en-US" dirty="0" smtClean="0">
                <a:solidFill>
                  <a:srgbClr val="FFC000"/>
                </a:solidFill>
              </a:rPr>
              <a:t> </a:t>
            </a:r>
            <a:r>
              <a:rPr lang="en-US" dirty="0" smtClean="0"/>
              <a:t>work</a:t>
            </a:r>
            <a:endParaRPr lang="en-US" dirty="0" smtClean="0">
              <a:solidFill>
                <a:srgbClr val="FFC000"/>
              </a:solidFill>
            </a:endParaRPr>
          </a:p>
          <a:p>
            <a:pPr>
              <a:lnSpc>
                <a:spcPct val="120000"/>
              </a:lnSpc>
            </a:pPr>
            <a:r>
              <a:rPr lang="en-US" dirty="0" smtClean="0"/>
              <a:t>The PI – can </a:t>
            </a:r>
            <a:r>
              <a:rPr lang="en-US" sz="3600" b="1" dirty="0" smtClean="0">
                <a:solidFill>
                  <a:srgbClr val="FF0000"/>
                </a:solidFill>
              </a:rPr>
              <a:t>stop</a:t>
            </a:r>
            <a:r>
              <a:rPr lang="en-US" dirty="0" smtClean="0">
                <a:solidFill>
                  <a:srgbClr val="FF0000"/>
                </a:solidFill>
              </a:rPr>
              <a:t> </a:t>
            </a:r>
            <a:r>
              <a:rPr lang="en-US" dirty="0" smtClean="0"/>
              <a:t>work</a:t>
            </a:r>
            <a:endParaRPr lang="en-US" dirty="0"/>
          </a:p>
        </p:txBody>
      </p:sp>
      <p:sp>
        <p:nvSpPr>
          <p:cNvPr id="2" name="Title 1"/>
          <p:cNvSpPr>
            <a:spLocks noGrp="1"/>
          </p:cNvSpPr>
          <p:nvPr>
            <p:ph type="title"/>
          </p:nvPr>
        </p:nvSpPr>
        <p:spPr/>
        <p:txBody>
          <a:bodyPr>
            <a:normAutofit fontScale="90000"/>
          </a:bodyPr>
          <a:lstStyle/>
          <a:p>
            <a:r>
              <a:rPr lang="en-US" dirty="0" smtClean="0"/>
              <a:t>Who has the Authority to Interrupt Work and Prevent It from Proceeding?</a:t>
            </a:r>
            <a:endParaRPr lang="en-US" dirty="0"/>
          </a:p>
        </p:txBody>
      </p:sp>
      <p:sp>
        <p:nvSpPr>
          <p:cNvPr id="8" name="TextBox 7"/>
          <p:cNvSpPr txBox="1"/>
          <p:nvPr/>
        </p:nvSpPr>
        <p:spPr>
          <a:xfrm>
            <a:off x="3233928" y="1527979"/>
            <a:ext cx="2870274" cy="507831"/>
          </a:xfrm>
          <a:prstGeom prst="rect">
            <a:avLst/>
          </a:prstGeom>
          <a:solidFill>
            <a:srgbClr val="FF0000"/>
          </a:solidFill>
        </p:spPr>
        <p:txBody>
          <a:bodyPr wrap="none" rtlCol="0">
            <a:spAutoFit/>
          </a:bodyPr>
          <a:lstStyle/>
          <a:p>
            <a:pPr algn="ctr"/>
            <a:r>
              <a:rPr lang="en-US" sz="2700" dirty="0" smtClean="0">
                <a:solidFill>
                  <a:srgbClr val="FFFF00"/>
                </a:solidFill>
              </a:rPr>
              <a:t>suspend/terminate</a:t>
            </a:r>
            <a:endParaRPr lang="en-US" sz="2700" dirty="0">
              <a:solidFill>
                <a:srgbClr val="FFFF00"/>
              </a:solidFill>
            </a:endParaRPr>
          </a:p>
        </p:txBody>
      </p:sp>
      <p:sp>
        <p:nvSpPr>
          <p:cNvPr id="10" name="TextBox 9"/>
          <p:cNvSpPr txBox="1"/>
          <p:nvPr/>
        </p:nvSpPr>
        <p:spPr>
          <a:xfrm>
            <a:off x="1447800" y="2899576"/>
            <a:ext cx="2870274" cy="507831"/>
          </a:xfrm>
          <a:prstGeom prst="rect">
            <a:avLst/>
          </a:prstGeom>
          <a:solidFill>
            <a:srgbClr val="FF0000"/>
          </a:solidFill>
        </p:spPr>
        <p:txBody>
          <a:bodyPr wrap="none" rtlCol="0">
            <a:spAutoFit/>
          </a:bodyPr>
          <a:lstStyle/>
          <a:p>
            <a:pPr algn="ctr"/>
            <a:r>
              <a:rPr lang="en-US" sz="2700" dirty="0" smtClean="0">
                <a:solidFill>
                  <a:srgbClr val="FFFF00"/>
                </a:solidFill>
              </a:rPr>
              <a:t>suspend/terminate</a:t>
            </a:r>
            <a:endParaRPr lang="en-US" sz="2700" dirty="0">
              <a:solidFill>
                <a:srgbClr val="FFFF00"/>
              </a:solidFill>
            </a:endParaRPr>
          </a:p>
        </p:txBody>
      </p:sp>
      <p:sp>
        <p:nvSpPr>
          <p:cNvPr id="11" name="TextBox 10"/>
          <p:cNvSpPr txBox="1"/>
          <p:nvPr/>
        </p:nvSpPr>
        <p:spPr>
          <a:xfrm>
            <a:off x="853440" y="4368715"/>
            <a:ext cx="2870274" cy="507831"/>
          </a:xfrm>
          <a:prstGeom prst="rect">
            <a:avLst/>
          </a:prstGeom>
          <a:solidFill>
            <a:srgbClr val="FF0000"/>
          </a:solidFill>
        </p:spPr>
        <p:txBody>
          <a:bodyPr wrap="none" rtlCol="0">
            <a:spAutoFit/>
          </a:bodyPr>
          <a:lstStyle/>
          <a:p>
            <a:pPr algn="ctr"/>
            <a:r>
              <a:rPr lang="en-US" sz="2700" dirty="0" smtClean="0">
                <a:solidFill>
                  <a:srgbClr val="FFFF00"/>
                </a:solidFill>
              </a:rPr>
              <a:t>suspend/terminate</a:t>
            </a:r>
            <a:endParaRPr lang="en-US" sz="27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dirty="0" smtClean="0">
                <a:solidFill>
                  <a:srgbClr val="FF0000"/>
                </a:solidFill>
              </a:rPr>
              <a:t>Suspend/Terminate</a:t>
            </a:r>
            <a:r>
              <a:rPr lang="en-US" dirty="0" smtClean="0"/>
              <a:t> </a:t>
            </a:r>
            <a:r>
              <a:rPr lang="en-US" dirty="0" err="1" smtClean="0"/>
              <a:t>vs</a:t>
            </a:r>
            <a:r>
              <a:rPr lang="en-US" dirty="0" smtClean="0"/>
              <a:t> </a:t>
            </a:r>
            <a:r>
              <a:rPr lang="en-US" sz="4800" b="1" dirty="0" smtClean="0">
                <a:solidFill>
                  <a:srgbClr val="FF0000"/>
                </a:solidFill>
              </a:rPr>
              <a:t>Stop</a:t>
            </a:r>
            <a:endParaRPr lang="en-US" sz="4800" b="1" dirty="0">
              <a:solidFill>
                <a:srgbClr val="FF0000"/>
              </a:solidFill>
            </a:endParaRPr>
          </a:p>
        </p:txBody>
      </p:sp>
      <p:sp>
        <p:nvSpPr>
          <p:cNvPr id="3" name="Content Placeholder 2"/>
          <p:cNvSpPr>
            <a:spLocks noGrp="1"/>
          </p:cNvSpPr>
          <p:nvPr>
            <p:ph idx="1"/>
          </p:nvPr>
        </p:nvSpPr>
        <p:spPr>
          <a:xfrm>
            <a:off x="457200" y="1879431"/>
            <a:ext cx="8229600" cy="4673768"/>
          </a:xfrm>
        </p:spPr>
        <p:txBody>
          <a:bodyPr>
            <a:normAutofit fontScale="77500" lnSpcReduction="20000"/>
          </a:bodyPr>
          <a:lstStyle/>
          <a:p>
            <a:pPr>
              <a:lnSpc>
                <a:spcPct val="140000"/>
              </a:lnSpc>
            </a:pPr>
            <a:r>
              <a:rPr lang="en-US" dirty="0" smtClean="0">
                <a:solidFill>
                  <a:srgbClr val="FF0000"/>
                </a:solidFill>
              </a:rPr>
              <a:t>Suspend/Terminate</a:t>
            </a:r>
            <a:r>
              <a:rPr lang="en-US" dirty="0" smtClean="0"/>
              <a:t> = = to take away the approval of the IACUC/Institution for work on a protocol to proceed (work done without approval is a reportable noncompliance)</a:t>
            </a:r>
          </a:p>
          <a:p>
            <a:pPr lvl="1">
              <a:lnSpc>
                <a:spcPct val="140000"/>
              </a:lnSpc>
              <a:spcBef>
                <a:spcPts val="0"/>
              </a:spcBef>
            </a:pPr>
            <a:r>
              <a:rPr lang="en-US" dirty="0" smtClean="0">
                <a:solidFill>
                  <a:srgbClr val="FF0000"/>
                </a:solidFill>
              </a:rPr>
              <a:t>Suspend</a:t>
            </a:r>
            <a:r>
              <a:rPr lang="en-US" dirty="0" smtClean="0"/>
              <a:t>     = temporary, the clock for continuing review continues to tick, work resumes when suspension is lifted</a:t>
            </a:r>
          </a:p>
          <a:p>
            <a:pPr lvl="1">
              <a:lnSpc>
                <a:spcPct val="140000"/>
              </a:lnSpc>
              <a:spcBef>
                <a:spcPts val="0"/>
              </a:spcBef>
            </a:pPr>
            <a:r>
              <a:rPr lang="en-US" dirty="0" smtClean="0">
                <a:solidFill>
                  <a:srgbClr val="FF0000"/>
                </a:solidFill>
              </a:rPr>
              <a:t>Terminate</a:t>
            </a:r>
            <a:r>
              <a:rPr lang="en-US" dirty="0" smtClean="0"/>
              <a:t>    = permanent, protocol is closed so continuing review no longer applies, work can only resume when a new protocol is approved</a:t>
            </a:r>
          </a:p>
          <a:p>
            <a:r>
              <a:rPr lang="en-US" sz="4000" b="1" dirty="0" smtClean="0">
                <a:solidFill>
                  <a:srgbClr val="FF0000"/>
                </a:solidFill>
              </a:rPr>
              <a:t>Stop</a:t>
            </a:r>
            <a:r>
              <a:rPr lang="en-US" dirty="0" smtClean="0"/>
              <a:t> = to cause the work not to proceed, even though IACUC approval  may still be in place</a:t>
            </a:r>
          </a:p>
          <a:p>
            <a:pPr lvl="1"/>
            <a:r>
              <a:rPr lang="en-US" dirty="0" smtClean="0"/>
              <a:t>The clock continues to tick if IACUC approval remains in place</a:t>
            </a:r>
            <a:endParaRPr lang="en-US" dirty="0"/>
          </a:p>
        </p:txBody>
      </p:sp>
      <p:sp>
        <p:nvSpPr>
          <p:cNvPr id="4" name="TextBox 3"/>
          <p:cNvSpPr txBox="1"/>
          <p:nvPr/>
        </p:nvSpPr>
        <p:spPr>
          <a:xfrm>
            <a:off x="762000" y="1897719"/>
            <a:ext cx="2894318" cy="507831"/>
          </a:xfrm>
          <a:prstGeom prst="rect">
            <a:avLst/>
          </a:prstGeom>
          <a:solidFill>
            <a:srgbClr val="FF0000"/>
          </a:solidFill>
        </p:spPr>
        <p:txBody>
          <a:bodyPr wrap="none" rtlCol="0">
            <a:spAutoFit/>
          </a:bodyPr>
          <a:lstStyle/>
          <a:p>
            <a:pPr algn="ctr"/>
            <a:r>
              <a:rPr lang="en-US" sz="2700" dirty="0">
                <a:solidFill>
                  <a:srgbClr val="FFFF00"/>
                </a:solidFill>
              </a:rPr>
              <a:t>S</a:t>
            </a:r>
            <a:r>
              <a:rPr lang="en-US" sz="2700" dirty="0" smtClean="0">
                <a:solidFill>
                  <a:srgbClr val="FFFF00"/>
                </a:solidFill>
              </a:rPr>
              <a:t>uspend/terminate</a:t>
            </a:r>
            <a:endParaRPr lang="en-US" sz="2700" dirty="0">
              <a:solidFill>
                <a:srgbClr val="FFFF00"/>
              </a:solidFill>
            </a:endParaRPr>
          </a:p>
        </p:txBody>
      </p:sp>
      <p:sp>
        <p:nvSpPr>
          <p:cNvPr id="5" name="TextBox 4"/>
          <p:cNvSpPr txBox="1"/>
          <p:nvPr/>
        </p:nvSpPr>
        <p:spPr>
          <a:xfrm>
            <a:off x="1219200" y="533400"/>
            <a:ext cx="4659674" cy="769441"/>
          </a:xfrm>
          <a:prstGeom prst="rect">
            <a:avLst/>
          </a:prstGeom>
          <a:solidFill>
            <a:srgbClr val="FF0000"/>
          </a:solidFill>
        </p:spPr>
        <p:txBody>
          <a:bodyPr wrap="none" rtlCol="0">
            <a:spAutoFit/>
          </a:bodyPr>
          <a:lstStyle/>
          <a:p>
            <a:pPr algn="ctr"/>
            <a:r>
              <a:rPr lang="en-US" sz="4400" dirty="0" smtClean="0">
                <a:solidFill>
                  <a:srgbClr val="FFFF00"/>
                </a:solidFill>
              </a:rPr>
              <a:t>Suspend/Terminate</a:t>
            </a:r>
            <a:endParaRPr lang="en-US" sz="4400" dirty="0">
              <a:solidFill>
                <a:srgbClr val="FFFF00"/>
              </a:solidFill>
            </a:endParaRPr>
          </a:p>
        </p:txBody>
      </p:sp>
      <p:sp>
        <p:nvSpPr>
          <p:cNvPr id="6" name="TextBox 5"/>
          <p:cNvSpPr txBox="1"/>
          <p:nvPr/>
        </p:nvSpPr>
        <p:spPr>
          <a:xfrm>
            <a:off x="1295399" y="3276600"/>
            <a:ext cx="1156087" cy="430887"/>
          </a:xfrm>
          <a:prstGeom prst="rect">
            <a:avLst/>
          </a:prstGeom>
          <a:solidFill>
            <a:srgbClr val="FF0000"/>
          </a:solidFill>
        </p:spPr>
        <p:txBody>
          <a:bodyPr wrap="none" rtlCol="0">
            <a:spAutoFit/>
          </a:bodyPr>
          <a:lstStyle/>
          <a:p>
            <a:pPr algn="ctr"/>
            <a:r>
              <a:rPr lang="en-US" sz="2200" dirty="0" smtClean="0">
                <a:solidFill>
                  <a:srgbClr val="FFFF00"/>
                </a:solidFill>
              </a:rPr>
              <a:t>Suspend</a:t>
            </a:r>
            <a:endParaRPr lang="en-US" sz="2200" dirty="0">
              <a:solidFill>
                <a:srgbClr val="FFFF00"/>
              </a:solidFill>
            </a:endParaRPr>
          </a:p>
        </p:txBody>
      </p:sp>
      <p:sp>
        <p:nvSpPr>
          <p:cNvPr id="7" name="TextBox 6"/>
          <p:cNvSpPr txBox="1"/>
          <p:nvPr/>
        </p:nvSpPr>
        <p:spPr>
          <a:xfrm>
            <a:off x="1295400" y="4114800"/>
            <a:ext cx="1338573" cy="430887"/>
          </a:xfrm>
          <a:prstGeom prst="rect">
            <a:avLst/>
          </a:prstGeom>
          <a:solidFill>
            <a:srgbClr val="FF0000"/>
          </a:solidFill>
        </p:spPr>
        <p:txBody>
          <a:bodyPr wrap="none" rtlCol="0">
            <a:spAutoFit/>
          </a:bodyPr>
          <a:lstStyle/>
          <a:p>
            <a:pPr algn="ctr"/>
            <a:r>
              <a:rPr lang="en-US" sz="2200" dirty="0" smtClean="0">
                <a:solidFill>
                  <a:srgbClr val="FFFF00"/>
                </a:solidFill>
              </a:rPr>
              <a:t>Terminate</a:t>
            </a:r>
            <a:endParaRPr lang="en-US" sz="2200"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solidFill>
                  <a:srgbClr val="FF0000"/>
                </a:solidFill>
              </a:rPr>
              <a:t>Suspension</a:t>
            </a:r>
            <a:r>
              <a:rPr lang="en-US" dirty="0" smtClean="0"/>
              <a:t> must be reported</a:t>
            </a:r>
            <a:endParaRPr lang="en-US" dirty="0"/>
          </a:p>
        </p:txBody>
      </p:sp>
      <p:sp>
        <p:nvSpPr>
          <p:cNvPr id="3" name="Content Placeholder 2"/>
          <p:cNvSpPr>
            <a:spLocks noGrp="1"/>
          </p:cNvSpPr>
          <p:nvPr>
            <p:ph idx="1"/>
          </p:nvPr>
        </p:nvSpPr>
        <p:spPr>
          <a:xfrm>
            <a:off x="457200" y="1295400"/>
            <a:ext cx="8229600" cy="5044281"/>
          </a:xfrm>
        </p:spPr>
        <p:txBody>
          <a:bodyPr>
            <a:normAutofit fontScale="85000" lnSpcReduction="20000"/>
          </a:bodyPr>
          <a:lstStyle/>
          <a:p>
            <a:pPr>
              <a:lnSpc>
                <a:spcPct val="120000"/>
              </a:lnSpc>
              <a:spcBef>
                <a:spcPts val="1500"/>
              </a:spcBef>
            </a:pPr>
            <a:r>
              <a:rPr lang="en-US" dirty="0" smtClean="0"/>
              <a:t>A   </a:t>
            </a:r>
            <a:r>
              <a:rPr lang="en-US" dirty="0" smtClean="0">
                <a:solidFill>
                  <a:srgbClr val="FF0000"/>
                </a:solidFill>
              </a:rPr>
              <a:t>suspension</a:t>
            </a:r>
            <a:r>
              <a:rPr lang="en-US" dirty="0" smtClean="0"/>
              <a:t>  is a temporary interruption of IACUC approval, with teeth – costs of work with animals may not be charged to an NIH grant during a suspension</a:t>
            </a:r>
            <a:endParaRPr lang="en-US" dirty="0" smtClean="0">
              <a:solidFill>
                <a:srgbClr val="FF0000"/>
              </a:solidFill>
            </a:endParaRPr>
          </a:p>
          <a:p>
            <a:pPr>
              <a:lnSpc>
                <a:spcPct val="120000"/>
              </a:lnSpc>
              <a:spcBef>
                <a:spcPts val="1500"/>
              </a:spcBef>
            </a:pPr>
            <a:r>
              <a:rPr lang="en-US" dirty="0" smtClean="0"/>
              <a:t>The   </a:t>
            </a:r>
            <a:r>
              <a:rPr lang="en-US" dirty="0" smtClean="0">
                <a:solidFill>
                  <a:srgbClr val="FF0000"/>
                </a:solidFill>
              </a:rPr>
              <a:t>suspension</a:t>
            </a:r>
            <a:r>
              <a:rPr lang="en-US" dirty="0" smtClean="0"/>
              <a:t> itself must be reported, apart from any additional reporting that may be required for the cause of the suspension</a:t>
            </a:r>
          </a:p>
          <a:p>
            <a:pPr>
              <a:lnSpc>
                <a:spcPct val="120000"/>
              </a:lnSpc>
              <a:spcBef>
                <a:spcPts val="1500"/>
              </a:spcBef>
            </a:pPr>
            <a:r>
              <a:rPr lang="en-US" dirty="0" smtClean="0"/>
              <a:t>If the </a:t>
            </a:r>
            <a:r>
              <a:rPr lang="en-US" dirty="0" smtClean="0">
                <a:solidFill>
                  <a:srgbClr val="FF0000"/>
                </a:solidFill>
              </a:rPr>
              <a:t>suspension  </a:t>
            </a:r>
            <a:r>
              <a:rPr lang="en-US" dirty="0" smtClean="0"/>
              <a:t> is because of concerns about animal welfare, the concerns may have to be reported anyway, but </a:t>
            </a:r>
            <a:r>
              <a:rPr lang="en-US" dirty="0"/>
              <a:t>the IACUC/IO </a:t>
            </a:r>
            <a:r>
              <a:rPr lang="en-US" dirty="0" smtClean="0"/>
              <a:t>may elect to </a:t>
            </a:r>
            <a:r>
              <a:rPr lang="en-US" dirty="0" smtClean="0">
                <a:solidFill>
                  <a:srgbClr val="FF0000"/>
                </a:solidFill>
              </a:rPr>
              <a:t>suspend    </a:t>
            </a:r>
            <a:r>
              <a:rPr lang="en-US" dirty="0" smtClean="0"/>
              <a:t>as well, for the purpose of making </a:t>
            </a:r>
            <a:r>
              <a:rPr lang="en-US" dirty="0"/>
              <a:t>a statement with regard to the level of </a:t>
            </a:r>
            <a:r>
              <a:rPr lang="en-US" dirty="0" smtClean="0"/>
              <a:t>concern</a:t>
            </a:r>
          </a:p>
        </p:txBody>
      </p:sp>
      <p:sp>
        <p:nvSpPr>
          <p:cNvPr id="4" name="TextBox 3"/>
          <p:cNvSpPr txBox="1"/>
          <p:nvPr/>
        </p:nvSpPr>
        <p:spPr>
          <a:xfrm>
            <a:off x="1066800" y="304800"/>
            <a:ext cx="2781531" cy="769441"/>
          </a:xfrm>
          <a:prstGeom prst="rect">
            <a:avLst/>
          </a:prstGeom>
          <a:solidFill>
            <a:srgbClr val="FF0000"/>
          </a:solidFill>
        </p:spPr>
        <p:txBody>
          <a:bodyPr wrap="none" rtlCol="0">
            <a:spAutoFit/>
          </a:bodyPr>
          <a:lstStyle/>
          <a:p>
            <a:r>
              <a:rPr lang="en-US" sz="4400" dirty="0" smtClean="0">
                <a:solidFill>
                  <a:srgbClr val="FFFF00"/>
                </a:solidFill>
              </a:rPr>
              <a:t>Suspension</a:t>
            </a:r>
            <a:endParaRPr lang="en-US" sz="4400" dirty="0">
              <a:solidFill>
                <a:srgbClr val="FFFF00"/>
              </a:solidFill>
            </a:endParaRPr>
          </a:p>
        </p:txBody>
      </p:sp>
      <p:sp>
        <p:nvSpPr>
          <p:cNvPr id="6" name="TextBox 5"/>
          <p:cNvSpPr txBox="1"/>
          <p:nvPr/>
        </p:nvSpPr>
        <p:spPr>
          <a:xfrm>
            <a:off x="1200265" y="1295400"/>
            <a:ext cx="1747594" cy="507831"/>
          </a:xfrm>
          <a:prstGeom prst="rect">
            <a:avLst/>
          </a:prstGeom>
          <a:solidFill>
            <a:srgbClr val="FF0000"/>
          </a:solidFill>
        </p:spPr>
        <p:txBody>
          <a:bodyPr wrap="none" rtlCol="0">
            <a:spAutoFit/>
          </a:bodyPr>
          <a:lstStyle/>
          <a:p>
            <a:pPr algn="ctr"/>
            <a:r>
              <a:rPr lang="en-US" sz="2700" dirty="0" smtClean="0">
                <a:solidFill>
                  <a:srgbClr val="FFFF00"/>
                </a:solidFill>
              </a:rPr>
              <a:t>suspension</a:t>
            </a:r>
            <a:endParaRPr lang="en-US" sz="2700" dirty="0">
              <a:solidFill>
                <a:srgbClr val="FFFF00"/>
              </a:solidFill>
            </a:endParaRPr>
          </a:p>
        </p:txBody>
      </p:sp>
      <p:sp>
        <p:nvSpPr>
          <p:cNvPr id="9" name="TextBox 8"/>
          <p:cNvSpPr txBox="1"/>
          <p:nvPr/>
        </p:nvSpPr>
        <p:spPr>
          <a:xfrm>
            <a:off x="1468961" y="2667000"/>
            <a:ext cx="1747594" cy="507831"/>
          </a:xfrm>
          <a:prstGeom prst="rect">
            <a:avLst/>
          </a:prstGeom>
          <a:solidFill>
            <a:srgbClr val="FF0000"/>
          </a:solidFill>
        </p:spPr>
        <p:txBody>
          <a:bodyPr wrap="none" rtlCol="0">
            <a:spAutoFit/>
          </a:bodyPr>
          <a:lstStyle/>
          <a:p>
            <a:pPr algn="ctr"/>
            <a:r>
              <a:rPr lang="en-US" sz="2700" dirty="0" smtClean="0">
                <a:solidFill>
                  <a:srgbClr val="FFFF00"/>
                </a:solidFill>
              </a:rPr>
              <a:t>suspension</a:t>
            </a:r>
            <a:endParaRPr lang="en-US" sz="2700" dirty="0">
              <a:solidFill>
                <a:srgbClr val="FFFF00"/>
              </a:solidFill>
            </a:endParaRPr>
          </a:p>
        </p:txBody>
      </p:sp>
      <p:sp>
        <p:nvSpPr>
          <p:cNvPr id="10" name="TextBox 9"/>
          <p:cNvSpPr txBox="1"/>
          <p:nvPr/>
        </p:nvSpPr>
        <p:spPr>
          <a:xfrm>
            <a:off x="1676400" y="4114800"/>
            <a:ext cx="1747594" cy="507831"/>
          </a:xfrm>
          <a:prstGeom prst="rect">
            <a:avLst/>
          </a:prstGeom>
          <a:solidFill>
            <a:srgbClr val="FF0000"/>
          </a:solidFill>
        </p:spPr>
        <p:txBody>
          <a:bodyPr wrap="none" rtlCol="0">
            <a:spAutoFit/>
          </a:bodyPr>
          <a:lstStyle/>
          <a:p>
            <a:pPr algn="ctr"/>
            <a:r>
              <a:rPr lang="en-US" sz="2700" dirty="0" smtClean="0">
                <a:solidFill>
                  <a:srgbClr val="FFFF00"/>
                </a:solidFill>
              </a:rPr>
              <a:t>suspension</a:t>
            </a:r>
            <a:endParaRPr lang="en-US" sz="2700" dirty="0">
              <a:solidFill>
                <a:srgbClr val="FFFF00"/>
              </a:solidFill>
            </a:endParaRPr>
          </a:p>
        </p:txBody>
      </p:sp>
      <p:sp>
        <p:nvSpPr>
          <p:cNvPr id="11" name="TextBox 10"/>
          <p:cNvSpPr txBox="1"/>
          <p:nvPr/>
        </p:nvSpPr>
        <p:spPr>
          <a:xfrm>
            <a:off x="5181600" y="4964349"/>
            <a:ext cx="1350049" cy="507831"/>
          </a:xfrm>
          <a:prstGeom prst="rect">
            <a:avLst/>
          </a:prstGeom>
          <a:solidFill>
            <a:srgbClr val="FF0000"/>
          </a:solidFill>
        </p:spPr>
        <p:txBody>
          <a:bodyPr wrap="none" rtlCol="0">
            <a:spAutoFit/>
          </a:bodyPr>
          <a:lstStyle/>
          <a:p>
            <a:pPr algn="ctr"/>
            <a:r>
              <a:rPr lang="en-US" sz="2700" dirty="0" smtClean="0">
                <a:solidFill>
                  <a:srgbClr val="FFFF00"/>
                </a:solidFill>
              </a:rPr>
              <a:t>suspend</a:t>
            </a:r>
            <a:endParaRPr lang="en-US" sz="2700"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Termination</a:t>
            </a:r>
            <a:r>
              <a:rPr lang="en-US" dirty="0" smtClean="0"/>
              <a:t> must be reported</a:t>
            </a:r>
            <a:endParaRPr lang="en-US" dirty="0"/>
          </a:p>
        </p:txBody>
      </p:sp>
      <p:sp>
        <p:nvSpPr>
          <p:cNvPr id="3" name="Content Placeholder 2"/>
          <p:cNvSpPr>
            <a:spLocks noGrp="1"/>
          </p:cNvSpPr>
          <p:nvPr>
            <p:ph idx="1"/>
          </p:nvPr>
        </p:nvSpPr>
        <p:spPr>
          <a:xfrm>
            <a:off x="457200" y="1572399"/>
            <a:ext cx="8229600" cy="4830763"/>
          </a:xfrm>
        </p:spPr>
        <p:txBody>
          <a:bodyPr>
            <a:normAutofit fontScale="92500" lnSpcReduction="20000"/>
          </a:bodyPr>
          <a:lstStyle/>
          <a:p>
            <a:pPr>
              <a:lnSpc>
                <a:spcPct val="130000"/>
              </a:lnSpc>
              <a:spcBef>
                <a:spcPts val="500"/>
              </a:spcBef>
            </a:pPr>
            <a:r>
              <a:rPr lang="en-US" dirty="0" smtClean="0"/>
              <a:t>A   </a:t>
            </a:r>
            <a:r>
              <a:rPr lang="en-US" dirty="0" smtClean="0">
                <a:solidFill>
                  <a:srgbClr val="FF0000"/>
                </a:solidFill>
              </a:rPr>
              <a:t>termination</a:t>
            </a:r>
            <a:r>
              <a:rPr lang="en-US" dirty="0" smtClean="0"/>
              <a:t> is a permanent stop, “for cause” implied – NIH funding stops</a:t>
            </a:r>
            <a:endParaRPr lang="en-US" dirty="0" smtClean="0">
              <a:solidFill>
                <a:srgbClr val="FF0000"/>
              </a:solidFill>
            </a:endParaRPr>
          </a:p>
          <a:p>
            <a:pPr>
              <a:lnSpc>
                <a:spcPct val="130000"/>
              </a:lnSpc>
              <a:spcBef>
                <a:spcPts val="500"/>
              </a:spcBef>
            </a:pPr>
            <a:r>
              <a:rPr lang="en-US" dirty="0" smtClean="0"/>
              <a:t>The </a:t>
            </a:r>
            <a:r>
              <a:rPr lang="en-US" dirty="0" smtClean="0">
                <a:solidFill>
                  <a:srgbClr val="FF0000"/>
                </a:solidFill>
              </a:rPr>
              <a:t>termination</a:t>
            </a:r>
            <a:r>
              <a:rPr lang="en-US" dirty="0" smtClean="0"/>
              <a:t>   itself must be reported, apart from any reporting  that may be required for the cause of the termination</a:t>
            </a:r>
          </a:p>
          <a:p>
            <a:pPr>
              <a:lnSpc>
                <a:spcPct val="130000"/>
              </a:lnSpc>
              <a:spcBef>
                <a:spcPts val="500"/>
              </a:spcBef>
            </a:pPr>
            <a:r>
              <a:rPr lang="en-US" dirty="0" smtClean="0"/>
              <a:t>If the </a:t>
            </a:r>
            <a:r>
              <a:rPr lang="en-US" dirty="0" smtClean="0">
                <a:solidFill>
                  <a:srgbClr val="FF0000"/>
                </a:solidFill>
              </a:rPr>
              <a:t>termination</a:t>
            </a:r>
            <a:r>
              <a:rPr lang="en-US" dirty="0" smtClean="0"/>
              <a:t>   is due to concerns about animal welfare, the concerns have to be reported anyway, but  </a:t>
            </a:r>
            <a:r>
              <a:rPr lang="en-US" dirty="0" err="1" smtClean="0"/>
              <a:t>ermination</a:t>
            </a:r>
            <a:r>
              <a:rPr lang="en-US" dirty="0" smtClean="0"/>
              <a:t>    is additionally a statement of the level of concern</a:t>
            </a:r>
          </a:p>
        </p:txBody>
      </p:sp>
      <p:sp>
        <p:nvSpPr>
          <p:cNvPr id="4" name="TextBox 3"/>
          <p:cNvSpPr txBox="1"/>
          <p:nvPr/>
        </p:nvSpPr>
        <p:spPr>
          <a:xfrm>
            <a:off x="1066800" y="457200"/>
            <a:ext cx="2944139" cy="769441"/>
          </a:xfrm>
          <a:prstGeom prst="rect">
            <a:avLst/>
          </a:prstGeom>
          <a:solidFill>
            <a:srgbClr val="FF0000"/>
          </a:solidFill>
        </p:spPr>
        <p:txBody>
          <a:bodyPr wrap="none" rtlCol="0">
            <a:spAutoFit/>
          </a:bodyPr>
          <a:lstStyle/>
          <a:p>
            <a:r>
              <a:rPr lang="en-US" sz="4400" dirty="0" smtClean="0">
                <a:solidFill>
                  <a:srgbClr val="FFFF00"/>
                </a:solidFill>
              </a:rPr>
              <a:t>Termination</a:t>
            </a:r>
            <a:endParaRPr lang="en-US" sz="4400" dirty="0">
              <a:solidFill>
                <a:srgbClr val="FFFF00"/>
              </a:solidFill>
            </a:endParaRPr>
          </a:p>
        </p:txBody>
      </p:sp>
      <p:sp>
        <p:nvSpPr>
          <p:cNvPr id="5" name="TextBox 4"/>
          <p:cNvSpPr txBox="1"/>
          <p:nvPr/>
        </p:nvSpPr>
        <p:spPr>
          <a:xfrm>
            <a:off x="1219200" y="1572399"/>
            <a:ext cx="2034852" cy="553998"/>
          </a:xfrm>
          <a:prstGeom prst="rect">
            <a:avLst/>
          </a:prstGeom>
          <a:solidFill>
            <a:srgbClr val="FF0000"/>
          </a:solidFill>
        </p:spPr>
        <p:txBody>
          <a:bodyPr wrap="none" rtlCol="0">
            <a:spAutoFit/>
          </a:bodyPr>
          <a:lstStyle/>
          <a:p>
            <a:pPr algn="ctr"/>
            <a:r>
              <a:rPr lang="en-US" sz="3000" dirty="0" smtClean="0">
                <a:solidFill>
                  <a:srgbClr val="FFFF00"/>
                </a:solidFill>
              </a:rPr>
              <a:t>termination</a:t>
            </a:r>
            <a:endParaRPr lang="en-US" sz="3000" dirty="0">
              <a:solidFill>
                <a:srgbClr val="FFFF00"/>
              </a:solidFill>
            </a:endParaRPr>
          </a:p>
        </p:txBody>
      </p:sp>
      <p:sp>
        <p:nvSpPr>
          <p:cNvPr id="7" name="TextBox 6"/>
          <p:cNvSpPr txBox="1"/>
          <p:nvPr/>
        </p:nvSpPr>
        <p:spPr>
          <a:xfrm>
            <a:off x="1524000" y="2686216"/>
            <a:ext cx="2034852" cy="553998"/>
          </a:xfrm>
          <a:prstGeom prst="rect">
            <a:avLst/>
          </a:prstGeom>
          <a:solidFill>
            <a:srgbClr val="FF0000"/>
          </a:solidFill>
        </p:spPr>
        <p:txBody>
          <a:bodyPr wrap="none" rtlCol="0">
            <a:spAutoFit/>
          </a:bodyPr>
          <a:lstStyle/>
          <a:p>
            <a:pPr algn="ctr"/>
            <a:r>
              <a:rPr lang="en-US" sz="3000" dirty="0" smtClean="0">
                <a:solidFill>
                  <a:srgbClr val="FFFF00"/>
                </a:solidFill>
              </a:rPr>
              <a:t>termination</a:t>
            </a:r>
            <a:endParaRPr lang="en-US" sz="3000" dirty="0">
              <a:solidFill>
                <a:srgbClr val="FFFF00"/>
              </a:solidFill>
            </a:endParaRPr>
          </a:p>
        </p:txBody>
      </p:sp>
      <p:sp>
        <p:nvSpPr>
          <p:cNvPr id="8" name="TextBox 7"/>
          <p:cNvSpPr txBox="1"/>
          <p:nvPr/>
        </p:nvSpPr>
        <p:spPr>
          <a:xfrm>
            <a:off x="1777069" y="4271825"/>
            <a:ext cx="2034852" cy="553998"/>
          </a:xfrm>
          <a:prstGeom prst="rect">
            <a:avLst/>
          </a:prstGeom>
          <a:solidFill>
            <a:srgbClr val="FF0000"/>
          </a:solidFill>
        </p:spPr>
        <p:txBody>
          <a:bodyPr wrap="none" rtlCol="0">
            <a:spAutoFit/>
          </a:bodyPr>
          <a:lstStyle/>
          <a:p>
            <a:pPr algn="ctr"/>
            <a:r>
              <a:rPr lang="en-US" sz="3000" dirty="0" smtClean="0">
                <a:solidFill>
                  <a:srgbClr val="FFFF00"/>
                </a:solidFill>
              </a:rPr>
              <a:t>termination</a:t>
            </a:r>
            <a:endParaRPr lang="en-US" sz="3000" dirty="0">
              <a:solidFill>
                <a:srgbClr val="FFFF00"/>
              </a:solidFill>
            </a:endParaRPr>
          </a:p>
        </p:txBody>
      </p:sp>
      <p:sp>
        <p:nvSpPr>
          <p:cNvPr id="9" name="TextBox 8"/>
          <p:cNvSpPr txBox="1"/>
          <p:nvPr/>
        </p:nvSpPr>
        <p:spPr>
          <a:xfrm>
            <a:off x="2819400" y="5221893"/>
            <a:ext cx="2034852" cy="553998"/>
          </a:xfrm>
          <a:prstGeom prst="rect">
            <a:avLst/>
          </a:prstGeom>
          <a:solidFill>
            <a:srgbClr val="FF0000"/>
          </a:solidFill>
        </p:spPr>
        <p:txBody>
          <a:bodyPr wrap="none" rtlCol="0">
            <a:spAutoFit/>
          </a:bodyPr>
          <a:lstStyle/>
          <a:p>
            <a:pPr algn="ctr"/>
            <a:r>
              <a:rPr lang="en-US" sz="3000" dirty="0" smtClean="0">
                <a:solidFill>
                  <a:srgbClr val="FFFF00"/>
                </a:solidFill>
              </a:rPr>
              <a:t>termination</a:t>
            </a:r>
            <a:endParaRPr lang="en-US" sz="3000"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 requirement to report </a:t>
            </a:r>
            <a:r>
              <a:rPr lang="en-US" sz="4800" b="1" dirty="0" smtClean="0">
                <a:solidFill>
                  <a:srgbClr val="FF0000"/>
                </a:solidFill>
              </a:rPr>
              <a:t>Stops</a:t>
            </a:r>
            <a:endParaRPr lang="en-US" sz="4800"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sz="3800" b="1" dirty="0" smtClean="0">
                <a:solidFill>
                  <a:srgbClr val="FF0000"/>
                </a:solidFill>
              </a:rPr>
              <a:t>stop</a:t>
            </a:r>
            <a:r>
              <a:rPr lang="en-US" dirty="0" smtClean="0"/>
              <a:t> has no impact on NIH funding</a:t>
            </a:r>
            <a:endParaRPr lang="en-US" dirty="0" smtClean="0">
              <a:solidFill>
                <a:srgbClr val="FF0000"/>
              </a:solidFill>
            </a:endParaRPr>
          </a:p>
          <a:p>
            <a:r>
              <a:rPr lang="en-US" dirty="0" smtClean="0"/>
              <a:t>Although there is no requirement to report a </a:t>
            </a:r>
            <a:r>
              <a:rPr lang="en-US" sz="3800" b="1" dirty="0" smtClean="0">
                <a:solidFill>
                  <a:srgbClr val="FF0000"/>
                </a:solidFill>
              </a:rPr>
              <a:t>stop</a:t>
            </a:r>
            <a:r>
              <a:rPr lang="en-US" dirty="0" smtClean="0"/>
              <a:t> </a:t>
            </a:r>
            <a:r>
              <a:rPr lang="en-US" i="1" dirty="0" smtClean="0"/>
              <a:t>per se</a:t>
            </a:r>
            <a:r>
              <a:rPr lang="en-US" dirty="0" smtClean="0"/>
              <a:t>, any concerns about animal welfare that prompted the </a:t>
            </a:r>
            <a:r>
              <a:rPr lang="en-US" sz="3800" b="1" dirty="0" smtClean="0">
                <a:solidFill>
                  <a:srgbClr val="FF0000"/>
                </a:solidFill>
              </a:rPr>
              <a:t>stop</a:t>
            </a:r>
            <a:r>
              <a:rPr lang="en-US" dirty="0" smtClean="0"/>
              <a:t> must be evaluated by the IACUC to determine whether those concerns</a:t>
            </a:r>
            <a:r>
              <a:rPr lang="en-US" dirty="0" smtClean="0">
                <a:solidFill>
                  <a:schemeClr val="tx2">
                    <a:lumMod val="40000"/>
                    <a:lumOff val="60000"/>
                  </a:schemeClr>
                </a:solidFill>
              </a:rPr>
              <a:t> </a:t>
            </a:r>
            <a:r>
              <a:rPr lang="en-US" dirty="0" smtClean="0"/>
              <a:t>reflect noncompliance that is reportable</a:t>
            </a:r>
          </a:p>
          <a:p>
            <a:r>
              <a:rPr lang="en-US" dirty="0" smtClean="0"/>
              <a:t>The PI may decide to </a:t>
            </a:r>
            <a:r>
              <a:rPr lang="en-US" sz="3800" b="1" dirty="0" smtClean="0">
                <a:solidFill>
                  <a:srgbClr val="FF0000"/>
                </a:solidFill>
              </a:rPr>
              <a:t>stop</a:t>
            </a:r>
            <a:r>
              <a:rPr lang="en-US" dirty="0" smtClean="0"/>
              <a:t> work for various reasons unrelated to animal welfare (e.g., to allow time for data analysis, for vacation, by closure of the protocol for retirement of the PI or because the work has been completed, etc.), none of which need be reported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828799"/>
          </a:xfrm>
        </p:spPr>
        <p:txBody>
          <a:bodyPr>
            <a:normAutofit fontScale="90000"/>
          </a:bodyPr>
          <a:lstStyle/>
          <a:p>
            <a:r>
              <a:rPr lang="en-US" dirty="0" smtClean="0"/>
              <a:t>Can We Choose to </a:t>
            </a:r>
            <a:r>
              <a:rPr lang="en-US" sz="4900" b="1" dirty="0" smtClean="0">
                <a:solidFill>
                  <a:srgbClr val="FF0000"/>
                </a:solidFill>
              </a:rPr>
              <a:t>Stop</a:t>
            </a:r>
            <a:r>
              <a:rPr lang="en-US" dirty="0" smtClean="0"/>
              <a:t> Work Rather Than </a:t>
            </a:r>
            <a:r>
              <a:rPr lang="en-US" dirty="0" smtClean="0">
                <a:solidFill>
                  <a:srgbClr val="FF0000"/>
                </a:solidFill>
              </a:rPr>
              <a:t>Suspend/Terminate   </a:t>
            </a:r>
            <a:r>
              <a:rPr lang="en-US" dirty="0" smtClean="0"/>
              <a:t>It, </a:t>
            </a:r>
            <a:br>
              <a:rPr lang="en-US" dirty="0" smtClean="0"/>
            </a:br>
            <a:r>
              <a:rPr lang="en-US" dirty="0" smtClean="0"/>
              <a:t>In Order to Avoid Having to Report?</a:t>
            </a:r>
            <a:endParaRPr lang="en-US" dirty="0"/>
          </a:p>
        </p:txBody>
      </p:sp>
      <p:sp>
        <p:nvSpPr>
          <p:cNvPr id="3" name="Subtitle 2"/>
          <p:cNvSpPr>
            <a:spLocks noGrp="1"/>
          </p:cNvSpPr>
          <p:nvPr>
            <p:ph type="subTitle" idx="1"/>
          </p:nvPr>
        </p:nvSpPr>
        <p:spPr/>
        <p:txBody>
          <a:bodyPr/>
          <a:lstStyle/>
          <a:p>
            <a:endParaRPr lang="en-US" dirty="0" smtClean="0"/>
          </a:p>
          <a:p>
            <a:r>
              <a:rPr lang="en-US" dirty="0" smtClean="0"/>
              <a:t>This Doesn’t Work</a:t>
            </a:r>
            <a:endParaRPr lang="en-US" dirty="0"/>
          </a:p>
        </p:txBody>
      </p:sp>
      <p:sp>
        <p:nvSpPr>
          <p:cNvPr id="4" name="TextBox 3"/>
          <p:cNvSpPr txBox="1"/>
          <p:nvPr/>
        </p:nvSpPr>
        <p:spPr>
          <a:xfrm>
            <a:off x="3505200" y="2514600"/>
            <a:ext cx="4248535" cy="707886"/>
          </a:xfrm>
          <a:prstGeom prst="rect">
            <a:avLst/>
          </a:prstGeom>
          <a:solidFill>
            <a:srgbClr val="FF0000"/>
          </a:solidFill>
        </p:spPr>
        <p:txBody>
          <a:bodyPr wrap="none" rtlCol="0">
            <a:spAutoFit/>
          </a:bodyPr>
          <a:lstStyle/>
          <a:p>
            <a:r>
              <a:rPr lang="en-US" sz="4000" dirty="0" smtClean="0">
                <a:solidFill>
                  <a:srgbClr val="FFFF00"/>
                </a:solidFill>
              </a:rPr>
              <a:t>Suspend/Terminate</a:t>
            </a:r>
            <a:endParaRPr lang="en-US" sz="4000" dirty="0">
              <a:solidFill>
                <a:srgbClr val="FFFF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Suspension/Termination</a:t>
            </a:r>
            <a:r>
              <a:rPr lang="en-US" dirty="0" smtClean="0"/>
              <a:t>, </a:t>
            </a:r>
            <a:r>
              <a:rPr lang="en-US" sz="4900" b="1" dirty="0" smtClean="0">
                <a:solidFill>
                  <a:srgbClr val="FF0000"/>
                </a:solidFill>
              </a:rPr>
              <a:t>Stop</a:t>
            </a:r>
            <a:r>
              <a:rPr lang="en-US" dirty="0" smtClean="0"/>
              <a:t>, and Reporting</a:t>
            </a:r>
            <a:endParaRPr lang="en-US" dirty="0"/>
          </a:p>
        </p:txBody>
      </p:sp>
      <p:sp>
        <p:nvSpPr>
          <p:cNvPr id="3" name="Content Placeholder 2"/>
          <p:cNvSpPr>
            <a:spLocks noGrp="1"/>
          </p:cNvSpPr>
          <p:nvPr>
            <p:ph idx="1"/>
          </p:nvPr>
        </p:nvSpPr>
        <p:spPr>
          <a:xfrm>
            <a:off x="457200" y="1752600"/>
            <a:ext cx="8229600" cy="4525963"/>
          </a:xfrm>
        </p:spPr>
        <p:txBody>
          <a:bodyPr>
            <a:normAutofit fontScale="85000" lnSpcReduction="20000"/>
          </a:bodyPr>
          <a:lstStyle/>
          <a:p>
            <a:pPr>
              <a:lnSpc>
                <a:spcPct val="130000"/>
              </a:lnSpc>
              <a:spcBef>
                <a:spcPts val="500"/>
              </a:spcBef>
            </a:pPr>
            <a:r>
              <a:rPr lang="en-US" dirty="0"/>
              <a:t>I</a:t>
            </a:r>
            <a:r>
              <a:rPr lang="en-US" dirty="0" smtClean="0"/>
              <a:t>f the PI refuses to cooperate when asked to </a:t>
            </a:r>
            <a:r>
              <a:rPr lang="en-US" sz="3700" b="1" dirty="0" smtClean="0">
                <a:solidFill>
                  <a:srgbClr val="FF0000"/>
                </a:solidFill>
              </a:rPr>
              <a:t>stop</a:t>
            </a:r>
            <a:r>
              <a:rPr lang="en-US" dirty="0" smtClean="0"/>
              <a:t>,  it will become necessary to  </a:t>
            </a:r>
            <a:r>
              <a:rPr lang="en-US" dirty="0" smtClean="0">
                <a:solidFill>
                  <a:srgbClr val="FF0000"/>
                </a:solidFill>
              </a:rPr>
              <a:t>suspend/terminate</a:t>
            </a:r>
            <a:r>
              <a:rPr lang="en-US" dirty="0" smtClean="0"/>
              <a:t>    IACUC approval in order to interrupt the work and prevent it from proceeding</a:t>
            </a:r>
            <a:endParaRPr lang="en-US" dirty="0" smtClean="0">
              <a:solidFill>
                <a:srgbClr val="FFC000"/>
              </a:solidFill>
            </a:endParaRPr>
          </a:p>
          <a:p>
            <a:pPr>
              <a:lnSpc>
                <a:spcPct val="130000"/>
              </a:lnSpc>
              <a:spcBef>
                <a:spcPts val="500"/>
              </a:spcBef>
            </a:pPr>
            <a:r>
              <a:rPr lang="en-US" dirty="0" smtClean="0"/>
              <a:t>Even if the work is only </a:t>
            </a:r>
            <a:r>
              <a:rPr lang="en-US" b="1" dirty="0" smtClean="0">
                <a:solidFill>
                  <a:srgbClr val="FF0000"/>
                </a:solidFill>
              </a:rPr>
              <a:t>stopped</a:t>
            </a:r>
            <a:r>
              <a:rPr lang="en-US" dirty="0" smtClean="0"/>
              <a:t>,  if it was </a:t>
            </a:r>
            <a:r>
              <a:rPr lang="en-US" b="1" dirty="0" smtClean="0">
                <a:solidFill>
                  <a:srgbClr val="FF0000"/>
                </a:solidFill>
              </a:rPr>
              <a:t>stopped</a:t>
            </a:r>
            <a:r>
              <a:rPr lang="en-US" dirty="0" smtClean="0"/>
              <a:t>  because of concerns about the welfare of the animals, the concerns must be reported to the IACUC, and the IACUC must review the matter and determine whether the concerns reflect noncompliance that is reportable</a:t>
            </a:r>
            <a:endParaRPr lang="en-US" dirty="0"/>
          </a:p>
        </p:txBody>
      </p:sp>
      <p:sp>
        <p:nvSpPr>
          <p:cNvPr id="4" name="TextBox 3"/>
          <p:cNvSpPr txBox="1"/>
          <p:nvPr/>
        </p:nvSpPr>
        <p:spPr>
          <a:xfrm>
            <a:off x="762000" y="228600"/>
            <a:ext cx="5244705" cy="707886"/>
          </a:xfrm>
          <a:prstGeom prst="rect">
            <a:avLst/>
          </a:prstGeom>
          <a:solidFill>
            <a:srgbClr val="FF0000"/>
          </a:solidFill>
        </p:spPr>
        <p:txBody>
          <a:bodyPr wrap="none" rtlCol="0">
            <a:spAutoFit/>
          </a:bodyPr>
          <a:lstStyle/>
          <a:p>
            <a:r>
              <a:rPr lang="en-US" sz="4000" dirty="0" smtClean="0">
                <a:solidFill>
                  <a:srgbClr val="FFFF00"/>
                </a:solidFill>
              </a:rPr>
              <a:t>Suspension/Termination</a:t>
            </a:r>
            <a:endParaRPr lang="en-US" sz="4000" dirty="0">
              <a:solidFill>
                <a:srgbClr val="FFFF00"/>
              </a:solidFill>
            </a:endParaRPr>
          </a:p>
        </p:txBody>
      </p:sp>
      <p:sp>
        <p:nvSpPr>
          <p:cNvPr id="5" name="TextBox 4"/>
          <p:cNvSpPr txBox="1"/>
          <p:nvPr/>
        </p:nvSpPr>
        <p:spPr>
          <a:xfrm>
            <a:off x="4571568" y="2285999"/>
            <a:ext cx="2870273" cy="507831"/>
          </a:xfrm>
          <a:prstGeom prst="rect">
            <a:avLst/>
          </a:prstGeom>
          <a:solidFill>
            <a:srgbClr val="FF0000"/>
          </a:solidFill>
        </p:spPr>
        <p:txBody>
          <a:bodyPr wrap="none" rtlCol="0">
            <a:spAutoFit/>
          </a:bodyPr>
          <a:lstStyle/>
          <a:p>
            <a:pPr algn="ctr"/>
            <a:r>
              <a:rPr lang="en-US" sz="2700" dirty="0" smtClean="0">
                <a:solidFill>
                  <a:srgbClr val="FFFF00"/>
                </a:solidFill>
              </a:rPr>
              <a:t>suspend/terminate</a:t>
            </a:r>
            <a:endParaRPr lang="en-US" sz="2700" dirty="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52438" y="157163"/>
            <a:ext cx="8239125" cy="6543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15267</TotalTime>
  <Words>1530</Words>
  <Application>Microsoft Office PowerPoint</Application>
  <PresentationFormat>On-screen Show (4:3)</PresentationFormat>
  <Paragraphs>110</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What to Do When Something Goes Wrong</vt:lpstr>
      <vt:lpstr>Who has the Authority to Interrupt Work and Prevent It from Proceeding?</vt:lpstr>
      <vt:lpstr>Suspend/Terminate vs Stop</vt:lpstr>
      <vt:lpstr>Suspension must be reported</vt:lpstr>
      <vt:lpstr>Termination must be reported</vt:lpstr>
      <vt:lpstr>No requirement to report Stops</vt:lpstr>
      <vt:lpstr>Can We Choose to Stop Work Rather Than Suspend/Terminate   It,  In Order to Avoid Having to Report?</vt:lpstr>
      <vt:lpstr>Suspension/Termination, Stop, and Reporting</vt:lpstr>
      <vt:lpstr>Slide 9</vt:lpstr>
    </vt:vector>
  </TitlesOfParts>
  <Company>Department of Veterans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Practical Guide to Suspensions/Terminations/Stops and What to Report)</dc:title>
  <dc:subject> (A Practical Guide to Suspensions/Terminations/Stops and What to Report)</dc:subject>
  <dc:creator>EIE Desktop Technologies</dc:creator>
  <cp:keywords> (A Practical Guide to Suspensions/Terminations/Stops and What to Report)</cp:keywords>
  <cp:lastModifiedBy>vhabhsriverp</cp:lastModifiedBy>
  <cp:revision>186</cp:revision>
  <dcterms:created xsi:type="dcterms:W3CDTF">2012-10-26T00:29:19Z</dcterms:created>
  <dcterms:modified xsi:type="dcterms:W3CDTF">2013-01-29T15:59:14Z</dcterms:modified>
</cp:coreProperties>
</file>