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7"/>
  </p:notesMasterIdLst>
  <p:sldIdLst>
    <p:sldId id="256" r:id="rId2"/>
    <p:sldId id="258" r:id="rId3"/>
    <p:sldId id="257" r:id="rId4"/>
    <p:sldId id="259" r:id="rId5"/>
    <p:sldId id="260" r:id="rId6"/>
    <p:sldId id="261" r:id="rId7"/>
    <p:sldId id="271" r:id="rId8"/>
    <p:sldId id="262" r:id="rId9"/>
    <p:sldId id="263" r:id="rId10"/>
    <p:sldId id="264" r:id="rId11"/>
    <p:sldId id="265" r:id="rId12"/>
    <p:sldId id="266" r:id="rId13"/>
    <p:sldId id="267"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717" autoAdjust="0"/>
  </p:normalViewPr>
  <p:slideViewPr>
    <p:cSldViewPr>
      <p:cViewPr varScale="1">
        <p:scale>
          <a:sx n="60" d="100"/>
          <a:sy n="60" d="100"/>
        </p:scale>
        <p:origin x="-1434" y="-84"/>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109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A28A1C-1643-4B85-96C3-E6FCE1F47675}" type="datetimeFigureOut">
              <a:rPr lang="en-US" smtClean="0"/>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116665-4E2F-4176-848D-5D88B09B1103}" type="slidenum">
              <a:rPr lang="en-US" smtClean="0"/>
              <a:t>‹#›</a:t>
            </a:fld>
            <a:endParaRPr lang="en-US"/>
          </a:p>
        </p:txBody>
      </p:sp>
    </p:spTree>
    <p:extLst>
      <p:ext uri="{BB962C8B-B14F-4D97-AF65-F5344CB8AC3E}">
        <p14:creationId xmlns:p14="http://schemas.microsoft.com/office/powerpoint/2010/main" val="20355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Completely</a:t>
            </a:r>
            <a:r>
              <a:rPr lang="en-US" baseline="0" dirty="0" smtClean="0"/>
              <a:t> fabricated, but hopefully instructive – see separate file “A Story of the Best of Intentions.docx” for the story itself.</a:t>
            </a:r>
            <a:endParaRPr lang="en-US" dirty="0"/>
          </a:p>
        </p:txBody>
      </p:sp>
      <p:sp>
        <p:nvSpPr>
          <p:cNvPr id="4" name="Slide Number Placeholder 3"/>
          <p:cNvSpPr>
            <a:spLocks noGrp="1"/>
          </p:cNvSpPr>
          <p:nvPr>
            <p:ph type="sldNum" sz="quarter" idx="10"/>
          </p:nvPr>
        </p:nvSpPr>
        <p:spPr/>
        <p:txBody>
          <a:bodyPr/>
          <a:lstStyle/>
          <a:p>
            <a:fld id="{7F116665-4E2F-4176-848D-5D88B09B1103}" type="slidenum">
              <a:rPr lang="en-US" smtClean="0"/>
              <a:t>2</a:t>
            </a:fld>
            <a:endParaRPr lang="en-US"/>
          </a:p>
        </p:txBody>
      </p:sp>
    </p:spTree>
    <p:extLst>
      <p:ext uri="{BB962C8B-B14F-4D97-AF65-F5344CB8AC3E}">
        <p14:creationId xmlns:p14="http://schemas.microsoft.com/office/powerpoint/2010/main" val="4017695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38200"/>
            <a:ext cx="4572000" cy="3429000"/>
          </a:xfrm>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The Story</a:t>
            </a:r>
            <a:r>
              <a:rPr lang="en-US" sz="1200" kern="1200" dirty="0" smtClean="0">
                <a:solidFill>
                  <a:schemeClr val="tx1"/>
                </a:solidFill>
                <a:effectLst/>
                <a:latin typeface="+mn-lt"/>
                <a:ea typeface="+mn-ea"/>
                <a:cs typeface="+mn-cs"/>
              </a:rPr>
              <a:t> would have been different if Great Big U and Hometown VA had had a MOU in place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Rules would have been defined</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E.g., animal husbandry to be provided by location</a:t>
            </a:r>
          </a:p>
          <a:p>
            <a:pPr lvl="1"/>
            <a:r>
              <a:rPr lang="en-US" sz="1200" kern="1200" dirty="0" smtClean="0">
                <a:solidFill>
                  <a:schemeClr val="tx1"/>
                </a:solidFill>
                <a:effectLst/>
                <a:latin typeface="+mn-lt"/>
                <a:ea typeface="+mn-ea"/>
                <a:cs typeface="+mn-cs"/>
              </a:rPr>
              <a:t>IACUC would have approved the protocol as VA IACUC of Record</a:t>
            </a:r>
          </a:p>
          <a:p>
            <a:pPr lvl="1"/>
            <a:r>
              <a:rPr lang="en-US" sz="1200" kern="1200" dirty="0" smtClean="0">
                <a:solidFill>
                  <a:schemeClr val="tx1"/>
                </a:solidFill>
                <a:effectLst/>
                <a:latin typeface="+mn-lt"/>
                <a:ea typeface="+mn-ea"/>
                <a:cs typeface="+mn-cs"/>
              </a:rPr>
              <a:t>A copy of the approved protocol would have been available in the VAMC animal facility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Responsibilities would have been clear</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Everyone would have known who was responsible for feeding and watering the Newby mice at the VA – no falling through the cracks, no surprises, no need for last-minute dashing over to feed and water the mice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Communications lines would have been open and active</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Great Big U would have known to notify the </a:t>
            </a:r>
            <a:r>
              <a:rPr lang="en-US" sz="1200" kern="1200" smtClean="0">
                <a:solidFill>
                  <a:schemeClr val="tx1"/>
                </a:solidFill>
                <a:effectLst/>
                <a:latin typeface="+mn-lt"/>
                <a:ea typeface="+mn-ea"/>
                <a:cs typeface="+mn-cs"/>
              </a:rPr>
              <a:t>VA when </a:t>
            </a:r>
            <a:r>
              <a:rPr lang="en-US" sz="1200" kern="1200" dirty="0" smtClean="0">
                <a:solidFill>
                  <a:schemeClr val="tx1"/>
                </a:solidFill>
                <a:effectLst/>
                <a:latin typeface="+mn-lt"/>
                <a:ea typeface="+mn-ea"/>
                <a:cs typeface="+mn-cs"/>
              </a:rPr>
              <a:t>the open records request was received</a:t>
            </a:r>
          </a:p>
          <a:p>
            <a:pPr lvl="1"/>
            <a:r>
              <a:rPr lang="en-US" sz="1200" kern="1200" dirty="0" smtClean="0">
                <a:solidFill>
                  <a:schemeClr val="tx1"/>
                </a:solidFill>
                <a:effectLst/>
                <a:latin typeface="+mn-lt"/>
                <a:ea typeface="+mn-ea"/>
                <a:cs typeface="+mn-cs"/>
              </a:rPr>
              <a:t>VA input would have made it easier for GBU to recognize and appropriately protect VA interests</a:t>
            </a:r>
          </a:p>
          <a:p>
            <a:pPr lvl="1"/>
            <a:r>
              <a:rPr lang="en-US" sz="1200" kern="1200" dirty="0" smtClean="0">
                <a:solidFill>
                  <a:schemeClr val="tx1"/>
                </a:solidFill>
                <a:effectLst/>
                <a:latin typeface="+mn-lt"/>
                <a:ea typeface="+mn-ea"/>
                <a:cs typeface="+mn-cs"/>
              </a:rPr>
              <a:t>VA Director would have had a chance to be prepared when the information about the VA animal research program was published</a:t>
            </a:r>
            <a:endParaRPr lang="en-US" dirty="0"/>
          </a:p>
        </p:txBody>
      </p:sp>
      <p:sp>
        <p:nvSpPr>
          <p:cNvPr id="4" name="Slide Number Placeholder 3"/>
          <p:cNvSpPr>
            <a:spLocks noGrp="1"/>
          </p:cNvSpPr>
          <p:nvPr>
            <p:ph type="sldNum" sz="quarter" idx="10"/>
          </p:nvPr>
        </p:nvSpPr>
        <p:spPr/>
        <p:txBody>
          <a:bodyPr/>
          <a:lstStyle/>
          <a:p>
            <a:fld id="{7F116665-4E2F-4176-848D-5D88B09B1103}" type="slidenum">
              <a:rPr lang="en-US" smtClean="0"/>
              <a:t>13</a:t>
            </a:fld>
            <a:endParaRPr lang="en-US"/>
          </a:p>
        </p:txBody>
      </p:sp>
    </p:spTree>
    <p:extLst>
      <p:ext uri="{BB962C8B-B14F-4D97-AF65-F5344CB8AC3E}">
        <p14:creationId xmlns:p14="http://schemas.microsoft.com/office/powerpoint/2010/main" val="3926741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Bottom line: </a:t>
            </a:r>
            <a:r>
              <a:rPr lang="en-US" sz="1200" u="sng" kern="1200" dirty="0" smtClean="0">
                <a:solidFill>
                  <a:schemeClr val="tx1"/>
                </a:solidFill>
                <a:effectLst/>
                <a:latin typeface="+mn-lt"/>
                <a:ea typeface="+mn-ea"/>
                <a:cs typeface="+mn-cs"/>
              </a:rPr>
              <a:t>It’s not enough to have good intentions;</a:t>
            </a:r>
            <a:r>
              <a:rPr lang="en-US" sz="1200" kern="1200" dirty="0" smtClean="0">
                <a:solidFill>
                  <a:schemeClr val="tx1"/>
                </a:solidFill>
                <a:effectLst/>
                <a:latin typeface="+mn-lt"/>
                <a:ea typeface="+mn-ea"/>
                <a:cs typeface="+mn-cs"/>
              </a:rPr>
              <a:t> it’s necessary to go through the process of thinking through and agreeing on how to coordinate things, and then documenting it in a MOU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are preparing a tool for stations to use when putting together MOUs.  </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Have gotten feedback from USDA and OLAW.  OLAW is enthusiastic about the tool and has asked to be allowed to use it when it is ready.  </a:t>
            </a:r>
          </a:p>
          <a:p>
            <a:pPr lvl="1"/>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We have asked for input from ORO, and are going to ask OGC to vet it as well.  </a:t>
            </a:r>
          </a:p>
          <a:p>
            <a:pPr lvl="1"/>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Hope to have this available soon.  </a:t>
            </a:r>
          </a:p>
          <a:p>
            <a:pPr lvl="1"/>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It will help set up a basic framework MOU according to the kind of collaboration involved, which can then be customized for details specific to your particular relationship.</a:t>
            </a:r>
          </a:p>
          <a:p>
            <a:pPr lvl="1"/>
            <a:endParaRPr lang="en-US" dirty="0"/>
          </a:p>
        </p:txBody>
      </p:sp>
      <p:sp>
        <p:nvSpPr>
          <p:cNvPr id="4" name="Slide Number Placeholder 3"/>
          <p:cNvSpPr>
            <a:spLocks noGrp="1"/>
          </p:cNvSpPr>
          <p:nvPr>
            <p:ph type="sldNum" sz="quarter" idx="10"/>
          </p:nvPr>
        </p:nvSpPr>
        <p:spPr/>
        <p:txBody>
          <a:bodyPr/>
          <a:lstStyle/>
          <a:p>
            <a:fld id="{7F116665-4E2F-4176-848D-5D88B09B1103}" type="slidenum">
              <a:rPr lang="en-US" smtClean="0"/>
              <a:t>14</a:t>
            </a:fld>
            <a:endParaRPr lang="en-US"/>
          </a:p>
        </p:txBody>
      </p:sp>
    </p:spTree>
    <p:extLst>
      <p:ext uri="{BB962C8B-B14F-4D97-AF65-F5344CB8AC3E}">
        <p14:creationId xmlns:p14="http://schemas.microsoft.com/office/powerpoint/2010/main" val="281900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Newby has a breeding</a:t>
            </a:r>
            <a:r>
              <a:rPr lang="en-US" baseline="0" dirty="0" smtClean="0"/>
              <a:t> colony of mice with special phenotypes that he studies</a:t>
            </a:r>
          </a:p>
          <a:p>
            <a:r>
              <a:rPr lang="en-US" baseline="0" dirty="0" smtClean="0"/>
              <a:t>Dr. </a:t>
            </a:r>
            <a:r>
              <a:rPr lang="en-US" baseline="0" dirty="0" err="1" smtClean="0"/>
              <a:t>Fresch</a:t>
            </a:r>
            <a:r>
              <a:rPr lang="en-US" baseline="0" dirty="0" smtClean="0"/>
              <a:t> studies the behavior of mice running a special maze that he designed</a:t>
            </a:r>
            <a:endParaRPr lang="en-US" dirty="0"/>
          </a:p>
        </p:txBody>
      </p:sp>
      <p:sp>
        <p:nvSpPr>
          <p:cNvPr id="4" name="Slide Number Placeholder 3"/>
          <p:cNvSpPr>
            <a:spLocks noGrp="1"/>
          </p:cNvSpPr>
          <p:nvPr>
            <p:ph type="sldNum" sz="quarter" idx="10"/>
          </p:nvPr>
        </p:nvSpPr>
        <p:spPr/>
        <p:txBody>
          <a:bodyPr/>
          <a:lstStyle/>
          <a:p>
            <a:fld id="{7F116665-4E2F-4176-848D-5D88B09B1103}" type="slidenum">
              <a:rPr lang="en-US" smtClean="0"/>
              <a:t>3</a:t>
            </a:fld>
            <a:endParaRPr lang="en-US"/>
          </a:p>
        </p:txBody>
      </p:sp>
    </p:spTree>
    <p:extLst>
      <p:ext uri="{BB962C8B-B14F-4D97-AF65-F5344CB8AC3E}">
        <p14:creationId xmlns:p14="http://schemas.microsoft.com/office/powerpoint/2010/main" val="122824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They were enthusiastic about the research (Dr. Newby, Dr. </a:t>
            </a:r>
            <a:r>
              <a:rPr lang="en-US" sz="1200" i="0" kern="1200" dirty="0" err="1" smtClean="0">
                <a:solidFill>
                  <a:schemeClr val="tx1"/>
                </a:solidFill>
                <a:effectLst/>
                <a:latin typeface="+mn-lt"/>
                <a:ea typeface="+mn-ea"/>
                <a:cs typeface="+mn-cs"/>
              </a:rPr>
              <a:t>Fresch</a:t>
            </a:r>
            <a:r>
              <a:rPr lang="en-US" sz="1200" i="0" kern="1200" dirty="0" smtClean="0">
                <a:solidFill>
                  <a:schemeClr val="tx1"/>
                </a:solidFill>
                <a:effectLst/>
                <a:latin typeface="+mn-lt"/>
                <a:ea typeface="+mn-ea"/>
                <a:cs typeface="+mn-cs"/>
              </a:rPr>
              <a:t>, the reporter)</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They were cooperative about complying with regulatory requirements (Dr. Newby, Dr. </a:t>
            </a:r>
            <a:r>
              <a:rPr lang="en-US" sz="1200" i="0" kern="1200" dirty="0" err="1" smtClean="0">
                <a:solidFill>
                  <a:schemeClr val="tx1"/>
                </a:solidFill>
                <a:effectLst/>
                <a:latin typeface="+mn-lt"/>
                <a:ea typeface="+mn-ea"/>
                <a:cs typeface="+mn-cs"/>
              </a:rPr>
              <a:t>Fresch</a:t>
            </a:r>
            <a:r>
              <a:rPr lang="en-US" sz="1200" i="0" kern="1200" dirty="0" smtClean="0">
                <a:solidFill>
                  <a:schemeClr val="tx1"/>
                </a:solidFill>
                <a:effectLst/>
                <a:latin typeface="+mn-lt"/>
                <a:ea typeface="+mn-ea"/>
                <a:cs typeface="+mn-cs"/>
              </a:rPr>
              <a:t>, GBU personnel responding to open records request)</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They willingly went the extra mile to make sure the animals were care for properly (Dr. Newby, animal facility personnel at both institutions)</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They were considerate of other people (Dr. Newby, the reporter, Great Big U personnel working on the response to the open records request)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F116665-4E2F-4176-848D-5D88B09B1103}" type="slidenum">
              <a:rPr lang="en-US" smtClean="0"/>
              <a:t>4</a:t>
            </a:fld>
            <a:endParaRPr lang="en-US"/>
          </a:p>
        </p:txBody>
      </p:sp>
    </p:spTree>
    <p:extLst>
      <p:ext uri="{BB962C8B-B14F-4D97-AF65-F5344CB8AC3E}">
        <p14:creationId xmlns:p14="http://schemas.microsoft.com/office/powerpoint/2010/main" val="122750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story is a demonstration of Murphy’s</a:t>
            </a:r>
            <a:r>
              <a:rPr lang="en-US" sz="1200" kern="1200" baseline="0" dirty="0" smtClean="0">
                <a:solidFill>
                  <a:schemeClr val="tx1"/>
                </a:solidFill>
                <a:effectLst/>
                <a:latin typeface="+mn-lt"/>
                <a:ea typeface="+mn-ea"/>
                <a:cs typeface="+mn-cs"/>
              </a:rPr>
              <a:t> Law at work:</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People made assumptions that turned out not to be true, so no one was quite sure who was supposed to provide what care for the acclimating mice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There was not enough communication – VA needed at least to know </a:t>
            </a:r>
            <a:r>
              <a:rPr lang="en-US" sz="1200" u="sng" kern="1200" dirty="0" smtClean="0">
                <a:solidFill>
                  <a:schemeClr val="tx1"/>
                </a:solidFill>
                <a:effectLst/>
                <a:latin typeface="+mn-lt"/>
                <a:ea typeface="+mn-ea"/>
                <a:cs typeface="+mn-cs"/>
              </a:rPr>
              <a:t>that</a:t>
            </a:r>
            <a:r>
              <a:rPr lang="en-US" sz="1200" kern="1200" dirty="0" smtClean="0">
                <a:solidFill>
                  <a:schemeClr val="tx1"/>
                </a:solidFill>
                <a:effectLst/>
                <a:latin typeface="+mn-lt"/>
                <a:ea typeface="+mn-ea"/>
                <a:cs typeface="+mn-cs"/>
              </a:rPr>
              <a:t> a state open records request had been submitted to the U (ideally, VA would have had a chance to have some input into what information pertinent to the VA was released)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There was confusion over the different roles of the IACUC – as the GBU IACUC, and what its role really was for the VA</a:t>
            </a:r>
          </a:p>
          <a:p>
            <a:endParaRPr lang="en-US" dirty="0"/>
          </a:p>
        </p:txBody>
      </p:sp>
      <p:sp>
        <p:nvSpPr>
          <p:cNvPr id="4" name="Slide Number Placeholder 3"/>
          <p:cNvSpPr>
            <a:spLocks noGrp="1"/>
          </p:cNvSpPr>
          <p:nvPr>
            <p:ph type="sldNum" sz="quarter" idx="10"/>
          </p:nvPr>
        </p:nvSpPr>
        <p:spPr/>
        <p:txBody>
          <a:bodyPr/>
          <a:lstStyle/>
          <a:p>
            <a:fld id="{7F116665-4E2F-4176-848D-5D88B09B1103}" type="slidenum">
              <a:rPr lang="en-US" smtClean="0"/>
              <a:t>5</a:t>
            </a:fld>
            <a:endParaRPr lang="en-US"/>
          </a:p>
        </p:txBody>
      </p:sp>
    </p:spTree>
    <p:extLst>
      <p:ext uri="{BB962C8B-B14F-4D97-AF65-F5344CB8AC3E}">
        <p14:creationId xmlns:p14="http://schemas.microsoft.com/office/powerpoint/2010/main" val="4292094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value of a MOU: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Protects both parties (it is so easy for things to go wrong, even when everyone has the “best of intentions”) while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Minimizing gaps in or duplication of efforts (including</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review of protocols for collaborative work, provision of routine husbandry, etc.) and also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Making sure that there is appropriate oversight, and regulatory requirements are met</a:t>
            </a:r>
          </a:p>
          <a:p>
            <a:endParaRPr lang="en-US" dirty="0"/>
          </a:p>
        </p:txBody>
      </p:sp>
      <p:sp>
        <p:nvSpPr>
          <p:cNvPr id="4" name="Slide Number Placeholder 3"/>
          <p:cNvSpPr>
            <a:spLocks noGrp="1"/>
          </p:cNvSpPr>
          <p:nvPr>
            <p:ph type="sldNum" sz="quarter" idx="10"/>
          </p:nvPr>
        </p:nvSpPr>
        <p:spPr/>
        <p:txBody>
          <a:bodyPr/>
          <a:lstStyle/>
          <a:p>
            <a:fld id="{7F116665-4E2F-4176-848D-5D88B09B1103}" type="slidenum">
              <a:rPr lang="en-US" smtClean="0"/>
              <a:t>8</a:t>
            </a:fld>
            <a:endParaRPr lang="en-US"/>
          </a:p>
        </p:txBody>
      </p:sp>
    </p:spTree>
    <p:extLst>
      <p:ext uri="{BB962C8B-B14F-4D97-AF65-F5344CB8AC3E}">
        <p14:creationId xmlns:p14="http://schemas.microsoft.com/office/powerpoint/2010/main" val="352698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Essentials to consider in putting together an MOU (not one-size-fits-all; the specifics depend very much on each individual relationship, but the basic idea is always the same – you want to define expectations to avoid surprises):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Identify the rules that are going to be followed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Specify who will do what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Establish what to communicate, and how</a:t>
            </a:r>
          </a:p>
          <a:p>
            <a:endParaRPr lang="en-US" dirty="0"/>
          </a:p>
        </p:txBody>
      </p:sp>
      <p:sp>
        <p:nvSpPr>
          <p:cNvPr id="4" name="Slide Number Placeholder 3"/>
          <p:cNvSpPr>
            <a:spLocks noGrp="1"/>
          </p:cNvSpPr>
          <p:nvPr>
            <p:ph type="sldNum" sz="quarter" idx="10"/>
          </p:nvPr>
        </p:nvSpPr>
        <p:spPr/>
        <p:txBody>
          <a:bodyPr/>
          <a:lstStyle/>
          <a:p>
            <a:fld id="{7F116665-4E2F-4176-848D-5D88B09B1103}" type="slidenum">
              <a:rPr lang="en-US" smtClean="0"/>
              <a:t>9</a:t>
            </a:fld>
            <a:endParaRPr lang="en-US"/>
          </a:p>
        </p:txBody>
      </p:sp>
    </p:spTree>
    <p:extLst>
      <p:ext uri="{BB962C8B-B14F-4D97-AF65-F5344CB8AC3E}">
        <p14:creationId xmlns:p14="http://schemas.microsoft.com/office/powerpoint/2010/main" val="404258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the MOU should define </a:t>
            </a:r>
            <a:r>
              <a:rPr lang="en-US" sz="1200" u="sng" kern="1200" dirty="0" smtClean="0">
                <a:solidFill>
                  <a:schemeClr val="tx1"/>
                </a:solidFill>
                <a:effectLst/>
                <a:latin typeface="+mn-lt"/>
                <a:ea typeface="+mn-ea"/>
                <a:cs typeface="+mn-cs"/>
              </a:rPr>
              <a:t>what rules</a:t>
            </a:r>
            <a:r>
              <a:rPr lang="en-US" sz="1200" kern="1200" dirty="0" smtClean="0">
                <a:solidFill>
                  <a:schemeClr val="tx1"/>
                </a:solidFill>
                <a:effectLst/>
                <a:latin typeface="+mn-lt"/>
                <a:ea typeface="+mn-ea"/>
                <a:cs typeface="+mn-cs"/>
              </a:rPr>
              <a:t> will be followed</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 USDA AWAR and Policies</a:t>
            </a:r>
          </a:p>
          <a:p>
            <a:pPr lvl="0"/>
            <a:r>
              <a:rPr lang="en-US" sz="1200" kern="1200" dirty="0" smtClean="0">
                <a:solidFill>
                  <a:schemeClr val="tx1"/>
                </a:solidFill>
                <a:effectLst/>
                <a:latin typeface="+mn-lt"/>
                <a:ea typeface="+mn-ea"/>
                <a:cs typeface="+mn-cs"/>
              </a:rPr>
              <a:t>-- PHS Policy (including the Guide), guidance from OLAW, PHS Assurance</a:t>
            </a:r>
          </a:p>
          <a:p>
            <a:pPr lvl="0"/>
            <a:r>
              <a:rPr lang="en-US" sz="1200" kern="1200" dirty="0" smtClean="0">
                <a:solidFill>
                  <a:schemeClr val="tx1"/>
                </a:solidFill>
                <a:effectLst/>
                <a:latin typeface="+mn-lt"/>
                <a:ea typeface="+mn-ea"/>
                <a:cs typeface="+mn-cs"/>
              </a:rPr>
              <a:t>-- AAALAC Rules of Accreditation</a:t>
            </a:r>
          </a:p>
          <a:p>
            <a:pPr lvl="0"/>
            <a:r>
              <a:rPr lang="en-US" sz="1200" kern="1200" dirty="0" smtClean="0">
                <a:solidFill>
                  <a:schemeClr val="tx1"/>
                </a:solidFill>
                <a:effectLst/>
                <a:latin typeface="+mn-lt"/>
                <a:ea typeface="+mn-ea"/>
                <a:cs typeface="+mn-cs"/>
              </a:rPr>
              <a:t>-- VA Policy – for “VA animal research”</a:t>
            </a:r>
          </a:p>
          <a:p>
            <a:pPr lvl="0"/>
            <a:r>
              <a:rPr lang="en-US" sz="1200" kern="1200" dirty="0" smtClean="0">
                <a:solidFill>
                  <a:schemeClr val="tx1"/>
                </a:solidFill>
                <a:effectLst/>
                <a:latin typeface="+mn-lt"/>
                <a:ea typeface="+mn-ea"/>
                <a:cs typeface="+mn-cs"/>
              </a:rPr>
              <a:t>-- Affiliate institutional policy</a:t>
            </a:r>
          </a:p>
          <a:p>
            <a:pPr lvl="0"/>
            <a:r>
              <a:rPr lang="en-US" sz="1200" kern="1200" dirty="0" smtClean="0">
                <a:solidFill>
                  <a:schemeClr val="tx1"/>
                </a:solidFill>
                <a:effectLst/>
                <a:latin typeface="+mn-lt"/>
                <a:ea typeface="+mn-ea"/>
                <a:cs typeface="+mn-cs"/>
              </a:rPr>
              <a:t>-- Provisions in the MOU itself – agreements so that everyone knows what to expect</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How it will be decided who will provide routine husbandry and veterinary care</a:t>
            </a:r>
          </a:p>
          <a:p>
            <a:pPr lvl="1"/>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If there are two IACUCs involved, how it will be decided which one will take primary responsibility for which tasks</a:t>
            </a:r>
          </a:p>
          <a:p>
            <a:endParaRPr lang="en-US" dirty="0"/>
          </a:p>
        </p:txBody>
      </p:sp>
      <p:sp>
        <p:nvSpPr>
          <p:cNvPr id="4" name="Slide Number Placeholder 3"/>
          <p:cNvSpPr>
            <a:spLocks noGrp="1"/>
          </p:cNvSpPr>
          <p:nvPr>
            <p:ph type="sldNum" sz="quarter" idx="10"/>
          </p:nvPr>
        </p:nvSpPr>
        <p:spPr/>
        <p:txBody>
          <a:bodyPr/>
          <a:lstStyle/>
          <a:p>
            <a:fld id="{7F116665-4E2F-4176-848D-5D88B09B1103}" type="slidenum">
              <a:rPr lang="en-US" smtClean="0"/>
              <a:t>10</a:t>
            </a:fld>
            <a:endParaRPr lang="en-US"/>
          </a:p>
        </p:txBody>
      </p:sp>
    </p:spTree>
    <p:extLst>
      <p:ext uri="{BB962C8B-B14F-4D97-AF65-F5344CB8AC3E}">
        <p14:creationId xmlns:p14="http://schemas.microsoft.com/office/powerpoint/2010/main" val="378076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the MOU should define </a:t>
            </a:r>
            <a:r>
              <a:rPr lang="en-US" sz="1200" u="sng" kern="1200" dirty="0" smtClean="0">
                <a:solidFill>
                  <a:schemeClr val="tx1"/>
                </a:solidFill>
                <a:effectLst/>
                <a:latin typeface="+mn-lt"/>
                <a:ea typeface="+mn-ea"/>
                <a:cs typeface="+mn-cs"/>
              </a:rPr>
              <a:t>who will do what</a:t>
            </a:r>
            <a:r>
              <a:rPr lang="en-US" sz="1200" kern="1200" dirty="0" smtClean="0">
                <a:solidFill>
                  <a:schemeClr val="tx1"/>
                </a:solidFill>
                <a:effectLst/>
                <a:latin typeface="+mn-lt"/>
                <a:ea typeface="+mn-ea"/>
                <a:cs typeface="+mn-cs"/>
              </a:rPr>
              <a:t> in the collaboration, at each level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research staff – fairly obvious, this is the classic “collaboration”, “who does which procedure(s) in the protocol”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Have to look further than</a:t>
            </a:r>
            <a:r>
              <a:rPr lang="en-US" sz="1200" kern="1200" baseline="0" dirty="0" smtClean="0">
                <a:solidFill>
                  <a:schemeClr val="tx1"/>
                </a:solidFill>
                <a:effectLst/>
                <a:latin typeface="+mn-lt"/>
                <a:ea typeface="+mn-ea"/>
                <a:cs typeface="+mn-cs"/>
              </a:rPr>
              <a:t> this</a:t>
            </a:r>
            <a:r>
              <a:rPr lang="en-US" sz="1200" kern="1200" dirty="0" smtClean="0">
                <a:solidFill>
                  <a:schemeClr val="tx1"/>
                </a:solidFill>
                <a:effectLst/>
                <a:latin typeface="+mn-lt"/>
                <a:ea typeface="+mn-ea"/>
                <a:cs typeface="+mn-cs"/>
              </a:rPr>
              <a:t> in the MOU:</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animal care and veterinary staff – as in our story, “who provides what care”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IACUCs</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If there are two separate IACUCs, they have to share the oversight somehow – MOU can help specify “who does what” at this level (this can be based on the location of the work, or on who owns the animals, … or any number of other criteria that the VA and affiliate agree to)</a:t>
            </a:r>
          </a:p>
          <a:p>
            <a:r>
              <a:rPr lang="en-US" sz="1200" kern="1200" dirty="0" smtClean="0">
                <a:solidFill>
                  <a:schemeClr val="tx1"/>
                </a:solidFill>
                <a:effectLst/>
                <a:latin typeface="+mn-lt"/>
                <a:ea typeface="+mn-ea"/>
                <a:cs typeface="+mn-cs"/>
              </a:rPr>
              <a:t> </a:t>
            </a:r>
          </a:p>
          <a:p>
            <a:pPr lvl="2"/>
            <a:r>
              <a:rPr lang="en-US" sz="1200" kern="1200" dirty="0" smtClean="0">
                <a:solidFill>
                  <a:schemeClr val="tx1"/>
                </a:solidFill>
                <a:effectLst/>
                <a:latin typeface="+mn-lt"/>
                <a:ea typeface="+mn-ea"/>
                <a:cs typeface="+mn-cs"/>
              </a:rPr>
              <a:t>The regulatory language generally allows the IACUCs to coordinate their efforts – they don’t have to do everything twice</a:t>
            </a:r>
          </a:p>
          <a:p>
            <a:pPr lvl="2"/>
            <a:r>
              <a:rPr lang="en-US" sz="1200" kern="1200" dirty="0" smtClean="0">
                <a:solidFill>
                  <a:schemeClr val="tx1"/>
                </a:solidFill>
                <a:effectLst/>
                <a:latin typeface="+mn-lt"/>
                <a:ea typeface="+mn-ea"/>
                <a:cs typeface="+mn-cs"/>
              </a:rPr>
              <a:t> </a:t>
            </a:r>
          </a:p>
          <a:p>
            <a:pPr lvl="2"/>
            <a:r>
              <a:rPr lang="en-US" sz="1200" kern="1200" dirty="0" smtClean="0">
                <a:solidFill>
                  <a:schemeClr val="tx1"/>
                </a:solidFill>
                <a:effectLst/>
                <a:latin typeface="+mn-lt"/>
                <a:ea typeface="+mn-ea"/>
                <a:cs typeface="+mn-cs"/>
              </a:rPr>
              <a:t>Have to know how to decide which IACUC will take primary responsibility for:</a:t>
            </a:r>
          </a:p>
          <a:p>
            <a:pPr lvl="2"/>
            <a:r>
              <a:rPr lang="en-US" sz="1200" kern="1200" dirty="0" smtClean="0">
                <a:solidFill>
                  <a:schemeClr val="tx1"/>
                </a:solidFill>
                <a:effectLst/>
                <a:latin typeface="+mn-lt"/>
                <a:ea typeface="+mn-ea"/>
                <a:cs typeface="+mn-cs"/>
              </a:rPr>
              <a:t>-- Protocol review</a:t>
            </a:r>
          </a:p>
          <a:p>
            <a:pPr lvl="2"/>
            <a:r>
              <a:rPr lang="en-US" sz="1200" kern="1200" dirty="0" smtClean="0">
                <a:solidFill>
                  <a:schemeClr val="tx1"/>
                </a:solidFill>
                <a:effectLst/>
                <a:latin typeface="+mn-lt"/>
                <a:ea typeface="+mn-ea"/>
                <a:cs typeface="+mn-cs"/>
              </a:rPr>
              <a:t>-- Semiannual evaluations</a:t>
            </a:r>
          </a:p>
          <a:p>
            <a:pPr lvl="2"/>
            <a:r>
              <a:rPr lang="en-US" sz="1200" kern="1200" dirty="0" smtClean="0">
                <a:solidFill>
                  <a:schemeClr val="tx1"/>
                </a:solidFill>
                <a:effectLst/>
                <a:latin typeface="+mn-lt"/>
                <a:ea typeface="+mn-ea"/>
                <a:cs typeface="+mn-cs"/>
              </a:rPr>
              <a:t>-- Potential noncompliance, including investigating, determining whether there is noncompliance, and reporting </a:t>
            </a:r>
            <a:r>
              <a:rPr lang="en-US" sz="1200" i="0" kern="1200" dirty="0" smtClean="0">
                <a:solidFill>
                  <a:schemeClr val="tx1"/>
                </a:solidFill>
                <a:effectLst/>
                <a:latin typeface="+mn-lt"/>
                <a:ea typeface="+mn-ea"/>
                <a:cs typeface="+mn-cs"/>
              </a:rPr>
              <a:t>(regardless of which IACUC submits the report, it is important to reference the involvement</a:t>
            </a:r>
            <a:r>
              <a:rPr lang="en-US" sz="1200" i="0" kern="1200" baseline="0" dirty="0" smtClean="0">
                <a:solidFill>
                  <a:schemeClr val="tx1"/>
                </a:solidFill>
                <a:effectLst/>
                <a:latin typeface="+mn-lt"/>
                <a:ea typeface="+mn-ea"/>
                <a:cs typeface="+mn-cs"/>
              </a:rPr>
              <a:t> of </a:t>
            </a:r>
            <a:r>
              <a:rPr lang="en-US" sz="1200" i="0" kern="1200" dirty="0" smtClean="0">
                <a:solidFill>
                  <a:schemeClr val="tx1"/>
                </a:solidFill>
                <a:effectLst/>
                <a:latin typeface="+mn-lt"/>
                <a:ea typeface="+mn-ea"/>
                <a:cs typeface="+mn-cs"/>
              </a:rPr>
              <a:t>the other institution by providing</a:t>
            </a:r>
            <a:r>
              <a:rPr lang="en-US" sz="1200" i="0" kern="1200" baseline="0" dirty="0" smtClean="0">
                <a:solidFill>
                  <a:schemeClr val="tx1"/>
                </a:solidFill>
                <a:effectLst/>
                <a:latin typeface="+mn-lt"/>
                <a:ea typeface="+mn-ea"/>
                <a:cs typeface="+mn-cs"/>
              </a:rPr>
              <a:t> the other institution’s </a:t>
            </a:r>
            <a:r>
              <a:rPr lang="en-US" sz="1200" i="0" kern="1200" dirty="0" smtClean="0">
                <a:solidFill>
                  <a:schemeClr val="tx1"/>
                </a:solidFill>
                <a:effectLst/>
                <a:latin typeface="+mn-lt"/>
                <a:ea typeface="+mn-ea"/>
                <a:cs typeface="+mn-cs"/>
              </a:rPr>
              <a:t>USDA registration number, PHS Assurance number, AAALAC Accreditation number,</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Grant identifier, etc., as applicable]</a:t>
            </a:r>
          </a:p>
          <a:p>
            <a:r>
              <a:rPr lang="en-US" sz="1200" kern="1200" dirty="0" smtClean="0">
                <a:solidFill>
                  <a:schemeClr val="tx1"/>
                </a:solidFill>
                <a:effectLst/>
                <a:latin typeface="+mn-lt"/>
                <a:ea typeface="+mn-ea"/>
                <a:cs typeface="+mn-cs"/>
              </a:rPr>
              <a:t> </a:t>
            </a:r>
          </a:p>
          <a:p>
            <a:pPr lvl="2"/>
            <a:r>
              <a:rPr lang="en-US" sz="1200" kern="1200" dirty="0" smtClean="0">
                <a:solidFill>
                  <a:schemeClr val="tx1"/>
                </a:solidFill>
                <a:effectLst/>
                <a:latin typeface="+mn-lt"/>
                <a:ea typeface="+mn-ea"/>
                <a:cs typeface="+mn-cs"/>
              </a:rPr>
              <a:t>Even when one IACUC takes primary responsibility though, the other IACUC still has to know what’s going on, and approve the primary IACUC’s actions</a:t>
            </a:r>
          </a:p>
          <a:p>
            <a:pPr lvl="2"/>
            <a:r>
              <a:rPr lang="en-US" sz="1200" kern="1200" dirty="0" smtClean="0">
                <a:solidFill>
                  <a:schemeClr val="tx1"/>
                </a:solidFill>
                <a:effectLst/>
                <a:latin typeface="+mn-lt"/>
                <a:ea typeface="+mn-ea"/>
                <a:cs typeface="+mn-cs"/>
              </a:rPr>
              <a:t>-- The other IACUC can’t just wash its hands of responsibility</a:t>
            </a:r>
          </a:p>
          <a:p>
            <a:pPr lvl="2"/>
            <a:r>
              <a:rPr lang="en-US" sz="1200" kern="1200" dirty="0" smtClean="0">
                <a:solidFill>
                  <a:schemeClr val="tx1"/>
                </a:solidFill>
                <a:effectLst/>
                <a:latin typeface="+mn-lt"/>
                <a:ea typeface="+mn-ea"/>
                <a:cs typeface="+mn-cs"/>
              </a:rPr>
              <a:t>-- And it always retains the right to take independent action</a:t>
            </a:r>
          </a:p>
          <a:p>
            <a:pPr lvl="1"/>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Each IACUC reports to its own IO</a:t>
            </a: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VA IACUC remains responsible for reporting to ORD and ORO</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For VAs, there’s another possibility, that there is just one IACUC that wears two hats</a:t>
            </a:r>
          </a:p>
          <a:p>
            <a:r>
              <a:rPr lang="en-US" sz="1200" kern="1200" dirty="0" smtClean="0">
                <a:solidFill>
                  <a:schemeClr val="tx1"/>
                </a:solidFill>
                <a:effectLst/>
                <a:latin typeface="+mn-lt"/>
                <a:ea typeface="+mn-ea"/>
                <a:cs typeface="+mn-cs"/>
              </a:rPr>
              <a:t> </a:t>
            </a:r>
          </a:p>
          <a:p>
            <a:pPr lvl="2"/>
            <a:r>
              <a:rPr lang="en-US" sz="1200" kern="1200" dirty="0" smtClean="0">
                <a:solidFill>
                  <a:schemeClr val="tx1"/>
                </a:solidFill>
                <a:effectLst/>
                <a:latin typeface="+mn-lt"/>
                <a:ea typeface="+mn-ea"/>
                <a:cs typeface="+mn-cs"/>
              </a:rPr>
              <a:t>We say “VA uses affiliate’s IACUC” for short, but this can be misleading because it implies that the IACUC is not really the VA IACUC, just does a few services for the VA</a:t>
            </a:r>
          </a:p>
          <a:p>
            <a:pPr lvl="2"/>
            <a:r>
              <a:rPr lang="en-US" sz="1200" kern="1200" dirty="0" smtClean="0">
                <a:solidFill>
                  <a:schemeClr val="tx1"/>
                </a:solidFill>
                <a:effectLst/>
                <a:latin typeface="+mn-lt"/>
                <a:ea typeface="+mn-ea"/>
                <a:cs typeface="+mn-cs"/>
              </a:rPr>
              <a:t> </a:t>
            </a:r>
          </a:p>
          <a:p>
            <a:pPr lvl="2"/>
            <a:r>
              <a:rPr lang="en-US" sz="1200" kern="1200" dirty="0" smtClean="0">
                <a:solidFill>
                  <a:schemeClr val="tx1"/>
                </a:solidFill>
                <a:effectLst/>
                <a:latin typeface="+mn-lt"/>
                <a:ea typeface="+mn-ea"/>
                <a:cs typeface="+mn-cs"/>
              </a:rPr>
              <a:t>Actually the IACUC is considered a true VA IACUC (in addition to being the affiliate’s IACUC) even if it is administered by the affiliate</a:t>
            </a:r>
          </a:p>
          <a:p>
            <a:pPr lvl="2"/>
            <a:r>
              <a:rPr lang="en-US" sz="1200" kern="1200" dirty="0" smtClean="0">
                <a:solidFill>
                  <a:schemeClr val="tx1"/>
                </a:solidFill>
                <a:effectLst/>
                <a:latin typeface="+mn-lt"/>
                <a:ea typeface="+mn-ea"/>
                <a:cs typeface="+mn-cs"/>
              </a:rPr>
              <a:t>-- Its members are all officially appointed by VAMC Director</a:t>
            </a:r>
          </a:p>
          <a:p>
            <a:pPr lvl="2"/>
            <a:r>
              <a:rPr lang="en-US" sz="1200" kern="1200" dirty="0" smtClean="0">
                <a:solidFill>
                  <a:schemeClr val="tx1"/>
                </a:solidFill>
                <a:effectLst/>
                <a:latin typeface="+mn-lt"/>
                <a:ea typeface="+mn-ea"/>
                <a:cs typeface="+mn-cs"/>
              </a:rPr>
              <a:t>-- It is a subcommittee of the R&amp;D Committee, so reports to the R&amp;D Committee – final meeting minutes, protocol approvals</a:t>
            </a:r>
          </a:p>
          <a:p>
            <a:pPr lvl="2"/>
            <a:r>
              <a:rPr lang="en-US" sz="1200" kern="1200" dirty="0" smtClean="0">
                <a:solidFill>
                  <a:schemeClr val="tx1"/>
                </a:solidFill>
                <a:effectLst/>
                <a:latin typeface="+mn-lt"/>
                <a:ea typeface="+mn-ea"/>
                <a:cs typeface="+mn-cs"/>
              </a:rPr>
              <a:t>-- It reviews the semiannual report with VAMC Director</a:t>
            </a:r>
          </a:p>
          <a:p>
            <a:pPr lvl="2"/>
            <a:r>
              <a:rPr lang="en-US" sz="1200" kern="1200" dirty="0" smtClean="0">
                <a:solidFill>
                  <a:schemeClr val="tx1"/>
                </a:solidFill>
                <a:effectLst/>
                <a:latin typeface="+mn-lt"/>
                <a:ea typeface="+mn-ea"/>
                <a:cs typeface="+mn-cs"/>
              </a:rPr>
              <a:t>-- It has to follow VA policy</a:t>
            </a:r>
          </a:p>
          <a:p>
            <a:pPr lvl="2"/>
            <a:r>
              <a:rPr lang="en-US" sz="1200" kern="1200" dirty="0" smtClean="0">
                <a:solidFill>
                  <a:schemeClr val="tx1"/>
                </a:solidFill>
                <a:effectLst/>
                <a:latin typeface="+mn-lt"/>
                <a:ea typeface="+mn-ea"/>
                <a:cs typeface="+mn-cs"/>
              </a:rPr>
              <a:t>-- (It just happens to be administered by the affiliate and has the same members as the affiliate IACUC)</a:t>
            </a:r>
          </a:p>
          <a:p>
            <a:pPr lvl="2"/>
            <a:r>
              <a:rPr lang="en-US" sz="1200" kern="1200" dirty="0" smtClean="0">
                <a:solidFill>
                  <a:schemeClr val="tx1"/>
                </a:solidFill>
                <a:effectLst/>
                <a:latin typeface="+mn-lt"/>
                <a:ea typeface="+mn-ea"/>
                <a:cs typeface="+mn-cs"/>
              </a:rPr>
              <a:t> </a:t>
            </a:r>
          </a:p>
          <a:p>
            <a:pPr lvl="2"/>
            <a:r>
              <a:rPr lang="en-US" sz="1200" kern="1200" dirty="0" smtClean="0">
                <a:solidFill>
                  <a:schemeClr val="tx1"/>
                </a:solidFill>
                <a:effectLst/>
                <a:latin typeface="+mn-lt"/>
                <a:ea typeface="+mn-ea"/>
                <a:cs typeface="+mn-cs"/>
              </a:rPr>
              <a:t>Important to include in the MOU specifically that the affiliate is on board with the IACUC doing all that, and to say what the affiliate will do to administer the IACUC in its role as the VA IACUC of Record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Even need to look at “who does what” at the level of the institutions – this has to do with how they interact with the oversight entities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Will they each register with USDA, and each have its own PHS Assurance and AAALAC accreditation?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Or will the VA program be included as part of the affiliate’s program?</a:t>
            </a:r>
          </a:p>
          <a:p>
            <a:endParaRPr lang="en-US" dirty="0"/>
          </a:p>
        </p:txBody>
      </p:sp>
      <p:sp>
        <p:nvSpPr>
          <p:cNvPr id="4" name="Slide Number Placeholder 3"/>
          <p:cNvSpPr>
            <a:spLocks noGrp="1"/>
          </p:cNvSpPr>
          <p:nvPr>
            <p:ph type="sldNum" sz="quarter" idx="10"/>
          </p:nvPr>
        </p:nvSpPr>
        <p:spPr/>
        <p:txBody>
          <a:bodyPr/>
          <a:lstStyle/>
          <a:p>
            <a:fld id="{7F116665-4E2F-4176-848D-5D88B09B1103}" type="slidenum">
              <a:rPr lang="en-US" smtClean="0"/>
              <a:t>11</a:t>
            </a:fld>
            <a:endParaRPr lang="en-US"/>
          </a:p>
        </p:txBody>
      </p:sp>
    </p:spTree>
    <p:extLst>
      <p:ext uri="{BB962C8B-B14F-4D97-AF65-F5344CB8AC3E}">
        <p14:creationId xmlns:p14="http://schemas.microsoft.com/office/powerpoint/2010/main" val="2133749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the MOU should </a:t>
            </a:r>
            <a:r>
              <a:rPr lang="en-US" sz="1200" u="sng" kern="1200" dirty="0" smtClean="0">
                <a:solidFill>
                  <a:schemeClr val="tx1"/>
                </a:solidFill>
                <a:effectLst/>
                <a:latin typeface="+mn-lt"/>
                <a:ea typeface="+mn-ea"/>
                <a:cs typeface="+mn-cs"/>
              </a:rPr>
              <a:t>make sure that everyone communicates as</a:t>
            </a:r>
            <a:r>
              <a:rPr lang="en-US" sz="1200" u="sng" kern="1200" baseline="0" dirty="0" smtClean="0">
                <a:solidFill>
                  <a:schemeClr val="tx1"/>
                </a:solidFill>
                <a:effectLst/>
                <a:latin typeface="+mn-lt"/>
                <a:ea typeface="+mn-ea"/>
                <a:cs typeface="+mn-cs"/>
              </a:rPr>
              <a:t> needed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Points of contact – say who is supposed to talk to whom</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Not only</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PI,</a:t>
            </a:r>
            <a:r>
              <a:rPr lang="en-US" sz="1200" kern="1200" baseline="0" dirty="0" smtClean="0">
                <a:solidFill>
                  <a:schemeClr val="tx1"/>
                </a:solidFill>
                <a:effectLst/>
                <a:latin typeface="+mn-lt"/>
                <a:ea typeface="+mn-ea"/>
                <a:cs typeface="+mn-cs"/>
              </a:rPr>
              <a:t> but also…</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Animal facility personnel</a:t>
            </a:r>
          </a:p>
          <a:p>
            <a:pPr lvl="1"/>
            <a:r>
              <a:rPr lang="en-US" sz="1200" kern="1200" dirty="0" smtClean="0">
                <a:solidFill>
                  <a:schemeClr val="tx1"/>
                </a:solidFill>
                <a:effectLst/>
                <a:latin typeface="+mn-lt"/>
                <a:ea typeface="+mn-ea"/>
                <a:cs typeface="+mn-cs"/>
              </a:rPr>
              <a:t>IACUC Chair</a:t>
            </a:r>
          </a:p>
          <a:p>
            <a:pPr lvl="1"/>
            <a:r>
              <a:rPr lang="en-US" sz="1200" kern="1200" dirty="0" smtClean="0">
                <a:solidFill>
                  <a:schemeClr val="tx1"/>
                </a:solidFill>
                <a:effectLst/>
                <a:latin typeface="+mn-lt"/>
                <a:ea typeface="+mn-ea"/>
                <a:cs typeface="+mn-cs"/>
              </a:rPr>
              <a:t>IACUC Coordinator</a:t>
            </a:r>
          </a:p>
          <a:p>
            <a:pPr lvl="1"/>
            <a:r>
              <a:rPr lang="en-US" sz="1200" kern="1200" dirty="0" smtClean="0">
                <a:solidFill>
                  <a:schemeClr val="tx1"/>
                </a:solidFill>
                <a:effectLst/>
                <a:latin typeface="+mn-lt"/>
                <a:ea typeface="+mn-ea"/>
                <a:cs typeface="+mn-cs"/>
              </a:rPr>
              <a:t>R&amp;D Committee Coordinator</a:t>
            </a:r>
          </a:p>
          <a:p>
            <a:pPr lvl="1"/>
            <a:r>
              <a:rPr lang="en-US" sz="1200" kern="1200" dirty="0" smtClean="0">
                <a:solidFill>
                  <a:schemeClr val="tx1"/>
                </a:solidFill>
                <a:effectLst/>
                <a:latin typeface="+mn-lt"/>
                <a:ea typeface="+mn-ea"/>
                <a:cs typeface="+mn-cs"/>
              </a:rPr>
              <a:t>MCD/IO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Routine sharing of info – make it clear who wants/needs to know what to meet regulatory obligations;  There is lots of information that may be relevant even if it’s not specific to the collaboration</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Copies of approved protocol, amendments</a:t>
            </a:r>
          </a:p>
          <a:p>
            <a:pPr lvl="1"/>
            <a:r>
              <a:rPr lang="en-US" sz="1200" kern="1200" dirty="0" smtClean="0">
                <a:solidFill>
                  <a:schemeClr val="tx1"/>
                </a:solidFill>
                <a:effectLst/>
                <a:latin typeface="+mn-lt"/>
                <a:ea typeface="+mn-ea"/>
                <a:cs typeface="+mn-cs"/>
              </a:rPr>
              <a:t>Notifications to and from the PI</a:t>
            </a:r>
          </a:p>
          <a:p>
            <a:pPr lvl="1"/>
            <a:r>
              <a:rPr lang="en-US" sz="1200" kern="1200" dirty="0" smtClean="0">
                <a:solidFill>
                  <a:schemeClr val="tx1"/>
                </a:solidFill>
                <a:effectLst/>
                <a:latin typeface="+mn-lt"/>
                <a:ea typeface="+mn-ea"/>
                <a:cs typeface="+mn-cs"/>
              </a:rPr>
              <a:t>Changes in personnel – research staff, points of contact</a:t>
            </a:r>
          </a:p>
          <a:p>
            <a:pPr lvl="1"/>
            <a:r>
              <a:rPr lang="en-US" sz="1200" kern="1200" dirty="0" smtClean="0">
                <a:solidFill>
                  <a:schemeClr val="tx1"/>
                </a:solidFill>
                <a:effectLst/>
                <a:latin typeface="+mn-lt"/>
                <a:ea typeface="+mn-ea"/>
                <a:cs typeface="+mn-cs"/>
              </a:rPr>
              <a:t>HVAC issues</a:t>
            </a:r>
          </a:p>
          <a:p>
            <a:pPr lvl="1"/>
            <a:r>
              <a:rPr lang="en-US" sz="1200" kern="1200" dirty="0" smtClean="0">
                <a:solidFill>
                  <a:schemeClr val="tx1"/>
                </a:solidFill>
                <a:effectLst/>
                <a:latin typeface="+mn-lt"/>
                <a:ea typeface="+mn-ea"/>
                <a:cs typeface="+mn-cs"/>
              </a:rPr>
              <a:t>Colony health status</a:t>
            </a:r>
          </a:p>
          <a:p>
            <a:pPr lvl="1"/>
            <a:r>
              <a:rPr lang="en-US" sz="1200" kern="1200" dirty="0" smtClean="0">
                <a:solidFill>
                  <a:schemeClr val="tx1"/>
                </a:solidFill>
                <a:effectLst/>
                <a:latin typeface="+mn-lt"/>
                <a:ea typeface="+mn-ea"/>
                <a:cs typeface="+mn-cs"/>
              </a:rPr>
              <a:t>Correspondence with oversight entities – routine and for cause</a:t>
            </a:r>
          </a:p>
          <a:p>
            <a:pPr lvl="1"/>
            <a:r>
              <a:rPr lang="en-US" sz="1200" kern="1200" dirty="0" smtClean="0">
                <a:solidFill>
                  <a:schemeClr val="tx1"/>
                </a:solidFill>
                <a:effectLst/>
                <a:latin typeface="+mn-lt"/>
                <a:ea typeface="+mn-ea"/>
                <a:cs typeface="+mn-cs"/>
              </a:rPr>
              <a:t>Receipt of open records requests, and public release of information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Handling requests for info – lay out how to get what’s needed while still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maintaining appropriate confidentiality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Redaction – specify what can be redacted, what can’t</a:t>
            </a:r>
          </a:p>
          <a:p>
            <a:endParaRPr lang="en-US" dirty="0"/>
          </a:p>
        </p:txBody>
      </p:sp>
      <p:sp>
        <p:nvSpPr>
          <p:cNvPr id="4" name="Slide Number Placeholder 3"/>
          <p:cNvSpPr>
            <a:spLocks noGrp="1"/>
          </p:cNvSpPr>
          <p:nvPr>
            <p:ph type="sldNum" sz="quarter" idx="10"/>
          </p:nvPr>
        </p:nvSpPr>
        <p:spPr/>
        <p:txBody>
          <a:bodyPr/>
          <a:lstStyle/>
          <a:p>
            <a:fld id="{7F116665-4E2F-4176-848D-5D88B09B1103}" type="slidenum">
              <a:rPr lang="en-US" smtClean="0"/>
              <a:t>12</a:t>
            </a:fld>
            <a:endParaRPr lang="en-US"/>
          </a:p>
        </p:txBody>
      </p:sp>
    </p:spTree>
    <p:extLst>
      <p:ext uri="{BB962C8B-B14F-4D97-AF65-F5344CB8AC3E}">
        <p14:creationId xmlns:p14="http://schemas.microsoft.com/office/powerpoint/2010/main" val="64052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7B3819E-635A-452E-AF4C-FDB733F53F78}" type="datetimeFigureOut">
              <a:rPr lang="en-US" smtClean="0"/>
              <a:t>10/29/2014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5D6460E-E36B-4E31-A5BA-C87BF77B189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3819E-635A-452E-AF4C-FDB733F53F78}"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6460E-E36B-4E31-A5BA-C87BF77B18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3819E-635A-452E-AF4C-FDB733F53F78}"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6460E-E36B-4E31-A5BA-C87BF77B18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3819E-635A-452E-AF4C-FDB733F53F78}"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6460E-E36B-4E31-A5BA-C87BF77B18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B3819E-635A-452E-AF4C-FDB733F53F78}" type="datetimeFigureOut">
              <a:rPr lang="en-US" smtClean="0"/>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6460E-E36B-4E31-A5BA-C87BF77B189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7B3819E-635A-452E-AF4C-FDB733F53F78}" type="datetimeFigureOut">
              <a:rPr lang="en-US" smtClean="0"/>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6460E-E36B-4E31-A5BA-C87BF77B189C}"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7B3819E-635A-452E-AF4C-FDB733F53F78}" type="datetimeFigureOut">
              <a:rPr lang="en-US" smtClean="0"/>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D6460E-E36B-4E31-A5BA-C87BF77B189C}"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B3819E-635A-452E-AF4C-FDB733F53F78}" type="datetimeFigureOut">
              <a:rPr lang="en-US" smtClean="0"/>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D6460E-E36B-4E31-A5BA-C87BF77B18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3819E-635A-452E-AF4C-FDB733F53F78}" type="datetimeFigureOut">
              <a:rPr lang="en-US" smtClean="0"/>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D6460E-E36B-4E31-A5BA-C87BF77B18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27B3819E-635A-452E-AF4C-FDB733F53F78}" type="datetimeFigureOut">
              <a:rPr lang="en-US" smtClean="0"/>
              <a:t>10/29/2014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A5D6460E-E36B-4E31-A5BA-C87BF77B189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27B3819E-635A-452E-AF4C-FDB733F53F78}" type="datetimeFigureOut">
              <a:rPr lang="en-US" smtClean="0"/>
              <a:t>10/29/2014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A5D6460E-E36B-4E31-A5BA-C87BF77B18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7B3819E-635A-452E-AF4C-FDB733F53F78}" type="datetimeFigureOut">
              <a:rPr lang="en-US" smtClean="0"/>
              <a:t>10/29/2014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5D6460E-E36B-4E31-A5BA-C87BF77B18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1024465"/>
          </a:xfrm>
        </p:spPr>
        <p:txBody>
          <a:bodyPr>
            <a:normAutofit fontScale="90000"/>
          </a:bodyPr>
          <a:lstStyle/>
          <a:p>
            <a:r>
              <a:rPr lang="en-US" sz="4400" dirty="0" smtClean="0"/>
              <a:t>The Best of Intentions</a:t>
            </a:r>
            <a:br>
              <a:rPr lang="en-US" sz="4400" dirty="0" smtClean="0"/>
            </a:br>
            <a:r>
              <a:rPr lang="en-US" sz="3100" dirty="0" smtClean="0"/>
              <a:t>(or Why Bother with an MOU?)</a:t>
            </a:r>
            <a:endParaRPr lang="en-US" sz="3100" dirty="0"/>
          </a:p>
        </p:txBody>
      </p:sp>
      <p:sp>
        <p:nvSpPr>
          <p:cNvPr id="3" name="Subtitle 2"/>
          <p:cNvSpPr>
            <a:spLocks noGrp="1"/>
          </p:cNvSpPr>
          <p:nvPr>
            <p:ph type="subTitle" idx="1"/>
          </p:nvPr>
        </p:nvSpPr>
        <p:spPr/>
        <p:txBody>
          <a:bodyPr>
            <a:normAutofit fontScale="77500" lnSpcReduction="20000"/>
          </a:bodyPr>
          <a:lstStyle/>
          <a:p>
            <a:r>
              <a:rPr lang="en-US" dirty="0" smtClean="0"/>
              <a:t>AALAS 2014 National Meeting</a:t>
            </a:r>
          </a:p>
          <a:p>
            <a:r>
              <a:rPr lang="en-US" dirty="0" smtClean="0"/>
              <a:t>21 October 2014</a:t>
            </a:r>
          </a:p>
          <a:p>
            <a:r>
              <a:rPr lang="en-US" dirty="0" smtClean="0"/>
              <a:t>AVAVMO/VMU Supervisors’ Luncheon</a:t>
            </a:r>
          </a:p>
          <a:p>
            <a:r>
              <a:rPr lang="en-US" dirty="0" smtClean="0"/>
              <a:t>Alice Huang, PhD, CPIA</a:t>
            </a:r>
          </a:p>
          <a:p>
            <a:r>
              <a:rPr lang="en-US" dirty="0" smtClean="0"/>
              <a:t>Office of the CVMO, Deputy for IACUC Guidance</a:t>
            </a:r>
          </a:p>
          <a:p>
            <a:endParaRPr lang="en-US" dirty="0"/>
          </a:p>
        </p:txBody>
      </p:sp>
    </p:spTree>
    <p:extLst>
      <p:ext uri="{BB962C8B-B14F-4D97-AF65-F5344CB8AC3E}">
        <p14:creationId xmlns:p14="http://schemas.microsoft.com/office/powerpoint/2010/main" val="4240897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Rules?</a:t>
            </a:r>
            <a:endParaRPr lang="en-US" dirty="0"/>
          </a:p>
        </p:txBody>
      </p:sp>
      <p:sp>
        <p:nvSpPr>
          <p:cNvPr id="3" name="Content Placeholder 2"/>
          <p:cNvSpPr>
            <a:spLocks noGrp="1"/>
          </p:cNvSpPr>
          <p:nvPr>
            <p:ph idx="1"/>
          </p:nvPr>
        </p:nvSpPr>
        <p:spPr>
          <a:xfrm>
            <a:off x="2933700" y="1828800"/>
            <a:ext cx="3276600" cy="3429000"/>
          </a:xfrm>
        </p:spPr>
        <p:txBody>
          <a:bodyPr>
            <a:normAutofit fontScale="85000" lnSpcReduction="20000"/>
          </a:bodyPr>
          <a:lstStyle/>
          <a:p>
            <a:r>
              <a:rPr lang="en-US" sz="4400" dirty="0" smtClean="0"/>
              <a:t>USDA </a:t>
            </a:r>
          </a:p>
          <a:p>
            <a:r>
              <a:rPr lang="en-US" sz="4400" dirty="0" smtClean="0"/>
              <a:t>PHS </a:t>
            </a:r>
          </a:p>
          <a:p>
            <a:r>
              <a:rPr lang="en-US" sz="4400" dirty="0" smtClean="0"/>
              <a:t>AAALAC</a:t>
            </a:r>
          </a:p>
          <a:p>
            <a:r>
              <a:rPr lang="en-US" sz="4400" dirty="0" smtClean="0"/>
              <a:t>VA Policy</a:t>
            </a:r>
          </a:p>
          <a:p>
            <a:r>
              <a:rPr lang="en-US" sz="4400" dirty="0" smtClean="0"/>
              <a:t>Affiliate Policy</a:t>
            </a:r>
          </a:p>
          <a:p>
            <a:r>
              <a:rPr lang="en-US" sz="4400" dirty="0" smtClean="0"/>
              <a:t>MOU</a:t>
            </a:r>
            <a:endParaRPr lang="en-US" sz="4400" dirty="0"/>
          </a:p>
        </p:txBody>
      </p:sp>
    </p:spTree>
    <p:extLst>
      <p:ext uri="{BB962C8B-B14F-4D97-AF65-F5344CB8AC3E}">
        <p14:creationId xmlns:p14="http://schemas.microsoft.com/office/powerpoint/2010/main" val="1100792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Will Do What</a:t>
            </a:r>
            <a:endParaRPr lang="en-US" dirty="0"/>
          </a:p>
        </p:txBody>
      </p:sp>
      <p:sp>
        <p:nvSpPr>
          <p:cNvPr id="3" name="Content Placeholder 2"/>
          <p:cNvSpPr>
            <a:spLocks noGrp="1"/>
          </p:cNvSpPr>
          <p:nvPr>
            <p:ph idx="1"/>
          </p:nvPr>
        </p:nvSpPr>
        <p:spPr>
          <a:xfrm>
            <a:off x="1468037" y="1819152"/>
            <a:ext cx="6196405" cy="547743"/>
          </a:xfrm>
        </p:spPr>
        <p:txBody>
          <a:bodyPr>
            <a:noAutofit/>
          </a:bodyPr>
          <a:lstStyle/>
          <a:p>
            <a:r>
              <a:rPr lang="en-US" sz="3600" dirty="0" smtClean="0"/>
              <a:t>The research staff</a:t>
            </a:r>
            <a:endParaRPr lang="en-US" sz="3600" dirty="0"/>
          </a:p>
        </p:txBody>
      </p:sp>
      <p:sp>
        <p:nvSpPr>
          <p:cNvPr id="4" name="Content Placeholder 2"/>
          <p:cNvSpPr txBox="1">
            <a:spLocks/>
          </p:cNvSpPr>
          <p:nvPr/>
        </p:nvSpPr>
        <p:spPr>
          <a:xfrm>
            <a:off x="1468037" y="2690515"/>
            <a:ext cx="6196405" cy="1145900"/>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3600" dirty="0" smtClean="0"/>
              <a:t>The animal care/veterinary staff</a:t>
            </a:r>
            <a:endParaRPr lang="en-US" sz="3600" dirty="0"/>
          </a:p>
        </p:txBody>
      </p:sp>
      <p:sp>
        <p:nvSpPr>
          <p:cNvPr id="5" name="Content Placeholder 2"/>
          <p:cNvSpPr txBox="1">
            <a:spLocks/>
          </p:cNvSpPr>
          <p:nvPr/>
        </p:nvSpPr>
        <p:spPr>
          <a:xfrm>
            <a:off x="1468037" y="4160035"/>
            <a:ext cx="6196405" cy="547743"/>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3600" dirty="0" smtClean="0"/>
              <a:t>The IACUCs</a:t>
            </a:r>
            <a:endParaRPr lang="en-US" sz="3600" dirty="0"/>
          </a:p>
        </p:txBody>
      </p:sp>
      <p:sp>
        <p:nvSpPr>
          <p:cNvPr id="6" name="Content Placeholder 2"/>
          <p:cNvSpPr txBox="1">
            <a:spLocks/>
          </p:cNvSpPr>
          <p:nvPr/>
        </p:nvSpPr>
        <p:spPr>
          <a:xfrm>
            <a:off x="1468037" y="5031397"/>
            <a:ext cx="6196405" cy="547743"/>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3600" dirty="0" smtClean="0"/>
              <a:t>The institutions</a:t>
            </a:r>
            <a:endParaRPr lang="en-US" sz="3600" dirty="0"/>
          </a:p>
        </p:txBody>
      </p:sp>
    </p:spTree>
    <p:extLst>
      <p:ext uri="{BB962C8B-B14F-4D97-AF65-F5344CB8AC3E}">
        <p14:creationId xmlns:p14="http://schemas.microsoft.com/office/powerpoint/2010/main" val="36247788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3" grpId="0" build="p"/>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Communication</a:t>
            </a:r>
            <a:endParaRPr lang="en-US" dirty="0"/>
          </a:p>
        </p:txBody>
      </p:sp>
      <p:sp>
        <p:nvSpPr>
          <p:cNvPr id="3" name="Content Placeholder 2"/>
          <p:cNvSpPr>
            <a:spLocks noGrp="1"/>
          </p:cNvSpPr>
          <p:nvPr>
            <p:ph idx="1"/>
          </p:nvPr>
        </p:nvSpPr>
        <p:spPr>
          <a:xfrm>
            <a:off x="1447800" y="2119257"/>
            <a:ext cx="6196405" cy="623943"/>
          </a:xfrm>
        </p:spPr>
        <p:txBody>
          <a:bodyPr>
            <a:noAutofit/>
          </a:bodyPr>
          <a:lstStyle/>
          <a:p>
            <a:r>
              <a:rPr lang="en-US" sz="3600" dirty="0" smtClean="0"/>
              <a:t>Points of contact</a:t>
            </a:r>
            <a:endParaRPr lang="en-US" sz="3600" dirty="0"/>
          </a:p>
        </p:txBody>
      </p:sp>
      <p:sp>
        <p:nvSpPr>
          <p:cNvPr id="4" name="Content Placeholder 2"/>
          <p:cNvSpPr txBox="1">
            <a:spLocks/>
          </p:cNvSpPr>
          <p:nvPr/>
        </p:nvSpPr>
        <p:spPr>
          <a:xfrm>
            <a:off x="1447800" y="2962238"/>
            <a:ext cx="6196405" cy="623943"/>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3600" dirty="0" smtClean="0"/>
              <a:t>Routine sharing of info</a:t>
            </a:r>
            <a:endParaRPr lang="en-US" sz="3600" dirty="0"/>
          </a:p>
        </p:txBody>
      </p:sp>
      <p:sp>
        <p:nvSpPr>
          <p:cNvPr id="5" name="Content Placeholder 2"/>
          <p:cNvSpPr txBox="1">
            <a:spLocks/>
          </p:cNvSpPr>
          <p:nvPr/>
        </p:nvSpPr>
        <p:spPr>
          <a:xfrm>
            <a:off x="1447800" y="3805219"/>
            <a:ext cx="6196405" cy="623943"/>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3600" dirty="0" smtClean="0"/>
              <a:t>Handling requests for info</a:t>
            </a:r>
            <a:endParaRPr lang="en-US" sz="3600" dirty="0"/>
          </a:p>
        </p:txBody>
      </p:sp>
      <p:sp>
        <p:nvSpPr>
          <p:cNvPr id="6" name="Content Placeholder 2"/>
          <p:cNvSpPr txBox="1">
            <a:spLocks/>
          </p:cNvSpPr>
          <p:nvPr/>
        </p:nvSpPr>
        <p:spPr>
          <a:xfrm>
            <a:off x="1447800" y="4648200"/>
            <a:ext cx="6196405" cy="623943"/>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3600" dirty="0" smtClean="0"/>
              <a:t>Redaction</a:t>
            </a:r>
            <a:endParaRPr lang="en-US" sz="3600" dirty="0"/>
          </a:p>
        </p:txBody>
      </p:sp>
    </p:spTree>
    <p:extLst>
      <p:ext uri="{BB962C8B-B14F-4D97-AF65-F5344CB8AC3E}">
        <p14:creationId xmlns:p14="http://schemas.microsoft.com/office/powerpoint/2010/main" val="29298556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3" grpId="0" build="p"/>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Story (with MOU)…</a:t>
            </a:r>
            <a:endParaRPr lang="en-US" dirty="0"/>
          </a:p>
        </p:txBody>
      </p:sp>
      <p:sp>
        <p:nvSpPr>
          <p:cNvPr id="3" name="Content Placeholder 2"/>
          <p:cNvSpPr>
            <a:spLocks noGrp="1"/>
          </p:cNvSpPr>
          <p:nvPr>
            <p:ph idx="1"/>
          </p:nvPr>
        </p:nvSpPr>
        <p:spPr>
          <a:xfrm>
            <a:off x="1447797" y="3200961"/>
            <a:ext cx="6196405" cy="700143"/>
          </a:xfrm>
        </p:spPr>
        <p:txBody>
          <a:bodyPr>
            <a:normAutofit/>
          </a:bodyPr>
          <a:lstStyle/>
          <a:p>
            <a:r>
              <a:rPr lang="en-US" sz="3600" dirty="0" smtClean="0"/>
              <a:t>Responsibilities were clear</a:t>
            </a:r>
            <a:endParaRPr lang="en-US" sz="3600" dirty="0"/>
          </a:p>
        </p:txBody>
      </p:sp>
      <p:sp>
        <p:nvSpPr>
          <p:cNvPr id="4" name="Content Placeholder 2"/>
          <p:cNvSpPr txBox="1">
            <a:spLocks/>
          </p:cNvSpPr>
          <p:nvPr/>
        </p:nvSpPr>
        <p:spPr>
          <a:xfrm>
            <a:off x="1447797" y="4267200"/>
            <a:ext cx="6196405" cy="1219200"/>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3600" dirty="0" smtClean="0"/>
              <a:t>Communication lines were open and active</a:t>
            </a:r>
            <a:endParaRPr lang="en-US" sz="3600" dirty="0"/>
          </a:p>
        </p:txBody>
      </p:sp>
      <p:sp>
        <p:nvSpPr>
          <p:cNvPr id="5" name="Content Placeholder 2"/>
          <p:cNvSpPr txBox="1">
            <a:spLocks/>
          </p:cNvSpPr>
          <p:nvPr/>
        </p:nvSpPr>
        <p:spPr>
          <a:xfrm>
            <a:off x="1447797" y="2209801"/>
            <a:ext cx="6196405" cy="625064"/>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3600" dirty="0" smtClean="0"/>
              <a:t>Rules were defined</a:t>
            </a:r>
            <a:endParaRPr lang="en-US" sz="3600" dirty="0"/>
          </a:p>
        </p:txBody>
      </p:sp>
    </p:spTree>
    <p:extLst>
      <p:ext uri="{BB962C8B-B14F-4D97-AF65-F5344CB8AC3E}">
        <p14:creationId xmlns:p14="http://schemas.microsoft.com/office/powerpoint/2010/main" val="137862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3" grpId="0" build="p"/>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1371600"/>
            <a:ext cx="6965245" cy="2078018"/>
          </a:xfrm>
        </p:spPr>
        <p:txBody>
          <a:bodyPr>
            <a:normAutofit/>
          </a:bodyPr>
          <a:lstStyle/>
          <a:p>
            <a:r>
              <a:rPr lang="en-US" dirty="0" smtClean="0"/>
              <a:t>Good Intentions are not Enough …</a:t>
            </a:r>
            <a:endParaRPr lang="en-US" dirty="0"/>
          </a:p>
        </p:txBody>
      </p:sp>
      <p:sp>
        <p:nvSpPr>
          <p:cNvPr id="3" name="Title 1"/>
          <p:cNvSpPr txBox="1">
            <a:spLocks/>
          </p:cNvSpPr>
          <p:nvPr/>
        </p:nvSpPr>
        <p:spPr>
          <a:xfrm>
            <a:off x="1143000" y="3337560"/>
            <a:ext cx="6965245" cy="20780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You Need an MOU!</a:t>
            </a:r>
            <a:endParaRPr lang="en-US" dirty="0"/>
          </a:p>
        </p:txBody>
      </p:sp>
    </p:spTree>
    <p:extLst>
      <p:ext uri="{BB962C8B-B14F-4D97-AF65-F5344CB8AC3E}">
        <p14:creationId xmlns:p14="http://schemas.microsoft.com/office/powerpoint/2010/main" val="1063026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707" y="1809320"/>
            <a:ext cx="4734586" cy="3934374"/>
          </a:xfrm>
          <a:prstGeom prst="rect">
            <a:avLst/>
          </a:prstGeom>
        </p:spPr>
      </p:pic>
      <p:sp>
        <p:nvSpPr>
          <p:cNvPr id="4" name="TextBox 3"/>
          <p:cNvSpPr txBox="1"/>
          <p:nvPr/>
        </p:nvSpPr>
        <p:spPr>
          <a:xfrm>
            <a:off x="1084090" y="5774174"/>
            <a:ext cx="6975820" cy="369332"/>
          </a:xfrm>
          <a:prstGeom prst="rect">
            <a:avLst/>
          </a:prstGeom>
          <a:noFill/>
        </p:spPr>
        <p:txBody>
          <a:bodyPr wrap="none" rtlCol="0">
            <a:spAutoFit/>
          </a:bodyPr>
          <a:lstStyle/>
          <a:p>
            <a:r>
              <a:rPr lang="en-US" dirty="0"/>
              <a:t>http://how2becool.com/wp-content/uploads/2014/04/0922-pf-2.jpg</a:t>
            </a:r>
          </a:p>
        </p:txBody>
      </p:sp>
      <p:sp>
        <p:nvSpPr>
          <p:cNvPr id="5" name="TextBox 4"/>
          <p:cNvSpPr txBox="1"/>
          <p:nvPr/>
        </p:nvSpPr>
        <p:spPr>
          <a:xfrm>
            <a:off x="3535499" y="838200"/>
            <a:ext cx="2073003" cy="646331"/>
          </a:xfrm>
          <a:prstGeom prst="rect">
            <a:avLst/>
          </a:prstGeom>
          <a:noFill/>
        </p:spPr>
        <p:txBody>
          <a:bodyPr wrap="none" rtlCol="0">
            <a:spAutoFit/>
          </a:bodyPr>
          <a:lstStyle/>
          <a:p>
            <a:r>
              <a:rPr lang="en-US" sz="3600" dirty="0" smtClean="0"/>
              <a:t>That’s All!</a:t>
            </a:r>
            <a:endParaRPr lang="en-US" sz="3600" dirty="0"/>
          </a:p>
        </p:txBody>
      </p:sp>
    </p:spTree>
    <p:extLst>
      <p:ext uri="{BB962C8B-B14F-4D97-AF65-F5344CB8AC3E}">
        <p14:creationId xmlns:p14="http://schemas.microsoft.com/office/powerpoint/2010/main" val="178969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1024465"/>
          </a:xfrm>
        </p:spPr>
        <p:txBody>
          <a:bodyPr/>
          <a:lstStyle/>
          <a:p>
            <a:r>
              <a:rPr lang="en-US" dirty="0" smtClean="0"/>
              <a:t>The Story…</a:t>
            </a:r>
            <a:endParaRPr lang="en-US" dirty="0"/>
          </a:p>
        </p:txBody>
      </p:sp>
      <p:sp>
        <p:nvSpPr>
          <p:cNvPr id="3" name="Subtitle 2"/>
          <p:cNvSpPr>
            <a:spLocks noGrp="1"/>
          </p:cNvSpPr>
          <p:nvPr>
            <p:ph type="subTitle" idx="1"/>
          </p:nvPr>
        </p:nvSpPr>
        <p:spPr>
          <a:xfrm>
            <a:off x="1727200" y="2895600"/>
            <a:ext cx="5712179" cy="2365022"/>
          </a:xfrm>
        </p:spPr>
        <p:txBody>
          <a:bodyPr/>
          <a:lstStyle/>
          <a:p>
            <a:r>
              <a:rPr lang="en-US" dirty="0" smtClean="0"/>
              <a:t>(Will be posted on the VA Animal Research web page, along with this PowerPoint presentation)</a:t>
            </a:r>
            <a:endParaRPr lang="en-US" dirty="0"/>
          </a:p>
        </p:txBody>
      </p:sp>
    </p:spTree>
    <p:extLst>
      <p:ext uri="{BB962C8B-B14F-4D97-AF65-F5344CB8AC3E}">
        <p14:creationId xmlns:p14="http://schemas.microsoft.com/office/powerpoint/2010/main" val="3462566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 of Characters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Dr. Newby, assistant prof at Great Big U</a:t>
            </a:r>
          </a:p>
          <a:p>
            <a:r>
              <a:rPr lang="en-US" dirty="0" smtClean="0"/>
              <a:t>Joe, GBU Animal Care Technician</a:t>
            </a:r>
          </a:p>
          <a:p>
            <a:r>
              <a:rPr lang="en-US" dirty="0" smtClean="0"/>
              <a:t>The Dean of Research at GBU</a:t>
            </a:r>
          </a:p>
          <a:p>
            <a:endParaRPr lang="en-US" dirty="0" smtClean="0"/>
          </a:p>
          <a:p>
            <a:r>
              <a:rPr lang="en-US" dirty="0" smtClean="0"/>
              <a:t>Dr. </a:t>
            </a:r>
            <a:r>
              <a:rPr lang="en-US" dirty="0" err="1" smtClean="0"/>
              <a:t>Fresch</a:t>
            </a:r>
            <a:r>
              <a:rPr lang="en-US" dirty="0" smtClean="0"/>
              <a:t>, Hometown VAMC investigator</a:t>
            </a:r>
          </a:p>
          <a:p>
            <a:r>
              <a:rPr lang="en-US" dirty="0" smtClean="0"/>
              <a:t>Becky, Hometown VAMC VMU Technician</a:t>
            </a:r>
          </a:p>
          <a:p>
            <a:r>
              <a:rPr lang="en-US" dirty="0" smtClean="0"/>
              <a:t>The Hometown VAMC Director</a:t>
            </a:r>
          </a:p>
          <a:p>
            <a:endParaRPr lang="en-US" dirty="0"/>
          </a:p>
          <a:p>
            <a:r>
              <a:rPr lang="en-US" dirty="0" smtClean="0"/>
              <a:t>An eager young reporter</a:t>
            </a:r>
            <a:endParaRPr lang="en-US" dirty="0"/>
          </a:p>
        </p:txBody>
      </p:sp>
    </p:spTree>
    <p:extLst>
      <p:ext uri="{BB962C8B-B14F-4D97-AF65-F5344CB8AC3E}">
        <p14:creationId xmlns:p14="http://schemas.microsoft.com/office/powerpoint/2010/main" val="2588409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27201" y="1794934"/>
            <a:ext cx="5723468" cy="3234265"/>
          </a:xfrm>
        </p:spPr>
        <p:txBody>
          <a:bodyPr>
            <a:normAutofit/>
          </a:bodyPr>
          <a:lstStyle/>
          <a:p>
            <a:r>
              <a:rPr lang="en-US" dirty="0" smtClean="0"/>
              <a:t>Everyone had the best of intentions…</a:t>
            </a:r>
            <a:br>
              <a:rPr lang="en-US" dirty="0" smtClean="0"/>
            </a:br>
            <a:r>
              <a:rPr lang="en-US" dirty="0" smtClean="0"/>
              <a:t/>
            </a:r>
            <a:br>
              <a:rPr lang="en-US" dirty="0" smtClean="0"/>
            </a:br>
            <a:r>
              <a:rPr lang="en-US" dirty="0" smtClean="0"/>
              <a:t>So what went wrong?</a:t>
            </a:r>
            <a:endParaRPr lang="en-US" dirty="0"/>
          </a:p>
        </p:txBody>
      </p:sp>
    </p:spTree>
    <p:extLst>
      <p:ext uri="{BB962C8B-B14F-4D97-AF65-F5344CB8AC3E}">
        <p14:creationId xmlns:p14="http://schemas.microsoft.com/office/powerpoint/2010/main" val="3293967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Murphy’s Law at Work</a:t>
            </a:r>
            <a:endParaRPr lang="en-US" dirty="0"/>
          </a:p>
        </p:txBody>
      </p:sp>
      <p:sp>
        <p:nvSpPr>
          <p:cNvPr id="3" name="Content Placeholder 2"/>
          <p:cNvSpPr>
            <a:spLocks noGrp="1"/>
          </p:cNvSpPr>
          <p:nvPr>
            <p:ph idx="1"/>
          </p:nvPr>
        </p:nvSpPr>
        <p:spPr>
          <a:xfrm>
            <a:off x="1463040" y="2119257"/>
            <a:ext cx="6196405" cy="700143"/>
          </a:xfrm>
        </p:spPr>
        <p:txBody>
          <a:bodyPr>
            <a:normAutofit/>
          </a:bodyPr>
          <a:lstStyle/>
          <a:p>
            <a:r>
              <a:rPr lang="en-US" sz="3600" dirty="0" smtClean="0"/>
              <a:t>Incorrect Assumptions</a:t>
            </a:r>
          </a:p>
        </p:txBody>
      </p:sp>
      <p:sp>
        <p:nvSpPr>
          <p:cNvPr id="6" name="Content Placeholder 2"/>
          <p:cNvSpPr txBox="1">
            <a:spLocks/>
          </p:cNvSpPr>
          <p:nvPr/>
        </p:nvSpPr>
        <p:spPr>
          <a:xfrm>
            <a:off x="1463040" y="3162300"/>
            <a:ext cx="6196405" cy="692971"/>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3600" dirty="0" smtClean="0"/>
              <a:t>Inadequate Communication</a:t>
            </a:r>
          </a:p>
        </p:txBody>
      </p:sp>
      <p:sp>
        <p:nvSpPr>
          <p:cNvPr id="7" name="Content Placeholder 2"/>
          <p:cNvSpPr txBox="1">
            <a:spLocks/>
          </p:cNvSpPr>
          <p:nvPr/>
        </p:nvSpPr>
        <p:spPr>
          <a:xfrm>
            <a:off x="1463040" y="4198171"/>
            <a:ext cx="6196405" cy="1212029"/>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3600" dirty="0" smtClean="0"/>
              <a:t>Confusion about the Role(s) of the IACUC</a:t>
            </a:r>
            <a:endParaRPr lang="en-US" sz="3600" dirty="0"/>
          </a:p>
        </p:txBody>
      </p:sp>
    </p:spTree>
    <p:extLst>
      <p:ext uri="{BB962C8B-B14F-4D97-AF65-F5344CB8AC3E}">
        <p14:creationId xmlns:p14="http://schemas.microsoft.com/office/powerpoint/2010/main" val="37507733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3" grpId="0" uiExpand="1" build="p"/>
      <p:bldP spid="6"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19200" y="990600"/>
            <a:ext cx="6705600" cy="4724400"/>
          </a:xfrm>
        </p:spPr>
        <p:txBody>
          <a:bodyPr>
            <a:normAutofit fontScale="92500" lnSpcReduction="20000"/>
          </a:bodyPr>
          <a:lstStyle/>
          <a:p>
            <a:pPr marL="0" indent="0">
              <a:buNone/>
            </a:pPr>
            <a:r>
              <a:rPr lang="en-US" sz="3500" b="1" dirty="0" smtClean="0"/>
              <a:t>The Guide (p. 15)</a:t>
            </a:r>
            <a:r>
              <a:rPr lang="en-US" sz="3500" dirty="0" smtClean="0"/>
              <a:t>  </a:t>
            </a:r>
            <a:r>
              <a:rPr lang="en-US" sz="3000" dirty="0" smtClean="0"/>
              <a:t>“</a:t>
            </a:r>
            <a:r>
              <a:rPr lang="en-US" sz="3000" dirty="0" err="1" smtClean="0"/>
              <a:t>Interinstitutional</a:t>
            </a:r>
            <a:r>
              <a:rPr lang="en-US" sz="3000" dirty="0" smtClean="0"/>
              <a:t> </a:t>
            </a:r>
            <a:r>
              <a:rPr lang="en-US" sz="3000" dirty="0"/>
              <a:t>collaboration has the potential to create ambiguities about responsibility for animal care and use.  In cases of such collaboration involving animal use (beyond animal transport), the participating institutions should have a formal written understanding (e.g., a contract, memorandum of understanding, or agreement) that addresses the responsibility for offsite animal care and use, animal ownership, and IACUC review and oversight (AAALAC 2003).”</a:t>
            </a:r>
          </a:p>
          <a:p>
            <a:pPr marL="0" indent="0">
              <a:buNone/>
            </a:pPr>
            <a:endParaRPr lang="en-US" dirty="0"/>
          </a:p>
        </p:txBody>
      </p:sp>
    </p:spTree>
    <p:extLst>
      <p:ext uri="{BB962C8B-B14F-4D97-AF65-F5344CB8AC3E}">
        <p14:creationId xmlns:p14="http://schemas.microsoft.com/office/powerpoint/2010/main" val="186404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1219200" y="1066800"/>
            <a:ext cx="6781800" cy="2667000"/>
          </a:xfrm>
          <a:prstGeom prst="rect">
            <a:avLst/>
          </a:prstGeom>
        </p:spPr>
        <p:txBody>
          <a:bodyPr vert="horz" lIns="91440" tIns="45720" rIns="91440" bIns="45720" rtlCol="0" anchor="t">
            <a:normAutofit fontScale="92500" lnSpcReduction="1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n-US" sz="3500" b="1" dirty="0" smtClean="0"/>
              <a:t>1200.07 (8.b) and 1200.01 (14.c(2))</a:t>
            </a:r>
            <a:r>
              <a:rPr lang="en-US" sz="3500" dirty="0" smtClean="0"/>
              <a:t> </a:t>
            </a:r>
            <a:r>
              <a:rPr lang="en-US" sz="3000" dirty="0" smtClean="0"/>
              <a:t>VA policy allows a VAMC to arrange for an affiliate’s IACUC to serve as the VAMC’s IACUC of Record, but requires this arrangement to be established through a MOU.</a:t>
            </a:r>
            <a:endParaRPr lang="en-US" sz="3000" dirty="0"/>
          </a:p>
        </p:txBody>
      </p:sp>
      <p:sp>
        <p:nvSpPr>
          <p:cNvPr id="3" name="Content Placeholder 3"/>
          <p:cNvSpPr txBox="1">
            <a:spLocks/>
          </p:cNvSpPr>
          <p:nvPr/>
        </p:nvSpPr>
        <p:spPr>
          <a:xfrm>
            <a:off x="1219200" y="3886200"/>
            <a:ext cx="6781800" cy="1981200"/>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n-US" sz="3200" b="1" dirty="0" smtClean="0"/>
              <a:t>1058.01 (8.g(2)) </a:t>
            </a:r>
            <a:r>
              <a:rPr lang="en-US" sz="3200" dirty="0" smtClean="0"/>
              <a:t> </a:t>
            </a:r>
            <a:r>
              <a:rPr lang="en-US" sz="2800" dirty="0" smtClean="0"/>
              <a:t>requires that ORO be notified of “the </a:t>
            </a:r>
            <a:r>
              <a:rPr lang="en-US" sz="2800" dirty="0"/>
              <a:t>implementation of any new MOU, or any substantive change in an existing </a:t>
            </a:r>
            <a:r>
              <a:rPr lang="en-US" sz="2800" dirty="0" smtClean="0"/>
              <a:t>MOU”.</a:t>
            </a:r>
            <a:endParaRPr lang="en-US" sz="2800" dirty="0"/>
          </a:p>
        </p:txBody>
      </p:sp>
    </p:spTree>
    <p:extLst>
      <p:ext uri="{BB962C8B-B14F-4D97-AF65-F5344CB8AC3E}">
        <p14:creationId xmlns:p14="http://schemas.microsoft.com/office/powerpoint/2010/main" val="265771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378" y="797925"/>
            <a:ext cx="6965245" cy="990600"/>
          </a:xfrm>
        </p:spPr>
        <p:txBody>
          <a:bodyPr/>
          <a:lstStyle/>
          <a:p>
            <a:r>
              <a:rPr lang="en-US" dirty="0" smtClean="0"/>
              <a:t>What good is a MOU?</a:t>
            </a:r>
            <a:endParaRPr lang="en-US" dirty="0"/>
          </a:p>
        </p:txBody>
      </p:sp>
      <p:sp>
        <p:nvSpPr>
          <p:cNvPr id="3" name="Content Placeholder 2"/>
          <p:cNvSpPr>
            <a:spLocks noGrp="1"/>
          </p:cNvSpPr>
          <p:nvPr>
            <p:ph idx="1"/>
          </p:nvPr>
        </p:nvSpPr>
        <p:spPr>
          <a:xfrm>
            <a:off x="1447799" y="1864725"/>
            <a:ext cx="6196405" cy="852543"/>
          </a:xfrm>
        </p:spPr>
        <p:txBody>
          <a:bodyPr/>
          <a:lstStyle/>
          <a:p>
            <a:r>
              <a:rPr lang="en-US" sz="3600" dirty="0" smtClean="0"/>
              <a:t>Protects both parties, </a:t>
            </a:r>
            <a:r>
              <a:rPr lang="en-US" dirty="0" smtClean="0"/>
              <a:t>while …</a:t>
            </a:r>
            <a:endParaRPr lang="en-US" dirty="0"/>
          </a:p>
        </p:txBody>
      </p:sp>
      <p:sp>
        <p:nvSpPr>
          <p:cNvPr id="7" name="Content Placeholder 2"/>
          <p:cNvSpPr txBox="1">
            <a:spLocks/>
          </p:cNvSpPr>
          <p:nvPr/>
        </p:nvSpPr>
        <p:spPr>
          <a:xfrm>
            <a:off x="1447799" y="2667000"/>
            <a:ext cx="6196405" cy="1524000"/>
          </a:xfrm>
          <a:prstGeom prst="rect">
            <a:avLst/>
          </a:prstGeom>
        </p:spPr>
        <p:txBody>
          <a:bodyPr vert="horz" lIns="91440" tIns="45720" rIns="91440" bIns="45720" rtlCol="0" anchor="t">
            <a:normAutofit lnSpcReduction="10000"/>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3900" dirty="0" smtClean="0"/>
              <a:t>Minimizing gaps in, or duplication of, efforts, </a:t>
            </a:r>
            <a:r>
              <a:rPr lang="en-US" dirty="0" smtClean="0"/>
              <a:t>and also …</a:t>
            </a:r>
            <a:endParaRPr lang="en-US" dirty="0"/>
          </a:p>
        </p:txBody>
      </p:sp>
      <p:sp>
        <p:nvSpPr>
          <p:cNvPr id="8" name="Content Placeholder 2"/>
          <p:cNvSpPr txBox="1">
            <a:spLocks/>
          </p:cNvSpPr>
          <p:nvPr/>
        </p:nvSpPr>
        <p:spPr>
          <a:xfrm>
            <a:off x="1447799" y="4191000"/>
            <a:ext cx="6196405" cy="1752600"/>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3600" dirty="0" smtClean="0"/>
              <a:t>Ensuring appropriate oversight and compliance with regulatory requirements</a:t>
            </a:r>
            <a:endParaRPr lang="en-US" sz="3600" dirty="0"/>
          </a:p>
        </p:txBody>
      </p:sp>
    </p:spTree>
    <p:extLst>
      <p:ext uri="{BB962C8B-B14F-4D97-AF65-F5344CB8AC3E}">
        <p14:creationId xmlns:p14="http://schemas.microsoft.com/office/powerpoint/2010/main" val="4704047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3" grpId="0" build="p"/>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We Need in the MOU for It to Work?</a:t>
            </a:r>
            <a:endParaRPr lang="en-US" dirty="0"/>
          </a:p>
        </p:txBody>
      </p:sp>
      <p:sp>
        <p:nvSpPr>
          <p:cNvPr id="3" name="Content Placeholder 2"/>
          <p:cNvSpPr>
            <a:spLocks noGrp="1"/>
          </p:cNvSpPr>
          <p:nvPr>
            <p:ph idx="1"/>
          </p:nvPr>
        </p:nvSpPr>
        <p:spPr>
          <a:xfrm>
            <a:off x="1447797" y="3620061"/>
            <a:ext cx="6196405" cy="700143"/>
          </a:xfrm>
        </p:spPr>
        <p:txBody>
          <a:bodyPr>
            <a:normAutofit/>
          </a:bodyPr>
          <a:lstStyle/>
          <a:p>
            <a:r>
              <a:rPr lang="en-US" sz="3600" dirty="0" smtClean="0"/>
              <a:t>Specify who will do what</a:t>
            </a:r>
            <a:endParaRPr lang="en-US" sz="3600" dirty="0"/>
          </a:p>
        </p:txBody>
      </p:sp>
      <p:sp>
        <p:nvSpPr>
          <p:cNvPr id="4" name="Content Placeholder 2"/>
          <p:cNvSpPr txBox="1">
            <a:spLocks/>
          </p:cNvSpPr>
          <p:nvPr/>
        </p:nvSpPr>
        <p:spPr>
          <a:xfrm>
            <a:off x="1447797" y="4480336"/>
            <a:ext cx="6196405" cy="1219200"/>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3600" dirty="0" smtClean="0"/>
              <a:t>Establish what to communicate, and </a:t>
            </a:r>
            <a:r>
              <a:rPr lang="en-US" sz="3600" dirty="0"/>
              <a:t>how </a:t>
            </a:r>
          </a:p>
        </p:txBody>
      </p:sp>
      <p:sp>
        <p:nvSpPr>
          <p:cNvPr id="5" name="Content Placeholder 2"/>
          <p:cNvSpPr txBox="1">
            <a:spLocks/>
          </p:cNvSpPr>
          <p:nvPr/>
        </p:nvSpPr>
        <p:spPr>
          <a:xfrm>
            <a:off x="1447797" y="2209800"/>
            <a:ext cx="6196405" cy="1250129"/>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r>
              <a:rPr lang="en-US" sz="3600" dirty="0" smtClean="0"/>
              <a:t>Identify what rules will be followed</a:t>
            </a:r>
            <a:endParaRPr lang="en-US" sz="3600" dirty="0"/>
          </a:p>
        </p:txBody>
      </p:sp>
    </p:spTree>
    <p:extLst>
      <p:ext uri="{BB962C8B-B14F-4D97-AF65-F5344CB8AC3E}">
        <p14:creationId xmlns:p14="http://schemas.microsoft.com/office/powerpoint/2010/main" val="12201664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
                  </p:tgtEl>
                </p:cond>
              </p:nextCondLst>
            </p:seq>
          </p:childTnLst>
        </p:cTn>
      </p:par>
    </p:tnLst>
    <p:bldLst>
      <p:bldP spid="3" grpId="0" build="p"/>
      <p:bldP spid="4"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968</TotalTime>
  <Words>702</Words>
  <Application>Microsoft Office PowerPoint</Application>
  <PresentationFormat>On-screen Show (4:3)</PresentationFormat>
  <Paragraphs>210</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Pushpin</vt:lpstr>
      <vt:lpstr>The Best of Intentions (or Why Bother with an MOU?)</vt:lpstr>
      <vt:lpstr>The Story…</vt:lpstr>
      <vt:lpstr>Cast of Characters</vt:lpstr>
      <vt:lpstr>Everyone had the best of intentions…  So what went wrong?</vt:lpstr>
      <vt:lpstr>Murphy’s Law at Work</vt:lpstr>
      <vt:lpstr>PowerPoint Presentation</vt:lpstr>
      <vt:lpstr>PowerPoint Presentation</vt:lpstr>
      <vt:lpstr>What good is a MOU?</vt:lpstr>
      <vt:lpstr>What Do We Need in the MOU for It to Work?</vt:lpstr>
      <vt:lpstr>What are the Rules?</vt:lpstr>
      <vt:lpstr>Who Will Do What</vt:lpstr>
      <vt:lpstr>Ensuring Communication</vt:lpstr>
      <vt:lpstr>The New Story (with MOU)…</vt:lpstr>
      <vt:lpstr>Good Intentions are not Enough …</vt:lpstr>
      <vt:lpstr>PowerPoint Presentation</vt:lpstr>
    </vt:vector>
  </TitlesOfParts>
  <Company>Dept.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Huang, Alice</dc:creator>
  <cp:lastModifiedBy>Department of Veterans Affairs</cp:lastModifiedBy>
  <cp:revision>61</cp:revision>
  <dcterms:created xsi:type="dcterms:W3CDTF">2014-10-16T14:49:39Z</dcterms:created>
  <dcterms:modified xsi:type="dcterms:W3CDTF">2014-10-29T14:34:25Z</dcterms:modified>
</cp:coreProperties>
</file>