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2" r:id="rId10"/>
    <p:sldId id="260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21C3-95C2-45E9-A1A9-E0C666033163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D204-4C4F-4271-96CA-6BA768F7D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683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922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291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0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6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1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fer.ordman@v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1328101861_Thumbs_Up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gov.irbnet.org/release/submissionManager.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46D1-B6F9-48BB-9093-5306EF2D2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Tracking Studies and Using IRBNet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AC9B7-FD78-48E3-A661-2A18047A6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Ordman, MPH, IRB Coordinator (Hines VA Hospital)</a:t>
            </a:r>
          </a:p>
          <a:p>
            <a:r>
              <a:rPr lang="en-US" dirty="0"/>
              <a:t>September 23,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5C97-D742-4978-8F0B-E71C6A4C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6AED5-5BDD-4F5F-ABB5-D2F095C14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Jennifer.ordman@va.gov</a:t>
            </a:r>
            <a:endParaRPr lang="en-US" dirty="0"/>
          </a:p>
          <a:p>
            <a:r>
              <a:rPr lang="en-US" dirty="0"/>
              <a:t>708-202-7107</a:t>
            </a:r>
          </a:p>
        </p:txBody>
      </p:sp>
    </p:spTree>
    <p:extLst>
      <p:ext uri="{BB962C8B-B14F-4D97-AF65-F5344CB8AC3E}">
        <p14:creationId xmlns:p14="http://schemas.microsoft.com/office/powerpoint/2010/main" val="39665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F2DA-1663-4422-A2F0-50F43C0A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7" y="857137"/>
            <a:ext cx="2947482" cy="4601183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2018 Common Rule Transition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9429D0-2D25-4994-85C3-13FB8446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103" y="857137"/>
            <a:ext cx="7315200" cy="2854452"/>
          </a:xfrm>
        </p:spPr>
        <p:txBody>
          <a:bodyPr/>
          <a:lstStyle/>
          <a:p>
            <a:r>
              <a:rPr lang="en-US" sz="2400" dirty="0"/>
              <a:t>Research subject to the 2018 Common Rule, continuing review is not required for:</a:t>
            </a:r>
          </a:p>
          <a:p>
            <a:pPr lvl="1"/>
            <a:r>
              <a:rPr lang="en-US" sz="2000" dirty="0"/>
              <a:t>Research eligible for </a:t>
            </a:r>
            <a:r>
              <a:rPr lang="en-US" sz="2000" b="1" dirty="0"/>
              <a:t>expedited review/limited </a:t>
            </a:r>
            <a:r>
              <a:rPr lang="en-US" sz="2000" dirty="0"/>
              <a:t>IRB review OR</a:t>
            </a:r>
          </a:p>
          <a:p>
            <a:pPr lvl="1"/>
            <a:r>
              <a:rPr lang="en-US" sz="2000" dirty="0"/>
              <a:t>Research progressed to one or all:</a:t>
            </a:r>
          </a:p>
          <a:p>
            <a:pPr lvl="2"/>
            <a:r>
              <a:rPr lang="en-US" sz="1800" b="1" dirty="0"/>
              <a:t>Data analysis</a:t>
            </a:r>
          </a:p>
          <a:p>
            <a:pPr lvl="2"/>
            <a:r>
              <a:rPr lang="en-US" sz="1800" dirty="0"/>
              <a:t>Accessing </a:t>
            </a:r>
            <a:r>
              <a:rPr lang="en-US" sz="1800" b="1" dirty="0"/>
              <a:t>follow-up clinical data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3BCCA-DB76-4840-BBCE-2620A630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2633">
            <a:off x="913954" y="3526596"/>
            <a:ext cx="1830644" cy="293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22CBEA71-C8AD-4B14-94A6-DA6DDAD4D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1306" y="3711589"/>
            <a:ext cx="2151239" cy="2151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0243DC-F849-4D88-A810-9983B912454D}"/>
              </a:ext>
            </a:extLst>
          </p:cNvPr>
          <p:cNvSpPr txBox="1"/>
          <p:nvPr/>
        </p:nvSpPr>
        <p:spPr>
          <a:xfrm>
            <a:off x="5442679" y="4503280"/>
            <a:ext cx="412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Rule of Thumb:</a:t>
            </a:r>
          </a:p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 eligible studies at time of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continuing review</a:t>
            </a:r>
          </a:p>
        </p:txBody>
      </p:sp>
    </p:spTree>
    <p:extLst>
      <p:ext uri="{BB962C8B-B14F-4D97-AF65-F5344CB8AC3E}">
        <p14:creationId xmlns:p14="http://schemas.microsoft.com/office/powerpoint/2010/main" val="4767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C60C-5644-40A3-B8E2-9E27BB84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5266771" cy="10009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Transition and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7068-F700-493B-9337-88136D16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18" y="2544591"/>
            <a:ext cx="4221542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transition has been approved, add your “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Common Rule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tag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tags for any quick searchable criteria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‘At-a-Glance’ review at common criteria </a:t>
            </a:r>
          </a:p>
          <a:p>
            <a:r>
              <a:rPr lang="en-US" dirty="0"/>
              <a:t>Global Tags vs. Individual Package tags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D52DA-0C75-4227-B778-CCFB6296D446}"/>
              </a:ext>
            </a:extLst>
          </p:cNvPr>
          <p:cNvSpPr txBox="1"/>
          <p:nvPr/>
        </p:nvSpPr>
        <p:spPr>
          <a:xfrm>
            <a:off x="2277840" y="5602090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*Create a tag by clicking the      icon next to the study title in “Submission Manager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8874BE14-6273-4309-A2E7-704B04FD9E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01" y="5665213"/>
            <a:ext cx="178118" cy="24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31971-1CFB-4E0F-937F-D60923005756}"/>
              </a:ext>
            </a:extLst>
          </p:cNvPr>
          <p:cNvPicPr/>
          <p:nvPr/>
        </p:nvPicPr>
        <p:blipFill rotWithShape="1">
          <a:blip r:embed="rId4"/>
          <a:srcRect l="59446" t="7442" r="914" b="4621"/>
          <a:stretch/>
        </p:blipFill>
        <p:spPr bwMode="auto">
          <a:xfrm>
            <a:off x="7339425" y="1685498"/>
            <a:ext cx="2722150" cy="215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28EE4-7CAF-4C8D-8B9D-10124050A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90" y="3695896"/>
            <a:ext cx="2668810" cy="141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B9D7BA68-C97B-4722-AAC3-EEF1BD6A286D}"/>
              </a:ext>
            </a:extLst>
          </p:cNvPr>
          <p:cNvSpPr/>
          <p:nvPr/>
        </p:nvSpPr>
        <p:spPr>
          <a:xfrm>
            <a:off x="7449951" y="4117110"/>
            <a:ext cx="833755" cy="34353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B24CB4-F533-4C57-91A7-EF23B1579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951" y="1605295"/>
            <a:ext cx="3474720" cy="81317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Common Tags: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A42F95-1885-4974-9387-18301E16CA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04194">
            <a:off x="5201731" y="453904"/>
            <a:ext cx="3137039" cy="265931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A00FDA-2404-4B00-A5AE-A4F2143E8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800" y="2519159"/>
            <a:ext cx="4185617" cy="3304117"/>
          </a:xfrm>
        </p:spPr>
        <p:txBody>
          <a:bodyPr/>
          <a:lstStyle/>
          <a:p>
            <a:r>
              <a:rPr lang="en-US" dirty="0"/>
              <a:t>Name of IRB staff responsible for package (individual tag)</a:t>
            </a:r>
          </a:p>
          <a:p>
            <a:r>
              <a:rPr lang="en-US" dirty="0"/>
              <a:t>Follow-Up Needed</a:t>
            </a:r>
          </a:p>
          <a:p>
            <a:r>
              <a:rPr lang="en-US" dirty="0"/>
              <a:t>FDA/IDE/IND</a:t>
            </a:r>
          </a:p>
          <a:p>
            <a:r>
              <a:rPr lang="en-US" dirty="0"/>
              <a:t>Non-Profit (global tag)</a:t>
            </a:r>
          </a:p>
          <a:p>
            <a:r>
              <a:rPr lang="en-US" dirty="0"/>
              <a:t>More than Minimal Risk (global tag)</a:t>
            </a:r>
          </a:p>
          <a:p>
            <a:r>
              <a:rPr lang="en-US" dirty="0"/>
              <a:t>ISO/PO Needed</a:t>
            </a:r>
          </a:p>
          <a:p>
            <a:r>
              <a:rPr lang="en-US" dirty="0"/>
              <a:t>Primary Reviewer Assigned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9084FF-6251-47E5-96F2-D56C271E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668">
            <a:off x="7586092" y="1216801"/>
            <a:ext cx="2546775" cy="3313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2903-3BE9-40FE-99DC-1AA3D377A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0730">
            <a:off x="5976694" y="2515765"/>
            <a:ext cx="2815679" cy="35725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8F121-FBFE-48C8-92E6-2BA595447844}"/>
              </a:ext>
            </a:extLst>
          </p:cNvPr>
          <p:cNvSpPr txBox="1"/>
          <p:nvPr/>
        </p:nvSpPr>
        <p:spPr>
          <a:xfrm rot="20577668">
            <a:off x="6081746" y="992704"/>
            <a:ext cx="1560586" cy="954107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Non-Profit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2D636-0A3B-4A1B-857A-1D614BCC37B3}"/>
              </a:ext>
            </a:extLst>
          </p:cNvPr>
          <p:cNvSpPr txBox="1"/>
          <p:nvPr/>
        </p:nvSpPr>
        <p:spPr>
          <a:xfrm rot="20949247">
            <a:off x="8297493" y="1459699"/>
            <a:ext cx="1708493" cy="1200329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2018 Common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4102F-B3A3-4D2F-8D8F-4F24DC6C4F3F}"/>
              </a:ext>
            </a:extLst>
          </p:cNvPr>
          <p:cNvSpPr txBox="1"/>
          <p:nvPr/>
        </p:nvSpPr>
        <p:spPr>
          <a:xfrm rot="20356947">
            <a:off x="6605109" y="3755720"/>
            <a:ext cx="1999019" cy="830997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COVID-19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Exceptions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C9976-3D78-44AA-89C9-25BA1037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83" y="552988"/>
            <a:ext cx="4076342" cy="1320800"/>
          </a:xfrm>
        </p:spPr>
        <p:txBody>
          <a:bodyPr>
            <a:normAutofit/>
          </a:bodyPr>
          <a:lstStyle/>
          <a:p>
            <a:r>
              <a:rPr lang="en-US" sz="4000" u="sng" dirty="0"/>
              <a:t>What To Search?</a:t>
            </a:r>
          </a:p>
        </p:txBody>
      </p:sp>
    </p:spTree>
    <p:extLst>
      <p:ext uri="{BB962C8B-B14F-4D97-AF65-F5344CB8AC3E}">
        <p14:creationId xmlns:p14="http://schemas.microsoft.com/office/powerpoint/2010/main" val="396125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24E1-9280-4554-9EFB-CDAE5C4D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IRBNet Reports – How To Utilize/Tips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5B6F-0B25-42DE-90F6-82E794EF8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6" y="1488614"/>
            <a:ext cx="7239000" cy="2435686"/>
          </a:xfrm>
        </p:spPr>
        <p:txBody>
          <a:bodyPr/>
          <a:lstStyle/>
          <a:p>
            <a:r>
              <a:rPr lang="en-US" dirty="0"/>
              <a:t>Request reports that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</a:t>
            </a:r>
            <a:r>
              <a:rPr lang="en-US" dirty="0"/>
              <a:t> your subcommittee (don’t be overwhelmed)</a:t>
            </a:r>
          </a:p>
          <a:p>
            <a:r>
              <a:rPr lang="en-US" dirty="0"/>
              <a:t>Decide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when and who </a:t>
            </a:r>
            <a:r>
              <a:rPr lang="en-US" dirty="0"/>
              <a:t>will receive the reports (1</a:t>
            </a:r>
            <a:r>
              <a:rPr lang="en-US" baseline="30000" dirty="0"/>
              <a:t>st</a:t>
            </a:r>
            <a:r>
              <a:rPr lang="en-US" dirty="0"/>
              <a:t> of the month, quarterly, etc.)</a:t>
            </a:r>
          </a:p>
          <a:p>
            <a:r>
              <a:rPr lang="en-US" dirty="0"/>
              <a:t>Designate 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Outlook “folder” </a:t>
            </a:r>
            <a:r>
              <a:rPr lang="en-US" dirty="0"/>
              <a:t>to have reports sent – this will allow you to view when needed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Remember Images, Stock Photos &amp; Vectors | Shutterstock">
            <a:extLst>
              <a:ext uri="{FF2B5EF4-FFF2-40B4-BE49-F238E27FC236}">
                <a16:creationId xmlns:a16="http://schemas.microsoft.com/office/drawing/2014/main" id="{4441B49C-1799-4562-AC45-C7C512EA8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3866" r="7615" b="9507"/>
          <a:stretch/>
        </p:blipFill>
        <p:spPr bwMode="auto">
          <a:xfrm>
            <a:off x="1315507" y="4122207"/>
            <a:ext cx="1162051" cy="13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F3069-B6E1-4917-A12E-D2E33DB85522}"/>
              </a:ext>
            </a:extLst>
          </p:cNvPr>
          <p:cNvSpPr txBox="1"/>
          <p:nvPr/>
        </p:nvSpPr>
        <p:spPr>
          <a:xfrm>
            <a:off x="931334" y="5469776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Always save your reports as .zip!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E7501-7DA8-45A9-A650-A498188B1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3388" b="6234"/>
          <a:stretch/>
        </p:blipFill>
        <p:spPr>
          <a:xfrm rot="21178151">
            <a:off x="4670351" y="3924473"/>
            <a:ext cx="4439920" cy="175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47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873E-AA9A-4B0D-9098-A4C57145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IRBNet Reports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9-21AF-45DC-B4EB-1FA8E844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IRBNet “Insight Reporting Guide” is a helpful resource</a:t>
            </a:r>
          </a:p>
          <a:p>
            <a:r>
              <a:rPr lang="en-US" dirty="0"/>
              <a:t>Expiration Report</a:t>
            </a:r>
          </a:p>
          <a:p>
            <a:r>
              <a:rPr lang="en-US" dirty="0"/>
              <a:t>Review Process</a:t>
            </a:r>
          </a:p>
          <a:p>
            <a:r>
              <a:rPr lang="en-US" dirty="0"/>
              <a:t>Project Status</a:t>
            </a:r>
          </a:p>
          <a:p>
            <a:r>
              <a:rPr lang="en-US" dirty="0"/>
              <a:t>Active Studies</a:t>
            </a:r>
          </a:p>
          <a:p>
            <a:r>
              <a:rPr lang="en-US" dirty="0"/>
              <a:t>Unpublished Document Report</a:t>
            </a:r>
          </a:p>
          <a:p>
            <a:r>
              <a:rPr lang="en-US" dirty="0"/>
              <a:t>IRB “Scorecard”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5F0DA-6AB5-4206-BB2A-A91910179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7" t="17334" r="36000" b="7111"/>
          <a:stretch/>
        </p:blipFill>
        <p:spPr>
          <a:xfrm rot="274813">
            <a:off x="5018405" y="2034553"/>
            <a:ext cx="2750975" cy="356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88799-2BD3-4FBA-BC9C-52A5D3CF8E91}"/>
              </a:ext>
            </a:extLst>
          </p:cNvPr>
          <p:cNvSpPr txBox="1"/>
          <p:nvPr/>
        </p:nvSpPr>
        <p:spPr>
          <a:xfrm rot="21297812">
            <a:off x="5734321" y="5541293"/>
            <a:ext cx="395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Helpful for audits, RCO reporting, and QI/QA!</a:t>
            </a:r>
          </a:p>
        </p:txBody>
      </p:sp>
    </p:spTree>
    <p:extLst>
      <p:ext uri="{BB962C8B-B14F-4D97-AF65-F5344CB8AC3E}">
        <p14:creationId xmlns:p14="http://schemas.microsoft.com/office/powerpoint/2010/main" val="374197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A3F4-FECE-4B68-926D-FA7BD8A9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kind of information can I get from the reports?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5B6B-0F8B-4E31-B78F-95CC6534FA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Review Process Report</a:t>
            </a:r>
          </a:p>
          <a:p>
            <a:pPr lvl="1"/>
            <a:r>
              <a:rPr lang="en-US" dirty="0"/>
              <a:t>Latest package (-1,-19)</a:t>
            </a:r>
          </a:p>
          <a:p>
            <a:pPr lvl="1"/>
            <a:r>
              <a:rPr lang="en-US" dirty="0"/>
              <a:t>Days unlocked</a:t>
            </a:r>
          </a:p>
          <a:p>
            <a:pPr lvl="1"/>
            <a:r>
              <a:rPr lang="en-US" dirty="0"/>
              <a:t>Type of package (CR, Initial)</a:t>
            </a:r>
          </a:p>
          <a:p>
            <a:pPr lvl="1"/>
            <a:r>
              <a:rPr lang="en-US" dirty="0"/>
              <a:t>First member shared (when was it assigned)</a:t>
            </a:r>
          </a:p>
          <a:p>
            <a:pPr lvl="1"/>
            <a:r>
              <a:rPr lang="en-US" dirty="0"/>
              <a:t>Board docs published (have approval docs been published)</a:t>
            </a:r>
          </a:p>
          <a:p>
            <a:pPr lvl="1"/>
            <a:r>
              <a:rPr lang="en-US" dirty="0"/>
              <a:t>Review details edited (discussion/remarks)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7D19D-577A-455F-B533-1B5CAEE7C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2335211"/>
          </a:xfrm>
        </p:spPr>
        <p:txBody>
          <a:bodyPr/>
          <a:lstStyle/>
          <a:p>
            <a:r>
              <a:rPr lang="en-US" b="1" dirty="0"/>
              <a:t>Project Status Report </a:t>
            </a:r>
          </a:p>
          <a:p>
            <a:pPr lvl="1"/>
            <a:r>
              <a:rPr lang="en-US" dirty="0"/>
              <a:t>Latest package</a:t>
            </a:r>
          </a:p>
          <a:p>
            <a:pPr lvl="1"/>
            <a:r>
              <a:rPr lang="en-US" dirty="0"/>
              <a:t>Submitted and agenda dates</a:t>
            </a:r>
          </a:p>
          <a:p>
            <a:pPr lvl="1"/>
            <a:r>
              <a:rPr lang="en-US" dirty="0"/>
              <a:t>Risk level</a:t>
            </a:r>
          </a:p>
          <a:p>
            <a:pPr lvl="1"/>
            <a:r>
              <a:rPr lang="en-US" dirty="0"/>
              <a:t># of packages received</a:t>
            </a:r>
          </a:p>
          <a:p>
            <a:pPr lvl="1"/>
            <a:r>
              <a:rPr lang="en-US" dirty="0"/>
              <a:t>Review details date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1DACF5-F651-4A7A-8E00-F1B986851EB7}"/>
              </a:ext>
            </a:extLst>
          </p:cNvPr>
          <p:cNvSpPr txBox="1">
            <a:spLocks/>
          </p:cNvSpPr>
          <p:nvPr/>
        </p:nvSpPr>
        <p:spPr>
          <a:xfrm>
            <a:off x="5089970" y="4725989"/>
            <a:ext cx="4184034" cy="122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Active Studies</a:t>
            </a:r>
          </a:p>
          <a:p>
            <a:pPr lvl="1"/>
            <a:r>
              <a:rPr lang="en-US" dirty="0"/>
              <a:t>Quick view on # of active studies </a:t>
            </a:r>
          </a:p>
        </p:txBody>
      </p:sp>
    </p:spTree>
    <p:extLst>
      <p:ext uri="{BB962C8B-B14F-4D97-AF65-F5344CB8AC3E}">
        <p14:creationId xmlns:p14="http://schemas.microsoft.com/office/powerpoint/2010/main" val="319926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591E-43A1-4CFA-81CA-B7834E3B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IRBNet Report: Board Scorecards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53D178-DEDB-49E0-83C4-071FF9536175}"/>
              </a:ext>
            </a:extLst>
          </p:cNvPr>
          <p:cNvSpPr txBox="1">
            <a:spLocks/>
          </p:cNvSpPr>
          <p:nvPr/>
        </p:nvSpPr>
        <p:spPr>
          <a:xfrm>
            <a:off x="6096000" y="1712133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IRB Scorecard Report</a:t>
            </a:r>
          </a:p>
          <a:p>
            <a:pPr lvl="1"/>
            <a:r>
              <a:rPr lang="en-US" dirty="0"/>
              <a:t>Snapshot of IRB workload</a:t>
            </a:r>
          </a:p>
          <a:p>
            <a:pPr lvl="1"/>
            <a:r>
              <a:rPr lang="en-US" dirty="0"/>
              <a:t>Areas for improvement </a:t>
            </a:r>
          </a:p>
          <a:p>
            <a:pPr lvl="1"/>
            <a:r>
              <a:rPr lang="en-US" dirty="0"/>
              <a:t>Helpful for R&amp;D Report</a:t>
            </a:r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CE26F7-993E-4527-9EE3-E82186B6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77" t="22998" r="32150" b="11048"/>
          <a:stretch/>
        </p:blipFill>
        <p:spPr>
          <a:xfrm>
            <a:off x="1290319" y="1427653"/>
            <a:ext cx="4805681" cy="494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4E237-14CE-4C85-9B2E-9D9831141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84" t="61482" r="32000" b="26222"/>
          <a:stretch/>
        </p:blipFill>
        <p:spPr>
          <a:xfrm>
            <a:off x="5378336" y="3898810"/>
            <a:ext cx="1174864" cy="1095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344FD3-0A8E-45CE-A053-1A367A359DE5}"/>
              </a:ext>
            </a:extLst>
          </p:cNvPr>
          <p:cNvPicPr/>
          <p:nvPr/>
        </p:nvPicPr>
        <p:blipFill rotWithShape="1">
          <a:blip r:embed="rId2"/>
          <a:srcRect l="39613" t="46874" r="54738" b="44103"/>
          <a:stretch/>
        </p:blipFill>
        <p:spPr bwMode="auto">
          <a:xfrm>
            <a:off x="1981200" y="3067050"/>
            <a:ext cx="112395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26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53591C-94F2-4873-94F2-6D9E86A0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Kind of IRB member Information from a Report?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080C-55EB-47B4-9AB1-F4712FF3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217" y="1595641"/>
            <a:ext cx="5612270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IRB Scorecard </a:t>
            </a:r>
            <a:r>
              <a:rPr lang="en-US" sz="2000" dirty="0"/>
              <a:t>– great way to audit members</a:t>
            </a:r>
          </a:p>
          <a:p>
            <a:pPr lvl="1"/>
            <a:r>
              <a:rPr lang="en-US" sz="1800" dirty="0"/>
              <a:t>Type of review assigned</a:t>
            </a:r>
          </a:p>
          <a:p>
            <a:pPr lvl="1"/>
            <a:r>
              <a:rPr lang="en-US" sz="1800" dirty="0"/>
              <a:t>Attendance</a:t>
            </a:r>
          </a:p>
          <a:p>
            <a:pPr lvl="1"/>
            <a:r>
              <a:rPr lang="en-US" sz="1800" dirty="0"/>
              <a:t># of Documents accessed</a:t>
            </a:r>
          </a:p>
          <a:p>
            <a:pPr lvl="1"/>
            <a:r>
              <a:rPr lang="en-US" sz="1800" dirty="0"/>
              <a:t>Reviewer Comments/Action (&amp; date)</a:t>
            </a:r>
          </a:p>
          <a:p>
            <a:pPr lvl="1"/>
            <a:r>
              <a:rPr lang="en-US" sz="1800" dirty="0"/>
              <a:t>Access granted date (vs. date assigned)</a:t>
            </a:r>
          </a:p>
          <a:p>
            <a:pPr lvl="1"/>
            <a:endParaRPr lang="en-US" sz="1300" dirty="0"/>
          </a:p>
          <a:p>
            <a:pPr lvl="1"/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85DA3-7947-4A46-998F-0337B09FA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92" b="18259"/>
          <a:stretch/>
        </p:blipFill>
        <p:spPr>
          <a:xfrm>
            <a:off x="522711" y="3424766"/>
            <a:ext cx="5044614" cy="218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871FE-0170-4ECE-B73A-0BC18B970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2724" r="32330" b="10611"/>
          <a:stretch/>
        </p:blipFill>
        <p:spPr>
          <a:xfrm rot="21235241">
            <a:off x="1332352" y="1982976"/>
            <a:ext cx="2913976" cy="2333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0191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CB7AB8B27BC469E47114C293B973D" ma:contentTypeVersion="3" ma:contentTypeDescription="Create a new document." ma:contentTypeScope="" ma:versionID="555b097958e72c9c977bcfc1b99ec213">
  <xsd:schema xmlns:xsd="http://www.w3.org/2001/XMLSchema" xmlns:xs="http://www.w3.org/2001/XMLSchema" xmlns:p="http://schemas.microsoft.com/office/2006/metadata/properties" xmlns:ns3="9c866f26-4f32-4004-870c-24a937c482ed" targetNamespace="http://schemas.microsoft.com/office/2006/metadata/properties" ma:root="true" ma:fieldsID="6969bb571e2342931e11a787d89565af" ns3:_="">
    <xsd:import namespace="9c866f26-4f32-4004-870c-24a937c482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6f26-4f32-4004-870c-24a937c482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A8E56-B632-459A-A99D-863FE78AF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66f26-4f32-4004-870c-24a937c48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77F80-0F82-4D65-8338-B23DBCDE3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75571-C769-4C95-B463-B709466507C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451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Cooper Black</vt:lpstr>
      <vt:lpstr>Trebuchet MS</vt:lpstr>
      <vt:lpstr>Wingdings 3</vt:lpstr>
      <vt:lpstr>Facet</vt:lpstr>
      <vt:lpstr>Tracking Studies and Using IRBNet Reports</vt:lpstr>
      <vt:lpstr>2018 Common Rule Transition</vt:lpstr>
      <vt:lpstr>Transition and Tag</vt:lpstr>
      <vt:lpstr>What To Search?</vt:lpstr>
      <vt:lpstr>IRBNet Reports – How To Utilize/Tips </vt:lpstr>
      <vt:lpstr>Common IRBNet Reports -</vt:lpstr>
      <vt:lpstr>What kind of information can I get from the reports? </vt:lpstr>
      <vt:lpstr>IRBNet Report: Board Scorecards</vt:lpstr>
      <vt:lpstr>What Kind of IRB member Information from a Report?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Studies and Using IRBNet Reports</dc:title>
  <dc:creator>Ordman, Jennifer (HIN)</dc:creator>
  <cp:lastModifiedBy>Rivera, Portia T</cp:lastModifiedBy>
  <cp:revision>24</cp:revision>
  <dcterms:created xsi:type="dcterms:W3CDTF">2020-09-16T18:50:05Z</dcterms:created>
  <dcterms:modified xsi:type="dcterms:W3CDTF">2020-09-25T14:39:01Z</dcterms:modified>
</cp:coreProperties>
</file>