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23"/>
  </p:notesMasterIdLst>
  <p:sldIdLst>
    <p:sldId id="274" r:id="rId5"/>
    <p:sldId id="257" r:id="rId6"/>
    <p:sldId id="838841356" r:id="rId7"/>
    <p:sldId id="838841353" r:id="rId8"/>
    <p:sldId id="838841358" r:id="rId9"/>
    <p:sldId id="838841410" r:id="rId10"/>
    <p:sldId id="838841357" r:id="rId11"/>
    <p:sldId id="838841402" r:id="rId12"/>
    <p:sldId id="838841403" r:id="rId13"/>
    <p:sldId id="838841404" r:id="rId14"/>
    <p:sldId id="838841405" r:id="rId15"/>
    <p:sldId id="838841408" r:id="rId16"/>
    <p:sldId id="838841409" r:id="rId17"/>
    <p:sldId id="838841368" r:id="rId18"/>
    <p:sldId id="838841407" r:id="rId19"/>
    <p:sldId id="838841406" r:id="rId20"/>
    <p:sldId id="838841397" r:id="rId21"/>
    <p:sldId id="83884140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59C4DFC-1FA8-4EB3-B4BD-DC24305DD001}">
          <p14:sldIdLst>
            <p14:sldId id="274"/>
            <p14:sldId id="257"/>
            <p14:sldId id="838841356"/>
            <p14:sldId id="838841353"/>
            <p14:sldId id="838841358"/>
            <p14:sldId id="838841410"/>
            <p14:sldId id="838841357"/>
            <p14:sldId id="838841402"/>
            <p14:sldId id="838841403"/>
            <p14:sldId id="838841404"/>
            <p14:sldId id="838841405"/>
            <p14:sldId id="838841408"/>
            <p14:sldId id="838841409"/>
            <p14:sldId id="838841368"/>
            <p14:sldId id="838841407"/>
            <p14:sldId id="838841406"/>
            <p14:sldId id="838841397"/>
            <p14:sldId id="838841401"/>
          </p14:sldIdLst>
        </p14:section>
        <p14:section name="Appendix" id="{B533152D-8367-43E9-880E-89E15D64476A}">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58170C-1C20-3533-23E6-CC8A29D447E3}" name="Olson, Erin (STL)" initials="OE" userId="S::erin.olson@va.gov::7045963f-2966-4230-8af9-72df39aeb45e" providerId="AD"/>
  <p188:author id="{83CE7F13-3A55-5400-2D79-57EA3E379DAC}" name="Points, Kari" initials="PK" userId="S::kari.points@va.gov::d3d08481-d9e7-4f0b-8844-65fed6518596" providerId="AD"/>
  <p188:author id="{7D1D6A25-4335-F31F-037B-5264622BFCF8}" name="Negrete, Maria (Titan Alpha)" initials="NM(A" userId="S::Maria.Negrete2@va.gov::0a4ba534-701a-455c-bf6c-e730d0a01c09" providerId="AD"/>
  <p188:author id="{57FF0554-D6D0-6CDF-A32B-C009199611CC}" name="Murphy, Diane E." initials="ME" userId="S::diane.murphy3@va.gov::25ebc3d9-7cfa-4ac1-9788-77fe46a03c98" providerId="AD"/>
  <p188:author id="{A4F754DA-B2C4-C695-EC82-8C721E0F92A2}" name="Berlow, Jason" initials="BJ" userId="S::Jason.Berlow@va.gov::2ca71643-eff5-4d67-b81e-ca1c03f44d5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rlow, Jason" initials="BJ" lastIdx="2" clrIdx="0">
    <p:extLst>
      <p:ext uri="{19B8F6BF-5375-455C-9EA6-DF929625EA0E}">
        <p15:presenceInfo xmlns:p15="http://schemas.microsoft.com/office/powerpoint/2012/main" userId="S::Jason.Berlow@va.gov::2ca71643-eff5-4d67-b81e-ca1c03f44d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F0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56DBA6-5BA6-C442-58FE-820B39F28099}" v="2" dt="2025-01-22T19:44:27.8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EDC7D-6D2B-48BC-A863-DE8E3C60BC9F}" type="datetimeFigureOut">
              <a:rPr lang="en-US" smtClean="0"/>
              <a:t>1/24/2025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574F8-C803-4BA0-BA40-396F8B7B22AC}" type="slidenum">
              <a:rPr lang="en-US" smtClean="0"/>
              <a:t>‹#›</a:t>
            </a:fld>
            <a:endParaRPr lang="en-US"/>
          </a:p>
        </p:txBody>
      </p:sp>
    </p:spTree>
    <p:extLst>
      <p:ext uri="{BB962C8B-B14F-4D97-AF65-F5344CB8AC3E}">
        <p14:creationId xmlns:p14="http://schemas.microsoft.com/office/powerpoint/2010/main" val="2488333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John</a:t>
            </a:r>
          </a:p>
        </p:txBody>
      </p:sp>
      <p:sp>
        <p:nvSpPr>
          <p:cNvPr id="4" name="Slide Number Placeholder 3"/>
          <p:cNvSpPr>
            <a:spLocks noGrp="1"/>
          </p:cNvSpPr>
          <p:nvPr>
            <p:ph type="sldNum" sz="quarter" idx="5"/>
          </p:nvPr>
        </p:nvSpPr>
        <p:spPr/>
        <p:txBody>
          <a:bodyPr/>
          <a:lstStyle/>
          <a:p>
            <a:fld id="{46E0020C-34B3-4644-B138-3A9503ECB28E}" type="slidenum">
              <a:rPr lang="en-US" smtClean="0"/>
              <a:pPr/>
              <a:t>2</a:t>
            </a:fld>
            <a:endParaRPr lang="en-US"/>
          </a:p>
        </p:txBody>
      </p:sp>
    </p:spTree>
    <p:extLst>
      <p:ext uri="{BB962C8B-B14F-4D97-AF65-F5344CB8AC3E}">
        <p14:creationId xmlns:p14="http://schemas.microsoft.com/office/powerpoint/2010/main" val="3959704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-Jason</a:t>
            </a:r>
          </a:p>
        </p:txBody>
      </p:sp>
      <p:sp>
        <p:nvSpPr>
          <p:cNvPr id="4" name="Slide Number Placeholder 3"/>
          <p:cNvSpPr>
            <a:spLocks noGrp="1"/>
          </p:cNvSpPr>
          <p:nvPr>
            <p:ph type="sldNum" sz="quarter" idx="5"/>
          </p:nvPr>
        </p:nvSpPr>
        <p:spPr/>
        <p:txBody>
          <a:bodyPr/>
          <a:lstStyle/>
          <a:p>
            <a:fld id="{A02574F8-C803-4BA0-BA40-396F8B7B22AC}" type="slidenum">
              <a:rPr lang="en-US" smtClean="0"/>
              <a:t>4</a:t>
            </a:fld>
            <a:endParaRPr lang="en-US"/>
          </a:p>
        </p:txBody>
      </p:sp>
    </p:spTree>
    <p:extLst>
      <p:ext uri="{BB962C8B-B14F-4D97-AF65-F5344CB8AC3E}">
        <p14:creationId xmlns:p14="http://schemas.microsoft.com/office/powerpoint/2010/main" val="372566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74058821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15110722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3946DA-7B17-4B8B-9018-B13D3B82D5C6}" type="datetime1">
              <a:rPr lang="en-US" smtClean="0"/>
              <a:t>1/24/2025</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932276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10" Type="http://schemas.openxmlformats.org/officeDocument/2006/relationships/image" Target="../media/image3.png"/><Relationship Id="rId4" Type="http://schemas.openxmlformats.org/officeDocument/2006/relationships/theme" Target="../theme/theme1.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95" imgH="396" progId="TCLayout.ActiveDocument.1">
                  <p:embed/>
                </p:oleObj>
              </mc:Choice>
              <mc:Fallback>
                <p:oleObj name="think-cell Slide" r:id="rId7"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9"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0"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62040924"/>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3" r:id="rId3"/>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dvagov.sharepoint.com/:w:/r/sites/vacovhacomm/admin/ORDFinance/Shared%20Documents/Finance%20Best%20Practices/Budget%20Management/FY%2025/2%20Percent%20Carry-Over%20and%20CC101%20Cost%20Transfers%20FINAL.docx?d=wcdd7f5898f6b4e3cbf97d91eac9011da&amp;csf=1&amp;web=1&amp;e=VCtXHx&amp;xsdata=MDV8MDJ8fGNjMTNmYmVhNzA0MzRiMzJlNTY0MDhkZDM2NDEwOWVhfGU5NWYxYjIzYWJhZjQ1ZWU4MjFkYjdhYjI1MWFiM2JmfDB8MHw2Mzg3MjYzNzUxMzkzODM4NjR8VW5rbm93bnxUV0ZwYkdac2IzZDhleUpGYlhCMGVVMWhjR2tpT25SeWRXVXNJbFlpT2lJd0xqQXVNREF3TUNJc0lsQWlPaUpYYVc0ek1pSXNJa0ZPSWpvaVRXRnBiQ0lzSWxkVUlqb3lmUT09fDB8fHw%3d&amp;sdata=ODVHTUJ6WVZueEQ2aFlUUGI1aW1xMk1qUmFMcVJIais5VUpDVmRSSE1KOD0%3d"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vagov.sharepoint.com/sites/vacovhacomm/admin/ORDFinance/Shared%20Documents/Forms/AllItems.aspx?id=%2Fsites%2Fvacovhacomm%2Fadmin%2FORDFinance%2FShared%20Documents%2FFinance%20Best%20Practices%2FBudget%20Management%2FFY%2025%2FFY%2025%20ORD%20SOY%20Budget%20Execution%20Guidance%20final%2Epdf&amp;viewid=81c93420%2D25c9%2D4cd4%2Da35a%2Deb24c49214d2&amp;parent=%2Fsites%2Fvacovhacomm%2Fadmin%2FORDFinance%2FShared%20Documents%2FFinance%20Best%20Practices%2FBudget%20Management%2FFY%2025" TargetMode="External"/><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forms.office.com/Pages/ResponsePage.aspx?id=Ixtf6a-r7kWCHberJRqzv0yuJabPAhVEm7ERM18ambtUMVBNSFRaUjhEOVc3RDlOMTk1RFpDQjlPMCQlQCN0PWcu"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dvagov.sharepoint.com/sites/vacovhacomm/admin/ORDFinance/Shared%20Documents/Forms/AllItems.aspx?id=%2Fsites%2Fvacovhacomm%2Fadmin%2FORDFinance%2FShared%20Documents%2FFinance%20Best%20Practices%2FBudget%20Management%2FFY%2025%2FFY%2025%20ORD%20SOY%20Budget%20Execution%20Guidance%20final%2Epdf&amp;viewid=81c93420%2D25c9%2D4cd4%2Da35a%2Deb24c49214d2&amp;parent=%2Fsites%2Fvacovhacomm%2Fadmin%2FORDFinance%2FShared%20Documents%2FFinance%20Best%20Practices%2FBudget%20Management%2FFY%202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50A97B40-0E24-405D-9340-F4C2098E3709}"/>
              </a:ext>
            </a:extLst>
          </p:cNvPr>
          <p:cNvSpPr>
            <a:spLocks noGrp="1"/>
          </p:cNvSpPr>
          <p:nvPr>
            <p:ph type="subTitle" idx="1"/>
          </p:nvPr>
        </p:nvSpPr>
        <p:spPr>
          <a:xfrm>
            <a:off x="461568" y="2576202"/>
            <a:ext cx="6095551" cy="2473253"/>
          </a:xfrm>
        </p:spPr>
        <p:txBody>
          <a:bodyPr vert="horz" lIns="91440" tIns="45720" rIns="91440" bIns="45720" rtlCol="0" anchor="t">
            <a:normAutofit/>
          </a:bodyPr>
          <a:lstStyle/>
          <a:p>
            <a:endParaRPr lang="en-US"/>
          </a:p>
          <a:p>
            <a:endParaRPr lang="en-US"/>
          </a:p>
          <a:p>
            <a:endParaRPr lang="en-US"/>
          </a:p>
        </p:txBody>
      </p:sp>
      <p:pic>
        <p:nvPicPr>
          <p:cNvPr id="5" name="Picture 10" descr="VASeal transp">
            <a:extLst>
              <a:ext uri="{FF2B5EF4-FFF2-40B4-BE49-F238E27FC236}">
                <a16:creationId xmlns:a16="http://schemas.microsoft.com/office/drawing/2014/main" id="{DFCFC220-AB91-4D5C-983B-017756DBAAAB}"/>
              </a:ext>
            </a:extLst>
          </p:cNvPr>
          <p:cNvPicPr>
            <a:picLocks noChangeAspect="1" noChangeArrowheads="1"/>
          </p:cNvPicPr>
          <p:nvPr/>
        </p:nvPicPr>
        <p:blipFill rotWithShape="1">
          <a:blip r:embed="rId2" cstate="print"/>
          <a:srcRect l="2879" r="1" b="1"/>
          <a:stretch/>
        </p:blipFill>
        <p:spPr bwMode="auto">
          <a:xfrm>
            <a:off x="8569666" y="2893809"/>
            <a:ext cx="2532684" cy="2591092"/>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p:spPr>
      </p:pic>
      <p:sp>
        <p:nvSpPr>
          <p:cNvPr id="3" name="TextBox 2">
            <a:extLst>
              <a:ext uri="{FF2B5EF4-FFF2-40B4-BE49-F238E27FC236}">
                <a16:creationId xmlns:a16="http://schemas.microsoft.com/office/drawing/2014/main" id="{55C8F484-6B8B-49B7-BAA2-C5FBA584D1C0}"/>
              </a:ext>
            </a:extLst>
          </p:cNvPr>
          <p:cNvSpPr txBox="1"/>
          <p:nvPr/>
        </p:nvSpPr>
        <p:spPr>
          <a:xfrm>
            <a:off x="199092" y="1229536"/>
            <a:ext cx="11793816" cy="1446550"/>
          </a:xfrm>
          <a:prstGeom prst="rect">
            <a:avLst/>
          </a:prstGeom>
          <a:noFill/>
        </p:spPr>
        <p:txBody>
          <a:bodyPr wrap="square" rtlCol="0">
            <a:spAutoFit/>
          </a:bodyPr>
          <a:lstStyle/>
          <a:p>
            <a:pPr algn="ctr"/>
            <a:r>
              <a:rPr lang="en-US" sz="4400" dirty="0"/>
              <a:t>Managing Budgets during a Continuing </a:t>
            </a:r>
          </a:p>
          <a:p>
            <a:pPr algn="ctr"/>
            <a:r>
              <a:rPr lang="en-US" sz="4400" dirty="0"/>
              <a:t>Resolution and Status of Prior Year</a:t>
            </a:r>
          </a:p>
        </p:txBody>
      </p:sp>
      <p:sp>
        <p:nvSpPr>
          <p:cNvPr id="2" name="Slide Number Placeholder 1">
            <a:extLst>
              <a:ext uri="{FF2B5EF4-FFF2-40B4-BE49-F238E27FC236}">
                <a16:creationId xmlns:a16="http://schemas.microsoft.com/office/drawing/2014/main" id="{34434A85-9CC5-4E29-9666-74DA3E13829B}"/>
              </a:ext>
            </a:extLst>
          </p:cNvPr>
          <p:cNvSpPr>
            <a:spLocks noGrp="1"/>
          </p:cNvSpPr>
          <p:nvPr>
            <p:ph type="sldNum" sz="quarter" idx="12"/>
          </p:nvPr>
        </p:nvSpPr>
        <p:spPr/>
        <p:txBody>
          <a:bodyPr/>
          <a:lstStyle/>
          <a:p>
            <a:fld id="{670A9334-4E67-F94F-A05E-0CE8B74A054E}" type="slidenum">
              <a:rPr lang="en-US" smtClean="0"/>
              <a:pPr/>
              <a:t>1</a:t>
            </a:fld>
            <a:endParaRPr lang="en-US"/>
          </a:p>
        </p:txBody>
      </p:sp>
      <p:sp>
        <p:nvSpPr>
          <p:cNvPr id="7" name="Subtitle 3">
            <a:extLst>
              <a:ext uri="{FF2B5EF4-FFF2-40B4-BE49-F238E27FC236}">
                <a16:creationId xmlns:a16="http://schemas.microsoft.com/office/drawing/2014/main" id="{788C140D-A3DA-406D-89E4-B35663EE3CFC}"/>
              </a:ext>
            </a:extLst>
          </p:cNvPr>
          <p:cNvSpPr txBox="1">
            <a:spLocks/>
          </p:cNvSpPr>
          <p:nvPr/>
        </p:nvSpPr>
        <p:spPr>
          <a:xfrm>
            <a:off x="537069" y="3011648"/>
            <a:ext cx="6095551" cy="2473253"/>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January 23,</a:t>
            </a:r>
            <a:r>
              <a:rPr lang="en-US" baseline="30000" dirty="0"/>
              <a:t> </a:t>
            </a:r>
            <a:r>
              <a:rPr lang="en-US" dirty="0"/>
              <a:t>2025</a:t>
            </a:r>
          </a:p>
          <a:p>
            <a:r>
              <a:rPr lang="en-US" dirty="0"/>
              <a:t>Diane Murphy, ORD Finance</a:t>
            </a:r>
          </a:p>
          <a:p>
            <a:r>
              <a:rPr lang="en-US" dirty="0">
                <a:cs typeface="Calibri"/>
              </a:rPr>
              <a:t>Erin Olson, ORD Finance</a:t>
            </a:r>
          </a:p>
          <a:p>
            <a:r>
              <a:rPr lang="en-US" dirty="0"/>
              <a:t>Kari Points, Advisor, Field Operations</a:t>
            </a:r>
          </a:p>
          <a:p>
            <a:endParaRPr lang="en-US" dirty="0"/>
          </a:p>
        </p:txBody>
      </p:sp>
    </p:spTree>
    <p:extLst>
      <p:ext uri="{BB962C8B-B14F-4D97-AF65-F5344CB8AC3E}">
        <p14:creationId xmlns:p14="http://schemas.microsoft.com/office/powerpoint/2010/main" val="224000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2BD72-B2CD-AC78-DFD3-60E334B70240}"/>
              </a:ext>
            </a:extLst>
          </p:cNvPr>
          <p:cNvSpPr>
            <a:spLocks noGrp="1"/>
          </p:cNvSpPr>
          <p:nvPr>
            <p:ph type="title"/>
          </p:nvPr>
        </p:nvSpPr>
        <p:spPr/>
        <p:txBody>
          <a:bodyPr/>
          <a:lstStyle/>
          <a:p>
            <a:r>
              <a:rPr lang="en-US"/>
              <a:t>What caused the deficits?</a:t>
            </a:r>
          </a:p>
        </p:txBody>
      </p:sp>
      <p:sp>
        <p:nvSpPr>
          <p:cNvPr id="3" name="Content Placeholder 2">
            <a:extLst>
              <a:ext uri="{FF2B5EF4-FFF2-40B4-BE49-F238E27FC236}">
                <a16:creationId xmlns:a16="http://schemas.microsoft.com/office/drawing/2014/main" id="{DC1C949A-FD33-15A1-3595-5A6E62303AE0}"/>
              </a:ext>
            </a:extLst>
          </p:cNvPr>
          <p:cNvSpPr>
            <a:spLocks noGrp="1"/>
          </p:cNvSpPr>
          <p:nvPr>
            <p:ph idx="1"/>
          </p:nvPr>
        </p:nvSpPr>
        <p:spPr>
          <a:xfrm>
            <a:off x="371475" y="1056443"/>
            <a:ext cx="10515600" cy="4656516"/>
          </a:xfrm>
        </p:spPr>
        <p:txBody>
          <a:bodyPr/>
          <a:lstStyle/>
          <a:p>
            <a:r>
              <a:rPr lang="en-US"/>
              <a:t>Preventable Reasons (</a:t>
            </a:r>
            <a:r>
              <a:rPr lang="en-US" err="1"/>
              <a:t>cont</a:t>
            </a:r>
            <a:r>
              <a:rPr lang="en-US"/>
              <a:t>).</a:t>
            </a:r>
          </a:p>
          <a:p>
            <a:pPr lvl="1"/>
            <a:r>
              <a:rPr lang="en-US" kern="100">
                <a:effectLst/>
                <a:latin typeface="Calibri" panose="020F0502020204030204" pitchFamily="34" charset="0"/>
                <a:ea typeface="Calibri" panose="020F0502020204030204" pitchFamily="34" charset="0"/>
                <a:cs typeface="Times New Roman" panose="02020603050405020304" pitchFamily="18" charset="0"/>
              </a:rPr>
              <a:t>Cost transfers from current year to prior year have not been completed. Site has unobligated balance in prior year, deficit in current year, executing a cost transfer will bring down balance in Prior Year and eliminate deficit in Current Year.</a:t>
            </a:r>
          </a:p>
          <a:p>
            <a:endParaRPr lang="en-US"/>
          </a:p>
          <a:p>
            <a:endParaRPr lang="en-US"/>
          </a:p>
        </p:txBody>
      </p:sp>
      <p:sp>
        <p:nvSpPr>
          <p:cNvPr id="4" name="Slide Number Placeholder 3">
            <a:extLst>
              <a:ext uri="{FF2B5EF4-FFF2-40B4-BE49-F238E27FC236}">
                <a16:creationId xmlns:a16="http://schemas.microsoft.com/office/drawing/2014/main" id="{72A0A059-E489-780D-962A-DE6C507E5C03}"/>
              </a:ext>
            </a:extLst>
          </p:cNvPr>
          <p:cNvSpPr>
            <a:spLocks noGrp="1"/>
          </p:cNvSpPr>
          <p:nvPr>
            <p:ph type="sldNum" sz="quarter" idx="12"/>
          </p:nvPr>
        </p:nvSpPr>
        <p:spPr/>
        <p:txBody>
          <a:bodyPr/>
          <a:lstStyle/>
          <a:p>
            <a:fld id="{670A9334-4E67-F94F-A05E-0CE8B74A054E}" type="slidenum">
              <a:rPr lang="en-US" smtClean="0"/>
              <a:t>10</a:t>
            </a:fld>
            <a:endParaRPr lang="en-US"/>
          </a:p>
        </p:txBody>
      </p:sp>
      <p:graphicFrame>
        <p:nvGraphicFramePr>
          <p:cNvPr id="5" name="Table 4">
            <a:extLst>
              <a:ext uri="{FF2B5EF4-FFF2-40B4-BE49-F238E27FC236}">
                <a16:creationId xmlns:a16="http://schemas.microsoft.com/office/drawing/2014/main" id="{0FA4F9D2-43A3-B0DD-1AD4-8B5995EE4CEE}"/>
              </a:ext>
            </a:extLst>
          </p:cNvPr>
          <p:cNvGraphicFramePr>
            <a:graphicFrameLocks noGrp="1"/>
          </p:cNvGraphicFramePr>
          <p:nvPr>
            <p:extLst>
              <p:ext uri="{D42A27DB-BD31-4B8C-83A1-F6EECF244321}">
                <p14:modId xmlns:p14="http://schemas.microsoft.com/office/powerpoint/2010/main" val="382045852"/>
              </p:ext>
            </p:extLst>
          </p:nvPr>
        </p:nvGraphicFramePr>
        <p:xfrm>
          <a:off x="2093592" y="3207058"/>
          <a:ext cx="2159240" cy="2697950"/>
        </p:xfrm>
        <a:graphic>
          <a:graphicData uri="http://schemas.openxmlformats.org/drawingml/2006/table">
            <a:tbl>
              <a:tblPr/>
              <a:tblGrid>
                <a:gridCol w="1116242">
                  <a:extLst>
                    <a:ext uri="{9D8B030D-6E8A-4147-A177-3AD203B41FA5}">
                      <a16:colId xmlns:a16="http://schemas.microsoft.com/office/drawing/2014/main" val="2284194945"/>
                    </a:ext>
                  </a:extLst>
                </a:gridCol>
                <a:gridCol w="1042998">
                  <a:extLst>
                    <a:ext uri="{9D8B030D-6E8A-4147-A177-3AD203B41FA5}">
                      <a16:colId xmlns:a16="http://schemas.microsoft.com/office/drawing/2014/main" val="4003022555"/>
                    </a:ext>
                  </a:extLst>
                </a:gridCol>
              </a:tblGrid>
              <a:tr h="528075">
                <a:tc>
                  <a:txBody>
                    <a:bodyPr/>
                    <a:lstStyle/>
                    <a:p>
                      <a:pPr algn="l" fontAlgn="b"/>
                      <a:r>
                        <a:rPr lang="en-US" sz="1000" b="1" i="0" u="none" strike="noStrike">
                          <a:solidFill>
                            <a:srgbClr val="000000"/>
                          </a:solidFill>
                          <a:effectLst/>
                          <a:latin typeface="Calibri" panose="020F0502020204030204" pitchFamily="34" charset="0"/>
                        </a:rPr>
                        <a:t>FY24/25 (PY) 1/2/2025 unobligated balance</a:t>
                      </a:r>
                    </a:p>
                  </a:txBody>
                  <a:tcPr marL="8801" marR="8801" marT="8801" marB="0" anchor="b">
                    <a:lnL>
                      <a:noFill/>
                    </a:lnL>
                    <a:lnR>
                      <a:noFill/>
                    </a:lnR>
                    <a:lnT>
                      <a:noFill/>
                    </a:lnT>
                    <a:lnB>
                      <a:noFill/>
                    </a:lnB>
                    <a:solidFill>
                      <a:srgbClr val="FFFF00"/>
                    </a:solidFill>
                  </a:tcPr>
                </a:tc>
                <a:tc>
                  <a:txBody>
                    <a:bodyPr/>
                    <a:lstStyle/>
                    <a:p>
                      <a:pPr algn="l" fontAlgn="b"/>
                      <a:r>
                        <a:rPr lang="en-US" sz="1000" b="1" i="0" u="none" strike="noStrike">
                          <a:solidFill>
                            <a:srgbClr val="000000"/>
                          </a:solidFill>
                          <a:effectLst/>
                          <a:latin typeface="Calibri" panose="020F0502020204030204" pitchFamily="34" charset="0"/>
                        </a:rPr>
                        <a:t>Received Loan in FY25/26 (CY)</a:t>
                      </a:r>
                    </a:p>
                  </a:txBody>
                  <a:tcPr marL="8801" marR="8801" marT="880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93742980"/>
                  </a:ext>
                </a:extLst>
              </a:tr>
              <a:tr h="258245">
                <a:tc>
                  <a:txBody>
                    <a:bodyPr/>
                    <a:lstStyle/>
                    <a:p>
                      <a:pPr algn="l" fontAlgn="b"/>
                      <a:r>
                        <a:rPr lang="en-US" sz="1000" b="0" i="0" u="none" strike="noStrike">
                          <a:solidFill>
                            <a:srgbClr val="000000"/>
                          </a:solidFill>
                          <a:effectLst/>
                          <a:latin typeface="Calibri" panose="020F0502020204030204" pitchFamily="34" charset="0"/>
                        </a:rPr>
                        <a:t> $           1,290,114.91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            280,156.00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911379742"/>
                  </a:ext>
                </a:extLst>
              </a:tr>
              <a:tr h="318605">
                <a:tc>
                  <a:txBody>
                    <a:bodyPr/>
                    <a:lstStyle/>
                    <a:p>
                      <a:pPr algn="l" fontAlgn="b"/>
                      <a:r>
                        <a:rPr lang="en-US" sz="1000" b="0" i="0" u="none" strike="noStrike">
                          <a:solidFill>
                            <a:srgbClr val="000000"/>
                          </a:solidFill>
                          <a:effectLst/>
                          <a:latin typeface="Calibri" panose="020F0502020204030204" pitchFamily="34" charset="0"/>
                        </a:rPr>
                        <a:t> $              955,832.52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            512,158.00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134789549"/>
                  </a:ext>
                </a:extLst>
              </a:tr>
              <a:tr h="318605">
                <a:tc>
                  <a:txBody>
                    <a:bodyPr/>
                    <a:lstStyle/>
                    <a:p>
                      <a:pPr algn="l" fontAlgn="b"/>
                      <a:r>
                        <a:rPr lang="en-US" sz="1000" b="0" i="0" u="none" strike="noStrike">
                          <a:solidFill>
                            <a:srgbClr val="000000"/>
                          </a:solidFill>
                          <a:effectLst/>
                          <a:latin typeface="Calibri" panose="020F0502020204030204" pitchFamily="34" charset="0"/>
                        </a:rPr>
                        <a:t> $              667,292.36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            100,000.00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45189457"/>
                  </a:ext>
                </a:extLst>
              </a:tr>
              <a:tr h="318605">
                <a:tc>
                  <a:txBody>
                    <a:bodyPr/>
                    <a:lstStyle/>
                    <a:p>
                      <a:pPr algn="l" fontAlgn="b"/>
                      <a:r>
                        <a:rPr lang="en-US" sz="1000" b="0" i="0" u="none" strike="noStrike">
                          <a:solidFill>
                            <a:srgbClr val="000000"/>
                          </a:solidFill>
                          <a:effectLst/>
                          <a:latin typeface="Calibri" panose="020F0502020204030204" pitchFamily="34" charset="0"/>
                        </a:rPr>
                        <a:t> $              461,274.56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            284,588.00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974125249"/>
                  </a:ext>
                </a:extLst>
              </a:tr>
              <a:tr h="318605">
                <a:tc>
                  <a:txBody>
                    <a:bodyPr/>
                    <a:lstStyle/>
                    <a:p>
                      <a:pPr algn="l" fontAlgn="b"/>
                      <a:r>
                        <a:rPr lang="en-US" sz="1000" b="0" i="0" u="none" strike="noStrike">
                          <a:solidFill>
                            <a:srgbClr val="000000"/>
                          </a:solidFill>
                          <a:effectLst/>
                          <a:latin typeface="Calibri" panose="020F0502020204030204" pitchFamily="34" charset="0"/>
                        </a:rPr>
                        <a:t> $              414,436.96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            200,000.00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68504906"/>
                  </a:ext>
                </a:extLst>
              </a:tr>
              <a:tr h="318605">
                <a:tc>
                  <a:txBody>
                    <a:bodyPr/>
                    <a:lstStyle/>
                    <a:p>
                      <a:pPr algn="l" fontAlgn="b"/>
                      <a:r>
                        <a:rPr lang="en-US" sz="1000" b="0" i="0" u="none" strike="noStrike">
                          <a:solidFill>
                            <a:srgbClr val="000000"/>
                          </a:solidFill>
                          <a:effectLst/>
                          <a:latin typeface="Calibri" panose="020F0502020204030204" pitchFamily="34" charset="0"/>
                        </a:rPr>
                        <a:t> $              273,714.54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            200,000.00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566869758"/>
                  </a:ext>
                </a:extLst>
              </a:tr>
              <a:tr h="318605">
                <a:tc>
                  <a:txBody>
                    <a:bodyPr/>
                    <a:lstStyle/>
                    <a:p>
                      <a:pPr algn="l" fontAlgn="b"/>
                      <a:r>
                        <a:rPr lang="en-US" sz="1000" b="0" i="0" u="none" strike="noStrike">
                          <a:solidFill>
                            <a:srgbClr val="000000"/>
                          </a:solidFill>
                          <a:effectLst/>
                          <a:latin typeface="Calibri" panose="020F0502020204030204" pitchFamily="34" charset="0"/>
                        </a:rPr>
                        <a:t> $              103,270.17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              25,000.00 </a:t>
                      </a:r>
                    </a:p>
                  </a:txBody>
                  <a:tcPr marL="8801" marR="8801" marT="88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544963189"/>
                  </a:ext>
                </a:extLst>
              </a:tr>
            </a:tbl>
          </a:graphicData>
        </a:graphic>
      </p:graphicFrame>
      <p:sp>
        <p:nvSpPr>
          <p:cNvPr id="6" name="TextBox 5">
            <a:extLst>
              <a:ext uri="{FF2B5EF4-FFF2-40B4-BE49-F238E27FC236}">
                <a16:creationId xmlns:a16="http://schemas.microsoft.com/office/drawing/2014/main" id="{BE25D510-9BC4-D0DC-76D6-69C9983E3138}"/>
              </a:ext>
            </a:extLst>
          </p:cNvPr>
          <p:cNvSpPr txBox="1"/>
          <p:nvPr/>
        </p:nvSpPr>
        <p:spPr>
          <a:xfrm>
            <a:off x="5899270" y="3678870"/>
            <a:ext cx="4199138" cy="1754326"/>
          </a:xfrm>
          <a:prstGeom prst="rect">
            <a:avLst/>
          </a:prstGeom>
          <a:noFill/>
        </p:spPr>
        <p:txBody>
          <a:bodyPr wrap="square" rtlCol="0">
            <a:spAutoFit/>
          </a:bodyPr>
          <a:lstStyle/>
          <a:p>
            <a:r>
              <a:rPr lang="en-US"/>
              <a:t>In each of these cases, the station had more funds in Prior Year than what was loaned in Current Year. If the station had done cost transfers from Current Year to Prior Year, a loan would not have been needed.</a:t>
            </a:r>
          </a:p>
        </p:txBody>
      </p:sp>
    </p:spTree>
    <p:extLst>
      <p:ext uri="{BB962C8B-B14F-4D97-AF65-F5344CB8AC3E}">
        <p14:creationId xmlns:p14="http://schemas.microsoft.com/office/powerpoint/2010/main" val="715465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D0D2-D88F-82DB-98AF-82DDAEEF3C4C}"/>
              </a:ext>
            </a:extLst>
          </p:cNvPr>
          <p:cNvSpPr>
            <a:spLocks noGrp="1"/>
          </p:cNvSpPr>
          <p:nvPr>
            <p:ph type="title"/>
          </p:nvPr>
        </p:nvSpPr>
        <p:spPr/>
        <p:txBody>
          <a:bodyPr/>
          <a:lstStyle/>
          <a:p>
            <a:pPr marL="0" indent="0">
              <a:buNone/>
            </a:pPr>
            <a:r>
              <a:rPr lang="en-US" kern="100">
                <a:latin typeface="Calibri" panose="020F0502020204030204" pitchFamily="34" charset="0"/>
                <a:ea typeface="Calibri" panose="020F0502020204030204" pitchFamily="34" charset="0"/>
                <a:cs typeface="Times New Roman" panose="02020603050405020304" pitchFamily="18" charset="0"/>
              </a:rPr>
              <a:t>C</a:t>
            </a:r>
            <a:r>
              <a:rPr lang="en-US" kern="100">
                <a:effectLst/>
                <a:latin typeface="Calibri" panose="020F0502020204030204" pitchFamily="34" charset="0"/>
                <a:ea typeface="Calibri" panose="020F0502020204030204" pitchFamily="34" charset="0"/>
                <a:cs typeface="Times New Roman" panose="02020603050405020304" pitchFamily="18" charset="0"/>
              </a:rPr>
              <a:t>larification on Overcommit</a:t>
            </a:r>
          </a:p>
        </p:txBody>
      </p:sp>
      <p:sp>
        <p:nvSpPr>
          <p:cNvPr id="3" name="Content Placeholder 2">
            <a:extLst>
              <a:ext uri="{FF2B5EF4-FFF2-40B4-BE49-F238E27FC236}">
                <a16:creationId xmlns:a16="http://schemas.microsoft.com/office/drawing/2014/main" id="{6AD9DA37-688F-AB10-4C7F-B56C033DA040}"/>
              </a:ext>
            </a:extLst>
          </p:cNvPr>
          <p:cNvSpPr>
            <a:spLocks noGrp="1"/>
          </p:cNvSpPr>
          <p:nvPr>
            <p:ph idx="1"/>
          </p:nvPr>
        </p:nvSpPr>
        <p:spPr>
          <a:xfrm>
            <a:off x="389230" y="1317233"/>
            <a:ext cx="10515600" cy="4351338"/>
          </a:xfrm>
        </p:spPr>
        <p:txBody>
          <a:bodyPr vert="horz" lIns="91440" tIns="45720" rIns="91440" bIns="45720" rtlCol="0" anchor="t">
            <a:noAutofit/>
          </a:bodyPr>
          <a:lstStyle/>
          <a:p>
            <a:r>
              <a:rPr lang="en-US" kern="100">
                <a:latin typeface="Calibri"/>
                <a:ea typeface="Calibri"/>
                <a:cs typeface="Times New Roman"/>
              </a:rPr>
              <a:t>You may be thinking to yourself, </a:t>
            </a:r>
            <a:r>
              <a:rPr lang="en-US" i="1" kern="100">
                <a:latin typeface="Calibri"/>
                <a:ea typeface="Calibri"/>
                <a:cs typeface="Times New Roman"/>
              </a:rPr>
              <a:t>"but ORD states that I should put my FCPs on overcommit during a CR."</a:t>
            </a:r>
          </a:p>
          <a:p>
            <a:r>
              <a:rPr lang="en-US" b="1" kern="100">
                <a:effectLst/>
                <a:latin typeface="Calibri"/>
                <a:ea typeface="Calibri"/>
                <a:cs typeface="Times New Roman"/>
              </a:rPr>
              <a:t>Overcommit should only be used at the beginning of the fiscal year when waiting for the funds for the 1</a:t>
            </a:r>
            <a:r>
              <a:rPr lang="en-US" b="1" kern="100" baseline="30000">
                <a:effectLst/>
                <a:latin typeface="Calibri"/>
                <a:ea typeface="Calibri"/>
                <a:cs typeface="Times New Roman"/>
              </a:rPr>
              <a:t>st</a:t>
            </a:r>
            <a:r>
              <a:rPr lang="en-US" b="1" kern="100">
                <a:effectLst/>
                <a:latin typeface="Calibri"/>
                <a:ea typeface="Calibri"/>
                <a:cs typeface="Times New Roman"/>
              </a:rPr>
              <a:t> CR to be sent out. </a:t>
            </a:r>
          </a:p>
          <a:p>
            <a:r>
              <a:rPr lang="en-US" kern="100" dirty="0">
                <a:effectLst/>
                <a:latin typeface="Calibri"/>
                <a:ea typeface="Calibri"/>
                <a:cs typeface="Times New Roman"/>
              </a:rPr>
              <a:t>It should </a:t>
            </a:r>
            <a:r>
              <a:rPr lang="en-US" b="1" kern="100" dirty="0">
                <a:effectLst/>
                <a:latin typeface="Calibri"/>
                <a:ea typeface="Calibri"/>
                <a:cs typeface="Times New Roman"/>
              </a:rPr>
              <a:t>NOT</a:t>
            </a:r>
            <a:r>
              <a:rPr lang="en-US" kern="100" dirty="0">
                <a:effectLst/>
                <a:latin typeface="Calibri"/>
                <a:ea typeface="Calibri"/>
                <a:cs typeface="Times New Roman"/>
              </a:rPr>
              <a:t> be used to over obligate during the CR once funds are sent unless there is an unavoidable issue (can’t execute cost transfers due to delays in TEF, reimbursables or </a:t>
            </a:r>
            <a:r>
              <a:rPr lang="en-US" kern="100" dirty="0">
                <a:latin typeface="Calibri"/>
                <a:ea typeface="Calibri"/>
                <a:cs typeface="Times New Roman"/>
              </a:rPr>
              <a:t>SP</a:t>
            </a:r>
            <a:r>
              <a:rPr lang="en-US" kern="100" dirty="0">
                <a:effectLst/>
                <a:latin typeface="Calibri"/>
                <a:ea typeface="Calibri"/>
                <a:cs typeface="Times New Roman"/>
              </a:rPr>
              <a:t> funds).</a:t>
            </a:r>
          </a:p>
          <a:p>
            <a:pPr marL="0" indent="0">
              <a:buNone/>
            </a:pPr>
            <a:endParaRPr lang="en-US" dirty="0"/>
          </a:p>
        </p:txBody>
      </p:sp>
      <p:sp>
        <p:nvSpPr>
          <p:cNvPr id="4" name="Slide Number Placeholder 3">
            <a:extLst>
              <a:ext uri="{FF2B5EF4-FFF2-40B4-BE49-F238E27FC236}">
                <a16:creationId xmlns:a16="http://schemas.microsoft.com/office/drawing/2014/main" id="{5E0A78EC-D26B-170D-8CD1-77F340822A93}"/>
              </a:ext>
            </a:extLst>
          </p:cNvPr>
          <p:cNvSpPr>
            <a:spLocks noGrp="1"/>
          </p:cNvSpPr>
          <p:nvPr>
            <p:ph type="sldNum" sz="quarter" idx="12"/>
          </p:nvPr>
        </p:nvSpPr>
        <p:spPr/>
        <p:txBody>
          <a:bodyPr/>
          <a:lstStyle/>
          <a:p>
            <a:fld id="{670A9334-4E67-F94F-A05E-0CE8B74A054E}" type="slidenum">
              <a:rPr lang="en-US" smtClean="0"/>
              <a:t>11</a:t>
            </a:fld>
            <a:endParaRPr lang="en-US"/>
          </a:p>
        </p:txBody>
      </p:sp>
    </p:spTree>
    <p:extLst>
      <p:ext uri="{BB962C8B-B14F-4D97-AF65-F5344CB8AC3E}">
        <p14:creationId xmlns:p14="http://schemas.microsoft.com/office/powerpoint/2010/main" val="344808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38F2A-353E-16E7-E0E3-1040A7A5C5B4}"/>
              </a:ext>
            </a:extLst>
          </p:cNvPr>
          <p:cNvSpPr>
            <a:spLocks noGrp="1"/>
          </p:cNvSpPr>
          <p:nvPr>
            <p:ph type="title"/>
          </p:nvPr>
        </p:nvSpPr>
        <p:spPr/>
        <p:txBody>
          <a:bodyPr/>
          <a:lstStyle/>
          <a:p>
            <a:r>
              <a:rPr lang="en-US"/>
              <a:t>Tips for Managing within your Budget during a CR</a:t>
            </a:r>
          </a:p>
        </p:txBody>
      </p:sp>
      <p:sp>
        <p:nvSpPr>
          <p:cNvPr id="3" name="Content Placeholder 2">
            <a:extLst>
              <a:ext uri="{FF2B5EF4-FFF2-40B4-BE49-F238E27FC236}">
                <a16:creationId xmlns:a16="http://schemas.microsoft.com/office/drawing/2014/main" id="{C0941097-9CD9-24B3-A04D-A136B5FB4EAF}"/>
              </a:ext>
            </a:extLst>
          </p:cNvPr>
          <p:cNvSpPr>
            <a:spLocks noGrp="1"/>
          </p:cNvSpPr>
          <p:nvPr>
            <p:ph idx="1"/>
          </p:nvPr>
        </p:nvSpPr>
        <p:spPr/>
        <p:txBody>
          <a:bodyPr/>
          <a:lstStyle/>
          <a:p>
            <a:r>
              <a:rPr lang="en-US"/>
              <a:t>Look at your unobligated balance on your SOA. </a:t>
            </a:r>
          </a:p>
          <a:p>
            <a:r>
              <a:rPr lang="en-US"/>
              <a:t>Subtract any committed (not obligated) items that are in IFCAP/VISTA pending. Note: If a 2237 or 1358 has been entered for an obligation that starts after April 1, it does not need to be included in committed amount.</a:t>
            </a:r>
          </a:p>
          <a:p>
            <a:r>
              <a:rPr lang="en-US"/>
              <a:t>Factor in salary costs for 5 pay periods (there are 4 pay periods between now and March 15</a:t>
            </a:r>
            <a:r>
              <a:rPr lang="en-US" baseline="30000"/>
              <a:t>th</a:t>
            </a:r>
            <a:r>
              <a:rPr lang="en-US"/>
              <a:t>. By the time funds are sent out in next TDA, there will also be accruals).</a:t>
            </a:r>
          </a:p>
          <a:p>
            <a:r>
              <a:rPr lang="en-US"/>
              <a:t>Factor in any cost transfers that will be done.</a:t>
            </a:r>
          </a:p>
          <a:p>
            <a:r>
              <a:rPr lang="en-US"/>
              <a:t>The remaining amount is what you have left for 1358s, 2237s and purchase card orders.</a:t>
            </a:r>
          </a:p>
          <a:p>
            <a:pPr marL="0" indent="0">
              <a:buNone/>
            </a:pPr>
            <a:endParaRPr lang="en-US"/>
          </a:p>
          <a:p>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9AF5B0B0-74B7-8C33-FA8A-8B06F0E553AC}"/>
              </a:ext>
            </a:extLst>
          </p:cNvPr>
          <p:cNvSpPr>
            <a:spLocks noGrp="1"/>
          </p:cNvSpPr>
          <p:nvPr>
            <p:ph type="sldNum" sz="quarter" idx="12"/>
          </p:nvPr>
        </p:nvSpPr>
        <p:spPr/>
        <p:txBody>
          <a:bodyPr/>
          <a:lstStyle/>
          <a:p>
            <a:fld id="{670A9334-4E67-F94F-A05E-0CE8B74A054E}" type="slidenum">
              <a:rPr lang="en-US" smtClean="0"/>
              <a:t>12</a:t>
            </a:fld>
            <a:endParaRPr lang="en-US"/>
          </a:p>
        </p:txBody>
      </p:sp>
    </p:spTree>
    <p:extLst>
      <p:ext uri="{BB962C8B-B14F-4D97-AF65-F5344CB8AC3E}">
        <p14:creationId xmlns:p14="http://schemas.microsoft.com/office/powerpoint/2010/main" val="1597652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7B62-3411-9F0F-2948-77294BEF3C5F}"/>
              </a:ext>
            </a:extLst>
          </p:cNvPr>
          <p:cNvSpPr>
            <a:spLocks noGrp="1"/>
          </p:cNvSpPr>
          <p:nvPr>
            <p:ph type="title"/>
          </p:nvPr>
        </p:nvSpPr>
        <p:spPr/>
        <p:txBody>
          <a:bodyPr/>
          <a:lstStyle/>
          <a:p>
            <a:r>
              <a:rPr lang="en-US"/>
              <a:t>Tips for Managing within your Budget during a CR (Example)</a:t>
            </a:r>
          </a:p>
        </p:txBody>
      </p:sp>
      <p:pic>
        <p:nvPicPr>
          <p:cNvPr id="6" name="Content Placeholder 5">
            <a:extLst>
              <a:ext uri="{FF2B5EF4-FFF2-40B4-BE49-F238E27FC236}">
                <a16:creationId xmlns:a16="http://schemas.microsoft.com/office/drawing/2014/main" id="{AF058B5B-A89D-DF87-0D82-4A13889BBEF2}"/>
              </a:ext>
            </a:extLst>
          </p:cNvPr>
          <p:cNvPicPr>
            <a:picLocks noGrp="1" noChangeAspect="1"/>
          </p:cNvPicPr>
          <p:nvPr>
            <p:ph idx="1"/>
          </p:nvPr>
        </p:nvPicPr>
        <p:blipFill>
          <a:blip r:embed="rId2"/>
          <a:stretch>
            <a:fillRect/>
          </a:stretch>
        </p:blipFill>
        <p:spPr>
          <a:xfrm>
            <a:off x="561662" y="843384"/>
            <a:ext cx="8901972" cy="931689"/>
          </a:xfrm>
        </p:spPr>
      </p:pic>
      <p:sp>
        <p:nvSpPr>
          <p:cNvPr id="4" name="Slide Number Placeholder 3">
            <a:extLst>
              <a:ext uri="{FF2B5EF4-FFF2-40B4-BE49-F238E27FC236}">
                <a16:creationId xmlns:a16="http://schemas.microsoft.com/office/drawing/2014/main" id="{9CD19E1D-A9D8-F8A1-401B-D49148BFD56F}"/>
              </a:ext>
            </a:extLst>
          </p:cNvPr>
          <p:cNvSpPr>
            <a:spLocks noGrp="1"/>
          </p:cNvSpPr>
          <p:nvPr>
            <p:ph type="sldNum" sz="quarter" idx="12"/>
          </p:nvPr>
        </p:nvSpPr>
        <p:spPr/>
        <p:txBody>
          <a:bodyPr/>
          <a:lstStyle/>
          <a:p>
            <a:fld id="{670A9334-4E67-F94F-A05E-0CE8B74A054E}" type="slidenum">
              <a:rPr lang="en-US" smtClean="0"/>
              <a:t>13</a:t>
            </a:fld>
            <a:endParaRPr lang="en-US"/>
          </a:p>
        </p:txBody>
      </p:sp>
      <p:sp>
        <p:nvSpPr>
          <p:cNvPr id="7" name="TextBox 6">
            <a:extLst>
              <a:ext uri="{FF2B5EF4-FFF2-40B4-BE49-F238E27FC236}">
                <a16:creationId xmlns:a16="http://schemas.microsoft.com/office/drawing/2014/main" id="{08D28C04-BA45-C4AB-E2F3-987F34226E0B}"/>
              </a:ext>
            </a:extLst>
          </p:cNvPr>
          <p:cNvSpPr txBox="1"/>
          <p:nvPr/>
        </p:nvSpPr>
        <p:spPr>
          <a:xfrm>
            <a:off x="288337" y="2074877"/>
            <a:ext cx="11529175" cy="4278094"/>
          </a:xfrm>
          <a:prstGeom prst="rect">
            <a:avLst/>
          </a:prstGeom>
          <a:noFill/>
        </p:spPr>
        <p:txBody>
          <a:bodyPr wrap="square" lIns="91440" tIns="45720" rIns="91440" bIns="45720" rtlCol="0" anchor="t">
            <a:spAutoFit/>
          </a:bodyPr>
          <a:lstStyle/>
          <a:p>
            <a:r>
              <a:rPr lang="en-US" sz="1600"/>
              <a:t>FMS Unobligated Balance = $2,403,779.65</a:t>
            </a:r>
            <a:endParaRPr lang="en-US" sz="1600">
              <a:ea typeface="Calibri"/>
              <a:cs typeface="Calibri"/>
            </a:endParaRPr>
          </a:p>
          <a:p>
            <a:r>
              <a:rPr lang="en-US" sz="1600"/>
              <a:t>IFCAP Pending = $281,905.75</a:t>
            </a:r>
            <a:endParaRPr lang="en-US" sz="1600">
              <a:ea typeface="Calibri"/>
              <a:cs typeface="Calibri"/>
            </a:endParaRPr>
          </a:p>
          <a:p>
            <a:r>
              <a:rPr lang="en-US" sz="1600"/>
              <a:t>Salary Costs - $300,000 per pay period x5 = $1,500,000</a:t>
            </a:r>
            <a:endParaRPr lang="en-US" sz="1600">
              <a:ea typeface="Calibri"/>
              <a:cs typeface="Calibri"/>
            </a:endParaRPr>
          </a:p>
          <a:p>
            <a:r>
              <a:rPr lang="en-US" sz="1600"/>
              <a:t>Cost Transfers from CY to PY = $150,000</a:t>
            </a:r>
            <a:endParaRPr lang="en-US" sz="1600">
              <a:ea typeface="Calibri"/>
              <a:cs typeface="Calibri"/>
            </a:endParaRPr>
          </a:p>
          <a:p>
            <a:endParaRPr lang="en-US" sz="1600">
              <a:ea typeface="Calibri"/>
              <a:cs typeface="Calibri"/>
            </a:endParaRPr>
          </a:p>
          <a:p>
            <a:r>
              <a:rPr lang="en-US" sz="1600"/>
              <a:t>$2,403,779.65</a:t>
            </a:r>
            <a:endParaRPr lang="en-US" sz="1600">
              <a:ea typeface="Calibri"/>
              <a:cs typeface="Calibri"/>
            </a:endParaRPr>
          </a:p>
          <a:p>
            <a:r>
              <a:rPr lang="en-US" sz="1600"/>
              <a:t>-$281,905.75</a:t>
            </a:r>
            <a:endParaRPr lang="en-US" sz="1600">
              <a:ea typeface="Calibri"/>
              <a:cs typeface="Calibri"/>
            </a:endParaRPr>
          </a:p>
          <a:p>
            <a:r>
              <a:rPr lang="en-US" sz="1600"/>
              <a:t>-$1,500,000</a:t>
            </a:r>
            <a:endParaRPr lang="en-US" sz="1600">
              <a:ea typeface="Calibri"/>
              <a:cs typeface="Calibri"/>
            </a:endParaRPr>
          </a:p>
          <a:p>
            <a:r>
              <a:rPr lang="en-US" sz="1600" i="1" u="sng"/>
              <a:t>+$150,000</a:t>
            </a:r>
            <a:endParaRPr lang="en-US" sz="1600" i="1" u="sng">
              <a:ea typeface="Calibri"/>
              <a:cs typeface="Calibri"/>
            </a:endParaRPr>
          </a:p>
          <a:p>
            <a:r>
              <a:rPr lang="en-US" sz="1600"/>
              <a:t>$771,873.90  = Amount left for all other obligations</a:t>
            </a:r>
            <a:endParaRPr lang="en-US" sz="1600">
              <a:ea typeface="Calibri"/>
              <a:cs typeface="Calibri"/>
            </a:endParaRPr>
          </a:p>
          <a:p>
            <a:endParaRPr lang="en-US" sz="1600">
              <a:ea typeface="Calibri"/>
              <a:cs typeface="Calibri"/>
            </a:endParaRPr>
          </a:p>
          <a:p>
            <a:r>
              <a:rPr lang="en-US" sz="1600"/>
              <a:t>There is a $750,000/year task order for a contract that starts on March 1</a:t>
            </a:r>
            <a:r>
              <a:rPr lang="en-US" sz="1600" baseline="30000"/>
              <a:t>st</a:t>
            </a:r>
            <a:r>
              <a:rPr lang="en-US" sz="1600"/>
              <a:t>. Can this station go ahead and obligate full amount for one year? </a:t>
            </a:r>
            <a:r>
              <a:rPr lang="en-US" sz="1600" b="1">
                <a:solidFill>
                  <a:srgbClr val="FF0000"/>
                </a:solidFill>
                <a:highlight>
                  <a:srgbClr val="FFFF00"/>
                </a:highlight>
              </a:rPr>
              <a:t>NO!</a:t>
            </a:r>
            <a:endParaRPr lang="en-US" sz="1600" b="1">
              <a:solidFill>
                <a:srgbClr val="FF0000"/>
              </a:solidFill>
              <a:highlight>
                <a:srgbClr val="FFFF00"/>
              </a:highlight>
              <a:ea typeface="Calibri"/>
              <a:cs typeface="Calibri"/>
            </a:endParaRPr>
          </a:p>
          <a:p>
            <a:endParaRPr lang="en-US" sz="1600">
              <a:ea typeface="Calibri"/>
              <a:cs typeface="Calibri"/>
            </a:endParaRPr>
          </a:p>
          <a:p>
            <a:r>
              <a:rPr lang="en-US" sz="1600"/>
              <a:t>This will only leave $21,873.90 for all other expenses including payroll adjustments, cost of living increases and will put other PI projects in jeopardy if they are unable to purchase necessary supplies. Execute the task order for a shorter time.</a:t>
            </a:r>
            <a:endParaRPr lang="en-US" sz="1600">
              <a:ea typeface="Calibri"/>
              <a:cs typeface="Calibri"/>
            </a:endParaRPr>
          </a:p>
          <a:p>
            <a:endParaRPr lang="en-US" sz="1600">
              <a:ea typeface="Calibri"/>
              <a:cs typeface="Calibri"/>
            </a:endParaRPr>
          </a:p>
        </p:txBody>
      </p:sp>
    </p:spTree>
    <p:extLst>
      <p:ext uri="{BB962C8B-B14F-4D97-AF65-F5344CB8AC3E}">
        <p14:creationId xmlns:p14="http://schemas.microsoft.com/office/powerpoint/2010/main" val="498985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F582C-0EF4-740F-8FAF-ADB4E040402C}"/>
              </a:ext>
            </a:extLst>
          </p:cNvPr>
          <p:cNvSpPr>
            <a:spLocks noGrp="1"/>
          </p:cNvSpPr>
          <p:nvPr>
            <p:ph type="title"/>
          </p:nvPr>
        </p:nvSpPr>
        <p:spPr/>
        <p:txBody>
          <a:bodyPr/>
          <a:lstStyle/>
          <a:p>
            <a:r>
              <a:rPr lang="en-US"/>
              <a:t>Section 2: What is the current status of Prior Year?</a:t>
            </a:r>
          </a:p>
        </p:txBody>
      </p:sp>
      <p:sp>
        <p:nvSpPr>
          <p:cNvPr id="5" name="Content Placeholder 4">
            <a:extLst>
              <a:ext uri="{FF2B5EF4-FFF2-40B4-BE49-F238E27FC236}">
                <a16:creationId xmlns:a16="http://schemas.microsoft.com/office/drawing/2014/main" id="{52FD2AA4-1ABD-60EB-4974-D3C7B9012FCD}"/>
              </a:ext>
            </a:extLst>
          </p:cNvPr>
          <p:cNvSpPr>
            <a:spLocks noGrp="1"/>
          </p:cNvSpPr>
          <p:nvPr>
            <p:ph idx="1"/>
          </p:nvPr>
        </p:nvSpPr>
        <p:spPr/>
        <p:txBody>
          <a:bodyPr/>
          <a:lstStyle/>
          <a:p>
            <a:r>
              <a:rPr lang="en-US" dirty="0"/>
              <a:t>There is currently $17.3M in prior year in the field. </a:t>
            </a:r>
          </a:p>
          <a:p>
            <a:r>
              <a:rPr lang="en-US" dirty="0">
                <a:highlight>
                  <a:srgbClr val="FFFF00"/>
                </a:highlight>
              </a:rPr>
              <a:t>Any Prior Year funds on station on </a:t>
            </a:r>
            <a:r>
              <a:rPr lang="en-US" b="1" u="sng" dirty="0">
                <a:highlight>
                  <a:srgbClr val="FFFF00"/>
                </a:highlight>
              </a:rPr>
              <a:t>April 15th </a:t>
            </a:r>
            <a:r>
              <a:rPr lang="en-US" dirty="0">
                <a:highlight>
                  <a:srgbClr val="FFFF00"/>
                </a:highlight>
              </a:rPr>
              <a:t>will be pulled back. Any </a:t>
            </a:r>
            <a:r>
              <a:rPr lang="en-US" dirty="0" err="1">
                <a:highlight>
                  <a:srgbClr val="FFFF00"/>
                </a:highlight>
              </a:rPr>
              <a:t>deobligations</a:t>
            </a:r>
            <a:r>
              <a:rPr lang="en-US" dirty="0">
                <a:highlight>
                  <a:srgbClr val="FFFF00"/>
                </a:highlight>
              </a:rPr>
              <a:t> in prior year past this date will also be pulled.</a:t>
            </a:r>
          </a:p>
          <a:p>
            <a:r>
              <a:rPr lang="en-US" dirty="0"/>
              <a:t>Continue to execute cost transfers. Quarter 1 cost transfers should now be completed. Currently $16M have been completed so progress is being made. </a:t>
            </a:r>
          </a:p>
          <a:p>
            <a:r>
              <a:rPr lang="en-US" dirty="0"/>
              <a:t>Contact ORD Finance if you are having problems executing your cost transfers. We are here to help!</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9E16D78D-4339-1BE0-BAE4-722F3F177A86}"/>
              </a:ext>
            </a:extLst>
          </p:cNvPr>
          <p:cNvSpPr>
            <a:spLocks noGrp="1"/>
          </p:cNvSpPr>
          <p:nvPr>
            <p:ph type="sldNum" sz="quarter" idx="12"/>
          </p:nvPr>
        </p:nvSpPr>
        <p:spPr/>
        <p:txBody>
          <a:bodyPr/>
          <a:lstStyle/>
          <a:p>
            <a:fld id="{670A9334-4E67-F94F-A05E-0CE8B74A054E}" type="slidenum">
              <a:rPr lang="en-US" smtClean="0"/>
              <a:t>14</a:t>
            </a:fld>
            <a:endParaRPr lang="en-US"/>
          </a:p>
        </p:txBody>
      </p:sp>
    </p:spTree>
    <p:extLst>
      <p:ext uri="{BB962C8B-B14F-4D97-AF65-F5344CB8AC3E}">
        <p14:creationId xmlns:p14="http://schemas.microsoft.com/office/powerpoint/2010/main" val="2877549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1446-48DE-15FC-EB69-DE406E139C0F}"/>
              </a:ext>
            </a:extLst>
          </p:cNvPr>
          <p:cNvSpPr>
            <a:spLocks noGrp="1"/>
          </p:cNvSpPr>
          <p:nvPr>
            <p:ph type="title"/>
          </p:nvPr>
        </p:nvSpPr>
        <p:spPr/>
        <p:txBody>
          <a:bodyPr/>
          <a:lstStyle/>
          <a:p>
            <a:r>
              <a:rPr lang="en-US"/>
              <a:t>What are issues we are seeing in Prior Year?</a:t>
            </a:r>
          </a:p>
        </p:txBody>
      </p:sp>
      <p:sp>
        <p:nvSpPr>
          <p:cNvPr id="3" name="Content Placeholder 2">
            <a:extLst>
              <a:ext uri="{FF2B5EF4-FFF2-40B4-BE49-F238E27FC236}">
                <a16:creationId xmlns:a16="http://schemas.microsoft.com/office/drawing/2014/main" id="{7A640A05-FFBB-950A-015F-D0BFDCD61858}"/>
              </a:ext>
            </a:extLst>
          </p:cNvPr>
          <p:cNvSpPr>
            <a:spLocks noGrp="1"/>
          </p:cNvSpPr>
          <p:nvPr>
            <p:ph idx="1"/>
          </p:nvPr>
        </p:nvSpPr>
        <p:spPr>
          <a:xfrm>
            <a:off x="371475" y="932156"/>
            <a:ext cx="10515600" cy="4780804"/>
          </a:xfrm>
        </p:spPr>
        <p:txBody>
          <a:bodyPr/>
          <a:lstStyle/>
          <a:p>
            <a:r>
              <a:rPr lang="en-US" dirty="0"/>
              <a:t>There are stations that have increased their prior year amounts. Large amount of </a:t>
            </a:r>
            <a:r>
              <a:rPr lang="en-US" dirty="0" err="1"/>
              <a:t>deobligations</a:t>
            </a:r>
            <a:r>
              <a:rPr lang="en-US" dirty="0"/>
              <a:t> have occurred. This is something that ORD is monitoring. </a:t>
            </a:r>
          </a:p>
        </p:txBody>
      </p:sp>
      <p:sp>
        <p:nvSpPr>
          <p:cNvPr id="4" name="Slide Number Placeholder 3">
            <a:extLst>
              <a:ext uri="{FF2B5EF4-FFF2-40B4-BE49-F238E27FC236}">
                <a16:creationId xmlns:a16="http://schemas.microsoft.com/office/drawing/2014/main" id="{9FAC7D69-57A5-64E9-15F1-0C4E1EABD878}"/>
              </a:ext>
            </a:extLst>
          </p:cNvPr>
          <p:cNvSpPr>
            <a:spLocks noGrp="1"/>
          </p:cNvSpPr>
          <p:nvPr>
            <p:ph type="sldNum" sz="quarter" idx="12"/>
          </p:nvPr>
        </p:nvSpPr>
        <p:spPr/>
        <p:txBody>
          <a:bodyPr/>
          <a:lstStyle/>
          <a:p>
            <a:fld id="{670A9334-4E67-F94F-A05E-0CE8B74A054E}" type="slidenum">
              <a:rPr lang="en-US" smtClean="0"/>
              <a:t>15</a:t>
            </a:fld>
            <a:endParaRPr lang="en-US"/>
          </a:p>
        </p:txBody>
      </p:sp>
      <p:graphicFrame>
        <p:nvGraphicFramePr>
          <p:cNvPr id="5" name="Table 4">
            <a:extLst>
              <a:ext uri="{FF2B5EF4-FFF2-40B4-BE49-F238E27FC236}">
                <a16:creationId xmlns:a16="http://schemas.microsoft.com/office/drawing/2014/main" id="{9063153E-60E3-C5AE-5C7C-4F580735DCCD}"/>
              </a:ext>
            </a:extLst>
          </p:cNvPr>
          <p:cNvGraphicFramePr>
            <a:graphicFrameLocks noGrp="1"/>
          </p:cNvGraphicFramePr>
          <p:nvPr>
            <p:extLst>
              <p:ext uri="{D42A27DB-BD31-4B8C-83A1-F6EECF244321}">
                <p14:modId xmlns:p14="http://schemas.microsoft.com/office/powerpoint/2010/main" val="2547609119"/>
              </p:ext>
            </p:extLst>
          </p:nvPr>
        </p:nvGraphicFramePr>
        <p:xfrm>
          <a:off x="3838575" y="2102115"/>
          <a:ext cx="3581400" cy="4024698"/>
        </p:xfrm>
        <a:graphic>
          <a:graphicData uri="http://schemas.openxmlformats.org/drawingml/2006/table">
            <a:tbl>
              <a:tblPr/>
              <a:tblGrid>
                <a:gridCol w="1205431">
                  <a:extLst>
                    <a:ext uri="{9D8B030D-6E8A-4147-A177-3AD203B41FA5}">
                      <a16:colId xmlns:a16="http://schemas.microsoft.com/office/drawing/2014/main" val="2826090497"/>
                    </a:ext>
                  </a:extLst>
                </a:gridCol>
                <a:gridCol w="1208604">
                  <a:extLst>
                    <a:ext uri="{9D8B030D-6E8A-4147-A177-3AD203B41FA5}">
                      <a16:colId xmlns:a16="http://schemas.microsoft.com/office/drawing/2014/main" val="3929495528"/>
                    </a:ext>
                  </a:extLst>
                </a:gridCol>
                <a:gridCol w="1167365">
                  <a:extLst>
                    <a:ext uri="{9D8B030D-6E8A-4147-A177-3AD203B41FA5}">
                      <a16:colId xmlns:a16="http://schemas.microsoft.com/office/drawing/2014/main" val="2047035542"/>
                    </a:ext>
                  </a:extLst>
                </a:gridCol>
              </a:tblGrid>
              <a:tr h="576648">
                <a:tc>
                  <a:txBody>
                    <a:bodyPr/>
                    <a:lstStyle/>
                    <a:p>
                      <a:pPr algn="l" fontAlgn="b"/>
                      <a:r>
                        <a:rPr lang="en-US" sz="1100" b="1" i="0" u="none" strike="noStrike">
                          <a:solidFill>
                            <a:srgbClr val="000000"/>
                          </a:solidFill>
                          <a:effectLst/>
                          <a:latin typeface="Calibri" panose="020F0502020204030204" pitchFamily="34" charset="0"/>
                        </a:rPr>
                        <a:t> FY 24 10/1 </a:t>
                      </a:r>
                      <a:r>
                        <a:rPr lang="en-US" sz="1100" b="1" i="0" u="none" strike="noStrike" err="1">
                          <a:solidFill>
                            <a:srgbClr val="000000"/>
                          </a:solidFill>
                          <a:effectLst/>
                          <a:latin typeface="Calibri" panose="020F0502020204030204" pitchFamily="34" charset="0"/>
                        </a:rPr>
                        <a:t>unobligate</a:t>
                      </a:r>
                      <a:r>
                        <a:rPr lang="en-US" sz="1100" b="1" i="0" u="none" strike="noStrike">
                          <a:solidFill>
                            <a:srgbClr val="000000"/>
                          </a:solidFill>
                          <a:effectLst/>
                          <a:latin typeface="Calibri" panose="020F0502020204030204" pitchFamily="34" charset="0"/>
                        </a:rPr>
                        <a:t> balance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1" i="0" u="none" strike="noStrike">
                          <a:solidFill>
                            <a:srgbClr val="000000"/>
                          </a:solidFill>
                          <a:effectLst/>
                          <a:latin typeface="Calibri" panose="020F0502020204030204" pitchFamily="34" charset="0"/>
                        </a:rPr>
                        <a:t>FY24 1/2/2025 unobligated balance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1" i="0" u="none" strike="noStrike">
                          <a:solidFill>
                            <a:srgbClr val="000000"/>
                          </a:solidFill>
                          <a:effectLst/>
                          <a:latin typeface="Calibri" panose="020F0502020204030204" pitchFamily="34" charset="0"/>
                        </a:rPr>
                        <a:t>Difference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81940499"/>
                  </a:ext>
                </a:extLst>
              </a:tr>
              <a:tr h="190500">
                <a:tc>
                  <a:txBody>
                    <a:bodyPr/>
                    <a:lstStyle/>
                    <a:p>
                      <a:pPr algn="l" fontAlgn="b"/>
                      <a:r>
                        <a:rPr lang="en-US" sz="1100" b="0" i="0" u="none" strike="noStrike">
                          <a:solidFill>
                            <a:srgbClr val="000000"/>
                          </a:solidFill>
                          <a:effectLst/>
                          <a:latin typeface="Calibri" panose="020F0502020204030204" pitchFamily="34" charset="0"/>
                        </a:rPr>
                        <a:t> $              315,694.94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923,069.18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607,374.24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20675999"/>
                  </a:ext>
                </a:extLst>
              </a:tr>
              <a:tr h="190500">
                <a:tc>
                  <a:txBody>
                    <a:bodyPr/>
                    <a:lstStyle/>
                    <a:p>
                      <a:pPr algn="l" fontAlgn="b"/>
                      <a:r>
                        <a:rPr lang="en-US" sz="1100" b="0" i="0" u="none" strike="noStrike">
                          <a:solidFill>
                            <a:srgbClr val="000000"/>
                          </a:solidFill>
                          <a:effectLst/>
                          <a:latin typeface="Calibri" panose="020F0502020204030204" pitchFamily="34" charset="0"/>
                        </a:rPr>
                        <a:t> $              929,591.44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1,290,114.91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360,523.47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63793687"/>
                  </a:ext>
                </a:extLst>
              </a:tr>
              <a:tr h="190500">
                <a:tc>
                  <a:txBody>
                    <a:bodyPr/>
                    <a:lstStyle/>
                    <a:p>
                      <a:pPr algn="l" fontAlgn="b"/>
                      <a:r>
                        <a:rPr lang="en-US" sz="1100" b="0" i="0" u="none" strike="noStrike">
                          <a:solidFill>
                            <a:srgbClr val="000000"/>
                          </a:solidFill>
                          <a:effectLst/>
                          <a:latin typeface="Calibri" panose="020F0502020204030204" pitchFamily="34" charset="0"/>
                        </a:rPr>
                        <a:t> $                 38,456.81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328,271.72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289,814.91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372707720"/>
                  </a:ext>
                </a:extLst>
              </a:tr>
              <a:tr h="190500">
                <a:tc>
                  <a:txBody>
                    <a:bodyPr/>
                    <a:lstStyle/>
                    <a:p>
                      <a:pPr algn="l" fontAlgn="b"/>
                      <a:r>
                        <a:rPr lang="en-US" sz="1100" b="0" i="0" u="none" strike="noStrike">
                          <a:solidFill>
                            <a:srgbClr val="000000"/>
                          </a:solidFill>
                          <a:effectLst/>
                          <a:latin typeface="Calibri" panose="020F0502020204030204" pitchFamily="34" charset="0"/>
                        </a:rPr>
                        <a:t> $              173,820.65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422,246.94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248,426.29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321656089"/>
                  </a:ext>
                </a:extLst>
              </a:tr>
              <a:tr h="190500">
                <a:tc>
                  <a:txBody>
                    <a:bodyPr/>
                    <a:lstStyle/>
                    <a:p>
                      <a:pPr algn="l" fontAlgn="b"/>
                      <a:r>
                        <a:rPr lang="en-US" sz="1100" b="0" i="0" u="none" strike="noStrike">
                          <a:solidFill>
                            <a:srgbClr val="000000"/>
                          </a:solidFill>
                          <a:effectLst/>
                          <a:latin typeface="Calibri" panose="020F0502020204030204" pitchFamily="34" charset="0"/>
                        </a:rPr>
                        <a:t> $              529,765.15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762,166.62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232,401.47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11988107"/>
                  </a:ext>
                </a:extLst>
              </a:tr>
              <a:tr h="190500">
                <a:tc>
                  <a:txBody>
                    <a:bodyPr/>
                    <a:lstStyle/>
                    <a:p>
                      <a:pPr algn="l" fontAlgn="b"/>
                      <a:r>
                        <a:rPr lang="en-US" sz="1100" b="0" i="0" u="none" strike="noStrike">
                          <a:solidFill>
                            <a:srgbClr val="000000"/>
                          </a:solidFill>
                          <a:effectLst/>
                          <a:latin typeface="Calibri" panose="020F0502020204030204" pitchFamily="34" charset="0"/>
                        </a:rPr>
                        <a:t> $              163,744.08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341,290.56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177,546.48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7074974"/>
                  </a:ext>
                </a:extLst>
              </a:tr>
              <a:tr h="190500">
                <a:tc>
                  <a:txBody>
                    <a:bodyPr/>
                    <a:lstStyle/>
                    <a:p>
                      <a:pPr algn="l" fontAlgn="b"/>
                      <a:r>
                        <a:rPr lang="en-US" sz="1100" b="0" i="0" u="none" strike="noStrike">
                          <a:solidFill>
                            <a:srgbClr val="000000"/>
                          </a:solidFill>
                          <a:effectLst/>
                          <a:latin typeface="Calibri" panose="020F0502020204030204" pitchFamily="34" charset="0"/>
                        </a:rPr>
                        <a:t> $              947,430.76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1,105,683.59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158,252.83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512033663"/>
                  </a:ext>
                </a:extLst>
              </a:tr>
              <a:tr h="190500">
                <a:tc>
                  <a:txBody>
                    <a:bodyPr/>
                    <a:lstStyle/>
                    <a:p>
                      <a:pPr algn="l" fontAlgn="b"/>
                      <a:r>
                        <a:rPr lang="en-US" sz="1100" b="0" i="0" u="none" strike="noStrike">
                          <a:solidFill>
                            <a:srgbClr val="000000"/>
                          </a:solidFill>
                          <a:effectLst/>
                          <a:latin typeface="Calibri" panose="020F0502020204030204" pitchFamily="34" charset="0"/>
                        </a:rPr>
                        <a:t> $                 11,356.02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99,351.93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87,995.91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842692791"/>
                  </a:ext>
                </a:extLst>
              </a:tr>
              <a:tr h="190500">
                <a:tc>
                  <a:txBody>
                    <a:bodyPr/>
                    <a:lstStyle/>
                    <a:p>
                      <a:pPr algn="l" fontAlgn="b"/>
                      <a:r>
                        <a:rPr lang="en-US" sz="1100" b="0" i="0" u="none" strike="noStrike">
                          <a:solidFill>
                            <a:srgbClr val="000000"/>
                          </a:solidFill>
                          <a:effectLst/>
                          <a:latin typeface="Calibri" panose="020F0502020204030204" pitchFamily="34" charset="0"/>
                        </a:rPr>
                        <a:t> $                 50,157.53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118,396.87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68,239.34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400975297"/>
                  </a:ext>
                </a:extLst>
              </a:tr>
              <a:tr h="190500">
                <a:tc>
                  <a:txBody>
                    <a:bodyPr/>
                    <a:lstStyle/>
                    <a:p>
                      <a:pPr algn="l" fontAlgn="b"/>
                      <a:r>
                        <a:rPr lang="en-US" sz="1100" b="0" i="0" u="none" strike="noStrike">
                          <a:solidFill>
                            <a:srgbClr val="000000"/>
                          </a:solidFill>
                          <a:effectLst/>
                          <a:latin typeface="Calibri" panose="020F0502020204030204" pitchFamily="34" charset="0"/>
                        </a:rPr>
                        <a:t> $              162,190.27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214,511.19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 $               52,320.92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327975316"/>
                  </a:ext>
                </a:extLst>
              </a:tr>
            </a:tbl>
          </a:graphicData>
        </a:graphic>
      </p:graphicFrame>
      <p:sp>
        <p:nvSpPr>
          <p:cNvPr id="6" name="TextBox 5">
            <a:extLst>
              <a:ext uri="{FF2B5EF4-FFF2-40B4-BE49-F238E27FC236}">
                <a16:creationId xmlns:a16="http://schemas.microsoft.com/office/drawing/2014/main" id="{6BFC2BEC-F2F6-B16C-91F6-D1E3F3295FCB}"/>
              </a:ext>
            </a:extLst>
          </p:cNvPr>
          <p:cNvSpPr txBox="1"/>
          <p:nvPr/>
        </p:nvSpPr>
        <p:spPr>
          <a:xfrm>
            <a:off x="7837184" y="2495035"/>
            <a:ext cx="2632682" cy="1200329"/>
          </a:xfrm>
          <a:prstGeom prst="rect">
            <a:avLst/>
          </a:prstGeom>
          <a:noFill/>
        </p:spPr>
        <p:txBody>
          <a:bodyPr wrap="square" rtlCol="0">
            <a:spAutoFit/>
          </a:bodyPr>
          <a:lstStyle/>
          <a:p>
            <a:r>
              <a:rPr lang="en-US"/>
              <a:t>This station did cost transfers in the amount of $467,517 but also had $1.118M in </a:t>
            </a:r>
            <a:r>
              <a:rPr lang="en-US" err="1"/>
              <a:t>deobligations</a:t>
            </a:r>
            <a:endParaRPr lang="en-US"/>
          </a:p>
        </p:txBody>
      </p:sp>
      <p:cxnSp>
        <p:nvCxnSpPr>
          <p:cNvPr id="8" name="Straight Arrow Connector 7">
            <a:extLst>
              <a:ext uri="{FF2B5EF4-FFF2-40B4-BE49-F238E27FC236}">
                <a16:creationId xmlns:a16="http://schemas.microsoft.com/office/drawing/2014/main" id="{5694EA2B-087D-DF03-6D46-34FC803C4456}"/>
              </a:ext>
            </a:extLst>
          </p:cNvPr>
          <p:cNvCxnSpPr/>
          <p:nvPr/>
        </p:nvCxnSpPr>
        <p:spPr>
          <a:xfrm flipH="1">
            <a:off x="7419975" y="2808514"/>
            <a:ext cx="3244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5038DFE-1356-ED62-27CD-F44752A38C22}"/>
              </a:ext>
            </a:extLst>
          </p:cNvPr>
          <p:cNvSpPr txBox="1"/>
          <p:nvPr/>
        </p:nvSpPr>
        <p:spPr>
          <a:xfrm>
            <a:off x="7911760" y="4506620"/>
            <a:ext cx="2547891" cy="1200329"/>
          </a:xfrm>
          <a:prstGeom prst="rect">
            <a:avLst/>
          </a:prstGeom>
          <a:noFill/>
        </p:spPr>
        <p:txBody>
          <a:bodyPr wrap="square" rtlCol="0">
            <a:spAutoFit/>
          </a:bodyPr>
          <a:lstStyle/>
          <a:p>
            <a:r>
              <a:rPr lang="en-US"/>
              <a:t>This station did cost transfers in the amount of $855,107 but also had $1.99M in </a:t>
            </a:r>
            <a:r>
              <a:rPr lang="en-US" err="1"/>
              <a:t>deobligations</a:t>
            </a:r>
            <a:r>
              <a:rPr lang="en-US"/>
              <a:t>. </a:t>
            </a:r>
          </a:p>
        </p:txBody>
      </p:sp>
      <p:cxnSp>
        <p:nvCxnSpPr>
          <p:cNvPr id="11" name="Straight Arrow Connector 10">
            <a:extLst>
              <a:ext uri="{FF2B5EF4-FFF2-40B4-BE49-F238E27FC236}">
                <a16:creationId xmlns:a16="http://schemas.microsoft.com/office/drawing/2014/main" id="{059ED6F6-2BB1-3DAD-CC2E-918BE8DB20FD}"/>
              </a:ext>
            </a:extLst>
          </p:cNvPr>
          <p:cNvCxnSpPr/>
          <p:nvPr/>
        </p:nvCxnSpPr>
        <p:spPr>
          <a:xfrm flipH="1">
            <a:off x="7419975" y="4928950"/>
            <a:ext cx="3430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2B2A9A9-732E-A65B-F74F-082B378ABC4B}"/>
              </a:ext>
            </a:extLst>
          </p:cNvPr>
          <p:cNvSpPr txBox="1"/>
          <p:nvPr/>
        </p:nvSpPr>
        <p:spPr>
          <a:xfrm>
            <a:off x="371475" y="2965142"/>
            <a:ext cx="2975315" cy="2031325"/>
          </a:xfrm>
          <a:prstGeom prst="rect">
            <a:avLst/>
          </a:prstGeom>
          <a:noFill/>
        </p:spPr>
        <p:txBody>
          <a:bodyPr wrap="square" lIns="91440" tIns="45720" rIns="91440" bIns="45720" rtlCol="0" anchor="t">
            <a:spAutoFit/>
          </a:bodyPr>
          <a:lstStyle/>
          <a:p>
            <a:r>
              <a:rPr lang="en-US" b="1" dirty="0"/>
              <a:t>1358s should only be obligated for the amount of the IPA agreement. </a:t>
            </a:r>
            <a:r>
              <a:rPr lang="en-US" dirty="0"/>
              <a:t>Large amounts of </a:t>
            </a:r>
            <a:r>
              <a:rPr lang="en-US" dirty="0" err="1"/>
              <a:t>deobligations</a:t>
            </a:r>
            <a:r>
              <a:rPr lang="en-US" dirty="0"/>
              <a:t> gives the appearance of hiding funds to get to 2%. DO NOT do this! </a:t>
            </a:r>
          </a:p>
        </p:txBody>
      </p:sp>
    </p:spTree>
    <p:extLst>
      <p:ext uri="{BB962C8B-B14F-4D97-AF65-F5344CB8AC3E}">
        <p14:creationId xmlns:p14="http://schemas.microsoft.com/office/powerpoint/2010/main" val="2622104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881E0-0EF9-0DD1-D39D-E68BE0C5F318}"/>
              </a:ext>
            </a:extLst>
          </p:cNvPr>
          <p:cNvSpPr>
            <a:spLocks noGrp="1"/>
          </p:cNvSpPr>
          <p:nvPr>
            <p:ph type="title"/>
          </p:nvPr>
        </p:nvSpPr>
        <p:spPr/>
        <p:txBody>
          <a:bodyPr/>
          <a:lstStyle/>
          <a:p>
            <a:r>
              <a:rPr lang="en-US" dirty="0"/>
              <a:t>Section 3: Reminder: FY 25 Guidance</a:t>
            </a:r>
          </a:p>
        </p:txBody>
      </p:sp>
      <p:sp>
        <p:nvSpPr>
          <p:cNvPr id="3" name="Content Placeholder 2">
            <a:extLst>
              <a:ext uri="{FF2B5EF4-FFF2-40B4-BE49-F238E27FC236}">
                <a16:creationId xmlns:a16="http://schemas.microsoft.com/office/drawing/2014/main" id="{82C62E25-E8EE-82D1-FB1A-004B9F4502E8}"/>
              </a:ext>
            </a:extLst>
          </p:cNvPr>
          <p:cNvSpPr>
            <a:spLocks noGrp="1"/>
          </p:cNvSpPr>
          <p:nvPr>
            <p:ph idx="1"/>
          </p:nvPr>
        </p:nvSpPr>
        <p:spPr>
          <a:xfrm>
            <a:off x="285750" y="1175190"/>
            <a:ext cx="10515600" cy="4351338"/>
          </a:xfrm>
        </p:spPr>
        <p:txBody>
          <a:bodyPr vert="horz" lIns="91440" tIns="45720" rIns="91440" bIns="45720" rtlCol="0" anchor="t">
            <a:noAutofit/>
          </a:bodyPr>
          <a:lstStyle/>
          <a:p>
            <a:r>
              <a:rPr lang="en-US" dirty="0">
                <a:cs typeface="Calibri"/>
              </a:rPr>
              <a:t>For prior year funds within your 2%, you do have flexibility but make informed decisions on when to obligate funds vs. executing cost transfers. </a:t>
            </a:r>
            <a:r>
              <a:rPr lang="en-US" b="1" u="sng" dirty="0">
                <a:cs typeface="Calibri"/>
              </a:rPr>
              <a:t>Which option will spend your prior year funds first?</a:t>
            </a:r>
          </a:p>
          <a:p>
            <a:pPr lvl="1"/>
            <a:r>
              <a:rPr lang="en-US" dirty="0">
                <a:cs typeface="Calibri"/>
              </a:rPr>
              <a:t>Example – A contract will not be executed until April 1, 2025. Instead of using FY24/25 funds, conduct a salary cost transfer from FY25/26 to FY24/25. This will free-up funds in FY25/26 to be used for the contract.</a:t>
            </a:r>
            <a:endParaRPr lang="en-US" dirty="0">
              <a:ea typeface="Calibri"/>
              <a:cs typeface="Calibri"/>
            </a:endParaRPr>
          </a:p>
          <a:p>
            <a:pPr lvl="1"/>
            <a:r>
              <a:rPr lang="en-US" dirty="0">
                <a:cs typeface="Calibri"/>
              </a:rPr>
              <a:t>Note: Be careful if you obligate IPAs and contracts in PY funds that end late in the year. You may not have enough time to receive invoice and make adjustments to increase or decrease obligation prior to funds expiring. </a:t>
            </a:r>
            <a:r>
              <a:rPr lang="en-US" b="1" u="sng" dirty="0">
                <a:highlight>
                  <a:srgbClr val="FFFF00"/>
                </a:highlight>
                <a:cs typeface="Calibri"/>
              </a:rPr>
              <a:t>It is best to execute salary cost transfers to spend PY.</a:t>
            </a:r>
            <a:endParaRPr lang="en-US" b="1" u="sng" dirty="0">
              <a:highlight>
                <a:srgbClr val="FFFF00"/>
              </a:highlight>
              <a:ea typeface="Calibri"/>
              <a:cs typeface="Calibri"/>
            </a:endParaRPr>
          </a:p>
          <a:p>
            <a:endParaRPr lang="en-US" dirty="0">
              <a:ea typeface="Calibri"/>
              <a:cs typeface="Calibri"/>
            </a:endParaRPr>
          </a:p>
        </p:txBody>
      </p:sp>
      <p:sp>
        <p:nvSpPr>
          <p:cNvPr id="4" name="Slide Number Placeholder 3">
            <a:extLst>
              <a:ext uri="{FF2B5EF4-FFF2-40B4-BE49-F238E27FC236}">
                <a16:creationId xmlns:a16="http://schemas.microsoft.com/office/drawing/2014/main" id="{FE89A525-C24B-06BB-7AFF-13DCE2F4E0EF}"/>
              </a:ext>
            </a:extLst>
          </p:cNvPr>
          <p:cNvSpPr>
            <a:spLocks noGrp="1"/>
          </p:cNvSpPr>
          <p:nvPr>
            <p:ph type="sldNum" sz="quarter" idx="12"/>
          </p:nvPr>
        </p:nvSpPr>
        <p:spPr/>
        <p:txBody>
          <a:bodyPr/>
          <a:lstStyle/>
          <a:p>
            <a:fld id="{670A9334-4E67-F94F-A05E-0CE8B74A054E}" type="slidenum">
              <a:rPr lang="en-US" smtClean="0"/>
              <a:t>16</a:t>
            </a:fld>
            <a:endParaRPr lang="en-US"/>
          </a:p>
        </p:txBody>
      </p:sp>
      <p:sp>
        <p:nvSpPr>
          <p:cNvPr id="8" name="Rectangle 6">
            <a:extLst>
              <a:ext uri="{FF2B5EF4-FFF2-40B4-BE49-F238E27FC236}">
                <a16:creationId xmlns:a16="http://schemas.microsoft.com/office/drawing/2014/main" id="{4DC52D67-944F-CA73-6D68-1FF5A42549A5}"/>
              </a:ext>
            </a:extLst>
          </p:cNvPr>
          <p:cNvSpPr>
            <a:spLocks noChangeArrowheads="1"/>
          </p:cNvSpPr>
          <p:nvPr/>
        </p:nvSpPr>
        <p:spPr bwMode="auto">
          <a:xfrm>
            <a:off x="5811915" y="4957783"/>
            <a:ext cx="184731" cy="369332"/>
          </a:xfrm>
          <a:prstGeom prst="rect">
            <a:avLst/>
          </a:prstGeom>
          <a:solidFill>
            <a:srgbClr val="F3F2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55002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94D61-6098-9B66-FE05-4AC1C168AD71}"/>
              </a:ext>
            </a:extLst>
          </p:cNvPr>
          <p:cNvSpPr>
            <a:spLocks noGrp="1"/>
          </p:cNvSpPr>
          <p:nvPr>
            <p:ph type="title"/>
          </p:nvPr>
        </p:nvSpPr>
        <p:spPr/>
        <p:txBody>
          <a:bodyPr/>
          <a:lstStyle/>
          <a:p>
            <a:r>
              <a:rPr lang="en-US"/>
              <a:t>Reminder: FY 25 Guidance	</a:t>
            </a:r>
          </a:p>
        </p:txBody>
      </p:sp>
      <p:sp>
        <p:nvSpPr>
          <p:cNvPr id="3" name="Content Placeholder 2">
            <a:extLst>
              <a:ext uri="{FF2B5EF4-FFF2-40B4-BE49-F238E27FC236}">
                <a16:creationId xmlns:a16="http://schemas.microsoft.com/office/drawing/2014/main" id="{464195A1-60A7-5369-BE3C-04E0DF37E245}"/>
              </a:ext>
            </a:extLst>
          </p:cNvPr>
          <p:cNvSpPr>
            <a:spLocks noGrp="1"/>
          </p:cNvSpPr>
          <p:nvPr>
            <p:ph idx="1"/>
          </p:nvPr>
        </p:nvSpPr>
        <p:spPr>
          <a:xfrm>
            <a:off x="553559" y="1089449"/>
            <a:ext cx="10515600" cy="4351338"/>
          </a:xfrm>
        </p:spPr>
        <p:txBody>
          <a:bodyPr vert="horz" lIns="91440" tIns="45720" rIns="91440" bIns="45720" rtlCol="0" anchor="t">
            <a:noAutofit/>
          </a:bodyPr>
          <a:lstStyle/>
          <a:p>
            <a:r>
              <a:rPr lang="en-US" dirty="0"/>
              <a:t>For prior year funds being used for CC101, no new transactions (contracts, 1358s, purchase cards, travel) in FY 24/25 funding should be obligated. Salary cost transfers need to be done to spend the prior year funds.</a:t>
            </a:r>
          </a:p>
          <a:p>
            <a:r>
              <a:rPr lang="en-US" dirty="0">
                <a:cs typeface="Calibri"/>
              </a:rPr>
              <a:t>Link to guidance on how to execute: </a:t>
            </a:r>
            <a:r>
              <a:rPr kumimoji="0" lang="en-US" altLang="en-US" sz="2800" b="0" i="0" u="sng" strike="noStrike" cap="none" normalizeH="0" baseline="0" dirty="0">
                <a:ln>
                  <a:noFill/>
                </a:ln>
                <a:solidFill>
                  <a:srgbClr val="0000FF"/>
                </a:solidFill>
                <a:effectLst/>
                <a:latin typeface="Arial" panose="020B0604020202020204" pitchFamily="34" charset="0"/>
                <a:ea typeface="Calibri" panose="020F0502020204030204" pitchFamily="34" charset="0"/>
                <a:hlinkClick r:id="rId2"/>
              </a:rPr>
              <a:t> </a:t>
            </a:r>
            <a:r>
              <a:rPr kumimoji="0" lang="en-US" altLang="en-U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2 Percent Carry-Over and CC101 Cost Transfers FINAL.docx</a:t>
            </a:r>
            <a:endParaRPr kumimoji="0" lang="en-US" altLang="en-US" sz="4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endParaRPr lang="en-US" dirty="0">
              <a:cs typeface="Calibri"/>
            </a:endParaRPr>
          </a:p>
          <a:p>
            <a:pPr marL="0" indent="0">
              <a:buNone/>
            </a:pPr>
            <a:endParaRPr lang="en-US" dirty="0">
              <a:cs typeface="Calibri"/>
            </a:endParaRPr>
          </a:p>
        </p:txBody>
      </p:sp>
      <p:sp>
        <p:nvSpPr>
          <p:cNvPr id="4" name="Slide Number Placeholder 3">
            <a:extLst>
              <a:ext uri="{FF2B5EF4-FFF2-40B4-BE49-F238E27FC236}">
                <a16:creationId xmlns:a16="http://schemas.microsoft.com/office/drawing/2014/main" id="{6EC534C7-654D-2779-9C08-77BF026DC061}"/>
              </a:ext>
            </a:extLst>
          </p:cNvPr>
          <p:cNvSpPr>
            <a:spLocks noGrp="1"/>
          </p:cNvSpPr>
          <p:nvPr>
            <p:ph type="sldNum" sz="quarter" idx="12"/>
          </p:nvPr>
        </p:nvSpPr>
        <p:spPr/>
        <p:txBody>
          <a:bodyPr/>
          <a:lstStyle/>
          <a:p>
            <a:fld id="{670A9334-4E67-F94F-A05E-0CE8B74A054E}" type="slidenum">
              <a:rPr lang="en-US" smtClean="0"/>
              <a:t>17</a:t>
            </a:fld>
            <a:endParaRPr lang="en-US"/>
          </a:p>
        </p:txBody>
      </p:sp>
      <p:sp>
        <p:nvSpPr>
          <p:cNvPr id="5" name="Rectangle 2">
            <a:extLst>
              <a:ext uri="{FF2B5EF4-FFF2-40B4-BE49-F238E27FC236}">
                <a16:creationId xmlns:a16="http://schemas.microsoft.com/office/drawing/2014/main" id="{F6134D9C-7048-15D8-0B50-2F588AC81B9E}"/>
              </a:ext>
            </a:extLst>
          </p:cNvPr>
          <p:cNvSpPr>
            <a:spLocks noChangeArrowheads="1"/>
          </p:cNvSpPr>
          <p:nvPr/>
        </p:nvSpPr>
        <p:spPr bwMode="auto">
          <a:xfrm>
            <a:off x="401159" y="55604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5">
            <a:extLst>
              <a:ext uri="{FF2B5EF4-FFF2-40B4-BE49-F238E27FC236}">
                <a16:creationId xmlns:a16="http://schemas.microsoft.com/office/drawing/2014/main" id="{1F5E06C8-A50D-5253-BCA9-B955980E3F2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37822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47578-8E51-FE71-486F-A06B85EC122F}"/>
              </a:ext>
            </a:extLst>
          </p:cNvPr>
          <p:cNvSpPr>
            <a:spLocks noGrp="1"/>
          </p:cNvSpPr>
          <p:nvPr>
            <p:ph type="title"/>
          </p:nvPr>
        </p:nvSpPr>
        <p:spPr/>
        <p:txBody>
          <a:bodyPr/>
          <a:lstStyle/>
          <a:p>
            <a:r>
              <a:rPr lang="en-US"/>
              <a:t>Questions</a:t>
            </a:r>
          </a:p>
        </p:txBody>
      </p:sp>
      <p:sp>
        <p:nvSpPr>
          <p:cNvPr id="3" name="Content Placeholder 2">
            <a:extLst>
              <a:ext uri="{FF2B5EF4-FFF2-40B4-BE49-F238E27FC236}">
                <a16:creationId xmlns:a16="http://schemas.microsoft.com/office/drawing/2014/main" id="{6E75ECE3-4A2B-189B-4445-307E79B0D62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C5CA6CC-F007-E5ED-2B1D-6D41283A8097}"/>
              </a:ext>
            </a:extLst>
          </p:cNvPr>
          <p:cNvSpPr>
            <a:spLocks noGrp="1"/>
          </p:cNvSpPr>
          <p:nvPr>
            <p:ph type="sldNum" sz="quarter" idx="12"/>
          </p:nvPr>
        </p:nvSpPr>
        <p:spPr/>
        <p:txBody>
          <a:bodyPr/>
          <a:lstStyle/>
          <a:p>
            <a:fld id="{670A9334-4E67-F94F-A05E-0CE8B74A054E}" type="slidenum">
              <a:rPr lang="en-US" smtClean="0"/>
              <a:t>18</a:t>
            </a:fld>
            <a:endParaRPr lang="en-US"/>
          </a:p>
        </p:txBody>
      </p:sp>
    </p:spTree>
    <p:extLst>
      <p:ext uri="{BB962C8B-B14F-4D97-AF65-F5344CB8AC3E}">
        <p14:creationId xmlns:p14="http://schemas.microsoft.com/office/powerpoint/2010/main" val="2502731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6A71F-6070-42D4-ABC9-35B2EBA55EF2}"/>
              </a:ext>
            </a:extLst>
          </p:cNvPr>
          <p:cNvSpPr>
            <a:spLocks noGrp="1"/>
          </p:cNvSpPr>
          <p:nvPr>
            <p:ph type="title"/>
          </p:nvPr>
        </p:nvSpPr>
        <p:spPr/>
        <p:txBody>
          <a:bodyPr/>
          <a:lstStyle/>
          <a:p>
            <a:r>
              <a:rPr lang="en-US"/>
              <a:t>Objectives – for today’s training</a:t>
            </a:r>
          </a:p>
        </p:txBody>
      </p:sp>
      <p:graphicFrame>
        <p:nvGraphicFramePr>
          <p:cNvPr id="7" name="Table 7">
            <a:extLst>
              <a:ext uri="{FF2B5EF4-FFF2-40B4-BE49-F238E27FC236}">
                <a16:creationId xmlns:a16="http://schemas.microsoft.com/office/drawing/2014/main" id="{872EE588-0261-4597-9BCD-D1DBA24B22CA}"/>
              </a:ext>
            </a:extLst>
          </p:cNvPr>
          <p:cNvGraphicFramePr>
            <a:graphicFrameLocks noGrp="1"/>
          </p:cNvGraphicFramePr>
          <p:nvPr>
            <p:ph idx="1"/>
            <p:extLst>
              <p:ext uri="{D42A27DB-BD31-4B8C-83A1-F6EECF244321}">
                <p14:modId xmlns:p14="http://schemas.microsoft.com/office/powerpoint/2010/main" val="2301426172"/>
              </p:ext>
            </p:extLst>
          </p:nvPr>
        </p:nvGraphicFramePr>
        <p:xfrm>
          <a:off x="683811" y="939425"/>
          <a:ext cx="10824378" cy="4438411"/>
        </p:xfrm>
        <a:graphic>
          <a:graphicData uri="http://schemas.openxmlformats.org/drawingml/2006/table">
            <a:tbl>
              <a:tblPr firstRow="1" bandRow="1">
                <a:tableStyleId>{5C22544A-7EE6-4342-B048-85BDC9FD1C3A}</a:tableStyleId>
              </a:tblPr>
              <a:tblGrid>
                <a:gridCol w="3507189">
                  <a:extLst>
                    <a:ext uri="{9D8B030D-6E8A-4147-A177-3AD203B41FA5}">
                      <a16:colId xmlns:a16="http://schemas.microsoft.com/office/drawing/2014/main" val="1139615655"/>
                    </a:ext>
                  </a:extLst>
                </a:gridCol>
                <a:gridCol w="7317189">
                  <a:extLst>
                    <a:ext uri="{9D8B030D-6E8A-4147-A177-3AD203B41FA5}">
                      <a16:colId xmlns:a16="http://schemas.microsoft.com/office/drawing/2014/main" val="2542939416"/>
                    </a:ext>
                  </a:extLst>
                </a:gridCol>
              </a:tblGrid>
              <a:tr h="962129">
                <a:tc>
                  <a:txBody>
                    <a:bodyPr/>
                    <a:lstStyle/>
                    <a:p>
                      <a:pPr algn="ctr"/>
                      <a:endParaRPr lang="en-US" sz="2000"/>
                    </a:p>
                    <a:p>
                      <a:pPr algn="ctr"/>
                      <a:r>
                        <a:rPr lang="en-US" sz="2000"/>
                        <a:t>Training Section:</a:t>
                      </a:r>
                    </a:p>
                    <a:p>
                      <a:endParaRPr lang="en-US" sz="2000"/>
                    </a:p>
                  </a:txBody>
                  <a:tcPr/>
                </a:tc>
                <a:tc>
                  <a:txBody>
                    <a:bodyPr/>
                    <a:lstStyle/>
                    <a:p>
                      <a:pPr algn="ctr"/>
                      <a:endParaRPr lang="en-US" sz="2000"/>
                    </a:p>
                    <a:p>
                      <a:pPr algn="ctr"/>
                      <a:r>
                        <a:rPr lang="en-US" sz="2000"/>
                        <a:t>By the end of this section, you will:</a:t>
                      </a:r>
                    </a:p>
                    <a:p>
                      <a:endParaRPr lang="en-US" sz="2000"/>
                    </a:p>
                  </a:txBody>
                  <a:tcPr/>
                </a:tc>
                <a:extLst>
                  <a:ext uri="{0D108BD9-81ED-4DB2-BD59-A6C34878D82A}">
                    <a16:rowId xmlns:a16="http://schemas.microsoft.com/office/drawing/2014/main" val="3500140859"/>
                  </a:ext>
                </a:extLst>
              </a:tr>
              <a:tr h="758850">
                <a:tc>
                  <a:txBody>
                    <a:bodyPr/>
                    <a:lstStyle/>
                    <a:p>
                      <a:r>
                        <a:rPr lang="en-US" sz="1600" b="1" dirty="0"/>
                        <a:t>Section 1: Managing your budget during a Continuing Resolution (CR)</a:t>
                      </a:r>
                    </a:p>
                  </a:txBody>
                  <a:tcPr/>
                </a:tc>
                <a:tc>
                  <a:txBody>
                    <a:bodyPr/>
                    <a:lstStyle/>
                    <a:p>
                      <a:pPr marL="285750" indent="-285750">
                        <a:buFont typeface="Arial" panose="020B0604020202020204" pitchFamily="34" charset="0"/>
                        <a:buChar char="•"/>
                      </a:pPr>
                      <a:r>
                        <a:rPr lang="en-US" sz="1600" dirty="0"/>
                        <a:t>Understand what it means to budget during a CR.</a:t>
                      </a:r>
                    </a:p>
                    <a:p>
                      <a:pPr marL="285750" indent="-285750">
                        <a:buFont typeface="Arial" panose="020B0604020202020204" pitchFamily="34" charset="0"/>
                        <a:buChar char="•"/>
                      </a:pPr>
                      <a:r>
                        <a:rPr lang="en-US" sz="1600" dirty="0"/>
                        <a:t>Identify the challenges that occurred during the 1</a:t>
                      </a:r>
                      <a:r>
                        <a:rPr lang="en-US" sz="1600" baseline="30000" dirty="0"/>
                        <a:t>st</a:t>
                      </a:r>
                      <a:r>
                        <a:rPr lang="en-US" sz="1600" dirty="0"/>
                        <a:t> CR and preventable measures to take during the 2</a:t>
                      </a:r>
                      <a:r>
                        <a:rPr lang="en-US" sz="1600" baseline="30000" dirty="0"/>
                        <a:t>nd</a:t>
                      </a:r>
                      <a:r>
                        <a:rPr lang="en-US" sz="1600" dirty="0"/>
                        <a:t> CR.</a:t>
                      </a:r>
                    </a:p>
                  </a:txBody>
                  <a:tcPr/>
                </a:tc>
                <a:extLst>
                  <a:ext uri="{0D108BD9-81ED-4DB2-BD59-A6C34878D82A}">
                    <a16:rowId xmlns:a16="http://schemas.microsoft.com/office/drawing/2014/main" val="585792441"/>
                  </a:ext>
                </a:extLst>
              </a:tr>
              <a:tr h="768758">
                <a:tc>
                  <a:txBody>
                    <a:bodyPr/>
                    <a:lstStyle/>
                    <a:p>
                      <a:r>
                        <a:rPr lang="en-US" sz="1600" b="1"/>
                        <a:t>Section 2: Status of Prior Year Funds</a:t>
                      </a:r>
                      <a:endParaRPr lang="en-US" sz="1600" b="0"/>
                    </a:p>
                  </a:txBody>
                  <a:tcPr/>
                </a:tc>
                <a:tc>
                  <a:txBody>
                    <a:bodyPr/>
                    <a:lstStyle/>
                    <a:p>
                      <a:pPr marL="342900" indent="-342900">
                        <a:buFont typeface="Arial" panose="020B0604020202020204" pitchFamily="34" charset="0"/>
                        <a:buChar char="•"/>
                      </a:pPr>
                      <a:r>
                        <a:rPr lang="en-US" sz="1600" dirty="0"/>
                        <a:t>Understand the current status of prior year funds. </a:t>
                      </a:r>
                    </a:p>
                    <a:p>
                      <a:pPr marL="342900" indent="-342900">
                        <a:buFont typeface="Arial" panose="020B0604020202020204" pitchFamily="34" charset="0"/>
                        <a:buChar char="•"/>
                      </a:pPr>
                      <a:r>
                        <a:rPr lang="en-US" sz="1600" dirty="0"/>
                        <a:t>Identify the challenges that are occurring with the execution of prior year funds. </a:t>
                      </a:r>
                    </a:p>
                    <a:p>
                      <a:pPr marL="342900" indent="-342900">
                        <a:buFont typeface="Arial" panose="020B0604020202020204" pitchFamily="34" charset="0"/>
                        <a:buChar char="•"/>
                      </a:pPr>
                      <a:r>
                        <a:rPr lang="en-US" sz="1600" dirty="0"/>
                        <a:t>Understand the need to execute cost transfers and obligate only for amount of IPAs.</a:t>
                      </a:r>
                    </a:p>
                  </a:txBody>
                  <a:tcPr/>
                </a:tc>
                <a:extLst>
                  <a:ext uri="{0D108BD9-81ED-4DB2-BD59-A6C34878D82A}">
                    <a16:rowId xmlns:a16="http://schemas.microsoft.com/office/drawing/2014/main" val="4110461937"/>
                  </a:ext>
                </a:extLst>
              </a:tr>
              <a:tr h="159960">
                <a:tc>
                  <a:txBody>
                    <a:bodyPr/>
                    <a:lstStyle/>
                    <a:p>
                      <a:r>
                        <a:rPr lang="en-US" sz="1600" b="1"/>
                        <a:t>Section 3: Reminder: FY25 Carry-Over Guidance</a:t>
                      </a:r>
                      <a:endParaRPr lang="en-US" sz="1600" b="0"/>
                    </a:p>
                  </a:txBody>
                  <a:tcPr/>
                </a:tc>
                <a:tc>
                  <a:txBody>
                    <a:bodyPr/>
                    <a:lstStyle/>
                    <a:p>
                      <a:pPr marL="342900" indent="-342900">
                        <a:buFont typeface="Arial" panose="020B0604020202020204" pitchFamily="34" charset="0"/>
                        <a:buChar char="•"/>
                      </a:pPr>
                      <a:r>
                        <a:rPr lang="en-US" sz="1600" dirty="0"/>
                        <a:t>How to operate the 2% carry-over and cc101 funds (if applicable)</a:t>
                      </a:r>
                    </a:p>
                  </a:txBody>
                  <a:tcPr/>
                </a:tc>
                <a:extLst>
                  <a:ext uri="{0D108BD9-81ED-4DB2-BD59-A6C34878D82A}">
                    <a16:rowId xmlns:a16="http://schemas.microsoft.com/office/drawing/2014/main" val="1409403614"/>
                  </a:ext>
                </a:extLst>
              </a:tr>
              <a:tr h="553953">
                <a:tc>
                  <a:txBody>
                    <a:bodyPr/>
                    <a:lstStyle/>
                    <a:p>
                      <a:endParaRPr lang="en-US" sz="1600" b="0"/>
                    </a:p>
                  </a:txBody>
                  <a:tcPr/>
                </a:tc>
                <a:tc>
                  <a:txBody>
                    <a:bodyPr/>
                    <a:lstStyle/>
                    <a:p>
                      <a:pPr marL="285750" indent="-285750">
                        <a:buFont typeface="Arial" panose="020B0604020202020204" pitchFamily="34" charset="0"/>
                        <a:buChar char="•"/>
                      </a:pPr>
                      <a:endParaRPr lang="en-US" sz="1600"/>
                    </a:p>
                  </a:txBody>
                  <a:tcPr/>
                </a:tc>
                <a:extLst>
                  <a:ext uri="{0D108BD9-81ED-4DB2-BD59-A6C34878D82A}">
                    <a16:rowId xmlns:a16="http://schemas.microsoft.com/office/drawing/2014/main" val="2494356450"/>
                  </a:ext>
                </a:extLst>
              </a:tr>
              <a:tr h="40973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Q&amp;A</a:t>
                      </a:r>
                      <a:endParaRPr lang="en-US" sz="1600" dirty="0"/>
                    </a:p>
                  </a:txBody>
                  <a:tcPr/>
                </a:tc>
                <a:tc hMerge="1">
                  <a:txBody>
                    <a:bodyPr/>
                    <a:lstStyle/>
                    <a:p>
                      <a:pPr marL="0" indent="0">
                        <a:buFont typeface="Arial" panose="020B0604020202020204" pitchFamily="34" charset="0"/>
                        <a:buNone/>
                      </a:pPr>
                      <a:endParaRPr lang="en-US"/>
                    </a:p>
                  </a:txBody>
                  <a:tcPr/>
                </a:tc>
                <a:extLst>
                  <a:ext uri="{0D108BD9-81ED-4DB2-BD59-A6C34878D82A}">
                    <a16:rowId xmlns:a16="http://schemas.microsoft.com/office/drawing/2014/main" val="2996161857"/>
                  </a:ext>
                </a:extLst>
              </a:tr>
            </a:tbl>
          </a:graphicData>
        </a:graphic>
      </p:graphicFrame>
      <p:sp>
        <p:nvSpPr>
          <p:cNvPr id="4" name="Slide Number Placeholder 3">
            <a:extLst>
              <a:ext uri="{FF2B5EF4-FFF2-40B4-BE49-F238E27FC236}">
                <a16:creationId xmlns:a16="http://schemas.microsoft.com/office/drawing/2014/main" id="{2BFA9D54-C33E-4FF4-8351-962446B7D2AF}"/>
              </a:ext>
            </a:extLst>
          </p:cNvPr>
          <p:cNvSpPr>
            <a:spLocks noGrp="1"/>
          </p:cNvSpPr>
          <p:nvPr>
            <p:ph type="sldNum" sz="quarter" idx="12"/>
          </p:nvPr>
        </p:nvSpPr>
        <p:spPr/>
        <p:txBody>
          <a:bodyPr/>
          <a:lstStyle/>
          <a:p>
            <a:fld id="{670A9334-4E67-F94F-A05E-0CE8B74A054E}" type="slidenum">
              <a:rPr lang="en-US" smtClean="0"/>
              <a:t>2</a:t>
            </a:fld>
            <a:endParaRPr lang="en-US"/>
          </a:p>
        </p:txBody>
      </p:sp>
      <p:sp>
        <p:nvSpPr>
          <p:cNvPr id="5" name="Date Placeholder 4">
            <a:extLst>
              <a:ext uri="{FF2B5EF4-FFF2-40B4-BE49-F238E27FC236}">
                <a16:creationId xmlns:a16="http://schemas.microsoft.com/office/drawing/2014/main" id="{A21780D2-3001-4DB6-A29D-CF8ED8B74D4B}"/>
              </a:ext>
            </a:extLst>
          </p:cNvPr>
          <p:cNvSpPr>
            <a:spLocks noGrp="1"/>
          </p:cNvSpPr>
          <p:nvPr>
            <p:ph type="dt" sz="half" idx="10"/>
          </p:nvPr>
        </p:nvSpPr>
        <p:spPr/>
        <p:txBody>
          <a:bodyPr/>
          <a:lstStyle/>
          <a:p>
            <a:fld id="{81834826-1826-4D53-8FE1-0AC2DC86A2AA}" type="datetime1">
              <a:rPr lang="en-US" smtClean="0"/>
              <a:t>1/24/2025</a:t>
            </a:fld>
            <a:endParaRPr lang="en-US"/>
          </a:p>
        </p:txBody>
      </p:sp>
    </p:spTree>
    <p:extLst>
      <p:ext uri="{BB962C8B-B14F-4D97-AF65-F5344CB8AC3E}">
        <p14:creationId xmlns:p14="http://schemas.microsoft.com/office/powerpoint/2010/main" val="412056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6074A-C59E-D28C-62BB-3DC7D3EECDB4}"/>
              </a:ext>
            </a:extLst>
          </p:cNvPr>
          <p:cNvSpPr>
            <a:spLocks noGrp="1"/>
          </p:cNvSpPr>
          <p:nvPr>
            <p:ph type="title"/>
          </p:nvPr>
        </p:nvSpPr>
        <p:spPr/>
        <p:txBody>
          <a:bodyPr/>
          <a:lstStyle/>
          <a:p>
            <a:r>
              <a:rPr lang="en-US" sz="3200"/>
              <a:t>Section 1: </a:t>
            </a:r>
            <a:r>
              <a:rPr lang="en-US" sz="3200" b="1"/>
              <a:t>How do we operate under a continuing resolution?</a:t>
            </a:r>
            <a:r>
              <a:rPr lang="en-US" sz="3200"/>
              <a:t> </a:t>
            </a:r>
          </a:p>
        </p:txBody>
      </p:sp>
      <p:pic>
        <p:nvPicPr>
          <p:cNvPr id="6" name="Content Placeholder 5">
            <a:extLst>
              <a:ext uri="{FF2B5EF4-FFF2-40B4-BE49-F238E27FC236}">
                <a16:creationId xmlns:a16="http://schemas.microsoft.com/office/drawing/2014/main" id="{0ACAF125-6783-9FA2-16C2-F76FFD03121D}"/>
              </a:ext>
            </a:extLst>
          </p:cNvPr>
          <p:cNvPicPr>
            <a:picLocks noGrp="1" noChangeAspect="1"/>
          </p:cNvPicPr>
          <p:nvPr>
            <p:ph idx="1"/>
          </p:nvPr>
        </p:nvPicPr>
        <p:blipFill>
          <a:blip r:embed="rId2"/>
          <a:stretch>
            <a:fillRect/>
          </a:stretch>
        </p:blipFill>
        <p:spPr>
          <a:xfrm>
            <a:off x="1375585" y="1509307"/>
            <a:ext cx="5407770" cy="41634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Slide Number Placeholder 3">
            <a:extLst>
              <a:ext uri="{FF2B5EF4-FFF2-40B4-BE49-F238E27FC236}">
                <a16:creationId xmlns:a16="http://schemas.microsoft.com/office/drawing/2014/main" id="{69887860-FD53-AB90-391D-575F24176942}"/>
              </a:ext>
            </a:extLst>
          </p:cNvPr>
          <p:cNvSpPr>
            <a:spLocks noGrp="1"/>
          </p:cNvSpPr>
          <p:nvPr>
            <p:ph type="sldNum" sz="quarter" idx="12"/>
          </p:nvPr>
        </p:nvSpPr>
        <p:spPr/>
        <p:txBody>
          <a:bodyPr/>
          <a:lstStyle/>
          <a:p>
            <a:fld id="{670A9334-4E67-F94F-A05E-0CE8B74A054E}" type="slidenum">
              <a:rPr lang="en-US" smtClean="0"/>
              <a:t>3</a:t>
            </a:fld>
            <a:endParaRPr lang="en-US"/>
          </a:p>
        </p:txBody>
      </p:sp>
      <p:sp>
        <p:nvSpPr>
          <p:cNvPr id="7" name="Rectangle 6">
            <a:extLst>
              <a:ext uri="{FF2B5EF4-FFF2-40B4-BE49-F238E27FC236}">
                <a16:creationId xmlns:a16="http://schemas.microsoft.com/office/drawing/2014/main" id="{9ED7824D-E809-AB3F-6F93-09883809CDA2}"/>
              </a:ext>
            </a:extLst>
          </p:cNvPr>
          <p:cNvSpPr/>
          <p:nvPr/>
        </p:nvSpPr>
        <p:spPr>
          <a:xfrm>
            <a:off x="7602894" y="1788752"/>
            <a:ext cx="3750906" cy="216742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Yes, this will be on the exam!</a:t>
            </a:r>
          </a:p>
          <a:p>
            <a:pPr algn="ctr"/>
            <a:endParaRPr lang="en-US" dirty="0"/>
          </a:p>
          <a:p>
            <a:pPr algn="ctr"/>
            <a:r>
              <a:rPr lang="en-US" dirty="0">
                <a:hlinkClick r:id="rId3"/>
              </a:rPr>
              <a:t>ORD Finance Full FY 25 CR Guidance</a:t>
            </a:r>
            <a:endParaRPr lang="en-US" dirty="0"/>
          </a:p>
        </p:txBody>
      </p:sp>
      <p:cxnSp>
        <p:nvCxnSpPr>
          <p:cNvPr id="9" name="Straight Arrow Connector 8">
            <a:extLst>
              <a:ext uri="{FF2B5EF4-FFF2-40B4-BE49-F238E27FC236}">
                <a16:creationId xmlns:a16="http://schemas.microsoft.com/office/drawing/2014/main" id="{45A630B4-5EB4-C22C-AF74-EBBF5656A55E}"/>
              </a:ext>
            </a:extLst>
          </p:cNvPr>
          <p:cNvCxnSpPr/>
          <p:nvPr/>
        </p:nvCxnSpPr>
        <p:spPr>
          <a:xfrm flipH="1">
            <a:off x="6783355" y="3591055"/>
            <a:ext cx="951723" cy="3651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63058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B26B-5A24-447F-A401-396CFEED7BA4}"/>
              </a:ext>
            </a:extLst>
          </p:cNvPr>
          <p:cNvSpPr>
            <a:spLocks noGrp="1"/>
          </p:cNvSpPr>
          <p:nvPr>
            <p:ph type="title"/>
          </p:nvPr>
        </p:nvSpPr>
        <p:spPr/>
        <p:txBody>
          <a:bodyPr/>
          <a:lstStyle/>
          <a:p>
            <a:pPr>
              <a:tabLst>
                <a:tab pos="4114800" algn="l"/>
              </a:tabLst>
            </a:pPr>
            <a:r>
              <a:rPr lang="en-US"/>
              <a:t>Section 1: What do I need to know about Continuing Resolutions (CR)?</a:t>
            </a:r>
          </a:p>
        </p:txBody>
      </p:sp>
      <p:sp>
        <p:nvSpPr>
          <p:cNvPr id="3" name="Content Placeholder 2">
            <a:extLst>
              <a:ext uri="{FF2B5EF4-FFF2-40B4-BE49-F238E27FC236}">
                <a16:creationId xmlns:a16="http://schemas.microsoft.com/office/drawing/2014/main" id="{F972EB20-C242-44B7-A814-7A5759C56B2E}"/>
              </a:ext>
            </a:extLst>
          </p:cNvPr>
          <p:cNvSpPr>
            <a:spLocks noGrp="1"/>
          </p:cNvSpPr>
          <p:nvPr>
            <p:ph idx="1"/>
          </p:nvPr>
        </p:nvSpPr>
        <p:spPr/>
        <p:txBody>
          <a:bodyPr/>
          <a:lstStyle/>
          <a:p>
            <a:pPr marL="0" indent="0">
              <a:buNone/>
            </a:pPr>
            <a:br>
              <a:rPr lang="en-US">
                <a:hlinkClick r:id="rId3"/>
              </a:rPr>
            </a:br>
            <a:br>
              <a:rPr lang="en-US" b="0" i="0">
                <a:solidFill>
                  <a:srgbClr val="000000"/>
                </a:solidFill>
                <a:effectLst/>
                <a:latin typeface="Segoe UI Web (West European)"/>
                <a:hlinkClick r:id="rId3"/>
              </a:rPr>
            </a:br>
            <a:endParaRPr lang="en-US"/>
          </a:p>
        </p:txBody>
      </p:sp>
      <p:sp>
        <p:nvSpPr>
          <p:cNvPr id="4" name="Slide Number Placeholder 3">
            <a:extLst>
              <a:ext uri="{FF2B5EF4-FFF2-40B4-BE49-F238E27FC236}">
                <a16:creationId xmlns:a16="http://schemas.microsoft.com/office/drawing/2014/main" id="{30C8CC5E-2421-497A-8161-99B0D32ABAA2}"/>
              </a:ext>
            </a:extLst>
          </p:cNvPr>
          <p:cNvSpPr>
            <a:spLocks noGrp="1"/>
          </p:cNvSpPr>
          <p:nvPr>
            <p:ph type="sldNum" sz="quarter" idx="12"/>
          </p:nvPr>
        </p:nvSpPr>
        <p:spPr/>
        <p:txBody>
          <a:bodyPr/>
          <a:lstStyle/>
          <a:p>
            <a:fld id="{670A9334-4E67-F94F-A05E-0CE8B74A054E}" type="slidenum">
              <a:rPr lang="en-US" smtClean="0"/>
              <a:t>4</a:t>
            </a:fld>
            <a:endParaRPr lang="en-US"/>
          </a:p>
        </p:txBody>
      </p:sp>
      <p:graphicFrame>
        <p:nvGraphicFramePr>
          <p:cNvPr id="5" name="Table 5">
            <a:extLst>
              <a:ext uri="{FF2B5EF4-FFF2-40B4-BE49-F238E27FC236}">
                <a16:creationId xmlns:a16="http://schemas.microsoft.com/office/drawing/2014/main" id="{7F9669C3-FFA1-EE96-DAF1-451ED0AA2226}"/>
              </a:ext>
            </a:extLst>
          </p:cNvPr>
          <p:cNvGraphicFramePr>
            <a:graphicFrameLocks noGrp="1"/>
          </p:cNvGraphicFramePr>
          <p:nvPr>
            <p:extLst>
              <p:ext uri="{D42A27DB-BD31-4B8C-83A1-F6EECF244321}">
                <p14:modId xmlns:p14="http://schemas.microsoft.com/office/powerpoint/2010/main" val="988464662"/>
              </p:ext>
            </p:extLst>
          </p:nvPr>
        </p:nvGraphicFramePr>
        <p:xfrm>
          <a:off x="1038224" y="1428040"/>
          <a:ext cx="9534526" cy="2839720"/>
        </p:xfrm>
        <a:graphic>
          <a:graphicData uri="http://schemas.openxmlformats.org/drawingml/2006/table">
            <a:tbl>
              <a:tblPr firstRow="1" bandRow="1">
                <a:tableStyleId>{5C22544A-7EE6-4342-B048-85BDC9FD1C3A}</a:tableStyleId>
              </a:tblPr>
              <a:tblGrid>
                <a:gridCol w="3648076">
                  <a:extLst>
                    <a:ext uri="{9D8B030D-6E8A-4147-A177-3AD203B41FA5}">
                      <a16:colId xmlns:a16="http://schemas.microsoft.com/office/drawing/2014/main" val="3186766858"/>
                    </a:ext>
                  </a:extLst>
                </a:gridCol>
                <a:gridCol w="5886450">
                  <a:extLst>
                    <a:ext uri="{9D8B030D-6E8A-4147-A177-3AD203B41FA5}">
                      <a16:colId xmlns:a16="http://schemas.microsoft.com/office/drawing/2014/main" val="2465913956"/>
                    </a:ext>
                  </a:extLst>
                </a:gridCol>
              </a:tblGrid>
              <a:tr h="370840">
                <a:tc>
                  <a:txBody>
                    <a:bodyPr/>
                    <a:lstStyle/>
                    <a:p>
                      <a:pPr algn="ctr"/>
                      <a:r>
                        <a:rPr lang="en-US"/>
                        <a:t>What do I need to know?</a:t>
                      </a:r>
                    </a:p>
                  </a:txBody>
                  <a:tcPr/>
                </a:tc>
                <a:tc>
                  <a:txBody>
                    <a:bodyPr/>
                    <a:lstStyle/>
                    <a:p>
                      <a:pPr algn="ctr"/>
                      <a:r>
                        <a:rPr lang="en-US"/>
                        <a:t>Answer</a:t>
                      </a:r>
                    </a:p>
                  </a:txBody>
                  <a:tcPr/>
                </a:tc>
                <a:extLst>
                  <a:ext uri="{0D108BD9-81ED-4DB2-BD59-A6C34878D82A}">
                    <a16:rowId xmlns:a16="http://schemas.microsoft.com/office/drawing/2014/main" val="3460074555"/>
                  </a:ext>
                </a:extLst>
              </a:tr>
              <a:tr h="370840">
                <a:tc>
                  <a:txBody>
                    <a:bodyPr/>
                    <a:lstStyle/>
                    <a:p>
                      <a:r>
                        <a:rPr lang="en-US"/>
                        <a:t>What is a CR?</a:t>
                      </a:r>
                    </a:p>
                  </a:txBody>
                  <a:tcPr/>
                </a:tc>
                <a:tc>
                  <a:txBody>
                    <a:bodyPr/>
                    <a:lstStyle/>
                    <a:p>
                      <a:r>
                        <a:rPr lang="en-US"/>
                        <a:t>CRs are short-term appropriations that bridge the gaps that arise between the end of appropriations for one fiscal year and the start of appropriations for the next.</a:t>
                      </a:r>
                    </a:p>
                  </a:txBody>
                  <a:tcPr/>
                </a:tc>
                <a:extLst>
                  <a:ext uri="{0D108BD9-81ED-4DB2-BD59-A6C34878D82A}">
                    <a16:rowId xmlns:a16="http://schemas.microsoft.com/office/drawing/2014/main" val="3051615527"/>
                  </a:ext>
                </a:extLst>
              </a:tr>
              <a:tr h="370840">
                <a:tc>
                  <a:txBody>
                    <a:bodyPr/>
                    <a:lstStyle/>
                    <a:p>
                      <a:r>
                        <a:rPr lang="en-US"/>
                        <a:t>What is the funding rate of CR?</a:t>
                      </a:r>
                    </a:p>
                  </a:txBody>
                  <a:tcPr/>
                </a:tc>
                <a:tc>
                  <a:txBody>
                    <a:bodyPr/>
                    <a:lstStyle/>
                    <a:p>
                      <a:r>
                        <a:rPr lang="en-US"/>
                        <a:t>CRs are funded at the rate of operations of the previous Fiscal Year.</a:t>
                      </a:r>
                    </a:p>
                  </a:txBody>
                  <a:tcPr/>
                </a:tc>
                <a:extLst>
                  <a:ext uri="{0D108BD9-81ED-4DB2-BD59-A6C34878D82A}">
                    <a16:rowId xmlns:a16="http://schemas.microsoft.com/office/drawing/2014/main" val="3968466669"/>
                  </a:ext>
                </a:extLst>
              </a:tr>
              <a:tr h="370840">
                <a:tc>
                  <a:txBody>
                    <a:bodyPr/>
                    <a:lstStyle/>
                    <a:p>
                      <a:r>
                        <a:rPr lang="en-US"/>
                        <a:t>What activities can be funded during a CR?</a:t>
                      </a:r>
                    </a:p>
                  </a:txBody>
                  <a:tcPr/>
                </a:tc>
                <a:tc>
                  <a:txBody>
                    <a:bodyPr/>
                    <a:lstStyle/>
                    <a:p>
                      <a:r>
                        <a:rPr lang="en-US"/>
                        <a:t>All Research activities (with limited exceptions for new major programs that are listed in the President’s Budget Request) should continue uninterrupted during a CR.</a:t>
                      </a:r>
                    </a:p>
                  </a:txBody>
                  <a:tcPr/>
                </a:tc>
                <a:extLst>
                  <a:ext uri="{0D108BD9-81ED-4DB2-BD59-A6C34878D82A}">
                    <a16:rowId xmlns:a16="http://schemas.microsoft.com/office/drawing/2014/main" val="547922778"/>
                  </a:ext>
                </a:extLst>
              </a:tr>
            </a:tbl>
          </a:graphicData>
        </a:graphic>
      </p:graphicFrame>
      <p:sp>
        <p:nvSpPr>
          <p:cNvPr id="6" name="Rectangle 5">
            <a:extLst>
              <a:ext uri="{FF2B5EF4-FFF2-40B4-BE49-F238E27FC236}">
                <a16:creationId xmlns:a16="http://schemas.microsoft.com/office/drawing/2014/main" id="{45B8547E-87D4-C7A0-501E-2D53FDAE66D2}"/>
              </a:ext>
            </a:extLst>
          </p:cNvPr>
          <p:cNvSpPr/>
          <p:nvPr/>
        </p:nvSpPr>
        <p:spPr>
          <a:xfrm>
            <a:off x="990600" y="4539321"/>
            <a:ext cx="9896475" cy="7436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For further details consult our guidance, </a:t>
            </a:r>
            <a:r>
              <a:rPr lang="en-US" dirty="0">
                <a:hlinkClick r:id="rId4"/>
              </a:rPr>
              <a:t>ORD Finance Full FY 25 CR Guidance</a:t>
            </a:r>
            <a:r>
              <a:rPr lang="en-US" dirty="0">
                <a:solidFill>
                  <a:schemeClr val="tx1"/>
                </a:solidFill>
              </a:rPr>
              <a:t>.</a:t>
            </a:r>
            <a:endParaRPr lang="en-US" dirty="0"/>
          </a:p>
          <a:p>
            <a:pPr algn="ctr"/>
            <a:endParaRPr lang="en-US" dirty="0"/>
          </a:p>
        </p:txBody>
      </p:sp>
    </p:spTree>
    <p:extLst>
      <p:ext uri="{BB962C8B-B14F-4D97-AF65-F5344CB8AC3E}">
        <p14:creationId xmlns:p14="http://schemas.microsoft.com/office/powerpoint/2010/main" val="1531118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4EC23-A825-6539-4319-73BF360B7D61}"/>
              </a:ext>
            </a:extLst>
          </p:cNvPr>
          <p:cNvSpPr>
            <a:spLocks noGrp="1"/>
          </p:cNvSpPr>
          <p:nvPr>
            <p:ph type="title"/>
          </p:nvPr>
        </p:nvSpPr>
        <p:spPr/>
        <p:txBody>
          <a:bodyPr/>
          <a:lstStyle/>
          <a:p>
            <a:r>
              <a:rPr lang="en-US"/>
              <a:t>Details on CR by Obligation Type</a:t>
            </a:r>
          </a:p>
        </p:txBody>
      </p:sp>
      <p:graphicFrame>
        <p:nvGraphicFramePr>
          <p:cNvPr id="5" name="Table 5">
            <a:extLst>
              <a:ext uri="{FF2B5EF4-FFF2-40B4-BE49-F238E27FC236}">
                <a16:creationId xmlns:a16="http://schemas.microsoft.com/office/drawing/2014/main" id="{6C5E2985-D025-F460-4D8C-3A65CA97EEE0}"/>
              </a:ext>
            </a:extLst>
          </p:cNvPr>
          <p:cNvGraphicFramePr>
            <a:graphicFrameLocks noGrp="1"/>
          </p:cNvGraphicFramePr>
          <p:nvPr>
            <p:ph idx="1"/>
            <p:extLst>
              <p:ext uri="{D42A27DB-BD31-4B8C-83A1-F6EECF244321}">
                <p14:modId xmlns:p14="http://schemas.microsoft.com/office/powerpoint/2010/main" val="13055381"/>
              </p:ext>
            </p:extLst>
          </p:nvPr>
        </p:nvGraphicFramePr>
        <p:xfrm>
          <a:off x="695324" y="942340"/>
          <a:ext cx="10515600" cy="4699000"/>
        </p:xfrm>
        <a:graphic>
          <a:graphicData uri="http://schemas.openxmlformats.org/drawingml/2006/table">
            <a:tbl>
              <a:tblPr firstRow="1" bandRow="1">
                <a:tableStyleId>{5C22544A-7EE6-4342-B048-85BDC9FD1C3A}</a:tableStyleId>
              </a:tblPr>
              <a:tblGrid>
                <a:gridCol w="2295525">
                  <a:extLst>
                    <a:ext uri="{9D8B030D-6E8A-4147-A177-3AD203B41FA5}">
                      <a16:colId xmlns:a16="http://schemas.microsoft.com/office/drawing/2014/main" val="1181453593"/>
                    </a:ext>
                  </a:extLst>
                </a:gridCol>
                <a:gridCol w="8220075">
                  <a:extLst>
                    <a:ext uri="{9D8B030D-6E8A-4147-A177-3AD203B41FA5}">
                      <a16:colId xmlns:a16="http://schemas.microsoft.com/office/drawing/2014/main" val="1417561333"/>
                    </a:ext>
                  </a:extLst>
                </a:gridCol>
              </a:tblGrid>
              <a:tr h="370840">
                <a:tc>
                  <a:txBody>
                    <a:bodyPr/>
                    <a:lstStyle/>
                    <a:p>
                      <a:pPr algn="ctr"/>
                      <a:r>
                        <a:rPr lang="en-US"/>
                        <a:t>Obligation Type</a:t>
                      </a:r>
                    </a:p>
                  </a:txBody>
                  <a:tcPr/>
                </a:tc>
                <a:tc>
                  <a:txBody>
                    <a:bodyPr/>
                    <a:lstStyle/>
                    <a:p>
                      <a:pPr algn="ctr"/>
                      <a:r>
                        <a:rPr lang="en-US"/>
                        <a:t>Key Details</a:t>
                      </a:r>
                    </a:p>
                  </a:txBody>
                  <a:tcPr/>
                </a:tc>
                <a:extLst>
                  <a:ext uri="{0D108BD9-81ED-4DB2-BD59-A6C34878D82A}">
                    <a16:rowId xmlns:a16="http://schemas.microsoft.com/office/drawing/2014/main" val="7355537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dk1"/>
                          </a:solidFill>
                          <a:latin typeface="+mn-lt"/>
                          <a:ea typeface="+mn-ea"/>
                          <a:cs typeface="+mn-cs"/>
                        </a:rPr>
                        <a:t>Payroll </a:t>
                      </a:r>
                      <a:r>
                        <a:rPr lang="en-US" sz="1800" b="0" i="0" u="none" strike="noStrike" kern="1200" baseline="0">
                          <a:solidFill>
                            <a:schemeClr val="dk1"/>
                          </a:solidFill>
                          <a:latin typeface="+mn-lt"/>
                          <a:ea typeface="+mn-ea"/>
                          <a:cs typeface="+mn-cs"/>
                        </a:rPr>
                        <a:t>	</a:t>
                      </a:r>
                    </a:p>
                    <a:p>
                      <a:endParaRPr lang="en-US"/>
                    </a:p>
                  </a:txBody>
                  <a:tcPr/>
                </a:tc>
                <a:tc>
                  <a:txBody>
                    <a:bodyPr/>
                    <a:lstStyle/>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Continue hiring actions for projects listed in the ITA and new starts that are approved.	</a:t>
                      </a:r>
                      <a:endParaRPr lang="en-US" dirty="0"/>
                    </a:p>
                  </a:txBody>
                  <a:tcPr/>
                </a:tc>
                <a:extLst>
                  <a:ext uri="{0D108BD9-81ED-4DB2-BD59-A6C34878D82A}">
                    <a16:rowId xmlns:a16="http://schemas.microsoft.com/office/drawing/2014/main" val="1358121920"/>
                  </a:ext>
                </a:extLst>
              </a:tr>
              <a:tr h="491503">
                <a:tc>
                  <a:txBody>
                    <a:bodyPr/>
                    <a:lstStyle/>
                    <a:p>
                      <a:r>
                        <a:rPr lang="en-US" b="1"/>
                        <a:t>Travel</a:t>
                      </a:r>
                    </a:p>
                  </a:txBody>
                  <a:tcPr/>
                </a:tc>
                <a:tc>
                  <a:txBody>
                    <a:bodyPr/>
                    <a:lstStyle/>
                    <a:p>
                      <a:pPr marL="285750" indent="-285750">
                        <a:buFont typeface="Arial" panose="020B0604020202020204" pitchFamily="34" charset="0"/>
                        <a:buChar char="•"/>
                      </a:pPr>
                      <a:r>
                        <a:rPr lang="en-US" sz="1900" b="0" i="0" u="none" strike="noStrike" baseline="0" noProof="0">
                          <a:solidFill>
                            <a:srgbClr val="000000"/>
                          </a:solidFill>
                          <a:latin typeface="Calibri"/>
                        </a:rPr>
                        <a:t>Planned travel should utilize current year (0161A1 25-26) funding and not extend beyond the CR end- date.</a:t>
                      </a:r>
                      <a:endParaRPr lang="en-US" baseline="0"/>
                    </a:p>
                  </a:txBody>
                  <a:tcPr/>
                </a:tc>
                <a:extLst>
                  <a:ext uri="{0D108BD9-81ED-4DB2-BD59-A6C34878D82A}">
                    <a16:rowId xmlns:a16="http://schemas.microsoft.com/office/drawing/2014/main" val="2588090188"/>
                  </a:ext>
                </a:extLst>
              </a:tr>
              <a:tr h="370840">
                <a:tc>
                  <a:txBody>
                    <a:bodyPr/>
                    <a:lstStyle/>
                    <a:p>
                      <a:r>
                        <a:rPr lang="en-US" b="1"/>
                        <a:t>Purchase Card</a:t>
                      </a:r>
                    </a:p>
                  </a:txBody>
                  <a:tcPr/>
                </a:tc>
                <a:tc>
                  <a:txBody>
                    <a:bodyPr/>
                    <a:lstStyle/>
                    <a:p>
                      <a:pPr marL="285750" indent="-285750">
                        <a:buFont typeface="Arial" panose="020B0604020202020204" pitchFamily="34" charset="0"/>
                        <a:buChar char="•"/>
                      </a:pPr>
                      <a:r>
                        <a:rPr lang="en-US" sz="1800" kern="1200" dirty="0">
                          <a:solidFill>
                            <a:schemeClr val="dk1"/>
                          </a:solidFill>
                          <a:latin typeface="+mn-lt"/>
                          <a:ea typeface="+mn-ea"/>
                          <a:cs typeface="+mn-cs"/>
                        </a:rPr>
                        <a:t>Execute required purchases to cover needs through the CR end date.</a:t>
                      </a:r>
                      <a:endParaRPr lang="en-US" dirty="0"/>
                    </a:p>
                    <a:p>
                      <a:pPr marL="285750" indent="-285750">
                        <a:buFont typeface="Arial" panose="020B0604020202020204" pitchFamily="34" charset="0"/>
                        <a:buChar char="•"/>
                      </a:pPr>
                      <a:r>
                        <a:rPr lang="en-US" sz="1800" kern="1200" dirty="0">
                          <a:solidFill>
                            <a:schemeClr val="dk1"/>
                          </a:solidFill>
                          <a:latin typeface="+mn-lt"/>
                          <a:ea typeface="+mn-ea"/>
                          <a:cs typeface="+mn-cs"/>
                        </a:rPr>
                        <a:t> All Purchase Card Orders must be charged to current year (0161A1 25-26). </a:t>
                      </a:r>
                    </a:p>
                  </a:txBody>
                  <a:tcPr/>
                </a:tc>
                <a:extLst>
                  <a:ext uri="{0D108BD9-81ED-4DB2-BD59-A6C34878D82A}">
                    <a16:rowId xmlns:a16="http://schemas.microsoft.com/office/drawing/2014/main" val="3379527105"/>
                  </a:ext>
                </a:extLst>
              </a:tr>
              <a:tr h="370840">
                <a:tc>
                  <a:txBody>
                    <a:bodyPr/>
                    <a:lstStyle/>
                    <a:p>
                      <a:r>
                        <a:rPr lang="fr-FR" b="1" err="1"/>
                        <a:t>IPAs</a:t>
                      </a:r>
                      <a:r>
                        <a:rPr lang="fr-FR" b="1"/>
                        <a:t>/</a:t>
                      </a:r>
                      <a:r>
                        <a:rPr lang="fr-FR" b="1" err="1"/>
                        <a:t>Subject</a:t>
                      </a:r>
                      <a:r>
                        <a:rPr lang="fr-FR" b="1"/>
                        <a:t> </a:t>
                      </a:r>
                      <a:r>
                        <a:rPr lang="fr-FR" b="1" err="1"/>
                        <a:t>Reimbursements</a:t>
                      </a:r>
                      <a:endParaRPr lang="en-US" b="1"/>
                    </a:p>
                  </a:txBody>
                  <a:tcPr/>
                </a:tc>
                <a:tc>
                  <a:txBody>
                    <a:bodyPr/>
                    <a:lstStyle/>
                    <a:p>
                      <a:pPr marL="285750" indent="-285750" algn="l" defTabSz="914400" rtl="0" eaLnBrk="1" latinLnBrk="0" hangingPunct="1">
                        <a:buFont typeface="Arial" panose="020B0604020202020204" pitchFamily="34" charset="0"/>
                        <a:buChar char="•"/>
                      </a:pPr>
                      <a:r>
                        <a:rPr lang="en-US" sz="1800" b="1" kern="1200">
                          <a:solidFill>
                            <a:schemeClr val="dk1"/>
                          </a:solidFill>
                          <a:latin typeface="+mn-lt"/>
                          <a:ea typeface="+mn-ea"/>
                          <a:cs typeface="+mn-cs"/>
                        </a:rPr>
                        <a:t>Research Stations should NOT obligate past the CR date.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Incrementally fund the IPA amount at the % of the CR rate of operations.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a:t>If needed, the following language can be added to the agreement:</a:t>
                      </a:r>
                    </a:p>
                    <a:p>
                      <a:pPr marL="400050" indent="0"/>
                      <a:r>
                        <a:rPr lang="en-US" i="1"/>
                        <a:t>“Funds are not presently available to fund the agreement for the entire fiscal year. The Government’s obligation under this IPA is contingent upon the availability of appropriated funds from which payment for this IPA can be made.”</a:t>
                      </a:r>
                    </a:p>
                  </a:txBody>
                  <a:tcPr/>
                </a:tc>
                <a:extLst>
                  <a:ext uri="{0D108BD9-81ED-4DB2-BD59-A6C34878D82A}">
                    <a16:rowId xmlns:a16="http://schemas.microsoft.com/office/drawing/2014/main" val="107050806"/>
                  </a:ext>
                </a:extLst>
              </a:tr>
              <a:tr h="370840">
                <a:tc>
                  <a:txBody>
                    <a:bodyPr/>
                    <a:lstStyle/>
                    <a:p>
                      <a:r>
                        <a:rPr lang="en-US" b="1"/>
                        <a:t>Contracts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If funds are available, contracts can be obligated past the CR date. The key is: funds need to be available.</a:t>
                      </a:r>
                      <a:endParaRPr lang="en-US" b="1" i="1" dirty="0"/>
                    </a:p>
                  </a:txBody>
                  <a:tcPr/>
                </a:tc>
                <a:extLst>
                  <a:ext uri="{0D108BD9-81ED-4DB2-BD59-A6C34878D82A}">
                    <a16:rowId xmlns:a16="http://schemas.microsoft.com/office/drawing/2014/main" val="1397056287"/>
                  </a:ext>
                </a:extLst>
              </a:tr>
            </a:tbl>
          </a:graphicData>
        </a:graphic>
      </p:graphicFrame>
      <p:sp>
        <p:nvSpPr>
          <p:cNvPr id="4" name="Slide Number Placeholder 3">
            <a:extLst>
              <a:ext uri="{FF2B5EF4-FFF2-40B4-BE49-F238E27FC236}">
                <a16:creationId xmlns:a16="http://schemas.microsoft.com/office/drawing/2014/main" id="{606A1468-07B4-2083-8B92-0464AF0F3B94}"/>
              </a:ext>
            </a:extLst>
          </p:cNvPr>
          <p:cNvSpPr>
            <a:spLocks noGrp="1"/>
          </p:cNvSpPr>
          <p:nvPr>
            <p:ph type="sldNum" sz="quarter" idx="12"/>
          </p:nvPr>
        </p:nvSpPr>
        <p:spPr/>
        <p:txBody>
          <a:bodyPr/>
          <a:lstStyle/>
          <a:p>
            <a:fld id="{670A9334-4E67-F94F-A05E-0CE8B74A054E}" type="slidenum">
              <a:rPr lang="en-US" smtClean="0"/>
              <a:t>5</a:t>
            </a:fld>
            <a:endParaRPr lang="en-US"/>
          </a:p>
        </p:txBody>
      </p:sp>
    </p:spTree>
    <p:extLst>
      <p:ext uri="{BB962C8B-B14F-4D97-AF65-F5344CB8AC3E}">
        <p14:creationId xmlns:p14="http://schemas.microsoft.com/office/powerpoint/2010/main" val="1973597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73C0C-0112-4AC4-0971-8FD68E7BB2DD}"/>
              </a:ext>
            </a:extLst>
          </p:cNvPr>
          <p:cNvSpPr>
            <a:spLocks noGrp="1"/>
          </p:cNvSpPr>
          <p:nvPr>
            <p:ph type="title"/>
          </p:nvPr>
        </p:nvSpPr>
        <p:spPr/>
        <p:txBody>
          <a:bodyPr/>
          <a:lstStyle/>
          <a:p>
            <a:r>
              <a:rPr lang="en-US" dirty="0"/>
              <a:t>What happened during the first CR?</a:t>
            </a:r>
          </a:p>
        </p:txBody>
      </p:sp>
      <p:sp>
        <p:nvSpPr>
          <p:cNvPr id="3" name="Content Placeholder 2">
            <a:extLst>
              <a:ext uri="{FF2B5EF4-FFF2-40B4-BE49-F238E27FC236}">
                <a16:creationId xmlns:a16="http://schemas.microsoft.com/office/drawing/2014/main" id="{D5FAE4DB-A781-5B7F-3F60-A86962EB70F5}"/>
              </a:ext>
            </a:extLst>
          </p:cNvPr>
          <p:cNvSpPr>
            <a:spLocks noGrp="1"/>
          </p:cNvSpPr>
          <p:nvPr>
            <p:ph idx="1"/>
          </p:nvPr>
        </p:nvSpPr>
        <p:spPr>
          <a:xfrm>
            <a:off x="371475" y="1072372"/>
            <a:ext cx="10515600" cy="4351338"/>
          </a:xfrm>
        </p:spPr>
        <p:txBody>
          <a:bodyPr/>
          <a:lstStyle/>
          <a:p>
            <a:pPr marL="0" indent="0">
              <a:buNone/>
            </a:pPr>
            <a:r>
              <a:rPr lang="en-US" sz="2800" dirty="0">
                <a:ea typeface="Calibri"/>
                <a:cs typeface="Calibri"/>
              </a:rPr>
              <a:t>If you received a TDA that said </a:t>
            </a:r>
            <a:r>
              <a:rPr lang="en-US" sz="2800" b="1" dirty="0">
                <a:ea typeface="Calibri"/>
                <a:cs typeface="Calibri"/>
              </a:rPr>
              <a:t>LOAN</a:t>
            </a:r>
            <a:r>
              <a:rPr lang="en-US" sz="2800" dirty="0">
                <a:ea typeface="Calibri"/>
                <a:cs typeface="Calibri"/>
              </a:rPr>
              <a:t> in the ledger notation, this means that you had a deficit in the 0161A1 FY25/26 appropriation.</a:t>
            </a:r>
          </a:p>
          <a:p>
            <a:pPr marL="0" indent="0">
              <a:buNone/>
            </a:pPr>
            <a:r>
              <a:rPr lang="en-US" dirty="0"/>
              <a:t>ORD sent your station funds so that you could continue to operate. If ORD wouldn’t have done this, your station would have had to stop all spending as you cannot operate with the appropriation in a deficit.</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6F2B2A9-6FA5-A22B-13A9-0D52925DB0EE}"/>
              </a:ext>
            </a:extLst>
          </p:cNvPr>
          <p:cNvSpPr>
            <a:spLocks noGrp="1"/>
          </p:cNvSpPr>
          <p:nvPr>
            <p:ph type="sldNum" sz="quarter" idx="12"/>
          </p:nvPr>
        </p:nvSpPr>
        <p:spPr/>
        <p:txBody>
          <a:bodyPr/>
          <a:lstStyle/>
          <a:p>
            <a:fld id="{670A9334-4E67-F94F-A05E-0CE8B74A054E}" type="slidenum">
              <a:rPr lang="en-US" smtClean="0"/>
              <a:t>6</a:t>
            </a:fld>
            <a:endParaRPr lang="en-US"/>
          </a:p>
        </p:txBody>
      </p:sp>
      <p:pic>
        <p:nvPicPr>
          <p:cNvPr id="7" name="Picture 6">
            <a:extLst>
              <a:ext uri="{FF2B5EF4-FFF2-40B4-BE49-F238E27FC236}">
                <a16:creationId xmlns:a16="http://schemas.microsoft.com/office/drawing/2014/main" id="{85FB7234-B3C5-F0BE-9B9D-C6E1AA0D0DCA}"/>
              </a:ext>
            </a:extLst>
          </p:cNvPr>
          <p:cNvPicPr>
            <a:picLocks noChangeAspect="1"/>
          </p:cNvPicPr>
          <p:nvPr/>
        </p:nvPicPr>
        <p:blipFill>
          <a:blip r:embed="rId2"/>
          <a:stretch>
            <a:fillRect/>
          </a:stretch>
        </p:blipFill>
        <p:spPr>
          <a:xfrm>
            <a:off x="214195" y="3263325"/>
            <a:ext cx="11098174" cy="2715004"/>
          </a:xfrm>
          <a:prstGeom prst="rect">
            <a:avLst/>
          </a:prstGeom>
        </p:spPr>
      </p:pic>
      <p:sp>
        <p:nvSpPr>
          <p:cNvPr id="5" name="Oval 4">
            <a:extLst>
              <a:ext uri="{FF2B5EF4-FFF2-40B4-BE49-F238E27FC236}">
                <a16:creationId xmlns:a16="http://schemas.microsoft.com/office/drawing/2014/main" id="{1B254EE2-560E-7854-CA12-B5A5266E9450}"/>
              </a:ext>
            </a:extLst>
          </p:cNvPr>
          <p:cNvSpPr/>
          <p:nvPr/>
        </p:nvSpPr>
        <p:spPr>
          <a:xfrm>
            <a:off x="6835807" y="3051278"/>
            <a:ext cx="2743200" cy="311606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9198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204B9-3004-6AD9-4B14-A7F106B42828}"/>
              </a:ext>
            </a:extLst>
          </p:cNvPr>
          <p:cNvSpPr>
            <a:spLocks noGrp="1"/>
          </p:cNvSpPr>
          <p:nvPr>
            <p:ph type="title"/>
          </p:nvPr>
        </p:nvSpPr>
        <p:spPr/>
        <p:txBody>
          <a:bodyPr/>
          <a:lstStyle/>
          <a:p>
            <a:r>
              <a:rPr lang="en-US" dirty="0"/>
              <a:t>What happened during the first CR?</a:t>
            </a:r>
          </a:p>
        </p:txBody>
      </p:sp>
      <p:sp>
        <p:nvSpPr>
          <p:cNvPr id="3" name="Content Placeholder 2">
            <a:extLst>
              <a:ext uri="{FF2B5EF4-FFF2-40B4-BE49-F238E27FC236}">
                <a16:creationId xmlns:a16="http://schemas.microsoft.com/office/drawing/2014/main" id="{3DB752E8-DF88-27F3-EC52-A88611788A9E}"/>
              </a:ext>
            </a:extLst>
          </p:cNvPr>
          <p:cNvSpPr>
            <a:spLocks noGrp="1"/>
          </p:cNvSpPr>
          <p:nvPr>
            <p:ph idx="1"/>
          </p:nvPr>
        </p:nvSpPr>
        <p:spPr>
          <a:xfrm>
            <a:off x="365797" y="1114058"/>
            <a:ext cx="10515600" cy="4629883"/>
          </a:xfrm>
        </p:spPr>
        <p:txBody>
          <a:bodyPr vert="horz" lIns="91440" tIns="45720" rIns="91440" bIns="45720" rtlCol="0" anchor="t">
            <a:noAutofit/>
          </a:bodyPr>
          <a:lstStyle/>
          <a:p>
            <a:pPr marL="0" indent="0">
              <a:buNone/>
            </a:pPr>
            <a:r>
              <a:rPr lang="en-US" sz="2400" dirty="0">
                <a:ea typeface="Calibri"/>
                <a:cs typeface="Calibri"/>
              </a:rPr>
              <a:t>ORD had to loan </a:t>
            </a:r>
            <a:r>
              <a:rPr lang="en-US" sz="2400" b="1" dirty="0">
                <a:highlight>
                  <a:srgbClr val="FFFF00"/>
                </a:highlight>
                <a:ea typeface="Calibri"/>
                <a:cs typeface="Calibri"/>
              </a:rPr>
              <a:t>$11,358,677 to 29 stations </a:t>
            </a:r>
            <a:r>
              <a:rPr lang="en-US" sz="2400" dirty="0">
                <a:ea typeface="Calibri"/>
                <a:cs typeface="Calibri"/>
              </a:rPr>
              <a:t>due to deficits in the 0161A1 FY25/26 appropriation.</a:t>
            </a:r>
          </a:p>
          <a:p>
            <a:pPr marL="0" indent="0">
              <a:buNone/>
            </a:pPr>
            <a:endParaRPr lang="en-US" sz="2400" dirty="0">
              <a:ea typeface="Calibri"/>
              <a:cs typeface="Calibri"/>
            </a:endParaRPr>
          </a:p>
          <a:p>
            <a:pPr marL="0" indent="0">
              <a:buNone/>
            </a:pPr>
            <a:r>
              <a:rPr lang="en-US" sz="2400" dirty="0">
                <a:ea typeface="Calibri"/>
                <a:cs typeface="Calibri"/>
              </a:rPr>
              <a:t>If one station has a deficit, ORD is not able to send out the TDA’s for the next Continuing Resolution. </a:t>
            </a:r>
          </a:p>
          <a:p>
            <a:pPr marL="0" indent="0">
              <a:buNone/>
            </a:pPr>
            <a:endParaRPr lang="en-US" sz="2400" dirty="0">
              <a:ea typeface="Calibri"/>
              <a:cs typeface="Calibri"/>
            </a:endParaRPr>
          </a:p>
          <a:p>
            <a:pPr marL="0" indent="0">
              <a:buNone/>
            </a:pPr>
            <a:r>
              <a:rPr lang="en-US" sz="2400" dirty="0">
                <a:ea typeface="Calibri"/>
                <a:cs typeface="Calibri"/>
              </a:rPr>
              <a:t>These loans are in the process of being pulled back as they were a loan and not funds for you to keep on station.</a:t>
            </a:r>
          </a:p>
          <a:p>
            <a:pPr marL="0" indent="0">
              <a:buNone/>
            </a:pPr>
            <a:endParaRPr lang="en-US" sz="2400" dirty="0">
              <a:ea typeface="Calibri"/>
              <a:cs typeface="Calibri"/>
            </a:endParaRPr>
          </a:p>
          <a:p>
            <a:pPr marL="0" indent="0">
              <a:buNone/>
            </a:pPr>
            <a:r>
              <a:rPr lang="en-US" sz="2400" dirty="0">
                <a:ea typeface="Calibri"/>
                <a:cs typeface="Calibri"/>
              </a:rPr>
              <a:t>Need to avoid this situation on March 15</a:t>
            </a:r>
            <a:r>
              <a:rPr lang="en-US" sz="2400" baseline="30000" dirty="0">
                <a:ea typeface="Calibri"/>
                <a:cs typeface="Calibri"/>
              </a:rPr>
              <a:t>th</a:t>
            </a:r>
            <a:r>
              <a:rPr lang="en-US" sz="2400" dirty="0">
                <a:ea typeface="Calibri"/>
                <a:cs typeface="Calibri"/>
              </a:rPr>
              <a:t> so the next round of funding can be sent out without providing these loans.</a:t>
            </a:r>
          </a:p>
          <a:p>
            <a:pPr marL="0" indent="0">
              <a:buNone/>
            </a:pPr>
            <a:r>
              <a:rPr lang="en-US" sz="2400" b="1" u="sng" dirty="0">
                <a:ea typeface="Calibri"/>
                <a:cs typeface="Calibri"/>
              </a:rPr>
              <a:t>Bottomline: Stations need to operate within their CR budgets.</a:t>
            </a:r>
          </a:p>
          <a:p>
            <a:pPr marL="0" indent="0">
              <a:buNone/>
            </a:pPr>
            <a:endParaRPr lang="en-US" sz="2400" dirty="0">
              <a:ea typeface="Calibri"/>
              <a:cs typeface="Calibri"/>
            </a:endParaRPr>
          </a:p>
          <a:p>
            <a:pPr marL="0" indent="0">
              <a:buNone/>
            </a:pPr>
            <a:endParaRPr lang="en-US" sz="2400" dirty="0">
              <a:ea typeface="Calibri"/>
              <a:cs typeface="Calibri"/>
            </a:endParaRPr>
          </a:p>
        </p:txBody>
      </p:sp>
      <p:sp>
        <p:nvSpPr>
          <p:cNvPr id="4" name="Slide Number Placeholder 3">
            <a:extLst>
              <a:ext uri="{FF2B5EF4-FFF2-40B4-BE49-F238E27FC236}">
                <a16:creationId xmlns:a16="http://schemas.microsoft.com/office/drawing/2014/main" id="{6F3D61F0-7950-5382-54D6-4CA6D460F96D}"/>
              </a:ext>
            </a:extLst>
          </p:cNvPr>
          <p:cNvSpPr>
            <a:spLocks noGrp="1"/>
          </p:cNvSpPr>
          <p:nvPr>
            <p:ph type="sldNum" sz="quarter" idx="12"/>
          </p:nvPr>
        </p:nvSpPr>
        <p:spPr/>
        <p:txBody>
          <a:bodyPr/>
          <a:lstStyle/>
          <a:p>
            <a:fld id="{670A9334-4E67-F94F-A05E-0CE8B74A054E}" type="slidenum">
              <a:rPr lang="en-US" smtClean="0"/>
              <a:t>7</a:t>
            </a:fld>
            <a:endParaRPr lang="en-US"/>
          </a:p>
        </p:txBody>
      </p:sp>
    </p:spTree>
    <p:extLst>
      <p:ext uri="{BB962C8B-B14F-4D97-AF65-F5344CB8AC3E}">
        <p14:creationId xmlns:p14="http://schemas.microsoft.com/office/powerpoint/2010/main" val="1155612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FE3E2-8CB0-AD13-E6AE-1F118AB5F181}"/>
              </a:ext>
            </a:extLst>
          </p:cNvPr>
          <p:cNvSpPr>
            <a:spLocks noGrp="1"/>
          </p:cNvSpPr>
          <p:nvPr>
            <p:ph type="title"/>
          </p:nvPr>
        </p:nvSpPr>
        <p:spPr/>
        <p:txBody>
          <a:bodyPr/>
          <a:lstStyle/>
          <a:p>
            <a:r>
              <a:rPr lang="en-US"/>
              <a:t>What caused the deficits?</a:t>
            </a:r>
          </a:p>
        </p:txBody>
      </p:sp>
      <p:sp>
        <p:nvSpPr>
          <p:cNvPr id="3" name="Content Placeholder 2">
            <a:extLst>
              <a:ext uri="{FF2B5EF4-FFF2-40B4-BE49-F238E27FC236}">
                <a16:creationId xmlns:a16="http://schemas.microsoft.com/office/drawing/2014/main" id="{683BB433-4463-BEB6-02E3-1AD2B37623EF}"/>
              </a:ext>
            </a:extLst>
          </p:cNvPr>
          <p:cNvSpPr>
            <a:spLocks noGrp="1"/>
          </p:cNvSpPr>
          <p:nvPr>
            <p:ph idx="1"/>
          </p:nvPr>
        </p:nvSpPr>
        <p:spPr/>
        <p:txBody>
          <a:bodyPr vert="horz" lIns="91440" tIns="45720" rIns="91440" bIns="45720" rtlCol="0" anchor="t">
            <a:noAutofit/>
          </a:bodyPr>
          <a:lstStyle/>
          <a:p>
            <a:r>
              <a:rPr lang="en-US" dirty="0"/>
              <a:t>Understandable Reasons:</a:t>
            </a:r>
          </a:p>
          <a:p>
            <a:pPr lvl="1">
              <a:lnSpc>
                <a:spcPct val="107000"/>
              </a:lnSpc>
              <a:spcBef>
                <a:spcPts val="0"/>
              </a:spcBef>
            </a:pP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Funds had not been sent for Reimbursables or TEF so station could not execute cost transfers.</a:t>
            </a:r>
          </a:p>
          <a:p>
            <a:pPr lvl="1">
              <a:lnSpc>
                <a:spcPct val="107000"/>
              </a:lnSpc>
              <a:spcBef>
                <a:spcPts val="0"/>
              </a:spcBef>
            </a:pPr>
            <a:r>
              <a:rPr lang="en-US" sz="2200" kern="100" dirty="0">
                <a:effectLst/>
                <a:latin typeface="Calibri"/>
                <a:ea typeface="Calibri"/>
                <a:cs typeface="Times New Roman"/>
              </a:rPr>
              <a:t>Funds had not been sent for </a:t>
            </a:r>
            <a:r>
              <a:rPr lang="en-US" sz="2200" kern="100" dirty="0">
                <a:latin typeface="Calibri"/>
                <a:ea typeface="Calibri"/>
                <a:cs typeface="Times New Roman"/>
              </a:rPr>
              <a:t>Special Purpose (SP)</a:t>
            </a:r>
            <a:r>
              <a:rPr lang="en-US" sz="2200" kern="100" dirty="0">
                <a:effectLst/>
                <a:latin typeface="Calibri"/>
                <a:ea typeface="Calibri"/>
                <a:cs typeface="Times New Roman"/>
              </a:rPr>
              <a:t> funds on Medical Center appropriation so station could not execute cost transfers.</a:t>
            </a:r>
          </a:p>
          <a:p>
            <a:pPr lvl="1">
              <a:lnSpc>
                <a:spcPct val="107000"/>
              </a:lnSpc>
              <a:spcBef>
                <a:spcPts val="0"/>
              </a:spcBef>
              <a:spcAft>
                <a:spcPts val="800"/>
              </a:spcAft>
            </a:pP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Deficit due to end of Continuing Resolution and delay in funds being sent out for 2</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CR.</a:t>
            </a:r>
          </a:p>
          <a:p>
            <a:pPr lvl="1">
              <a:lnSpc>
                <a:spcPct val="107000"/>
              </a:lnSpc>
              <a:spcBef>
                <a:spcPts val="0"/>
              </a:spcBef>
              <a:spcAft>
                <a:spcPts val="800"/>
              </a:spcAft>
            </a:pPr>
            <a:r>
              <a:rPr lang="en-US" sz="2200" kern="100" dirty="0">
                <a:latin typeface="Calibri"/>
                <a:ea typeface="Calibri"/>
                <a:cs typeface="Times New Roman"/>
              </a:rPr>
              <a:t>Fiscal did not process cost transfers to prior year or </a:t>
            </a:r>
            <a:r>
              <a:rPr lang="en-US" sz="2200" kern="100">
                <a:latin typeface="Calibri"/>
                <a:ea typeface="Calibri"/>
                <a:cs typeface="Times New Roman"/>
              </a:rPr>
              <a:t>Medical Center </a:t>
            </a:r>
            <a:r>
              <a:rPr lang="en-US" sz="2200" kern="100" dirty="0">
                <a:latin typeface="Calibri"/>
                <a:ea typeface="Calibri"/>
                <a:cs typeface="Times New Roman"/>
              </a:rPr>
              <a:t>appropriation as requested. Not a viable reason.</a:t>
            </a:r>
            <a:endParaRPr lang="en-US" sz="2200" kern="100" dirty="0">
              <a:effectLst/>
              <a:latin typeface="Calibri"/>
              <a:ea typeface="Calibri"/>
              <a:cs typeface="Times New Roman"/>
            </a:endParaRPr>
          </a:p>
        </p:txBody>
      </p:sp>
      <p:sp>
        <p:nvSpPr>
          <p:cNvPr id="4" name="Slide Number Placeholder 3">
            <a:extLst>
              <a:ext uri="{FF2B5EF4-FFF2-40B4-BE49-F238E27FC236}">
                <a16:creationId xmlns:a16="http://schemas.microsoft.com/office/drawing/2014/main" id="{431845F2-5BE1-AEC3-9554-9B5EC92162B9}"/>
              </a:ext>
            </a:extLst>
          </p:cNvPr>
          <p:cNvSpPr>
            <a:spLocks noGrp="1"/>
          </p:cNvSpPr>
          <p:nvPr>
            <p:ph type="sldNum" sz="quarter" idx="12"/>
          </p:nvPr>
        </p:nvSpPr>
        <p:spPr/>
        <p:txBody>
          <a:bodyPr/>
          <a:lstStyle/>
          <a:p>
            <a:fld id="{670A9334-4E67-F94F-A05E-0CE8B74A054E}" type="slidenum">
              <a:rPr lang="en-US" smtClean="0"/>
              <a:t>8</a:t>
            </a:fld>
            <a:endParaRPr lang="en-US"/>
          </a:p>
        </p:txBody>
      </p:sp>
    </p:spTree>
    <p:extLst>
      <p:ext uri="{BB962C8B-B14F-4D97-AF65-F5344CB8AC3E}">
        <p14:creationId xmlns:p14="http://schemas.microsoft.com/office/powerpoint/2010/main" val="351376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67CFB-FC56-9560-F494-F12DA191DA2B}"/>
              </a:ext>
            </a:extLst>
          </p:cNvPr>
          <p:cNvSpPr>
            <a:spLocks noGrp="1"/>
          </p:cNvSpPr>
          <p:nvPr>
            <p:ph type="title"/>
          </p:nvPr>
        </p:nvSpPr>
        <p:spPr/>
        <p:txBody>
          <a:bodyPr/>
          <a:lstStyle/>
          <a:p>
            <a:r>
              <a:rPr lang="en-US"/>
              <a:t>What caused the deficits?</a:t>
            </a:r>
          </a:p>
        </p:txBody>
      </p:sp>
      <p:sp>
        <p:nvSpPr>
          <p:cNvPr id="3" name="Content Placeholder 2">
            <a:extLst>
              <a:ext uri="{FF2B5EF4-FFF2-40B4-BE49-F238E27FC236}">
                <a16:creationId xmlns:a16="http://schemas.microsoft.com/office/drawing/2014/main" id="{29F2F950-18BB-25AA-9022-F2964A455B3D}"/>
              </a:ext>
            </a:extLst>
          </p:cNvPr>
          <p:cNvSpPr>
            <a:spLocks noGrp="1"/>
          </p:cNvSpPr>
          <p:nvPr>
            <p:ph idx="1"/>
          </p:nvPr>
        </p:nvSpPr>
        <p:spPr>
          <a:xfrm>
            <a:off x="371475" y="887767"/>
            <a:ext cx="10515600" cy="5132331"/>
          </a:xfrm>
        </p:spPr>
        <p:txBody>
          <a:bodyPr vert="horz" lIns="91440" tIns="45720" rIns="91440" bIns="45720" rtlCol="0" anchor="t">
            <a:noAutofit/>
          </a:bodyPr>
          <a:lstStyle/>
          <a:p>
            <a:r>
              <a:rPr lang="en-US" dirty="0"/>
              <a:t>Preventable Reasons:</a:t>
            </a:r>
          </a:p>
          <a:p>
            <a:pPr lvl="1">
              <a:lnSpc>
                <a:spcPct val="107000"/>
              </a:lnSpc>
              <a:spcBef>
                <a:spcPts val="0"/>
              </a:spcBef>
            </a:pPr>
            <a:r>
              <a:rPr lang="en-US" sz="2200" kern="100" dirty="0">
                <a:latin typeface="Calibri"/>
                <a:ea typeface="Calibri"/>
                <a:cs typeface="Times New Roman"/>
              </a:rPr>
              <a:t>IPAs (1358s)</a:t>
            </a:r>
            <a:r>
              <a:rPr lang="en-US" sz="2200" kern="100" dirty="0">
                <a:effectLst/>
                <a:latin typeface="Calibri"/>
                <a:ea typeface="Calibri"/>
                <a:cs typeface="Times New Roman"/>
              </a:rPr>
              <a:t> have been obligated for amounts that exceed the amount needed </a:t>
            </a:r>
            <a:r>
              <a:rPr lang="en-US" sz="2200" kern="100" dirty="0">
                <a:latin typeface="Calibri"/>
                <a:ea typeface="Calibri"/>
                <a:cs typeface="Times New Roman"/>
              </a:rPr>
              <a:t>through the </a:t>
            </a:r>
            <a:r>
              <a:rPr lang="en-US" sz="2200" kern="100" dirty="0">
                <a:effectLst/>
                <a:latin typeface="Calibri"/>
                <a:ea typeface="Calibri"/>
                <a:cs typeface="Times New Roman"/>
              </a:rPr>
              <a:t>CR date. (Example: 12 months of IPA = $60,000. Only $15,000 should have been obligated during the 1</a:t>
            </a:r>
            <a:r>
              <a:rPr lang="en-US" sz="2200" kern="100" baseline="30000" dirty="0">
                <a:effectLst/>
                <a:latin typeface="Calibri"/>
                <a:ea typeface="Calibri"/>
                <a:cs typeface="Times New Roman"/>
              </a:rPr>
              <a:t>st</a:t>
            </a:r>
            <a:r>
              <a:rPr lang="en-US" sz="2200" kern="100" dirty="0">
                <a:effectLst/>
                <a:latin typeface="Calibri"/>
                <a:ea typeface="Calibri"/>
                <a:cs typeface="Times New Roman"/>
              </a:rPr>
              <a:t> CR. Once the 2</a:t>
            </a:r>
            <a:r>
              <a:rPr lang="en-US" sz="2200" kern="100" baseline="30000" dirty="0">
                <a:effectLst/>
                <a:latin typeface="Calibri"/>
                <a:ea typeface="Calibri"/>
                <a:cs typeface="Times New Roman"/>
              </a:rPr>
              <a:t>nd</a:t>
            </a:r>
            <a:r>
              <a:rPr lang="en-US" sz="2200" kern="100" dirty="0">
                <a:effectLst/>
                <a:latin typeface="Calibri"/>
                <a:ea typeface="Calibri"/>
                <a:cs typeface="Times New Roman"/>
              </a:rPr>
              <a:t> CR was approved, another $15,000 should be obligated).</a:t>
            </a:r>
          </a:p>
          <a:p>
            <a:pPr marL="457200" lvl="1" indent="0">
              <a:lnSpc>
                <a:spcPct val="107000"/>
              </a:lnSpc>
              <a:spcBef>
                <a:spcPts val="0"/>
              </a:spcBef>
              <a:buNone/>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sz="2200" kern="100" dirty="0">
                <a:effectLst/>
                <a:latin typeface="Calibri"/>
                <a:ea typeface="Calibri"/>
                <a:cs typeface="Times New Roman"/>
              </a:rPr>
              <a:t>Contracts/Task Orders have been obligated for more than you can afford. Station(s) obligated task orders for entire year but did not have the funds to do so.</a:t>
            </a:r>
          </a:p>
          <a:p>
            <a:pPr marL="457200" lvl="1" indent="0">
              <a:lnSpc>
                <a:spcPct val="107000"/>
              </a:lnSpc>
              <a:spcBef>
                <a:spcPts val="0"/>
              </a:spcBef>
              <a:buNone/>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pPr>
            <a:r>
              <a:rPr lang="en-US" sz="2200" kern="100" dirty="0">
                <a:latin typeface="Calibri"/>
                <a:ea typeface="Calibri"/>
                <a:cs typeface="Times New Roman"/>
              </a:rPr>
              <a:t>Special Purpose (SP) funds on the Medical Center appropriation are onsite, but station did not execute cost transfers from Research to the Medical Center.</a:t>
            </a:r>
          </a:p>
          <a:p>
            <a:pPr marL="457200" lvl="1" indent="0">
              <a:lnSpc>
                <a:spcPct val="107000"/>
              </a:lnSpc>
              <a:spcBef>
                <a:spcPts val="0"/>
              </a:spcBef>
              <a:spcAft>
                <a:spcPts val="800"/>
              </a:spcAft>
              <a:buNone/>
            </a:pPr>
            <a:endParaRPr lang="en-US" sz="2200" kern="100" dirty="0">
              <a:latin typeface="Calibri" panose="020F0502020204030204" pitchFamily="34" charset="0"/>
              <a:cs typeface="Times New Roman" panose="02020603050405020304" pitchFamily="18" charset="0"/>
            </a:endParaRPr>
          </a:p>
          <a:p>
            <a:pPr lvl="1">
              <a:lnSpc>
                <a:spcPct val="107000"/>
              </a:lnSpc>
              <a:spcBef>
                <a:spcPts val="0"/>
              </a:spcBef>
              <a:spcAft>
                <a:spcPts val="800"/>
              </a:spcAft>
            </a:pPr>
            <a:r>
              <a:rPr lang="en-US" sz="2200" kern="100" dirty="0">
                <a:latin typeface="Calibri"/>
                <a:ea typeface="Calibri"/>
                <a:cs typeface="Times New Roman"/>
              </a:rPr>
              <a:t>Station has balance in 0161R1 and 0161X2 reimbursables but cost transfers were not executed.</a:t>
            </a:r>
            <a:endParaRPr lang="en-US" dirty="0">
              <a:latin typeface="Calibri"/>
              <a:ea typeface="Calibri"/>
              <a:cs typeface="Times New Roman"/>
            </a:endParaRPr>
          </a:p>
        </p:txBody>
      </p:sp>
      <p:sp>
        <p:nvSpPr>
          <p:cNvPr id="4" name="Slide Number Placeholder 3">
            <a:extLst>
              <a:ext uri="{FF2B5EF4-FFF2-40B4-BE49-F238E27FC236}">
                <a16:creationId xmlns:a16="http://schemas.microsoft.com/office/drawing/2014/main" id="{7D3DB344-1201-9443-E62E-7CC763672375}"/>
              </a:ext>
            </a:extLst>
          </p:cNvPr>
          <p:cNvSpPr>
            <a:spLocks noGrp="1"/>
          </p:cNvSpPr>
          <p:nvPr>
            <p:ph type="sldNum" sz="quarter" idx="12"/>
          </p:nvPr>
        </p:nvSpPr>
        <p:spPr/>
        <p:txBody>
          <a:bodyPr/>
          <a:lstStyle/>
          <a:p>
            <a:fld id="{670A9334-4E67-F94F-A05E-0CE8B74A054E}" type="slidenum">
              <a:rPr lang="en-US" smtClean="0"/>
              <a:t>9</a:t>
            </a:fld>
            <a:endParaRPr lang="en-US"/>
          </a:p>
        </p:txBody>
      </p:sp>
    </p:spTree>
    <p:extLst>
      <p:ext uri="{BB962C8B-B14F-4D97-AF65-F5344CB8AC3E}">
        <p14:creationId xmlns:p14="http://schemas.microsoft.com/office/powerpoint/2010/main" val="20887516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70B8C538AFB24B91BAB31B557F509C" ma:contentTypeVersion="14" ma:contentTypeDescription="Create a new document." ma:contentTypeScope="" ma:versionID="5174bd0660296d88cb28d060e4008f6c">
  <xsd:schema xmlns:xsd="http://www.w3.org/2001/XMLSchema" xmlns:xs="http://www.w3.org/2001/XMLSchema" xmlns:p="http://schemas.microsoft.com/office/2006/metadata/properties" xmlns:ns2="82a4c570-96aa-4e7e-95a1-f651dcacea28" xmlns:ns3="d84e0ee5-8f79-4036-b05d-88e91c74e162" targetNamespace="http://schemas.microsoft.com/office/2006/metadata/properties" ma:root="true" ma:fieldsID="ebeb40b06b1216898024849a84e652b1" ns2:_="" ns3:_="">
    <xsd:import namespace="82a4c570-96aa-4e7e-95a1-f651dcacea28"/>
    <xsd:import namespace="d84e0ee5-8f79-4036-b05d-88e91c74e1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4c570-96aa-4e7e-95a1-f651dcacea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0ac6538-d41a-4f9a-bd67-5f7ae81a6d74"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4e0ee5-8f79-4036-b05d-88e91c74e16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64d9338-b83d-4731-bfaa-a167149304d4}" ma:internalName="TaxCatchAll" ma:showField="CatchAllData" ma:web="d84e0ee5-8f79-4036-b05d-88e91c74e16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84e0ee5-8f79-4036-b05d-88e91c74e162" xsi:nil="true"/>
    <lcf76f155ced4ddcb4097134ff3c332f xmlns="82a4c570-96aa-4e7e-95a1-f651dcacea2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3D6FBB-2B13-45AD-812D-4D080D389638}">
  <ds:schemaRefs>
    <ds:schemaRef ds:uri="82a4c570-96aa-4e7e-95a1-f651dcacea28"/>
    <ds:schemaRef ds:uri="d84e0ee5-8f79-4036-b05d-88e91c74e16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AEBE9D3-4971-4AC7-9A51-C7C39C7FEDB3}">
  <ds:schemaRefs>
    <ds:schemaRef ds:uri="d84e0ee5-8f79-4036-b05d-88e91c74e162"/>
    <ds:schemaRef ds:uri="http://schemas.microsoft.com/office/2006/metadata/properties"/>
    <ds:schemaRef ds:uri="http://purl.org/dc/terms/"/>
    <ds:schemaRef ds:uri="http://purl.org/dc/dcmitype/"/>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82a4c570-96aa-4e7e-95a1-f651dcacea28"/>
    <ds:schemaRef ds:uri="http://www.w3.org/XML/1998/namespace"/>
  </ds:schemaRefs>
</ds:datastoreItem>
</file>

<file path=customXml/itemProps3.xml><?xml version="1.0" encoding="utf-8"?>
<ds:datastoreItem xmlns:ds="http://schemas.openxmlformats.org/officeDocument/2006/customXml" ds:itemID="{B5EE57CB-D684-43D4-8A95-57E34A9346BC}">
  <ds:schemaRefs>
    <ds:schemaRef ds:uri="http://schemas.microsoft.com/sharepoint/v3/contenttype/forms"/>
  </ds:schemaRefs>
</ds:datastoreItem>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emplate/>
  <TotalTime>135</TotalTime>
  <Words>1964</Words>
  <Application>Microsoft Office PowerPoint</Application>
  <PresentationFormat>Widescreen</PresentationFormat>
  <Paragraphs>203</Paragraphs>
  <Slides>18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Calibri Light</vt:lpstr>
      <vt:lpstr>Segoe UI Web (West European)</vt:lpstr>
      <vt:lpstr>1_Office Theme</vt:lpstr>
      <vt:lpstr>think-cell Slide</vt:lpstr>
      <vt:lpstr>PowerPoint Presentation</vt:lpstr>
      <vt:lpstr>Objectives – for today’s training</vt:lpstr>
      <vt:lpstr>Section 1: How do we operate under a continuing resolution? </vt:lpstr>
      <vt:lpstr>Section 1: What do I need to know about Continuing Resolutions (CR)?</vt:lpstr>
      <vt:lpstr>Details on CR by Obligation Type</vt:lpstr>
      <vt:lpstr>What happened during the first CR?</vt:lpstr>
      <vt:lpstr>What happened during the first CR?</vt:lpstr>
      <vt:lpstr>What caused the deficits?</vt:lpstr>
      <vt:lpstr>What caused the deficits?</vt:lpstr>
      <vt:lpstr>What caused the deficits?</vt:lpstr>
      <vt:lpstr>Clarification on Overcommit</vt:lpstr>
      <vt:lpstr>Tips for Managing within your Budget during a CR</vt:lpstr>
      <vt:lpstr>Tips for Managing within your Budget during a CR (Example)</vt:lpstr>
      <vt:lpstr>Section 2: What is the current status of Prior Year?</vt:lpstr>
      <vt:lpstr>What are issues we are seeing in Prior Year?</vt:lpstr>
      <vt:lpstr>Section 3: Reminder: FY 25 Guidance</vt:lpstr>
      <vt:lpstr>Reminder: FY 25 Guidance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Budgets during a Continuing Resolution and Status of Prior Year</dc:title>
  <dc:subject>Managing Budgets during a Continuing Resolution and Status of Prior Year</dc:subject>
  <dc:creator>VA ORD</dc:creator>
  <cp:keywords>Managing Budgets during a Continuing Resolution and Status of Prior Year</cp:keywords>
  <cp:lastModifiedBy>Rivera, Portia T</cp:lastModifiedBy>
  <cp:revision>18</cp:revision>
  <dcterms:created xsi:type="dcterms:W3CDTF">2022-08-04T15:38:13Z</dcterms:created>
  <dcterms:modified xsi:type="dcterms:W3CDTF">2025-01-24T20:24:57Z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0x0101004270B8C538AFB24B91BAB31B557F509C</vt:lpwstr>
  </property>
  <property fmtid="{D5CDD505-2E9C-101B-9397-08002B2CF9AE}" pid="3" name="MediaServiceImageTags">
    <vt:lpwstr/>
  </property>
</Properties>
</file>