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9"/>
  </p:notesMasterIdLst>
  <p:sldIdLst>
    <p:sldId id="4386" r:id="rId5"/>
    <p:sldId id="4401" r:id="rId6"/>
    <p:sldId id="4342" r:id="rId7"/>
    <p:sldId id="269" r:id="rId8"/>
    <p:sldId id="528" r:id="rId9"/>
    <p:sldId id="4388" r:id="rId10"/>
    <p:sldId id="4402" r:id="rId11"/>
    <p:sldId id="495" r:id="rId12"/>
    <p:sldId id="4403" r:id="rId13"/>
    <p:sldId id="4389" r:id="rId14"/>
    <p:sldId id="4396" r:id="rId15"/>
    <p:sldId id="4391" r:id="rId16"/>
    <p:sldId id="4392" r:id="rId17"/>
    <p:sldId id="4393" r:id="rId18"/>
    <p:sldId id="4394" r:id="rId19"/>
    <p:sldId id="4395" r:id="rId20"/>
    <p:sldId id="4404" r:id="rId21"/>
    <p:sldId id="4347" r:id="rId22"/>
    <p:sldId id="4348" r:id="rId23"/>
    <p:sldId id="4349" r:id="rId24"/>
    <p:sldId id="4350" r:id="rId25"/>
    <p:sldId id="4352" r:id="rId26"/>
    <p:sldId id="4399" r:id="rId27"/>
    <p:sldId id="4397" r:id="rId28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F606A3E2-3A4E-4E83-A5A6-1230AF6C939B}">
          <p14:sldIdLst>
            <p14:sldId id="4386"/>
            <p14:sldId id="4401"/>
            <p14:sldId id="4342"/>
          </p14:sldIdLst>
        </p14:section>
        <p14:section name="Announcements" id="{97667EA9-B6F6-4E02-BF8F-0F272EAA9544}">
          <p14:sldIdLst>
            <p14:sldId id="269"/>
            <p14:sldId id="528"/>
            <p14:sldId id="4388"/>
          </p14:sldIdLst>
        </p14:section>
        <p14:section name="Webinar Content" id="{6B42070F-CAC8-409D-8AF8-BC8C6CDEABC9}">
          <p14:sldIdLst>
            <p14:sldId id="4402"/>
            <p14:sldId id="495"/>
          </p14:sldIdLst>
        </p14:section>
        <p14:section name="EST" id="{8F336158-3581-48B8-9FD3-1D4AB0170083}">
          <p14:sldIdLst>
            <p14:sldId id="4403"/>
            <p14:sldId id="4389"/>
            <p14:sldId id="4396"/>
            <p14:sldId id="4391"/>
            <p14:sldId id="4392"/>
            <p14:sldId id="4393"/>
            <p14:sldId id="4394"/>
            <p14:sldId id="4395"/>
          </p14:sldIdLst>
        </p14:section>
        <p14:section name="Process Review" id="{66733A9E-8292-49B9-B4EF-57B8CAA35561}">
          <p14:sldIdLst>
            <p14:sldId id="4404"/>
            <p14:sldId id="4347"/>
            <p14:sldId id="4348"/>
            <p14:sldId id="4349"/>
            <p14:sldId id="4350"/>
            <p14:sldId id="4352"/>
          </p14:sldIdLst>
        </p14:section>
        <p14:section name="Closing" id="{A4D11122-020B-4977-9168-5D0EE1043705}">
          <p14:sldIdLst>
            <p14:sldId id="4399"/>
            <p14:sldId id="439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B706A7B-4C40-2904-5BD3-4A7C9682A275}" name="Megan Wiltsie" initials="MW" userId="S::meganwiltsie@cvpcorp.com::768c0d5c-683c-4fc0-a968-4fe522885fe8" providerId="AD"/>
  <p188:author id="{BCF491A8-65C8-C00C-9852-3631935BEA55}" name="Alyssa Ritterstein" initials="AR" userId="S::alyssaritterstein@cvpcorp.com::b5e04543-fb66-4a25-8466-40da74eca1aa" providerId="AD"/>
  <p188:author id="{F15BDCDE-1275-2710-394B-3231091D8458}" name="Foster, Angela" initials="AF" userId="S::Angela.Foster@va.gov::29524050-54a8-4308-8bd1-10d67264d50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7DA5D9-37D2-4229-924D-1CC4F73BAFA0}" v="7" dt="2025-01-27T18:14:59.6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73182-578E-4DE6-BBE5-8FFCA9B6C59E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D0A3B-48FE-4929-9375-DB5690035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8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>
            <a:normAutofit fontScale="77500" lnSpcReduction="20000"/>
          </a:bodyPr>
          <a:lstStyle/>
          <a:p>
            <a:r>
              <a:rPr lang="x-none" sz="1800" b="1" u="sng">
                <a:solidFill>
                  <a:srgbClr val="C00000"/>
                </a:solidFill>
                <a:latin typeface="Calibri"/>
                <a:ea typeface="ＭＳ Ｐゴシック"/>
                <a:cs typeface="Calibri"/>
              </a:rPr>
              <a:t>Presenters – Please do not make changes to this slide.</a:t>
            </a:r>
          </a:p>
          <a:p>
            <a:endParaRPr lang="x-none" sz="1800">
              <a:solidFill>
                <a:srgbClr val="C00000"/>
              </a:solidFill>
              <a:latin typeface="Calibri"/>
              <a:ea typeface="ＭＳ Ｐゴシック"/>
              <a:cs typeface="Calibri"/>
            </a:endParaRPr>
          </a:p>
          <a:p>
            <a:pPr algn="l"/>
            <a:r>
              <a:rPr lang="x-none" sz="1800" b="0" i="0">
                <a:solidFill>
                  <a:srgbClr val="C00000"/>
                </a:solidFill>
                <a:effectLst/>
                <a:latin typeface="Calibri"/>
                <a:ea typeface="ＭＳ Ｐゴシック"/>
                <a:cs typeface="Calibri"/>
              </a:rPr>
              <a:t>HOSTING THE WEBINAR</a:t>
            </a:r>
            <a:r>
              <a:rPr lang="en-US" sz="1800" b="0" i="0">
                <a:solidFill>
                  <a:srgbClr val="C00000"/>
                </a:solidFill>
                <a:effectLst/>
                <a:latin typeface="Calibri"/>
                <a:ea typeface="ＭＳ Ｐゴシック"/>
                <a:cs typeface="Calibri"/>
              </a:rPr>
              <a:t> </a:t>
            </a:r>
            <a:endParaRPr lang="en-US" b="0" i="0">
              <a:solidFill>
                <a:srgbClr val="1E4E79"/>
              </a:solidFill>
              <a:effectLst/>
              <a:latin typeface="Calibri"/>
              <a:ea typeface="ＭＳ Ｐゴシック"/>
              <a:cs typeface="Calibri"/>
            </a:endParaRPr>
          </a:p>
          <a:p>
            <a:pPr lvl="1" algn="l" rtl="0" fontAlgn="base">
              <a:buFont typeface="+mj-lt"/>
              <a:buAutoNum type="arabicPeriod"/>
            </a:pPr>
            <a:r>
              <a:rPr lang="x-none" sz="1800" b="0" i="0">
                <a:solidFill>
                  <a:srgbClr val="000000"/>
                </a:solidFill>
                <a:effectLst/>
                <a:latin typeface="Calibri"/>
                <a:ea typeface="ＭＳ Ｐゴシック"/>
                <a:cs typeface="Calibri"/>
              </a:rPr>
              <a:t>Join the webinar 10 minutes early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/>
                <a:ea typeface="ＭＳ Ｐゴシック"/>
                <a:cs typeface="Calibri"/>
              </a:rPr>
              <a:t> </a:t>
            </a:r>
          </a:p>
          <a:p>
            <a:pPr lvl="1" algn="l" rtl="0" fontAlgn="base">
              <a:buFont typeface="+mj-lt"/>
              <a:buAutoNum type="arabicPeriod"/>
            </a:pPr>
            <a:r>
              <a:rPr lang="x-none" sz="1800" b="0" i="0">
                <a:solidFill>
                  <a:srgbClr val="000000"/>
                </a:solidFill>
                <a:effectLst/>
                <a:latin typeface="Calibri"/>
                <a:ea typeface="ＭＳ Ｐゴシック"/>
                <a:cs typeface="Calibri"/>
              </a:rPr>
              <a:t>Start with a sound check of all speakers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/>
                <a:ea typeface="ＭＳ Ｐゴシック"/>
                <a:cs typeface="Calibri"/>
              </a:rPr>
              <a:t> </a:t>
            </a:r>
          </a:p>
          <a:p>
            <a:pPr lvl="1" algn="l" rtl="0" fontAlgn="base">
              <a:buFont typeface="+mj-lt"/>
              <a:buAutoNum type="arabicPeriod"/>
            </a:pPr>
            <a:r>
              <a:rPr lang="x-none" sz="1800" b="0" i="0">
                <a:solidFill>
                  <a:srgbClr val="000000"/>
                </a:solidFill>
                <a:effectLst/>
                <a:latin typeface="Calibri"/>
                <a:ea typeface="ＭＳ Ｐゴシック"/>
                <a:cs typeface="Calibri"/>
              </a:rPr>
              <a:t>Share the PowerPoint slides- ask if other speakers can see it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/>
                <a:ea typeface="ＭＳ Ｐゴシック"/>
                <a:cs typeface="Calibri"/>
              </a:rPr>
              <a:t> </a:t>
            </a:r>
          </a:p>
          <a:p>
            <a:pPr lvl="1" algn="l" rtl="0" fontAlgn="base">
              <a:buFont typeface="+mj-lt"/>
              <a:buAutoNum type="arabicPeriod"/>
            </a:pPr>
            <a:r>
              <a:rPr lang="x-none" sz="1800" b="0" i="0">
                <a:solidFill>
                  <a:srgbClr val="FF0000"/>
                </a:solidFill>
                <a:effectLst/>
                <a:latin typeface="Calibri"/>
                <a:ea typeface="ＭＳ Ｐゴシック"/>
                <a:cs typeface="Calibri"/>
              </a:rPr>
              <a:t>Begin Recording</a:t>
            </a:r>
            <a:r>
              <a:rPr lang="en-US" sz="1800" b="0" i="0">
                <a:solidFill>
                  <a:srgbClr val="FF0000"/>
                </a:solidFill>
                <a:effectLst/>
                <a:latin typeface="Calibri"/>
                <a:ea typeface="ＭＳ Ｐゴシック"/>
                <a:cs typeface="Calibri"/>
              </a:rPr>
              <a:t> </a:t>
            </a:r>
          </a:p>
          <a:p>
            <a:pPr lvl="1" algn="l" rtl="0" fontAlgn="base">
              <a:buFont typeface="+mj-lt"/>
              <a:buAutoNum type="arabicPeriod"/>
            </a:pPr>
            <a:r>
              <a:rPr lang="x-none" sz="1800" b="0" i="0">
                <a:solidFill>
                  <a:srgbClr val="000000"/>
                </a:solidFill>
                <a:effectLst/>
                <a:latin typeface="Calibri"/>
                <a:ea typeface="ＭＳ Ｐゴシック"/>
                <a:cs typeface="Calibri"/>
              </a:rPr>
              <a:t>At the end of the meeting, remind audience to fill out the survey.  Add survey link to chat.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/>
                <a:ea typeface="ＭＳ Ｐゴシック"/>
                <a:cs typeface="Calibri"/>
              </a:rPr>
              <a:t> </a:t>
            </a:r>
          </a:p>
          <a:p>
            <a:pPr algn="l" rtl="0" fontAlgn="base"/>
            <a:r>
              <a:rPr lang="en-US" sz="1800" b="0" i="0">
                <a:solidFill>
                  <a:srgbClr val="000000"/>
                </a:solidFill>
                <a:effectLst/>
                <a:latin typeface="Calibri"/>
                <a:ea typeface="ＭＳ Ｐゴシック"/>
                <a:cs typeface="Calibri"/>
              </a:rPr>
              <a:t> </a:t>
            </a:r>
            <a:endParaRPr lang="en-US" b="0" i="0">
              <a:solidFill>
                <a:srgbClr val="000000"/>
              </a:solidFill>
              <a:effectLst/>
              <a:latin typeface="Calibri"/>
              <a:ea typeface="ＭＳ Ｐゴシック"/>
              <a:cs typeface="Calibri"/>
            </a:endParaRPr>
          </a:p>
          <a:p>
            <a:pPr algn="l" rtl="0" fontAlgn="base"/>
            <a:r>
              <a:rPr lang="x-none" sz="1800" b="0" i="0">
                <a:solidFill>
                  <a:srgbClr val="C00000"/>
                </a:solidFill>
                <a:effectLst/>
                <a:latin typeface="Calibri"/>
                <a:ea typeface="ＭＳ Ｐゴシック"/>
                <a:cs typeface="Calibri"/>
              </a:rPr>
              <a:t>Q&amp;A ASSISTANT ROLE</a:t>
            </a:r>
            <a:r>
              <a:rPr lang="en-US" sz="1800" b="0" i="0">
                <a:solidFill>
                  <a:srgbClr val="C00000"/>
                </a:solidFill>
                <a:effectLst/>
                <a:latin typeface="Calibri"/>
                <a:ea typeface="ＭＳ Ｐゴシック"/>
                <a:cs typeface="Calibri"/>
              </a:rPr>
              <a:t> </a:t>
            </a:r>
            <a:endParaRPr lang="en-US" b="0" i="0">
              <a:solidFill>
                <a:srgbClr val="1E4E79"/>
              </a:solidFill>
              <a:effectLst/>
              <a:latin typeface="Calibri"/>
              <a:ea typeface="ＭＳ Ｐゴシック"/>
              <a:cs typeface="Calibri"/>
            </a:endParaRPr>
          </a:p>
          <a:p>
            <a:pPr lvl="1">
              <a:buFont typeface="+mj-lt"/>
              <a:buAutoNum type="arabicPeriod"/>
            </a:pPr>
            <a:r>
              <a:rPr lang="en-US" sz="1800" b="0" i="0">
                <a:solidFill>
                  <a:srgbClr val="000000"/>
                </a:solidFill>
                <a:effectLst/>
                <a:latin typeface="Calibri"/>
                <a:ea typeface="ＭＳ Ｐゴシック"/>
                <a:cs typeface="Calibri"/>
              </a:rPr>
              <a:t>When questions are submitted, please respond</a:t>
            </a:r>
            <a:r>
              <a:rPr lang="en-US" sz="180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 in the chat  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/>
                <a:ea typeface="ＭＳ Ｐゴシック"/>
                <a:cs typeface="Calibri"/>
              </a:rPr>
              <a:t>“</a:t>
            </a:r>
            <a:r>
              <a:rPr lang="en-US" sz="1800" b="1" i="0">
                <a:solidFill>
                  <a:srgbClr val="000000"/>
                </a:solidFill>
                <a:effectLst/>
                <a:latin typeface="Calibri"/>
                <a:ea typeface="ＭＳ Ｐゴシック"/>
                <a:cs typeface="Calibri"/>
              </a:rPr>
              <a:t>Thank you for your question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/>
                <a:ea typeface="ＭＳ Ｐゴシック"/>
                <a:cs typeface="Calibri"/>
              </a:rPr>
              <a:t>.”  </a:t>
            </a:r>
            <a:endParaRPr lang="en-US" sz="180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  <a:p>
            <a:pPr lvl="1">
              <a:buAutoNum type="arabicPeriod"/>
            </a:pPr>
            <a:r>
              <a:rPr lang="en-US" sz="1800" b="0" i="0">
                <a:solidFill>
                  <a:srgbClr val="000000"/>
                </a:solidFill>
                <a:effectLst/>
                <a:latin typeface="Calibri"/>
                <a:ea typeface="ＭＳ Ｐゴシック"/>
                <a:cs typeface="Calibri"/>
              </a:rPr>
              <a:t>Copy and paste submitted questions into a PowerPoint document to share at the end during the last 15-ish minutes of the webinar. You will only need to share your screen. The presenter will read the questions aloud and answer the question. </a:t>
            </a:r>
            <a:endParaRPr lang="en-US"/>
          </a:p>
          <a:p>
            <a:pPr lvl="1">
              <a:buFont typeface="+mj-lt"/>
              <a:buAutoNum type="arabicPeriod"/>
            </a:pPr>
            <a:r>
              <a:rPr lang="en-US" sz="1800" b="0" i="0">
                <a:solidFill>
                  <a:srgbClr val="000000"/>
                </a:solidFill>
                <a:effectLst/>
                <a:latin typeface="Calibri"/>
                <a:ea typeface="ＭＳ Ｐゴシック"/>
                <a:cs typeface="Calibri"/>
              </a:rPr>
              <a:t>Download attendance list of </a:t>
            </a:r>
            <a:r>
              <a:rPr lang="en-US" sz="180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meeting. Send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/>
                <a:ea typeface="ＭＳ Ｐゴシック"/>
                <a:cs typeface="Calibri"/>
              </a:rPr>
              <a:t> reminder to fill out survey if they haven't already, providing survey link.  Test link before sending. </a:t>
            </a:r>
          </a:p>
          <a:p>
            <a:endParaRPr 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0A8AC77-AA18-4B2E-A059-F88CAA9F383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59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404EE381-51C1-824C-1213-20E8A23C67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452523-DC72-F270-10F9-6D48507A6564}"/>
              </a:ext>
            </a:extLst>
          </p:cNvPr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  <a:lumMod val="69987"/>
                  <a:lumOff val="30013"/>
                </a:schemeClr>
              </a:gs>
              <a:gs pos="100000">
                <a:srgbClr val="003F71"/>
              </a:gs>
            </a:gsLst>
            <a:lin ang="15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74409D-E1DB-04E4-B0E7-F05F009574A8}"/>
              </a:ext>
            </a:extLst>
          </p:cNvPr>
          <p:cNvSpPr/>
          <p:nvPr/>
        </p:nvSpPr>
        <p:spPr>
          <a:xfrm rot="10800000">
            <a:off x="0" y="11877"/>
            <a:ext cx="12192000" cy="6857998"/>
          </a:xfrm>
          <a:prstGeom prst="rect">
            <a:avLst/>
          </a:prstGeom>
          <a:gradFill flip="none" rotWithShape="1">
            <a:gsLst>
              <a:gs pos="0">
                <a:srgbClr val="003F71">
                  <a:alpha val="0"/>
                </a:srgbClr>
              </a:gs>
              <a:gs pos="100000">
                <a:srgbClr val="003F71"/>
              </a:gs>
            </a:gsLst>
            <a:lin ang="15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logo of a veteran&#10;&#10;Description automatically generated">
            <a:extLst>
              <a:ext uri="{FF2B5EF4-FFF2-40B4-BE49-F238E27FC236}">
                <a16:creationId xmlns:a16="http://schemas.microsoft.com/office/drawing/2014/main" id="{84ACAD02-3049-BB98-8541-E0314918F0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876" y="6088239"/>
            <a:ext cx="2375696" cy="465147"/>
          </a:xfrm>
          <a:prstGeom prst="rect">
            <a:avLst/>
          </a:prstGeom>
        </p:spPr>
      </p:pic>
      <p:pic>
        <p:nvPicPr>
          <p:cNvPr id="15" name="Picture 1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92C4C16-FBFB-CB16-2CD5-86B2E2C943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265" y="5560640"/>
            <a:ext cx="1906294" cy="152034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132015-916C-7A92-75E3-EA46F7138D7C}"/>
              </a:ext>
            </a:extLst>
          </p:cNvPr>
          <p:cNvCxnSpPr>
            <a:cxnSpLocks/>
          </p:cNvCxnSpPr>
          <p:nvPr/>
        </p:nvCxnSpPr>
        <p:spPr>
          <a:xfrm>
            <a:off x="1005527" y="2779004"/>
            <a:ext cx="272792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5EC65956-BD4C-FE83-0CCA-E79FC114F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5527" y="1133582"/>
            <a:ext cx="3091542" cy="399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Kicker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92F1D6BE-72F3-14EA-8575-DB4B3FECDD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5527" y="1555023"/>
            <a:ext cx="5090473" cy="102502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SLIDE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4D5FF66-EEFD-D5E6-55CE-8DB27AF1D0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5527" y="3229088"/>
            <a:ext cx="3091542" cy="399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  <a:endParaRPr lang="id-ID" spc="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DB62B046-6FB8-DD9B-7204-4E2A7C6DC9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5527" y="4277950"/>
            <a:ext cx="3091542" cy="17365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 and Title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F4AE5F9B-C5BC-61A2-1F95-0717DC5A76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5527" y="3878126"/>
            <a:ext cx="3091542" cy="399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BRIEFER:</a:t>
            </a:r>
            <a:endParaRPr lang="id-ID" spc="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41BA8B41-B115-2B41-EC3F-069FEAEB0D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87452" y="4277950"/>
            <a:ext cx="6634548" cy="17365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Additional presenter/panel/information: names, titles,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DDC7FCC7-04AD-5384-D202-7792A0F079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87451" y="3878126"/>
            <a:ext cx="3856119" cy="399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SUBHEADER:</a:t>
            </a:r>
            <a:endParaRPr lang="id-ID" spc="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03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40A5B80-E16E-4681-89E0-6529BE795600}"/>
              </a:ext>
            </a:extLst>
          </p:cNvPr>
          <p:cNvSpPr/>
          <p:nvPr/>
        </p:nvSpPr>
        <p:spPr>
          <a:xfrm>
            <a:off x="0" y="-1"/>
            <a:ext cx="12192000" cy="22044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" name="Title 38">
            <a:extLst>
              <a:ext uri="{FF2B5EF4-FFF2-40B4-BE49-F238E27FC236}">
                <a16:creationId xmlns:a16="http://schemas.microsoft.com/office/drawing/2014/main" id="{825EC36A-CF4B-0EB2-0026-77E7B86AB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8369" y="884224"/>
            <a:ext cx="7197789" cy="584776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AGENDA/TABLE OF CONTENTS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A2EF3F0-92F4-5060-A918-C0D83980A1D2}"/>
              </a:ext>
            </a:extLst>
          </p:cNvPr>
          <p:cNvCxnSpPr>
            <a:cxnSpLocks/>
          </p:cNvCxnSpPr>
          <p:nvPr/>
        </p:nvCxnSpPr>
        <p:spPr>
          <a:xfrm>
            <a:off x="958370" y="1649312"/>
            <a:ext cx="272792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1">
            <a:extLst>
              <a:ext uri="{FF2B5EF4-FFF2-40B4-BE49-F238E27FC236}">
                <a16:creationId xmlns:a16="http://schemas.microsoft.com/office/drawing/2014/main" id="{76128E7A-94AC-6CD7-34CE-198BE7B088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2382507"/>
            <a:ext cx="2060158" cy="36179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 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D4568600-76FA-653F-1F71-07C18BD910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7263" y="2382507"/>
            <a:ext cx="623680" cy="3617912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50000"/>
              </a:lnSpc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0F160E2B-68F4-8922-3EE2-4D9C8C1F1B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0770" y="2382507"/>
            <a:ext cx="2060158" cy="36179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 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228D4EBC-38D6-2A92-739E-B69530A9A7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42493" y="2382507"/>
            <a:ext cx="623680" cy="3617912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50000"/>
              </a:lnSpc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0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310061" y="2920066"/>
            <a:ext cx="1686962" cy="1688888"/>
          </a:xfrm>
          <a:prstGeom prst="diamond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256762" y="1981201"/>
            <a:ext cx="1686962" cy="1688888"/>
          </a:xfrm>
          <a:prstGeom prst="diamond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03463" y="2920066"/>
            <a:ext cx="1686962" cy="1688888"/>
          </a:xfrm>
          <a:prstGeom prst="diamond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256762" y="3847208"/>
            <a:ext cx="1686962" cy="1688888"/>
          </a:xfrm>
          <a:prstGeom prst="diamond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7132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310061" y="2920066"/>
            <a:ext cx="1686962" cy="1688888"/>
          </a:xfrm>
          <a:prstGeom prst="diamond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256762" y="1981201"/>
            <a:ext cx="1686962" cy="1688888"/>
          </a:xfrm>
          <a:prstGeom prst="diamond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03463" y="2920066"/>
            <a:ext cx="1686962" cy="1688888"/>
          </a:xfrm>
          <a:prstGeom prst="diamond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256762" y="3847208"/>
            <a:ext cx="1686962" cy="1688888"/>
          </a:xfrm>
          <a:prstGeom prst="diamond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2" name="Title 38">
            <a:extLst>
              <a:ext uri="{FF2B5EF4-FFF2-40B4-BE49-F238E27FC236}">
                <a16:creationId xmlns:a16="http://schemas.microsoft.com/office/drawing/2014/main" id="{807894C7-D0D8-09B5-9C72-05135B452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8370" y="884224"/>
            <a:ext cx="6434322" cy="584776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AGENDA/TABLE OF CONTENTS</a:t>
            </a:r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929A28FA-E9D9-2B37-7A7F-E54AF98CC7D1}"/>
              </a:ext>
            </a:extLst>
          </p:cNvPr>
          <p:cNvSpPr/>
          <p:nvPr/>
        </p:nvSpPr>
        <p:spPr>
          <a:xfrm>
            <a:off x="6851039" y="3176023"/>
            <a:ext cx="1165254" cy="1165252"/>
          </a:xfrm>
          <a:prstGeom prst="diamond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A8914FFD-92D7-4D10-347D-E883D713428E}"/>
              </a:ext>
            </a:extLst>
          </p:cNvPr>
          <p:cNvSpPr/>
          <p:nvPr/>
        </p:nvSpPr>
        <p:spPr>
          <a:xfrm>
            <a:off x="4169266" y="3181832"/>
            <a:ext cx="1165254" cy="1165252"/>
          </a:xfrm>
          <a:prstGeom prst="diamond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B312F581-955B-D956-66EC-676D6A84FB3A}"/>
              </a:ext>
            </a:extLst>
          </p:cNvPr>
          <p:cNvSpPr/>
          <p:nvPr/>
        </p:nvSpPr>
        <p:spPr>
          <a:xfrm>
            <a:off x="5518667" y="1825239"/>
            <a:ext cx="1165254" cy="1165252"/>
          </a:xfrm>
          <a:prstGeom prst="diamond">
            <a:avLst/>
          </a:prstGeom>
          <a:solidFill>
            <a:srgbClr val="FDB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428870EF-BFE2-E1AD-A758-CAFC5B095E5A}"/>
              </a:ext>
            </a:extLst>
          </p:cNvPr>
          <p:cNvSpPr/>
          <p:nvPr/>
        </p:nvSpPr>
        <p:spPr>
          <a:xfrm>
            <a:off x="5513373" y="4489899"/>
            <a:ext cx="1165254" cy="1165252"/>
          </a:xfrm>
          <a:prstGeom prst="diamond">
            <a:avLst/>
          </a:prstGeom>
          <a:solidFill>
            <a:srgbClr val="FDB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BAF906-1FBE-323C-1E05-5D148B22B8C1}"/>
              </a:ext>
            </a:extLst>
          </p:cNvPr>
          <p:cNvCxnSpPr>
            <a:cxnSpLocks/>
          </p:cNvCxnSpPr>
          <p:nvPr/>
        </p:nvCxnSpPr>
        <p:spPr>
          <a:xfrm>
            <a:off x="958370" y="1649312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86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256762" y="1981201"/>
            <a:ext cx="1686962" cy="1688888"/>
          </a:xfrm>
          <a:prstGeom prst="diamond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03463" y="2920066"/>
            <a:ext cx="1686962" cy="1688888"/>
          </a:xfrm>
          <a:prstGeom prst="diamond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256762" y="3847208"/>
            <a:ext cx="1686962" cy="1688888"/>
          </a:xfrm>
          <a:prstGeom prst="diamond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2" name="Title 38">
            <a:extLst>
              <a:ext uri="{FF2B5EF4-FFF2-40B4-BE49-F238E27FC236}">
                <a16:creationId xmlns:a16="http://schemas.microsoft.com/office/drawing/2014/main" id="{807894C7-D0D8-09B5-9C72-05135B452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8369" y="884224"/>
            <a:ext cx="6604803" cy="584776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AGENDA/TABLE OF CONTENTS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B29667-9517-24F9-A294-AF63F06C28B6}"/>
              </a:ext>
            </a:extLst>
          </p:cNvPr>
          <p:cNvGrpSpPr/>
          <p:nvPr/>
        </p:nvGrpSpPr>
        <p:grpSpPr>
          <a:xfrm>
            <a:off x="1074968" y="2468371"/>
            <a:ext cx="471970" cy="471970"/>
            <a:chOff x="1074968" y="2468371"/>
            <a:chExt cx="471970" cy="47197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71AF8D6-D752-6FB3-F1E6-8E1A4490BADD}"/>
                </a:ext>
              </a:extLst>
            </p:cNvPr>
            <p:cNvSpPr/>
            <p:nvPr/>
          </p:nvSpPr>
          <p:spPr>
            <a:xfrm>
              <a:off x="1074968" y="2468371"/>
              <a:ext cx="471970" cy="47197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7CD5C64-7049-6E8C-D366-1DF322757D05}"/>
                </a:ext>
              </a:extLst>
            </p:cNvPr>
            <p:cNvSpPr/>
            <p:nvPr/>
          </p:nvSpPr>
          <p:spPr>
            <a:xfrm>
              <a:off x="1119808" y="2486453"/>
              <a:ext cx="38229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sz="14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FD9EB7-4FC2-364C-CA87-6B6F00BFA2DC}"/>
              </a:ext>
            </a:extLst>
          </p:cNvPr>
          <p:cNvGrpSpPr/>
          <p:nvPr/>
        </p:nvGrpSpPr>
        <p:grpSpPr>
          <a:xfrm>
            <a:off x="1074968" y="4411123"/>
            <a:ext cx="471970" cy="471970"/>
            <a:chOff x="1074968" y="4411123"/>
            <a:chExt cx="471970" cy="47197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9B8EA07-3A3F-E73D-E37F-FFA3CAF62FEE}"/>
                </a:ext>
              </a:extLst>
            </p:cNvPr>
            <p:cNvSpPr/>
            <p:nvPr/>
          </p:nvSpPr>
          <p:spPr>
            <a:xfrm>
              <a:off x="1074968" y="4411123"/>
              <a:ext cx="471970" cy="471970"/>
            </a:xfrm>
            <a:prstGeom prst="ellipse">
              <a:avLst/>
            </a:prstGeom>
            <a:solidFill>
              <a:srgbClr val="FDB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843B3A7-6755-5FB2-E69C-E278E4D389BD}"/>
                </a:ext>
              </a:extLst>
            </p:cNvPr>
            <p:cNvSpPr/>
            <p:nvPr/>
          </p:nvSpPr>
          <p:spPr>
            <a:xfrm>
              <a:off x="1119808" y="4429205"/>
              <a:ext cx="382290" cy="382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sz="1400" b="1" dirty="0"/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8B79CD-8138-A07D-933C-691C2473A1D9}"/>
              </a:ext>
            </a:extLst>
          </p:cNvPr>
          <p:cNvGrpSpPr/>
          <p:nvPr/>
        </p:nvGrpSpPr>
        <p:grpSpPr>
          <a:xfrm>
            <a:off x="8142160" y="2468371"/>
            <a:ext cx="471970" cy="471970"/>
            <a:chOff x="8142160" y="2468371"/>
            <a:chExt cx="471970" cy="47197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8B8F1F4-9F7D-B35C-8F4E-E4E24B49B0E9}"/>
                </a:ext>
              </a:extLst>
            </p:cNvPr>
            <p:cNvSpPr/>
            <p:nvPr/>
          </p:nvSpPr>
          <p:spPr>
            <a:xfrm>
              <a:off x="8142160" y="2468371"/>
              <a:ext cx="471970" cy="471970"/>
            </a:xfrm>
            <a:prstGeom prst="ellipse">
              <a:avLst/>
            </a:prstGeom>
            <a:solidFill>
              <a:srgbClr val="FDB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CA1B7E-0BB0-5E01-336B-D61DC7F80F55}"/>
                </a:ext>
              </a:extLst>
            </p:cNvPr>
            <p:cNvSpPr/>
            <p:nvPr/>
          </p:nvSpPr>
          <p:spPr>
            <a:xfrm>
              <a:off x="8187000" y="2486453"/>
              <a:ext cx="382290" cy="382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sz="1400" b="1" dirty="0"/>
                <a:t>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08F3D1-90F1-1C85-2682-F847AEBD0CC7}"/>
              </a:ext>
            </a:extLst>
          </p:cNvPr>
          <p:cNvGrpSpPr/>
          <p:nvPr/>
        </p:nvGrpSpPr>
        <p:grpSpPr>
          <a:xfrm>
            <a:off x="8142160" y="4399400"/>
            <a:ext cx="471970" cy="471970"/>
            <a:chOff x="8142160" y="4399400"/>
            <a:chExt cx="471970" cy="47197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74E0D21-7C11-1967-AFB8-985860D2B4F8}"/>
                </a:ext>
              </a:extLst>
            </p:cNvPr>
            <p:cNvSpPr/>
            <p:nvPr/>
          </p:nvSpPr>
          <p:spPr>
            <a:xfrm>
              <a:off x="8142160" y="4399400"/>
              <a:ext cx="471970" cy="47197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E1D936F-9A8C-09F4-3EF9-7CC5401E7161}"/>
                </a:ext>
              </a:extLst>
            </p:cNvPr>
            <p:cNvSpPr/>
            <p:nvPr/>
          </p:nvSpPr>
          <p:spPr>
            <a:xfrm>
              <a:off x="8187000" y="4417482"/>
              <a:ext cx="38229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sz="14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20" name="Diamond 19">
            <a:extLst>
              <a:ext uri="{FF2B5EF4-FFF2-40B4-BE49-F238E27FC236}">
                <a16:creationId xmlns:a16="http://schemas.microsoft.com/office/drawing/2014/main" id="{929A28FA-E9D9-2B37-7A7F-E54AF98CC7D1}"/>
              </a:ext>
            </a:extLst>
          </p:cNvPr>
          <p:cNvSpPr/>
          <p:nvPr/>
        </p:nvSpPr>
        <p:spPr>
          <a:xfrm>
            <a:off x="6851039" y="3176023"/>
            <a:ext cx="1165254" cy="1165252"/>
          </a:xfrm>
          <a:prstGeom prst="diamond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A8914FFD-92D7-4D10-347D-E883D713428E}"/>
              </a:ext>
            </a:extLst>
          </p:cNvPr>
          <p:cNvSpPr/>
          <p:nvPr/>
        </p:nvSpPr>
        <p:spPr>
          <a:xfrm>
            <a:off x="4169266" y="3181832"/>
            <a:ext cx="1165254" cy="1165252"/>
          </a:xfrm>
          <a:prstGeom prst="diamond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B312F581-955B-D956-66EC-676D6A84FB3A}"/>
              </a:ext>
            </a:extLst>
          </p:cNvPr>
          <p:cNvSpPr/>
          <p:nvPr/>
        </p:nvSpPr>
        <p:spPr>
          <a:xfrm>
            <a:off x="5518667" y="1825239"/>
            <a:ext cx="1165254" cy="1165252"/>
          </a:xfrm>
          <a:prstGeom prst="diamond">
            <a:avLst/>
          </a:prstGeom>
          <a:solidFill>
            <a:srgbClr val="FDB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428870EF-BFE2-E1AD-A758-CAFC5B095E5A}"/>
              </a:ext>
            </a:extLst>
          </p:cNvPr>
          <p:cNvSpPr/>
          <p:nvPr/>
        </p:nvSpPr>
        <p:spPr>
          <a:xfrm>
            <a:off x="5513373" y="4489899"/>
            <a:ext cx="1165254" cy="1165252"/>
          </a:xfrm>
          <a:prstGeom prst="diamond">
            <a:avLst/>
          </a:prstGeom>
          <a:solidFill>
            <a:srgbClr val="FDB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8E5C9F62-F1E1-0C27-C2A7-CA480A1CD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08538" y="4417482"/>
            <a:ext cx="2857500" cy="4656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C40E2EE9-15A3-9D17-D115-78A7AC11F7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0146" y="4383598"/>
            <a:ext cx="2857500" cy="4656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CBB7973B-0EC5-987A-DCF7-CE030EAC76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60146" y="2461396"/>
            <a:ext cx="2857500" cy="4656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36" name="Text Placeholder 29">
            <a:extLst>
              <a:ext uri="{FF2B5EF4-FFF2-40B4-BE49-F238E27FC236}">
                <a16:creationId xmlns:a16="http://schemas.microsoft.com/office/drawing/2014/main" id="{1DD6079B-9868-5125-32C1-9CC5884CB1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08538" y="2486453"/>
            <a:ext cx="2857500" cy="4656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BAF906-1FBE-323C-1E05-5D148B22B8C1}"/>
              </a:ext>
            </a:extLst>
          </p:cNvPr>
          <p:cNvCxnSpPr>
            <a:cxnSpLocks/>
          </p:cNvCxnSpPr>
          <p:nvPr/>
        </p:nvCxnSpPr>
        <p:spPr>
          <a:xfrm>
            <a:off x="958370" y="1649312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DB9DE39-C254-D2F3-B6AE-2D27EBBA2A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10061" y="2920066"/>
            <a:ext cx="1686962" cy="1688888"/>
          </a:xfrm>
          <a:prstGeom prst="diamond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7308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8">
            <a:extLst>
              <a:ext uri="{FF2B5EF4-FFF2-40B4-BE49-F238E27FC236}">
                <a16:creationId xmlns:a16="http://schemas.microsoft.com/office/drawing/2014/main" id="{807894C7-D0D8-09B5-9C72-05135B452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8370" y="884224"/>
            <a:ext cx="6434322" cy="584776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AGENDA/TABLE OF CONTENTS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B29667-9517-24F9-A294-AF63F06C28B6}"/>
              </a:ext>
            </a:extLst>
          </p:cNvPr>
          <p:cNvGrpSpPr/>
          <p:nvPr/>
        </p:nvGrpSpPr>
        <p:grpSpPr>
          <a:xfrm>
            <a:off x="1074968" y="2468371"/>
            <a:ext cx="471970" cy="471970"/>
            <a:chOff x="1074968" y="2468371"/>
            <a:chExt cx="471970" cy="47197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71AF8D6-D752-6FB3-F1E6-8E1A4490BADD}"/>
                </a:ext>
              </a:extLst>
            </p:cNvPr>
            <p:cNvSpPr/>
            <p:nvPr/>
          </p:nvSpPr>
          <p:spPr>
            <a:xfrm>
              <a:off x="1074968" y="2468371"/>
              <a:ext cx="471970" cy="47197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7CD5C64-7049-6E8C-D366-1DF322757D05}"/>
                </a:ext>
              </a:extLst>
            </p:cNvPr>
            <p:cNvSpPr/>
            <p:nvPr/>
          </p:nvSpPr>
          <p:spPr>
            <a:xfrm>
              <a:off x="1119808" y="2486453"/>
              <a:ext cx="38229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sz="14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FD9EB7-4FC2-364C-CA87-6B6F00BFA2DC}"/>
              </a:ext>
            </a:extLst>
          </p:cNvPr>
          <p:cNvGrpSpPr/>
          <p:nvPr/>
        </p:nvGrpSpPr>
        <p:grpSpPr>
          <a:xfrm>
            <a:off x="1074968" y="4411123"/>
            <a:ext cx="471970" cy="471970"/>
            <a:chOff x="1074968" y="4411123"/>
            <a:chExt cx="471970" cy="47197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9B8EA07-3A3F-E73D-E37F-FFA3CAF62FEE}"/>
                </a:ext>
              </a:extLst>
            </p:cNvPr>
            <p:cNvSpPr/>
            <p:nvPr/>
          </p:nvSpPr>
          <p:spPr>
            <a:xfrm>
              <a:off x="1074968" y="4411123"/>
              <a:ext cx="471970" cy="471970"/>
            </a:xfrm>
            <a:prstGeom prst="ellipse">
              <a:avLst/>
            </a:prstGeom>
            <a:solidFill>
              <a:srgbClr val="FDB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843B3A7-6755-5FB2-E69C-E278E4D389BD}"/>
                </a:ext>
              </a:extLst>
            </p:cNvPr>
            <p:cNvSpPr/>
            <p:nvPr/>
          </p:nvSpPr>
          <p:spPr>
            <a:xfrm>
              <a:off x="1119808" y="4429205"/>
              <a:ext cx="382290" cy="382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sz="1400" b="1" dirty="0"/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8B79CD-8138-A07D-933C-691C2473A1D9}"/>
              </a:ext>
            </a:extLst>
          </p:cNvPr>
          <p:cNvGrpSpPr/>
          <p:nvPr/>
        </p:nvGrpSpPr>
        <p:grpSpPr>
          <a:xfrm>
            <a:off x="8142160" y="2468371"/>
            <a:ext cx="471970" cy="471970"/>
            <a:chOff x="8142160" y="2468371"/>
            <a:chExt cx="471970" cy="47197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8B8F1F4-9F7D-B35C-8F4E-E4E24B49B0E9}"/>
                </a:ext>
              </a:extLst>
            </p:cNvPr>
            <p:cNvSpPr/>
            <p:nvPr/>
          </p:nvSpPr>
          <p:spPr>
            <a:xfrm>
              <a:off x="8142160" y="2468371"/>
              <a:ext cx="471970" cy="471970"/>
            </a:xfrm>
            <a:prstGeom prst="ellipse">
              <a:avLst/>
            </a:prstGeom>
            <a:solidFill>
              <a:srgbClr val="FDB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CA1B7E-0BB0-5E01-336B-D61DC7F80F55}"/>
                </a:ext>
              </a:extLst>
            </p:cNvPr>
            <p:cNvSpPr/>
            <p:nvPr/>
          </p:nvSpPr>
          <p:spPr>
            <a:xfrm>
              <a:off x="8187000" y="2486453"/>
              <a:ext cx="382290" cy="382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sz="1400" b="1" dirty="0"/>
                <a:t>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08F3D1-90F1-1C85-2682-F847AEBD0CC7}"/>
              </a:ext>
            </a:extLst>
          </p:cNvPr>
          <p:cNvGrpSpPr/>
          <p:nvPr/>
        </p:nvGrpSpPr>
        <p:grpSpPr>
          <a:xfrm>
            <a:off x="8142160" y="4399400"/>
            <a:ext cx="471970" cy="471970"/>
            <a:chOff x="8142160" y="4399400"/>
            <a:chExt cx="471970" cy="47197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74E0D21-7C11-1967-AFB8-985860D2B4F8}"/>
                </a:ext>
              </a:extLst>
            </p:cNvPr>
            <p:cNvSpPr/>
            <p:nvPr/>
          </p:nvSpPr>
          <p:spPr>
            <a:xfrm>
              <a:off x="8142160" y="4399400"/>
              <a:ext cx="471970" cy="47197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E1D936F-9A8C-09F4-3EF9-7CC5401E7161}"/>
                </a:ext>
              </a:extLst>
            </p:cNvPr>
            <p:cNvSpPr/>
            <p:nvPr/>
          </p:nvSpPr>
          <p:spPr>
            <a:xfrm>
              <a:off x="8187000" y="4417482"/>
              <a:ext cx="38229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sz="14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20" name="Diamond 19">
            <a:extLst>
              <a:ext uri="{FF2B5EF4-FFF2-40B4-BE49-F238E27FC236}">
                <a16:creationId xmlns:a16="http://schemas.microsoft.com/office/drawing/2014/main" id="{929A28FA-E9D9-2B37-7A7F-E54AF98CC7D1}"/>
              </a:ext>
            </a:extLst>
          </p:cNvPr>
          <p:cNvSpPr/>
          <p:nvPr/>
        </p:nvSpPr>
        <p:spPr>
          <a:xfrm>
            <a:off x="6851039" y="3176023"/>
            <a:ext cx="1165254" cy="1165252"/>
          </a:xfrm>
          <a:prstGeom prst="diamond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A8914FFD-92D7-4D10-347D-E883D713428E}"/>
              </a:ext>
            </a:extLst>
          </p:cNvPr>
          <p:cNvSpPr/>
          <p:nvPr/>
        </p:nvSpPr>
        <p:spPr>
          <a:xfrm>
            <a:off x="4169266" y="3181832"/>
            <a:ext cx="1165254" cy="1165252"/>
          </a:xfrm>
          <a:prstGeom prst="diamond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B312F581-955B-D956-66EC-676D6A84FB3A}"/>
              </a:ext>
            </a:extLst>
          </p:cNvPr>
          <p:cNvSpPr/>
          <p:nvPr/>
        </p:nvSpPr>
        <p:spPr>
          <a:xfrm>
            <a:off x="5518667" y="1825239"/>
            <a:ext cx="1165254" cy="1165252"/>
          </a:xfrm>
          <a:prstGeom prst="diamond">
            <a:avLst/>
          </a:prstGeom>
          <a:solidFill>
            <a:srgbClr val="FDB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428870EF-BFE2-E1AD-A758-CAFC5B095E5A}"/>
              </a:ext>
            </a:extLst>
          </p:cNvPr>
          <p:cNvSpPr/>
          <p:nvPr/>
        </p:nvSpPr>
        <p:spPr>
          <a:xfrm>
            <a:off x="5513373" y="4489899"/>
            <a:ext cx="1165254" cy="1165252"/>
          </a:xfrm>
          <a:prstGeom prst="diamond">
            <a:avLst/>
          </a:prstGeom>
          <a:solidFill>
            <a:srgbClr val="FDB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8E5C9F62-F1E1-0C27-C2A7-CA480A1CD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08538" y="4417482"/>
            <a:ext cx="2857500" cy="4656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C40E2EE9-15A3-9D17-D115-78A7AC11F7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0146" y="4383598"/>
            <a:ext cx="2857500" cy="4656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CBB7973B-0EC5-987A-DCF7-CE030EAC76C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60146" y="2461396"/>
            <a:ext cx="2857500" cy="4656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36" name="Text Placeholder 29">
            <a:extLst>
              <a:ext uri="{FF2B5EF4-FFF2-40B4-BE49-F238E27FC236}">
                <a16:creationId xmlns:a16="http://schemas.microsoft.com/office/drawing/2014/main" id="{1DD6079B-9868-5125-32C1-9CC5884CB1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08538" y="2486453"/>
            <a:ext cx="2857500" cy="4656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pic>
        <p:nvPicPr>
          <p:cNvPr id="28" name="Picture Placeholder 34" descr="Person holding green megaphone">
            <a:extLst>
              <a:ext uri="{FF2B5EF4-FFF2-40B4-BE49-F238E27FC236}">
                <a16:creationId xmlns:a16="http://schemas.microsoft.com/office/drawing/2014/main" id="{C2BC7B99-C140-00B0-6335-9CF933A037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5" r="16705"/>
          <a:stretch/>
        </p:blipFill>
        <p:spPr>
          <a:xfrm>
            <a:off x="5256762" y="1981201"/>
            <a:ext cx="1686962" cy="1688888"/>
          </a:xfrm>
          <a:prstGeom prst="diamond">
            <a:avLst/>
          </a:prstGeom>
        </p:spPr>
      </p:pic>
      <p:pic>
        <p:nvPicPr>
          <p:cNvPr id="29" name="Picture Placeholder 37" descr="Smiling woman waving at camera">
            <a:extLst>
              <a:ext uri="{FF2B5EF4-FFF2-40B4-BE49-F238E27FC236}">
                <a16:creationId xmlns:a16="http://schemas.microsoft.com/office/drawing/2014/main" id="{221FC2FD-D7D8-6ACB-A3A5-44F0B4B4F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 r="16664"/>
          <a:stretch/>
        </p:blipFill>
        <p:spPr>
          <a:xfrm>
            <a:off x="4310061" y="2920066"/>
            <a:ext cx="1686962" cy="1688888"/>
          </a:xfrm>
          <a:prstGeom prst="diamond">
            <a:avLst/>
          </a:prstGeom>
        </p:spPr>
      </p:pic>
      <p:pic>
        <p:nvPicPr>
          <p:cNvPr id="30" name="Picture Placeholder 36" descr="Smiling people at conference table">
            <a:extLst>
              <a:ext uri="{FF2B5EF4-FFF2-40B4-BE49-F238E27FC236}">
                <a16:creationId xmlns:a16="http://schemas.microsoft.com/office/drawing/2014/main" id="{452C3571-4439-2674-8402-C47539D874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5" r="16705"/>
          <a:stretch/>
        </p:blipFill>
        <p:spPr>
          <a:xfrm>
            <a:off x="5256762" y="3847208"/>
            <a:ext cx="1686962" cy="1688888"/>
          </a:xfrm>
          <a:prstGeom prst="diamond">
            <a:avLst/>
          </a:prstGeom>
        </p:spPr>
      </p:pic>
      <p:pic>
        <p:nvPicPr>
          <p:cNvPr id="31" name="Picture Placeholder 35" descr="Woman using laptop">
            <a:extLst>
              <a:ext uri="{FF2B5EF4-FFF2-40B4-BE49-F238E27FC236}">
                <a16:creationId xmlns:a16="http://schemas.microsoft.com/office/drawing/2014/main" id="{2044B90C-A4A9-7D86-F27F-D76A02B518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 r="16664"/>
          <a:stretch/>
        </p:blipFill>
        <p:spPr>
          <a:xfrm>
            <a:off x="6203463" y="2920066"/>
            <a:ext cx="1686962" cy="1688888"/>
          </a:xfrm>
          <a:prstGeom prst="diamond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FEFB61A-681C-51F4-B246-5BEFDECEC8C1}"/>
              </a:ext>
            </a:extLst>
          </p:cNvPr>
          <p:cNvCxnSpPr>
            <a:cxnSpLocks/>
          </p:cNvCxnSpPr>
          <p:nvPr/>
        </p:nvCxnSpPr>
        <p:spPr>
          <a:xfrm>
            <a:off x="958370" y="1649312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46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amond 35">
            <a:extLst>
              <a:ext uri="{FF2B5EF4-FFF2-40B4-BE49-F238E27FC236}">
                <a16:creationId xmlns:a16="http://schemas.microsoft.com/office/drawing/2014/main" id="{DAD6A9CE-5045-B84F-7963-6375CC548B1A}"/>
              </a:ext>
            </a:extLst>
          </p:cNvPr>
          <p:cNvSpPr>
            <a:spLocks noChangeAspect="1"/>
          </p:cNvSpPr>
          <p:nvPr/>
        </p:nvSpPr>
        <p:spPr>
          <a:xfrm>
            <a:off x="8753452" y="2447399"/>
            <a:ext cx="1688892" cy="1688888"/>
          </a:xfrm>
          <a:prstGeom prst="diamond">
            <a:avLst/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Diamond 36">
            <a:extLst>
              <a:ext uri="{FF2B5EF4-FFF2-40B4-BE49-F238E27FC236}">
                <a16:creationId xmlns:a16="http://schemas.microsoft.com/office/drawing/2014/main" id="{7AD49A55-F447-83A6-CB65-8D3A581BCDA1}"/>
              </a:ext>
            </a:extLst>
          </p:cNvPr>
          <p:cNvSpPr>
            <a:spLocks noChangeAspect="1"/>
          </p:cNvSpPr>
          <p:nvPr/>
        </p:nvSpPr>
        <p:spPr>
          <a:xfrm>
            <a:off x="6560931" y="2460436"/>
            <a:ext cx="1686962" cy="1686959"/>
          </a:xfrm>
          <a:prstGeom prst="diamond">
            <a:avLst/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Diamond 38">
            <a:extLst>
              <a:ext uri="{FF2B5EF4-FFF2-40B4-BE49-F238E27FC236}">
                <a16:creationId xmlns:a16="http://schemas.microsoft.com/office/drawing/2014/main" id="{DE1EE2E1-C3C1-65E2-A74C-BC2D9086E050}"/>
              </a:ext>
            </a:extLst>
          </p:cNvPr>
          <p:cNvSpPr>
            <a:spLocks noChangeAspect="1"/>
          </p:cNvSpPr>
          <p:nvPr/>
        </p:nvSpPr>
        <p:spPr>
          <a:xfrm>
            <a:off x="7661264" y="3604796"/>
            <a:ext cx="1688892" cy="1688888"/>
          </a:xfrm>
          <a:prstGeom prst="diamon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Diamond 37">
            <a:extLst>
              <a:ext uri="{FF2B5EF4-FFF2-40B4-BE49-F238E27FC236}">
                <a16:creationId xmlns:a16="http://schemas.microsoft.com/office/drawing/2014/main" id="{1AEA4EC3-0498-2D86-4DFB-B8C74467A9D7}"/>
              </a:ext>
            </a:extLst>
          </p:cNvPr>
          <p:cNvSpPr>
            <a:spLocks noChangeAspect="1"/>
          </p:cNvSpPr>
          <p:nvPr/>
        </p:nvSpPr>
        <p:spPr>
          <a:xfrm>
            <a:off x="7661264" y="1348998"/>
            <a:ext cx="1688892" cy="1688889"/>
          </a:xfrm>
          <a:prstGeom prst="diamon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705600" y="2453261"/>
            <a:ext cx="1686962" cy="1688888"/>
          </a:xfrm>
          <a:prstGeom prst="diamond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652301" y="1526118"/>
            <a:ext cx="1686962" cy="1677165"/>
          </a:xfrm>
          <a:prstGeom prst="diamond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599002" y="2453261"/>
            <a:ext cx="1686962" cy="1688888"/>
          </a:xfrm>
          <a:prstGeom prst="diamond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2301" y="3380403"/>
            <a:ext cx="1686962" cy="1688888"/>
          </a:xfrm>
          <a:prstGeom prst="diamond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" name="Title 38">
            <a:extLst>
              <a:ext uri="{FF2B5EF4-FFF2-40B4-BE49-F238E27FC236}">
                <a16:creationId xmlns:a16="http://schemas.microsoft.com/office/drawing/2014/main" id="{725E70C0-123A-952E-B8E9-6157FFD722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8369" y="884224"/>
            <a:ext cx="7023257" cy="584776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AGENDA/TABLE OF CONTENTS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AC3B6B-E146-BC3B-DAC7-25A18AA2CA21}"/>
              </a:ext>
            </a:extLst>
          </p:cNvPr>
          <p:cNvGrpSpPr/>
          <p:nvPr/>
        </p:nvGrpSpPr>
        <p:grpSpPr>
          <a:xfrm>
            <a:off x="1074968" y="2435513"/>
            <a:ext cx="471970" cy="504828"/>
            <a:chOff x="1074968" y="2435513"/>
            <a:chExt cx="471970" cy="50482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C8D165A-DED4-88CD-C8AD-F3AC0F89B214}"/>
                </a:ext>
              </a:extLst>
            </p:cNvPr>
            <p:cNvSpPr/>
            <p:nvPr/>
          </p:nvSpPr>
          <p:spPr>
            <a:xfrm>
              <a:off x="1074968" y="2468371"/>
              <a:ext cx="471970" cy="47197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B2ED1B4-2C07-F404-E722-3D5E935DB60D}"/>
                </a:ext>
              </a:extLst>
            </p:cNvPr>
            <p:cNvSpPr/>
            <p:nvPr/>
          </p:nvSpPr>
          <p:spPr>
            <a:xfrm>
              <a:off x="1119808" y="2435513"/>
              <a:ext cx="382290" cy="4648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2A95CBB-D865-980E-25B3-7E7B10BBC163}"/>
              </a:ext>
            </a:extLst>
          </p:cNvPr>
          <p:cNvGrpSpPr/>
          <p:nvPr/>
        </p:nvGrpSpPr>
        <p:grpSpPr>
          <a:xfrm>
            <a:off x="1074968" y="3134577"/>
            <a:ext cx="471970" cy="511927"/>
            <a:chOff x="1074968" y="4371166"/>
            <a:chExt cx="471970" cy="51192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2283073-EE62-97F2-D590-0786A179D62B}"/>
                </a:ext>
              </a:extLst>
            </p:cNvPr>
            <p:cNvSpPr/>
            <p:nvPr/>
          </p:nvSpPr>
          <p:spPr>
            <a:xfrm>
              <a:off x="1074968" y="4411123"/>
              <a:ext cx="471970" cy="47197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1849AF-4974-64AC-D64A-CFB4662A333A}"/>
                </a:ext>
              </a:extLst>
            </p:cNvPr>
            <p:cNvSpPr/>
            <p:nvPr/>
          </p:nvSpPr>
          <p:spPr>
            <a:xfrm>
              <a:off x="1119808" y="4371166"/>
              <a:ext cx="382290" cy="4648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D73244-EFB3-50A4-064F-B769BFD76BC7}"/>
              </a:ext>
            </a:extLst>
          </p:cNvPr>
          <p:cNvGrpSpPr/>
          <p:nvPr/>
        </p:nvGrpSpPr>
        <p:grpSpPr>
          <a:xfrm>
            <a:off x="1074968" y="3840740"/>
            <a:ext cx="471970" cy="504828"/>
            <a:chOff x="8142160" y="2435513"/>
            <a:chExt cx="471970" cy="50482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E7A7661-B47E-BF9C-482E-DB7E62F35E00}"/>
                </a:ext>
              </a:extLst>
            </p:cNvPr>
            <p:cNvSpPr/>
            <p:nvPr/>
          </p:nvSpPr>
          <p:spPr>
            <a:xfrm>
              <a:off x="8142160" y="2468371"/>
              <a:ext cx="471970" cy="47197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079ACD5-96A2-E4DB-4641-4595BAB27F94}"/>
                </a:ext>
              </a:extLst>
            </p:cNvPr>
            <p:cNvSpPr/>
            <p:nvPr/>
          </p:nvSpPr>
          <p:spPr>
            <a:xfrm>
              <a:off x="8187000" y="2435513"/>
              <a:ext cx="382290" cy="4648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302F820-1089-4A77-8DA6-FFFAB378CAD6}"/>
              </a:ext>
            </a:extLst>
          </p:cNvPr>
          <p:cNvGrpSpPr/>
          <p:nvPr/>
        </p:nvGrpSpPr>
        <p:grpSpPr>
          <a:xfrm>
            <a:off x="1074968" y="4539805"/>
            <a:ext cx="471970" cy="522367"/>
            <a:chOff x="8142160" y="4349003"/>
            <a:chExt cx="471970" cy="52236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DDF0EEE-1B96-D53A-C90F-5739BDAB877D}"/>
                </a:ext>
              </a:extLst>
            </p:cNvPr>
            <p:cNvSpPr/>
            <p:nvPr/>
          </p:nvSpPr>
          <p:spPr>
            <a:xfrm>
              <a:off x="8142160" y="4399400"/>
              <a:ext cx="471970" cy="47197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1F8AD81-A247-06D2-A2B3-6E78348DEC6A}"/>
                </a:ext>
              </a:extLst>
            </p:cNvPr>
            <p:cNvSpPr/>
            <p:nvPr/>
          </p:nvSpPr>
          <p:spPr>
            <a:xfrm>
              <a:off x="8187000" y="4349003"/>
              <a:ext cx="382290" cy="46487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b="1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C8407B07-63BD-E166-4E4D-723B470F3D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08538" y="2409015"/>
            <a:ext cx="2857500" cy="58455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AEA282ED-CC45-B1BA-302F-AD18AB9560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08538" y="3117127"/>
            <a:ext cx="2857500" cy="58455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D766515B-0C63-6012-27AA-AF91F4BA47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08538" y="3825239"/>
            <a:ext cx="2857500" cy="58455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1194E450-3A35-8762-517A-9FAFA1C082D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08538" y="4533350"/>
            <a:ext cx="2857500" cy="58455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8C307F-D39D-351E-C69E-9D5A02E5B96D}"/>
              </a:ext>
            </a:extLst>
          </p:cNvPr>
          <p:cNvCxnSpPr>
            <a:cxnSpLocks/>
          </p:cNvCxnSpPr>
          <p:nvPr/>
        </p:nvCxnSpPr>
        <p:spPr>
          <a:xfrm>
            <a:off x="958370" y="1649312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7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8">
            <a:extLst>
              <a:ext uri="{FF2B5EF4-FFF2-40B4-BE49-F238E27FC236}">
                <a16:creationId xmlns:a16="http://schemas.microsoft.com/office/drawing/2014/main" id="{725E70C0-123A-952E-B8E9-6157FFD722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8370" y="884224"/>
            <a:ext cx="6480816" cy="584776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AGENDA/TABLE OF CONTENTS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6A2E08-6CD8-9001-44BB-AFAC270EAAAE}"/>
              </a:ext>
            </a:extLst>
          </p:cNvPr>
          <p:cNvCxnSpPr>
            <a:cxnSpLocks/>
          </p:cNvCxnSpPr>
          <p:nvPr/>
        </p:nvCxnSpPr>
        <p:spPr>
          <a:xfrm>
            <a:off x="958370" y="1649312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AC3B6B-E146-BC3B-DAC7-25A18AA2CA21}"/>
              </a:ext>
            </a:extLst>
          </p:cNvPr>
          <p:cNvGrpSpPr/>
          <p:nvPr/>
        </p:nvGrpSpPr>
        <p:grpSpPr>
          <a:xfrm>
            <a:off x="1074968" y="2435513"/>
            <a:ext cx="471970" cy="504828"/>
            <a:chOff x="1074968" y="2435513"/>
            <a:chExt cx="471970" cy="50482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C8D165A-DED4-88CD-C8AD-F3AC0F89B214}"/>
                </a:ext>
              </a:extLst>
            </p:cNvPr>
            <p:cNvSpPr/>
            <p:nvPr/>
          </p:nvSpPr>
          <p:spPr>
            <a:xfrm>
              <a:off x="1074968" y="2468371"/>
              <a:ext cx="471970" cy="47197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n-lt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B2ED1B4-2C07-F404-E722-3D5E935DB60D}"/>
                </a:ext>
              </a:extLst>
            </p:cNvPr>
            <p:cNvSpPr/>
            <p:nvPr/>
          </p:nvSpPr>
          <p:spPr>
            <a:xfrm>
              <a:off x="1119808" y="2435513"/>
              <a:ext cx="382290" cy="4648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b="1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2A95CBB-D865-980E-25B3-7E7B10BBC163}"/>
              </a:ext>
            </a:extLst>
          </p:cNvPr>
          <p:cNvGrpSpPr/>
          <p:nvPr/>
        </p:nvGrpSpPr>
        <p:grpSpPr>
          <a:xfrm>
            <a:off x="1074968" y="3134577"/>
            <a:ext cx="471970" cy="511927"/>
            <a:chOff x="1074968" y="4371166"/>
            <a:chExt cx="471970" cy="51192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2283073-EE62-97F2-D590-0786A179D62B}"/>
                </a:ext>
              </a:extLst>
            </p:cNvPr>
            <p:cNvSpPr/>
            <p:nvPr/>
          </p:nvSpPr>
          <p:spPr>
            <a:xfrm>
              <a:off x="1074968" y="4411123"/>
              <a:ext cx="471970" cy="47197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n-lt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1849AF-4974-64AC-D64A-CFB4662A333A}"/>
                </a:ext>
              </a:extLst>
            </p:cNvPr>
            <p:cNvSpPr/>
            <p:nvPr/>
          </p:nvSpPr>
          <p:spPr>
            <a:xfrm>
              <a:off x="1119808" y="4371166"/>
              <a:ext cx="382290" cy="4648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b="1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D73244-EFB3-50A4-064F-B769BFD76BC7}"/>
              </a:ext>
            </a:extLst>
          </p:cNvPr>
          <p:cNvGrpSpPr/>
          <p:nvPr/>
        </p:nvGrpSpPr>
        <p:grpSpPr>
          <a:xfrm>
            <a:off x="1074968" y="3840740"/>
            <a:ext cx="471970" cy="504828"/>
            <a:chOff x="8142160" y="2435513"/>
            <a:chExt cx="471970" cy="50482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E7A7661-B47E-BF9C-482E-DB7E62F35E00}"/>
                </a:ext>
              </a:extLst>
            </p:cNvPr>
            <p:cNvSpPr/>
            <p:nvPr/>
          </p:nvSpPr>
          <p:spPr>
            <a:xfrm>
              <a:off x="8142160" y="2468371"/>
              <a:ext cx="471970" cy="47197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+mn-lt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079ACD5-96A2-E4DB-4641-4595BAB27F94}"/>
                </a:ext>
              </a:extLst>
            </p:cNvPr>
            <p:cNvSpPr/>
            <p:nvPr/>
          </p:nvSpPr>
          <p:spPr>
            <a:xfrm>
              <a:off x="8187000" y="2435513"/>
              <a:ext cx="382290" cy="4648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b="1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302F820-1089-4A77-8DA6-FFFAB378CAD6}"/>
              </a:ext>
            </a:extLst>
          </p:cNvPr>
          <p:cNvGrpSpPr/>
          <p:nvPr/>
        </p:nvGrpSpPr>
        <p:grpSpPr>
          <a:xfrm>
            <a:off x="1074968" y="4539805"/>
            <a:ext cx="471970" cy="522367"/>
            <a:chOff x="8142160" y="4349003"/>
            <a:chExt cx="471970" cy="52236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DDF0EEE-1B96-D53A-C90F-5739BDAB877D}"/>
                </a:ext>
              </a:extLst>
            </p:cNvPr>
            <p:cNvSpPr/>
            <p:nvPr/>
          </p:nvSpPr>
          <p:spPr>
            <a:xfrm>
              <a:off x="8142160" y="4399400"/>
              <a:ext cx="471970" cy="47197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n-lt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1F8AD81-A247-06D2-A2B3-6E78348DEC6A}"/>
                </a:ext>
              </a:extLst>
            </p:cNvPr>
            <p:cNvSpPr/>
            <p:nvPr/>
          </p:nvSpPr>
          <p:spPr>
            <a:xfrm>
              <a:off x="8187000" y="4349003"/>
              <a:ext cx="382290" cy="46487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b="1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</p:grpSp>
      <p:sp>
        <p:nvSpPr>
          <p:cNvPr id="8" name="Diamond 7">
            <a:extLst>
              <a:ext uri="{FF2B5EF4-FFF2-40B4-BE49-F238E27FC236}">
                <a16:creationId xmlns:a16="http://schemas.microsoft.com/office/drawing/2014/main" id="{05EE784C-4178-A7D2-047A-0DC4652AF32D}"/>
              </a:ext>
            </a:extLst>
          </p:cNvPr>
          <p:cNvSpPr>
            <a:spLocks noChangeAspect="1"/>
          </p:cNvSpPr>
          <p:nvPr/>
        </p:nvSpPr>
        <p:spPr>
          <a:xfrm>
            <a:off x="9444245" y="1986632"/>
            <a:ext cx="2423165" cy="2423160"/>
          </a:xfrm>
          <a:prstGeom prst="diamond">
            <a:avLst/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24CC923A-8C3D-D926-823F-55D8C55E6460}"/>
              </a:ext>
            </a:extLst>
          </p:cNvPr>
          <p:cNvSpPr>
            <a:spLocks noChangeAspect="1"/>
          </p:cNvSpPr>
          <p:nvPr/>
        </p:nvSpPr>
        <p:spPr>
          <a:xfrm>
            <a:off x="6397778" y="2009161"/>
            <a:ext cx="2423165" cy="2423160"/>
          </a:xfrm>
          <a:prstGeom prst="diamond">
            <a:avLst/>
          </a:prstGeom>
          <a:solidFill>
            <a:schemeClr val="accent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3F251ED3-7578-DD72-BB87-99EE484EBEA3}"/>
              </a:ext>
            </a:extLst>
          </p:cNvPr>
          <p:cNvSpPr>
            <a:spLocks noChangeAspect="1"/>
          </p:cNvSpPr>
          <p:nvPr/>
        </p:nvSpPr>
        <p:spPr>
          <a:xfrm>
            <a:off x="7904265" y="473056"/>
            <a:ext cx="2423164" cy="2423160"/>
          </a:xfrm>
          <a:prstGeom prst="diamon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5F36E47C-F7EF-F16A-2D57-6C190378093C}"/>
              </a:ext>
            </a:extLst>
          </p:cNvPr>
          <p:cNvSpPr>
            <a:spLocks noChangeAspect="1"/>
          </p:cNvSpPr>
          <p:nvPr/>
        </p:nvSpPr>
        <p:spPr>
          <a:xfrm>
            <a:off x="7902987" y="3458575"/>
            <a:ext cx="2423164" cy="2423160"/>
          </a:xfrm>
          <a:prstGeom prst="diamon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" name="Picture Placeholder 34" descr="Person holding green megaphone">
            <a:extLst>
              <a:ext uri="{FF2B5EF4-FFF2-40B4-BE49-F238E27FC236}">
                <a16:creationId xmlns:a16="http://schemas.microsoft.com/office/drawing/2014/main" id="{89EE6E11-4437-C499-148D-24FC2401FE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5" r="16705"/>
          <a:stretch/>
        </p:blipFill>
        <p:spPr>
          <a:xfrm>
            <a:off x="7905754" y="668406"/>
            <a:ext cx="2420397" cy="2423160"/>
          </a:xfrm>
          <a:prstGeom prst="diamond">
            <a:avLst/>
          </a:prstGeom>
        </p:spPr>
      </p:pic>
      <p:pic>
        <p:nvPicPr>
          <p:cNvPr id="13" name="Picture Placeholder 37" descr="Smiling woman waving at camera">
            <a:extLst>
              <a:ext uri="{FF2B5EF4-FFF2-40B4-BE49-F238E27FC236}">
                <a16:creationId xmlns:a16="http://schemas.microsoft.com/office/drawing/2014/main" id="{D9C76239-B7B9-44DA-29BB-14EFAB90CE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 r="16664"/>
          <a:stretch/>
        </p:blipFill>
        <p:spPr>
          <a:xfrm>
            <a:off x="6591955" y="2009161"/>
            <a:ext cx="2420397" cy="2423160"/>
          </a:xfrm>
          <a:prstGeom prst="diamond">
            <a:avLst/>
          </a:prstGeom>
        </p:spPr>
      </p:pic>
      <p:pic>
        <p:nvPicPr>
          <p:cNvPr id="14" name="Picture Placeholder 36" descr="Smiling people at conference table">
            <a:extLst>
              <a:ext uri="{FF2B5EF4-FFF2-40B4-BE49-F238E27FC236}">
                <a16:creationId xmlns:a16="http://schemas.microsoft.com/office/drawing/2014/main" id="{D336D0EE-45CB-C164-5AC7-20C6D9FEB6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5" r="16705"/>
          <a:stretch/>
        </p:blipFill>
        <p:spPr>
          <a:xfrm>
            <a:off x="7905754" y="3286916"/>
            <a:ext cx="2420397" cy="2423160"/>
          </a:xfrm>
          <a:prstGeom prst="diamond">
            <a:avLst/>
          </a:prstGeom>
        </p:spPr>
      </p:pic>
      <p:pic>
        <p:nvPicPr>
          <p:cNvPr id="15" name="Picture Placeholder 35" descr="Woman using laptop">
            <a:extLst>
              <a:ext uri="{FF2B5EF4-FFF2-40B4-BE49-F238E27FC236}">
                <a16:creationId xmlns:a16="http://schemas.microsoft.com/office/drawing/2014/main" id="{2BCCE2D4-BC01-6116-3BC3-B8175608CB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 r="16664"/>
          <a:stretch/>
        </p:blipFill>
        <p:spPr>
          <a:xfrm>
            <a:off x="9226106" y="1986632"/>
            <a:ext cx="2420397" cy="2423160"/>
          </a:xfrm>
          <a:prstGeom prst="diamond">
            <a:avLst/>
          </a:prstGeom>
        </p:spPr>
      </p:pic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A7339540-7C9A-F1AB-E70F-09A2B9DC4E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08538" y="2409015"/>
            <a:ext cx="2857500" cy="58455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89D57E3B-9EE6-738A-A017-96A58E2AF0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08538" y="3117127"/>
            <a:ext cx="2857500" cy="58455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0CB696FF-1F51-2B89-38A3-9E7A967864C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08538" y="3825239"/>
            <a:ext cx="2857500" cy="58455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C091F20C-908C-1556-3AD4-16B9D68D713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08538" y="4533350"/>
            <a:ext cx="2857500" cy="58455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</a:t>
            </a:r>
          </a:p>
        </p:txBody>
      </p:sp>
    </p:spTree>
    <p:extLst>
      <p:ext uri="{BB962C8B-B14F-4D97-AF65-F5344CB8AC3E}">
        <p14:creationId xmlns:p14="http://schemas.microsoft.com/office/powerpoint/2010/main" val="40653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80892" y="1266092"/>
            <a:ext cx="6811107" cy="360484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1D327F6-6964-847D-C7F5-A219D50911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266092"/>
            <a:ext cx="5380892" cy="216290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1CA76A-D401-CEFC-B179-162FD49006C4}"/>
              </a:ext>
            </a:extLst>
          </p:cNvPr>
          <p:cNvCxnSpPr>
            <a:cxnSpLocks/>
          </p:cNvCxnSpPr>
          <p:nvPr/>
        </p:nvCxnSpPr>
        <p:spPr>
          <a:xfrm>
            <a:off x="1326485" y="34393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2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1D327F6-6964-847D-C7F5-A219D50911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266092"/>
            <a:ext cx="5380892" cy="216290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1CA76A-D401-CEFC-B179-162FD49006C4}"/>
              </a:ext>
            </a:extLst>
          </p:cNvPr>
          <p:cNvCxnSpPr>
            <a:cxnSpLocks/>
          </p:cNvCxnSpPr>
          <p:nvPr/>
        </p:nvCxnSpPr>
        <p:spPr>
          <a:xfrm>
            <a:off x="1326485" y="34393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4" descr="A group of white paper with a question mark&#10;&#10;Description automatically generated">
            <a:extLst>
              <a:ext uri="{FF2B5EF4-FFF2-40B4-BE49-F238E27FC236}">
                <a16:creationId xmlns:a16="http://schemas.microsoft.com/office/drawing/2014/main" id="{FB2FC798-6226-47CF-F566-5EDC16B373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>
            <a:fillRect/>
          </a:stretch>
        </p:blipFill>
        <p:spPr>
          <a:xfrm>
            <a:off x="5380892" y="1266092"/>
            <a:ext cx="6811107" cy="36048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FFFE3D-397A-3537-A3B3-9CEF99805E13}"/>
              </a:ext>
            </a:extLst>
          </p:cNvPr>
          <p:cNvSpPr/>
          <p:nvPr userDrawn="1"/>
        </p:nvSpPr>
        <p:spPr>
          <a:xfrm>
            <a:off x="5372100" y="1256306"/>
            <a:ext cx="6819900" cy="3609892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0022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80892" y="1266092"/>
            <a:ext cx="6811107" cy="360484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BD2966-381E-0200-AF16-3D2FFC3B77AB}"/>
              </a:ext>
            </a:extLst>
          </p:cNvPr>
          <p:cNvCxnSpPr>
            <a:cxnSpLocks/>
          </p:cNvCxnSpPr>
          <p:nvPr/>
        </p:nvCxnSpPr>
        <p:spPr>
          <a:xfrm>
            <a:off x="1326485" y="34393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93F1BE00-D6A4-E629-B3E1-4D2F544276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0" b="3970"/>
          <a:stretch/>
        </p:blipFill>
        <p:spPr>
          <a:xfrm>
            <a:off x="5380893" y="1266092"/>
            <a:ext cx="6811107" cy="3604846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27FE59F-07C6-C384-392E-720021513C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266092"/>
            <a:ext cx="5380891" cy="216290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08332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404EE381-51C1-824C-1213-20E8A23C67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452523-DC72-F270-10F9-6D48507A6564}"/>
              </a:ext>
            </a:extLst>
          </p:cNvPr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  <a:lumMod val="69987"/>
                  <a:lumOff val="30013"/>
                </a:schemeClr>
              </a:gs>
              <a:gs pos="100000">
                <a:srgbClr val="003F71"/>
              </a:gs>
            </a:gsLst>
            <a:lin ang="15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74409D-E1DB-04E4-B0E7-F05F009574A8}"/>
              </a:ext>
            </a:extLst>
          </p:cNvPr>
          <p:cNvSpPr/>
          <p:nvPr/>
        </p:nvSpPr>
        <p:spPr>
          <a:xfrm rot="10800000">
            <a:off x="0" y="11877"/>
            <a:ext cx="12192000" cy="6857998"/>
          </a:xfrm>
          <a:prstGeom prst="rect">
            <a:avLst/>
          </a:prstGeom>
          <a:gradFill flip="none" rotWithShape="1">
            <a:gsLst>
              <a:gs pos="0">
                <a:srgbClr val="003F71">
                  <a:alpha val="0"/>
                </a:srgbClr>
              </a:gs>
              <a:gs pos="100000">
                <a:srgbClr val="003F71"/>
              </a:gs>
            </a:gsLst>
            <a:lin ang="15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logo of a veteran&#10;&#10;Description automatically generated">
            <a:extLst>
              <a:ext uri="{FF2B5EF4-FFF2-40B4-BE49-F238E27FC236}">
                <a16:creationId xmlns:a16="http://schemas.microsoft.com/office/drawing/2014/main" id="{84ACAD02-3049-BB98-8541-E0314918F0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876" y="6088239"/>
            <a:ext cx="2375696" cy="465147"/>
          </a:xfrm>
          <a:prstGeom prst="rect">
            <a:avLst/>
          </a:prstGeom>
        </p:spPr>
      </p:pic>
      <p:pic>
        <p:nvPicPr>
          <p:cNvPr id="15" name="Picture 1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92C4C16-FBFB-CB16-2CD5-86B2E2C943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265" y="5560640"/>
            <a:ext cx="1906294" cy="152034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132015-916C-7A92-75E3-EA46F7138D7C}"/>
              </a:ext>
            </a:extLst>
          </p:cNvPr>
          <p:cNvCxnSpPr>
            <a:cxnSpLocks/>
          </p:cNvCxnSpPr>
          <p:nvPr/>
        </p:nvCxnSpPr>
        <p:spPr>
          <a:xfrm>
            <a:off x="1005527" y="2779004"/>
            <a:ext cx="272792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5EC65956-BD4C-FE83-0CCA-E79FC114F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5527" y="2972316"/>
            <a:ext cx="10126298" cy="5461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Kicker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92F1D6BE-72F3-14EA-8575-DB4B3FECDD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5527" y="1555023"/>
            <a:ext cx="10126299" cy="102502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SLIDE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4D5FF66-EEFD-D5E6-55CE-8DB27AF1D0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5526" y="3656471"/>
            <a:ext cx="10126297" cy="54612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  <a:endParaRPr lang="id-ID" spc="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94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55946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0377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typing on a computer&#10;&#10;Description automatically generated">
            <a:extLst>
              <a:ext uri="{FF2B5EF4-FFF2-40B4-BE49-F238E27FC236}">
                <a16:creationId xmlns:a16="http://schemas.microsoft.com/office/drawing/2014/main" id="{4D16B0E7-DC48-23F2-E4D2-10DA8657CD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4" b="10084"/>
          <a:stretch>
            <a:fillRect/>
          </a:stretch>
        </p:blipFill>
        <p:spPr>
          <a:xfrm>
            <a:off x="0" y="0"/>
            <a:ext cx="12192000" cy="55946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CB41E9-D959-A44F-7230-6060FF0F7589}"/>
              </a:ext>
            </a:extLst>
          </p:cNvPr>
          <p:cNvSpPr/>
          <p:nvPr/>
        </p:nvSpPr>
        <p:spPr>
          <a:xfrm>
            <a:off x="0" y="0"/>
            <a:ext cx="6095999" cy="5594684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0D88E6-AFE6-7F21-40EB-0E1EC2CD95EC}"/>
              </a:ext>
            </a:extLst>
          </p:cNvPr>
          <p:cNvCxnSpPr>
            <a:cxnSpLocks/>
          </p:cNvCxnSpPr>
          <p:nvPr/>
        </p:nvCxnSpPr>
        <p:spPr>
          <a:xfrm>
            <a:off x="1684037" y="3439358"/>
            <a:ext cx="272792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3E0BCC-3C46-9CC7-4651-968E6262B5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101600"/>
            <a:ext cx="6095999" cy="316715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5894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E03435D-653E-E875-B660-27022159F8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111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5560E5-46B2-4B3F-80D7-20B07DD02EBF}"/>
              </a:ext>
            </a:extLst>
          </p:cNvPr>
          <p:cNvSpPr/>
          <p:nvPr/>
        </p:nvSpPr>
        <p:spPr>
          <a:xfrm rot="10800000">
            <a:off x="-12111" y="1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003F71">
                  <a:alpha val="0"/>
                </a:srgbClr>
              </a:gs>
              <a:gs pos="100000">
                <a:srgbClr val="003F71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3" name="Picture 12" descr="A logo of a veteran&#10;&#10;Description automatically generated">
            <a:extLst>
              <a:ext uri="{FF2B5EF4-FFF2-40B4-BE49-F238E27FC236}">
                <a16:creationId xmlns:a16="http://schemas.microsoft.com/office/drawing/2014/main" id="{639EBDB9-35DB-9EED-F21E-506CB19CC0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876" y="6088239"/>
            <a:ext cx="2375696" cy="465147"/>
          </a:xfrm>
          <a:prstGeom prst="rect">
            <a:avLst/>
          </a:prstGeom>
        </p:spPr>
      </p:pic>
      <p:pic>
        <p:nvPicPr>
          <p:cNvPr id="14" name="Picture 1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9992F0AF-0C4F-6E86-C2A1-3E38D5B204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265" y="5560640"/>
            <a:ext cx="1906294" cy="152034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3090773-A1DF-D804-F4EA-21111A62E150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1056B3B-EBF9-72A5-6E49-AF161F349E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292104"/>
            <a:ext cx="11239499" cy="97120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D3FFCF5-2468-0656-E03F-5C8E15A0D6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1" y="2019300"/>
            <a:ext cx="11239499" cy="3846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Etiam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Lorem ipsum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consecteur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Etiam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totor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id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urna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cursus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risus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21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typing on a computer&#10;&#10;Description automatically generated">
            <a:extLst>
              <a:ext uri="{FF2B5EF4-FFF2-40B4-BE49-F238E27FC236}">
                <a16:creationId xmlns:a16="http://schemas.microsoft.com/office/drawing/2014/main" id="{4D16B0E7-DC48-23F2-E4D2-10DA8657CD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4" b="10084"/>
          <a:stretch>
            <a:fillRect/>
          </a:stretch>
        </p:blipFill>
        <p:spPr>
          <a:xfrm>
            <a:off x="0" y="0"/>
            <a:ext cx="12192000" cy="55946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CB41E9-D959-A44F-7230-6060FF0F7589}"/>
              </a:ext>
            </a:extLst>
          </p:cNvPr>
          <p:cNvSpPr/>
          <p:nvPr/>
        </p:nvSpPr>
        <p:spPr>
          <a:xfrm>
            <a:off x="-1" y="0"/>
            <a:ext cx="6095999" cy="5594684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0D88E6-AFE6-7F21-40EB-0E1EC2CD95EC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43E0BCC-3C46-9CC7-4651-968E6262B5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2104"/>
            <a:ext cx="5283200" cy="97120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342E8-8A35-9FA8-A46F-77EBE8AB4F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1" y="1854203"/>
            <a:ext cx="5283200" cy="45719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SUBHEADING: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238B44D-A615-B596-143A-AC45039E3F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2327523"/>
            <a:ext cx="5283200" cy="1120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consectectur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Etiam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648DE67-E222-6E36-4363-1B9115AF24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718099"/>
            <a:ext cx="5283200" cy="45719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SUBHEADING: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F846559-7626-0840-D135-FFECF20E7C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4193260"/>
            <a:ext cx="5283200" cy="1120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consectectur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Etiam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id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urna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cursus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risus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33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06067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1C665E-F972-87C9-1002-F56AE72897AC}"/>
              </a:ext>
            </a:extLst>
          </p:cNvPr>
          <p:cNvSpPr/>
          <p:nvPr/>
        </p:nvSpPr>
        <p:spPr>
          <a:xfrm>
            <a:off x="8277" y="0"/>
            <a:ext cx="12192000" cy="30884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981B4A-B1B8-AB25-8B47-4D5F6FC233B1}"/>
              </a:ext>
            </a:extLst>
          </p:cNvPr>
          <p:cNvCxnSpPr>
            <a:cxnSpLocks/>
          </p:cNvCxnSpPr>
          <p:nvPr/>
        </p:nvCxnSpPr>
        <p:spPr>
          <a:xfrm>
            <a:off x="4732039" y="1267658"/>
            <a:ext cx="272792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18DAFDD-F1C7-BCF5-D7FB-8BABCEC7BB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8277" y="406400"/>
            <a:ext cx="12192000" cy="66641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3F223B4-0B2C-F4CD-FAA8-ED2BD0687F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4139" y="1462506"/>
            <a:ext cx="12200277" cy="438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3E07693-EAF1-6F3C-001C-172BFD87C0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4139" y="1962707"/>
            <a:ext cx="12200277" cy="88209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consectectur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Etiam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0475B7E-B86B-5DF3-7B21-DA085DB3D8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5600" y="3429000"/>
            <a:ext cx="5219700" cy="34056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E4ECFB4-FB28-FF1E-2563-9E9AA3CED8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5600" y="3823036"/>
            <a:ext cx="5219700" cy="17673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In hac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Vestibulum gravida fermentum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pharetra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. Donec </a:t>
            </a:r>
            <a:r>
              <a:rPr lang="en-US" dirty="0" err="1"/>
              <a:t>consectetur</a:t>
            </a:r>
            <a:r>
              <a:rPr lang="en-US" dirty="0"/>
              <a:t>, </a:t>
            </a:r>
            <a:r>
              <a:rPr lang="en-US" dirty="0" err="1"/>
              <a:t>mauris</a:t>
            </a:r>
            <a:r>
              <a:rPr lang="en-US" dirty="0"/>
              <a:t> sed porta </a:t>
            </a:r>
            <a:r>
              <a:rPr lang="en-US" dirty="0" err="1"/>
              <a:t>vulputate</a:t>
            </a:r>
            <a:r>
              <a:rPr lang="en-US" dirty="0"/>
              <a:t>,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mi,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porta </a:t>
            </a:r>
            <a:r>
              <a:rPr lang="en-US" dirty="0" err="1"/>
              <a:t>turpis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8780A17-F727-4654-6E91-C7063D26C3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6700" y="3429000"/>
            <a:ext cx="5219700" cy="34056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8354B9A-B7CA-F310-321C-E138D7747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16700" y="3823036"/>
            <a:ext cx="5219700" cy="17673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In hac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Vestibulum gravida fermentum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pharetra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. Donec </a:t>
            </a:r>
            <a:r>
              <a:rPr lang="en-US" dirty="0" err="1"/>
              <a:t>consectetur</a:t>
            </a:r>
            <a:r>
              <a:rPr lang="en-US" dirty="0"/>
              <a:t>, </a:t>
            </a:r>
            <a:r>
              <a:rPr lang="en-US" dirty="0" err="1"/>
              <a:t>mauris</a:t>
            </a:r>
            <a:r>
              <a:rPr lang="en-US" dirty="0"/>
              <a:t> sed porta </a:t>
            </a:r>
            <a:r>
              <a:rPr lang="en-US" dirty="0" err="1"/>
              <a:t>vulputate</a:t>
            </a:r>
            <a:r>
              <a:rPr lang="en-US" dirty="0"/>
              <a:t>,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mi,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porta </a:t>
            </a:r>
            <a:r>
              <a:rPr lang="en-US" dirty="0" err="1"/>
              <a:t>turpis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74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F3BACCE-ED18-979C-DAD0-6FB6F87824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3" b="27983"/>
          <a:stretch/>
        </p:blipFill>
        <p:spPr>
          <a:xfrm>
            <a:off x="0" y="0"/>
            <a:ext cx="12192000" cy="30884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1C665E-F972-87C9-1002-F56AE72897AC}"/>
              </a:ext>
            </a:extLst>
          </p:cNvPr>
          <p:cNvSpPr/>
          <p:nvPr/>
        </p:nvSpPr>
        <p:spPr>
          <a:xfrm>
            <a:off x="-8277" y="-1"/>
            <a:ext cx="12192000" cy="3088433"/>
          </a:xfrm>
          <a:prstGeom prst="rect">
            <a:avLst/>
          </a:prstGeom>
          <a:solidFill>
            <a:schemeClr val="tx2">
              <a:alpha val="859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981B4A-B1B8-AB25-8B47-4D5F6FC233B1}"/>
              </a:ext>
            </a:extLst>
          </p:cNvPr>
          <p:cNvCxnSpPr>
            <a:cxnSpLocks/>
          </p:cNvCxnSpPr>
          <p:nvPr/>
        </p:nvCxnSpPr>
        <p:spPr>
          <a:xfrm>
            <a:off x="4732039" y="1267658"/>
            <a:ext cx="272792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18DAFDD-F1C7-BCF5-D7FB-8BABCEC7BB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8277" y="406400"/>
            <a:ext cx="12192000" cy="66641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3F223B4-0B2C-F4CD-FAA8-ED2BD0687F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4139" y="1462506"/>
            <a:ext cx="12200277" cy="438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SUBHEADING: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3E07693-EAF1-6F3C-001C-172BFD87C0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4139" y="1962707"/>
            <a:ext cx="12200277" cy="88209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400" dirty="0"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consectectur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Etiam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0475B7E-B86B-5DF3-7B21-DA085DB3D8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5600" y="3429000"/>
            <a:ext cx="5219700" cy="34056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E4ECFB4-FB28-FF1E-2563-9E9AA3CED8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5600" y="3823036"/>
            <a:ext cx="5219700" cy="17673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In hac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Vestibulum gravida fermentum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pharetra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. Donec </a:t>
            </a:r>
            <a:r>
              <a:rPr lang="en-US" dirty="0" err="1"/>
              <a:t>consectetur</a:t>
            </a:r>
            <a:r>
              <a:rPr lang="en-US" dirty="0"/>
              <a:t>, </a:t>
            </a:r>
            <a:r>
              <a:rPr lang="en-US" dirty="0" err="1"/>
              <a:t>mauris</a:t>
            </a:r>
            <a:r>
              <a:rPr lang="en-US" dirty="0"/>
              <a:t> sed porta </a:t>
            </a:r>
            <a:r>
              <a:rPr lang="en-US" dirty="0" err="1"/>
              <a:t>vulputate</a:t>
            </a:r>
            <a:r>
              <a:rPr lang="en-US" dirty="0"/>
              <a:t>,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mi,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porta </a:t>
            </a:r>
            <a:r>
              <a:rPr lang="en-US" dirty="0" err="1"/>
              <a:t>turpis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8780A17-F727-4654-6E91-C7063D26C3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6700" y="3429000"/>
            <a:ext cx="5219700" cy="34056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SUBHEADER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8354B9A-B7CA-F310-321C-E138D7747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16700" y="3823036"/>
            <a:ext cx="5219700" cy="17673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In hac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Vestibulum gravida fermentum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pharetra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. Donec </a:t>
            </a:r>
            <a:r>
              <a:rPr lang="en-US" dirty="0" err="1"/>
              <a:t>consectetur</a:t>
            </a:r>
            <a:r>
              <a:rPr lang="en-US" dirty="0"/>
              <a:t>, </a:t>
            </a:r>
            <a:r>
              <a:rPr lang="en-US" dirty="0" err="1"/>
              <a:t>mauris</a:t>
            </a:r>
            <a:r>
              <a:rPr lang="en-US" dirty="0"/>
              <a:t> sed porta </a:t>
            </a:r>
            <a:r>
              <a:rPr lang="en-US" dirty="0" err="1"/>
              <a:t>vulputate</a:t>
            </a:r>
            <a:r>
              <a:rPr lang="en-US" dirty="0"/>
              <a:t>,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mi,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porta </a:t>
            </a:r>
            <a:r>
              <a:rPr lang="en-US" dirty="0" err="1"/>
              <a:t>turpis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18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9858" y="1969477"/>
            <a:ext cx="6092142" cy="36153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7D0883-C0E2-78F7-53AD-C54504D6AC17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BAA81B3-159F-CC9F-17D7-F6C4E3FA6B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292104"/>
            <a:ext cx="11353800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BFE78E-2832-2F69-3138-EC9083128C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969429"/>
            <a:ext cx="5422900" cy="361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88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7D0883-C0E2-78F7-53AD-C54504D6AC17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BAA81B3-159F-CC9F-17D7-F6C4E3FA6B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292104"/>
            <a:ext cx="11290299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BFE78E-2832-2F69-3138-EC9083128C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969429"/>
            <a:ext cx="5422900" cy="361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pic>
        <p:nvPicPr>
          <p:cNvPr id="2" name="Picture Placeholder 3">
            <a:extLst>
              <a:ext uri="{FF2B5EF4-FFF2-40B4-BE49-F238E27FC236}">
                <a16:creationId xmlns:a16="http://schemas.microsoft.com/office/drawing/2014/main" id="{BEC04E25-B062-0053-2AC4-EBFFE05539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" r="1570"/>
          <a:stretch/>
        </p:blipFill>
        <p:spPr>
          <a:xfrm>
            <a:off x="6099858" y="1969429"/>
            <a:ext cx="6092142" cy="361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1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829063" y="0"/>
            <a:ext cx="5362937" cy="55905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C9ABEB-CB81-49F4-B382-934D355E5A34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220DEBE-D84D-E69E-F0EE-8A0E721798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292104"/>
            <a:ext cx="6286499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E652DBE-3C39-0051-39FB-16BA7589D9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969428"/>
            <a:ext cx="5930900" cy="362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90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E03435D-653E-E875-B660-27022159F8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111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5560E5-46B2-4B3F-80D7-20B07DD02EBF}"/>
              </a:ext>
            </a:extLst>
          </p:cNvPr>
          <p:cNvSpPr/>
          <p:nvPr/>
        </p:nvSpPr>
        <p:spPr>
          <a:xfrm rot="10800000">
            <a:off x="-12111" y="1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003F71">
                  <a:alpha val="0"/>
                </a:srgbClr>
              </a:gs>
              <a:gs pos="100000">
                <a:srgbClr val="003F71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848026-4050-E44A-B521-B6723C57FA7D}"/>
              </a:ext>
            </a:extLst>
          </p:cNvPr>
          <p:cNvCxnSpPr>
            <a:cxnSpLocks/>
          </p:cNvCxnSpPr>
          <p:nvPr/>
        </p:nvCxnSpPr>
        <p:spPr>
          <a:xfrm>
            <a:off x="1005527" y="2779004"/>
            <a:ext cx="272792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2AA35F11-8753-33E2-54FB-5D9FF929A9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5527" y="1133582"/>
            <a:ext cx="3091542" cy="399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Kicker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74441DE-C3B6-10B4-66FB-6E11873305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5527" y="3229088"/>
            <a:ext cx="3091542" cy="399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  <a:endParaRPr lang="id-ID" spc="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50E7018-11E5-31E4-7D99-CC7C443CAE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5527" y="4277950"/>
            <a:ext cx="3091542" cy="17365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 and Title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72C1B06-95EB-9556-62FD-8A48D1E21E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5527" y="3878126"/>
            <a:ext cx="3091542" cy="399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BRIEFER:</a:t>
            </a:r>
            <a:endParaRPr lang="id-ID" spc="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395D155-FD21-786D-0509-1B0347FFA6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87452" y="4277950"/>
            <a:ext cx="6634548" cy="17365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Additional presenter/panel/information: names, titles, </a:t>
            </a:r>
            <a:r>
              <a:rPr lang="en-US" dirty="0" err="1"/>
              <a:t>etc</a:t>
            </a:r>
            <a:endParaRPr lang="en-US" dirty="0"/>
          </a:p>
          <a:p>
            <a:endParaRPr lang="id-ID" spc="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55B903-DC11-B492-237A-1F403961AA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87451" y="3878126"/>
            <a:ext cx="3856119" cy="399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SUBHEADER:</a:t>
            </a:r>
            <a:endParaRPr lang="id-ID" spc="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A logo of a veteran&#10;&#10;Description automatically generated">
            <a:extLst>
              <a:ext uri="{FF2B5EF4-FFF2-40B4-BE49-F238E27FC236}">
                <a16:creationId xmlns:a16="http://schemas.microsoft.com/office/drawing/2014/main" id="{639EBDB9-35DB-9EED-F21E-506CB19CC0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876" y="6088239"/>
            <a:ext cx="2375696" cy="465147"/>
          </a:xfrm>
          <a:prstGeom prst="rect">
            <a:avLst/>
          </a:prstGeom>
        </p:spPr>
      </p:pic>
      <p:pic>
        <p:nvPicPr>
          <p:cNvPr id="14" name="Picture 1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9992F0AF-0C4F-6E86-C2A1-3E38D5B204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265" y="5560640"/>
            <a:ext cx="1906294" cy="1520343"/>
          </a:xfrm>
          <a:prstGeom prst="rect">
            <a:avLst/>
          </a:prstGeom>
        </p:spPr>
      </p:pic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95AB59F-076D-1D17-0CF9-03D3FE573D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5527" y="1555023"/>
            <a:ext cx="5090473" cy="102502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109008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C9ABEB-CB81-49F4-B382-934D355E5A34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220DEBE-D84D-E69E-F0EE-8A0E721798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292104"/>
            <a:ext cx="6286499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E652DBE-3C39-0051-39FB-16BA7589D9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969428"/>
            <a:ext cx="5930900" cy="362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pic>
        <p:nvPicPr>
          <p:cNvPr id="5" name="Picture Placeholder 2">
            <a:extLst>
              <a:ext uri="{FF2B5EF4-FFF2-40B4-BE49-F238E27FC236}">
                <a16:creationId xmlns:a16="http://schemas.microsoft.com/office/drawing/2014/main" id="{D0D5B13F-B5EB-D7E9-C54B-E6E7797F2F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2" r="22412"/>
          <a:stretch/>
        </p:blipFill>
        <p:spPr>
          <a:xfrm>
            <a:off x="6829063" y="0"/>
            <a:ext cx="5362937" cy="559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8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921306"/>
            <a:ext cx="6772759" cy="36890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960B06-C651-8EF8-EC33-F20A1833FD8C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28CEE92-A767-C8E1-6749-04DB97ADE6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292104"/>
            <a:ext cx="11290299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50844B-78A7-56F8-365F-D06DD9808B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50099" y="1920875"/>
            <a:ext cx="4572000" cy="3689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297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0B56272-77F2-805A-B1C0-1F51C4A155AA}"/>
              </a:ext>
            </a:extLst>
          </p:cNvPr>
          <p:cNvSpPr/>
          <p:nvPr/>
        </p:nvSpPr>
        <p:spPr>
          <a:xfrm>
            <a:off x="6768276" y="0"/>
            <a:ext cx="5423724" cy="5610386"/>
          </a:xfrm>
          <a:prstGeom prst="rect">
            <a:avLst/>
          </a:prstGeom>
          <a:solidFill>
            <a:srgbClr val="55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921306"/>
            <a:ext cx="6772759" cy="36890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960B06-C651-8EF8-EC33-F20A1833FD8C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28CEE92-A767-C8E1-6749-04DB97ADE6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2104"/>
            <a:ext cx="6223000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50844B-78A7-56F8-365F-D06DD9808B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50099" y="3428999"/>
            <a:ext cx="4572000" cy="2181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891A6E3-5CC3-4954-0B54-7205968F1F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50099" y="1263312"/>
            <a:ext cx="4572000" cy="1997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749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0B56272-77F2-805A-B1C0-1F51C4A155AA}"/>
              </a:ext>
            </a:extLst>
          </p:cNvPr>
          <p:cNvSpPr/>
          <p:nvPr/>
        </p:nvSpPr>
        <p:spPr>
          <a:xfrm>
            <a:off x="6768276" y="0"/>
            <a:ext cx="5423724" cy="5610386"/>
          </a:xfrm>
          <a:prstGeom prst="rect">
            <a:avLst/>
          </a:prstGeom>
          <a:solidFill>
            <a:srgbClr val="55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960B06-C651-8EF8-EC33-F20A1833FD8C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28CEE92-A767-C8E1-6749-04DB97ADE6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2104"/>
            <a:ext cx="6223000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50844B-78A7-56F8-365F-D06DD9808B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50099" y="3428999"/>
            <a:ext cx="4572000" cy="2181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891A6E3-5CC3-4954-0B54-7205968F1F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50099" y="1263312"/>
            <a:ext cx="4572000" cy="1997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 </a:t>
            </a:r>
          </a:p>
        </p:txBody>
      </p:sp>
      <p:pic>
        <p:nvPicPr>
          <p:cNvPr id="2" name="Picture Placeholder 2">
            <a:extLst>
              <a:ext uri="{FF2B5EF4-FFF2-40B4-BE49-F238E27FC236}">
                <a16:creationId xmlns:a16="http://schemas.microsoft.com/office/drawing/2014/main" id="{7D0BB9F8-06A9-01E6-FEF6-D55703655E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" b="2611"/>
          <a:stretch/>
        </p:blipFill>
        <p:spPr>
          <a:xfrm>
            <a:off x="0" y="1921306"/>
            <a:ext cx="6772759" cy="368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081C7E-FB7F-1FE3-17C8-8F2535B8C6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2138" y="895350"/>
            <a:ext cx="4610100" cy="14144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1BEDB1D-CCC8-E817-15E3-B575B9439780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B849D4FD-500E-2A40-2118-2C3B6C37E3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2105"/>
            <a:ext cx="5664810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72758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7846CB-828E-09E9-4FFF-D56EED014961}"/>
              </a:ext>
            </a:extLst>
          </p:cNvPr>
          <p:cNvSpPr/>
          <p:nvPr/>
        </p:nvSpPr>
        <p:spPr>
          <a:xfrm>
            <a:off x="6768276" y="0"/>
            <a:ext cx="5423724" cy="5610386"/>
          </a:xfrm>
          <a:prstGeom prst="rect">
            <a:avLst/>
          </a:prstGeom>
          <a:solidFill>
            <a:srgbClr val="55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3C9AA16-4358-F25F-2D56-1CF8E9A097B8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1612F88-46C0-85EF-1068-61426DA14C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2104"/>
            <a:ext cx="6223000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57963A3-6824-E060-E596-5FD376B434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969428"/>
            <a:ext cx="5930900" cy="362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5D1B77-8C6A-81A4-8C53-66FA30562C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50099" y="1263312"/>
            <a:ext cx="4572000" cy="396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200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211C77-A41B-4FDA-D3AD-4C9F33D0C1AA}"/>
              </a:ext>
            </a:extLst>
          </p:cNvPr>
          <p:cNvSpPr/>
          <p:nvPr/>
        </p:nvSpPr>
        <p:spPr>
          <a:xfrm>
            <a:off x="-1" y="0"/>
            <a:ext cx="4245425" cy="5610386"/>
          </a:xfrm>
          <a:prstGeom prst="rect">
            <a:avLst/>
          </a:prstGeom>
          <a:solidFill>
            <a:srgbClr val="55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A5D966-2E47-001D-104E-A149CC939993}"/>
              </a:ext>
            </a:extLst>
          </p:cNvPr>
          <p:cNvCxnSpPr>
            <a:cxnSpLocks/>
          </p:cNvCxnSpPr>
          <p:nvPr/>
        </p:nvCxnSpPr>
        <p:spPr>
          <a:xfrm>
            <a:off x="4533901" y="14200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9729CFE-487D-8BC6-992F-98AC32273C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3900" y="254004"/>
            <a:ext cx="7302499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 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B9817BA-3D4E-8779-A9AF-848D8B4623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33900" y="1989243"/>
            <a:ext cx="5930900" cy="362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A5D966-2E47-001D-104E-A149CC939993}"/>
              </a:ext>
            </a:extLst>
          </p:cNvPr>
          <p:cNvCxnSpPr>
            <a:cxnSpLocks/>
          </p:cNvCxnSpPr>
          <p:nvPr/>
        </p:nvCxnSpPr>
        <p:spPr>
          <a:xfrm>
            <a:off x="4533901" y="14200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9729CFE-487D-8BC6-992F-98AC32273C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3900" y="254004"/>
            <a:ext cx="7302499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 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B9817BA-3D4E-8779-A9AF-848D8B4623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33900" y="1989243"/>
            <a:ext cx="5930900" cy="362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90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211C77-A41B-4FDA-D3AD-4C9F33D0C1AA}"/>
              </a:ext>
            </a:extLst>
          </p:cNvPr>
          <p:cNvSpPr/>
          <p:nvPr/>
        </p:nvSpPr>
        <p:spPr>
          <a:xfrm>
            <a:off x="-1" y="0"/>
            <a:ext cx="4245425" cy="5610386"/>
          </a:xfrm>
          <a:prstGeom prst="rect">
            <a:avLst/>
          </a:prstGeom>
          <a:solidFill>
            <a:srgbClr val="55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A5D966-2E47-001D-104E-A149CC939993}"/>
              </a:ext>
            </a:extLst>
          </p:cNvPr>
          <p:cNvCxnSpPr>
            <a:cxnSpLocks/>
          </p:cNvCxnSpPr>
          <p:nvPr/>
        </p:nvCxnSpPr>
        <p:spPr>
          <a:xfrm>
            <a:off x="4533901" y="14200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9729CFE-487D-8BC6-992F-98AC32273C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3900" y="254004"/>
            <a:ext cx="7302499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 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B9817BA-3D4E-8779-A9AF-848D8B4623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33900" y="1989243"/>
            <a:ext cx="5930900" cy="362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D9F1C0-988D-BC78-B22C-6D49BF63AD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5801" y="1519317"/>
            <a:ext cx="3616030" cy="36094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06DFF3-A866-8C81-8C5C-F06944FEE2A2}"/>
              </a:ext>
            </a:extLst>
          </p:cNvPr>
          <p:cNvSpPr txBox="1"/>
          <p:nvPr/>
        </p:nvSpPr>
        <p:spPr>
          <a:xfrm>
            <a:off x="827520" y="2824708"/>
            <a:ext cx="2552591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7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…VAIRRS is becoming the Swiss army knife </a:t>
            </a:r>
            <a:br>
              <a:rPr lang="en-US" sz="17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VA Research.</a:t>
            </a:r>
            <a:br>
              <a:rPr lang="en-US" sz="1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1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11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VAIRRS END USER </a:t>
            </a:r>
            <a:endParaRPr lang="en-US" sz="1800" spc="3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1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86FB9B9-90E0-1FDD-50A0-B9E12E9FD40C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B69A743-7BF4-A43B-E694-31AA5CDEED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2104"/>
            <a:ext cx="6223000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E86BC37-A1CC-2C89-4A17-2C35F6803A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969428"/>
            <a:ext cx="11315700" cy="362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19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E03435D-653E-E875-B660-27022159F8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111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5560E5-46B2-4B3F-80D7-20B07DD02EBF}"/>
              </a:ext>
            </a:extLst>
          </p:cNvPr>
          <p:cNvSpPr/>
          <p:nvPr/>
        </p:nvSpPr>
        <p:spPr>
          <a:xfrm rot="10800000">
            <a:off x="-12111" y="1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003F71">
                  <a:alpha val="0"/>
                </a:srgbClr>
              </a:gs>
              <a:gs pos="100000">
                <a:srgbClr val="003F71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848026-4050-E44A-B521-B6723C57FA7D}"/>
              </a:ext>
            </a:extLst>
          </p:cNvPr>
          <p:cNvCxnSpPr>
            <a:cxnSpLocks/>
          </p:cNvCxnSpPr>
          <p:nvPr/>
        </p:nvCxnSpPr>
        <p:spPr>
          <a:xfrm>
            <a:off x="1005527" y="2779004"/>
            <a:ext cx="272792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logo of a veteran&#10;&#10;Description automatically generated">
            <a:extLst>
              <a:ext uri="{FF2B5EF4-FFF2-40B4-BE49-F238E27FC236}">
                <a16:creationId xmlns:a16="http://schemas.microsoft.com/office/drawing/2014/main" id="{639EBDB9-35DB-9EED-F21E-506CB19CC0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876" y="6088239"/>
            <a:ext cx="2375696" cy="465147"/>
          </a:xfrm>
          <a:prstGeom prst="rect">
            <a:avLst/>
          </a:prstGeom>
        </p:spPr>
      </p:pic>
      <p:pic>
        <p:nvPicPr>
          <p:cNvPr id="14" name="Picture 1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9992F0AF-0C4F-6E86-C2A1-3E38D5B204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265" y="5560640"/>
            <a:ext cx="1906294" cy="1520343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53078D14-5DC5-DEBE-DA00-8B8305D0DB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5527" y="2972316"/>
            <a:ext cx="10126298" cy="5461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Kicker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A12145C-3C8E-AA4C-48CB-5E62276F52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5527" y="1555023"/>
            <a:ext cx="10126299" cy="102502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SLIDE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62748BCF-1401-2CF2-B0E9-39F25AF038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5526" y="3656471"/>
            <a:ext cx="10126297" cy="54612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  <a:endParaRPr lang="id-ID" spc="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16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86FB9B9-90E0-1FDD-50A0-B9E12E9FD40C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B69A743-7BF4-A43B-E694-31AA5CDEED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2104"/>
            <a:ext cx="6223000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E86BC37-A1CC-2C89-4A17-2C35F6803A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969428"/>
            <a:ext cx="11315700" cy="3621143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6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099858" y="1969477"/>
            <a:ext cx="6092142" cy="361539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Picture or Graph</a:t>
            </a:r>
            <a:endParaRPr lang="id-ID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BFE78E-2832-2F69-3138-EC9083128C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969429"/>
            <a:ext cx="5422900" cy="3615392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71761D46-97AE-348B-57EC-B423D620B0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81" b="37581"/>
          <a:stretch/>
        </p:blipFill>
        <p:spPr>
          <a:xfrm>
            <a:off x="0" y="1"/>
            <a:ext cx="12192000" cy="17034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17D18C-352A-6208-71DB-B2A6B9608EB0}"/>
              </a:ext>
            </a:extLst>
          </p:cNvPr>
          <p:cNvSpPr/>
          <p:nvPr/>
        </p:nvSpPr>
        <p:spPr>
          <a:xfrm>
            <a:off x="0" y="13629"/>
            <a:ext cx="12192000" cy="1713452"/>
          </a:xfrm>
          <a:prstGeom prst="rect">
            <a:avLst/>
          </a:prstGeom>
          <a:solidFill>
            <a:schemeClr val="tx2">
              <a:alpha val="859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4FFE2D-1942-6C74-CCA8-260772B038D4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791EFF73-BEF8-AE68-589B-B76B05458A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2104"/>
            <a:ext cx="5283200" cy="97120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347963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BFE78E-2832-2F69-3138-EC9083128C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969429"/>
            <a:ext cx="5422900" cy="3615392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71761D46-97AE-348B-57EC-B423D620B0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81" b="37581"/>
          <a:stretch/>
        </p:blipFill>
        <p:spPr>
          <a:xfrm>
            <a:off x="0" y="1"/>
            <a:ext cx="12192000" cy="17034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17D18C-352A-6208-71DB-B2A6B9608EB0}"/>
              </a:ext>
            </a:extLst>
          </p:cNvPr>
          <p:cNvSpPr/>
          <p:nvPr/>
        </p:nvSpPr>
        <p:spPr>
          <a:xfrm>
            <a:off x="0" y="13629"/>
            <a:ext cx="12192000" cy="1713452"/>
          </a:xfrm>
          <a:prstGeom prst="rect">
            <a:avLst/>
          </a:prstGeom>
          <a:solidFill>
            <a:schemeClr val="tx2">
              <a:alpha val="859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4FFE2D-1942-6C74-CCA8-260772B038D4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791EFF73-BEF8-AE68-589B-B76B05458A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2104"/>
            <a:ext cx="5283200" cy="97120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7C80B5-8176-C980-C8EE-0BDD4A9699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41356" y="486950"/>
            <a:ext cx="3824288" cy="97120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2337BF7-2C27-E7DF-5437-42AC7AB55AE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9858" y="1969477"/>
            <a:ext cx="6092142" cy="361539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 or Graph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5490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1986455"/>
            <a:ext cx="12192000" cy="359841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74C2A7-ABB2-8235-D8AE-7216EDB3DB06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60BC207-DF07-AA3D-140F-B5EA6C4120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2104"/>
            <a:ext cx="11258754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41889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3">
            <a:extLst>
              <a:ext uri="{FF2B5EF4-FFF2-40B4-BE49-F238E27FC236}">
                <a16:creationId xmlns:a16="http://schemas.microsoft.com/office/drawing/2014/main" id="{981E94CA-9009-EC9D-B598-3AB3C802E9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5" b="23765"/>
          <a:stretch/>
        </p:blipFill>
        <p:spPr>
          <a:xfrm>
            <a:off x="0" y="1995710"/>
            <a:ext cx="12192000" cy="35984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91F930-D6FE-B6BC-6A25-3798E3DA160F}"/>
              </a:ext>
            </a:extLst>
          </p:cNvPr>
          <p:cNvSpPr/>
          <p:nvPr/>
        </p:nvSpPr>
        <p:spPr>
          <a:xfrm>
            <a:off x="0" y="1995710"/>
            <a:ext cx="12192000" cy="3598418"/>
          </a:xfrm>
          <a:prstGeom prst="rect">
            <a:avLst/>
          </a:prstGeom>
          <a:solidFill>
            <a:schemeClr val="tx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98CEB6-7273-D265-5014-0F554F6FE3CA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627847B-FC3D-6C1B-BB18-2147B41C8E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1" y="2290763"/>
            <a:ext cx="11258754" cy="3008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92100A7-D6E1-C3B3-B0DB-604B7639B1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2104"/>
            <a:ext cx="11258754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77430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3">
            <a:extLst>
              <a:ext uri="{FF2B5EF4-FFF2-40B4-BE49-F238E27FC236}">
                <a16:creationId xmlns:a16="http://schemas.microsoft.com/office/drawing/2014/main" id="{981E94CA-9009-EC9D-B598-3AB3C802E9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5" b="23765"/>
          <a:stretch/>
        </p:blipFill>
        <p:spPr>
          <a:xfrm>
            <a:off x="-14271" y="1982647"/>
            <a:ext cx="12220539" cy="35984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91F930-D6FE-B6BC-6A25-3798E3DA160F}"/>
              </a:ext>
            </a:extLst>
          </p:cNvPr>
          <p:cNvSpPr/>
          <p:nvPr/>
        </p:nvSpPr>
        <p:spPr>
          <a:xfrm>
            <a:off x="-14271" y="1982647"/>
            <a:ext cx="12220540" cy="3598418"/>
          </a:xfrm>
          <a:prstGeom prst="rect">
            <a:avLst/>
          </a:prstGeom>
          <a:solidFill>
            <a:schemeClr val="tx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98CEB6-7273-D265-5014-0F554F6FE3CA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B64E10D-E4C6-4A86-CD3E-DC173AF19E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2104"/>
            <a:ext cx="11258754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FDEC97-FB08-28D6-7D97-213C52070503}"/>
              </a:ext>
            </a:extLst>
          </p:cNvPr>
          <p:cNvGrpSpPr/>
          <p:nvPr/>
        </p:nvGrpSpPr>
        <p:grpSpPr>
          <a:xfrm>
            <a:off x="1030091" y="2322852"/>
            <a:ext cx="382290" cy="382550"/>
            <a:chOff x="1051818" y="2656079"/>
            <a:chExt cx="382290" cy="38255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BFE7D38-4858-77B9-D58E-9928CD158CC6}"/>
                </a:ext>
              </a:extLst>
            </p:cNvPr>
            <p:cNvSpPr/>
            <p:nvPr/>
          </p:nvSpPr>
          <p:spPr>
            <a:xfrm>
              <a:off x="1080027" y="2712756"/>
              <a:ext cx="325873" cy="3258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7667AB-D60A-80D1-E1DE-A0005882F146}"/>
                </a:ext>
              </a:extLst>
            </p:cNvPr>
            <p:cNvSpPr/>
            <p:nvPr/>
          </p:nvSpPr>
          <p:spPr>
            <a:xfrm>
              <a:off x="1051818" y="2656079"/>
              <a:ext cx="382290" cy="382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sz="14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757574-EEA4-B9D4-28AE-C891393A4035}"/>
              </a:ext>
            </a:extLst>
          </p:cNvPr>
          <p:cNvGrpSpPr/>
          <p:nvPr/>
        </p:nvGrpSpPr>
        <p:grpSpPr>
          <a:xfrm>
            <a:off x="6081730" y="2322852"/>
            <a:ext cx="382290" cy="382550"/>
            <a:chOff x="1051818" y="2656079"/>
            <a:chExt cx="382290" cy="38255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7212F90-95F4-234A-49AB-0F2E6EF56707}"/>
                </a:ext>
              </a:extLst>
            </p:cNvPr>
            <p:cNvSpPr/>
            <p:nvPr/>
          </p:nvSpPr>
          <p:spPr>
            <a:xfrm>
              <a:off x="1080027" y="2712756"/>
              <a:ext cx="325873" cy="3258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6DFBD1C-139F-EF80-8552-7273F4B18B1E}"/>
                </a:ext>
              </a:extLst>
            </p:cNvPr>
            <p:cNvSpPr/>
            <p:nvPr/>
          </p:nvSpPr>
          <p:spPr>
            <a:xfrm>
              <a:off x="1051818" y="2656079"/>
              <a:ext cx="382290" cy="382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sz="14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128EE1BF-DEEC-FDB6-F391-E407212BE14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83862" y="2267783"/>
            <a:ext cx="4349837" cy="46561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352BE1B5-65ED-19FA-6279-FA41D505BF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30973" y="2267783"/>
            <a:ext cx="4002706" cy="46561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EEF9EBF-F53F-184D-C5C5-F72E50AAD6A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58863" y="2809141"/>
            <a:ext cx="4674816" cy="250027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449BBEB-2B2E-AAD0-C21C-3B4E7F943B6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12351" y="2809141"/>
            <a:ext cx="5020786" cy="250027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03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DD446D1-D196-F47A-3080-EF33886ACA42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9B6586D-E028-2FDF-3A43-CC8D4CA673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2104"/>
            <a:ext cx="11258754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65FEF6-353A-84A6-830B-3955E58413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1" y="1740384"/>
            <a:ext cx="11258754" cy="114970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7" name="Flowchart: Off-page Connector 39">
            <a:extLst>
              <a:ext uri="{FF2B5EF4-FFF2-40B4-BE49-F238E27FC236}">
                <a16:creationId xmlns:a16="http://schemas.microsoft.com/office/drawing/2014/main" id="{C0DBD339-0D30-9F5D-58F3-DF366C1D4B3E}"/>
              </a:ext>
            </a:extLst>
          </p:cNvPr>
          <p:cNvSpPr/>
          <p:nvPr/>
        </p:nvSpPr>
        <p:spPr>
          <a:xfrm>
            <a:off x="1057203" y="3087461"/>
            <a:ext cx="1869885" cy="755704"/>
          </a:xfrm>
          <a:prstGeom prst="flowChartOffpage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lowchart: Off-page Connector 39">
            <a:extLst>
              <a:ext uri="{FF2B5EF4-FFF2-40B4-BE49-F238E27FC236}">
                <a16:creationId xmlns:a16="http://schemas.microsoft.com/office/drawing/2014/main" id="{36B49A0A-B6CD-24E5-9543-05058BD5EF80}"/>
              </a:ext>
            </a:extLst>
          </p:cNvPr>
          <p:cNvSpPr/>
          <p:nvPr/>
        </p:nvSpPr>
        <p:spPr>
          <a:xfrm>
            <a:off x="3041334" y="3087461"/>
            <a:ext cx="1869885" cy="755704"/>
          </a:xfrm>
          <a:prstGeom prst="flowChartOffpageConnector">
            <a:avLst/>
          </a:prstGeom>
          <a:solidFill>
            <a:srgbClr val="F9C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lowchart: Off-page Connector 39">
            <a:extLst>
              <a:ext uri="{FF2B5EF4-FFF2-40B4-BE49-F238E27FC236}">
                <a16:creationId xmlns:a16="http://schemas.microsoft.com/office/drawing/2014/main" id="{30114BB2-E1F2-EB1A-EF23-87F3E63DD874}"/>
              </a:ext>
            </a:extLst>
          </p:cNvPr>
          <p:cNvSpPr/>
          <p:nvPr/>
        </p:nvSpPr>
        <p:spPr>
          <a:xfrm>
            <a:off x="5025465" y="3087461"/>
            <a:ext cx="1869885" cy="755704"/>
          </a:xfrm>
          <a:prstGeom prst="flowChartOffpage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Off-page Connector 39">
            <a:extLst>
              <a:ext uri="{FF2B5EF4-FFF2-40B4-BE49-F238E27FC236}">
                <a16:creationId xmlns:a16="http://schemas.microsoft.com/office/drawing/2014/main" id="{2649F672-F2E8-285F-55D6-F43BA82E9965}"/>
              </a:ext>
            </a:extLst>
          </p:cNvPr>
          <p:cNvSpPr/>
          <p:nvPr/>
        </p:nvSpPr>
        <p:spPr>
          <a:xfrm>
            <a:off x="7009596" y="3087461"/>
            <a:ext cx="1869885" cy="755704"/>
          </a:xfrm>
          <a:prstGeom prst="flowChartOffpageConnector">
            <a:avLst/>
          </a:prstGeom>
          <a:solidFill>
            <a:srgbClr val="F9C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lowchart: Off-page Connector 39">
            <a:extLst>
              <a:ext uri="{FF2B5EF4-FFF2-40B4-BE49-F238E27FC236}">
                <a16:creationId xmlns:a16="http://schemas.microsoft.com/office/drawing/2014/main" id="{CB869805-CD8D-E6CC-25C5-D4F5171D3645}"/>
              </a:ext>
            </a:extLst>
          </p:cNvPr>
          <p:cNvSpPr/>
          <p:nvPr/>
        </p:nvSpPr>
        <p:spPr>
          <a:xfrm>
            <a:off x="8993729" y="3087461"/>
            <a:ext cx="1869885" cy="755704"/>
          </a:xfrm>
          <a:prstGeom prst="flowChartOffpage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692F4B1-38A3-1F77-9010-25AD868752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7203" y="3085135"/>
            <a:ext cx="1870075" cy="5898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7379717-2C7D-63CE-18BB-5264B9DD94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0964" y="3085135"/>
            <a:ext cx="1870075" cy="5898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8C5EBE6-83C4-2982-D275-B5A62B690C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05554" y="3102605"/>
            <a:ext cx="1870075" cy="5898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D44B1CA9-6459-636A-5EE4-75D694ACB9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132" y="3085135"/>
            <a:ext cx="1870075" cy="5898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8A7E5CD-C9C1-9E16-A45F-C4A6E878D7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93633" y="3085135"/>
            <a:ext cx="1870075" cy="5898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F4A970B-CE5E-4206-BD12-2C9B7784B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36727" y="4902173"/>
            <a:ext cx="2534592" cy="792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8E3526-7B06-0732-8873-D4984970A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27142" y="4902173"/>
            <a:ext cx="2534592" cy="792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A7DF9F-AB3E-5D26-5165-7405DC977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708033" y="4902173"/>
            <a:ext cx="2534592" cy="792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EC3503B-882F-BFD3-7A50-35476E4DE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688924" y="4902173"/>
            <a:ext cx="2534592" cy="79206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118D693D-D6BC-97D2-536F-7DDCAB0599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51543" y="3919872"/>
            <a:ext cx="1870075" cy="1963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488FA307-FE68-F927-5945-375F436B95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50964" y="3919872"/>
            <a:ext cx="1870075" cy="1963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EA64DD30-719F-6567-7A2D-5A469C93D9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34041" y="3919872"/>
            <a:ext cx="1870075" cy="1963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5D1B2793-4F17-9680-8340-032899DA26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14932" y="3919872"/>
            <a:ext cx="1870075" cy="1963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CF965C92-81D7-6782-D2BC-2326AB8936B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93539" y="3919872"/>
            <a:ext cx="1870075" cy="1963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3392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DD446D1-D196-F47A-3080-EF33886ACA42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9B6586D-E028-2FDF-3A43-CC8D4CA673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2104"/>
            <a:ext cx="11258754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  <p:sp>
        <p:nvSpPr>
          <p:cNvPr id="3" name="Flowchart: Off-page Connector 39">
            <a:extLst>
              <a:ext uri="{FF2B5EF4-FFF2-40B4-BE49-F238E27FC236}">
                <a16:creationId xmlns:a16="http://schemas.microsoft.com/office/drawing/2014/main" id="{444E78D8-9B14-0ABA-4234-26E3C3B95295}"/>
              </a:ext>
            </a:extLst>
          </p:cNvPr>
          <p:cNvSpPr/>
          <p:nvPr/>
        </p:nvSpPr>
        <p:spPr>
          <a:xfrm>
            <a:off x="438503" y="1763750"/>
            <a:ext cx="2666004" cy="1053467"/>
          </a:xfrm>
          <a:prstGeom prst="flowChartOffpageConnector">
            <a:avLst/>
          </a:prstGeom>
          <a:solidFill>
            <a:srgbClr val="F9C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Off-page Connector 39">
            <a:extLst>
              <a:ext uri="{FF2B5EF4-FFF2-40B4-BE49-F238E27FC236}">
                <a16:creationId xmlns:a16="http://schemas.microsoft.com/office/drawing/2014/main" id="{1560C6CA-ED3E-1489-D2D6-19528872137F}"/>
              </a:ext>
            </a:extLst>
          </p:cNvPr>
          <p:cNvSpPr/>
          <p:nvPr/>
        </p:nvSpPr>
        <p:spPr>
          <a:xfrm>
            <a:off x="3255764" y="1763749"/>
            <a:ext cx="2679234" cy="1053467"/>
          </a:xfrm>
          <a:prstGeom prst="flowChartOffpage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Off-page Connector 39">
            <a:extLst>
              <a:ext uri="{FF2B5EF4-FFF2-40B4-BE49-F238E27FC236}">
                <a16:creationId xmlns:a16="http://schemas.microsoft.com/office/drawing/2014/main" id="{118E9DF7-2BA5-50BA-A4F7-CC8B42D8F396}"/>
              </a:ext>
            </a:extLst>
          </p:cNvPr>
          <p:cNvSpPr/>
          <p:nvPr/>
        </p:nvSpPr>
        <p:spPr>
          <a:xfrm>
            <a:off x="6096000" y="1763749"/>
            <a:ext cx="2679234" cy="1053467"/>
          </a:xfrm>
          <a:prstGeom prst="flowChartOffpageConnector">
            <a:avLst/>
          </a:prstGeom>
          <a:solidFill>
            <a:srgbClr val="F9C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Off-page Connector 39">
            <a:extLst>
              <a:ext uri="{FF2B5EF4-FFF2-40B4-BE49-F238E27FC236}">
                <a16:creationId xmlns:a16="http://schemas.microsoft.com/office/drawing/2014/main" id="{FE70AF27-3240-CC72-355F-41CE6DF0BB03}"/>
              </a:ext>
            </a:extLst>
          </p:cNvPr>
          <p:cNvSpPr/>
          <p:nvPr/>
        </p:nvSpPr>
        <p:spPr>
          <a:xfrm>
            <a:off x="8926491" y="1763749"/>
            <a:ext cx="2653610" cy="1053467"/>
          </a:xfrm>
          <a:prstGeom prst="flowChartOffpage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BE3F58-C1B8-E443-300F-2DB1B075F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51619" y="3896216"/>
            <a:ext cx="3475040" cy="1085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75BC127-4AFF-79BF-462E-F4DA02E84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273106" y="3785864"/>
            <a:ext cx="3475040" cy="1085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EB626D8-7E7D-80B8-7D2C-2A339C4F1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01827" y="3671253"/>
            <a:ext cx="3475040" cy="108595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F0831F4-3F3A-29FF-6034-459777DAA6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988" y="1763712"/>
            <a:ext cx="2662238" cy="8096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36" name="Text Placeholder 27">
            <a:extLst>
              <a:ext uri="{FF2B5EF4-FFF2-40B4-BE49-F238E27FC236}">
                <a16:creationId xmlns:a16="http://schemas.microsoft.com/office/drawing/2014/main" id="{1E742375-A83C-F01C-2A42-AA6A2B8241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6491" y="1765880"/>
            <a:ext cx="2662238" cy="8096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37" name="Text Placeholder 27">
            <a:extLst>
              <a:ext uri="{FF2B5EF4-FFF2-40B4-BE49-F238E27FC236}">
                <a16:creationId xmlns:a16="http://schemas.microsoft.com/office/drawing/2014/main" id="{F3D9449C-5562-E060-D7AE-A7D7D0C65A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3437" y="1763712"/>
            <a:ext cx="2662238" cy="8096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38" name="Text Placeholder 27">
            <a:extLst>
              <a:ext uri="{FF2B5EF4-FFF2-40B4-BE49-F238E27FC236}">
                <a16:creationId xmlns:a16="http://schemas.microsoft.com/office/drawing/2014/main" id="{E2208B7B-4B38-9A29-C1F0-AB46551EAE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3867" y="1763712"/>
            <a:ext cx="2662238" cy="8096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C5BE11C-4F11-6B7C-AC6A-8D02115F27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338" y="2976563"/>
            <a:ext cx="2655888" cy="2849562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D78F056-D44F-FA99-A9AE-F0E5274ED5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43437" y="2976563"/>
            <a:ext cx="2655888" cy="2849562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3FEF1BFA-E95A-0C5A-B284-5F2EA42F7B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61178" y="2976563"/>
            <a:ext cx="2655888" cy="2849562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11FB6073-FAF3-1807-F5EA-54137E74DE6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24213" y="2976563"/>
            <a:ext cx="2655888" cy="2849562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0"/>
              </a:spcBef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43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DD446D1-D196-F47A-3080-EF33886ACA42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9B6586D-E028-2FDF-3A43-CC8D4CA673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2104"/>
            <a:ext cx="11258754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  <p:sp>
        <p:nvSpPr>
          <p:cNvPr id="6" name="Flowchart: Off-page Connector 39">
            <a:extLst>
              <a:ext uri="{FF2B5EF4-FFF2-40B4-BE49-F238E27FC236}">
                <a16:creationId xmlns:a16="http://schemas.microsoft.com/office/drawing/2014/main" id="{68F8F570-DF39-E392-4291-BE91A3E37759}"/>
              </a:ext>
            </a:extLst>
          </p:cNvPr>
          <p:cNvSpPr/>
          <p:nvPr/>
        </p:nvSpPr>
        <p:spPr>
          <a:xfrm>
            <a:off x="1878418" y="1763750"/>
            <a:ext cx="2666004" cy="1053467"/>
          </a:xfrm>
          <a:prstGeom prst="flowChartOffpageConnector">
            <a:avLst/>
          </a:prstGeom>
          <a:solidFill>
            <a:srgbClr val="F9C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7" name="Flowchart: Off-page Connector 39">
            <a:extLst>
              <a:ext uri="{FF2B5EF4-FFF2-40B4-BE49-F238E27FC236}">
                <a16:creationId xmlns:a16="http://schemas.microsoft.com/office/drawing/2014/main" id="{A2033C2B-4557-844C-1F5E-58F710894235}"/>
              </a:ext>
            </a:extLst>
          </p:cNvPr>
          <p:cNvSpPr/>
          <p:nvPr/>
        </p:nvSpPr>
        <p:spPr>
          <a:xfrm>
            <a:off x="4695679" y="1763749"/>
            <a:ext cx="2679234" cy="1053467"/>
          </a:xfrm>
          <a:prstGeom prst="flowChartOffpage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8" name="Flowchart: Off-page Connector 39">
            <a:extLst>
              <a:ext uri="{FF2B5EF4-FFF2-40B4-BE49-F238E27FC236}">
                <a16:creationId xmlns:a16="http://schemas.microsoft.com/office/drawing/2014/main" id="{077C2F2A-99F5-DAE3-42EA-E859DF165A53}"/>
              </a:ext>
            </a:extLst>
          </p:cNvPr>
          <p:cNvSpPr/>
          <p:nvPr/>
        </p:nvSpPr>
        <p:spPr>
          <a:xfrm>
            <a:off x="7535915" y="1763749"/>
            <a:ext cx="2679234" cy="1053467"/>
          </a:xfrm>
          <a:prstGeom prst="flowChartOffpageConnector">
            <a:avLst/>
          </a:prstGeom>
          <a:solidFill>
            <a:srgbClr val="F9C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C06A40-CABC-6447-174C-DCACA72E6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70509" y="3896216"/>
            <a:ext cx="3475040" cy="108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B812B7-6183-7B33-183B-9527D5397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91996" y="3785864"/>
            <a:ext cx="3475040" cy="108595"/>
          </a:xfrm>
          <a:prstGeom prst="rect">
            <a:avLst/>
          </a:prstGeom>
        </p:spPr>
      </p:pic>
      <p:sp>
        <p:nvSpPr>
          <p:cNvPr id="11" name="Text Placeholder 27">
            <a:extLst>
              <a:ext uri="{FF2B5EF4-FFF2-40B4-BE49-F238E27FC236}">
                <a16:creationId xmlns:a16="http://schemas.microsoft.com/office/drawing/2014/main" id="{4D1BB1BD-DB24-1414-D7A8-E9D241CA28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71903" y="1763712"/>
            <a:ext cx="2662238" cy="8096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FAC291DC-50A7-C01D-90D4-A75EFCAB93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3352" y="1763712"/>
            <a:ext cx="2662238" cy="8096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6" name="Text Placeholder 27">
            <a:extLst>
              <a:ext uri="{FF2B5EF4-FFF2-40B4-BE49-F238E27FC236}">
                <a16:creationId xmlns:a16="http://schemas.microsoft.com/office/drawing/2014/main" id="{2EC9FD5F-46BE-1C70-DDBF-DF9793AE57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33782" y="1763712"/>
            <a:ext cx="2662238" cy="8096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BF4CC83A-085B-6637-D909-4FA3278DF8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78253" y="2976563"/>
            <a:ext cx="2655888" cy="2849562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0"/>
              </a:spcBef>
              <a:defRPr sz="1200"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EB1A99C7-FF10-0718-843E-79BED6E9C2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83352" y="2976563"/>
            <a:ext cx="2655888" cy="2849562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0"/>
              </a:spcBef>
              <a:defRPr sz="1200"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81672003-1900-CCDE-84AD-870C17C52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01093" y="2976563"/>
            <a:ext cx="2655888" cy="2849562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00000"/>
              </a:lnSpc>
              <a:spcBef>
                <a:spcPts val="0"/>
              </a:spcBef>
              <a:defRPr sz="1200"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2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4CB430C-1778-EBD8-CC9E-C3DA650969F2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AF1D4DB-61DE-13AA-E9F0-6B0B92A77A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2104"/>
            <a:ext cx="11258754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43A074D3-6294-3143-74B8-AECC19D9CE37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31596" y="1653004"/>
            <a:ext cx="11258754" cy="423742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42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0DB3FED7-8795-45BC-78C8-3435FA9D64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8533EA-4EE2-C9D9-5659-3C77D04DABD6}"/>
              </a:ext>
            </a:extLst>
          </p:cNvPr>
          <p:cNvSpPr/>
          <p:nvPr/>
        </p:nvSpPr>
        <p:spPr>
          <a:xfrm>
            <a:off x="0" y="-11430"/>
            <a:ext cx="12192000" cy="6858000"/>
          </a:xfrm>
          <a:prstGeom prst="rect">
            <a:avLst/>
          </a:prstGeom>
          <a:gradFill>
            <a:gsLst>
              <a:gs pos="0">
                <a:srgbClr val="003F71">
                  <a:alpha val="0"/>
                </a:srgbClr>
              </a:gs>
              <a:gs pos="100000">
                <a:srgbClr val="003F7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EB935B-BEBC-3402-536A-3F2BEB8DCFA9}"/>
              </a:ext>
            </a:extLst>
          </p:cNvPr>
          <p:cNvSpPr/>
          <p:nvPr/>
        </p:nvSpPr>
        <p:spPr>
          <a:xfrm rot="10800000">
            <a:off x="0" y="-11430"/>
            <a:ext cx="12192000" cy="6869430"/>
          </a:xfrm>
          <a:prstGeom prst="rect">
            <a:avLst/>
          </a:prstGeom>
          <a:gradFill flip="none" rotWithShape="1">
            <a:gsLst>
              <a:gs pos="0">
                <a:srgbClr val="003F71">
                  <a:alpha val="0"/>
                </a:srgbClr>
              </a:gs>
              <a:gs pos="100000">
                <a:srgbClr val="003F71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C47E2C-F01C-41C5-D5FD-C2481ABA25CF}"/>
              </a:ext>
            </a:extLst>
          </p:cNvPr>
          <p:cNvCxnSpPr>
            <a:cxnSpLocks/>
          </p:cNvCxnSpPr>
          <p:nvPr/>
        </p:nvCxnSpPr>
        <p:spPr>
          <a:xfrm>
            <a:off x="1005527" y="2779004"/>
            <a:ext cx="272792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8873193C-9BF2-BC1F-85FA-6562F539B2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5527" y="1133582"/>
            <a:ext cx="3091542" cy="399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Kicker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4E6DF9B0-E288-88CB-4583-1F91BC0732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5527" y="3229088"/>
            <a:ext cx="3091542" cy="399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  <a:endParaRPr lang="id-ID" spc="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7A0F2BA3-2253-B1DC-072A-0699F73919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5527" y="4277950"/>
            <a:ext cx="3091542" cy="17365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 and Title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d-ID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d-ID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1CB4FA2-CA9A-D0C7-D4A0-008A16D20A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5527" y="3878126"/>
            <a:ext cx="3091542" cy="399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BRIEFER:</a:t>
            </a:r>
            <a:endParaRPr lang="id-ID" spc="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A757CC5-7A27-42CC-B3A6-FF20C9A7A6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87452" y="4277950"/>
            <a:ext cx="6634548" cy="17365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Additional presenter/panel/information: names, titles,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0A5FC1B-2B49-2F03-9734-0472178971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87451" y="3878126"/>
            <a:ext cx="3856119" cy="399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SUBHEADER:</a:t>
            </a:r>
            <a:endParaRPr lang="id-ID" spc="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logo of a veteran&#10;&#10;Description automatically generated">
            <a:extLst>
              <a:ext uri="{FF2B5EF4-FFF2-40B4-BE49-F238E27FC236}">
                <a16:creationId xmlns:a16="http://schemas.microsoft.com/office/drawing/2014/main" id="{0613455D-F5CC-79F8-91C2-0A619CCD7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876" y="6088239"/>
            <a:ext cx="2375696" cy="465147"/>
          </a:xfrm>
          <a:prstGeom prst="rect">
            <a:avLst/>
          </a:prstGeom>
        </p:spPr>
      </p:pic>
      <p:pic>
        <p:nvPicPr>
          <p:cNvPr id="16" name="Picture 1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69C6E51A-0038-9AD8-7A69-114AAB9E1C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265" y="5560640"/>
            <a:ext cx="1906294" cy="1520343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BBB82911-3834-EB37-2EEA-66B3DF430F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5527" y="1555023"/>
            <a:ext cx="5090473" cy="102502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268041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ab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4CB430C-1778-EBD8-CC9E-C3DA650969F2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AF1D4DB-61DE-13AA-E9F0-6B0B92A77A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2104"/>
            <a:ext cx="11258754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4262BAEF-1E65-C4B6-8132-D1A9277B3642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431596" y="1653005"/>
            <a:ext cx="11258754" cy="424089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82203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25D2FCA-E546-F47B-51BA-D1E67E260968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2A6C9B8-58E9-5E39-5C39-1A25BA3DD0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2104"/>
            <a:ext cx="11258754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338953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ewslet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one_1.png">
            <a:extLst>
              <a:ext uri="{FF2B5EF4-FFF2-40B4-BE49-F238E27FC236}">
                <a16:creationId xmlns:a16="http://schemas.microsoft.com/office/drawing/2014/main" id="{3EF62ABB-98FF-AE8F-6D90-8220B8254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882" y="457478"/>
            <a:ext cx="2519518" cy="522486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499A88EF-C91F-8EDE-503D-946B8C489C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6192" y="1076379"/>
            <a:ext cx="2224800" cy="39896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89DA8A0-4FBB-F439-6701-EA5FF64BF8A9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B9AE9B12-0E6B-53B9-FC42-FCE48895E0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292105"/>
            <a:ext cx="6469673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371590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wslet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one_1.png">
            <a:extLst>
              <a:ext uri="{FF2B5EF4-FFF2-40B4-BE49-F238E27FC236}">
                <a16:creationId xmlns:a16="http://schemas.microsoft.com/office/drawing/2014/main" id="{3EF62ABB-98FF-AE8F-6D90-8220B8254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882" y="457478"/>
            <a:ext cx="2519518" cy="522486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499A88EF-C91F-8EDE-503D-946B8C489C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6192" y="1076379"/>
            <a:ext cx="2224800" cy="39896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C8B7DA1-36AF-12D3-9009-F3894BFC4E56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CB5A90A-3B77-6740-AE7D-9215C2A9EA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2105"/>
            <a:ext cx="5664810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2CC98F-D073-5AA2-F0F2-13F3B98D8D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191" y="1903413"/>
            <a:ext cx="5664810" cy="2487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CB073F8-9032-131E-C7CB-01CF76D7D8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191" y="4836279"/>
            <a:ext cx="5664810" cy="84606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4474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081C7E-FB7F-1FE3-17C8-8F2535B8C6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2138" y="895350"/>
            <a:ext cx="4610100" cy="14144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86F2EBF-40C1-A97F-FE53-1657F37A6505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B5CBCC7-C671-35FB-1150-F9CB042D3D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2105"/>
            <a:ext cx="5664810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862016F-1C30-A410-E383-587067CAFD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191" y="1903412"/>
            <a:ext cx="5664810" cy="39766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8705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86F2EBF-40C1-A97F-FE53-1657F37A6505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B5CBCC7-C671-35FB-1150-F9CB042D3D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2105"/>
            <a:ext cx="5664810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862016F-1C30-A410-E383-587067CAFD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191" y="1903412"/>
            <a:ext cx="5664810" cy="39766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1946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A5D966-2E47-001D-104E-A149CC939993}"/>
              </a:ext>
            </a:extLst>
          </p:cNvPr>
          <p:cNvCxnSpPr>
            <a:cxnSpLocks/>
          </p:cNvCxnSpPr>
          <p:nvPr/>
        </p:nvCxnSpPr>
        <p:spPr>
          <a:xfrm>
            <a:off x="4533901" y="14200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9729CFE-487D-8BC6-992F-98AC32273C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3900" y="254004"/>
            <a:ext cx="7302499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 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B9817BA-3D4E-8779-A9AF-848D8B4623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33900" y="1989245"/>
            <a:ext cx="7302498" cy="423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ID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Lato"/>
              </a:rPr>
              <a:t>Lorem ipsum </a:t>
            </a:r>
            <a:r>
              <a:rPr lang="en-ID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Lato"/>
              </a:rPr>
              <a:t>dolor</a:t>
            </a:r>
            <a:r>
              <a:rPr lang="en-ID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Lato"/>
              </a:rPr>
              <a:t> sit </a:t>
            </a:r>
            <a:r>
              <a:rPr lang="en-ID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Lato"/>
              </a:rPr>
              <a:t>amet</a:t>
            </a:r>
            <a:r>
              <a:rPr lang="en-ID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Lato"/>
              </a:rPr>
              <a:t>, </a:t>
            </a:r>
            <a:r>
              <a:rPr lang="en-ID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Lato"/>
              </a:rPr>
              <a:t>consecttuer</a:t>
            </a:r>
            <a:r>
              <a:rPr lang="en-ID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Lato"/>
              </a:rPr>
              <a:t> </a:t>
            </a:r>
            <a:r>
              <a:rPr lang="en-ID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Lato"/>
              </a:rPr>
              <a:t>adipiscing</a:t>
            </a:r>
            <a:r>
              <a:rPr lang="en-ID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Lato"/>
              </a:rPr>
              <a:t>.</a:t>
            </a:r>
            <a:endParaRPr lang="en-ID" sz="1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C3BD871-D4BB-A560-2A51-02C0B4987D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3900" y="2692400"/>
            <a:ext cx="7302500" cy="29179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d-ID" sz="12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consecteuer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massa.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magna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, purus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libero, sit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magne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eros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urna</a:t>
            </a:r>
            <a:endParaRPr lang="id-ID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20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A5D966-2E47-001D-104E-A149CC939993}"/>
              </a:ext>
            </a:extLst>
          </p:cNvPr>
          <p:cNvCxnSpPr>
            <a:cxnSpLocks/>
          </p:cNvCxnSpPr>
          <p:nvPr/>
        </p:nvCxnSpPr>
        <p:spPr>
          <a:xfrm>
            <a:off x="4533901" y="14200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9729CFE-487D-8BC6-992F-98AC32273C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3900" y="254004"/>
            <a:ext cx="7302499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 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080E28-3389-51F3-3B26-4654BC116F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445000" cy="56103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1B2DB12-57BA-C356-D156-FAEC58FD7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33900" y="1989245"/>
            <a:ext cx="7302498" cy="423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ID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Lato"/>
              </a:rPr>
              <a:t>Lorem ipsum </a:t>
            </a:r>
            <a:r>
              <a:rPr lang="en-ID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Lato"/>
              </a:rPr>
              <a:t>dolor</a:t>
            </a:r>
            <a:r>
              <a:rPr lang="en-ID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Lato"/>
              </a:rPr>
              <a:t> sit </a:t>
            </a:r>
            <a:r>
              <a:rPr lang="en-ID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Lato"/>
              </a:rPr>
              <a:t>amet</a:t>
            </a:r>
            <a:r>
              <a:rPr lang="en-ID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Lato"/>
              </a:rPr>
              <a:t>, </a:t>
            </a:r>
            <a:r>
              <a:rPr lang="en-ID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Lato"/>
              </a:rPr>
              <a:t>consecttuer</a:t>
            </a:r>
            <a:r>
              <a:rPr lang="en-ID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Lato"/>
              </a:rPr>
              <a:t> </a:t>
            </a:r>
            <a:r>
              <a:rPr lang="en-ID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Lato"/>
              </a:rPr>
              <a:t>adipiscing</a:t>
            </a:r>
            <a:r>
              <a:rPr lang="en-ID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Lato"/>
              </a:rPr>
              <a:t>.</a:t>
            </a:r>
            <a:endParaRPr lang="en-ID" sz="1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17B7D2D7-6BF5-828B-7404-728C73CC72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3900" y="2692400"/>
            <a:ext cx="7302500" cy="29179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d-ID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consecteuer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massa.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magna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, purus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libero, sit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magne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eros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urna</a:t>
            </a:r>
            <a:endParaRPr lang="id-ID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87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A5D966-2E47-001D-104E-A149CC939993}"/>
              </a:ext>
            </a:extLst>
          </p:cNvPr>
          <p:cNvCxnSpPr>
            <a:cxnSpLocks/>
          </p:cNvCxnSpPr>
          <p:nvPr/>
        </p:nvCxnSpPr>
        <p:spPr>
          <a:xfrm>
            <a:off x="4533901" y="14200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9729CFE-487D-8BC6-992F-98AC32273C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3900" y="254004"/>
            <a:ext cx="7302499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901950-2566-86A2-85BE-E2FD9F7A3BF7}"/>
              </a:ext>
            </a:extLst>
          </p:cNvPr>
          <p:cNvSpPr/>
          <p:nvPr/>
        </p:nvSpPr>
        <p:spPr>
          <a:xfrm>
            <a:off x="-1" y="0"/>
            <a:ext cx="4245425" cy="5610386"/>
          </a:xfrm>
          <a:prstGeom prst="rect">
            <a:avLst/>
          </a:prstGeom>
          <a:solidFill>
            <a:srgbClr val="55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4E749812-41BB-AF5C-3B65-10B5087154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3900" y="2692400"/>
            <a:ext cx="7302500" cy="29179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d-ID" sz="11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consecteuer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massa.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magna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, purus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libero, sit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magne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eros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id-ID" sz="1200" dirty="0">
                <a:latin typeface="Arial" panose="020B0604020202020204" pitchFamily="34" charset="0"/>
                <a:cs typeface="Arial" panose="020B0604020202020204" pitchFamily="34" charset="0"/>
              </a:rPr>
              <a:t> urna</a:t>
            </a:r>
            <a:endParaRPr lang="id-ID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4B4689E-061B-2B5E-6615-C620099659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33900" y="1989245"/>
            <a:ext cx="7302498" cy="423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ID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Lato"/>
              </a:rPr>
              <a:t>Lorem ipsum </a:t>
            </a:r>
            <a:r>
              <a:rPr lang="en-ID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Lato"/>
              </a:rPr>
              <a:t>dolor</a:t>
            </a:r>
            <a:r>
              <a:rPr lang="en-ID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Lato"/>
              </a:rPr>
              <a:t> sit </a:t>
            </a:r>
            <a:r>
              <a:rPr lang="en-ID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Lato"/>
              </a:rPr>
              <a:t>amet</a:t>
            </a:r>
            <a:r>
              <a:rPr lang="en-ID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Lato"/>
              </a:rPr>
              <a:t>, </a:t>
            </a:r>
            <a:r>
              <a:rPr lang="en-ID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Lato"/>
              </a:rPr>
              <a:t>consecttuer</a:t>
            </a:r>
            <a:r>
              <a:rPr lang="en-ID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Lato"/>
              </a:rPr>
              <a:t> </a:t>
            </a:r>
            <a:r>
              <a:rPr lang="en-ID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Lato"/>
              </a:rPr>
              <a:t>adipiscing</a:t>
            </a:r>
            <a:r>
              <a:rPr lang="en-ID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Lato"/>
              </a:rPr>
              <a:t>.</a:t>
            </a:r>
            <a:endParaRPr lang="en-ID" sz="1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62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A5D966-2E47-001D-104E-A149CC939993}"/>
              </a:ext>
            </a:extLst>
          </p:cNvPr>
          <p:cNvCxnSpPr>
            <a:cxnSpLocks/>
          </p:cNvCxnSpPr>
          <p:nvPr/>
        </p:nvCxnSpPr>
        <p:spPr>
          <a:xfrm>
            <a:off x="6096000" y="14073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9729CFE-487D-8BC6-992F-98AC32273C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54004"/>
            <a:ext cx="5740399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TITLE 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945BF36-7D48-B321-14EF-6708471343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9" y="1729205"/>
            <a:ext cx="5740400" cy="313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1E7467E-3761-4028-59C2-5916F6D9F2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2" y="2119888"/>
            <a:ext cx="5740398" cy="3671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consectectyr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Maecenas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Lorem ipsum dolor sit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consectectuer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Maecenas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22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0DB3FED7-8795-45BC-78C8-3435FA9D64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8533EA-4EE2-C9D9-5659-3C77D04DABD6}"/>
              </a:ext>
            </a:extLst>
          </p:cNvPr>
          <p:cNvSpPr/>
          <p:nvPr/>
        </p:nvSpPr>
        <p:spPr>
          <a:xfrm>
            <a:off x="0" y="-11430"/>
            <a:ext cx="12192000" cy="6858000"/>
          </a:xfrm>
          <a:prstGeom prst="rect">
            <a:avLst/>
          </a:prstGeom>
          <a:gradFill>
            <a:gsLst>
              <a:gs pos="0">
                <a:srgbClr val="003F71">
                  <a:alpha val="0"/>
                </a:srgbClr>
              </a:gs>
              <a:gs pos="100000">
                <a:srgbClr val="003F7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EB935B-BEBC-3402-536A-3F2BEB8DCFA9}"/>
              </a:ext>
            </a:extLst>
          </p:cNvPr>
          <p:cNvSpPr/>
          <p:nvPr/>
        </p:nvSpPr>
        <p:spPr>
          <a:xfrm rot="10800000">
            <a:off x="0" y="-11430"/>
            <a:ext cx="12192000" cy="6869430"/>
          </a:xfrm>
          <a:prstGeom prst="rect">
            <a:avLst/>
          </a:prstGeom>
          <a:gradFill flip="none" rotWithShape="1">
            <a:gsLst>
              <a:gs pos="0">
                <a:srgbClr val="003F71">
                  <a:alpha val="0"/>
                </a:srgbClr>
              </a:gs>
              <a:gs pos="100000">
                <a:srgbClr val="003F71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C47E2C-F01C-41C5-D5FD-C2481ABA25CF}"/>
              </a:ext>
            </a:extLst>
          </p:cNvPr>
          <p:cNvCxnSpPr>
            <a:cxnSpLocks/>
          </p:cNvCxnSpPr>
          <p:nvPr/>
        </p:nvCxnSpPr>
        <p:spPr>
          <a:xfrm>
            <a:off x="1005527" y="2779004"/>
            <a:ext cx="272792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logo of a veteran&#10;&#10;Description automatically generated">
            <a:extLst>
              <a:ext uri="{FF2B5EF4-FFF2-40B4-BE49-F238E27FC236}">
                <a16:creationId xmlns:a16="http://schemas.microsoft.com/office/drawing/2014/main" id="{0613455D-F5CC-79F8-91C2-0A619CCD7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876" y="6088239"/>
            <a:ext cx="2375696" cy="465147"/>
          </a:xfrm>
          <a:prstGeom prst="rect">
            <a:avLst/>
          </a:prstGeom>
        </p:spPr>
      </p:pic>
      <p:pic>
        <p:nvPicPr>
          <p:cNvPr id="16" name="Picture 1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69C6E51A-0038-9AD8-7A69-114AAB9E1C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265" y="5560640"/>
            <a:ext cx="1906294" cy="1520343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7A9797C-53FE-F570-81A7-DA20F2DB17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5527" y="2972316"/>
            <a:ext cx="10126298" cy="5461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Kicker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A7CB30E-EB7B-9C21-7E58-3D3A067774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5527" y="1555023"/>
            <a:ext cx="10126299" cy="102502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SLIDE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65933C5A-4288-282A-675F-1898AE8C9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5526" y="3656471"/>
            <a:ext cx="10126297" cy="54612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  <a:endParaRPr lang="id-ID" spc="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96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A5D966-2E47-001D-104E-A149CC939993}"/>
              </a:ext>
            </a:extLst>
          </p:cNvPr>
          <p:cNvCxnSpPr>
            <a:cxnSpLocks/>
          </p:cNvCxnSpPr>
          <p:nvPr/>
        </p:nvCxnSpPr>
        <p:spPr>
          <a:xfrm>
            <a:off x="6096000" y="14073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9729CFE-487D-8BC6-992F-98AC32273C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54004"/>
            <a:ext cx="5740399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7BF49-C4B6-3228-17BB-026E3C92BD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4" y="1729205"/>
            <a:ext cx="5740400" cy="313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AC21D66-5C8F-1349-67A4-DAAC9B2792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2" y="2119889"/>
            <a:ext cx="5740398" cy="59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b="0" dirty="0">
                <a:latin typeface="+mn-lt"/>
                <a:cs typeface="Arial" panose="020B0604020202020204" pitchFamily="34" charset="0"/>
              </a:defRPr>
            </a:lvl1pPr>
            <a:lvl2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Maecenas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Lorem ipsum dolor sit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3F0B8D34-14DF-1CD2-6BA7-93FF31E878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2" y="3185006"/>
            <a:ext cx="5740398" cy="59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Maecenas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Lorem ipsum dolor sit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Maecenas </a:t>
            </a:r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F0FFAE5-71E8-569E-F02E-183FAFD5EC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2" y="4250123"/>
            <a:ext cx="5740398" cy="59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Maecenas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Lorem ipsum dolor sit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Maecenas </a:t>
            </a:r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5140D4D-B086-2704-D742-13449CC817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2" y="5315240"/>
            <a:ext cx="5740398" cy="59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Maecenas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Lorem ipsum dolor sit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Maecenas </a:t>
            </a:r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F90E31E-0007-8D7F-DE58-47478C8048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2794322"/>
            <a:ext cx="5740400" cy="313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69A9896-2454-A29C-944F-203A6A6A8EE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3859439"/>
            <a:ext cx="5740400" cy="313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B48CE97-50BA-56B4-2EEA-C8D778367C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4924556"/>
            <a:ext cx="5740400" cy="313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85622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A5D966-2E47-001D-104E-A149CC939993}"/>
              </a:ext>
            </a:extLst>
          </p:cNvPr>
          <p:cNvCxnSpPr>
            <a:cxnSpLocks/>
          </p:cNvCxnSpPr>
          <p:nvPr/>
        </p:nvCxnSpPr>
        <p:spPr>
          <a:xfrm>
            <a:off x="6096000" y="14073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9729CFE-487D-8BC6-992F-98AC32273C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54004"/>
            <a:ext cx="5740399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7BF49-C4B6-3228-17BB-026E3C92BD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54898" y="1729205"/>
            <a:ext cx="4381496" cy="313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AC21D66-5C8F-1349-67A4-DAAC9B2792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54898" y="2119889"/>
            <a:ext cx="4381494" cy="59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Maecenas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3F0B8D34-14DF-1CD2-6BA7-93FF31E878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54898" y="3185006"/>
            <a:ext cx="4381494" cy="59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Maecenas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F0FFAE5-71E8-569E-F02E-183FAFD5EC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54898" y="4250123"/>
            <a:ext cx="4381494" cy="59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Maecenas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5140D4D-B086-2704-D742-13449CC817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54898" y="5315240"/>
            <a:ext cx="4381494" cy="59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2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Maecenas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F90E31E-0007-8D7F-DE58-47478C8048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4898" y="2794322"/>
            <a:ext cx="4381496" cy="313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69A9896-2454-A29C-944F-203A6A6A8EE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54898" y="3859439"/>
            <a:ext cx="4381496" cy="313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B48CE97-50BA-56B4-2EEA-C8D778367C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54898" y="4924556"/>
            <a:ext cx="4381496" cy="313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0A218C-BBDC-8961-C60C-8F1F5DBFE2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5998" y="1729205"/>
            <a:ext cx="1028700" cy="96720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9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EC61F60-20E5-65C3-22CA-4570B900DC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5998" y="2794767"/>
            <a:ext cx="1028700" cy="96720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9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C80DA91-25AC-C129-6074-7EE099F01B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5998" y="3860329"/>
            <a:ext cx="1028700" cy="96720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9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DA5F120-6027-74D9-32FF-1F717F36F2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5998" y="4925892"/>
            <a:ext cx="1028700" cy="96720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9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7985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70811" y="0"/>
            <a:ext cx="11121189" cy="55946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1921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2">
            <a:extLst>
              <a:ext uri="{FF2B5EF4-FFF2-40B4-BE49-F238E27FC236}">
                <a16:creationId xmlns:a16="http://schemas.microsoft.com/office/drawing/2014/main" id="{2C743B7D-CEF9-3CAD-CF93-4D3B1E4333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5" b="6195"/>
          <a:stretch/>
        </p:blipFill>
        <p:spPr>
          <a:xfrm>
            <a:off x="1070811" y="0"/>
            <a:ext cx="11121189" cy="55946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899A2C-1EFB-59F2-760D-381CFEF798B4}"/>
              </a:ext>
            </a:extLst>
          </p:cNvPr>
          <p:cNvSpPr/>
          <p:nvPr/>
        </p:nvSpPr>
        <p:spPr>
          <a:xfrm>
            <a:off x="1070811" y="1300222"/>
            <a:ext cx="6103712" cy="29942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B91949-B6BA-56C5-680F-7AA14B7CABD2}"/>
              </a:ext>
            </a:extLst>
          </p:cNvPr>
          <p:cNvCxnSpPr>
            <a:cxnSpLocks/>
          </p:cNvCxnSpPr>
          <p:nvPr/>
        </p:nvCxnSpPr>
        <p:spPr>
          <a:xfrm>
            <a:off x="1764036" y="3595355"/>
            <a:ext cx="272792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FED37F4-9F55-5F34-2016-517A4C727B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3103" y="2097285"/>
            <a:ext cx="5410810" cy="5587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THANK YOU FOR JOINING!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BB0EFC7-56D4-29B3-D4B2-E8CB2ADD5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2493" y="2601825"/>
            <a:ext cx="5410200" cy="8858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nisi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id </a:t>
            </a:r>
            <a:r>
              <a:rPr lang="en-US" dirty="0" err="1"/>
              <a:t>urna</a:t>
            </a:r>
            <a:r>
              <a:rPr lang="en-US" dirty="0"/>
              <a:t> et, </a:t>
            </a:r>
            <a:r>
              <a:rPr lang="en-US" dirty="0" err="1"/>
              <a:t>lobortis</a:t>
            </a:r>
            <a:r>
              <a:rPr lang="en-US" dirty="0"/>
              <a:t> cursus </a:t>
            </a:r>
            <a:r>
              <a:rPr lang="en-US" dirty="0" err="1"/>
              <a:t>risus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6296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2">
            <a:extLst>
              <a:ext uri="{FF2B5EF4-FFF2-40B4-BE49-F238E27FC236}">
                <a16:creationId xmlns:a16="http://schemas.microsoft.com/office/drawing/2014/main" id="{2C743B7D-CEF9-3CAD-CF93-4D3B1E4333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5" b="6195"/>
          <a:stretch/>
        </p:blipFill>
        <p:spPr>
          <a:xfrm>
            <a:off x="1070811" y="0"/>
            <a:ext cx="11121189" cy="55946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899A2C-1EFB-59F2-760D-381CFEF798B4}"/>
              </a:ext>
            </a:extLst>
          </p:cNvPr>
          <p:cNvSpPr/>
          <p:nvPr/>
        </p:nvSpPr>
        <p:spPr>
          <a:xfrm>
            <a:off x="1070811" y="1300222"/>
            <a:ext cx="6103712" cy="299423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B91949-B6BA-56C5-680F-7AA14B7CABD2}"/>
              </a:ext>
            </a:extLst>
          </p:cNvPr>
          <p:cNvCxnSpPr>
            <a:cxnSpLocks/>
          </p:cNvCxnSpPr>
          <p:nvPr/>
        </p:nvCxnSpPr>
        <p:spPr>
          <a:xfrm>
            <a:off x="1764036" y="3595355"/>
            <a:ext cx="272792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E03941-91CA-BA84-158B-BAD03AD886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3713" y="2731755"/>
            <a:ext cx="5410810" cy="6972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40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606513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1684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050324" y="0"/>
            <a:ext cx="10083114" cy="60795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4904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3789" y="3180176"/>
            <a:ext cx="1470025" cy="147161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420415" y="3180176"/>
            <a:ext cx="1470025" cy="147161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237041" y="3180176"/>
            <a:ext cx="1470025" cy="147161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DA00975-59E9-EA51-86AE-C485C6CF5B1F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F475445-16F5-FD6A-A2C4-C4F7011B33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1" y="292104"/>
            <a:ext cx="11258754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12935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163339" y="-1"/>
            <a:ext cx="4028661" cy="604810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5BFB57D-BE7E-C758-89D5-9926915B8134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4375E31-1673-8DB7-4B52-3E2EB2535A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2104"/>
            <a:ext cx="7380356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103368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59543" y="1710684"/>
            <a:ext cx="10087428" cy="31516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76B240E-D1B9-FF6E-0B6F-495417C37C8E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1EE3CA2-D6A7-3B1F-2B02-F54FD140C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2104"/>
            <a:ext cx="11258754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313114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70FEF4-7FA4-C86D-13B1-D5AB0E1147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515461-01AB-B71E-D784-81FF42A27865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03F71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193FDC-DF50-9677-40C4-D0DAEE891597}"/>
              </a:ext>
            </a:extLst>
          </p:cNvPr>
          <p:cNvSpPr/>
          <p:nvPr/>
        </p:nvSpPr>
        <p:spPr>
          <a:xfrm rot="10800000">
            <a:off x="0" y="512179"/>
            <a:ext cx="12192000" cy="5833641"/>
          </a:xfrm>
          <a:prstGeom prst="rect">
            <a:avLst/>
          </a:prstGeom>
          <a:gradFill flip="none" rotWithShape="1">
            <a:gsLst>
              <a:gs pos="0">
                <a:srgbClr val="003F71">
                  <a:alpha val="0"/>
                </a:srgbClr>
              </a:gs>
              <a:gs pos="100000">
                <a:srgbClr val="003F71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7" name="Picture 6" descr="A logo of a veteran&#10;&#10;Description automatically generated">
            <a:extLst>
              <a:ext uri="{FF2B5EF4-FFF2-40B4-BE49-F238E27FC236}">
                <a16:creationId xmlns:a16="http://schemas.microsoft.com/office/drawing/2014/main" id="{9B9B1E45-6E4D-C8D8-9DC4-048EB1334E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876" y="6088239"/>
            <a:ext cx="2375696" cy="465147"/>
          </a:xfrm>
          <a:prstGeom prst="rect">
            <a:avLst/>
          </a:prstGeom>
        </p:spPr>
      </p:pic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97384DD8-24A3-88A7-CEDE-E9864DC1DF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265" y="5560640"/>
            <a:ext cx="1906294" cy="152034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182E54-BD6D-70E0-FDB4-52C28C678341}"/>
              </a:ext>
            </a:extLst>
          </p:cNvPr>
          <p:cNvCxnSpPr>
            <a:cxnSpLocks/>
          </p:cNvCxnSpPr>
          <p:nvPr/>
        </p:nvCxnSpPr>
        <p:spPr>
          <a:xfrm>
            <a:off x="1005527" y="2779004"/>
            <a:ext cx="272792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018C833-4364-93C9-AF1F-1751542B00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5527" y="1133582"/>
            <a:ext cx="3091542" cy="399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Kicker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849989-1283-625C-7C76-78FF8A7179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5527" y="3229088"/>
            <a:ext cx="3091542" cy="399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  <a:endParaRPr lang="id-ID" spc="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05393960-2D17-AB9A-E935-EB6330770B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5527" y="4277950"/>
            <a:ext cx="3091542" cy="17365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 and Title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7F5086AF-6DB4-B990-694C-FDD7B401A7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5527" y="3878126"/>
            <a:ext cx="3091542" cy="399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BRIEFER:</a:t>
            </a:r>
            <a:endParaRPr lang="id-ID" spc="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3FAAA52-C346-8690-CE47-430CA6530D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87452" y="4277950"/>
            <a:ext cx="6634548" cy="17365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Additional presenter/panel/information: names, titles,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id-ID" spc="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AC14332-2A99-A6AD-D9A4-426737B791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87451" y="3878126"/>
            <a:ext cx="3856119" cy="3998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SUBHEADER:</a:t>
            </a:r>
            <a:endParaRPr lang="id-ID" spc="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084438BB-B100-7967-89C6-00121C2753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5527" y="1555023"/>
            <a:ext cx="5090473" cy="102502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368531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59543" y="1988456"/>
            <a:ext cx="10087428" cy="40059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3D2E805-7301-FBC1-B7BC-4D2B5A888A28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837FA85-17F4-4017-FF23-88505E5978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2104"/>
            <a:ext cx="11258754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173945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69760" y="2648469"/>
            <a:ext cx="1502959" cy="150295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69760" y="4560145"/>
            <a:ext cx="1502959" cy="150295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624825" y="2648469"/>
            <a:ext cx="1502959" cy="150295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624825" y="4560145"/>
            <a:ext cx="1502959" cy="150295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A1A9308-199A-9148-3A25-D4580D5E4D16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AED9728-5F0E-F472-1A38-0196553848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292104"/>
            <a:ext cx="11258754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39057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537938" y="1266092"/>
            <a:ext cx="3587262" cy="43258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50CF3ED-E273-F8C1-BCD7-F05289DADB0E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AAABC63-4BB6-C506-A23C-F99882A012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2104"/>
            <a:ext cx="7106137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323478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228161"/>
            <a:ext cx="6092190" cy="299117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E9CAEF-B8E1-CDA3-E4F9-21A2A9419946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CA4CEF0-7AC8-F85C-2A47-4BD78AFD0A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292104"/>
            <a:ext cx="11258754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383478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12192001" cy="270803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974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6001" y="1"/>
            <a:ext cx="6096000" cy="559190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317481E-C078-7480-9DFD-E814BB44C267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9870C50C-21AC-7F24-14C4-87E12FF85C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292104"/>
            <a:ext cx="5664199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323516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71862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6255658 w 12192000"/>
              <a:gd name="connsiteY2" fmla="*/ 3360057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6255658" y="336005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447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654062" cy="604910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8237B6-DF8F-5196-5101-372DADCD492C}"/>
              </a:ext>
            </a:extLst>
          </p:cNvPr>
          <p:cNvCxnSpPr>
            <a:cxnSpLocks/>
          </p:cNvCxnSpPr>
          <p:nvPr/>
        </p:nvCxnSpPr>
        <p:spPr>
          <a:xfrm>
            <a:off x="4782376" y="14200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A44A399-463E-83E5-2593-4EA53A6DE3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2376" y="254004"/>
            <a:ext cx="7283728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 </a:t>
            </a:r>
          </a:p>
        </p:txBody>
      </p:sp>
    </p:spTree>
    <p:extLst>
      <p:ext uri="{BB962C8B-B14F-4D97-AF65-F5344CB8AC3E}">
        <p14:creationId xmlns:p14="http://schemas.microsoft.com/office/powerpoint/2010/main" val="173150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52197" y="2345635"/>
            <a:ext cx="1442594" cy="1442594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106711" y="2345635"/>
            <a:ext cx="1442594" cy="1442594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661225" y="2345635"/>
            <a:ext cx="1442594" cy="1442594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215739" y="2345635"/>
            <a:ext cx="1442594" cy="1442594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4148517-550F-CEC2-CF0B-DAE676F68E04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96B3895-F1CA-05BF-40B2-B65C584FD6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292104"/>
            <a:ext cx="11258754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8566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431323" y="3782367"/>
            <a:ext cx="1524000" cy="152400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431323" y="1905000"/>
            <a:ext cx="1524000" cy="152400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71846" y="1905000"/>
            <a:ext cx="1524000" cy="152400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271846" y="3782367"/>
            <a:ext cx="1524105" cy="152400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1F4B62-CD07-EDDF-9F07-D700E282FAB3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D91875A-A97C-24FE-7A48-11A7F37848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292104"/>
            <a:ext cx="11258754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190270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70FEF4-7FA4-C86D-13B1-D5AB0E1147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515461-01AB-B71E-D784-81FF42A27865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03F71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193FDC-DF50-9677-40C4-D0DAEE891597}"/>
              </a:ext>
            </a:extLst>
          </p:cNvPr>
          <p:cNvSpPr/>
          <p:nvPr/>
        </p:nvSpPr>
        <p:spPr>
          <a:xfrm rot="10800000">
            <a:off x="0" y="512179"/>
            <a:ext cx="12192000" cy="5833641"/>
          </a:xfrm>
          <a:prstGeom prst="rect">
            <a:avLst/>
          </a:prstGeom>
          <a:gradFill flip="none" rotWithShape="1">
            <a:gsLst>
              <a:gs pos="0">
                <a:srgbClr val="003F71">
                  <a:alpha val="0"/>
                </a:srgbClr>
              </a:gs>
              <a:gs pos="100000">
                <a:srgbClr val="003F71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7" name="Picture 6" descr="A logo of a veteran&#10;&#10;Description automatically generated">
            <a:extLst>
              <a:ext uri="{FF2B5EF4-FFF2-40B4-BE49-F238E27FC236}">
                <a16:creationId xmlns:a16="http://schemas.microsoft.com/office/drawing/2014/main" id="{9B9B1E45-6E4D-C8D8-9DC4-048EB1334E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876" y="6088239"/>
            <a:ext cx="2375696" cy="465147"/>
          </a:xfrm>
          <a:prstGeom prst="rect">
            <a:avLst/>
          </a:prstGeom>
        </p:spPr>
      </p:pic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97384DD8-24A3-88A7-CEDE-E9864DC1DF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265" y="5560640"/>
            <a:ext cx="1906294" cy="152034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182E54-BD6D-70E0-FDB4-52C28C678341}"/>
              </a:ext>
            </a:extLst>
          </p:cNvPr>
          <p:cNvCxnSpPr>
            <a:cxnSpLocks/>
          </p:cNvCxnSpPr>
          <p:nvPr/>
        </p:nvCxnSpPr>
        <p:spPr>
          <a:xfrm>
            <a:off x="1005527" y="2779004"/>
            <a:ext cx="272792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2AD073A1-369D-9CD1-C250-F9089D8587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5527" y="2972316"/>
            <a:ext cx="10126298" cy="5461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Kicker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E77F115-3FB3-BC71-0130-1DAD857186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5527" y="1555023"/>
            <a:ext cx="10126299" cy="102502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SLIDE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F94C40F6-3724-B4B5-E8F6-084C9AFD4A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5526" y="3656471"/>
            <a:ext cx="10126297" cy="54612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d-ID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  <a:endParaRPr lang="id-ID" spc="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04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56910" y="1992922"/>
            <a:ext cx="4323982" cy="286043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824664" y="1992922"/>
            <a:ext cx="4323982" cy="286043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id-ID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8F084B8-0D7C-CCF6-5191-88C9B9A582C6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E267772-D9A7-BFE8-2F57-D60043001F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292104"/>
            <a:ext cx="11258754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05710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353391" y="779205"/>
            <a:ext cx="3890075" cy="22936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256529" y="3072901"/>
            <a:ext cx="3890075" cy="22936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621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841766" y="0"/>
            <a:ext cx="5350234" cy="19855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841766" y="1985554"/>
            <a:ext cx="5350234" cy="19855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841766" y="3971108"/>
            <a:ext cx="5350234" cy="19855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16506A3-6F0F-CAA9-3571-0746474985F1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D233F6F-AE97-A0F5-A493-47C6B10101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292104"/>
            <a:ext cx="6409965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326304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4595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94959" y="-1"/>
            <a:ext cx="5760721" cy="60872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1AEE962-DE0B-4ABF-ABFE-6ADA78F1576D}"/>
              </a:ext>
            </a:extLst>
          </p:cNvPr>
          <p:cNvCxnSpPr>
            <a:cxnSpLocks/>
          </p:cNvCxnSpPr>
          <p:nvPr/>
        </p:nvCxnSpPr>
        <p:spPr>
          <a:xfrm>
            <a:off x="431801" y="1458158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539699A-E7C6-669D-9874-D69F294F3C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292104"/>
            <a:ext cx="4963158" cy="97120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>
              <a:buNone/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726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-11723" y="1"/>
            <a:ext cx="6107722" cy="6075330"/>
          </a:xfrm>
          <a:custGeom>
            <a:avLst/>
            <a:gdLst>
              <a:gd name="connsiteX0" fmla="*/ 0 w 6095999"/>
              <a:gd name="connsiteY0" fmla="*/ 0 h 5594684"/>
              <a:gd name="connsiteX1" fmla="*/ 6095999 w 6095999"/>
              <a:gd name="connsiteY1" fmla="*/ 0 h 5594684"/>
              <a:gd name="connsiteX2" fmla="*/ 6095999 w 6095999"/>
              <a:gd name="connsiteY2" fmla="*/ 5594684 h 5594684"/>
              <a:gd name="connsiteX3" fmla="*/ 0 w 6095999"/>
              <a:gd name="connsiteY3" fmla="*/ 5594684 h 5594684"/>
              <a:gd name="connsiteX4" fmla="*/ 0 w 6095999"/>
              <a:gd name="connsiteY4" fmla="*/ 0 h 5594684"/>
              <a:gd name="connsiteX0" fmla="*/ 0 w 6095999"/>
              <a:gd name="connsiteY0" fmla="*/ 0 h 6063607"/>
              <a:gd name="connsiteX1" fmla="*/ 6095999 w 6095999"/>
              <a:gd name="connsiteY1" fmla="*/ 0 h 6063607"/>
              <a:gd name="connsiteX2" fmla="*/ 3235568 w 6095999"/>
              <a:gd name="connsiteY2" fmla="*/ 6063607 h 6063607"/>
              <a:gd name="connsiteX3" fmla="*/ 0 w 6095999"/>
              <a:gd name="connsiteY3" fmla="*/ 5594684 h 6063607"/>
              <a:gd name="connsiteX4" fmla="*/ 0 w 6095999"/>
              <a:gd name="connsiteY4" fmla="*/ 0 h 6063607"/>
              <a:gd name="connsiteX0" fmla="*/ 11723 w 6107722"/>
              <a:gd name="connsiteY0" fmla="*/ 0 h 6075330"/>
              <a:gd name="connsiteX1" fmla="*/ 6107722 w 6107722"/>
              <a:gd name="connsiteY1" fmla="*/ 0 h 6075330"/>
              <a:gd name="connsiteX2" fmla="*/ 3247291 w 6107722"/>
              <a:gd name="connsiteY2" fmla="*/ 6063607 h 6075330"/>
              <a:gd name="connsiteX3" fmla="*/ 0 w 6107722"/>
              <a:gd name="connsiteY3" fmla="*/ 6075330 h 6075330"/>
              <a:gd name="connsiteX4" fmla="*/ 11723 w 6107722"/>
              <a:gd name="connsiteY4" fmla="*/ 0 h 607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7722" h="6075330">
                <a:moveTo>
                  <a:pt x="11723" y="0"/>
                </a:moveTo>
                <a:lnTo>
                  <a:pt x="6107722" y="0"/>
                </a:lnTo>
                <a:lnTo>
                  <a:pt x="3247291" y="6063607"/>
                </a:lnTo>
                <a:lnTo>
                  <a:pt x="0" y="6075330"/>
                </a:lnTo>
                <a:cubicBezTo>
                  <a:pt x="3908" y="4050220"/>
                  <a:pt x="7815" y="2025110"/>
                  <a:pt x="11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169501" y="1273465"/>
            <a:ext cx="3598740" cy="359874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3319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ackground cover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1840" y="3178163"/>
            <a:ext cx="10363200" cy="730127"/>
          </a:xfrm>
        </p:spPr>
        <p:txBody>
          <a:bodyPr>
            <a:normAutofit/>
          </a:bodyPr>
          <a:lstStyle>
            <a:lvl1pPr algn="l">
              <a:defRPr sz="2000" b="1"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928" y="4004455"/>
            <a:ext cx="10338112" cy="914813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18602083"/>
      </p:ext>
    </p:extLst>
  </p:cSld>
  <p:clrMapOvr>
    <a:masterClrMapping/>
  </p:clrMapOvr>
  <p:hf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438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1986455"/>
            <a:ext cx="12192000" cy="3598418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3269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8">
            <a:extLst>
              <a:ext uri="{FF2B5EF4-FFF2-40B4-BE49-F238E27FC236}">
                <a16:creationId xmlns:a16="http://schemas.microsoft.com/office/drawing/2014/main" id="{3E057412-6D0C-B7E5-DF9B-775D75DF32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8370" y="884224"/>
            <a:ext cx="6480816" cy="584776"/>
          </a:xfrm>
          <a:prstGeom prst="rect">
            <a:avLst/>
          </a:prstGeom>
        </p:spPr>
        <p:txBody>
          <a:bodyPr anchor="b"/>
          <a:lstStyle>
            <a:lvl1pPr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AGENDA/TABLE OF CONTENTS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E312698-1BB9-6801-D542-CB756A234C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8370" y="2230107"/>
            <a:ext cx="2060158" cy="36179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 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81" name="Text Placeholder 41">
            <a:extLst>
              <a:ext uri="{FF2B5EF4-FFF2-40B4-BE49-F238E27FC236}">
                <a16:creationId xmlns:a16="http://schemas.microsoft.com/office/drawing/2014/main" id="{D4D0999F-E3C1-0E8D-E138-3BA722777E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07629" y="2230107"/>
            <a:ext cx="623680" cy="3617912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50000"/>
              </a:lnSpc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5001FA9-01C9-9569-CD5A-21C8895F7EE0}"/>
              </a:ext>
            </a:extLst>
          </p:cNvPr>
          <p:cNvCxnSpPr>
            <a:cxnSpLocks/>
          </p:cNvCxnSpPr>
          <p:nvPr/>
        </p:nvCxnSpPr>
        <p:spPr>
          <a:xfrm>
            <a:off x="958370" y="1649312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78FFA239-1FB0-DEFF-FD1B-F5AADB19CE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230107"/>
            <a:ext cx="2060158" cy="36179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 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ITEM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D7F19255-7815-285B-6750-5A9A63B544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85497" y="2230107"/>
            <a:ext cx="623680" cy="3617912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50000"/>
              </a:lnSpc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##</a:t>
            </a:r>
          </a:p>
          <a:p>
            <a:pPr lvl="0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00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image" Target="../media/image1.png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>
            <a:cxnSpLocks/>
          </p:cNvCxnSpPr>
          <p:nvPr/>
        </p:nvCxnSpPr>
        <p:spPr>
          <a:xfrm>
            <a:off x="453483" y="6064623"/>
            <a:ext cx="11285034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761801" y="6190045"/>
            <a:ext cx="1976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6C914E9-68B7-8B45-922F-3DB80F712853}" type="slidenum">
              <a:rPr lang="id-ID" sz="1000" b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id-ID" sz="600" b="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7A5405C-14C2-8ED8-A130-DF3B9D94FA81}"/>
              </a:ext>
            </a:extLst>
          </p:cNvPr>
          <p:cNvPicPr>
            <a:picLocks noChangeAspect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579" y="6223955"/>
            <a:ext cx="2184897" cy="424621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0CCCC3EA-5806-B73B-10E7-B4681867A41B}"/>
              </a:ext>
            </a:extLst>
          </p:cNvPr>
          <p:cNvPicPr>
            <a:picLocks noChangeAspect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5" y="5754479"/>
            <a:ext cx="1710778" cy="136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0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751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5" r:id="rId36"/>
    <p:sldLayoutId id="2147483750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3" r:id="rId45"/>
    <p:sldLayoutId id="2147483704" r:id="rId46"/>
    <p:sldLayoutId id="2147483705" r:id="rId47"/>
    <p:sldLayoutId id="2147483706" r:id="rId48"/>
    <p:sldLayoutId id="2147483707" r:id="rId49"/>
    <p:sldLayoutId id="2147483708" r:id="rId50"/>
    <p:sldLayoutId id="2147483709" r:id="rId51"/>
    <p:sldLayoutId id="2147483710" r:id="rId52"/>
    <p:sldLayoutId id="2147483711" r:id="rId53"/>
    <p:sldLayoutId id="2147483712" r:id="rId54"/>
    <p:sldLayoutId id="2147483713" r:id="rId55"/>
    <p:sldLayoutId id="2147483714" r:id="rId56"/>
    <p:sldLayoutId id="2147483715" r:id="rId57"/>
    <p:sldLayoutId id="2147483716" r:id="rId58"/>
    <p:sldLayoutId id="2147483717" r:id="rId59"/>
    <p:sldLayoutId id="2147483718" r:id="rId60"/>
    <p:sldLayoutId id="2147483719" r:id="rId61"/>
    <p:sldLayoutId id="2147483720" r:id="rId62"/>
    <p:sldLayoutId id="2147483721" r:id="rId63"/>
    <p:sldLayoutId id="2147483722" r:id="rId64"/>
    <p:sldLayoutId id="2147483723" r:id="rId65"/>
    <p:sldLayoutId id="2147483724" r:id="rId66"/>
    <p:sldLayoutId id="2147483725" r:id="rId67"/>
    <p:sldLayoutId id="2147483726" r:id="rId68"/>
    <p:sldLayoutId id="2147483727" r:id="rId69"/>
    <p:sldLayoutId id="2147483728" r:id="rId70"/>
    <p:sldLayoutId id="2147483729" r:id="rId71"/>
    <p:sldLayoutId id="2147483730" r:id="rId72"/>
    <p:sldLayoutId id="2147483731" r:id="rId73"/>
    <p:sldLayoutId id="2147483732" r:id="rId74"/>
    <p:sldLayoutId id="2147483733" r:id="rId75"/>
    <p:sldLayoutId id="2147483734" r:id="rId76"/>
    <p:sldLayoutId id="2147483735" r:id="rId77"/>
    <p:sldLayoutId id="2147483736" r:id="rId78"/>
    <p:sldLayoutId id="2147483737" r:id="rId79"/>
    <p:sldLayoutId id="2147483738" r:id="rId80"/>
    <p:sldLayoutId id="2147483739" r:id="rId81"/>
    <p:sldLayoutId id="2147483740" r:id="rId82"/>
    <p:sldLayoutId id="2147483741" r:id="rId83"/>
    <p:sldLayoutId id="2147483742" r:id="rId84"/>
    <p:sldLayoutId id="2147483743" r:id="rId85"/>
    <p:sldLayoutId id="2147483747" r:id="rId86"/>
    <p:sldLayoutId id="2147483748" r:id="rId87"/>
    <p:sldLayoutId id="2147483749" r:id="rId8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Relationship Id="rId4" Type="http://schemas.openxmlformats.org/officeDocument/2006/relationships/hyperlink" Target="https://apps.gov.powerapps.us/play/e/default-e95f1b23-abaf-45ee-821d-b7ab251ab3bf/a/e40d77cb-7ac9-472a-b96c-5c8f65afaa3e?tenantId=e95f1b23-abaf-45ee-821d-b7ab251ab3bf&amp;hint=0659c213-8b46-4efd-9379-8c545ad3f2a2&amp;sourcetime=1707239838032&amp;source=portal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ordcentralcoiadministrator@va.gov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hyperlink" Target="https://www.research.va.gov/programs/epros/education/webinars/archives.cfm" TargetMode="External"/><Relationship Id="rId7" Type="http://schemas.openxmlformats.org/officeDocument/2006/relationships/oleObject" Target="../embeddings/oleObject2.bin"/><Relationship Id="rId2" Type="http://schemas.openxmlformats.org/officeDocument/2006/relationships/hyperlink" Target="https://dvagov.sharepoint.com/sites/VHAORPPE/VAIRRS/SitePages/Conflict-of-Interest-(COI).aspx" TargetMode="Externa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4.emf"/><Relationship Id="rId5" Type="http://schemas.openxmlformats.org/officeDocument/2006/relationships/oleObject" Target="../embeddings/oleObject1.bin"/><Relationship Id="rId4" Type="http://schemas.openxmlformats.org/officeDocument/2006/relationships/hyperlink" Target="mailto:ordcentralcoiadministrator@va.gov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VAIRRS@va.gov" TargetMode="External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.va.gov/programs/epros/education/webinars/archives.cfm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VAIRRS@va.gov" TargetMode="External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govdelivery.com/accounts/USVHA/subscriber/new?topic_id=USVHA_1952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5E9C71-B0BC-BA93-5F1B-FB76E4C36A34}"/>
              </a:ext>
            </a:extLst>
          </p:cNvPr>
          <p:cNvSpPr txBox="1">
            <a:spLocks/>
          </p:cNvSpPr>
          <p:nvPr/>
        </p:nvSpPr>
        <p:spPr>
          <a:xfrm>
            <a:off x="2059394" y="3915568"/>
            <a:ext cx="3945835" cy="173292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sz="1600"/>
              <a:t>Check the chat box for handouts that may have been uploaded by the presenters. </a:t>
            </a:r>
            <a:endParaRPr lang="en-US" sz="1600">
              <a:cs typeface="Calibri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600"/>
              <a:t>Please mute your mic and use the chat box or raise your hand to ask questions. Reactions are also encouraged.</a:t>
            </a:r>
            <a:endParaRPr lang="en-US" sz="160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AF94A7-CC87-0F11-3D6F-D30213308CAB}"/>
              </a:ext>
            </a:extLst>
          </p:cNvPr>
          <p:cNvSpPr txBox="1"/>
          <p:nvPr/>
        </p:nvSpPr>
        <p:spPr>
          <a:xfrm>
            <a:off x="2442941" y="3090446"/>
            <a:ext cx="7124575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dirty="0">
                <a:latin typeface="Calibri"/>
                <a:ea typeface="ＭＳ Ｐゴシック"/>
                <a:cs typeface="Calibri"/>
              </a:rPr>
              <a:t>Welcome to the </a:t>
            </a:r>
            <a:r>
              <a:rPr lang="en-US" sz="2000" b="1" dirty="0" err="1">
                <a:latin typeface="Calibri"/>
                <a:ea typeface="ＭＳ Ｐゴシック"/>
                <a:cs typeface="Calibri"/>
              </a:rPr>
              <a:t>ePROS</a:t>
            </a:r>
            <a:r>
              <a:rPr lang="en-US" sz="2000" b="1" dirty="0">
                <a:latin typeface="Calibri"/>
                <a:ea typeface="ＭＳ Ｐゴシック"/>
                <a:cs typeface="Calibri"/>
              </a:rPr>
              <a:t> Webinar.  </a:t>
            </a:r>
            <a:endParaRPr lang="en-US" sz="2000" b="1" dirty="0">
              <a:latin typeface="Calibri"/>
              <a:cs typeface="Calibri"/>
            </a:endParaRPr>
          </a:p>
          <a:p>
            <a:pPr algn="ctr"/>
            <a:r>
              <a:rPr lang="en-US" b="1" dirty="0">
                <a:latin typeface="Calibri"/>
                <a:ea typeface="ＭＳ Ｐゴシック"/>
                <a:cs typeface="Calibri"/>
              </a:rPr>
              <a:t>We will begin shortly.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32C52C-9655-8795-9C85-6171FDD95F3E}"/>
              </a:ext>
            </a:extLst>
          </p:cNvPr>
          <p:cNvGrpSpPr/>
          <p:nvPr/>
        </p:nvGrpSpPr>
        <p:grpSpPr>
          <a:xfrm>
            <a:off x="1943451" y="5622708"/>
            <a:ext cx="8305101" cy="448840"/>
            <a:chOff x="419450" y="3103838"/>
            <a:chExt cx="8305101" cy="4488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179403-F56D-695D-81A8-3BE522C80A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174" t="1" b="-609"/>
            <a:stretch/>
          </p:blipFill>
          <p:spPr>
            <a:xfrm>
              <a:off x="419450" y="3103838"/>
              <a:ext cx="8305101" cy="446139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3AC6C9D-04CA-DE6E-C2B4-1C13B887917A}"/>
                </a:ext>
              </a:extLst>
            </p:cNvPr>
            <p:cNvGrpSpPr/>
            <p:nvPr/>
          </p:nvGrpSpPr>
          <p:grpSpPr>
            <a:xfrm>
              <a:off x="3431099" y="3103838"/>
              <a:ext cx="1697371" cy="448840"/>
              <a:chOff x="3850548" y="401054"/>
              <a:chExt cx="1697371" cy="44884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D082409-A4A3-70ED-5481-9973E1C67877}"/>
                  </a:ext>
                </a:extLst>
              </p:cNvPr>
              <p:cNvSpPr/>
              <p:nvPr/>
            </p:nvSpPr>
            <p:spPr>
              <a:xfrm>
                <a:off x="3850548" y="403755"/>
                <a:ext cx="419448" cy="443438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0A004F8-CA51-EBD6-79AD-F3961A39FD80}"/>
                  </a:ext>
                </a:extLst>
              </p:cNvPr>
              <p:cNvSpPr/>
              <p:nvPr/>
            </p:nvSpPr>
            <p:spPr>
              <a:xfrm>
                <a:off x="4709023" y="401054"/>
                <a:ext cx="419448" cy="443438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CF19114-DE93-9FEF-713A-B1E2DD1AD498}"/>
                  </a:ext>
                </a:extLst>
              </p:cNvPr>
              <p:cNvSpPr/>
              <p:nvPr/>
            </p:nvSpPr>
            <p:spPr>
              <a:xfrm>
                <a:off x="5128471" y="406456"/>
                <a:ext cx="419448" cy="443438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A72B5C4-79C9-DAB5-9AA7-9028FB8B8F31}"/>
              </a:ext>
            </a:extLst>
          </p:cNvPr>
          <p:cNvSpPr txBox="1">
            <a:spLocks/>
          </p:cNvSpPr>
          <p:nvPr/>
        </p:nvSpPr>
        <p:spPr>
          <a:xfrm>
            <a:off x="6102779" y="3915568"/>
            <a:ext cx="3945835" cy="173292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prstClr val="black"/>
                </a:solidFill>
              </a:rPr>
              <a:t>Please complete the post-webinar evaluation survey, available 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Arial"/>
              </a:rPr>
              <a:t> </a:t>
            </a:r>
            <a:r>
              <a:rPr lang="en-US" sz="1600" dirty="0">
                <a:solidFill>
                  <a:prstClr val="black"/>
                </a:solidFill>
              </a:rPr>
              <a:t>after the webinar. The presenter will post the link in chat.</a:t>
            </a:r>
            <a:endParaRPr lang="en-US" sz="1600" dirty="0">
              <a:solidFill>
                <a:prstClr val="black"/>
              </a:solidFill>
              <a:cs typeface="Calibri"/>
            </a:endParaRPr>
          </a:p>
          <a:p>
            <a:pPr marL="171450" indent="-171450" defTabSz="685800">
              <a:spcBef>
                <a:spcPts val="750"/>
              </a:spcBef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prstClr val="black"/>
                </a:solidFill>
              </a:rPr>
              <a:t>If you experience sound issues– call in using the number included on the TEAMs calendar invitation.</a:t>
            </a:r>
            <a:endParaRPr lang="en-US" sz="1600" dirty="0">
              <a:solidFill>
                <a:prstClr val="black"/>
              </a:solidFill>
              <a:cs typeface="Calibri"/>
            </a:endParaRPr>
          </a:p>
          <a:p>
            <a:pPr marL="0" indent="0" defTabSz="685800">
              <a:spcBef>
                <a:spcPts val="750"/>
              </a:spcBef>
              <a:buNone/>
              <a:defRPr/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055385A-6AC9-47C2-B200-074DD4E7A10A}"/>
              </a:ext>
            </a:extLst>
          </p:cNvPr>
          <p:cNvSpPr/>
          <p:nvPr/>
        </p:nvSpPr>
        <p:spPr>
          <a:xfrm>
            <a:off x="8498264" y="5617801"/>
            <a:ext cx="419448" cy="443438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99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1A640-82F2-D6F2-78E8-D559E9F113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800" y="292104"/>
            <a:ext cx="10369549" cy="971208"/>
          </a:xfrm>
        </p:spPr>
        <p:txBody>
          <a:bodyPr/>
          <a:lstStyle/>
          <a:p>
            <a:r>
              <a:rPr lang="en-US" dirty="0"/>
              <a:t>OGC EST ALT 450 REVIEW – Common Questions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3759F0-F14A-B395-77A8-98DAD5C748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400" dirty="0">
                <a:latin typeface="+mn-lt"/>
              </a:rPr>
              <a:t>What is Technical Review?</a:t>
            </a:r>
          </a:p>
          <a:p>
            <a:r>
              <a:rPr lang="en-US" sz="2400" dirty="0">
                <a:latin typeface="+mn-lt"/>
              </a:rPr>
              <a:t>What documents should researchers submit with their ALT-450?</a:t>
            </a:r>
          </a:p>
          <a:p>
            <a:r>
              <a:rPr lang="en-US" sz="2400" dirty="0">
                <a:latin typeface="+mn-lt"/>
              </a:rPr>
              <a:t>How is communication handled during EST’s review?</a:t>
            </a:r>
          </a:p>
          <a:p>
            <a:r>
              <a:rPr lang="en-US" sz="2400" dirty="0">
                <a:latin typeface="+mn-lt"/>
              </a:rPr>
              <a:t>What response times should researchers expect?</a:t>
            </a:r>
          </a:p>
          <a:p>
            <a:r>
              <a:rPr lang="en-US" sz="2400" dirty="0">
                <a:latin typeface="+mn-lt"/>
              </a:rPr>
              <a:t>How are conclusions communicated?</a:t>
            </a:r>
          </a:p>
          <a:p>
            <a:pPr marL="457200" lvl="1" indent="0">
              <a:buNone/>
            </a:pPr>
            <a:endParaRPr lang="en-US" sz="1050" dirty="0"/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8016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BB565-9640-BFDF-C567-05A6C04F7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2A3EE2-CF7E-DA07-EBB5-CDF0388FA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800" y="292104"/>
            <a:ext cx="10388599" cy="971208"/>
          </a:xfrm>
        </p:spPr>
        <p:txBody>
          <a:bodyPr/>
          <a:lstStyle/>
          <a:p>
            <a:r>
              <a:rPr lang="en-US" dirty="0"/>
              <a:t>WHAT IS THE TECHNICAL REVIEW?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9BCFDE-6658-40B1-E0B8-9B98798223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400" dirty="0">
                <a:latin typeface="+mn-lt"/>
              </a:rPr>
              <a:t>FCOIA’s initial review of the form to answer two key questions:</a:t>
            </a:r>
          </a:p>
          <a:p>
            <a:pPr lvl="1"/>
            <a:r>
              <a:rPr lang="en-US" dirty="0"/>
              <a:t>Did the Investigator provide all required information? </a:t>
            </a:r>
          </a:p>
          <a:p>
            <a:pPr lvl="2"/>
            <a:r>
              <a:rPr lang="en-US" sz="2400" dirty="0"/>
              <a:t>Did they answer every question and adequately substantiate their responses?</a:t>
            </a:r>
          </a:p>
          <a:p>
            <a:pPr lvl="1"/>
            <a:r>
              <a:rPr lang="en-US" dirty="0"/>
              <a:t>Do I understand what the Investigator is telling me? Can I understand the potential conflict?</a:t>
            </a:r>
          </a:p>
          <a:p>
            <a:pPr lvl="1"/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07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CE40D-11F5-40B7-DFF9-9734A2A12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65F925-95D5-6895-83C3-64B7DF4424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800" y="292104"/>
            <a:ext cx="10071099" cy="971208"/>
          </a:xfrm>
        </p:spPr>
        <p:txBody>
          <a:bodyPr/>
          <a:lstStyle/>
          <a:p>
            <a:r>
              <a:rPr lang="en-US" dirty="0"/>
              <a:t>DOCUMENTS SUBMITTED WITH ALT-450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CF40B-19DD-B484-4059-7A04CF860D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400" dirty="0">
                <a:latin typeface="+mn-lt"/>
              </a:rPr>
              <a:t>The key documents, at least initially, are:</a:t>
            </a:r>
          </a:p>
          <a:p>
            <a:pPr lvl="1"/>
            <a:r>
              <a:rPr lang="en-US" dirty="0">
                <a:latin typeface="+mn-lt"/>
              </a:rPr>
              <a:t>The fully executed Alt-450;</a:t>
            </a:r>
          </a:p>
          <a:p>
            <a:pPr lvl="1"/>
            <a:r>
              <a:rPr lang="en-US" dirty="0">
                <a:latin typeface="+mn-lt"/>
              </a:rPr>
              <a:t>Other documents that describe the study, such as the study protocol, the statement of work, or any CRADA or subaward documentation.</a:t>
            </a:r>
          </a:p>
          <a:p>
            <a:r>
              <a:rPr lang="en-US" sz="2400" dirty="0">
                <a:latin typeface="+mn-lt"/>
              </a:rPr>
              <a:t>However, other information may be needed, depending on the nature of the conflict.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542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DC678-6B3D-375C-6987-BBA12A2FE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35C9E-4C3E-BEC7-4D1D-DC60542142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800" y="292104"/>
            <a:ext cx="9994900" cy="971208"/>
          </a:xfrm>
        </p:spPr>
        <p:txBody>
          <a:bodyPr/>
          <a:lstStyle/>
          <a:p>
            <a:r>
              <a:rPr lang="en-US" dirty="0"/>
              <a:t>WHAT OTHER INFORMATION MIGHT EST NEED?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38FE26-2FE9-50B6-6352-314D379B73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400" dirty="0">
                <a:latin typeface="+mn-lt"/>
              </a:rPr>
              <a:t>The type of interest disclosed will determine whether and what types of additional information is needed.  </a:t>
            </a:r>
          </a:p>
          <a:p>
            <a:pPr lvl="1"/>
            <a:r>
              <a:rPr lang="en-US" dirty="0">
                <a:latin typeface="+mn-lt"/>
              </a:rPr>
              <a:t>Ex: If intellectual property is disclosed, information regarding:</a:t>
            </a:r>
          </a:p>
          <a:p>
            <a:pPr lvl="2"/>
            <a:r>
              <a:rPr lang="en-US" sz="2400" dirty="0"/>
              <a:t>O</a:t>
            </a:r>
            <a:r>
              <a:rPr lang="en-US" sz="2400" dirty="0">
                <a:latin typeface="+mn-lt"/>
              </a:rPr>
              <a:t>wnership interests/rights; </a:t>
            </a:r>
          </a:p>
          <a:p>
            <a:pPr lvl="2"/>
            <a:r>
              <a:rPr lang="en-US" sz="2400" dirty="0"/>
              <a:t>L</a:t>
            </a:r>
            <a:r>
              <a:rPr lang="en-US" sz="2400" dirty="0">
                <a:latin typeface="+mn-lt"/>
              </a:rPr>
              <a:t>icensing/commercialization status;</a:t>
            </a:r>
          </a:p>
          <a:p>
            <a:pPr lvl="2"/>
            <a:r>
              <a:rPr lang="en-US" sz="2400" dirty="0">
                <a:latin typeface="+mn-lt"/>
              </a:rPr>
              <a:t>Source of royalties.</a:t>
            </a:r>
          </a:p>
          <a:p>
            <a:pPr lvl="1"/>
            <a:r>
              <a:rPr lang="en-US" dirty="0">
                <a:latin typeface="+mn-lt"/>
              </a:rPr>
              <a:t>Ex:  For stocks and sector funds, documentation establishing the name of the fund/company and their present value could be helpful. </a:t>
            </a:r>
          </a:p>
          <a:p>
            <a:r>
              <a:rPr lang="en-US" sz="2400" dirty="0">
                <a:latin typeface="+mn-lt"/>
              </a:rPr>
              <a:t>Ideally, this information would be represented on the Alt-450, before it is submitted to EST.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912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5DBFC-DA0F-7C4C-5D3B-6BE6BA2A8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C4A0D3-8A76-BA2F-A72E-73696215F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800" y="292104"/>
            <a:ext cx="8263163" cy="971208"/>
          </a:xfrm>
        </p:spPr>
        <p:txBody>
          <a:bodyPr/>
          <a:lstStyle/>
          <a:p>
            <a:r>
              <a:rPr lang="en-US" dirty="0"/>
              <a:t>COMMUNICATION DURING THE REVIEW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7995F5-E80F-B73F-E744-136F6C0BFC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400" dirty="0">
                <a:latin typeface="+mn-lt"/>
              </a:rPr>
              <a:t>Paralegal Assignment and Initial Review</a:t>
            </a:r>
          </a:p>
          <a:p>
            <a:r>
              <a:rPr lang="en-US" sz="2400" dirty="0">
                <a:latin typeface="+mn-lt"/>
              </a:rPr>
              <a:t>Attorneys will direct follow-up inquiries to the appropriate parties</a:t>
            </a:r>
          </a:p>
          <a:p>
            <a:pPr lvl="1"/>
            <a:r>
              <a:rPr lang="en-US" dirty="0">
                <a:latin typeface="+mn-lt"/>
              </a:rPr>
              <a:t>E.g., the researcher, Tech Transfer, or the FCIOA as applicable. </a:t>
            </a:r>
          </a:p>
          <a:p>
            <a:r>
              <a:rPr lang="en-US" sz="2400" dirty="0">
                <a:latin typeface="+mn-lt"/>
              </a:rPr>
              <a:t>In most cases, the attorney will communicate directly with the researcher if follow-up information is needed.  </a:t>
            </a:r>
          </a:p>
          <a:p>
            <a:r>
              <a:rPr lang="en-US" sz="2400" dirty="0">
                <a:latin typeface="+mn-lt"/>
              </a:rPr>
              <a:t>Communication may be executed verbally or in writing, as appropriate.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199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E716A-A095-DF5C-329D-39BD9AD32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8784DA-98B5-CD3A-103C-4F2CC0377B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800" y="292104"/>
            <a:ext cx="8263163" cy="971208"/>
          </a:xfrm>
        </p:spPr>
        <p:txBody>
          <a:bodyPr/>
          <a:lstStyle/>
          <a:p>
            <a:r>
              <a:rPr lang="en-US" dirty="0"/>
              <a:t>TIMELINE FOR REVIEW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CDCD53-634F-CF0B-26FF-1563CCA57D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400" dirty="0">
                <a:latin typeface="+mn-lt"/>
              </a:rPr>
              <a:t>Depends on a variety of factors:</a:t>
            </a:r>
          </a:p>
          <a:p>
            <a:pPr lvl="1"/>
            <a:r>
              <a:rPr lang="en-US" dirty="0">
                <a:latin typeface="+mn-lt"/>
              </a:rPr>
              <a:t>Complexity of the case/whether information is needed from the researcher;</a:t>
            </a:r>
          </a:p>
          <a:p>
            <a:pPr lvl="1"/>
            <a:r>
              <a:rPr lang="en-US" dirty="0">
                <a:latin typeface="+mn-lt"/>
              </a:rPr>
              <a:t>Whether researchers are responsive to information requests;</a:t>
            </a:r>
          </a:p>
          <a:p>
            <a:pPr lvl="1"/>
            <a:r>
              <a:rPr lang="en-US" dirty="0">
                <a:latin typeface="+mn-lt"/>
              </a:rPr>
              <a:t>Attorney case load;</a:t>
            </a:r>
          </a:p>
          <a:p>
            <a:pPr lvl="1"/>
            <a:r>
              <a:rPr lang="en-US" dirty="0">
                <a:latin typeface="+mn-lt"/>
              </a:rPr>
              <a:t>Etc.  </a:t>
            </a:r>
          </a:p>
          <a:p>
            <a:r>
              <a:rPr lang="en-US" sz="2400" dirty="0">
                <a:latin typeface="+mn-lt"/>
              </a:rPr>
              <a:t>Cases marked as “urgent” will be prioritized.</a:t>
            </a:r>
          </a:p>
        </p:txBody>
      </p:sp>
    </p:spTree>
    <p:extLst>
      <p:ext uri="{BB962C8B-B14F-4D97-AF65-F5344CB8AC3E}">
        <p14:creationId xmlns:p14="http://schemas.microsoft.com/office/powerpoint/2010/main" val="79068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C2A5D-375F-375D-D6A6-819C9A51F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092092-1CB2-897B-554D-B2B10F127E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800" y="292104"/>
            <a:ext cx="10096500" cy="971208"/>
          </a:xfrm>
        </p:spPr>
        <p:txBody>
          <a:bodyPr/>
          <a:lstStyle/>
          <a:p>
            <a:r>
              <a:rPr lang="en-US" dirty="0"/>
              <a:t>HOW ARE CONCLUSIONS COMMUNICATED?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32B51F-D996-1737-DB72-2D9EDD67CC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400" dirty="0">
                <a:latin typeface="+mn-lt"/>
              </a:rPr>
              <a:t>Where no conflict issues arise, the attorney will send the signed ALT 450 (and any attending legal opinion) to the investigator, the FCOIA, and the ORD Central Administrator Inbox.</a:t>
            </a:r>
          </a:p>
          <a:p>
            <a:pPr lvl="1"/>
            <a:r>
              <a:rPr lang="en-US" dirty="0">
                <a:latin typeface="+mn-lt"/>
              </a:rPr>
              <a:t>EST personnel do not upload any documents directly to IRBNet.</a:t>
            </a:r>
          </a:p>
          <a:p>
            <a:r>
              <a:rPr lang="en-US" sz="2400" dirty="0">
                <a:latin typeface="+mn-lt"/>
              </a:rPr>
              <a:t>If there is a conflict, the attorney will work with the investigator to see if it can be resolved.  If it cannot, the attorney will notify the ORD Central Administrator Inbox.</a:t>
            </a:r>
          </a:p>
        </p:txBody>
      </p:sp>
    </p:spTree>
    <p:extLst>
      <p:ext uri="{BB962C8B-B14F-4D97-AF65-F5344CB8AC3E}">
        <p14:creationId xmlns:p14="http://schemas.microsoft.com/office/powerpoint/2010/main" val="177207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07CB9-5F37-FF84-672A-AF95032936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" y="1266092"/>
            <a:ext cx="4049486" cy="2162907"/>
          </a:xfrm>
        </p:spPr>
        <p:txBody>
          <a:bodyPr/>
          <a:lstStyle/>
          <a:p>
            <a:pPr algn="r"/>
            <a:r>
              <a:rPr lang="en-US" dirty="0"/>
              <a:t>Process Review</a:t>
            </a:r>
          </a:p>
        </p:txBody>
      </p:sp>
    </p:spTree>
    <p:extLst>
      <p:ext uri="{BB962C8B-B14F-4D97-AF65-F5344CB8AC3E}">
        <p14:creationId xmlns:p14="http://schemas.microsoft.com/office/powerpoint/2010/main" val="71887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A65EA1-9E46-612D-100F-E36D8BEEC7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OGC ETHICS SUBMISSION AND REVIEW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3B47B0-B505-7329-D095-49B55E6679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800" dirty="0"/>
              <a:t>Once the FCOI Administrator determines an Alt 450 requires review by OGC EST, the submission and review process consists of 3 primary phases:</a:t>
            </a:r>
          </a:p>
          <a:p>
            <a:r>
              <a:rPr lang="en-US" sz="1800" b="1" dirty="0"/>
              <a:t>Phase 1 </a:t>
            </a:r>
            <a:r>
              <a:rPr lang="en-US" sz="1800" dirty="0"/>
              <a:t>– FCOI Administrator submits to OGC EST in IRBNet</a:t>
            </a:r>
          </a:p>
          <a:p>
            <a:r>
              <a:rPr lang="en-US" sz="1800" b="1" dirty="0"/>
              <a:t>Phase 2 </a:t>
            </a:r>
            <a:r>
              <a:rPr lang="en-US" sz="1800" dirty="0"/>
              <a:t>– OGC EST conducts review and provides review results</a:t>
            </a:r>
          </a:p>
          <a:p>
            <a:r>
              <a:rPr lang="en-US" sz="1800" b="1" dirty="0"/>
              <a:t>Phase 3 </a:t>
            </a:r>
            <a:r>
              <a:rPr lang="en-US" sz="1800" dirty="0"/>
              <a:t>– ORD Central COI Administrator closes out submission in OGC workspace</a:t>
            </a:r>
          </a:p>
          <a:p>
            <a:endParaRPr lang="en-US" sz="1800" dirty="0"/>
          </a:p>
          <a:p>
            <a:pPr algn="ctr"/>
            <a:r>
              <a:rPr lang="en-US" sz="1800" dirty="0"/>
              <a:t>We will walk through the steps within each phase.</a:t>
            </a:r>
          </a:p>
        </p:txBody>
      </p:sp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11FFA0B0-D1DB-FB86-7091-3144B630B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093878" y="457200"/>
            <a:ext cx="4066610" cy="53278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2F9613-0374-B90B-B3F1-C8EC14B21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7151" y="4552545"/>
            <a:ext cx="914955" cy="14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4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1B1DE48-53CC-9101-A185-183CE45930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3857" y="292104"/>
            <a:ext cx="4214611" cy="5703041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398D2-846C-6FF1-92A6-D0F672EB6E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PHASE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C7AAF6-AC38-A324-68FB-5E45E2A50D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672390"/>
            <a:ext cx="6426200" cy="4211052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FCOI Administrator is responsible for ensuring the COI disclosure submission includes the completed Alt 450 wizard and the protocol document.  </a:t>
            </a:r>
            <a:r>
              <a:rPr lang="en-US" sz="1600" b="1" i="1" dirty="0"/>
              <a:t>OGC EST cannot conduct a review without the required documents.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FCOI Administrator updates the </a:t>
            </a:r>
            <a:r>
              <a:rPr lang="en-US" sz="1600" u="sng" dirty="0"/>
              <a:t>Review Details </a:t>
            </a:r>
            <a:r>
              <a:rPr lang="en-US" sz="1600" dirty="0"/>
              <a:t>in the </a:t>
            </a:r>
            <a:r>
              <a:rPr lang="en-US" sz="1600" u="sng" dirty="0"/>
              <a:t>submission package</a:t>
            </a:r>
            <a:r>
              <a:rPr lang="en-US" sz="1600" dirty="0"/>
              <a:t> as follows: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/>
              <a:t>Review Type: 	Administrative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/>
              <a:t>Board Action:	Forwarded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/>
              <a:t>Effective Date:	Current Date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For submissions to OGC EST, the FCOI Administrator </a:t>
            </a:r>
            <a:r>
              <a:rPr lang="en-US" sz="1600" b="1" dirty="0"/>
              <a:t>should not </a:t>
            </a:r>
            <a:r>
              <a:rPr lang="en-US" sz="1600" dirty="0"/>
              <a:t>record Alt 450 review results (i.e., “No Conflict”, “Conflict of Interest”, etc.) in the local COI workspace.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algn="ctr">
              <a:spcBef>
                <a:spcPts val="600"/>
              </a:spcBef>
            </a:pPr>
            <a:r>
              <a:rPr lang="en-US" b="1" i="1" dirty="0">
                <a:solidFill>
                  <a:srgbClr val="0070C0"/>
                </a:solidFill>
              </a:rPr>
              <a:t>Dummy Agenda Dates </a:t>
            </a:r>
            <a:r>
              <a:rPr lang="en-US" i="1" dirty="0"/>
              <a:t>and </a:t>
            </a:r>
            <a:r>
              <a:rPr lang="en-US" b="1" i="1" dirty="0">
                <a:solidFill>
                  <a:srgbClr val="0070C0"/>
                </a:solidFill>
              </a:rPr>
              <a:t>Tags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/>
              <a:t>are great ways to organize the COI workspace and quickly locate submissions based on OGC EST review status.</a:t>
            </a:r>
          </a:p>
        </p:txBody>
      </p:sp>
      <p:pic>
        <p:nvPicPr>
          <p:cNvPr id="8" name="Graphic 7" descr="Lights On with solid fill">
            <a:extLst>
              <a:ext uri="{FF2B5EF4-FFF2-40B4-BE49-F238E27FC236}">
                <a16:creationId xmlns:a16="http://schemas.microsoft.com/office/drawing/2014/main" id="{1F930FA9-F161-43B1-5181-F249455FE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138" y="5474368"/>
            <a:ext cx="372979" cy="37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8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DF122-369F-DE37-0A5B-5D4755EF4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A3866A-5420-8882-D98B-C65AD94FBF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5527" y="1346242"/>
            <a:ext cx="4376370" cy="399824"/>
          </a:xfrm>
        </p:spPr>
        <p:txBody>
          <a:bodyPr>
            <a:normAutofit/>
          </a:bodyPr>
          <a:lstStyle/>
          <a:p>
            <a:r>
              <a:rPr lang="en-US" dirty="0"/>
              <a:t>Monthly Webinar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A4286-8318-E69D-2420-1352B0BB2F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5528" y="1555023"/>
            <a:ext cx="6171450" cy="117076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VA INNOVATION AND RESEARCH REVIEW SYSTEM (VAIRRS)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804089-34B6-CEB3-0097-7FCF2F32A2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5527" y="3069593"/>
            <a:ext cx="3091542" cy="399824"/>
          </a:xfrm>
        </p:spPr>
        <p:txBody>
          <a:bodyPr/>
          <a:lstStyle/>
          <a:p>
            <a:r>
              <a:rPr lang="en-US" dirty="0"/>
              <a:t>January 28, 2024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401B02-0EA7-C2F2-C494-ED2018CB58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5526" y="4277950"/>
            <a:ext cx="7671749" cy="1736583"/>
          </a:xfrm>
        </p:spPr>
        <p:txBody>
          <a:bodyPr/>
          <a:lstStyle/>
          <a:p>
            <a:r>
              <a:rPr lang="en-US" i="1" dirty="0"/>
              <a:t>Alex Miller</a:t>
            </a:r>
            <a:r>
              <a:rPr lang="en-US" dirty="0"/>
              <a:t>, Attorney Advisor, OGC – Ethics Specialty Team (EST)</a:t>
            </a:r>
          </a:p>
          <a:p>
            <a:r>
              <a:rPr lang="en-US" i="1" dirty="0"/>
              <a:t>Angela Foster</a:t>
            </a:r>
            <a:r>
              <a:rPr lang="en-US" dirty="0"/>
              <a:t>, VAIRRS Program Manager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8D9F9B-161E-99ED-312A-AF7B32C74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PRESENTERS:</a:t>
            </a:r>
          </a:p>
        </p:txBody>
      </p:sp>
    </p:spTree>
    <p:extLst>
      <p:ext uri="{BB962C8B-B14F-4D97-AF65-F5344CB8AC3E}">
        <p14:creationId xmlns:p14="http://schemas.microsoft.com/office/powerpoint/2010/main" val="40045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398D2-846C-6FF1-92A6-D0F672EB6E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801" y="292104"/>
            <a:ext cx="3442368" cy="971208"/>
          </a:xfrm>
        </p:spPr>
        <p:txBody>
          <a:bodyPr/>
          <a:lstStyle/>
          <a:p>
            <a:r>
              <a:rPr lang="en-US" dirty="0"/>
              <a:t>PHASE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C7AAF6-AC38-A324-68FB-5E45E2A50D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094873"/>
            <a:ext cx="5930900" cy="4944980"/>
          </a:xfrm>
        </p:spPr>
        <p:txBody>
          <a:bodyPr/>
          <a:lstStyle/>
          <a:p>
            <a:r>
              <a:rPr lang="en-US" sz="1600" dirty="0"/>
              <a:t>Phase 2 steps are typically conducted </a:t>
            </a:r>
            <a:r>
              <a:rPr lang="en-US" sz="1600" b="1" dirty="0"/>
              <a:t>outside of IRBNet</a:t>
            </a:r>
            <a:r>
              <a:rPr lang="en-US" sz="1600" dirty="0"/>
              <a:t>.  </a:t>
            </a:r>
          </a:p>
          <a:p>
            <a:r>
              <a:rPr lang="en-US" sz="1600" b="1" dirty="0"/>
              <a:t>OGC EST utilizes Outlook for all post-submission communication</a:t>
            </a:r>
            <a:r>
              <a:rPr lang="en-US" sz="1600" dirty="0"/>
              <a:t> with FCOI Administrators and investigators.</a:t>
            </a:r>
          </a:p>
          <a:p>
            <a:endParaRPr lang="en-US" sz="16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OGC EST will confirm receipt and attorney assignment via email to the FCOI Administrator.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OGC EST will download required documents from IRBNet.  Assignment and/or review may be delayed if required documents are not included with submission.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OGC EST will send all follow-up questions via email to FCOI Administrator and investigator.  Timely responses will prevent delays.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OGC EST will provide review results via email to FCOI Administrator, investigator, and ORD Central COI Administrator.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BAF0671-D812-3A81-875F-F05C42DD8C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" b="666"/>
          <a:stretch/>
        </p:blipFill>
        <p:spPr>
          <a:xfrm>
            <a:off x="506141" y="1913021"/>
            <a:ext cx="5448601" cy="3609473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577A27-000C-D978-74F4-E0B88E778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985" y="4393498"/>
            <a:ext cx="7715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2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1B1DE48-53CC-9101-A185-183CE45930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268" y="1744580"/>
            <a:ext cx="4214611" cy="315602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398D2-846C-6FF1-92A6-D0F672EB6E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PHASE 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C7AAF6-AC38-A324-68FB-5E45E2A50D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799" y="1744580"/>
            <a:ext cx="6803931" cy="3845992"/>
          </a:xfrm>
        </p:spPr>
        <p:txBody>
          <a:bodyPr/>
          <a:lstStyle/>
          <a:p>
            <a:r>
              <a:rPr lang="en-US" sz="1600" dirty="0"/>
              <a:t>The ORD Central COI Administrator is responsible for recording the Alt 450 review results, uploading the signed form in OGC EST’s IRBNet workspace, and recording the submission package review results. </a:t>
            </a:r>
            <a:r>
              <a:rPr lang="en-US" sz="1600" i="1" dirty="0"/>
              <a:t>Disclosure review results are recorded separately from the submission package review results.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Alt 450 review results and uploaded Alt 450 are immediately available to the FCOI Administrator and investigator.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For submissions to OGC EST, the FCOI Administrator </a:t>
            </a:r>
            <a:r>
              <a:rPr lang="en-US" sz="1600" b="1" dirty="0"/>
              <a:t>should not </a:t>
            </a:r>
            <a:r>
              <a:rPr lang="en-US" sz="1600" dirty="0"/>
              <a:t>record Alt 450 review results (i.e., “No Conflict”, “Conflict of Interest”, etc.) in the local COI workspace.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event the ORD Central COI Admin is omitted from the final review results email, please forward a copy of the email, with attachments, to </a:t>
            </a:r>
            <a:r>
              <a:rPr lang="en-US" sz="1600" dirty="0">
                <a:hlinkClick r:id="rId3"/>
              </a:rPr>
              <a:t>ordcentralcoiadministrator@va.gov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ORD Central COI Administrator aims to record review results </a:t>
            </a:r>
            <a:r>
              <a:rPr lang="en-US" sz="1600" b="1" dirty="0"/>
              <a:t>within 24-hours </a:t>
            </a:r>
            <a:r>
              <a:rPr lang="en-US" sz="1600" dirty="0"/>
              <a:t>of receiving final email.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060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CEA5D4-A1DC-2937-2295-0FFE761062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C0EE69A-914D-879E-75CF-D1D75BB931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659787"/>
              </p:ext>
            </p:extLst>
          </p:nvPr>
        </p:nvGraphicFramePr>
        <p:xfrm>
          <a:off x="438150" y="1640655"/>
          <a:ext cx="11315700" cy="4506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0848">
                  <a:extLst>
                    <a:ext uri="{9D8B030D-6E8A-4147-A177-3AD203B41FA5}">
                      <a16:colId xmlns:a16="http://schemas.microsoft.com/office/drawing/2014/main" val="3482490265"/>
                    </a:ext>
                  </a:extLst>
                </a:gridCol>
                <a:gridCol w="6544852">
                  <a:extLst>
                    <a:ext uri="{9D8B030D-6E8A-4147-A177-3AD203B41FA5}">
                      <a16:colId xmlns:a16="http://schemas.microsoft.com/office/drawing/2014/main" val="16050207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Resource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Resource 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217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VAIRRS University, “Conflict of Interest (COI) Administrator” Role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linkClick r:id="rId2"/>
                        </a:rPr>
                        <a:t>https://dvagov.sharepoint.com/sites/VHAORPPE/VAIRRS/SitePages/Conflict-of-Interest-(COI).aspx</a:t>
                      </a:r>
                      <a:endParaRPr lang="en-US" sz="1400" dirty="0"/>
                    </a:p>
                    <a:p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693801"/>
                  </a:ext>
                </a:extLst>
              </a:tr>
              <a:tr h="919228">
                <a:tc>
                  <a:txBody>
                    <a:bodyPr/>
                    <a:lstStyle/>
                    <a:p>
                      <a:r>
                        <a:rPr lang="en-US" sz="1400" dirty="0"/>
                        <a:t>IRBNet Training Energizer – COI Review 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044735"/>
                  </a:ext>
                </a:extLst>
              </a:tr>
              <a:tr h="930305">
                <a:tc>
                  <a:txBody>
                    <a:bodyPr/>
                    <a:lstStyle/>
                    <a:p>
                      <a:r>
                        <a:rPr lang="en-US" sz="1400" dirty="0"/>
                        <a:t>IRBNet Training Energizer – Submitting COI Disclosures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  <a:p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69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Guidance document – Submitting an Annual or Interim COI Disclosure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 development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343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Previous COI Webinar Recordings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linkClick r:id="rId3"/>
                        </a:rPr>
                        <a:t>https://www.research.va.gov/programs/epros/education/webinars/archives.cfm</a:t>
                      </a:r>
                      <a:endParaRPr lang="en-US" sz="1400" dirty="0"/>
                    </a:p>
                    <a:p>
                      <a:endParaRPr 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151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ORD Central COI Administrator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linkClick r:id="rId4"/>
                        </a:rPr>
                        <a:t>ordcentralcoiadministrator@va.gov</a:t>
                      </a:r>
                      <a:endParaRPr lang="en-US" sz="1400" dirty="0"/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541651"/>
                  </a:ext>
                </a:extLst>
              </a:tr>
            </a:tbl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A459384-7F6E-2B43-DBBE-DF4E7DC4EF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3831852"/>
              </p:ext>
            </p:extLst>
          </p:nvPr>
        </p:nvGraphicFramePr>
        <p:xfrm>
          <a:off x="5281488" y="2834183"/>
          <a:ext cx="1223962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5" imgW="1076400" imgH="907200" progId="Acrobat.Document.DC">
                  <p:embed/>
                </p:oleObj>
              </mc:Choice>
              <mc:Fallback>
                <p:oleObj name="Acrobat Document" showAsIcon="1" r:id="rId5" imgW="1076400" imgH="907200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A459384-7F6E-2B43-DBBE-DF4E7DC4EF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81488" y="2834183"/>
                        <a:ext cx="1223962" cy="906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4AFD45B-3366-EF78-9065-19F6EF9504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7004468"/>
              </p:ext>
            </p:extLst>
          </p:nvPr>
        </p:nvGraphicFramePr>
        <p:xfrm>
          <a:off x="5281488" y="3740646"/>
          <a:ext cx="1223962" cy="902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7" imgW="914400" imgH="771525" progId="Acrobat.Document.DC">
                  <p:embed/>
                </p:oleObj>
              </mc:Choice>
              <mc:Fallback>
                <p:oleObj name="Acrobat Document" showAsIcon="1" r:id="rId7" imgW="914400" imgH="771525" progId="Acrobat.Document.DC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A4AFD45B-3366-EF78-9065-19F6EF9504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81488" y="3740646"/>
                        <a:ext cx="1223962" cy="902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610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20D88-F028-1FDA-ED5B-34D65EC248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6291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E20255-98B4-7F08-9704-3430C92252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 FOR JOINING!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A1662-F608-A053-0C70-505A3622B0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2493" y="2601825"/>
            <a:ext cx="4059187" cy="885825"/>
          </a:xfrm>
        </p:spPr>
        <p:txBody>
          <a:bodyPr anchor="t"/>
          <a:lstStyle/>
          <a:p>
            <a:r>
              <a:rPr lang="en-US" sz="1600" i="1" dirty="0">
                <a:solidFill>
                  <a:schemeClr val="bg1"/>
                </a:solidFill>
              </a:rPr>
              <a:t>If you have any questions, please contact the VAIRRS Support Team at </a:t>
            </a:r>
            <a:r>
              <a:rPr lang="en-US" sz="1600" i="1" dirty="0">
                <a:solidFill>
                  <a:schemeClr val="accent5">
                    <a:lumMod val="40000"/>
                    <a:lumOff val="6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VAIRRS@va.gov</a:t>
            </a:r>
            <a:r>
              <a:rPr lang="en-US" sz="1600" i="1" dirty="0">
                <a:solidFill>
                  <a:schemeClr val="bg1"/>
                </a:solidFill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76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A3217-DDB9-9EFA-3482-79518E0FE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722CC-37A3-11A5-7046-FE547CDBA9E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6B22F-CB2B-B8B2-E347-3D8C19FF3E0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08537" y="3117127"/>
            <a:ext cx="3612399" cy="584553"/>
          </a:xfrm>
        </p:spPr>
        <p:txBody>
          <a:bodyPr/>
          <a:lstStyle/>
          <a:p>
            <a:r>
              <a:rPr lang="en-US" dirty="0"/>
              <a:t>ANNOUNCEMENTS AND WEBINAR OBJECTIVE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DBC4C-7A36-AAA2-28A8-49267230987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08538" y="3825239"/>
            <a:ext cx="4962228" cy="584553"/>
          </a:xfrm>
        </p:spPr>
        <p:txBody>
          <a:bodyPr/>
          <a:lstStyle/>
          <a:p>
            <a:r>
              <a:rPr lang="en-US" sz="1800" dirty="0">
                <a:effectLst/>
                <a:ea typeface="Calibri" panose="020F0502020204030204" pitchFamily="34" charset="0"/>
              </a:rPr>
              <a:t>FCOI TRAINING – OGC ETHICS AND OPERATIONALIZING FOR IRBNET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8EB5D2-9163-970F-223E-53627C47DB9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08537" y="4533350"/>
            <a:ext cx="5902753" cy="584553"/>
          </a:xfrm>
        </p:spPr>
        <p:txBody>
          <a:bodyPr/>
          <a:lstStyle/>
          <a:p>
            <a:r>
              <a:rPr lang="en-US" sz="1800" dirty="0">
                <a:effectLst/>
                <a:ea typeface="Calibri" panose="020F0502020204030204" pitchFamily="34" charset="0"/>
              </a:rPr>
              <a:t>Q&amp;A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64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5" b="23765"/>
          <a:stretch/>
        </p:blipFill>
        <p:spPr/>
      </p:pic>
      <p:sp>
        <p:nvSpPr>
          <p:cNvPr id="29" name="Rectangle 28"/>
          <p:cNvSpPr/>
          <p:nvPr/>
        </p:nvSpPr>
        <p:spPr>
          <a:xfrm>
            <a:off x="0" y="1986455"/>
            <a:ext cx="12192000" cy="3598418"/>
          </a:xfrm>
          <a:prstGeom prst="rect">
            <a:avLst/>
          </a:prstGeom>
          <a:solidFill>
            <a:schemeClr val="tx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TextBox 24"/>
          <p:cNvSpPr txBox="1"/>
          <p:nvPr/>
        </p:nvSpPr>
        <p:spPr>
          <a:xfrm>
            <a:off x="935218" y="838939"/>
            <a:ext cx="9847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WEBINAR HOUSEKEEPING</a:t>
            </a:r>
            <a:endParaRPr lang="id-ID" sz="3200" b="1" dirty="0">
              <a:solidFill>
                <a:schemeClr val="accent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86212" y="2610714"/>
            <a:ext cx="4007276" cy="1345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This session is recorded, and the associated handouts will be available on </a:t>
            </a:r>
            <a:r>
              <a:rPr lang="en-US" sz="1400" dirty="0" err="1">
                <a:solidFill>
                  <a:schemeClr val="bg1"/>
                </a:solidFill>
                <a:cs typeface="Calibri" panose="020F0502020204030204" pitchFamily="34" charset="0"/>
              </a:rPr>
              <a:t>ePROS</a:t>
            </a: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 Education and Training website within a week after the webinar.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986212" y="2145401"/>
            <a:ext cx="382290" cy="401621"/>
            <a:chOff x="1051818" y="2637008"/>
            <a:chExt cx="382290" cy="401621"/>
          </a:xfrm>
        </p:grpSpPr>
        <p:sp>
          <p:nvSpPr>
            <p:cNvPr id="32" name="Oval 31"/>
            <p:cNvSpPr/>
            <p:nvPr/>
          </p:nvSpPr>
          <p:spPr>
            <a:xfrm>
              <a:off x="1080027" y="2712756"/>
              <a:ext cx="325873" cy="3258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chemeClr val="bg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51818" y="2637008"/>
              <a:ext cx="382290" cy="382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sz="1400" b="1" dirty="0">
                  <a:solidFill>
                    <a:schemeClr val="tx2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396711" y="2221149"/>
            <a:ext cx="182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RECORDING</a:t>
            </a:r>
            <a:endParaRPr lang="id-ID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E15F52-4D8C-CDEC-EB32-314E69A415B3}"/>
              </a:ext>
            </a:extLst>
          </p:cNvPr>
          <p:cNvSpPr/>
          <p:nvPr/>
        </p:nvSpPr>
        <p:spPr>
          <a:xfrm>
            <a:off x="6154951" y="2610714"/>
            <a:ext cx="4547452" cy="1028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Please use the chat box to submit questions. </a:t>
            </a:r>
          </a:p>
          <a:p>
            <a:pPr>
              <a:lnSpc>
                <a:spcPct val="150000"/>
              </a:lnSpc>
            </a:pPr>
            <a:r>
              <a:rPr lang="en-US" sz="1400" b="1" u="sng" dirty="0">
                <a:solidFill>
                  <a:schemeClr val="bg1"/>
                </a:solidFill>
                <a:cs typeface="Calibri" panose="020F0502020204030204" pitchFamily="34" charset="0"/>
              </a:rPr>
              <a:t>Questions will be addressed at the end</a:t>
            </a:r>
            <a:br>
              <a:rPr lang="en-US" sz="1400" b="1" u="sng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sz="1400" b="1" u="sng" dirty="0">
                <a:solidFill>
                  <a:schemeClr val="bg1"/>
                </a:solidFill>
                <a:cs typeface="Calibri" panose="020F0502020204030204" pitchFamily="34" charset="0"/>
              </a:rPr>
              <a:t>of the webinar.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225DCF-B336-EE00-6359-6BBC282C4DF7}"/>
              </a:ext>
            </a:extLst>
          </p:cNvPr>
          <p:cNvGrpSpPr/>
          <p:nvPr/>
        </p:nvGrpSpPr>
        <p:grpSpPr>
          <a:xfrm>
            <a:off x="6164291" y="2145401"/>
            <a:ext cx="382290" cy="401621"/>
            <a:chOff x="1051818" y="2637008"/>
            <a:chExt cx="382290" cy="40162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C2F7D7B-9F34-F72D-7AB3-1B507550EB29}"/>
                </a:ext>
              </a:extLst>
            </p:cNvPr>
            <p:cNvSpPr/>
            <p:nvPr/>
          </p:nvSpPr>
          <p:spPr>
            <a:xfrm>
              <a:off x="1080027" y="2712756"/>
              <a:ext cx="325873" cy="3258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D44B68-73B0-DB1F-1DEE-A38A915309BC}"/>
                </a:ext>
              </a:extLst>
            </p:cNvPr>
            <p:cNvSpPr/>
            <p:nvPr/>
          </p:nvSpPr>
          <p:spPr>
            <a:xfrm>
              <a:off x="1051818" y="2637008"/>
              <a:ext cx="382290" cy="382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d-ID" sz="1400" b="1" dirty="0">
                  <a:solidFill>
                    <a:schemeClr val="tx2"/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8F933F2-C085-32C3-950B-55A754F7C8EF}"/>
              </a:ext>
            </a:extLst>
          </p:cNvPr>
          <p:cNvSpPr txBox="1"/>
          <p:nvPr/>
        </p:nvSpPr>
        <p:spPr>
          <a:xfrm>
            <a:off x="6518373" y="2221149"/>
            <a:ext cx="4043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Q&amp;A</a:t>
            </a:r>
            <a:endParaRPr lang="id-ID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5B95719-1F8A-EE7E-4EE5-975706E62DAD}"/>
              </a:ext>
            </a:extLst>
          </p:cNvPr>
          <p:cNvCxnSpPr>
            <a:cxnSpLocks/>
          </p:cNvCxnSpPr>
          <p:nvPr/>
        </p:nvCxnSpPr>
        <p:spPr>
          <a:xfrm>
            <a:off x="1030091" y="1582659"/>
            <a:ext cx="2727922" cy="0"/>
          </a:xfrm>
          <a:prstGeom prst="line">
            <a:avLst/>
          </a:prstGeom>
          <a:ln w="57150">
            <a:solidFill>
              <a:srgbClr val="FAC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6A14865E-1BEF-D249-8739-20784550B973}"/>
              </a:ext>
            </a:extLst>
          </p:cNvPr>
          <p:cNvGrpSpPr/>
          <p:nvPr/>
        </p:nvGrpSpPr>
        <p:grpSpPr>
          <a:xfrm>
            <a:off x="999821" y="3932785"/>
            <a:ext cx="382290" cy="401621"/>
            <a:chOff x="1051818" y="2637008"/>
            <a:chExt cx="382290" cy="40162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1C1656E-B173-B007-60B0-FE75288F3DD5}"/>
                </a:ext>
              </a:extLst>
            </p:cNvPr>
            <p:cNvSpPr/>
            <p:nvPr/>
          </p:nvSpPr>
          <p:spPr>
            <a:xfrm>
              <a:off x="1080027" y="2712756"/>
              <a:ext cx="325873" cy="3258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0795839-BF77-EFF0-15F7-28651CDCCB6B}"/>
                </a:ext>
              </a:extLst>
            </p:cNvPr>
            <p:cNvSpPr/>
            <p:nvPr/>
          </p:nvSpPr>
          <p:spPr>
            <a:xfrm>
              <a:off x="1051818" y="2637008"/>
              <a:ext cx="382290" cy="382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400" b="1" dirty="0">
                  <a:solidFill>
                    <a:schemeClr val="tx2"/>
                  </a:solidFill>
                  <a:latin typeface="Calibri" panose="020F0502020204030204" pitchFamily="34" charset="0"/>
                </a:rPr>
                <a:t>3</a:t>
              </a:r>
              <a:endParaRPr lang="id-ID" sz="1400" b="1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55FE752-40A4-44EA-2B43-8B9EA32C6AFA}"/>
              </a:ext>
            </a:extLst>
          </p:cNvPr>
          <p:cNvSpPr txBox="1"/>
          <p:nvPr/>
        </p:nvSpPr>
        <p:spPr>
          <a:xfrm>
            <a:off x="1353903" y="3975366"/>
            <a:ext cx="3207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CLOSE CAPTIONING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099118-D227-57BC-28C6-747194918C24}"/>
              </a:ext>
            </a:extLst>
          </p:cNvPr>
          <p:cNvSpPr/>
          <p:nvPr/>
        </p:nvSpPr>
        <p:spPr>
          <a:xfrm>
            <a:off x="1028030" y="4333576"/>
            <a:ext cx="4007276" cy="1021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Available on Teams. At the top menu bar select: “More,” “Record and transcribe,” and “Transcript.”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915EBA-1708-1B3F-CC3C-C77184E1A1AB}"/>
              </a:ext>
            </a:extLst>
          </p:cNvPr>
          <p:cNvGrpSpPr/>
          <p:nvPr/>
        </p:nvGrpSpPr>
        <p:grpSpPr>
          <a:xfrm>
            <a:off x="6154951" y="3932785"/>
            <a:ext cx="382290" cy="401621"/>
            <a:chOff x="1051818" y="2637008"/>
            <a:chExt cx="382290" cy="40162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2F7D3A6-EB40-1FD0-3F78-2F9FB5CC7BB0}"/>
                </a:ext>
              </a:extLst>
            </p:cNvPr>
            <p:cNvSpPr/>
            <p:nvPr/>
          </p:nvSpPr>
          <p:spPr>
            <a:xfrm>
              <a:off x="1080027" y="2712756"/>
              <a:ext cx="325873" cy="3258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B86C6F3-7C76-3914-12A6-9BC0600F2656}"/>
                </a:ext>
              </a:extLst>
            </p:cNvPr>
            <p:cNvSpPr/>
            <p:nvPr/>
          </p:nvSpPr>
          <p:spPr>
            <a:xfrm>
              <a:off x="1051818" y="2637008"/>
              <a:ext cx="382290" cy="382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400" b="1" dirty="0">
                  <a:solidFill>
                    <a:schemeClr val="tx2"/>
                  </a:solidFill>
                  <a:latin typeface="Calibri" panose="020F0502020204030204" pitchFamily="34" charset="0"/>
                </a:rPr>
                <a:t>4</a:t>
              </a:r>
              <a:endParaRPr lang="id-ID" sz="1400" b="1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4786620-CECA-A216-6A50-89E9D8F80DE9}"/>
              </a:ext>
            </a:extLst>
          </p:cNvPr>
          <p:cNvSpPr txBox="1"/>
          <p:nvPr/>
        </p:nvSpPr>
        <p:spPr>
          <a:xfrm>
            <a:off x="6509033" y="3888163"/>
            <a:ext cx="4043267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WEBINAR ARCHIVE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ECA106-92D9-C559-5905-C42E8B4789CD}"/>
              </a:ext>
            </a:extLst>
          </p:cNvPr>
          <p:cNvSpPr/>
          <p:nvPr/>
        </p:nvSpPr>
        <p:spPr>
          <a:xfrm>
            <a:off x="6164291" y="4333576"/>
            <a:ext cx="4007276" cy="102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Most </a:t>
            </a:r>
            <a:r>
              <a:rPr lang="en-US" sz="1400" dirty="0" err="1">
                <a:solidFill>
                  <a:schemeClr val="bg1"/>
                </a:solidFill>
                <a:cs typeface="Calibri" panose="020F0502020204030204" pitchFamily="34" charset="0"/>
              </a:rPr>
              <a:t>ePROS</a:t>
            </a: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 webinars can be found here: </a:t>
            </a: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https://www.research.va.gov/programs/epros/education/webinars/archives.cfm</a:t>
            </a: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755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D2878F2-BD3D-B075-3BC3-1B7921BFC1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IMPORTANT ANNOUNCEMENTS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FD3597B-F2C7-B60B-22D7-88A0DFB1F9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VAIRRS BEST PRACTICE SANDBOX (BPS)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4A4707A-4001-E50C-D25F-AC605FC64A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 DICTIONARY WORKGROUP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29EB0D-CA04-71A8-A1BF-8706705783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FEBRUARY VAIRRS WEBINAR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F2F67DA-CDDF-3697-CAA6-44C46D32C4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You are invited to participate in the soft launch of the VAIRRS BPS, a collaborative platform designed to facilitate the sharing of local research-specific VAIRRS processes and best practices, as they relate to IRBNet, within the VA research community. 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During the soft launch, participants are asked to 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submit best practices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If you are interested and available, please email 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2"/>
              </a:rPr>
              <a:t>VAIRRS@va.gov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with the subject line “Interested in BPS Testing” by 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Wednesday, January 29. </a:t>
            </a:r>
          </a:p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F67B2A2-D826-5C0C-1389-C29AB42B6D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VAIRRS is establishing a standardized version of the VAIRRS Data Dictionary (current version is available through VAIRRS University).</a:t>
            </a:r>
          </a:p>
          <a:p>
            <a:r>
              <a:rPr lang="en-US" dirty="0"/>
              <a:t>We are requesting assistance from the field in this effort.</a:t>
            </a:r>
          </a:p>
          <a:p>
            <a:r>
              <a:rPr lang="en-US" dirty="0"/>
              <a:t>If you would like to participate in the workgroup, please email </a:t>
            </a:r>
            <a:r>
              <a:rPr lang="en-US" dirty="0">
                <a:hlinkClick r:id="rId2"/>
              </a:rPr>
              <a:t>VAIRRS@va.gov</a:t>
            </a:r>
            <a:r>
              <a:rPr lang="en-US" dirty="0"/>
              <a:t> </a:t>
            </a:r>
            <a:r>
              <a:rPr lang="en-US" b="1" dirty="0"/>
              <a:t>as soon as possible.</a:t>
            </a:r>
          </a:p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6AA3C4-FFE9-7E36-5A51-890B942EA60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Join the February installment of the VAIRRS Monthly Webinar series. </a:t>
            </a:r>
          </a:p>
          <a:p>
            <a:r>
              <a:rPr lang="en-US" dirty="0"/>
              <a:t>On February 19, 2025, learn about updates to the following wizards: Project Cover Sheet and IRB Information Sheet. </a:t>
            </a:r>
          </a:p>
          <a:p>
            <a:r>
              <a:rPr lang="en-US" dirty="0"/>
              <a:t>An invite will be sent closer to the webinar. </a:t>
            </a:r>
          </a:p>
        </p:txBody>
      </p:sp>
    </p:spTree>
    <p:extLst>
      <p:ext uri="{BB962C8B-B14F-4D97-AF65-F5344CB8AC3E}">
        <p14:creationId xmlns:p14="http://schemas.microsoft.com/office/powerpoint/2010/main" val="3205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6759310-911C-450C-379C-3DB528349C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r="2862"/>
          <a:stretch/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657DC5-4C8F-3F9F-D8EF-96757971D6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VAIRRS NEWSLETTER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8B63D3E-AD28-9A0C-AEE4-2C44AF6BBE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191" y="1903413"/>
            <a:ext cx="3357038" cy="2487612"/>
          </a:xfrm>
        </p:spPr>
        <p:txBody>
          <a:bodyPr/>
          <a:lstStyle/>
          <a:p>
            <a:r>
              <a:rPr lang="en-US" sz="2400" dirty="0">
                <a:solidFill>
                  <a:schemeClr val="tx2"/>
                </a:solidFill>
                <a:latin typeface="+mn-lt"/>
                <a:ea typeface="Lato"/>
                <a:cs typeface="Lato"/>
                <a:sym typeface="Lato"/>
              </a:rPr>
              <a:t>Subscribe to the VAIRRS </a:t>
            </a:r>
            <a:br>
              <a:rPr lang="en-US" sz="2400" dirty="0">
                <a:solidFill>
                  <a:schemeClr val="tx2"/>
                </a:solidFill>
                <a:latin typeface="+mn-lt"/>
                <a:ea typeface="Lato"/>
                <a:cs typeface="Lato"/>
                <a:sym typeface="Lato"/>
              </a:rPr>
            </a:br>
            <a:r>
              <a:rPr lang="en-US" sz="2400" dirty="0">
                <a:solidFill>
                  <a:schemeClr val="tx2"/>
                </a:solidFill>
                <a:latin typeface="+mn-lt"/>
                <a:ea typeface="Lato"/>
                <a:cs typeface="Lato"/>
                <a:sym typeface="Lato"/>
              </a:rPr>
              <a:t>Newsletter to keep up with important announcements </a:t>
            </a:r>
            <a:br>
              <a:rPr lang="en-US" sz="2400" dirty="0">
                <a:solidFill>
                  <a:schemeClr val="tx2"/>
                </a:solidFill>
                <a:latin typeface="+mn-lt"/>
                <a:ea typeface="Lato"/>
                <a:cs typeface="Lato"/>
                <a:sym typeface="Lato"/>
              </a:rPr>
            </a:br>
            <a:r>
              <a:rPr lang="en-US" sz="2400" dirty="0">
                <a:solidFill>
                  <a:schemeClr val="tx2"/>
                </a:solidFill>
                <a:latin typeface="+mn-lt"/>
                <a:ea typeface="Lato"/>
                <a:cs typeface="Lato"/>
                <a:sym typeface="Lato"/>
              </a:rPr>
              <a:t>and program updates.</a:t>
            </a:r>
            <a:endParaRPr lang="en-US" sz="2400" dirty="0">
              <a:solidFill>
                <a:schemeClr val="accent1"/>
              </a:solidFill>
              <a:latin typeface="+mn-lt"/>
            </a:endParaRP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ADDD77C-0D64-A2AD-22BF-2BDBA384CB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191" y="4836279"/>
            <a:ext cx="3455009" cy="846064"/>
          </a:xfrm>
        </p:spPr>
        <p:txBody>
          <a:bodyPr/>
          <a:lstStyle/>
          <a:p>
            <a:r>
              <a:rPr lang="en-US" dirty="0">
                <a:hlinkClick r:id="rId3"/>
              </a:rPr>
              <a:t>https://public.govdelivery.com/accounts/USVHA/subscriber/new?topic_id=USVHA_1952 </a:t>
            </a:r>
            <a:endParaRPr lang="en-US" dirty="0"/>
          </a:p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762E48-6448-67F6-E918-7D29C5FA9E46}"/>
              </a:ext>
            </a:extLst>
          </p:cNvPr>
          <p:cNvGrpSpPr/>
          <p:nvPr/>
        </p:nvGrpSpPr>
        <p:grpSpPr>
          <a:xfrm>
            <a:off x="534608" y="4305874"/>
            <a:ext cx="1304366" cy="307777"/>
            <a:chOff x="1553260" y="4986288"/>
            <a:chExt cx="1304366" cy="307777"/>
          </a:xfrm>
          <a:solidFill>
            <a:schemeClr val="tx2"/>
          </a:solidFill>
        </p:grpSpPr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35B2734E-0DA3-4182-0D34-BDAB9013D9D3}"/>
                </a:ext>
              </a:extLst>
            </p:cNvPr>
            <p:cNvSpPr/>
            <p:nvPr/>
          </p:nvSpPr>
          <p:spPr>
            <a:xfrm>
              <a:off x="1553261" y="4986288"/>
              <a:ext cx="1304365" cy="30777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EAD5D20-137B-2C0F-B2A0-BF20A7D81194}"/>
                </a:ext>
              </a:extLst>
            </p:cNvPr>
            <p:cNvSpPr txBox="1"/>
            <p:nvPr/>
          </p:nvSpPr>
          <p:spPr>
            <a:xfrm>
              <a:off x="1553260" y="5011926"/>
              <a:ext cx="1304366" cy="2616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050" dirty="0">
                  <a:solidFill>
                    <a:schemeClr val="bg1"/>
                  </a:solidFill>
                  <a:latin typeface="Calibri" panose="020F050202020403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SUBSCRIBE</a:t>
              </a:r>
              <a:endParaRPr lang="id-ID" sz="105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008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8A4B2F-E10E-EFC0-F985-F9A6F55438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dirty="0"/>
              <a:t>PRESENTERS: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9F485C-E4FD-2201-A21B-B5BC67817D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FINANCIAL CONFLICT OF INTEREST (FCOI) TRAINING – OFFICE OF GENERAL COUNSEL (OGC) ETHICS AND OPERATIONALIZING FOR IRBNET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2A7E36-CECF-47D3-BA56-5A47798E4F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5526" y="3656471"/>
            <a:ext cx="10126297" cy="2010682"/>
          </a:xfrm>
        </p:spPr>
        <p:txBody>
          <a:bodyPr anchor="t"/>
          <a:lstStyle/>
          <a:p>
            <a:r>
              <a:rPr lang="en-US" sz="1600" i="1" dirty="0"/>
              <a:t>Alex Miller</a:t>
            </a:r>
            <a:r>
              <a:rPr lang="en-US" sz="1600" dirty="0"/>
              <a:t>, Attorney Advisor, OGC – Ethics Specialty Team (EST)</a:t>
            </a:r>
          </a:p>
          <a:p>
            <a:r>
              <a:rPr lang="en-US" sz="1600" i="1" dirty="0"/>
              <a:t>Angela Foster</a:t>
            </a:r>
            <a:r>
              <a:rPr lang="en-US" sz="1600" dirty="0"/>
              <a:t>,</a:t>
            </a:r>
            <a:r>
              <a:rPr lang="en-US" sz="1600" i="1" dirty="0"/>
              <a:t> </a:t>
            </a:r>
            <a:r>
              <a:rPr lang="en-US" sz="1600" dirty="0"/>
              <a:t>VAIRRS Program Manager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388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and holding a magnifying glass with a glowing target&#10;&#10;AI-generated content may be incorrect.">
            <a:extLst>
              <a:ext uri="{FF2B5EF4-FFF2-40B4-BE49-F238E27FC236}">
                <a16:creationId xmlns:a16="http://schemas.microsoft.com/office/drawing/2014/main" id="{5BF25238-CE03-EFAE-09D0-DAAA052A3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" r="3" b="1209"/>
          <a:stretch/>
        </p:blipFill>
        <p:spPr>
          <a:xfrm>
            <a:off x="3745" y="10"/>
            <a:ext cx="4229551" cy="4885330"/>
          </a:xfrm>
          <a:prstGeom prst="rect">
            <a:avLst/>
          </a:prstGeom>
          <a:noFill/>
        </p:spPr>
      </p:pic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A061DBD-3388-F401-0533-045CE6DF53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FCOI TRAINING – OGC ETHICS AND OPERATIONALIZING FOR IRBNET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3385FA41-E9B5-DF2B-511B-F90517BE5C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b="1" dirty="0"/>
              <a:t>purpose</a:t>
            </a:r>
            <a:r>
              <a:rPr lang="en-US" sz="1600" dirty="0"/>
              <a:t> of this webinar is to provide additional insight into the Alt 450 submission and review process.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b="1" dirty="0"/>
              <a:t>objective</a:t>
            </a:r>
            <a:r>
              <a:rPr lang="en-US" sz="1600" dirty="0"/>
              <a:t> of this webinar is to ensure all FCOI Administrators understand the process for submitting Alt 450s to OGC EST in IRBNet and what to expect during and after review.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16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07CB9-5F37-FF84-672A-AF95032936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" y="1266092"/>
            <a:ext cx="4049486" cy="2162907"/>
          </a:xfrm>
        </p:spPr>
        <p:txBody>
          <a:bodyPr/>
          <a:lstStyle/>
          <a:p>
            <a:pPr algn="r"/>
            <a:r>
              <a:rPr lang="en-US" dirty="0"/>
              <a:t>OGC Ethics 	Specialty Team</a:t>
            </a:r>
          </a:p>
        </p:txBody>
      </p:sp>
    </p:spTree>
    <p:extLst>
      <p:ext uri="{BB962C8B-B14F-4D97-AF65-F5344CB8AC3E}">
        <p14:creationId xmlns:p14="http://schemas.microsoft.com/office/powerpoint/2010/main" val="264065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SimLEARN">
      <a:dk1>
        <a:srgbClr val="000000"/>
      </a:dk1>
      <a:lt1>
        <a:srgbClr val="FFFFFF"/>
      </a:lt1>
      <a:dk2>
        <a:srgbClr val="003F71"/>
      </a:dk2>
      <a:lt2>
        <a:srgbClr val="E7E6E6"/>
      </a:lt2>
      <a:accent1>
        <a:srgbClr val="003F71"/>
      </a:accent1>
      <a:accent2>
        <a:srgbClr val="0083BE"/>
      </a:accent2>
      <a:accent3>
        <a:srgbClr val="C3262E"/>
      </a:accent3>
      <a:accent4>
        <a:srgbClr val="772432"/>
      </a:accent4>
      <a:accent5>
        <a:srgbClr val="839097"/>
      </a:accent5>
      <a:accent6>
        <a:srgbClr val="DCDDDE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70B8C538AFB24B91BAB31B557F509C" ma:contentTypeVersion="14" ma:contentTypeDescription="Create a new document." ma:contentTypeScope="" ma:versionID="5174bd0660296d88cb28d060e4008f6c">
  <xsd:schema xmlns:xsd="http://www.w3.org/2001/XMLSchema" xmlns:xs="http://www.w3.org/2001/XMLSchema" xmlns:p="http://schemas.microsoft.com/office/2006/metadata/properties" xmlns:ns2="82a4c570-96aa-4e7e-95a1-f651dcacea28" xmlns:ns3="d84e0ee5-8f79-4036-b05d-88e91c74e162" targetNamespace="http://schemas.microsoft.com/office/2006/metadata/properties" ma:root="true" ma:fieldsID="ebeb40b06b1216898024849a84e652b1" ns2:_="" ns3:_="">
    <xsd:import namespace="82a4c570-96aa-4e7e-95a1-f651dcacea28"/>
    <xsd:import namespace="d84e0ee5-8f79-4036-b05d-88e91c74e1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a4c570-96aa-4e7e-95a1-f651dcacea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0ac6538-d41a-4f9a-bd67-5f7ae81a6d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4e0ee5-8f79-4036-b05d-88e91c74e16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64d9338-b83d-4731-bfaa-a167149304d4}" ma:internalName="TaxCatchAll" ma:showField="CatchAllData" ma:web="d84e0ee5-8f79-4036-b05d-88e91c74e1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a4c570-96aa-4e7e-95a1-f651dcacea28">
      <Terms xmlns="http://schemas.microsoft.com/office/infopath/2007/PartnerControls"/>
    </lcf76f155ced4ddcb4097134ff3c332f>
    <TaxCatchAll xmlns="d84e0ee5-8f79-4036-b05d-88e91c74e162" xsi:nil="true"/>
  </documentManagement>
</p:properties>
</file>

<file path=customXml/itemProps1.xml><?xml version="1.0" encoding="utf-8"?>
<ds:datastoreItem xmlns:ds="http://schemas.openxmlformats.org/officeDocument/2006/customXml" ds:itemID="{E76C9A31-B95D-460F-A923-DB57830DD2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a4c570-96aa-4e7e-95a1-f651dcacea28"/>
    <ds:schemaRef ds:uri="d84e0ee5-8f79-4036-b05d-88e91c74e1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CC28AD-7F01-4169-97EA-E7AF24AA15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D3D5F7-D308-4523-B67F-6DAB435A0ACF}">
  <ds:schemaRefs>
    <ds:schemaRef ds:uri="http://purl.org/dc/terms/"/>
    <ds:schemaRef ds:uri="http://purl.org/dc/dcmitype/"/>
    <ds:schemaRef ds:uri="82a4c570-96aa-4e7e-95a1-f651dcacea28"/>
    <ds:schemaRef ds:uri="d84e0ee5-8f79-4036-b05d-88e91c74e1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e95f1b23-abaf-45ee-821d-b7ab251ab3bf}" enabled="0" method="" siteId="{e95f1b23-abaf-45ee-821d-b7ab251ab3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VAIRRS Master Powerpoint Deck Arial_v2.0</Template>
  <TotalTime>967</TotalTime>
  <Words>1797</Words>
  <Application>Microsoft Office PowerPoint</Application>
  <PresentationFormat>Widescreen</PresentationFormat>
  <Paragraphs>159</Paragraphs>
  <Slides>24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Aptos</vt:lpstr>
      <vt:lpstr>Arial</vt:lpstr>
      <vt:lpstr>Arial</vt:lpstr>
      <vt:lpstr>Calibri</vt:lpstr>
      <vt:lpstr>Calibri Light</vt:lpstr>
      <vt:lpstr>Wingdings</vt:lpstr>
      <vt:lpstr>Office Theme</vt:lpstr>
      <vt:lpstr>Acrobat Document</vt:lpstr>
      <vt:lpstr>PowerPoint Presentation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VAIRRS Monthly Webinar: Financial Conflict of Interest (FCOI) Training – Office of General Counsel (OGC) Ethics and Operationalizing for IRBNet</dc:title>
  <dc:subject>VAIRRS Monthly Webinar: Financial Conflict of Interest (FCOI) Training – Office of General Counsel (OGC) Ethics and Operationalizing for IRBNet</dc:subject>
  <dc:creator>VAIRRS</dc:creator>
  <cp:keywords>VAIRRS Monthly Webinar: Financial Conflict of Interest (FCOI) Training – Office of General Counsel (OGC) Ethics and Operationalizing for IRBNet</cp:keywords>
  <cp:lastModifiedBy>Rivera, Portia T</cp:lastModifiedBy>
  <cp:revision>8</cp:revision>
  <dcterms:created xsi:type="dcterms:W3CDTF">2025-01-22T14:31:32Z</dcterms:created>
  <dcterms:modified xsi:type="dcterms:W3CDTF">2025-01-29T16:04:32Z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0x0101004270B8C538AFB24B91BAB31B557F509C</vt:lpwstr>
  </property>
  <property fmtid="{D5CDD505-2E9C-101B-9397-08002B2CF9AE}" pid="3" name="MediaServiceImageTags">
    <vt:lpwstr/>
  </property>
</Properties>
</file>