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2.xml" ContentType="application/vnd.openxmlformats-officedocument.presentationml.notesSlide+xml"/>
  <Override PartName="/ppt/ink/ink13.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41"/>
  </p:notesMasterIdLst>
  <p:sldIdLst>
    <p:sldId id="274" r:id="rId5"/>
    <p:sldId id="257" r:id="rId6"/>
    <p:sldId id="838841362" r:id="rId7"/>
    <p:sldId id="838841198" r:id="rId8"/>
    <p:sldId id="838841347" r:id="rId9"/>
    <p:sldId id="838841355" r:id="rId10"/>
    <p:sldId id="838841356" r:id="rId11"/>
    <p:sldId id="838841353" r:id="rId12"/>
    <p:sldId id="838841346" r:id="rId13"/>
    <p:sldId id="258" r:id="rId14"/>
    <p:sldId id="282" r:id="rId15"/>
    <p:sldId id="838841345" r:id="rId16"/>
    <p:sldId id="838841348" r:id="rId17"/>
    <p:sldId id="285" r:id="rId18"/>
    <p:sldId id="283" r:id="rId19"/>
    <p:sldId id="838841361" r:id="rId20"/>
    <p:sldId id="286" r:id="rId21"/>
    <p:sldId id="287" r:id="rId22"/>
    <p:sldId id="288" r:id="rId23"/>
    <p:sldId id="289" r:id="rId24"/>
    <p:sldId id="838841363" r:id="rId25"/>
    <p:sldId id="838841364" r:id="rId26"/>
    <p:sldId id="292" r:id="rId27"/>
    <p:sldId id="838841315" r:id="rId28"/>
    <p:sldId id="838841359" r:id="rId29"/>
    <p:sldId id="838841338" r:id="rId30"/>
    <p:sldId id="838841357" r:id="rId31"/>
    <p:sldId id="838841358" r:id="rId32"/>
    <p:sldId id="260" r:id="rId33"/>
    <p:sldId id="838841349" r:id="rId34"/>
    <p:sldId id="838841352" r:id="rId35"/>
    <p:sldId id="838841360" r:id="rId36"/>
    <p:sldId id="838841350" r:id="rId37"/>
    <p:sldId id="838841354" r:id="rId38"/>
    <p:sldId id="838841344" r:id="rId39"/>
    <p:sldId id="83884131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9C4DFC-1FA8-4EB3-B4BD-DC24305DD001}">
          <p14:sldIdLst>
            <p14:sldId id="274"/>
            <p14:sldId id="257"/>
            <p14:sldId id="838841362"/>
            <p14:sldId id="838841198"/>
            <p14:sldId id="838841347"/>
            <p14:sldId id="838841355"/>
            <p14:sldId id="838841356"/>
            <p14:sldId id="838841353"/>
            <p14:sldId id="838841346"/>
            <p14:sldId id="258"/>
            <p14:sldId id="282"/>
            <p14:sldId id="838841345"/>
            <p14:sldId id="838841348"/>
            <p14:sldId id="285"/>
            <p14:sldId id="283"/>
            <p14:sldId id="838841361"/>
            <p14:sldId id="286"/>
            <p14:sldId id="287"/>
            <p14:sldId id="288"/>
            <p14:sldId id="289"/>
            <p14:sldId id="838841363"/>
            <p14:sldId id="838841364"/>
            <p14:sldId id="292"/>
            <p14:sldId id="838841315"/>
            <p14:sldId id="838841359"/>
            <p14:sldId id="838841338"/>
            <p14:sldId id="838841357"/>
            <p14:sldId id="838841358"/>
            <p14:sldId id="260"/>
            <p14:sldId id="838841349"/>
            <p14:sldId id="838841352"/>
            <p14:sldId id="838841360"/>
            <p14:sldId id="838841350"/>
            <p14:sldId id="838841354"/>
            <p14:sldId id="838841344"/>
            <p14:sldId id="838841310"/>
          </p14:sldIdLst>
        </p14:section>
        <p14:section name="Appendix" id="{B533152D-8367-43E9-880E-89E15D64476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1D6A25-4335-F31F-037B-5264622BFCF8}" name="Negrete, Maria (Titan Alpha)" initials="NM(A" userId="S::Maria.Negrete2@va.gov::0a4ba534-701a-455c-bf6c-e730d0a01c09" providerId="AD"/>
  <p188:author id="{57FF0554-D6D0-6CDF-A32B-C009199611CC}" name="Murphy, Diane E." initials="ME" userId="S::diane.murphy3@va.gov::25ebc3d9-7cfa-4ac1-9788-77fe46a03c98" providerId="AD"/>
  <p188:author id="{264D0E65-5A2E-1E12-2954-A61E3B0EE5BF}" name="Points, Kari" initials="KP" userId="S::Kari.Points@va.gov::d3d08481-d9e7-4f0b-8844-65fed6518596" providerId="AD"/>
  <p188:author id="{A4F754DA-B2C4-C695-EC82-8C721E0F92A2}" name="Berlow, Jason" initials="BJ" userId="S::Jason.Berlow@va.gov::2ca71643-eff5-4d67-b81e-ca1c03f44d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low, Jason" initials="BJ" lastIdx="2" clrIdx="0">
    <p:extLst>
      <p:ext uri="{19B8F6BF-5375-455C-9EA6-DF929625EA0E}">
        <p15:presenceInfo xmlns:p15="http://schemas.microsoft.com/office/powerpoint/2012/main" userId="S::Jason.Berlow@va.gov::2ca71643-eff5-4d67-b81e-ca1c03f44d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2FDC1-6AB9-B77E-7B7B-25F724C413C5}" v="79" dt="2024-12-11T14:40:53.169"/>
    <p1510:client id="{43761275-7420-410E-A78F-8FD3A97AAF5C}" v="894" dt="2024-12-11T21:35:12.540"/>
    <p1510:client id="{49F0C26C-AA09-9A10-FD75-DEE15C6A9477}" v="22" dt="2024-12-11T14:47:41.126"/>
    <p1510:client id="{9C783BA4-EC24-3265-3F3B-FBE396F8DB2C}" v="1" dt="2024-12-12T20:22:48.471"/>
    <p1510:client id="{DAF8E7C9-D03F-6EA4-34C2-C18142897573}" v="101" dt="2024-12-11T18:57:25.987"/>
    <p1510:client id="{FB5861E4-CDBD-0B75-A6A3-0F7EA78B7911}" v="18" dt="2024-12-11T17:49:36.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16:00:27.8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1,'56'-1,"0"4,68 11,103 12,-183-21,50-1,-66-4,1 1,-1 1,0 1,0 2,35 10,-12 1,-28-10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16:00:45.7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1,'336'24,"-97"-3,298-14,-373-7,-132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16:00:46.6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1,'33'1,"-1"2,42 10,14 1,387 11,-147-13,78-1,-367-11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16:00:47.4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11,'1664'0,"-1585"-5,-58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16:21:23.8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1,'286'13,"-6"1,1712-15,-1957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16:00:29.1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0,'728'0,"-707"0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16:00:30.3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1,'25'2,"1"0,-1 2,32 9,27 4,37-6,183-8,-166-4,-114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16:00:36.5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3,'78'0,"-7"-2,0 3,0 3,123 24,-64-5,-79-15,56 15,-48-9,2-2,112 5,32 5,-157-13,47 10,0-5,173 4,-165-17,-57 1,0-2,69-10,-87 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16:00:37.8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0 157,'123'0,"444"-7,-383-4,194-36,-277 29,232-37,-239 44,151 3,-93 10,-128-2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16:00:39.2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0,'1869'0,"-1847"0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16:00:40.3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1,'40'1,"53"11,23 1,333-8,4 0,583 10,-961-10,-43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16:00:41.3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0,'84'5,"0"3,160 38,63 8,685-33,-646-26,10 5,-334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16:00:42.4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1,'2463'0,"-2440"0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EDC7D-6D2B-48BC-A863-DE8E3C60BC9F}" type="datetimeFigureOut">
              <a:rPr lang="en-US" smtClean="0"/>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574F8-C803-4BA0-BA40-396F8B7B22AC}" type="slidenum">
              <a:rPr lang="en-US" smtClean="0"/>
              <a:t>‹#›</a:t>
            </a:fld>
            <a:endParaRPr lang="en-US"/>
          </a:p>
        </p:txBody>
      </p:sp>
    </p:spTree>
    <p:extLst>
      <p:ext uri="{BB962C8B-B14F-4D97-AF65-F5344CB8AC3E}">
        <p14:creationId xmlns:p14="http://schemas.microsoft.com/office/powerpoint/2010/main" val="248833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2</a:t>
            </a:fld>
            <a:endParaRPr lang="en-US"/>
          </a:p>
        </p:txBody>
      </p:sp>
    </p:spTree>
    <p:extLst>
      <p:ext uri="{BB962C8B-B14F-4D97-AF65-F5344CB8AC3E}">
        <p14:creationId xmlns:p14="http://schemas.microsoft.com/office/powerpoint/2010/main" val="39597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2574F8-C803-4BA0-BA40-396F8B7B22AC}" type="slidenum">
              <a:rPr lang="en-US" smtClean="0"/>
              <a:t>31</a:t>
            </a:fld>
            <a:endParaRPr lang="en-US"/>
          </a:p>
        </p:txBody>
      </p:sp>
    </p:spTree>
    <p:extLst>
      <p:ext uri="{BB962C8B-B14F-4D97-AF65-F5344CB8AC3E}">
        <p14:creationId xmlns:p14="http://schemas.microsoft.com/office/powerpoint/2010/main" val="256244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7405882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1511072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946DA-7B17-4B8B-9018-B13D3B82D5C6}" type="datetime1">
              <a:rPr lang="en-US" smtClean="0"/>
              <a:t>12/18/2024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93227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10" Type="http://schemas.openxmlformats.org/officeDocument/2006/relationships/image" Target="../media/image3.png"/><Relationship Id="rId4" Type="http://schemas.openxmlformats.org/officeDocument/2006/relationships/theme" Target="../theme/theme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62040924"/>
      </p:ext>
    </p:extLst>
  </p:cSld>
  <p:clrMap bg1="lt1" tx1="dk1" bg2="lt2" tx2="dk2" accent1="accent1" accent2="accent2" accent3="accent3" accent4="accent4" accent5="accent5" accent6="accent6" hlink="hlink" folHlink="folHlink"/>
  <p:sldLayoutIdLst>
    <p:sldLayoutId id="2147483679" r:id="rId1"/>
    <p:sldLayoutId id="2147483682" r:id="rId2"/>
    <p:sldLayoutId id="2147483683" r:id="rId3"/>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vhaarcappssrs.vha.med.va.gov/ReportServer_PROD/Pages/Reportviewer.aspx?/AACS_Reports/TDAList&amp;rs:Command=Render"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ustomXml" Target="../ink/ink6.xml"/><Relationship Id="rId18" Type="http://schemas.openxmlformats.org/officeDocument/2006/relationships/image" Target="../media/image26.png"/><Relationship Id="rId26" Type="http://schemas.openxmlformats.org/officeDocument/2006/relationships/image" Target="../media/image30.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23.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18.png"/><Relationship Id="rId16" Type="http://schemas.openxmlformats.org/officeDocument/2006/relationships/image" Target="../media/image25.png"/><Relationship Id="rId20"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customXml" Target="../ink/ink5.xml"/><Relationship Id="rId24" Type="http://schemas.openxmlformats.org/officeDocument/2006/relationships/image" Target="../media/image29.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22.png"/><Relationship Id="rId19" Type="http://schemas.openxmlformats.org/officeDocument/2006/relationships/customXml" Target="../ink/ink9.xml"/><Relationship Id="rId4" Type="http://schemas.openxmlformats.org/officeDocument/2006/relationships/image" Target="../media/image19.png"/><Relationship Id="rId9" Type="http://schemas.openxmlformats.org/officeDocument/2006/relationships/customXml" Target="../ink/ink4.xml"/><Relationship Id="rId14" Type="http://schemas.openxmlformats.org/officeDocument/2006/relationships/image" Target="../media/image24.png"/><Relationship Id="rId2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app.powerbigov.us/groups/me/apps/fe9d4e0d-6e11-4a9d-93cd-6bf671b07a4a/rdlreports/72f9fcfd-d23d-417a-ab4e-6253759b86fa?ctid=e95f1b23-abaf-45ee-821d-b7ab251ab3bf" TargetMode="External"/><Relationship Id="rId2" Type="http://schemas.openxmlformats.org/officeDocument/2006/relationships/hyperlink" Target="https://dvagov.sharepoint.com/sites/vafscdasf827/F827%20User%20Documents/Forms/AllItems.aspx?id=%2Fsites%2Fvafscdasf827%2FF827%20User%20Documents%2FIAM%20Product%20Request%20Instructions%2FF827%20IAMS%20Access%20Instructions%2Epdf&amp;viewid=08d213b0%2Db590%2D479b%2D9f65%2Df3129fb3b284&amp;parent=%2Fsites%2Fvafscdasf827%2FF827%20User%20Documents%2FIAM%20Product%20Request%20Instructions" TargetMode="External"/><Relationship Id="rId1" Type="http://schemas.openxmlformats.org/officeDocument/2006/relationships/slideLayout" Target="../slideLayouts/slideLayout3.xml"/><Relationship Id="rId4" Type="http://schemas.openxmlformats.org/officeDocument/2006/relationships/hyperlink" Target="https://dvagov.sharepoint.com/sites/vafscdasF827?xsdata=MDV8MDJ8fGQ3MTJkMDQ1NjgxYjRmNGNhYjNiMDhkZDE2MGQzNGE3fGU5NWYxYjIzYWJhZjQ1ZWU4MjFkYjdhYjI1MWFiM2JmfDB8MHw2Mzg2OTA5NjgxNTcyODQ0MDl8VW5rbm93bnxUV0ZwYkdac2IzZDhleUpGYlhCMGVVMWhjR2tpT25SeWRXVXNJbFlpT2lJd0xqQXVNREF3TUNJc0lsQWlPaUpYYVc0ek1pSXNJa0ZPSWpvaVRXRnBiQ0lzSWxkVUlqb3lmUT09fDB8fHw%3d&amp;sdata=NlI4YTh6aGJLQzUvLytPdzUzU2lzVHgrSkxnRCsxeUFzSmtWY2l3RVRkST0%3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reports.vssc.med.va.gov/ReportServer/Pages/ReportViewer.aspx?%2fFinance%2fFMS+Reports%2fREIMB_EARNINGS&amp;rs:Command=Render" TargetMode="External"/><Relationship Id="rId3" Type="http://schemas.openxmlformats.org/officeDocument/2006/relationships/hyperlink" Target="https://vaww.va.gov/fmshome/reimbursementPolicies.asp" TargetMode="External"/><Relationship Id="rId7" Type="http://schemas.openxmlformats.org/officeDocument/2006/relationships/hyperlink" Target="https://vaww.va.gov/fmshome/docs/guideVAintragovernmentalReimbursement.pdf" TargetMode="External"/><Relationship Id="rId2" Type="http://schemas.openxmlformats.org/officeDocument/2006/relationships/hyperlink" Target="https://app.powerbigov.us/groups/me/apps/fe9d4e0d-6e11-4a9d-93cd-6bf671b07a4a/rdlreports/72f9fcfd-d23d-417a-ab4e-6253759b86fa?ctid=e95f1b23-abaf-45ee-821d-b7ab251ab3bf" TargetMode="External"/><Relationship Id="rId1" Type="http://schemas.openxmlformats.org/officeDocument/2006/relationships/slideLayout" Target="../slideLayouts/slideLayout3.xml"/><Relationship Id="rId6" Type="http://schemas.openxmlformats.org/officeDocument/2006/relationships/hyperlink" Target="https://www.va.gov/finance/docs/VA-FinancialPolicyVolumeIChapter11.pdf" TargetMode="External"/><Relationship Id="rId5" Type="http://schemas.openxmlformats.org/officeDocument/2006/relationships/hyperlink" Target="http://vaww.cfo.med.va.gov/173/Alerts_20/2020_001_Guid-Util-Reimb-Only-RFunds.docx" TargetMode="External"/><Relationship Id="rId4" Type="http://schemas.openxmlformats.org/officeDocument/2006/relationships/hyperlink" Target="https://vaww.va.gov/fmshome/docs/memoReimbursableOnlyFunds-20170901.pdf" TargetMode="External"/><Relationship Id="rId9" Type="http://schemas.openxmlformats.org/officeDocument/2006/relationships/hyperlink" Target="https://dvagov.sharepoint.com/:p:/r/sites/vacovhacomm/admin/ORDFinance/Shared%20Documents/Finance%20Process%20Best%20Practice%20Documentation/IAAs/FY%2023%20ORD%20IAA%20Training%20120422.pptx?d=wbacfb2761c0447ad80e507517ee532af&amp;csf=1&amp;web=1&amp;e=RFzn7Z"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research.va.gov/programs/epros/education/webinars/session_archive.cfm?RecordID=206958&amp;Date10192022"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reports.vssc.med.va.gov/ReportServer/Pages/ReportViewer.aspx?%2fFinance%2fF20D%2fF20D_Daily_rpt&amp;rs:Command=Render"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vagov.sharepoint.com/sites/vacovhacomm/admin/ORDFinance/Shared%20Documents/Forms/AllItems.aspx?id=%2Fsites%2Fvacovhacomm%2Fadmin%2FORDFinance%2FShared%20Documents%2FFinance%20Best%20Practices%2FIAAs%2FReference%20Guide%20NPC%20Reimbursements%20and%20%20Addressing%20Funding%20to%20NPCs%20through%20Interagency%20Agency%20Agreement%20Final%20%281%2E10%2E24%29%2Epdf&amp;parent=%2Fsites%2Fvacovhacomm%2Fadmin%2FORDFinance%2FShared%20Documents%2FFinance%20Best%20Practices%2FIAAs" TargetMode="External"/><Relationship Id="rId2" Type="http://schemas.openxmlformats.org/officeDocument/2006/relationships/hyperlink" Target="http://vaww.cfo.med.va.gov/173/Alerts_24/2024_004_Guide-Util-Reimb-Only-R%20Funds.pdf" TargetMode="External"/><Relationship Id="rId1" Type="http://schemas.openxmlformats.org/officeDocument/2006/relationships/slideLayout" Target="../slideLayouts/slideLayout3.xml"/><Relationship Id="rId4" Type="http://schemas.openxmlformats.org/officeDocument/2006/relationships/hyperlink" Target="http://vaww.cfo.med.va.gov/173/Alerts_24/2024-002%20Technology%20Royalty%20Collection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461568" y="2576202"/>
            <a:ext cx="6095551" cy="2473253"/>
          </a:xfrm>
        </p:spPr>
        <p:txBody>
          <a:bodyPr vert="horz" lIns="91440" tIns="45720" rIns="91440" bIns="45720" rtlCol="0" anchor="t">
            <a:normAutofit/>
          </a:bodyPr>
          <a:lstStyle/>
          <a:p>
            <a:endParaRPr lang="en-US"/>
          </a:p>
          <a:p>
            <a:endParaRPr lang="en-US"/>
          </a:p>
          <a:p>
            <a:endParaRPr lang="en-US"/>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8569666" y="2893809"/>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0" y="1204318"/>
            <a:ext cx="11793816" cy="769441"/>
          </a:xfrm>
          <a:prstGeom prst="rect">
            <a:avLst/>
          </a:prstGeom>
          <a:noFill/>
        </p:spPr>
        <p:txBody>
          <a:bodyPr wrap="square" rtlCol="0">
            <a:spAutoFit/>
          </a:bodyPr>
          <a:lstStyle/>
          <a:p>
            <a:pPr algn="ctr"/>
            <a:r>
              <a:rPr lang="en-US" sz="4400" dirty="0"/>
              <a:t>The Reimbursable Process in Research</a:t>
            </a:r>
          </a:p>
        </p:txBody>
      </p:sp>
      <p:sp>
        <p:nvSpPr>
          <p:cNvPr id="2" name="Slide Number Placeholder 1">
            <a:extLst>
              <a:ext uri="{FF2B5EF4-FFF2-40B4-BE49-F238E27FC236}">
                <a16:creationId xmlns:a16="http://schemas.microsoft.com/office/drawing/2014/main" id="{34434A85-9CC5-4E29-9666-74DA3E13829B}"/>
              </a:ext>
            </a:extLst>
          </p:cNvPr>
          <p:cNvSpPr>
            <a:spLocks noGrp="1"/>
          </p:cNvSpPr>
          <p:nvPr>
            <p:ph type="sldNum" sz="quarter" idx="12"/>
          </p:nvPr>
        </p:nvSpPr>
        <p:spPr/>
        <p:txBody>
          <a:bodyPr/>
          <a:lstStyle/>
          <a:p>
            <a:fld id="{670A9334-4E67-F94F-A05E-0CE8B74A054E}" type="slidenum">
              <a:rPr lang="en-US" smtClean="0"/>
              <a:pPr/>
              <a:t>1</a:t>
            </a:fld>
            <a:endParaRPr lang="en-US"/>
          </a:p>
        </p:txBody>
      </p:sp>
      <p:sp>
        <p:nvSpPr>
          <p:cNvPr id="7" name="Subtitle 3">
            <a:extLst>
              <a:ext uri="{FF2B5EF4-FFF2-40B4-BE49-F238E27FC236}">
                <a16:creationId xmlns:a16="http://schemas.microsoft.com/office/drawing/2014/main" id="{788C140D-A3DA-406D-89E4-B35663EE3CFC}"/>
              </a:ext>
            </a:extLst>
          </p:cNvPr>
          <p:cNvSpPr txBox="1">
            <a:spLocks/>
          </p:cNvSpPr>
          <p:nvPr/>
        </p:nvSpPr>
        <p:spPr>
          <a:xfrm>
            <a:off x="537069" y="3011648"/>
            <a:ext cx="6095551" cy="247325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December 12, 2024</a:t>
            </a:r>
          </a:p>
          <a:p>
            <a:r>
              <a:rPr lang="en-US"/>
              <a:t>Diane Murphy, Budget Analyst, Finance</a:t>
            </a:r>
          </a:p>
          <a:p>
            <a:r>
              <a:rPr lang="en-US"/>
              <a:t>Kari Points, Advisor, Field Operations </a:t>
            </a:r>
          </a:p>
          <a:p>
            <a:endParaRPr lang="en-US"/>
          </a:p>
          <a:p>
            <a:endParaRPr lang="en-US"/>
          </a:p>
          <a:p>
            <a:endParaRPr lang="en-US"/>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6F0A-A153-4CFB-B079-04B42E703F88}"/>
              </a:ext>
            </a:extLst>
          </p:cNvPr>
          <p:cNvSpPr>
            <a:spLocks noGrp="1"/>
          </p:cNvSpPr>
          <p:nvPr>
            <p:ph type="title"/>
          </p:nvPr>
        </p:nvSpPr>
        <p:spPr/>
        <p:txBody>
          <a:bodyPr/>
          <a:lstStyle/>
          <a:p>
            <a:r>
              <a:rPr lang="en-US"/>
              <a:t>Section 1: University Bills (0161R1) </a:t>
            </a:r>
          </a:p>
        </p:txBody>
      </p:sp>
      <p:sp>
        <p:nvSpPr>
          <p:cNvPr id="3" name="Content Placeholder 2">
            <a:extLst>
              <a:ext uri="{FF2B5EF4-FFF2-40B4-BE49-F238E27FC236}">
                <a16:creationId xmlns:a16="http://schemas.microsoft.com/office/drawing/2014/main" id="{A7B84B02-37E7-47F8-92E8-3189FA07A246}"/>
              </a:ext>
            </a:extLst>
          </p:cNvPr>
          <p:cNvSpPr>
            <a:spLocks noGrp="1"/>
          </p:cNvSpPr>
          <p:nvPr>
            <p:ph idx="1"/>
          </p:nvPr>
        </p:nvSpPr>
        <p:spPr/>
        <p:txBody>
          <a:bodyPr vert="horz" lIns="91440" tIns="45720" rIns="91440" bIns="45720" rtlCol="0" anchor="t">
            <a:normAutofit fontScale="85000" lnSpcReduction="10000"/>
          </a:bodyPr>
          <a:lstStyle/>
          <a:p>
            <a:r>
              <a:rPr lang="en-US"/>
              <a:t>A Bill of Collection is entered when the Research appropriation requires reimbursement from a University affiliate for costs incurred. </a:t>
            </a:r>
          </a:p>
          <a:p>
            <a:pPr lvl="1"/>
            <a:r>
              <a:rPr lang="en-US"/>
              <a:t>Examples include salary, animal per diems, core services, etc. </a:t>
            </a:r>
          </a:p>
          <a:p>
            <a:r>
              <a:rPr lang="en-US"/>
              <a:t>To initiate a bill of collection, you must have the </a:t>
            </a:r>
            <a:r>
              <a:rPr lang="en-US" b="1"/>
              <a:t>billing menu </a:t>
            </a:r>
            <a:r>
              <a:rPr lang="en-US"/>
              <a:t>in VISTA. The entity being billed must be </a:t>
            </a:r>
            <a:r>
              <a:rPr lang="en-US" err="1"/>
              <a:t>vendorized</a:t>
            </a:r>
            <a:r>
              <a:rPr lang="en-US"/>
              <a:t> in the VA system. </a:t>
            </a:r>
          </a:p>
          <a:p>
            <a:r>
              <a:rPr lang="en-US"/>
              <a:t>If you are billing to the University, be sure to bill your </a:t>
            </a:r>
            <a:r>
              <a:rPr lang="en-US" b="1"/>
              <a:t>0161R1 fund control point. </a:t>
            </a:r>
          </a:p>
          <a:p>
            <a:r>
              <a:rPr lang="en-US"/>
              <a:t>Required backup documentation.</a:t>
            </a:r>
            <a:endParaRPr lang="en-US">
              <a:cs typeface="Calibri"/>
            </a:endParaRPr>
          </a:p>
          <a:p>
            <a:pPr lvl="1"/>
            <a:r>
              <a:rPr lang="en-US"/>
              <a:t>MOU outlining the need for reimbursement and the authority will be required when auditing bill.</a:t>
            </a:r>
            <a:endParaRPr lang="en-US">
              <a:cs typeface="Calibri"/>
            </a:endParaRPr>
          </a:p>
          <a:p>
            <a:r>
              <a:rPr lang="en-US"/>
              <a:t>All reimbursements from your affiliate should come through the 0161R1 fund (not 0161X2). These are sent through a TDA each month. You should not be depositing checks from the affiliate directly into a fund control point.</a:t>
            </a:r>
          </a:p>
        </p:txBody>
      </p:sp>
    </p:spTree>
    <p:extLst>
      <p:ext uri="{BB962C8B-B14F-4D97-AF65-F5344CB8AC3E}">
        <p14:creationId xmlns:p14="http://schemas.microsoft.com/office/powerpoint/2010/main" val="59297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4F29-3BA2-466D-B131-92F97F793A93}"/>
              </a:ext>
            </a:extLst>
          </p:cNvPr>
          <p:cNvSpPr>
            <a:spLocks noGrp="1"/>
          </p:cNvSpPr>
          <p:nvPr>
            <p:ph type="title"/>
          </p:nvPr>
        </p:nvSpPr>
        <p:spPr/>
        <p:txBody>
          <a:bodyPr/>
          <a:lstStyle/>
          <a:p>
            <a:r>
              <a:rPr lang="en-US"/>
              <a:t>Section 1: Working with the NPCs/Foundations (0161X2)</a:t>
            </a:r>
          </a:p>
        </p:txBody>
      </p:sp>
      <p:sp>
        <p:nvSpPr>
          <p:cNvPr id="3" name="Content Placeholder 2">
            <a:extLst>
              <a:ext uri="{FF2B5EF4-FFF2-40B4-BE49-F238E27FC236}">
                <a16:creationId xmlns:a16="http://schemas.microsoft.com/office/drawing/2014/main" id="{767621D6-A700-49A3-B56C-3FA5B416FCE2}"/>
              </a:ext>
            </a:extLst>
          </p:cNvPr>
          <p:cNvSpPr>
            <a:spLocks noGrp="1"/>
          </p:cNvSpPr>
          <p:nvPr>
            <p:ph idx="1"/>
          </p:nvPr>
        </p:nvSpPr>
        <p:spPr/>
        <p:txBody>
          <a:bodyPr vert="horz" lIns="91440" tIns="45720" rIns="91440" bIns="45720" rtlCol="0" anchor="t">
            <a:noAutofit/>
          </a:bodyPr>
          <a:lstStyle/>
          <a:p>
            <a:r>
              <a:rPr lang="en-US"/>
              <a:t>When reimbursing </a:t>
            </a:r>
            <a:r>
              <a:rPr lang="en-US" u="sng"/>
              <a:t>research</a:t>
            </a:r>
            <a:r>
              <a:rPr lang="en-US"/>
              <a:t> use 0161X2. </a:t>
            </a:r>
          </a:p>
          <a:p>
            <a:r>
              <a:rPr lang="en-US"/>
              <a:t>All other NPC Reimbursements should go to the medical care appropriation (0160R1).</a:t>
            </a:r>
            <a:endParaRPr lang="en-US">
              <a:cs typeface="Calibri"/>
            </a:endParaRPr>
          </a:p>
          <a:p>
            <a:r>
              <a:rPr lang="en-US"/>
              <a:t>Required backup documentation.</a:t>
            </a:r>
            <a:endParaRPr lang="en-US">
              <a:cs typeface="Calibri"/>
            </a:endParaRPr>
          </a:p>
          <a:p>
            <a:pPr lvl="1"/>
            <a:r>
              <a:rPr lang="en-US"/>
              <a:t>MOU outlining the need for reimbursement and the authority will be required when auditing bill.</a:t>
            </a:r>
            <a:endParaRPr lang="en-US">
              <a:cs typeface="Calibri"/>
            </a:endParaRPr>
          </a:p>
          <a:p>
            <a:r>
              <a:rPr lang="en-US"/>
              <a:t>Fund control point should be established in the 0161X2 appropriation as no year funding.</a:t>
            </a:r>
            <a:endParaRPr lang="en-US">
              <a:cs typeface="Calibri"/>
            </a:endParaRPr>
          </a:p>
          <a:p>
            <a:endParaRPr lang="en-US"/>
          </a:p>
          <a:p>
            <a:endParaRPr lang="en-US"/>
          </a:p>
          <a:p>
            <a:endParaRPr lang="en-US"/>
          </a:p>
        </p:txBody>
      </p:sp>
    </p:spTree>
    <p:extLst>
      <p:ext uri="{BB962C8B-B14F-4D97-AF65-F5344CB8AC3E}">
        <p14:creationId xmlns:p14="http://schemas.microsoft.com/office/powerpoint/2010/main" val="399364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6F0A-A153-4CFB-B079-04B42E703F88}"/>
              </a:ext>
            </a:extLst>
          </p:cNvPr>
          <p:cNvSpPr>
            <a:spLocks noGrp="1"/>
          </p:cNvSpPr>
          <p:nvPr>
            <p:ph type="title"/>
          </p:nvPr>
        </p:nvSpPr>
        <p:spPr/>
        <p:txBody>
          <a:bodyPr/>
          <a:lstStyle/>
          <a:p>
            <a:r>
              <a:rPr lang="en-US"/>
              <a:t>Section 1: Reimbursement (0160R1) </a:t>
            </a:r>
          </a:p>
        </p:txBody>
      </p:sp>
      <p:sp>
        <p:nvSpPr>
          <p:cNvPr id="3" name="Content Placeholder 2">
            <a:extLst>
              <a:ext uri="{FF2B5EF4-FFF2-40B4-BE49-F238E27FC236}">
                <a16:creationId xmlns:a16="http://schemas.microsoft.com/office/drawing/2014/main" id="{A7B84B02-37E7-47F8-92E8-3189FA07A246}"/>
              </a:ext>
            </a:extLst>
          </p:cNvPr>
          <p:cNvSpPr>
            <a:spLocks noGrp="1"/>
          </p:cNvSpPr>
          <p:nvPr>
            <p:ph idx="1"/>
          </p:nvPr>
        </p:nvSpPr>
        <p:spPr/>
        <p:txBody>
          <a:bodyPr vert="horz" lIns="91440" tIns="45720" rIns="91440" bIns="45720" rtlCol="0" anchor="t">
            <a:normAutofit/>
          </a:bodyPr>
          <a:lstStyle/>
          <a:p>
            <a:r>
              <a:rPr lang="en-US"/>
              <a:t>Bill of Collections when the Medical Services appropriation requires reimbursement from an outside entity including the VA NPC for costs incurred. </a:t>
            </a:r>
            <a:endParaRPr lang="en-US">
              <a:cs typeface="Calibri" panose="020F0502020204030204"/>
            </a:endParaRPr>
          </a:p>
          <a:p>
            <a:pPr lvl="1"/>
            <a:r>
              <a:rPr lang="en-US"/>
              <a:t>Examples include pharmacy or clinical costs incurred which need to be billed to an outside entity.</a:t>
            </a:r>
            <a:endParaRPr lang="en-US">
              <a:cs typeface="Calibri"/>
            </a:endParaRPr>
          </a:p>
          <a:p>
            <a:pPr lvl="1"/>
            <a:r>
              <a:rPr lang="en-US">
                <a:cs typeface="Calibri"/>
              </a:rPr>
              <a:t>A Bill of Collection is created using the reimbursable FCP (0160R1) for the Medical Center. 0160R1 is used for both affiliate and NPC reimbursements. There is not a separate X2 fund (like research).</a:t>
            </a:r>
          </a:p>
          <a:p>
            <a:pPr marL="0" indent="0">
              <a:buNone/>
            </a:pPr>
            <a:endParaRPr lang="en-US">
              <a:cs typeface="Calibri"/>
            </a:endParaRPr>
          </a:p>
        </p:txBody>
      </p:sp>
    </p:spTree>
    <p:extLst>
      <p:ext uri="{BB962C8B-B14F-4D97-AF65-F5344CB8AC3E}">
        <p14:creationId xmlns:p14="http://schemas.microsoft.com/office/powerpoint/2010/main" val="4926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EEF4-7C6B-2DF3-D648-F87FB0D671EA}"/>
              </a:ext>
            </a:extLst>
          </p:cNvPr>
          <p:cNvSpPr>
            <a:spLocks noGrp="1"/>
          </p:cNvSpPr>
          <p:nvPr>
            <p:ph type="title"/>
          </p:nvPr>
        </p:nvSpPr>
        <p:spPr/>
        <p:txBody>
          <a:bodyPr/>
          <a:lstStyle/>
          <a:p>
            <a:r>
              <a:rPr lang="en-US"/>
              <a:t>Section 2: The Billing Process</a:t>
            </a:r>
          </a:p>
        </p:txBody>
      </p:sp>
      <p:sp>
        <p:nvSpPr>
          <p:cNvPr id="4" name="Slide Number Placeholder 3">
            <a:extLst>
              <a:ext uri="{FF2B5EF4-FFF2-40B4-BE49-F238E27FC236}">
                <a16:creationId xmlns:a16="http://schemas.microsoft.com/office/drawing/2014/main" id="{DDB42BA7-BAAF-F7D5-86BD-D8E0E773A689}"/>
              </a:ext>
            </a:extLst>
          </p:cNvPr>
          <p:cNvSpPr>
            <a:spLocks noGrp="1"/>
          </p:cNvSpPr>
          <p:nvPr>
            <p:ph type="sldNum" sz="quarter" idx="12"/>
          </p:nvPr>
        </p:nvSpPr>
        <p:spPr/>
        <p:txBody>
          <a:bodyPr/>
          <a:lstStyle/>
          <a:p>
            <a:fld id="{670A9334-4E67-F94F-A05E-0CE8B74A054E}" type="slidenum">
              <a:rPr lang="en-US" smtClean="0"/>
              <a:t>13</a:t>
            </a:fld>
            <a:endParaRPr lang="en-US"/>
          </a:p>
        </p:txBody>
      </p:sp>
      <p:pic>
        <p:nvPicPr>
          <p:cNvPr id="9" name="Content Placeholder 8">
            <a:extLst>
              <a:ext uri="{FF2B5EF4-FFF2-40B4-BE49-F238E27FC236}">
                <a16:creationId xmlns:a16="http://schemas.microsoft.com/office/drawing/2014/main" id="{68CF7A6D-E765-6CB9-EC30-E43B4CEDF336}"/>
              </a:ext>
            </a:extLst>
          </p:cNvPr>
          <p:cNvPicPr>
            <a:picLocks noGrp="1" noChangeAspect="1"/>
          </p:cNvPicPr>
          <p:nvPr>
            <p:ph idx="1"/>
          </p:nvPr>
        </p:nvPicPr>
        <p:blipFill>
          <a:blip r:embed="rId2"/>
          <a:stretch>
            <a:fillRect/>
          </a:stretch>
        </p:blipFill>
        <p:spPr>
          <a:xfrm>
            <a:off x="4033837" y="2032340"/>
            <a:ext cx="3190875" cy="30099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0639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E6C-2736-4402-BB72-4C89A34E7BBB}"/>
              </a:ext>
            </a:extLst>
          </p:cNvPr>
          <p:cNvSpPr>
            <a:spLocks noGrp="1"/>
          </p:cNvSpPr>
          <p:nvPr>
            <p:ph type="title"/>
          </p:nvPr>
        </p:nvSpPr>
        <p:spPr>
          <a:xfrm>
            <a:off x="285750" y="166264"/>
            <a:ext cx="10839450" cy="618385"/>
          </a:xfrm>
        </p:spPr>
        <p:txBody>
          <a:bodyPr/>
          <a:lstStyle/>
          <a:p>
            <a:r>
              <a:rPr lang="en-US"/>
              <a:t>Section 2: The Billing Process</a:t>
            </a:r>
          </a:p>
        </p:txBody>
      </p:sp>
      <p:sp>
        <p:nvSpPr>
          <p:cNvPr id="3" name="Content Placeholder 2">
            <a:extLst>
              <a:ext uri="{FF2B5EF4-FFF2-40B4-BE49-F238E27FC236}">
                <a16:creationId xmlns:a16="http://schemas.microsoft.com/office/drawing/2014/main" id="{53CB5957-0377-498A-B4FA-A6EFBB1F1955}"/>
              </a:ext>
            </a:extLst>
          </p:cNvPr>
          <p:cNvSpPr>
            <a:spLocks noGrp="1"/>
          </p:cNvSpPr>
          <p:nvPr>
            <p:ph idx="1"/>
          </p:nvPr>
        </p:nvSpPr>
        <p:spPr>
          <a:xfrm>
            <a:off x="443556" y="1392513"/>
            <a:ext cx="10515600" cy="4351338"/>
          </a:xfrm>
        </p:spPr>
        <p:txBody>
          <a:bodyPr vert="horz" lIns="91440" tIns="45720" rIns="91440" bIns="45720" rtlCol="0" anchor="t">
            <a:normAutofit lnSpcReduction="10000"/>
          </a:bodyPr>
          <a:lstStyle/>
          <a:p>
            <a:r>
              <a:rPr lang="en-US"/>
              <a:t>Determine if this is salary or product reimbursement. </a:t>
            </a:r>
          </a:p>
          <a:p>
            <a:r>
              <a:rPr lang="en-US"/>
              <a:t>Create an MOU with the entity - NPC or University Affiliate (in most cases).</a:t>
            </a:r>
            <a:endParaRPr lang="en-US">
              <a:cs typeface="Calibri"/>
            </a:endParaRPr>
          </a:p>
          <a:p>
            <a:r>
              <a:rPr lang="en-US"/>
              <a:t>If Affiliate, have the person requesting the MOU provide an administrative contact at Affiliate to route the MOU. Get signatures at affiliate by sending to the admin. Then route internally. </a:t>
            </a:r>
          </a:p>
          <a:p>
            <a:r>
              <a:rPr lang="en-US"/>
              <a:t>If NPC, contact NPC staff to complete. </a:t>
            </a:r>
            <a:endParaRPr lang="en-US">
              <a:cs typeface="Calibri"/>
            </a:endParaRPr>
          </a:p>
          <a:p>
            <a:r>
              <a:rPr lang="en-US"/>
              <a:t>Once MOU is in place, give it an MOU number if Fiscal has not already.</a:t>
            </a:r>
            <a:endParaRPr lang="en-US">
              <a:cs typeface="Calibri"/>
            </a:endParaRPr>
          </a:p>
          <a:p>
            <a:r>
              <a:rPr lang="en-US"/>
              <a:t>Create the bill in the VISTA billing system.</a:t>
            </a:r>
            <a:endParaRPr lang="en-US">
              <a:cs typeface="Calibri"/>
            </a:endParaRPr>
          </a:p>
          <a:p>
            <a:pPr lvl="1"/>
            <a:endParaRPr lang="en-US" sz="7200"/>
          </a:p>
          <a:p>
            <a:pPr marL="457200" lvl="1" indent="0">
              <a:buNone/>
            </a:pPr>
            <a:endParaRPr lang="en-US" sz="7200"/>
          </a:p>
          <a:p>
            <a:pPr marL="457200" lvl="1" indent="0">
              <a:buNone/>
            </a:pPr>
            <a:endParaRPr lang="en-US" sz="7200"/>
          </a:p>
          <a:p>
            <a:pPr marL="457200" lvl="1" indent="0">
              <a:buNone/>
            </a:pPr>
            <a:endParaRPr lang="en-US" sz="7200"/>
          </a:p>
          <a:p>
            <a:pPr marL="457200" lvl="1" indent="0">
              <a:buNone/>
            </a:pPr>
            <a:endParaRPr lang="en-US" sz="7200"/>
          </a:p>
          <a:p>
            <a:endParaRPr lang="en-US"/>
          </a:p>
        </p:txBody>
      </p:sp>
    </p:spTree>
    <p:extLst>
      <p:ext uri="{BB962C8B-B14F-4D97-AF65-F5344CB8AC3E}">
        <p14:creationId xmlns:p14="http://schemas.microsoft.com/office/powerpoint/2010/main" val="97596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0E35D-7C27-41E5-8DFE-F4785FDA6632}"/>
              </a:ext>
            </a:extLst>
          </p:cNvPr>
          <p:cNvSpPr>
            <a:spLocks noGrp="1"/>
          </p:cNvSpPr>
          <p:nvPr>
            <p:ph type="title"/>
          </p:nvPr>
        </p:nvSpPr>
        <p:spPr/>
        <p:txBody>
          <a:bodyPr/>
          <a:lstStyle/>
          <a:p>
            <a:r>
              <a:rPr lang="en-US"/>
              <a:t>Section 2: Example of MOU - NPC</a:t>
            </a:r>
          </a:p>
        </p:txBody>
      </p:sp>
      <p:sp>
        <p:nvSpPr>
          <p:cNvPr id="5" name="Content Placeholder 4">
            <a:extLst>
              <a:ext uri="{FF2B5EF4-FFF2-40B4-BE49-F238E27FC236}">
                <a16:creationId xmlns:a16="http://schemas.microsoft.com/office/drawing/2014/main" id="{EE6C3592-F8E6-08FB-3701-486F1CAD203C}"/>
              </a:ext>
            </a:extLst>
          </p:cNvPr>
          <p:cNvSpPr>
            <a:spLocks noGrp="1"/>
          </p:cNvSpPr>
          <p:nvPr>
            <p:ph idx="1"/>
          </p:nvPr>
        </p:nvSpPr>
        <p:spPr>
          <a:xfrm>
            <a:off x="371475" y="1038687"/>
            <a:ext cx="10515600" cy="4674272"/>
          </a:xfrm>
        </p:spPr>
        <p:txBody>
          <a:bodyPr/>
          <a:lstStyle/>
          <a:p>
            <a:pPr marL="0" marR="0" indent="0" algn="ctr">
              <a:lnSpc>
                <a:spcPct val="115000"/>
              </a:lnSpc>
              <a:spcBef>
                <a:spcPts val="0"/>
              </a:spcBef>
              <a:spcAft>
                <a:spcPts val="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Memorandum of Understanding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Between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Iowa City Veterans Affairs (VA) Health Care System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And the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Iowa City VA Medical Research Foundation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The Iowa City VA Medical Research Foundation (ICVARF) is a nonprofit corporation established under the authority of section 4161 7361 of Title 38, United States Code, to further the conduct of research at the Iowa City VA Health Care System.</a:t>
            </a: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The purpose of this memorandum of understanding is to facilitate the transfer of funds from the ICVARF to the Iowa City VA Health Care System to support {insert study info – title, PI, etc.}</a:t>
            </a: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Resources which the Iowa City VA Health Care System may furnish and seek reimbursement from the ICVARF include the following:</a:t>
            </a:r>
          </a:p>
          <a:p>
            <a:pPr marL="742950" marR="0" lvl="1" indent="-285750">
              <a:lnSpc>
                <a:spcPct val="115000"/>
              </a:lnSpc>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Describe resources. (Note: use one MOU per employee).</a:t>
            </a: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VA resources described in paragraph three may be used in the conduct of research lead by Dr. XXX and administered by the ICVARF.  For accounting purposes, the Iowa City VA Health Care System shall bill the ICVARF quarterly for the value of the resources as if VA actually furnished the resources to the ICVARF.</a:t>
            </a: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Bill of collection and/or Invoice for payment will be sent to the Iowa City VA Medical Research Foundation.  The contact for payment is: XXXX.  Payments will be processed within 45 days of receipt.</a:t>
            </a: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This Memorandum of Understanding is effective from March 1, 2025 through February 28, 2028, unless terminated by either party on a 30 days’ written notice.</a:t>
            </a: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Authority for this Memorandum of Understanding is 38 U.S.C. Chapter 73, Subchapter IV.</a:t>
            </a: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Signatures:                 	 </a:t>
            </a:r>
          </a:p>
          <a:p>
            <a:pPr marR="0" indent="0">
              <a:lnSpc>
                <a:spcPct val="115000"/>
              </a:lnSpc>
              <a:spcBef>
                <a:spcPts val="0"/>
              </a:spcBef>
              <a:spcAft>
                <a:spcPts val="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____________________________			______________________________		</a:t>
            </a:r>
          </a:p>
          <a:p>
            <a:pPr marR="0" indent="0">
              <a:lnSpc>
                <a:spcPct val="115000"/>
              </a:lnSpc>
              <a:spcBef>
                <a:spcPts val="0"/>
              </a:spcBef>
              <a:spcAft>
                <a:spcPts val="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Director                            				Executive Director</a:t>
            </a:r>
          </a:p>
          <a:p>
            <a:pPr marR="0" indent="0">
              <a:lnSpc>
                <a:spcPct val="115000"/>
              </a:lnSpc>
              <a:spcBef>
                <a:spcPts val="0"/>
              </a:spcBef>
              <a:spcAft>
                <a:spcPts val="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Iowa City VA Health Care System			Iowa City VA Medical Research Foundation</a:t>
            </a:r>
          </a:p>
          <a:p>
            <a:pPr marR="0" indent="0">
              <a:lnSpc>
                <a:spcPct val="115000"/>
              </a:lnSpc>
              <a:spcBef>
                <a:spcPts val="0"/>
              </a:spcBef>
              <a:spcAft>
                <a:spcPts val="0"/>
              </a:spcAft>
              <a:buNone/>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15000"/>
              </a:lnSpc>
              <a:spcBef>
                <a:spcPts val="0"/>
              </a:spcBef>
              <a:spcAft>
                <a:spcPts val="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I hereby authorize Iowa City VA Research Foundations to automatically process the monthly/quarterly bills from the VA to cover these costs using account funds in which I am the Primary Investigator.</a:t>
            </a:r>
          </a:p>
          <a:p>
            <a:pPr marR="0" indent="0">
              <a:lnSpc>
                <a:spcPct val="115000"/>
              </a:lnSpc>
              <a:spcBef>
                <a:spcPts val="0"/>
              </a:spcBef>
              <a:spcAft>
                <a:spcPts val="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______________________________</a:t>
            </a:r>
          </a:p>
          <a:p>
            <a:pPr marL="0" marR="0" indent="0">
              <a:lnSpc>
                <a:spcPct val="115000"/>
              </a:lnSpc>
              <a:spcBef>
                <a:spcPts val="0"/>
              </a:spcBef>
              <a:spcAft>
                <a:spcPts val="0"/>
              </a:spcAft>
              <a:buNone/>
            </a:pPr>
            <a:r>
              <a:rPr lang="en-US" sz="1100">
                <a:latin typeface="Calibri" panose="020F0502020204030204" pitchFamily="34" charset="0"/>
                <a:ea typeface="Calibri" panose="020F0502020204030204" pitchFamily="34" charset="0"/>
                <a:cs typeface="Times New Roman" panose="02020603050405020304" pitchFamily="18" charset="0"/>
              </a:rPr>
              <a:t>       </a:t>
            </a:r>
            <a:r>
              <a:rPr lang="en-US" sz="1100">
                <a:effectLst/>
                <a:latin typeface="Calibri" panose="020F0502020204030204" pitchFamily="34" charset="0"/>
                <a:ea typeface="Calibri" panose="020F0502020204030204" pitchFamily="34" charset="0"/>
                <a:cs typeface="Times New Roman" panose="02020603050405020304" pitchFamily="18" charset="0"/>
              </a:rPr>
              <a:t>Dr. XXXX		Date</a:t>
            </a:r>
          </a:p>
        </p:txBody>
      </p:sp>
    </p:spTree>
    <p:extLst>
      <p:ext uri="{BB962C8B-B14F-4D97-AF65-F5344CB8AC3E}">
        <p14:creationId xmlns:p14="http://schemas.microsoft.com/office/powerpoint/2010/main" val="347840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E1D3-9C3A-BF83-DCD4-214C40DAEF0E}"/>
              </a:ext>
            </a:extLst>
          </p:cNvPr>
          <p:cNvSpPr>
            <a:spLocks noGrp="1"/>
          </p:cNvSpPr>
          <p:nvPr>
            <p:ph type="title"/>
          </p:nvPr>
        </p:nvSpPr>
        <p:spPr/>
        <p:txBody>
          <a:bodyPr/>
          <a:lstStyle/>
          <a:p>
            <a:r>
              <a:rPr lang="en-US"/>
              <a:t>Section 2: Example of MOU - Affiliate</a:t>
            </a:r>
          </a:p>
        </p:txBody>
      </p:sp>
      <p:sp>
        <p:nvSpPr>
          <p:cNvPr id="3" name="Content Placeholder 2">
            <a:extLst>
              <a:ext uri="{FF2B5EF4-FFF2-40B4-BE49-F238E27FC236}">
                <a16:creationId xmlns:a16="http://schemas.microsoft.com/office/drawing/2014/main" id="{6721302F-9CE4-7493-64B4-5149918ACBBD}"/>
              </a:ext>
            </a:extLst>
          </p:cNvPr>
          <p:cNvSpPr>
            <a:spLocks noGrp="1"/>
          </p:cNvSpPr>
          <p:nvPr>
            <p:ph idx="1"/>
          </p:nvPr>
        </p:nvSpPr>
        <p:spPr/>
        <p:txBody>
          <a:bodyPr/>
          <a:lstStyle/>
          <a:p>
            <a:pPr marL="0" marR="0" indent="0" algn="ctr">
              <a:lnSpc>
                <a:spcPct val="115000"/>
              </a:lnSpc>
              <a:spcBef>
                <a:spcPts val="0"/>
              </a:spcBef>
              <a:spcAft>
                <a:spcPts val="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Memorandum of Understanding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Between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Iowa City Veterans Affairs (VA) Health Care System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And the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University of Iowa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The purpose of this memorandum of understanding is to facilitate the transfer of funds from the University of Iowa to the Iowa City VA Health Care System to support the salary for Mr. XXX hired by the Iowa City VA Health Care System.</a:t>
            </a: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The major duties for this individual will focus on work performed for Dr. XXX NIH funded project titled “.”</a:t>
            </a: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VA resources described in paragraph four may be used in the conduct of research lead by Dr. XXX and administered by the University of Iowa.  For accounting purposes, the Iowa City VA Health Care System shall bill the University of Iowa quarterly for the value of the resources as if VA actually furnished the resources to the University.</a:t>
            </a: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Resources which the Iowa City VA Health Care System may furnish and seek reimbursement from the University of Iowa include the following:</a:t>
            </a:r>
          </a:p>
          <a:p>
            <a:pPr marL="742950" marR="0" lvl="1" indent="-285750">
              <a:lnSpc>
                <a:spcPct val="115000"/>
              </a:lnSpc>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Forty percent of XXX’s salary and benefits will be paid for by the University of Iowa in support of research being completed by Dr. XXX. The remaining sixty percent will be paid by the Iowa City VA Health Care System. The projected amount at 40% from Oc</a:t>
            </a:r>
            <a:r>
              <a:rPr lang="en-US" sz="1100">
                <a:latin typeface="Calibri" panose="020F0502020204030204" pitchFamily="34" charset="0"/>
                <a:ea typeface="Calibri" panose="020F0502020204030204" pitchFamily="34" charset="0"/>
                <a:cs typeface="Times New Roman" panose="02020603050405020304" pitchFamily="18" charset="0"/>
              </a:rPr>
              <a:t>tober 1, 2023 </a:t>
            </a:r>
            <a:r>
              <a:rPr lang="en-US" sz="1100">
                <a:effectLst/>
                <a:latin typeface="Calibri" panose="020F0502020204030204" pitchFamily="34" charset="0"/>
                <a:ea typeface="Calibri" panose="020F0502020204030204" pitchFamily="34" charset="0"/>
                <a:cs typeface="Times New Roman" panose="02020603050405020304" pitchFamily="18" charset="0"/>
              </a:rPr>
              <a:t>through September 30, 2024 is $32,906 salary and $15,828 benefits = $48,734.</a:t>
            </a: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Bill of collection and/or Invoice for payment will be sent to the University of Iowa, Department of Internal Medicine.  The contact for payment is: XXXX, XXX@uiowa.edu.  Payments will be processed within 45 days of receipt.</a:t>
            </a: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This Memorandum of Understanding is effective from October 1, 2023 through September 30, 2024, unless terminated by either party on a 30 days’ written notice.</a:t>
            </a:r>
          </a:p>
          <a:p>
            <a:pPr marL="342900" marR="0" lvl="0" indent="-342900">
              <a:lnSpc>
                <a:spcPct val="115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Signatures:</a:t>
            </a:r>
          </a:p>
          <a:p>
            <a:pPr marL="1371600" marR="0" indent="0">
              <a:lnSpc>
                <a:spcPct val="115000"/>
              </a:lnSpc>
              <a:spcBef>
                <a:spcPts val="0"/>
              </a:spcBef>
              <a:spcAft>
                <a:spcPts val="0"/>
              </a:spcAft>
              <a:buNone/>
              <a:tabLst>
                <a:tab pos="3190875" algn="l"/>
                <a:tab pos="4343400" algn="ctr"/>
              </a:tabLs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R="0" indent="0">
              <a:lnSpc>
                <a:spcPct val="115000"/>
              </a:lnSpc>
              <a:spcBef>
                <a:spcPts val="0"/>
              </a:spcBef>
              <a:spcAft>
                <a:spcPts val="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_____________________________		______________________________</a:t>
            </a:r>
          </a:p>
          <a:p>
            <a:pPr marR="0" indent="0">
              <a:lnSpc>
                <a:spcPct val="115000"/>
              </a:lnSpc>
              <a:spcBef>
                <a:spcPts val="0"/>
              </a:spcBef>
              <a:spcAft>
                <a:spcPts val="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Director, Iowa City VA Health Care System          	</a:t>
            </a:r>
            <a:r>
              <a:rPr lang="en-US" sz="1100">
                <a:effectLst/>
                <a:latin typeface="Calibri" panose="020F0502020204030204" pitchFamily="34" charset="0"/>
                <a:ea typeface="Calibri" panose="020F0502020204030204" pitchFamily="34" charset="0"/>
                <a:cs typeface="Calibri" panose="020F0502020204030204" pitchFamily="34" charset="0"/>
              </a:rPr>
              <a:t>Director, Research Administration and Financial Operations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15000"/>
              </a:lnSpc>
              <a:spcBef>
                <a:spcPts val="0"/>
              </a:spcBef>
              <a:spcAft>
                <a:spcPts val="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Director, VISN 23 Mental Health ICC 		Department of Internal Medicine</a:t>
            </a:r>
          </a:p>
          <a:p>
            <a:pPr marR="0" indent="0">
              <a:lnSpc>
                <a:spcPct val="115000"/>
              </a:lnSpc>
              <a:spcBef>
                <a:spcPts val="0"/>
              </a:spcBef>
              <a:spcAft>
                <a:spcPts val="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				University of Iowa</a:t>
            </a:r>
          </a:p>
          <a:p>
            <a:pPr marR="0" indent="0">
              <a:lnSpc>
                <a:spcPct val="115000"/>
              </a:lnSpc>
              <a:spcBef>
                <a:spcPts val="0"/>
              </a:spcBef>
              <a:spcAft>
                <a:spcPts val="0"/>
              </a:spcAft>
              <a:buNone/>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241D7F79-4794-AFF8-E77E-68BD266ABF49}"/>
              </a:ext>
            </a:extLst>
          </p:cNvPr>
          <p:cNvSpPr>
            <a:spLocks noGrp="1"/>
          </p:cNvSpPr>
          <p:nvPr>
            <p:ph type="sldNum" sz="quarter" idx="12"/>
          </p:nvPr>
        </p:nvSpPr>
        <p:spPr/>
        <p:txBody>
          <a:bodyPr/>
          <a:lstStyle/>
          <a:p>
            <a:fld id="{670A9334-4E67-F94F-A05E-0CE8B74A054E}" type="slidenum">
              <a:rPr lang="en-US" smtClean="0"/>
              <a:t>16</a:t>
            </a:fld>
            <a:endParaRPr lang="en-US"/>
          </a:p>
        </p:txBody>
      </p:sp>
    </p:spTree>
    <p:extLst>
      <p:ext uri="{BB962C8B-B14F-4D97-AF65-F5344CB8AC3E}">
        <p14:creationId xmlns:p14="http://schemas.microsoft.com/office/powerpoint/2010/main" val="325173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DD92-CBB7-4203-B370-43CB62CB8A60}"/>
              </a:ext>
            </a:extLst>
          </p:cNvPr>
          <p:cNvSpPr>
            <a:spLocks noGrp="1"/>
          </p:cNvSpPr>
          <p:nvPr>
            <p:ph type="title"/>
          </p:nvPr>
        </p:nvSpPr>
        <p:spPr/>
        <p:txBody>
          <a:bodyPr/>
          <a:lstStyle/>
          <a:p>
            <a:r>
              <a:rPr lang="en-US"/>
              <a:t>Section 2: Steps for Setting up the Bill in VISTA</a:t>
            </a:r>
          </a:p>
        </p:txBody>
      </p:sp>
      <p:sp>
        <p:nvSpPr>
          <p:cNvPr id="3" name="Content Placeholder 2">
            <a:extLst>
              <a:ext uri="{FF2B5EF4-FFF2-40B4-BE49-F238E27FC236}">
                <a16:creationId xmlns:a16="http://schemas.microsoft.com/office/drawing/2014/main" id="{6D2714A0-8197-43AC-8931-D4FB78EE9D94}"/>
              </a:ext>
            </a:extLst>
          </p:cNvPr>
          <p:cNvSpPr>
            <a:spLocks noGrp="1"/>
          </p:cNvSpPr>
          <p:nvPr>
            <p:ph idx="1"/>
          </p:nvPr>
        </p:nvSpPr>
        <p:spPr>
          <a:xfrm>
            <a:off x="285750" y="1059780"/>
            <a:ext cx="10515600" cy="4351338"/>
          </a:xfrm>
        </p:spPr>
        <p:txBody>
          <a:bodyPr>
            <a:normAutofit fontScale="77500" lnSpcReduction="20000"/>
          </a:bodyPr>
          <a:lstStyle/>
          <a:p>
            <a:pPr marL="514350" indent="-514350">
              <a:buFont typeface="+mj-lt"/>
              <a:buAutoNum type="arabicPeriod"/>
            </a:pPr>
            <a:r>
              <a:rPr lang="en-US" sz="2600"/>
              <a:t>Select Control Point Official's Menu Option: Billing</a:t>
            </a:r>
          </a:p>
          <a:p>
            <a:pPr marL="514350" indent="-514350">
              <a:buFont typeface="+mj-lt"/>
              <a:buAutoNum type="arabicPeriod"/>
            </a:pPr>
            <a:r>
              <a:rPr lang="en-US" sz="2600"/>
              <a:t>Select Billing Option: New Bill (Enter)</a:t>
            </a:r>
          </a:p>
          <a:p>
            <a:pPr marL="514350" indent="-514350">
              <a:buFont typeface="+mj-lt"/>
              <a:buAutoNum type="arabicPeriod"/>
            </a:pPr>
            <a:r>
              <a:rPr lang="en-US" sz="2600"/>
              <a:t>Hit Enter for SITE: </a:t>
            </a:r>
            <a:r>
              <a:rPr lang="en-US" sz="2600" b="0" i="0" u="none" strike="noStrike" baseline="0"/>
              <a:t>VA NWIHS, OMAHA DIVISION</a:t>
            </a:r>
            <a:r>
              <a:rPr lang="en-US" sz="2600"/>
              <a:t>//</a:t>
            </a:r>
          </a:p>
          <a:p>
            <a:pPr marL="514350" indent="-514350">
              <a:buFont typeface="+mj-lt"/>
              <a:buAutoNum type="arabicPeriod"/>
            </a:pPr>
            <a:r>
              <a:rPr lang="en-US" sz="2600"/>
              <a:t>BILL NO. : N ... Bill Number ‘636 -K######' assigned</a:t>
            </a:r>
          </a:p>
          <a:p>
            <a:pPr marL="514350" indent="-514350">
              <a:buFont typeface="+mj-lt"/>
              <a:buAutoNum type="arabicPeriod"/>
            </a:pPr>
            <a:r>
              <a:rPr lang="en-US" sz="2600"/>
              <a:t>FORM TYPE: 1114  (vendor)</a:t>
            </a:r>
          </a:p>
          <a:p>
            <a:pPr marL="514350" indent="-514350">
              <a:buFont typeface="+mj-lt"/>
              <a:buAutoNum type="arabicPeriod"/>
            </a:pPr>
            <a:r>
              <a:rPr lang="en-US" sz="2600"/>
              <a:t>CATEGORY: VENDOR	V – (vendor)</a:t>
            </a:r>
          </a:p>
          <a:p>
            <a:pPr marL="514350" indent="-514350">
              <a:buFont typeface="+mj-lt"/>
              <a:buAutoNum type="arabicPeriod"/>
            </a:pPr>
            <a:r>
              <a:rPr lang="en-US" sz="2600"/>
              <a:t>CONTROL POINT:  4620 (this is the 0161X2 or 0161R1FCP. For this example, it is the 0161R1 FCP for FY24/25 for this facility since the reimbursement occurred in FY24. – Be sure to use the FCP for the correct year when selecting the 0161R1 FCP)</a:t>
            </a:r>
          </a:p>
          <a:p>
            <a:pPr marL="514350" indent="-514350">
              <a:buFont typeface="+mj-lt"/>
              <a:buAutoNum type="arabicPeriod"/>
            </a:pPr>
            <a:r>
              <a:rPr lang="en-US" sz="2600"/>
              <a:t>DATE BILL PREPARED: Hit Enter</a:t>
            </a:r>
          </a:p>
          <a:p>
            <a:pPr marL="514350" indent="-514350">
              <a:buFont typeface="+mj-lt"/>
              <a:buAutoNum type="arabicPeriod"/>
            </a:pPr>
            <a:r>
              <a:rPr lang="en-US" sz="2600"/>
              <a:t>VOUCHER NUMBER: Leave Blank</a:t>
            </a:r>
          </a:p>
          <a:p>
            <a:pPr marL="514350" indent="-514350">
              <a:buFont typeface="+mj-lt"/>
              <a:buAutoNum type="arabicPeriod"/>
            </a:pPr>
            <a:r>
              <a:rPr lang="en-US" sz="2600"/>
              <a:t>BILLING AGENCY:  Enter your VA Billing Agency Info</a:t>
            </a:r>
          </a:p>
          <a:p>
            <a:pPr marL="514350" indent="-514350">
              <a:buFont typeface="+mj-lt"/>
              <a:buAutoNum type="arabicPeriod"/>
            </a:pPr>
            <a:r>
              <a:rPr lang="en-US" sz="2600"/>
              <a:t>BILLING AGENCY DEBTOR (PAYER): Enter your affiliate or NPC VISTA Vendor Number – They must be </a:t>
            </a:r>
            <a:r>
              <a:rPr lang="en-US" sz="2600" err="1"/>
              <a:t>vendorized</a:t>
            </a:r>
            <a:r>
              <a:rPr lang="en-US" sz="2600"/>
              <a:t>.</a:t>
            </a:r>
          </a:p>
          <a:p>
            <a:pPr marL="514350" indent="-514350">
              <a:buFont typeface="+mj-lt"/>
              <a:buAutoNum type="arabicPeriod"/>
            </a:pPr>
            <a:endParaRPr lang="en-US" sz="2000"/>
          </a:p>
          <a:p>
            <a:pPr marL="0" indent="0">
              <a:buNone/>
            </a:pPr>
            <a:endParaRPr lang="en-US"/>
          </a:p>
        </p:txBody>
      </p:sp>
    </p:spTree>
    <p:extLst>
      <p:ext uri="{BB962C8B-B14F-4D97-AF65-F5344CB8AC3E}">
        <p14:creationId xmlns:p14="http://schemas.microsoft.com/office/powerpoint/2010/main" val="4017133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14FC-089D-473A-B229-D0C4C61A97DC}"/>
              </a:ext>
            </a:extLst>
          </p:cNvPr>
          <p:cNvSpPr>
            <a:spLocks noGrp="1"/>
          </p:cNvSpPr>
          <p:nvPr>
            <p:ph type="title"/>
          </p:nvPr>
        </p:nvSpPr>
        <p:spPr/>
        <p:txBody>
          <a:bodyPr/>
          <a:lstStyle/>
          <a:p>
            <a:r>
              <a:rPr lang="en-US"/>
              <a:t>Section 2: Setting up the bill</a:t>
            </a:r>
          </a:p>
        </p:txBody>
      </p:sp>
      <p:pic>
        <p:nvPicPr>
          <p:cNvPr id="4" name="Content Placeholder 3">
            <a:extLst>
              <a:ext uri="{FF2B5EF4-FFF2-40B4-BE49-F238E27FC236}">
                <a16:creationId xmlns:a16="http://schemas.microsoft.com/office/drawing/2014/main" id="{42B6B3A5-C256-78F7-D759-244699395195}"/>
              </a:ext>
            </a:extLst>
          </p:cNvPr>
          <p:cNvPicPr>
            <a:picLocks noGrp="1" noChangeAspect="1"/>
          </p:cNvPicPr>
          <p:nvPr>
            <p:ph idx="1"/>
          </p:nvPr>
        </p:nvPicPr>
        <p:blipFill>
          <a:blip r:embed="rId2"/>
          <a:stretch>
            <a:fillRect/>
          </a:stretch>
        </p:blipFill>
        <p:spPr>
          <a:xfrm>
            <a:off x="1645941" y="1362075"/>
            <a:ext cx="7966668" cy="4351338"/>
          </a:xfrm>
          <a:prstGeom prst="rect">
            <a:avLst/>
          </a:prstGeom>
        </p:spPr>
      </p:pic>
    </p:spTree>
    <p:extLst>
      <p:ext uri="{BB962C8B-B14F-4D97-AF65-F5344CB8AC3E}">
        <p14:creationId xmlns:p14="http://schemas.microsoft.com/office/powerpoint/2010/main" val="884701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6109-92AC-475F-A115-C22C768E7CD3}"/>
              </a:ext>
            </a:extLst>
          </p:cNvPr>
          <p:cNvSpPr>
            <a:spLocks noGrp="1"/>
          </p:cNvSpPr>
          <p:nvPr>
            <p:ph type="title"/>
          </p:nvPr>
        </p:nvSpPr>
        <p:spPr/>
        <p:txBody>
          <a:bodyPr/>
          <a:lstStyle/>
          <a:p>
            <a:r>
              <a:rPr lang="en-US"/>
              <a:t>Section 2: Setting up the bill</a:t>
            </a:r>
          </a:p>
        </p:txBody>
      </p:sp>
      <p:sp>
        <p:nvSpPr>
          <p:cNvPr id="3" name="Content Placeholder 2">
            <a:extLst>
              <a:ext uri="{FF2B5EF4-FFF2-40B4-BE49-F238E27FC236}">
                <a16:creationId xmlns:a16="http://schemas.microsoft.com/office/drawing/2014/main" id="{B5464D6A-E1F8-436F-B3D2-A74526159200}"/>
              </a:ext>
            </a:extLst>
          </p:cNvPr>
          <p:cNvSpPr>
            <a:spLocks noGrp="1"/>
          </p:cNvSpPr>
          <p:nvPr>
            <p:ph idx="1"/>
          </p:nvPr>
        </p:nvSpPr>
        <p:spPr/>
        <p:txBody>
          <a:bodyPr>
            <a:normAutofit fontScale="85000" lnSpcReduction="20000"/>
          </a:bodyPr>
          <a:lstStyle/>
          <a:p>
            <a:pPr marL="0" indent="0">
              <a:buNone/>
            </a:pPr>
            <a:r>
              <a:rPr lang="en-US"/>
              <a:t>12. Select DATE OF CHARGES: September 30, 2024 (enter end date of charges)</a:t>
            </a:r>
          </a:p>
          <a:p>
            <a:pPr marL="0" indent="0">
              <a:buNone/>
            </a:pPr>
            <a:r>
              <a:rPr lang="en-US"/>
              <a:t>13. DESCRIPTION OF CHARGES:</a:t>
            </a:r>
          </a:p>
          <a:p>
            <a:pPr marL="0" marR="0" indent="0">
              <a:lnSpc>
                <a:spcPct val="107000"/>
              </a:lnSpc>
              <a:spcBef>
                <a:spcPts val="0"/>
              </a:spcBef>
              <a:spcAft>
                <a:spcPts val="800"/>
              </a:spcAft>
              <a:buNone/>
            </a:pPr>
            <a:r>
              <a:rPr lang="en-US" sz="2400" kern="0">
                <a:effectLst/>
                <a:ea typeface="Calibri" panose="020F0502020204030204" pitchFamily="34" charset="0"/>
                <a:cs typeface="r_ansi" panose="020B0609020202020204" pitchFamily="49" charset="0"/>
              </a:rPr>
              <a:t>Reimbursement for work performed by X for the period of October 1, 2023 to September 30, 2024. Per the Memorandum of Understanding between the University of Iowa and the VA Medical Center where University of Iowa may reimburse the VA Medical Center for salaries of VA employees. The reimbursement is made to support costs incurred in support of the project X under the direction of PI Name.</a:t>
            </a:r>
            <a:endParaRPr lang="en-US" sz="2400" kern="10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0">
                <a:effectLst/>
                <a:ea typeface="Calibri" panose="020F0502020204030204" pitchFamily="34" charset="0"/>
                <a:cs typeface="r_ansi" panose="020B0609020202020204" pitchFamily="49" charset="0"/>
              </a:rPr>
              <a:t>MOU number: XX</a:t>
            </a:r>
            <a:endParaRPr lang="en-US" sz="2400" kern="10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0">
                <a:effectLst/>
                <a:ea typeface="Calibri" panose="020F0502020204030204" pitchFamily="34" charset="0"/>
                <a:cs typeface="r_ansi" panose="020B0609020202020204" pitchFamily="49" charset="0"/>
              </a:rPr>
              <a:t>Fund 0161R1</a:t>
            </a:r>
            <a:endParaRPr lang="en-US" sz="2400" kern="10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0">
                <a:effectLst/>
                <a:ea typeface="Calibri" panose="020F0502020204030204" pitchFamily="34" charset="0"/>
                <a:cs typeface="r_ansi" panose="020B0609020202020204" pitchFamily="49" charset="0"/>
              </a:rPr>
              <a:t>FCP 4620</a:t>
            </a:r>
            <a:endParaRPr lang="en-US" sz="2400" kern="10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0">
                <a:effectLst/>
                <a:ea typeface="Calibri" panose="020F0502020204030204" pitchFamily="34" charset="0"/>
                <a:cs typeface="r_ansi" panose="020B0609020202020204" pitchFamily="49" charset="0"/>
              </a:rPr>
              <a:t>BFY: 2024</a:t>
            </a:r>
            <a:endParaRPr lang="en-US" sz="2400" kern="10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0">
                <a:effectLst/>
                <a:ea typeface="Calibri" panose="020F0502020204030204" pitchFamily="34" charset="0"/>
                <a:cs typeface="r_ansi" panose="020B0609020202020204" pitchFamily="49" charset="0"/>
              </a:rPr>
              <a:t>BOC 1031</a:t>
            </a:r>
            <a:endParaRPr lang="en-US" sz="2400" kern="10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0">
                <a:effectLst/>
                <a:latin typeface="r_ansi" panose="020B0609020202020204" pitchFamily="49" charset="0"/>
                <a:ea typeface="Calibri" panose="020F0502020204030204" pitchFamily="34" charset="0"/>
                <a:cs typeface="r_ansi" panose="020B0609020202020204" pitchFamily="49"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pic>
        <p:nvPicPr>
          <p:cNvPr id="5" name="Picture 4">
            <a:extLst>
              <a:ext uri="{FF2B5EF4-FFF2-40B4-BE49-F238E27FC236}">
                <a16:creationId xmlns:a16="http://schemas.microsoft.com/office/drawing/2014/main" id="{20AD6718-22B1-EA66-CFE6-1B69F61436F2}"/>
              </a:ext>
            </a:extLst>
          </p:cNvPr>
          <p:cNvPicPr>
            <a:picLocks noChangeAspect="1"/>
          </p:cNvPicPr>
          <p:nvPr/>
        </p:nvPicPr>
        <p:blipFill>
          <a:blip r:embed="rId2"/>
          <a:stretch>
            <a:fillRect/>
          </a:stretch>
        </p:blipFill>
        <p:spPr>
          <a:xfrm>
            <a:off x="3417105" y="3303037"/>
            <a:ext cx="8541629" cy="2744298"/>
          </a:xfrm>
          <a:prstGeom prst="rect">
            <a:avLst/>
          </a:prstGeom>
        </p:spPr>
      </p:pic>
    </p:spTree>
    <p:extLst>
      <p:ext uri="{BB962C8B-B14F-4D97-AF65-F5344CB8AC3E}">
        <p14:creationId xmlns:p14="http://schemas.microsoft.com/office/powerpoint/2010/main" val="148825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p:txBody>
          <a:bodyPr/>
          <a:lstStyle/>
          <a:p>
            <a:r>
              <a:rPr lang="en-US"/>
              <a:t>Objectives – for today’s training</a:t>
            </a:r>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3009105019"/>
              </p:ext>
            </p:extLst>
          </p:nvPr>
        </p:nvGraphicFramePr>
        <p:xfrm>
          <a:off x="529422" y="904434"/>
          <a:ext cx="10824378" cy="5332130"/>
        </p:xfrm>
        <a:graphic>
          <a:graphicData uri="http://schemas.openxmlformats.org/drawingml/2006/table">
            <a:tbl>
              <a:tblPr firstRow="1" bandRow="1">
                <a:tableStyleId>{5C22544A-7EE6-4342-B048-85BDC9FD1C3A}</a:tableStyleId>
              </a:tblPr>
              <a:tblGrid>
                <a:gridCol w="5395774">
                  <a:extLst>
                    <a:ext uri="{9D8B030D-6E8A-4147-A177-3AD203B41FA5}">
                      <a16:colId xmlns:a16="http://schemas.microsoft.com/office/drawing/2014/main" val="1139615655"/>
                    </a:ext>
                  </a:extLst>
                </a:gridCol>
                <a:gridCol w="5428604">
                  <a:extLst>
                    <a:ext uri="{9D8B030D-6E8A-4147-A177-3AD203B41FA5}">
                      <a16:colId xmlns:a16="http://schemas.microsoft.com/office/drawing/2014/main" val="2542939416"/>
                    </a:ext>
                  </a:extLst>
                </a:gridCol>
              </a:tblGrid>
              <a:tr h="387116">
                <a:tc>
                  <a:txBody>
                    <a:bodyPr/>
                    <a:lstStyle/>
                    <a:p>
                      <a:pPr algn="ctr"/>
                      <a:endParaRPr lang="en-US" sz="2000"/>
                    </a:p>
                    <a:p>
                      <a:pPr algn="ctr"/>
                      <a:r>
                        <a:rPr lang="en-US" sz="2000"/>
                        <a:t>Training Section:</a:t>
                      </a:r>
                    </a:p>
                    <a:p>
                      <a:endParaRPr lang="en-US" sz="2000"/>
                    </a:p>
                  </a:txBody>
                  <a:tcPr/>
                </a:tc>
                <a:tc>
                  <a:txBody>
                    <a:bodyPr/>
                    <a:lstStyle/>
                    <a:p>
                      <a:pPr algn="ctr"/>
                      <a:endParaRPr lang="en-US" sz="2000"/>
                    </a:p>
                    <a:p>
                      <a:pPr algn="ctr"/>
                      <a:r>
                        <a:rPr lang="en-US" sz="2000"/>
                        <a:t>By the end of this section, you will:</a:t>
                      </a:r>
                    </a:p>
                    <a:p>
                      <a:endParaRPr lang="en-US" sz="2000"/>
                    </a:p>
                  </a:txBody>
                  <a:tcPr/>
                </a:tc>
                <a:extLst>
                  <a:ext uri="{0D108BD9-81ED-4DB2-BD59-A6C34878D82A}">
                    <a16:rowId xmlns:a16="http://schemas.microsoft.com/office/drawing/2014/main" val="3500140859"/>
                  </a:ext>
                </a:extLst>
              </a:tr>
              <a:tr h="827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Section 1: </a:t>
                      </a:r>
                      <a:r>
                        <a:rPr lang="en-US" sz="2000" b="0"/>
                        <a:t>Overview of Reimbursable Process</a:t>
                      </a:r>
                    </a:p>
                  </a:txBody>
                  <a:tcPr/>
                </a:tc>
                <a:tc>
                  <a:txBody>
                    <a:bodyPr/>
                    <a:lstStyle/>
                    <a:p>
                      <a:pPr marL="285750" indent="-285750">
                        <a:buFont typeface="Arial" panose="020B0604020202020204" pitchFamily="34" charset="0"/>
                        <a:buChar char="•"/>
                      </a:pPr>
                      <a:r>
                        <a:rPr lang="en-US" sz="2000"/>
                        <a:t>Understand the types of reimbursements</a:t>
                      </a:r>
                    </a:p>
                    <a:p>
                      <a:pPr marL="285750" indent="-285750">
                        <a:buFont typeface="Arial" panose="020B0604020202020204" pitchFamily="34" charset="0"/>
                        <a:buChar char="•"/>
                      </a:pPr>
                      <a:r>
                        <a:rPr lang="en-US" sz="2000"/>
                        <a:t>Understand the correct process for reimbursements</a:t>
                      </a:r>
                    </a:p>
                  </a:txBody>
                  <a:tcPr/>
                </a:tc>
                <a:extLst>
                  <a:ext uri="{0D108BD9-81ED-4DB2-BD59-A6C34878D82A}">
                    <a16:rowId xmlns:a16="http://schemas.microsoft.com/office/drawing/2014/main" val="4110461937"/>
                  </a:ext>
                </a:extLst>
              </a:tr>
              <a:tr h="217006">
                <a:tc>
                  <a:txBody>
                    <a:bodyPr/>
                    <a:lstStyle/>
                    <a:p>
                      <a:r>
                        <a:rPr lang="en-US" sz="2000" b="1"/>
                        <a:t>Section 2: </a:t>
                      </a:r>
                      <a:r>
                        <a:rPr lang="en-US" sz="2000" b="0"/>
                        <a:t>The Billing Process</a:t>
                      </a:r>
                    </a:p>
                  </a:txBody>
                  <a:tcPr/>
                </a:tc>
                <a:tc>
                  <a:txBody>
                    <a:bodyPr/>
                    <a:lstStyle/>
                    <a:p>
                      <a:pPr marL="285750" indent="-285750">
                        <a:buFont typeface="Arial" panose="020B0604020202020204" pitchFamily="34" charset="0"/>
                        <a:buChar char="•"/>
                      </a:pPr>
                      <a:r>
                        <a:rPr lang="en-US" sz="2000"/>
                        <a:t>Understand the billing process</a:t>
                      </a:r>
                    </a:p>
                    <a:p>
                      <a:pPr marL="285750" indent="-285750">
                        <a:buFont typeface="Arial" panose="020B0604020202020204" pitchFamily="34" charset="0"/>
                        <a:buChar char="•"/>
                      </a:pPr>
                      <a:r>
                        <a:rPr lang="en-US" sz="2000"/>
                        <a:t>Understand the need to set-up an MOU</a:t>
                      </a:r>
                    </a:p>
                    <a:p>
                      <a:pPr marL="285750" indent="-285750">
                        <a:buFont typeface="Arial" panose="020B0604020202020204" pitchFamily="34" charset="0"/>
                        <a:buChar char="•"/>
                      </a:pPr>
                      <a:r>
                        <a:rPr lang="en-US" sz="2000"/>
                        <a:t>Know how to enter a Bill into VISTA</a:t>
                      </a:r>
                    </a:p>
                  </a:txBody>
                  <a:tcPr/>
                </a:tc>
                <a:extLst>
                  <a:ext uri="{0D108BD9-81ED-4DB2-BD59-A6C34878D82A}">
                    <a16:rowId xmlns:a16="http://schemas.microsoft.com/office/drawing/2014/main" val="2494356450"/>
                  </a:ext>
                </a:extLst>
              </a:tr>
              <a:tr h="1377221">
                <a:tc>
                  <a:txBody>
                    <a:bodyPr/>
                    <a:lstStyle/>
                    <a:p>
                      <a:r>
                        <a:rPr lang="en-US" sz="2000" b="1"/>
                        <a:t>Section 3: </a:t>
                      </a:r>
                      <a:r>
                        <a:rPr lang="en-US" sz="2000" b="0"/>
                        <a:t>Processing the TDA</a:t>
                      </a:r>
                    </a:p>
                  </a:txBody>
                  <a:tcPr/>
                </a:tc>
                <a:tc>
                  <a:txBody>
                    <a:bodyPr/>
                    <a:lstStyle/>
                    <a:p>
                      <a:pPr marL="285750" indent="-285750">
                        <a:buFont typeface="Arial" panose="020B0604020202020204" pitchFamily="34" charset="0"/>
                        <a:buChar char="•"/>
                      </a:pPr>
                      <a:r>
                        <a:rPr lang="en-US" sz="2000"/>
                        <a:t>Know how to process the TDA and the reports to use.</a:t>
                      </a:r>
                    </a:p>
                    <a:p>
                      <a:pPr marL="285750" indent="-285750">
                        <a:buFont typeface="Arial" panose="020B0604020202020204" pitchFamily="34" charset="0"/>
                        <a:buChar char="•"/>
                      </a:pPr>
                      <a:r>
                        <a:rPr lang="en-US" sz="2000"/>
                        <a:t>Understand the importance of completing cost transfers</a:t>
                      </a:r>
                    </a:p>
                  </a:txBody>
                  <a:tcPr/>
                </a:tc>
                <a:extLst>
                  <a:ext uri="{0D108BD9-81ED-4DB2-BD59-A6C34878D82A}">
                    <a16:rowId xmlns:a16="http://schemas.microsoft.com/office/drawing/2014/main" val="1310101683"/>
                  </a:ext>
                </a:extLst>
              </a:tr>
              <a:tr h="493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Section 4: </a:t>
                      </a:r>
                      <a:r>
                        <a:rPr lang="en-US" sz="2000" b="0"/>
                        <a:t>Recap</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p>
                  </a:txBody>
                  <a:tcPr/>
                </a:tc>
                <a:extLst>
                  <a:ext uri="{0D108BD9-81ED-4DB2-BD59-A6C34878D82A}">
                    <a16:rowId xmlns:a16="http://schemas.microsoft.com/office/drawing/2014/main" val="2945059713"/>
                  </a:ext>
                </a:extLst>
              </a:tr>
              <a:tr h="44435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t>Q&amp;A</a:t>
                      </a:r>
                      <a:endParaRPr lang="en-US" sz="2000"/>
                    </a:p>
                  </a:txBody>
                  <a:tcPr/>
                </a:tc>
                <a:tc hMerge="1">
                  <a:txBody>
                    <a:bodyPr/>
                    <a:lstStyle/>
                    <a:p>
                      <a:pPr marL="0" indent="0">
                        <a:buFont typeface="Arial" panose="020B0604020202020204" pitchFamily="34" charset="0"/>
                        <a:buNone/>
                      </a:pPr>
                      <a:endParaRPr lang="en-US"/>
                    </a:p>
                  </a:txBody>
                  <a:tcPr/>
                </a:tc>
                <a:extLst>
                  <a:ext uri="{0D108BD9-81ED-4DB2-BD59-A6C34878D82A}">
                    <a16:rowId xmlns:a16="http://schemas.microsoft.com/office/drawing/2014/main" val="2996161857"/>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2</a:t>
            </a:fld>
            <a:endParaRPr lang="en-US"/>
          </a:p>
        </p:txBody>
      </p:sp>
      <p:sp>
        <p:nvSpPr>
          <p:cNvPr id="5" name="Date Placeholder 4">
            <a:extLst>
              <a:ext uri="{FF2B5EF4-FFF2-40B4-BE49-F238E27FC236}">
                <a16:creationId xmlns:a16="http://schemas.microsoft.com/office/drawing/2014/main" id="{A21780D2-3001-4DB6-A29D-CF8ED8B74D4B}"/>
              </a:ext>
            </a:extLst>
          </p:cNvPr>
          <p:cNvSpPr>
            <a:spLocks noGrp="1"/>
          </p:cNvSpPr>
          <p:nvPr>
            <p:ph type="dt" sz="half" idx="10"/>
          </p:nvPr>
        </p:nvSpPr>
        <p:spPr/>
        <p:txBody>
          <a:bodyPr/>
          <a:lstStyle/>
          <a:p>
            <a:fld id="{81834826-1826-4D53-8FE1-0AC2DC86A2AA}" type="datetime1">
              <a:rPr lang="en-US" smtClean="0"/>
              <a:t>12/18/2024</a:t>
            </a:fld>
            <a:endParaRPr lang="en-US"/>
          </a:p>
        </p:txBody>
      </p:sp>
    </p:spTree>
    <p:extLst>
      <p:ext uri="{BB962C8B-B14F-4D97-AF65-F5344CB8AC3E}">
        <p14:creationId xmlns:p14="http://schemas.microsoft.com/office/powerpoint/2010/main" val="4120565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7CE5-937F-4E9D-BA39-414255C09177}"/>
              </a:ext>
            </a:extLst>
          </p:cNvPr>
          <p:cNvSpPr>
            <a:spLocks noGrp="1"/>
          </p:cNvSpPr>
          <p:nvPr>
            <p:ph type="title"/>
          </p:nvPr>
        </p:nvSpPr>
        <p:spPr/>
        <p:txBody>
          <a:bodyPr/>
          <a:lstStyle/>
          <a:p>
            <a:r>
              <a:rPr lang="en-US"/>
              <a:t>Section 2: Setting up the bill</a:t>
            </a:r>
          </a:p>
        </p:txBody>
      </p:sp>
      <p:sp>
        <p:nvSpPr>
          <p:cNvPr id="3" name="Content Placeholder 2">
            <a:extLst>
              <a:ext uri="{FF2B5EF4-FFF2-40B4-BE49-F238E27FC236}">
                <a16:creationId xmlns:a16="http://schemas.microsoft.com/office/drawing/2014/main" id="{92068DE4-BAA9-41C8-82F2-4932AC9535B0}"/>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a:t>14. QUANTITY (UNITS):  Enter number of units (for effort use 1)</a:t>
            </a:r>
          </a:p>
          <a:p>
            <a:pPr marL="0" indent="0">
              <a:buNone/>
            </a:pPr>
            <a:r>
              <a:rPr lang="en-US"/>
              <a:t>15. UNIT COST: Enter amount to be reimbursed – 48734 for this example. </a:t>
            </a:r>
            <a:endParaRPr lang="en-US">
              <a:cs typeface="Calibri"/>
            </a:endParaRPr>
          </a:p>
          <a:p>
            <a:pPr marL="0" indent="0">
              <a:buNone/>
            </a:pPr>
            <a:r>
              <a:rPr lang="en-US">
                <a:cs typeface="Calibri"/>
              </a:rPr>
              <a:t>16. </a:t>
            </a:r>
            <a:r>
              <a:rPr lang="en-US"/>
              <a:t>UNIT: for effort enter JB,  for Units do a ? and use appropriate</a:t>
            </a:r>
            <a:endParaRPr lang="en-US">
              <a:ea typeface="Calibri"/>
              <a:cs typeface="Calibri"/>
            </a:endParaRPr>
          </a:p>
          <a:p>
            <a:pPr marL="0" indent="0">
              <a:buNone/>
            </a:pPr>
            <a:r>
              <a:rPr lang="en-US"/>
              <a:t>17. TOTAL AMOUNT: 48734// (No Editing hit enter)</a:t>
            </a:r>
            <a:endParaRPr lang="en-US">
              <a:ea typeface="Calibri"/>
              <a:cs typeface="Calibri"/>
            </a:endParaRPr>
          </a:p>
          <a:p>
            <a:pPr marL="0" indent="0">
              <a:buNone/>
            </a:pPr>
            <a:r>
              <a:rPr lang="en-US"/>
              <a:t>18. Select DATE OF CHARGES:  (hit enter)</a:t>
            </a:r>
          </a:p>
          <a:p>
            <a:pPr marL="0" indent="0">
              <a:buNone/>
            </a:pPr>
            <a:r>
              <a:rPr lang="en-US"/>
              <a:t>19. Select FISCAL YEAR:  24 (Enter year the charges occurred)</a:t>
            </a:r>
            <a:endParaRPr lang="en-US">
              <a:ea typeface="Calibri"/>
              <a:cs typeface="Calibri"/>
            </a:endParaRPr>
          </a:p>
          <a:p>
            <a:pPr marL="0" indent="0">
              <a:buNone/>
            </a:pPr>
            <a:r>
              <a:rPr lang="en-US"/>
              <a:t>20. FY ORIGINAL AMOUNT: 48734// hit enter</a:t>
            </a:r>
            <a:endParaRPr lang="en-US">
              <a:ea typeface="Calibri"/>
              <a:cs typeface="Calibri"/>
            </a:endParaRPr>
          </a:p>
          <a:p>
            <a:pPr marL="0" indent="0">
              <a:buNone/>
            </a:pPr>
            <a:r>
              <a:rPr lang="en-US"/>
              <a:t>21. Select FISCAL YEAR: Hit enter</a:t>
            </a:r>
            <a:endParaRPr lang="en-US">
              <a:ea typeface="Calibri"/>
              <a:cs typeface="Calibri"/>
            </a:endParaRPr>
          </a:p>
          <a:p>
            <a:pPr marL="0" indent="0">
              <a:buNone/>
            </a:pPr>
            <a:r>
              <a:rPr lang="en-US">
                <a:ea typeface="Calibri"/>
                <a:cs typeface="Calibri"/>
              </a:rPr>
              <a:t>22. Is this for Veterans Beneficiary Travel? No// </a:t>
            </a:r>
          </a:p>
          <a:p>
            <a:pPr marL="0" indent="0">
              <a:buNone/>
            </a:pPr>
            <a:r>
              <a:rPr lang="en-US"/>
              <a:t>23. Display/Print Bill:? Yes// (Yes)</a:t>
            </a:r>
            <a:endParaRPr lang="en-US">
              <a:ea typeface="Calibri"/>
              <a:cs typeface="Calibri"/>
            </a:endParaRPr>
          </a:p>
          <a:p>
            <a:pPr marL="0" indent="0">
              <a:buNone/>
            </a:pPr>
            <a:r>
              <a:rPr lang="en-US"/>
              <a:t>24. DEVICE: HOME //  HOME	Right Margin: 80//</a:t>
            </a:r>
            <a:endParaRPr lang="en-US">
              <a:ea typeface="Calibri"/>
              <a:cs typeface="Calibri"/>
            </a:endParaRPr>
          </a:p>
          <a:p>
            <a:pPr marL="0" indent="0">
              <a:buNone/>
            </a:pPr>
            <a:endParaRPr lang="en-US"/>
          </a:p>
        </p:txBody>
      </p:sp>
    </p:spTree>
    <p:extLst>
      <p:ext uri="{BB962C8B-B14F-4D97-AF65-F5344CB8AC3E}">
        <p14:creationId xmlns:p14="http://schemas.microsoft.com/office/powerpoint/2010/main" val="968044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F1AE-3A03-9016-BABD-7C2F821704CB}"/>
              </a:ext>
            </a:extLst>
          </p:cNvPr>
          <p:cNvSpPr>
            <a:spLocks noGrp="1"/>
          </p:cNvSpPr>
          <p:nvPr>
            <p:ph type="title"/>
          </p:nvPr>
        </p:nvSpPr>
        <p:spPr/>
        <p:txBody>
          <a:bodyPr/>
          <a:lstStyle/>
          <a:p>
            <a:r>
              <a:rPr lang="en-US"/>
              <a:t>Section 2: Setting up the bill</a:t>
            </a:r>
          </a:p>
        </p:txBody>
      </p:sp>
      <p:sp>
        <p:nvSpPr>
          <p:cNvPr id="4" name="Slide Number Placeholder 3">
            <a:extLst>
              <a:ext uri="{FF2B5EF4-FFF2-40B4-BE49-F238E27FC236}">
                <a16:creationId xmlns:a16="http://schemas.microsoft.com/office/drawing/2014/main" id="{C426CE46-2F0C-3783-3B9F-9F5884744BCC}"/>
              </a:ext>
            </a:extLst>
          </p:cNvPr>
          <p:cNvSpPr>
            <a:spLocks noGrp="1"/>
          </p:cNvSpPr>
          <p:nvPr>
            <p:ph type="sldNum" sz="quarter" idx="12"/>
          </p:nvPr>
        </p:nvSpPr>
        <p:spPr/>
        <p:txBody>
          <a:bodyPr/>
          <a:lstStyle/>
          <a:p>
            <a:fld id="{670A9334-4E67-F94F-A05E-0CE8B74A054E}" type="slidenum">
              <a:rPr lang="en-US" smtClean="0"/>
              <a:t>21</a:t>
            </a:fld>
            <a:endParaRPr lang="en-US"/>
          </a:p>
        </p:txBody>
      </p:sp>
      <p:pic>
        <p:nvPicPr>
          <p:cNvPr id="8" name="Content Placeholder 7">
            <a:extLst>
              <a:ext uri="{FF2B5EF4-FFF2-40B4-BE49-F238E27FC236}">
                <a16:creationId xmlns:a16="http://schemas.microsoft.com/office/drawing/2014/main" id="{7698BB52-FC5F-D59A-16CB-86F2E7980CF9}"/>
              </a:ext>
            </a:extLst>
          </p:cNvPr>
          <p:cNvPicPr>
            <a:picLocks noGrp="1" noChangeAspect="1"/>
          </p:cNvPicPr>
          <p:nvPr>
            <p:ph idx="1"/>
          </p:nvPr>
        </p:nvPicPr>
        <p:blipFill>
          <a:blip r:embed="rId2"/>
          <a:stretch>
            <a:fillRect/>
          </a:stretch>
        </p:blipFill>
        <p:spPr>
          <a:xfrm>
            <a:off x="1504374" y="1699162"/>
            <a:ext cx="8249801" cy="3677163"/>
          </a:xfrm>
        </p:spPr>
      </p:pic>
    </p:spTree>
    <p:extLst>
      <p:ext uri="{BB962C8B-B14F-4D97-AF65-F5344CB8AC3E}">
        <p14:creationId xmlns:p14="http://schemas.microsoft.com/office/powerpoint/2010/main" val="966717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85D7-FD63-C8B9-12A9-1613F2416AF9}"/>
              </a:ext>
            </a:extLst>
          </p:cNvPr>
          <p:cNvSpPr>
            <a:spLocks noGrp="1"/>
          </p:cNvSpPr>
          <p:nvPr>
            <p:ph type="title"/>
          </p:nvPr>
        </p:nvSpPr>
        <p:spPr/>
        <p:txBody>
          <a:bodyPr/>
          <a:lstStyle/>
          <a:p>
            <a:r>
              <a:rPr lang="en-US"/>
              <a:t>Section 2: Setting up the bill</a:t>
            </a:r>
          </a:p>
        </p:txBody>
      </p:sp>
      <p:sp>
        <p:nvSpPr>
          <p:cNvPr id="4" name="Slide Number Placeholder 3">
            <a:extLst>
              <a:ext uri="{FF2B5EF4-FFF2-40B4-BE49-F238E27FC236}">
                <a16:creationId xmlns:a16="http://schemas.microsoft.com/office/drawing/2014/main" id="{E581EDC2-9D6B-647B-F0F0-FE94FD9B9511}"/>
              </a:ext>
            </a:extLst>
          </p:cNvPr>
          <p:cNvSpPr>
            <a:spLocks noGrp="1"/>
          </p:cNvSpPr>
          <p:nvPr>
            <p:ph type="sldNum" sz="quarter" idx="12"/>
          </p:nvPr>
        </p:nvSpPr>
        <p:spPr/>
        <p:txBody>
          <a:bodyPr/>
          <a:lstStyle/>
          <a:p>
            <a:fld id="{670A9334-4E67-F94F-A05E-0CE8B74A054E}" type="slidenum">
              <a:rPr lang="en-US" smtClean="0"/>
              <a:t>22</a:t>
            </a:fld>
            <a:endParaRPr lang="en-US"/>
          </a:p>
        </p:txBody>
      </p:sp>
      <p:pic>
        <p:nvPicPr>
          <p:cNvPr id="5" name="Picture 4">
            <a:extLst>
              <a:ext uri="{FF2B5EF4-FFF2-40B4-BE49-F238E27FC236}">
                <a16:creationId xmlns:a16="http://schemas.microsoft.com/office/drawing/2014/main" id="{0E88EE5B-B7C6-7C49-FF0C-034914315D0C}"/>
              </a:ext>
            </a:extLst>
          </p:cNvPr>
          <p:cNvPicPr>
            <a:picLocks noChangeAspect="1"/>
          </p:cNvPicPr>
          <p:nvPr/>
        </p:nvPicPr>
        <p:blipFill>
          <a:blip r:embed="rId2"/>
          <a:stretch>
            <a:fillRect/>
          </a:stretch>
        </p:blipFill>
        <p:spPr>
          <a:xfrm>
            <a:off x="2723679" y="989044"/>
            <a:ext cx="6744641" cy="5278801"/>
          </a:xfrm>
          <a:prstGeom prst="rect">
            <a:avLst/>
          </a:prstGeom>
        </p:spPr>
      </p:pic>
    </p:spTree>
    <p:extLst>
      <p:ext uri="{BB962C8B-B14F-4D97-AF65-F5344CB8AC3E}">
        <p14:creationId xmlns:p14="http://schemas.microsoft.com/office/powerpoint/2010/main" val="169031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E198-7169-49BB-80ED-372BAA127667}"/>
              </a:ext>
            </a:extLst>
          </p:cNvPr>
          <p:cNvSpPr>
            <a:spLocks noGrp="1"/>
          </p:cNvSpPr>
          <p:nvPr>
            <p:ph type="title"/>
          </p:nvPr>
        </p:nvSpPr>
        <p:spPr/>
        <p:txBody>
          <a:bodyPr/>
          <a:lstStyle/>
          <a:p>
            <a:r>
              <a:rPr lang="en-US"/>
              <a:t>Section 2: What happens next</a:t>
            </a:r>
          </a:p>
        </p:txBody>
      </p:sp>
      <p:sp>
        <p:nvSpPr>
          <p:cNvPr id="3" name="Content Placeholder 2">
            <a:extLst>
              <a:ext uri="{FF2B5EF4-FFF2-40B4-BE49-F238E27FC236}">
                <a16:creationId xmlns:a16="http://schemas.microsoft.com/office/drawing/2014/main" id="{F37C9D81-E25B-4022-8B6E-8239AB65CB0E}"/>
              </a:ext>
            </a:extLst>
          </p:cNvPr>
          <p:cNvSpPr>
            <a:spLocks noGrp="1"/>
          </p:cNvSpPr>
          <p:nvPr>
            <p:ph idx="1"/>
          </p:nvPr>
        </p:nvSpPr>
        <p:spPr/>
        <p:txBody>
          <a:bodyPr vert="horz" lIns="91440" tIns="45720" rIns="91440" bIns="45720" rtlCol="0" anchor="t">
            <a:normAutofit fontScale="92500"/>
          </a:bodyPr>
          <a:lstStyle/>
          <a:p>
            <a:r>
              <a:rPr lang="en-US"/>
              <a:t>Bill is approved by FCP Approving Official.</a:t>
            </a:r>
            <a:endParaRPr lang="en-US">
              <a:cs typeface="Calibri"/>
            </a:endParaRPr>
          </a:p>
          <a:p>
            <a:r>
              <a:rPr lang="en-US"/>
              <a:t>Accounting Reviews the bill and may ask questions, send back or approve.</a:t>
            </a:r>
            <a:endParaRPr lang="en-US">
              <a:cs typeface="Calibri"/>
            </a:endParaRPr>
          </a:p>
          <a:p>
            <a:pPr lvl="1"/>
            <a:r>
              <a:rPr lang="en-US"/>
              <a:t>Question may include:</a:t>
            </a:r>
            <a:endParaRPr lang="en-US">
              <a:cs typeface="Calibri"/>
            </a:endParaRPr>
          </a:p>
          <a:p>
            <a:pPr lvl="2"/>
            <a:r>
              <a:rPr lang="en-US"/>
              <a:t>What BFY is the bill to be collected in?  Use the year that the expense was made</a:t>
            </a:r>
            <a:endParaRPr lang="en-US">
              <a:cs typeface="Calibri"/>
            </a:endParaRPr>
          </a:p>
          <a:p>
            <a:pPr lvl="2"/>
            <a:r>
              <a:rPr lang="en-US"/>
              <a:t>What is the revenue code?  Usually, it will be one of the following 3</a:t>
            </a:r>
            <a:endParaRPr lang="en-US">
              <a:cs typeface="Calibri"/>
            </a:endParaRPr>
          </a:p>
          <a:p>
            <a:pPr lvl="3"/>
            <a:r>
              <a:rPr lang="en-US"/>
              <a:t>8000 – Non-medical reimbursements</a:t>
            </a:r>
            <a:endParaRPr lang="en-US">
              <a:cs typeface="Calibri"/>
            </a:endParaRPr>
          </a:p>
          <a:p>
            <a:pPr lvl="3"/>
            <a:r>
              <a:rPr lang="en-US"/>
              <a:t>8004 - ANCILLARY MED SVC, MED RES</a:t>
            </a:r>
            <a:endParaRPr lang="en-US">
              <a:cs typeface="Calibri"/>
            </a:endParaRPr>
          </a:p>
          <a:p>
            <a:pPr lvl="3"/>
            <a:r>
              <a:rPr lang="en-US"/>
              <a:t>8020 - FED INTERAGENCY AGR - MED RES</a:t>
            </a:r>
            <a:endParaRPr lang="en-US">
              <a:cs typeface="Calibri"/>
            </a:endParaRPr>
          </a:p>
          <a:p>
            <a:r>
              <a:rPr lang="en-US"/>
              <a:t>Accounting approves the bill, and the clock starts ticking.</a:t>
            </a:r>
            <a:endParaRPr lang="en-US">
              <a:cs typeface="Calibri"/>
            </a:endParaRPr>
          </a:p>
          <a:p>
            <a:r>
              <a:rPr lang="en-US"/>
              <a:t>The NPC or Affiliate will deposit check through Agent Cashier.</a:t>
            </a:r>
            <a:endParaRPr lang="en-US">
              <a:cs typeface="Calibri"/>
            </a:endParaRPr>
          </a:p>
          <a:p>
            <a:r>
              <a:rPr lang="en-US"/>
              <a:t>TDA is then processed once the collection is completed (see next section)</a:t>
            </a:r>
            <a:endParaRPr lang="en-US">
              <a:cs typeface="Calibri"/>
            </a:endParaRPr>
          </a:p>
          <a:p>
            <a:pPr lvl="2"/>
            <a:endParaRPr lang="en-US"/>
          </a:p>
        </p:txBody>
      </p:sp>
    </p:spTree>
    <p:extLst>
      <p:ext uri="{BB962C8B-B14F-4D97-AF65-F5344CB8AC3E}">
        <p14:creationId xmlns:p14="http://schemas.microsoft.com/office/powerpoint/2010/main" val="3103794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636A-43EE-4BB6-B32A-9138E9F7C7CA}"/>
              </a:ext>
            </a:extLst>
          </p:cNvPr>
          <p:cNvSpPr>
            <a:spLocks noGrp="1"/>
          </p:cNvSpPr>
          <p:nvPr>
            <p:ph type="title"/>
          </p:nvPr>
        </p:nvSpPr>
        <p:spPr>
          <a:xfrm>
            <a:off x="265202" y="421540"/>
            <a:ext cx="10515600" cy="618385"/>
          </a:xfrm>
        </p:spPr>
        <p:txBody>
          <a:bodyPr/>
          <a:lstStyle/>
          <a:p>
            <a:r>
              <a:rPr lang="en-US"/>
              <a:t>Section 3: Processing the TDA</a:t>
            </a:r>
            <a:br>
              <a:rPr lang="en-US" b="1"/>
            </a:br>
            <a:endParaRPr lang="en-US"/>
          </a:p>
        </p:txBody>
      </p:sp>
      <p:sp>
        <p:nvSpPr>
          <p:cNvPr id="4" name="Slide Number Placeholder 3">
            <a:extLst>
              <a:ext uri="{FF2B5EF4-FFF2-40B4-BE49-F238E27FC236}">
                <a16:creationId xmlns:a16="http://schemas.microsoft.com/office/drawing/2014/main" id="{D0FFAEBC-2475-4EAB-B7F4-BC8F4AA94BB7}"/>
              </a:ext>
            </a:extLst>
          </p:cNvPr>
          <p:cNvSpPr>
            <a:spLocks noGrp="1"/>
          </p:cNvSpPr>
          <p:nvPr>
            <p:ph type="sldNum" sz="quarter" idx="12"/>
          </p:nvPr>
        </p:nvSpPr>
        <p:spPr/>
        <p:txBody>
          <a:bodyPr/>
          <a:lstStyle/>
          <a:p>
            <a:fld id="{670A9334-4E67-F94F-A05E-0CE8B74A054E}" type="slidenum">
              <a:rPr lang="en-US" smtClean="0"/>
              <a:t>24</a:t>
            </a:fld>
            <a:endParaRPr lang="en-US"/>
          </a:p>
        </p:txBody>
      </p:sp>
      <p:sp>
        <p:nvSpPr>
          <p:cNvPr id="3" name="Speech Bubble: Oval 2">
            <a:extLst>
              <a:ext uri="{FF2B5EF4-FFF2-40B4-BE49-F238E27FC236}">
                <a16:creationId xmlns:a16="http://schemas.microsoft.com/office/drawing/2014/main" id="{6EEEA600-8C9E-4876-BD96-08B13367E2DB}"/>
              </a:ext>
            </a:extLst>
          </p:cNvPr>
          <p:cNvSpPr/>
          <p:nvPr/>
        </p:nvSpPr>
        <p:spPr>
          <a:xfrm>
            <a:off x="393895" y="1384169"/>
            <a:ext cx="2433711" cy="1603717"/>
          </a:xfrm>
          <a:prstGeom prst="wedgeEllipseCallout">
            <a:avLst>
              <a:gd name="adj1" fmla="val 51779"/>
              <a:gd name="adj2" fmla="val 44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Where is my TDA?</a:t>
            </a:r>
          </a:p>
        </p:txBody>
      </p:sp>
      <p:pic>
        <p:nvPicPr>
          <p:cNvPr id="7" name="Content Placeholder 6">
            <a:extLst>
              <a:ext uri="{FF2B5EF4-FFF2-40B4-BE49-F238E27FC236}">
                <a16:creationId xmlns:a16="http://schemas.microsoft.com/office/drawing/2014/main" id="{4D4292F2-D55D-3364-6D85-4BD59071BEB7}"/>
              </a:ext>
            </a:extLst>
          </p:cNvPr>
          <p:cNvPicPr>
            <a:picLocks noGrp="1" noChangeAspect="1"/>
          </p:cNvPicPr>
          <p:nvPr>
            <p:ph idx="1"/>
          </p:nvPr>
        </p:nvPicPr>
        <p:blipFill>
          <a:blip r:embed="rId2"/>
          <a:stretch>
            <a:fillRect/>
          </a:stretch>
        </p:blipFill>
        <p:spPr>
          <a:xfrm>
            <a:off x="3324740" y="1376917"/>
            <a:ext cx="4114800" cy="4114800"/>
          </a:xfrm>
          <a:ln>
            <a:solidFill>
              <a:schemeClr val="tx1"/>
            </a:solidFill>
          </a:ln>
        </p:spPr>
      </p:pic>
    </p:spTree>
    <p:extLst>
      <p:ext uri="{BB962C8B-B14F-4D97-AF65-F5344CB8AC3E}">
        <p14:creationId xmlns:p14="http://schemas.microsoft.com/office/powerpoint/2010/main" val="2101627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2601-8411-0301-A8F5-B841C299427D}"/>
              </a:ext>
            </a:extLst>
          </p:cNvPr>
          <p:cNvSpPr>
            <a:spLocks noGrp="1"/>
          </p:cNvSpPr>
          <p:nvPr>
            <p:ph type="title"/>
          </p:nvPr>
        </p:nvSpPr>
        <p:spPr/>
        <p:txBody>
          <a:bodyPr/>
          <a:lstStyle/>
          <a:p>
            <a:r>
              <a:rPr lang="en-US"/>
              <a:t>Section 3: Receiving the TDA</a:t>
            </a:r>
          </a:p>
        </p:txBody>
      </p:sp>
      <p:sp>
        <p:nvSpPr>
          <p:cNvPr id="3" name="Content Placeholder 2">
            <a:extLst>
              <a:ext uri="{FF2B5EF4-FFF2-40B4-BE49-F238E27FC236}">
                <a16:creationId xmlns:a16="http://schemas.microsoft.com/office/drawing/2014/main" id="{A6843CE9-517A-A2F0-5B72-E28A93BAD439}"/>
              </a:ext>
            </a:extLst>
          </p:cNvPr>
          <p:cNvSpPr>
            <a:spLocks noGrp="1"/>
          </p:cNvSpPr>
          <p:nvPr>
            <p:ph idx="1"/>
          </p:nvPr>
        </p:nvSpPr>
        <p:spPr/>
        <p:txBody>
          <a:bodyPr/>
          <a:lstStyle/>
          <a:p>
            <a:pPr marL="0" indent="0">
              <a:buNone/>
            </a:pPr>
            <a:r>
              <a:rPr lang="en-US"/>
              <a:t>Now that you have entered the bill, when will you receive the reimbursement?</a:t>
            </a:r>
          </a:p>
          <a:p>
            <a:pPr lvl="1"/>
            <a:r>
              <a:rPr lang="en-US"/>
              <a:t>Once your Agent Cashier has received payment and processed it, the station can expect to receive the reimbursement the following month. </a:t>
            </a:r>
          </a:p>
          <a:p>
            <a:pPr lvl="1"/>
            <a:r>
              <a:rPr lang="en-US"/>
              <a:t>Reimbursements received in one month are sent via TDA typically by the third week of the subsequent month.</a:t>
            </a:r>
          </a:p>
        </p:txBody>
      </p:sp>
      <p:sp>
        <p:nvSpPr>
          <p:cNvPr id="4" name="Slide Number Placeholder 3">
            <a:extLst>
              <a:ext uri="{FF2B5EF4-FFF2-40B4-BE49-F238E27FC236}">
                <a16:creationId xmlns:a16="http://schemas.microsoft.com/office/drawing/2014/main" id="{5F4858E5-D8CD-7DCB-0B89-CC8B0EB23BC6}"/>
              </a:ext>
            </a:extLst>
          </p:cNvPr>
          <p:cNvSpPr>
            <a:spLocks noGrp="1"/>
          </p:cNvSpPr>
          <p:nvPr>
            <p:ph type="sldNum" sz="quarter" idx="12"/>
          </p:nvPr>
        </p:nvSpPr>
        <p:spPr/>
        <p:txBody>
          <a:bodyPr/>
          <a:lstStyle/>
          <a:p>
            <a:fld id="{670A9334-4E67-F94F-A05E-0CE8B74A054E}" type="slidenum">
              <a:rPr lang="en-US" smtClean="0"/>
              <a:t>25</a:t>
            </a:fld>
            <a:endParaRPr lang="en-US"/>
          </a:p>
        </p:txBody>
      </p:sp>
    </p:spTree>
    <p:extLst>
      <p:ext uri="{BB962C8B-B14F-4D97-AF65-F5344CB8AC3E}">
        <p14:creationId xmlns:p14="http://schemas.microsoft.com/office/powerpoint/2010/main" val="665916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4F71-A780-4EDF-ABE7-01FCB7FDCF93}"/>
              </a:ext>
            </a:extLst>
          </p:cNvPr>
          <p:cNvSpPr>
            <a:spLocks noGrp="1"/>
          </p:cNvSpPr>
          <p:nvPr>
            <p:ph type="title"/>
          </p:nvPr>
        </p:nvSpPr>
        <p:spPr>
          <a:xfrm>
            <a:off x="371475" y="136525"/>
            <a:ext cx="10515600" cy="618385"/>
          </a:xfrm>
        </p:spPr>
        <p:txBody>
          <a:bodyPr/>
          <a:lstStyle/>
          <a:p>
            <a:r>
              <a:rPr lang="en-US"/>
              <a:t>Section 3: VHA Finance Distributes Reimbursements Report</a:t>
            </a:r>
          </a:p>
        </p:txBody>
      </p:sp>
      <p:sp>
        <p:nvSpPr>
          <p:cNvPr id="4" name="Slide Number Placeholder 3">
            <a:extLst>
              <a:ext uri="{FF2B5EF4-FFF2-40B4-BE49-F238E27FC236}">
                <a16:creationId xmlns:a16="http://schemas.microsoft.com/office/drawing/2014/main" id="{83CC99A1-CD65-481D-9D71-79916455091D}"/>
              </a:ext>
            </a:extLst>
          </p:cNvPr>
          <p:cNvSpPr>
            <a:spLocks noGrp="1"/>
          </p:cNvSpPr>
          <p:nvPr>
            <p:ph type="sldNum" sz="quarter" idx="12"/>
          </p:nvPr>
        </p:nvSpPr>
        <p:spPr/>
        <p:txBody>
          <a:bodyPr/>
          <a:lstStyle/>
          <a:p>
            <a:fld id="{670A9334-4E67-F94F-A05E-0CE8B74A054E}" type="slidenum">
              <a:rPr lang="en-US" smtClean="0"/>
              <a:t>26</a:t>
            </a:fld>
            <a:endParaRPr lang="en-US"/>
          </a:p>
        </p:txBody>
      </p:sp>
      <p:sp>
        <p:nvSpPr>
          <p:cNvPr id="6" name="Rectangle 5">
            <a:extLst>
              <a:ext uri="{FF2B5EF4-FFF2-40B4-BE49-F238E27FC236}">
                <a16:creationId xmlns:a16="http://schemas.microsoft.com/office/drawing/2014/main" id="{CE1D0EBC-5D69-4139-B891-7EFAE1C1CFA0}"/>
              </a:ext>
            </a:extLst>
          </p:cNvPr>
          <p:cNvSpPr/>
          <p:nvPr/>
        </p:nvSpPr>
        <p:spPr>
          <a:xfrm>
            <a:off x="8032653" y="970671"/>
            <a:ext cx="3645486" cy="1041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Research should only be concerned with the rows in yellow</a:t>
            </a:r>
          </a:p>
        </p:txBody>
      </p:sp>
      <p:cxnSp>
        <p:nvCxnSpPr>
          <p:cNvPr id="8" name="Straight Arrow Connector 7">
            <a:extLst>
              <a:ext uri="{FF2B5EF4-FFF2-40B4-BE49-F238E27FC236}">
                <a16:creationId xmlns:a16="http://schemas.microsoft.com/office/drawing/2014/main" id="{691F1642-2482-4A99-82F5-19CC35D04B2A}"/>
              </a:ext>
            </a:extLst>
          </p:cNvPr>
          <p:cNvCxnSpPr/>
          <p:nvPr/>
        </p:nvCxnSpPr>
        <p:spPr>
          <a:xfrm flipH="1">
            <a:off x="7526215" y="1646555"/>
            <a:ext cx="534573" cy="4213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0BAC2FDA-3BF5-7F0F-9F14-16785253109E}"/>
              </a:ext>
            </a:extLst>
          </p:cNvPr>
          <p:cNvSpPr txBox="1"/>
          <p:nvPr/>
        </p:nvSpPr>
        <p:spPr>
          <a:xfrm>
            <a:off x="346647" y="1121140"/>
            <a:ext cx="67530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ORD Finance sends the Reimbursements Report to the Field each month. Check to see if you are receiving funds and watch for a TDA.   </a:t>
            </a:r>
            <a:endParaRPr lang="en-US"/>
          </a:p>
        </p:txBody>
      </p:sp>
      <p:pic>
        <p:nvPicPr>
          <p:cNvPr id="11" name="Picture 10">
            <a:extLst>
              <a:ext uri="{FF2B5EF4-FFF2-40B4-BE49-F238E27FC236}">
                <a16:creationId xmlns:a16="http://schemas.microsoft.com/office/drawing/2014/main" id="{933A4554-4874-847E-661B-27985DDD8240}"/>
              </a:ext>
            </a:extLst>
          </p:cNvPr>
          <p:cNvPicPr>
            <a:picLocks noChangeAspect="1"/>
          </p:cNvPicPr>
          <p:nvPr/>
        </p:nvPicPr>
        <p:blipFill>
          <a:blip r:embed="rId2"/>
          <a:stretch>
            <a:fillRect/>
          </a:stretch>
        </p:blipFill>
        <p:spPr>
          <a:xfrm>
            <a:off x="371475" y="2188215"/>
            <a:ext cx="11570563" cy="2902315"/>
          </a:xfrm>
          <a:prstGeom prst="rect">
            <a:avLst/>
          </a:prstGeom>
        </p:spPr>
      </p:pic>
    </p:spTree>
    <p:extLst>
      <p:ext uri="{BB962C8B-B14F-4D97-AF65-F5344CB8AC3E}">
        <p14:creationId xmlns:p14="http://schemas.microsoft.com/office/powerpoint/2010/main" val="4030936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1FF66-35A4-7A42-68FC-2766FCE56A47}"/>
              </a:ext>
            </a:extLst>
          </p:cNvPr>
          <p:cNvSpPr>
            <a:spLocks noGrp="1"/>
          </p:cNvSpPr>
          <p:nvPr>
            <p:ph type="title"/>
          </p:nvPr>
        </p:nvSpPr>
        <p:spPr/>
        <p:txBody>
          <a:bodyPr/>
          <a:lstStyle/>
          <a:p>
            <a:r>
              <a:rPr lang="en-US"/>
              <a:t>Section 3: Processing the TDA</a:t>
            </a:r>
          </a:p>
        </p:txBody>
      </p:sp>
      <p:sp>
        <p:nvSpPr>
          <p:cNvPr id="3" name="Content Placeholder 2">
            <a:extLst>
              <a:ext uri="{FF2B5EF4-FFF2-40B4-BE49-F238E27FC236}">
                <a16:creationId xmlns:a16="http://schemas.microsoft.com/office/drawing/2014/main" id="{3C104127-94A1-AFCB-4DB8-DA2320A8EF74}"/>
              </a:ext>
            </a:extLst>
          </p:cNvPr>
          <p:cNvSpPr>
            <a:spLocks noGrp="1"/>
          </p:cNvSpPr>
          <p:nvPr>
            <p:ph idx="1"/>
          </p:nvPr>
        </p:nvSpPr>
        <p:spPr>
          <a:xfrm>
            <a:off x="371474" y="852256"/>
            <a:ext cx="11444705" cy="5308847"/>
          </a:xfrm>
        </p:spPr>
        <p:txBody>
          <a:bodyPr/>
          <a:lstStyle/>
          <a:p>
            <a:r>
              <a:rPr lang="en-US" sz="2600"/>
              <a:t>Fiscal should notify you when TDA’s are received for Research. If you are having trouble receiving your TDA’s, they can also be viewed in the AACS – </a:t>
            </a:r>
            <a:r>
              <a:rPr lang="en-US" sz="2600" err="1">
                <a:hlinkClick r:id="rId2"/>
              </a:rPr>
              <a:t>TDAList</a:t>
            </a:r>
            <a:r>
              <a:rPr lang="en-US" sz="2600">
                <a:hlinkClick r:id="rId2"/>
              </a:rPr>
              <a:t> - Report Viewer</a:t>
            </a:r>
            <a:endParaRPr lang="en-US" sz="2600"/>
          </a:p>
          <a:p>
            <a:endParaRPr lang="en-US" sz="2600"/>
          </a:p>
          <a:p>
            <a:pPr marL="0" indent="0">
              <a:buNone/>
            </a:pPr>
            <a:endParaRPr lang="en-US"/>
          </a:p>
          <a:p>
            <a:endParaRPr lang="en-US"/>
          </a:p>
          <a:p>
            <a:pPr marL="0" indent="0">
              <a:buNone/>
            </a:pPr>
            <a:endParaRPr lang="en-US"/>
          </a:p>
          <a:p>
            <a:endParaRPr lang="en-US"/>
          </a:p>
          <a:p>
            <a:r>
              <a:rPr lang="en-US" sz="2600"/>
              <a:t>Be sure to select 0161 as Appropriation and 0161R1 and 0161X2 for reimbursables. 0161R3 is also checked here to view royalty TDAs.</a:t>
            </a:r>
          </a:p>
          <a:p>
            <a:r>
              <a:rPr lang="en-US" sz="2600"/>
              <a:t>If you need access to the AACS, reach out through your Fiscal to request read only access.</a:t>
            </a:r>
          </a:p>
        </p:txBody>
      </p:sp>
      <p:sp>
        <p:nvSpPr>
          <p:cNvPr id="4" name="Slide Number Placeholder 3">
            <a:extLst>
              <a:ext uri="{FF2B5EF4-FFF2-40B4-BE49-F238E27FC236}">
                <a16:creationId xmlns:a16="http://schemas.microsoft.com/office/drawing/2014/main" id="{19299AD2-DE33-088D-8692-BE12DA6D6C0E}"/>
              </a:ext>
            </a:extLst>
          </p:cNvPr>
          <p:cNvSpPr>
            <a:spLocks noGrp="1"/>
          </p:cNvSpPr>
          <p:nvPr>
            <p:ph type="sldNum" sz="quarter" idx="12"/>
          </p:nvPr>
        </p:nvSpPr>
        <p:spPr/>
        <p:txBody>
          <a:bodyPr/>
          <a:lstStyle/>
          <a:p>
            <a:fld id="{670A9334-4E67-F94F-A05E-0CE8B74A054E}" type="slidenum">
              <a:rPr lang="en-US" smtClean="0"/>
              <a:t>27</a:t>
            </a:fld>
            <a:endParaRPr lang="en-US"/>
          </a:p>
        </p:txBody>
      </p:sp>
      <p:pic>
        <p:nvPicPr>
          <p:cNvPr id="6" name="Picture 5">
            <a:extLst>
              <a:ext uri="{FF2B5EF4-FFF2-40B4-BE49-F238E27FC236}">
                <a16:creationId xmlns:a16="http://schemas.microsoft.com/office/drawing/2014/main" id="{717F3C39-4553-71C9-7E3C-C968E327FE12}"/>
              </a:ext>
            </a:extLst>
          </p:cNvPr>
          <p:cNvPicPr>
            <a:picLocks noChangeAspect="1"/>
          </p:cNvPicPr>
          <p:nvPr/>
        </p:nvPicPr>
        <p:blipFill>
          <a:blip r:embed="rId3"/>
          <a:stretch>
            <a:fillRect/>
          </a:stretch>
        </p:blipFill>
        <p:spPr>
          <a:xfrm>
            <a:off x="2444491" y="2104377"/>
            <a:ext cx="6801799" cy="2495898"/>
          </a:xfrm>
          <a:prstGeom prst="rect">
            <a:avLst/>
          </a:prstGeom>
        </p:spPr>
      </p:pic>
    </p:spTree>
    <p:extLst>
      <p:ext uri="{BB962C8B-B14F-4D97-AF65-F5344CB8AC3E}">
        <p14:creationId xmlns:p14="http://schemas.microsoft.com/office/powerpoint/2010/main" val="3560578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786A-BA00-DCE5-1A61-194897273758}"/>
              </a:ext>
            </a:extLst>
          </p:cNvPr>
          <p:cNvSpPr>
            <a:spLocks noGrp="1"/>
          </p:cNvSpPr>
          <p:nvPr>
            <p:ph type="title"/>
          </p:nvPr>
        </p:nvSpPr>
        <p:spPr/>
        <p:txBody>
          <a:bodyPr/>
          <a:lstStyle/>
          <a:p>
            <a:r>
              <a:rPr lang="en-US"/>
              <a:t>Section 3: Example of TDA</a:t>
            </a:r>
          </a:p>
        </p:txBody>
      </p:sp>
      <p:sp>
        <p:nvSpPr>
          <p:cNvPr id="4" name="Slide Number Placeholder 3">
            <a:extLst>
              <a:ext uri="{FF2B5EF4-FFF2-40B4-BE49-F238E27FC236}">
                <a16:creationId xmlns:a16="http://schemas.microsoft.com/office/drawing/2014/main" id="{336116CD-3A58-9BDB-D98F-E9F387F2323D}"/>
              </a:ext>
            </a:extLst>
          </p:cNvPr>
          <p:cNvSpPr>
            <a:spLocks noGrp="1"/>
          </p:cNvSpPr>
          <p:nvPr>
            <p:ph type="sldNum" sz="quarter" idx="12"/>
          </p:nvPr>
        </p:nvSpPr>
        <p:spPr/>
        <p:txBody>
          <a:bodyPr/>
          <a:lstStyle/>
          <a:p>
            <a:fld id="{670A9334-4E67-F94F-A05E-0CE8B74A054E}" type="slidenum">
              <a:rPr lang="en-US" smtClean="0"/>
              <a:t>28</a:t>
            </a:fld>
            <a:endParaRPr lang="en-US"/>
          </a:p>
        </p:txBody>
      </p:sp>
      <p:pic>
        <p:nvPicPr>
          <p:cNvPr id="18" name="Content Placeholder 17">
            <a:extLst>
              <a:ext uri="{FF2B5EF4-FFF2-40B4-BE49-F238E27FC236}">
                <a16:creationId xmlns:a16="http://schemas.microsoft.com/office/drawing/2014/main" id="{7D4005C9-E049-D7E4-F40E-3E21A5C63F3F}"/>
              </a:ext>
            </a:extLst>
          </p:cNvPr>
          <p:cNvPicPr>
            <a:picLocks noGrp="1" noChangeAspect="1"/>
          </p:cNvPicPr>
          <p:nvPr>
            <p:ph idx="1"/>
          </p:nvPr>
        </p:nvPicPr>
        <p:blipFill>
          <a:blip r:embed="rId2"/>
          <a:stretch>
            <a:fillRect/>
          </a:stretch>
        </p:blipFill>
        <p:spPr>
          <a:xfrm>
            <a:off x="492772" y="1735059"/>
            <a:ext cx="10515600" cy="918153"/>
          </a:xfrm>
        </p:spPr>
      </p:pic>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DF680783-CE25-7959-EE4E-34CF032A1974}"/>
                  </a:ext>
                </a:extLst>
              </p14:cNvPr>
              <p14:cNvContentPartPr/>
              <p14:nvPr/>
            </p14:nvContentPartPr>
            <p14:xfrm>
              <a:off x="1846785" y="2024258"/>
              <a:ext cx="316800" cy="36000"/>
            </p14:xfrm>
          </p:contentPart>
        </mc:Choice>
        <mc:Fallback xmlns="">
          <p:pic>
            <p:nvPicPr>
              <p:cNvPr id="20" name="Ink 19">
                <a:extLst>
                  <a:ext uri="{FF2B5EF4-FFF2-40B4-BE49-F238E27FC236}">
                    <a16:creationId xmlns:a16="http://schemas.microsoft.com/office/drawing/2014/main" id="{DF680783-CE25-7959-EE4E-34CF032A1974}"/>
                  </a:ext>
                </a:extLst>
              </p:cNvPr>
              <p:cNvPicPr/>
              <p:nvPr/>
            </p:nvPicPr>
            <p:blipFill>
              <a:blip r:embed="rId4"/>
              <a:stretch>
                <a:fillRect/>
              </a:stretch>
            </p:blipFill>
            <p:spPr>
              <a:xfrm>
                <a:off x="1792785" y="1917327"/>
                <a:ext cx="424440" cy="2495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BC7AE5A0-01EE-A8A2-423B-DEE4D20EA7C9}"/>
                  </a:ext>
                </a:extLst>
              </p14:cNvPr>
              <p14:cNvContentPartPr/>
              <p14:nvPr/>
            </p14:nvContentPartPr>
            <p14:xfrm>
              <a:off x="1893945" y="2257898"/>
              <a:ext cx="270000" cy="360"/>
            </p14:xfrm>
          </p:contentPart>
        </mc:Choice>
        <mc:Fallback xmlns="">
          <p:pic>
            <p:nvPicPr>
              <p:cNvPr id="21" name="Ink 20">
                <a:extLst>
                  <a:ext uri="{FF2B5EF4-FFF2-40B4-BE49-F238E27FC236}">
                    <a16:creationId xmlns:a16="http://schemas.microsoft.com/office/drawing/2014/main" id="{BC7AE5A0-01EE-A8A2-423B-DEE4D20EA7C9}"/>
                  </a:ext>
                </a:extLst>
              </p:cNvPr>
              <p:cNvPicPr/>
              <p:nvPr/>
            </p:nvPicPr>
            <p:blipFill>
              <a:blip r:embed="rId6"/>
              <a:stretch>
                <a:fillRect/>
              </a:stretch>
            </p:blipFill>
            <p:spPr>
              <a:xfrm>
                <a:off x="1839945" y="2149898"/>
                <a:ext cx="377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43D412F1-9D84-9EB1-754D-F5FD3167CFDC}"/>
                  </a:ext>
                </a:extLst>
              </p14:cNvPr>
              <p14:cNvContentPartPr/>
              <p14:nvPr/>
            </p14:nvContentPartPr>
            <p14:xfrm>
              <a:off x="1884225" y="2416298"/>
              <a:ext cx="289800" cy="19440"/>
            </p14:xfrm>
          </p:contentPart>
        </mc:Choice>
        <mc:Fallback xmlns="">
          <p:pic>
            <p:nvPicPr>
              <p:cNvPr id="22" name="Ink 21">
                <a:extLst>
                  <a:ext uri="{FF2B5EF4-FFF2-40B4-BE49-F238E27FC236}">
                    <a16:creationId xmlns:a16="http://schemas.microsoft.com/office/drawing/2014/main" id="{43D412F1-9D84-9EB1-754D-F5FD3167CFDC}"/>
                  </a:ext>
                </a:extLst>
              </p:cNvPr>
              <p:cNvPicPr/>
              <p:nvPr/>
            </p:nvPicPr>
            <p:blipFill>
              <a:blip r:embed="rId8"/>
              <a:stretch>
                <a:fillRect/>
              </a:stretch>
            </p:blipFill>
            <p:spPr>
              <a:xfrm>
                <a:off x="1830225" y="2306260"/>
                <a:ext cx="397440" cy="23914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5F82E7EC-CAEB-4969-C254-19BA9148D30D}"/>
                  </a:ext>
                </a:extLst>
              </p14:cNvPr>
              <p14:cNvContentPartPr/>
              <p14:nvPr/>
            </p14:nvContentPartPr>
            <p14:xfrm>
              <a:off x="4058265" y="2079338"/>
              <a:ext cx="761760" cy="77760"/>
            </p14:xfrm>
          </p:contentPart>
        </mc:Choice>
        <mc:Fallback xmlns="">
          <p:pic>
            <p:nvPicPr>
              <p:cNvPr id="23" name="Ink 22">
                <a:extLst>
                  <a:ext uri="{FF2B5EF4-FFF2-40B4-BE49-F238E27FC236}">
                    <a16:creationId xmlns:a16="http://schemas.microsoft.com/office/drawing/2014/main" id="{5F82E7EC-CAEB-4969-C254-19BA9148D30D}"/>
                  </a:ext>
                </a:extLst>
              </p:cNvPr>
              <p:cNvPicPr/>
              <p:nvPr/>
            </p:nvPicPr>
            <p:blipFill>
              <a:blip r:embed="rId10"/>
              <a:stretch>
                <a:fillRect/>
              </a:stretch>
            </p:blipFill>
            <p:spPr>
              <a:xfrm>
                <a:off x="4004265" y="1971338"/>
                <a:ext cx="8694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280AB779-27F7-BAAB-E393-03A8FAA3B5D5}"/>
                  </a:ext>
                </a:extLst>
              </p14:cNvPr>
              <p14:cNvContentPartPr/>
              <p14:nvPr/>
            </p14:nvContentPartPr>
            <p14:xfrm>
              <a:off x="4067985" y="2257178"/>
              <a:ext cx="792360" cy="56880"/>
            </p14:xfrm>
          </p:contentPart>
        </mc:Choice>
        <mc:Fallback xmlns="">
          <p:pic>
            <p:nvPicPr>
              <p:cNvPr id="24" name="Ink 23">
                <a:extLst>
                  <a:ext uri="{FF2B5EF4-FFF2-40B4-BE49-F238E27FC236}">
                    <a16:creationId xmlns:a16="http://schemas.microsoft.com/office/drawing/2014/main" id="{280AB779-27F7-BAAB-E393-03A8FAA3B5D5}"/>
                  </a:ext>
                </a:extLst>
              </p:cNvPr>
              <p:cNvPicPr/>
              <p:nvPr/>
            </p:nvPicPr>
            <p:blipFill>
              <a:blip r:embed="rId12"/>
              <a:stretch>
                <a:fillRect/>
              </a:stretch>
            </p:blipFill>
            <p:spPr>
              <a:xfrm>
                <a:off x="4014010" y="2149178"/>
                <a:ext cx="899951"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6EAACD09-21E8-B0B6-A6A1-4D3239CF45D5}"/>
                  </a:ext>
                </a:extLst>
              </p14:cNvPr>
              <p14:cNvContentPartPr/>
              <p14:nvPr/>
            </p14:nvContentPartPr>
            <p14:xfrm>
              <a:off x="4114425" y="2528258"/>
              <a:ext cx="681120" cy="360"/>
            </p14:xfrm>
          </p:contentPart>
        </mc:Choice>
        <mc:Fallback xmlns="">
          <p:pic>
            <p:nvPicPr>
              <p:cNvPr id="25" name="Ink 24">
                <a:extLst>
                  <a:ext uri="{FF2B5EF4-FFF2-40B4-BE49-F238E27FC236}">
                    <a16:creationId xmlns:a16="http://schemas.microsoft.com/office/drawing/2014/main" id="{6EAACD09-21E8-B0B6-A6A1-4D3239CF45D5}"/>
                  </a:ext>
                </a:extLst>
              </p:cNvPr>
              <p:cNvPicPr/>
              <p:nvPr/>
            </p:nvPicPr>
            <p:blipFill>
              <a:blip r:embed="rId14"/>
              <a:stretch>
                <a:fillRect/>
              </a:stretch>
            </p:blipFill>
            <p:spPr>
              <a:xfrm>
                <a:off x="4060425" y="2420258"/>
                <a:ext cx="788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CEB5753B-0D00-976F-3139-8B16D6A65EE1}"/>
                  </a:ext>
                </a:extLst>
              </p14:cNvPr>
              <p14:cNvContentPartPr/>
              <p14:nvPr/>
            </p14:nvContentPartPr>
            <p14:xfrm>
              <a:off x="5392785" y="2024258"/>
              <a:ext cx="826200" cy="22680"/>
            </p14:xfrm>
          </p:contentPart>
        </mc:Choice>
        <mc:Fallback xmlns="">
          <p:pic>
            <p:nvPicPr>
              <p:cNvPr id="26" name="Ink 25">
                <a:extLst>
                  <a:ext uri="{FF2B5EF4-FFF2-40B4-BE49-F238E27FC236}">
                    <a16:creationId xmlns:a16="http://schemas.microsoft.com/office/drawing/2014/main" id="{CEB5753B-0D00-976F-3139-8B16D6A65EE1}"/>
                  </a:ext>
                </a:extLst>
              </p:cNvPr>
              <p:cNvPicPr/>
              <p:nvPr/>
            </p:nvPicPr>
            <p:blipFill>
              <a:blip r:embed="rId16"/>
              <a:stretch>
                <a:fillRect/>
              </a:stretch>
            </p:blipFill>
            <p:spPr>
              <a:xfrm>
                <a:off x="5338785" y="1916258"/>
                <a:ext cx="9338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A6AC6962-D381-A736-24BB-B3AFB4B644BB}"/>
                  </a:ext>
                </a:extLst>
              </p14:cNvPr>
              <p14:cNvContentPartPr/>
              <p14:nvPr/>
            </p14:nvContentPartPr>
            <p14:xfrm>
              <a:off x="5345985" y="2276618"/>
              <a:ext cx="876600" cy="48600"/>
            </p14:xfrm>
          </p:contentPart>
        </mc:Choice>
        <mc:Fallback xmlns="">
          <p:pic>
            <p:nvPicPr>
              <p:cNvPr id="27" name="Ink 26">
                <a:extLst>
                  <a:ext uri="{FF2B5EF4-FFF2-40B4-BE49-F238E27FC236}">
                    <a16:creationId xmlns:a16="http://schemas.microsoft.com/office/drawing/2014/main" id="{A6AC6962-D381-A736-24BB-B3AFB4B644BB}"/>
                  </a:ext>
                </a:extLst>
              </p:cNvPr>
              <p:cNvPicPr/>
              <p:nvPr/>
            </p:nvPicPr>
            <p:blipFill>
              <a:blip r:embed="rId18"/>
              <a:stretch>
                <a:fillRect/>
              </a:stretch>
            </p:blipFill>
            <p:spPr>
              <a:xfrm>
                <a:off x="5292007" y="2168618"/>
                <a:ext cx="984196"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Ink 27">
                <a:extLst>
                  <a:ext uri="{FF2B5EF4-FFF2-40B4-BE49-F238E27FC236}">
                    <a16:creationId xmlns:a16="http://schemas.microsoft.com/office/drawing/2014/main" id="{41607188-CEDC-6C21-3A13-C23600AB388A}"/>
                  </a:ext>
                </a:extLst>
              </p14:cNvPr>
              <p14:cNvContentPartPr/>
              <p14:nvPr/>
            </p14:nvContentPartPr>
            <p14:xfrm>
              <a:off x="5374065" y="2490818"/>
              <a:ext cx="895320" cy="360"/>
            </p14:xfrm>
          </p:contentPart>
        </mc:Choice>
        <mc:Fallback xmlns="">
          <p:pic>
            <p:nvPicPr>
              <p:cNvPr id="28" name="Ink 27">
                <a:extLst>
                  <a:ext uri="{FF2B5EF4-FFF2-40B4-BE49-F238E27FC236}">
                    <a16:creationId xmlns:a16="http://schemas.microsoft.com/office/drawing/2014/main" id="{41607188-CEDC-6C21-3A13-C23600AB388A}"/>
                  </a:ext>
                </a:extLst>
              </p:cNvPr>
              <p:cNvPicPr/>
              <p:nvPr/>
            </p:nvPicPr>
            <p:blipFill>
              <a:blip r:embed="rId20"/>
              <a:stretch>
                <a:fillRect/>
              </a:stretch>
            </p:blipFill>
            <p:spPr>
              <a:xfrm>
                <a:off x="5320065" y="2382818"/>
                <a:ext cx="1002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 name="Ink 28">
                <a:extLst>
                  <a:ext uri="{FF2B5EF4-FFF2-40B4-BE49-F238E27FC236}">
                    <a16:creationId xmlns:a16="http://schemas.microsoft.com/office/drawing/2014/main" id="{678219C8-402B-1ACC-1362-3234654D5F62}"/>
                  </a:ext>
                </a:extLst>
              </p14:cNvPr>
              <p14:cNvContentPartPr/>
              <p14:nvPr/>
            </p14:nvContentPartPr>
            <p14:xfrm>
              <a:off x="10524585" y="2005538"/>
              <a:ext cx="471240" cy="19440"/>
            </p14:xfrm>
          </p:contentPart>
        </mc:Choice>
        <mc:Fallback xmlns="">
          <p:pic>
            <p:nvPicPr>
              <p:cNvPr id="29" name="Ink 28">
                <a:extLst>
                  <a:ext uri="{FF2B5EF4-FFF2-40B4-BE49-F238E27FC236}">
                    <a16:creationId xmlns:a16="http://schemas.microsoft.com/office/drawing/2014/main" id="{678219C8-402B-1ACC-1362-3234654D5F62}"/>
                  </a:ext>
                </a:extLst>
              </p:cNvPr>
              <p:cNvPicPr/>
              <p:nvPr/>
            </p:nvPicPr>
            <p:blipFill>
              <a:blip r:embed="rId22"/>
              <a:stretch>
                <a:fillRect/>
              </a:stretch>
            </p:blipFill>
            <p:spPr>
              <a:xfrm>
                <a:off x="10470585" y="1895500"/>
                <a:ext cx="578880" cy="23914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Ink 29">
                <a:extLst>
                  <a:ext uri="{FF2B5EF4-FFF2-40B4-BE49-F238E27FC236}">
                    <a16:creationId xmlns:a16="http://schemas.microsoft.com/office/drawing/2014/main" id="{5DCD3AF2-622B-4A09-6932-90102BC082DE}"/>
                  </a:ext>
                </a:extLst>
              </p14:cNvPr>
              <p14:cNvContentPartPr/>
              <p14:nvPr/>
            </p14:nvContentPartPr>
            <p14:xfrm>
              <a:off x="10496505" y="2248178"/>
              <a:ext cx="531000" cy="28800"/>
            </p14:xfrm>
          </p:contentPart>
        </mc:Choice>
        <mc:Fallback xmlns="">
          <p:pic>
            <p:nvPicPr>
              <p:cNvPr id="30" name="Ink 29">
                <a:extLst>
                  <a:ext uri="{FF2B5EF4-FFF2-40B4-BE49-F238E27FC236}">
                    <a16:creationId xmlns:a16="http://schemas.microsoft.com/office/drawing/2014/main" id="{5DCD3AF2-622B-4A09-6932-90102BC082DE}"/>
                  </a:ext>
                </a:extLst>
              </p:cNvPr>
              <p:cNvPicPr/>
              <p:nvPr/>
            </p:nvPicPr>
            <p:blipFill>
              <a:blip r:embed="rId24"/>
              <a:stretch>
                <a:fillRect/>
              </a:stretch>
            </p:blipFill>
            <p:spPr>
              <a:xfrm>
                <a:off x="10442542" y="2140178"/>
                <a:ext cx="638567"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Ink 30">
                <a:extLst>
                  <a:ext uri="{FF2B5EF4-FFF2-40B4-BE49-F238E27FC236}">
                    <a16:creationId xmlns:a16="http://schemas.microsoft.com/office/drawing/2014/main" id="{16B642F0-BA3C-CD78-4AE3-936CD200477E}"/>
                  </a:ext>
                </a:extLst>
              </p14:cNvPr>
              <p14:cNvContentPartPr/>
              <p14:nvPr/>
            </p14:nvContentPartPr>
            <p14:xfrm>
              <a:off x="10543305" y="2449778"/>
              <a:ext cx="635760" cy="3960"/>
            </p14:xfrm>
          </p:contentPart>
        </mc:Choice>
        <mc:Fallback xmlns="">
          <p:pic>
            <p:nvPicPr>
              <p:cNvPr id="31" name="Ink 30">
                <a:extLst>
                  <a:ext uri="{FF2B5EF4-FFF2-40B4-BE49-F238E27FC236}">
                    <a16:creationId xmlns:a16="http://schemas.microsoft.com/office/drawing/2014/main" id="{16B642F0-BA3C-CD78-4AE3-936CD200477E}"/>
                  </a:ext>
                </a:extLst>
              </p:cNvPr>
              <p:cNvPicPr/>
              <p:nvPr/>
            </p:nvPicPr>
            <p:blipFill>
              <a:blip r:embed="rId26"/>
              <a:stretch>
                <a:fillRect/>
              </a:stretch>
            </p:blipFill>
            <p:spPr>
              <a:xfrm>
                <a:off x="10489274" y="2341778"/>
                <a:ext cx="743461" cy="219600"/>
              </a:xfrm>
              <a:prstGeom prst="rect">
                <a:avLst/>
              </a:prstGeom>
            </p:spPr>
          </p:pic>
        </mc:Fallback>
      </mc:AlternateContent>
      <p:sp>
        <p:nvSpPr>
          <p:cNvPr id="33" name="TextBox 32">
            <a:extLst>
              <a:ext uri="{FF2B5EF4-FFF2-40B4-BE49-F238E27FC236}">
                <a16:creationId xmlns:a16="http://schemas.microsoft.com/office/drawing/2014/main" id="{2D99C8FD-AEEA-B1DD-3F7B-A0C8CC9395F9}"/>
              </a:ext>
            </a:extLst>
          </p:cNvPr>
          <p:cNvSpPr txBox="1"/>
          <p:nvPr/>
        </p:nvSpPr>
        <p:spPr>
          <a:xfrm>
            <a:off x="603682" y="2979671"/>
            <a:ext cx="8522563" cy="923330"/>
          </a:xfrm>
          <a:prstGeom prst="rect">
            <a:avLst/>
          </a:prstGeom>
          <a:noFill/>
        </p:spPr>
        <p:txBody>
          <a:bodyPr wrap="square" rtlCol="0">
            <a:spAutoFit/>
          </a:bodyPr>
          <a:lstStyle/>
          <a:p>
            <a:r>
              <a:rPr lang="en-US"/>
              <a:t>Be sure to pay attention to Fiscal Year when processing the 0161R1 TDA.</a:t>
            </a:r>
          </a:p>
          <a:p>
            <a:endParaRPr lang="en-US"/>
          </a:p>
          <a:p>
            <a:r>
              <a:rPr lang="en-US"/>
              <a:t>The TDA for the 0161X2 will always have 1994 as the Fiscal Year as it is a no year fund.</a:t>
            </a:r>
          </a:p>
        </p:txBody>
      </p:sp>
    </p:spTree>
    <p:extLst>
      <p:ext uri="{BB962C8B-B14F-4D97-AF65-F5344CB8AC3E}">
        <p14:creationId xmlns:p14="http://schemas.microsoft.com/office/powerpoint/2010/main" val="209435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FE2B-EBF7-4EFB-862D-5E1B2E49B806}"/>
              </a:ext>
            </a:extLst>
          </p:cNvPr>
          <p:cNvSpPr>
            <a:spLocks noGrp="1"/>
          </p:cNvSpPr>
          <p:nvPr>
            <p:ph type="title"/>
          </p:nvPr>
        </p:nvSpPr>
        <p:spPr/>
        <p:txBody>
          <a:bodyPr/>
          <a:lstStyle/>
          <a:p>
            <a:r>
              <a:rPr lang="en-US">
                <a:cs typeface="Calibri Light"/>
              </a:rPr>
              <a:t>Section 3: Processing the TDA</a:t>
            </a:r>
          </a:p>
        </p:txBody>
      </p:sp>
      <p:sp>
        <p:nvSpPr>
          <p:cNvPr id="3" name="Content Placeholder 2">
            <a:extLst>
              <a:ext uri="{FF2B5EF4-FFF2-40B4-BE49-F238E27FC236}">
                <a16:creationId xmlns:a16="http://schemas.microsoft.com/office/drawing/2014/main" id="{D268CA07-AF6A-4A46-8158-685894F98E33}"/>
              </a:ext>
            </a:extLst>
          </p:cNvPr>
          <p:cNvSpPr>
            <a:spLocks noGrp="1"/>
          </p:cNvSpPr>
          <p:nvPr>
            <p:ph idx="1"/>
          </p:nvPr>
        </p:nvSpPr>
        <p:spPr>
          <a:xfrm>
            <a:off x="657872" y="1040267"/>
            <a:ext cx="10515600" cy="4351338"/>
          </a:xfrm>
        </p:spPr>
        <p:txBody>
          <a:bodyPr vert="horz" lIns="91440" tIns="45720" rIns="91440" bIns="45720" rtlCol="0" anchor="t">
            <a:noAutofit/>
          </a:bodyPr>
          <a:lstStyle/>
          <a:p>
            <a:r>
              <a:rPr lang="en-US" sz="2600">
                <a:cs typeface="Calibri"/>
              </a:rPr>
              <a:t>The TDA will inform you of the amount that you received in 0161R1 and 0161X2 funds for that month. </a:t>
            </a:r>
          </a:p>
          <a:p>
            <a:r>
              <a:rPr lang="en-US" sz="2600">
                <a:cs typeface="Calibri"/>
              </a:rPr>
              <a:t>Request Fiscal provide you with the F827 General Ledger Report or see next slides for how to access the report. This report will provide you with the billing numbers for the reimbursables.</a:t>
            </a:r>
          </a:p>
          <a:p>
            <a:r>
              <a:rPr lang="en-US" sz="2600">
                <a:cs typeface="Calibri"/>
              </a:rPr>
              <a:t>Match the billing numbers with the bills that you have created to determine which bills were paid and the expenses that were reimbursed.</a:t>
            </a:r>
          </a:p>
          <a:p>
            <a:r>
              <a:rPr lang="en-US" sz="2600"/>
              <a:t>Once reimbursements are deposited into the 0161R1 or 0161X2 fund, you need to request a cost transfer to move those funds into the FCP where the expenses originally occurred. This should be done throughout the fiscal year, so you are not doing one cost transfer at the end. </a:t>
            </a:r>
            <a:r>
              <a:rPr lang="en-US" sz="2600" b="1"/>
              <a:t>Watch your 0161X2 balances!</a:t>
            </a:r>
            <a:endParaRPr lang="en-US" sz="2600" b="1">
              <a:cs typeface="Calibri" panose="020F0502020204030204"/>
            </a:endParaRPr>
          </a:p>
          <a:p>
            <a:endParaRPr lang="en-US" sz="2600">
              <a:cs typeface="Calibri" panose="020F0502020204030204"/>
            </a:endParaRPr>
          </a:p>
        </p:txBody>
      </p:sp>
    </p:spTree>
    <p:extLst>
      <p:ext uri="{BB962C8B-B14F-4D97-AF65-F5344CB8AC3E}">
        <p14:creationId xmlns:p14="http://schemas.microsoft.com/office/powerpoint/2010/main" val="2619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C8CA-C437-44BF-A74A-31DFEDCAEAD1}"/>
              </a:ext>
            </a:extLst>
          </p:cNvPr>
          <p:cNvSpPr>
            <a:spLocks noGrp="1"/>
          </p:cNvSpPr>
          <p:nvPr>
            <p:ph type="title"/>
          </p:nvPr>
        </p:nvSpPr>
        <p:spPr/>
        <p:txBody>
          <a:bodyPr/>
          <a:lstStyle/>
          <a:p>
            <a:r>
              <a:rPr lang="en-US">
                <a:ea typeface="Calibri Light"/>
                <a:cs typeface="Calibri Light"/>
              </a:rPr>
              <a:t>Section 1: What is the billing process?</a:t>
            </a:r>
          </a:p>
        </p:txBody>
      </p:sp>
      <p:pic>
        <p:nvPicPr>
          <p:cNvPr id="5" name="Content Placeholder 4">
            <a:extLst>
              <a:ext uri="{FF2B5EF4-FFF2-40B4-BE49-F238E27FC236}">
                <a16:creationId xmlns:a16="http://schemas.microsoft.com/office/drawing/2014/main" id="{929EF507-0884-F925-55F8-DFF6D53280EB}"/>
              </a:ext>
            </a:extLst>
          </p:cNvPr>
          <p:cNvPicPr>
            <a:picLocks noGrp="1" noChangeAspect="1"/>
          </p:cNvPicPr>
          <p:nvPr>
            <p:ph idx="1"/>
          </p:nvPr>
        </p:nvPicPr>
        <p:blipFill>
          <a:blip r:embed="rId2"/>
          <a:stretch>
            <a:fillRect/>
          </a:stretch>
        </p:blipFill>
        <p:spPr>
          <a:xfrm>
            <a:off x="1199120" y="1713639"/>
            <a:ext cx="5142985" cy="2864708"/>
          </a:xfrm>
        </p:spPr>
      </p:pic>
      <p:sp>
        <p:nvSpPr>
          <p:cNvPr id="4" name="Slide Number Placeholder 3">
            <a:extLst>
              <a:ext uri="{FF2B5EF4-FFF2-40B4-BE49-F238E27FC236}">
                <a16:creationId xmlns:a16="http://schemas.microsoft.com/office/drawing/2014/main" id="{23E2F4C4-079B-B8A3-C914-9D35B593DD87}"/>
              </a:ext>
            </a:extLst>
          </p:cNvPr>
          <p:cNvSpPr>
            <a:spLocks noGrp="1"/>
          </p:cNvSpPr>
          <p:nvPr>
            <p:ph type="sldNum" sz="quarter" idx="12"/>
          </p:nvPr>
        </p:nvSpPr>
        <p:spPr/>
        <p:txBody>
          <a:bodyPr/>
          <a:lstStyle/>
          <a:p>
            <a:fld id="{670A9334-4E67-F94F-A05E-0CE8B74A054E}" type="slidenum">
              <a:rPr lang="en-US" smtClean="0"/>
              <a:t>3</a:t>
            </a:fld>
            <a:endParaRPr lang="en-US"/>
          </a:p>
        </p:txBody>
      </p:sp>
      <p:sp>
        <p:nvSpPr>
          <p:cNvPr id="6" name="Speech Bubble: Oval 5">
            <a:extLst>
              <a:ext uri="{FF2B5EF4-FFF2-40B4-BE49-F238E27FC236}">
                <a16:creationId xmlns:a16="http://schemas.microsoft.com/office/drawing/2014/main" id="{11FBE4B6-6219-F0E2-49B9-89C652874ABB}"/>
              </a:ext>
            </a:extLst>
          </p:cNvPr>
          <p:cNvSpPr/>
          <p:nvPr/>
        </p:nvSpPr>
        <p:spPr>
          <a:xfrm>
            <a:off x="7063946" y="1719648"/>
            <a:ext cx="3591697" cy="2054267"/>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How do we bill our NPC?</a:t>
            </a:r>
            <a:endParaRPr lang="en-US"/>
          </a:p>
        </p:txBody>
      </p:sp>
    </p:spTree>
    <p:extLst>
      <p:ext uri="{BB962C8B-B14F-4D97-AF65-F5344CB8AC3E}">
        <p14:creationId xmlns:p14="http://schemas.microsoft.com/office/powerpoint/2010/main" val="2244980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0871-DA72-AF17-50D0-1DE8A32801A6}"/>
              </a:ext>
            </a:extLst>
          </p:cNvPr>
          <p:cNvSpPr>
            <a:spLocks noGrp="1"/>
          </p:cNvSpPr>
          <p:nvPr>
            <p:ph type="title"/>
          </p:nvPr>
        </p:nvSpPr>
        <p:spPr/>
        <p:txBody>
          <a:bodyPr/>
          <a:lstStyle/>
          <a:p>
            <a:r>
              <a:rPr lang="en-US"/>
              <a:t>Section 3: F827 General Ledger Report</a:t>
            </a:r>
          </a:p>
        </p:txBody>
      </p:sp>
      <p:sp>
        <p:nvSpPr>
          <p:cNvPr id="3" name="Content Placeholder 2">
            <a:extLst>
              <a:ext uri="{FF2B5EF4-FFF2-40B4-BE49-F238E27FC236}">
                <a16:creationId xmlns:a16="http://schemas.microsoft.com/office/drawing/2014/main" id="{F095D46C-C40B-B230-8B46-3E98BA3538BE}"/>
              </a:ext>
            </a:extLst>
          </p:cNvPr>
          <p:cNvSpPr>
            <a:spLocks noGrp="1"/>
          </p:cNvSpPr>
          <p:nvPr>
            <p:ph idx="1"/>
          </p:nvPr>
        </p:nvSpPr>
        <p:spPr/>
        <p:txBody>
          <a:bodyPr/>
          <a:lstStyle/>
          <a:p>
            <a:r>
              <a:rPr lang="en-US"/>
              <a:t>The F827 General Ledger Report is critical for identifying the bills that have been paid via the TDA. If your Fiscal does not provide you with the F827 report, there is another way to get it.</a:t>
            </a:r>
          </a:p>
          <a:p>
            <a:pPr lvl="1"/>
            <a:r>
              <a:rPr lang="en-US"/>
              <a:t>Request access to the F827 PBI report by following these instructions: </a:t>
            </a:r>
            <a:r>
              <a:rPr lang="en-US">
                <a:hlinkClick r:id="rId2"/>
              </a:rPr>
              <a:t>F827 - F827 IAMS Access Instructions.pdf - All Documents</a:t>
            </a:r>
            <a:endParaRPr lang="en-US"/>
          </a:p>
          <a:p>
            <a:pPr lvl="1"/>
            <a:r>
              <a:rPr lang="en-US"/>
              <a:t>An approval request will go to your Supervisor. Once approved, you will receive notification that access has been granted.</a:t>
            </a:r>
          </a:p>
          <a:p>
            <a:pPr lvl="1"/>
            <a:r>
              <a:rPr lang="en-US"/>
              <a:t>Link to PBI: </a:t>
            </a:r>
            <a:r>
              <a:rPr lang="en-US">
                <a:hlinkClick r:id="rId3"/>
              </a:rPr>
              <a:t>F827 Daily Refresh - Power BI</a:t>
            </a:r>
            <a:endParaRPr lang="en-US"/>
          </a:p>
          <a:p>
            <a:pPr lvl="1"/>
            <a:r>
              <a:rPr lang="en-US"/>
              <a:t>Link to SharePoint: </a:t>
            </a:r>
            <a:r>
              <a:rPr lang="en-US" u="sng">
                <a:solidFill>
                  <a:srgbClr val="0563C1"/>
                </a:solidFill>
                <a:effectLst/>
                <a:latin typeface="Calibri" panose="020F0502020204030204" pitchFamily="34" charset="0"/>
                <a:ea typeface="Calibri" panose="020F0502020204030204" pitchFamily="34" charset="0"/>
                <a:hlinkClick r:id="rId4"/>
              </a:rPr>
              <a:t>F827 – Home</a:t>
            </a:r>
            <a:endParaRPr lang="en-US" u="sng">
              <a:solidFill>
                <a:srgbClr val="0563C1"/>
              </a:solidFill>
              <a:latin typeface="Calibri" panose="020F0502020204030204" pitchFamily="34" charset="0"/>
              <a:ea typeface="Calibri" panose="020F0502020204030204" pitchFamily="34" charset="0"/>
            </a:endParaRPr>
          </a:p>
          <a:p>
            <a:pPr marL="457200" lvl="1" indent="0">
              <a:buNone/>
            </a:pPr>
            <a:endParaRPr lang="en-US" sz="1800" u="sng">
              <a:solidFill>
                <a:srgbClr val="0563C1"/>
              </a:solidFill>
              <a:effectLst/>
              <a:latin typeface="Calibri" panose="020F0502020204030204" pitchFamily="34" charset="0"/>
              <a:ea typeface="Calibri" panose="020F0502020204030204" pitchFamily="34" charset="0"/>
            </a:endParaRPr>
          </a:p>
          <a:p>
            <a:pPr marL="0" indent="0">
              <a:buNone/>
            </a:pPr>
            <a:r>
              <a:rPr lang="en-US" sz="2200">
                <a:latin typeface="Calibri" panose="020F0502020204030204" pitchFamily="34" charset="0"/>
                <a:ea typeface="Calibri" panose="020F0502020204030204" pitchFamily="34" charset="0"/>
              </a:rPr>
              <a:t>*Thanks to Andrew Mass for providing the information on this report!</a:t>
            </a:r>
          </a:p>
          <a:p>
            <a:pPr marL="0" indent="0">
              <a:buNone/>
            </a:pPr>
            <a:r>
              <a:rPr lang="en-US" sz="2200">
                <a:effectLst/>
                <a:latin typeface="Calibri" panose="020F0502020204030204" pitchFamily="34" charset="0"/>
                <a:ea typeface="Calibri" panose="020F0502020204030204" pitchFamily="34" charset="0"/>
              </a:rPr>
              <a:t>**Attend </a:t>
            </a:r>
            <a:r>
              <a:rPr lang="en-US" sz="2200">
                <a:latin typeface="Calibri" panose="020F0502020204030204" pitchFamily="34" charset="0"/>
                <a:ea typeface="Calibri" panose="020F0502020204030204" pitchFamily="34" charset="0"/>
              </a:rPr>
              <a:t>January Finance/WinRMS Office Hours for a live demo.</a:t>
            </a:r>
            <a:endParaRPr lang="en-US" sz="220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8D1F4AF2-B622-48D7-C14E-DAC521DEDA37}"/>
              </a:ext>
            </a:extLst>
          </p:cNvPr>
          <p:cNvSpPr>
            <a:spLocks noGrp="1"/>
          </p:cNvSpPr>
          <p:nvPr>
            <p:ph type="sldNum" sz="quarter" idx="12"/>
          </p:nvPr>
        </p:nvSpPr>
        <p:spPr/>
        <p:txBody>
          <a:bodyPr/>
          <a:lstStyle/>
          <a:p>
            <a:fld id="{670A9334-4E67-F94F-A05E-0CE8B74A054E}" type="slidenum">
              <a:rPr lang="en-US" smtClean="0"/>
              <a:t>30</a:t>
            </a:fld>
            <a:endParaRPr lang="en-US"/>
          </a:p>
        </p:txBody>
      </p:sp>
    </p:spTree>
    <p:extLst>
      <p:ext uri="{BB962C8B-B14F-4D97-AF65-F5344CB8AC3E}">
        <p14:creationId xmlns:p14="http://schemas.microsoft.com/office/powerpoint/2010/main" val="941099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EE9B-4EC2-11BE-C827-E01AA686DA6F}"/>
              </a:ext>
            </a:extLst>
          </p:cNvPr>
          <p:cNvSpPr>
            <a:spLocks noGrp="1"/>
          </p:cNvSpPr>
          <p:nvPr>
            <p:ph type="title"/>
          </p:nvPr>
        </p:nvSpPr>
        <p:spPr/>
        <p:txBody>
          <a:bodyPr/>
          <a:lstStyle/>
          <a:p>
            <a:r>
              <a:rPr lang="en-US"/>
              <a:t>Section 3: Using the F827 GL PBI</a:t>
            </a:r>
          </a:p>
        </p:txBody>
      </p:sp>
      <p:sp>
        <p:nvSpPr>
          <p:cNvPr id="4" name="Slide Number Placeholder 3">
            <a:extLst>
              <a:ext uri="{FF2B5EF4-FFF2-40B4-BE49-F238E27FC236}">
                <a16:creationId xmlns:a16="http://schemas.microsoft.com/office/drawing/2014/main" id="{624C063F-7CF3-E8AA-B734-EFEB5BAA8130}"/>
              </a:ext>
            </a:extLst>
          </p:cNvPr>
          <p:cNvSpPr>
            <a:spLocks noGrp="1"/>
          </p:cNvSpPr>
          <p:nvPr>
            <p:ph type="sldNum" sz="quarter" idx="12"/>
          </p:nvPr>
        </p:nvSpPr>
        <p:spPr/>
        <p:txBody>
          <a:bodyPr/>
          <a:lstStyle/>
          <a:p>
            <a:fld id="{670A9334-4E67-F94F-A05E-0CE8B74A054E}" type="slidenum">
              <a:rPr lang="en-US" smtClean="0"/>
              <a:t>31</a:t>
            </a:fld>
            <a:endParaRPr lang="en-US"/>
          </a:p>
        </p:txBody>
      </p:sp>
      <p:pic>
        <p:nvPicPr>
          <p:cNvPr id="1026" name="Picture 1">
            <a:extLst>
              <a:ext uri="{FF2B5EF4-FFF2-40B4-BE49-F238E27FC236}">
                <a16:creationId xmlns:a16="http://schemas.microsoft.com/office/drawing/2014/main" id="{AAA994E8-1D72-FA05-D5AD-6CA26829E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82" y="851859"/>
            <a:ext cx="11682318" cy="250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E8783CA-73D0-24BF-724C-28E6FD3219E9}"/>
              </a:ext>
            </a:extLst>
          </p:cNvPr>
          <p:cNvSpPr txBox="1"/>
          <p:nvPr/>
        </p:nvSpPr>
        <p:spPr>
          <a:xfrm>
            <a:off x="227305" y="3489045"/>
            <a:ext cx="11583695" cy="2585323"/>
          </a:xfrm>
          <a:prstGeom prst="rect">
            <a:avLst/>
          </a:prstGeom>
          <a:noFill/>
        </p:spPr>
        <p:txBody>
          <a:bodyPr wrap="square" rtlCol="0">
            <a:spAutoFit/>
          </a:bodyPr>
          <a:lstStyle/>
          <a:p>
            <a:pPr marL="514350" marR="0" indent="-514350">
              <a:spcBef>
                <a:spcPts val="0"/>
              </a:spcBef>
              <a:spcAft>
                <a:spcPts val="0"/>
              </a:spcAft>
              <a:buFont typeface="+mj-lt"/>
              <a:buAutoNum type="arabicPeriod"/>
            </a:pPr>
            <a:r>
              <a:rPr lang="en-US">
                <a:effectLst/>
                <a:latin typeface="Calibri" panose="020F0502020204030204" pitchFamily="34" charset="0"/>
                <a:ea typeface="Times New Roman" panose="02020603050405020304" pitchFamily="18" charset="0"/>
              </a:rPr>
              <a:t>Select your station from the drop-down box. </a:t>
            </a:r>
            <a:endParaRPr lang="en-US">
              <a:latin typeface="Calibri" panose="020F0502020204030204" pitchFamily="34" charset="0"/>
              <a:ea typeface="Times New Roman" panose="02020603050405020304" pitchFamily="18" charset="0"/>
            </a:endParaRPr>
          </a:p>
          <a:p>
            <a:pPr marL="514350" marR="0" indent="-514350">
              <a:spcBef>
                <a:spcPts val="0"/>
              </a:spcBef>
              <a:spcAft>
                <a:spcPts val="0"/>
              </a:spcAft>
              <a:buFont typeface="+mj-lt"/>
              <a:buAutoNum type="arabicPeriod"/>
            </a:pPr>
            <a:r>
              <a:rPr lang="en-US">
                <a:effectLst/>
                <a:latin typeface="Calibri" panose="020F0502020204030204" pitchFamily="34" charset="0"/>
                <a:ea typeface="Times New Roman" panose="02020603050405020304" pitchFamily="18" charset="0"/>
              </a:rPr>
              <a:t>Uncheck the Null box and enter the transaction start date and end dates if you want to narrow down the month of the reimbursement. </a:t>
            </a:r>
            <a:endParaRPr lang="en-US">
              <a:latin typeface="Calibri" panose="020F0502020204030204" pitchFamily="34" charset="0"/>
              <a:ea typeface="Times New Roman" panose="02020603050405020304" pitchFamily="18" charset="0"/>
            </a:endParaRPr>
          </a:p>
          <a:p>
            <a:pPr marL="514350" marR="0" indent="-514350">
              <a:spcBef>
                <a:spcPts val="0"/>
              </a:spcBef>
              <a:spcAft>
                <a:spcPts val="0"/>
              </a:spcAft>
              <a:buFont typeface="+mj-lt"/>
              <a:buAutoNum type="arabicPeriod"/>
            </a:pPr>
            <a:r>
              <a:rPr lang="en-US">
                <a:effectLst/>
                <a:latin typeface="Calibri" panose="020F0502020204030204" pitchFamily="34" charset="0"/>
                <a:ea typeface="Times New Roman" panose="02020603050405020304" pitchFamily="18" charset="0"/>
              </a:rPr>
              <a:t>Enter 425F, 425G and 425P for the GL Account. </a:t>
            </a:r>
            <a:endParaRPr lang="en-US">
              <a:latin typeface="Calibri" panose="020F0502020204030204" pitchFamily="34" charset="0"/>
              <a:ea typeface="Times New Roman" panose="02020603050405020304" pitchFamily="18" charset="0"/>
            </a:endParaRPr>
          </a:p>
          <a:p>
            <a:pPr marL="514350" marR="0" indent="-514350">
              <a:spcBef>
                <a:spcPts val="0"/>
              </a:spcBef>
              <a:spcAft>
                <a:spcPts val="0"/>
              </a:spcAft>
              <a:buFont typeface="+mj-lt"/>
              <a:buAutoNum type="arabicPeriod"/>
            </a:pPr>
            <a:r>
              <a:rPr lang="en-US">
                <a:effectLst/>
                <a:latin typeface="Calibri" panose="020F0502020204030204" pitchFamily="34" charset="0"/>
                <a:ea typeface="Times New Roman" panose="02020603050405020304" pitchFamily="18" charset="0"/>
              </a:rPr>
              <a:t>Enter 0161R1 and 0161X2 in the Fund box. </a:t>
            </a:r>
            <a:endParaRPr lang="en-US">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a:effectLst/>
                <a:latin typeface="Calibri" panose="020F0502020204030204" pitchFamily="34" charset="0"/>
                <a:ea typeface="Calibri" panose="020F0502020204030204" pitchFamily="34" charset="0"/>
              </a:rPr>
              <a:t>Note: For the GL Account and Fund, there is no drop down. Enter the numbers in the blank field.</a:t>
            </a:r>
          </a:p>
          <a:p>
            <a:pPr marL="514350" marR="0" indent="-514350">
              <a:spcBef>
                <a:spcPts val="0"/>
              </a:spcBef>
              <a:spcAft>
                <a:spcPts val="0"/>
              </a:spcAft>
              <a:buAutoNum type="arabicPeriod" startAt="5"/>
            </a:pPr>
            <a:r>
              <a:rPr lang="en-US">
                <a:effectLst/>
                <a:latin typeface="Calibri" panose="020F0502020204030204" pitchFamily="34" charset="0"/>
                <a:ea typeface="Times New Roman" panose="02020603050405020304" pitchFamily="18" charset="0"/>
              </a:rPr>
              <a:t>Click View Report</a:t>
            </a:r>
            <a:endParaRPr lang="en-US">
              <a:latin typeface="Calibri" panose="020F0502020204030204" pitchFamily="34" charset="0"/>
              <a:ea typeface="Times New Roman" panose="02020603050405020304" pitchFamily="18" charset="0"/>
            </a:endParaRPr>
          </a:p>
          <a:p>
            <a:pPr marL="514350" marR="0" indent="-514350">
              <a:spcBef>
                <a:spcPts val="0"/>
              </a:spcBef>
              <a:spcAft>
                <a:spcPts val="0"/>
              </a:spcAft>
              <a:buAutoNum type="arabicPeriod" startAt="5"/>
            </a:pPr>
            <a:r>
              <a:rPr lang="en-US">
                <a:effectLst/>
                <a:latin typeface="Calibri" panose="020F0502020204030204" pitchFamily="34" charset="0"/>
                <a:ea typeface="Times New Roman" panose="02020603050405020304" pitchFamily="18" charset="0"/>
              </a:rPr>
              <a:t>You can export to excel by selecting the export drop down box on the top </a:t>
            </a:r>
            <a:r>
              <a:rPr lang="en-US">
                <a:latin typeface="Calibri" panose="020F0502020204030204" pitchFamily="34" charset="0"/>
                <a:ea typeface="Times New Roman" panose="02020603050405020304" pitchFamily="18" charset="0"/>
              </a:rPr>
              <a:t>left</a:t>
            </a:r>
            <a:r>
              <a:rPr lang="en-US">
                <a:effectLst/>
                <a:latin typeface="Calibri" panose="020F0502020204030204" pitchFamily="34" charset="0"/>
                <a:ea typeface="Times New Roman" panose="02020603050405020304" pitchFamily="18" charset="0"/>
              </a:rPr>
              <a:t>. </a:t>
            </a:r>
            <a:endParaRPr lang="en-US">
              <a:effectLst/>
              <a:latin typeface="Calibri" panose="020F0502020204030204" pitchFamily="34" charset="0"/>
              <a:ea typeface="Calibri" panose="020F0502020204030204" pitchFamily="34" charset="0"/>
            </a:endParaRPr>
          </a:p>
          <a:p>
            <a:endParaRPr lang="en-US" b="1"/>
          </a:p>
        </p:txBody>
      </p:sp>
    </p:spTree>
    <p:extLst>
      <p:ext uri="{BB962C8B-B14F-4D97-AF65-F5344CB8AC3E}">
        <p14:creationId xmlns:p14="http://schemas.microsoft.com/office/powerpoint/2010/main" val="4008792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EA59-234A-2FA5-C7EF-8F501EACB1CC}"/>
              </a:ext>
            </a:extLst>
          </p:cNvPr>
          <p:cNvSpPr>
            <a:spLocks noGrp="1"/>
          </p:cNvSpPr>
          <p:nvPr>
            <p:ph type="title"/>
          </p:nvPr>
        </p:nvSpPr>
        <p:spPr/>
        <p:txBody>
          <a:bodyPr/>
          <a:lstStyle/>
          <a:p>
            <a:r>
              <a:rPr lang="en-US"/>
              <a:t>Section 3: Using the F827 GL PBI</a:t>
            </a:r>
          </a:p>
        </p:txBody>
      </p:sp>
      <p:sp>
        <p:nvSpPr>
          <p:cNvPr id="3" name="Content Placeholder 2">
            <a:extLst>
              <a:ext uri="{FF2B5EF4-FFF2-40B4-BE49-F238E27FC236}">
                <a16:creationId xmlns:a16="http://schemas.microsoft.com/office/drawing/2014/main" id="{DFB33C16-4036-883A-E88E-4A5EFFDCC014}"/>
              </a:ext>
            </a:extLst>
          </p:cNvPr>
          <p:cNvSpPr>
            <a:spLocks noGrp="1"/>
          </p:cNvSpPr>
          <p:nvPr>
            <p:ph idx="1"/>
          </p:nvPr>
        </p:nvSpPr>
        <p:spPr/>
        <p:txBody>
          <a:bodyPr/>
          <a:lstStyle/>
          <a:p>
            <a:endParaRPr lang="en-US">
              <a:effectLst/>
              <a:latin typeface="Calibri" panose="020F0502020204030204" pitchFamily="34" charset="0"/>
              <a:ea typeface="Times New Roman" panose="02020603050405020304" pitchFamily="18" charset="0"/>
            </a:endParaRPr>
          </a:p>
          <a:p>
            <a:endParaRPr lang="en-US">
              <a:latin typeface="Calibri" panose="020F0502020204030204" pitchFamily="34" charset="0"/>
              <a:ea typeface="Times New Roman" panose="02020603050405020304" pitchFamily="18" charset="0"/>
            </a:endParaRPr>
          </a:p>
          <a:p>
            <a:endParaRPr lang="en-US">
              <a:effectLst/>
              <a:latin typeface="Calibri" panose="020F0502020204030204" pitchFamily="34" charset="0"/>
              <a:ea typeface="Times New Roman" panose="02020603050405020304" pitchFamily="18" charset="0"/>
            </a:endParaRPr>
          </a:p>
          <a:p>
            <a:endParaRPr lang="en-US">
              <a:latin typeface="Calibri" panose="020F0502020204030204" pitchFamily="34" charset="0"/>
              <a:ea typeface="Times New Roman" panose="02020603050405020304" pitchFamily="18" charset="0"/>
            </a:endParaRPr>
          </a:p>
          <a:p>
            <a:endParaRPr lang="en-US">
              <a:effectLst/>
              <a:latin typeface="Calibri" panose="020F0502020204030204" pitchFamily="34" charset="0"/>
              <a:ea typeface="Times New Roman" panose="02020603050405020304" pitchFamily="18" charset="0"/>
            </a:endParaRPr>
          </a:p>
          <a:p>
            <a:pPr marL="0" indent="0">
              <a:buNone/>
            </a:pPr>
            <a:r>
              <a:rPr lang="en-US">
                <a:effectLst/>
                <a:latin typeface="Calibri" panose="020F0502020204030204" pitchFamily="34" charset="0"/>
                <a:ea typeface="Times New Roman" panose="02020603050405020304" pitchFamily="18" charset="0"/>
              </a:rPr>
              <a:t>The Ref Trans Num column provides the bill number.</a:t>
            </a:r>
            <a:endParaRPr lang="en-US">
              <a:latin typeface="Calibri" panose="020F0502020204030204" pitchFamily="34" charset="0"/>
              <a:ea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D084EB63-9E20-9809-C819-8D48F9F9E5B9}"/>
              </a:ext>
            </a:extLst>
          </p:cNvPr>
          <p:cNvSpPr>
            <a:spLocks noGrp="1"/>
          </p:cNvSpPr>
          <p:nvPr>
            <p:ph type="sldNum" sz="quarter" idx="12"/>
          </p:nvPr>
        </p:nvSpPr>
        <p:spPr/>
        <p:txBody>
          <a:bodyPr/>
          <a:lstStyle/>
          <a:p>
            <a:fld id="{670A9334-4E67-F94F-A05E-0CE8B74A054E}" type="slidenum">
              <a:rPr lang="en-US" smtClean="0"/>
              <a:t>32</a:t>
            </a:fld>
            <a:endParaRPr lang="en-US"/>
          </a:p>
        </p:txBody>
      </p:sp>
      <p:pic>
        <p:nvPicPr>
          <p:cNvPr id="6" name="Picture 5">
            <a:extLst>
              <a:ext uri="{FF2B5EF4-FFF2-40B4-BE49-F238E27FC236}">
                <a16:creationId xmlns:a16="http://schemas.microsoft.com/office/drawing/2014/main" id="{A6A1135A-9282-5725-E0EA-0C03E147AFDA}"/>
              </a:ext>
            </a:extLst>
          </p:cNvPr>
          <p:cNvPicPr>
            <a:picLocks noChangeAspect="1"/>
          </p:cNvPicPr>
          <p:nvPr/>
        </p:nvPicPr>
        <p:blipFill>
          <a:blip r:embed="rId2"/>
          <a:stretch>
            <a:fillRect/>
          </a:stretch>
        </p:blipFill>
        <p:spPr>
          <a:xfrm>
            <a:off x="966715" y="1536761"/>
            <a:ext cx="5677692" cy="2000529"/>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C3A8F295-36C2-0FBB-E4BF-E50F2F98EACA}"/>
                  </a:ext>
                </a:extLst>
              </p14:cNvPr>
              <p14:cNvContentPartPr/>
              <p14:nvPr/>
            </p14:nvContentPartPr>
            <p14:xfrm>
              <a:off x="2658585" y="1679018"/>
              <a:ext cx="933840" cy="10440"/>
            </p14:xfrm>
          </p:contentPart>
        </mc:Choice>
        <mc:Fallback xmlns="">
          <p:pic>
            <p:nvPicPr>
              <p:cNvPr id="7" name="Ink 6">
                <a:extLst>
                  <a:ext uri="{FF2B5EF4-FFF2-40B4-BE49-F238E27FC236}">
                    <a16:creationId xmlns:a16="http://schemas.microsoft.com/office/drawing/2014/main" id="{C3A8F295-36C2-0FBB-E4BF-E50F2F98EACA}"/>
                  </a:ext>
                </a:extLst>
              </p:cNvPr>
              <p:cNvPicPr/>
              <p:nvPr/>
            </p:nvPicPr>
            <p:blipFill>
              <a:blip r:embed="rId4"/>
              <a:stretch>
                <a:fillRect/>
              </a:stretch>
            </p:blipFill>
            <p:spPr>
              <a:xfrm>
                <a:off x="2604585" y="1567161"/>
                <a:ext cx="1041480" cy="233781"/>
              </a:xfrm>
              <a:prstGeom prst="rect">
                <a:avLst/>
              </a:prstGeom>
            </p:spPr>
          </p:pic>
        </mc:Fallback>
      </mc:AlternateContent>
    </p:spTree>
    <p:extLst>
      <p:ext uri="{BB962C8B-B14F-4D97-AF65-F5344CB8AC3E}">
        <p14:creationId xmlns:p14="http://schemas.microsoft.com/office/powerpoint/2010/main" val="2793884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1FE71-69B8-F810-9F5D-EF24B07A8F18}"/>
              </a:ext>
            </a:extLst>
          </p:cNvPr>
          <p:cNvSpPr>
            <a:spLocks noGrp="1"/>
          </p:cNvSpPr>
          <p:nvPr>
            <p:ph type="title"/>
          </p:nvPr>
        </p:nvSpPr>
        <p:spPr/>
        <p:txBody>
          <a:bodyPr/>
          <a:lstStyle/>
          <a:p>
            <a:r>
              <a:rPr lang="en-US"/>
              <a:t>Section 3: Completing the Cost Transfer</a:t>
            </a:r>
          </a:p>
        </p:txBody>
      </p:sp>
      <p:sp>
        <p:nvSpPr>
          <p:cNvPr id="3" name="Content Placeholder 2">
            <a:extLst>
              <a:ext uri="{FF2B5EF4-FFF2-40B4-BE49-F238E27FC236}">
                <a16:creationId xmlns:a16="http://schemas.microsoft.com/office/drawing/2014/main" id="{71ADFBD2-6315-6489-8084-E0EDBC7B2A54}"/>
              </a:ext>
            </a:extLst>
          </p:cNvPr>
          <p:cNvSpPr>
            <a:spLocks noGrp="1"/>
          </p:cNvSpPr>
          <p:nvPr>
            <p:ph idx="1"/>
          </p:nvPr>
        </p:nvSpPr>
        <p:spPr/>
        <p:txBody>
          <a:bodyPr/>
          <a:lstStyle/>
          <a:p>
            <a:r>
              <a:rPr lang="en-US"/>
              <a:t>Once you have received the bill numbers from the F827 GL report, the items that were reimbursed can be identified. </a:t>
            </a:r>
          </a:p>
          <a:p>
            <a:r>
              <a:rPr lang="en-US"/>
              <a:t>The cost transfer should be between where the original cost occurred and the reimbursable FCP. </a:t>
            </a:r>
          </a:p>
          <a:p>
            <a:pPr marL="0" indent="0">
              <a:buNone/>
            </a:pPr>
            <a:r>
              <a:rPr lang="en-US"/>
              <a:t>Example: If the reimbursement was for animal per diem charges, recommend using the salary of animal caretaker for the cost transfer. Transfer the costs from the salary FCP in 0161A1 to the reimbursable FCP.</a:t>
            </a:r>
          </a:p>
        </p:txBody>
      </p:sp>
      <p:sp>
        <p:nvSpPr>
          <p:cNvPr id="4" name="Slide Number Placeholder 3">
            <a:extLst>
              <a:ext uri="{FF2B5EF4-FFF2-40B4-BE49-F238E27FC236}">
                <a16:creationId xmlns:a16="http://schemas.microsoft.com/office/drawing/2014/main" id="{F6F83921-0574-CC43-F1C8-5BC530B1D197}"/>
              </a:ext>
            </a:extLst>
          </p:cNvPr>
          <p:cNvSpPr>
            <a:spLocks noGrp="1"/>
          </p:cNvSpPr>
          <p:nvPr>
            <p:ph type="sldNum" sz="quarter" idx="12"/>
          </p:nvPr>
        </p:nvSpPr>
        <p:spPr/>
        <p:txBody>
          <a:bodyPr/>
          <a:lstStyle/>
          <a:p>
            <a:fld id="{670A9334-4E67-F94F-A05E-0CE8B74A054E}" type="slidenum">
              <a:rPr lang="en-US" smtClean="0"/>
              <a:t>33</a:t>
            </a:fld>
            <a:endParaRPr lang="en-US"/>
          </a:p>
        </p:txBody>
      </p:sp>
    </p:spTree>
    <p:extLst>
      <p:ext uri="{BB962C8B-B14F-4D97-AF65-F5344CB8AC3E}">
        <p14:creationId xmlns:p14="http://schemas.microsoft.com/office/powerpoint/2010/main" val="1506983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A161-535A-D94B-73CC-1BCE9E794890}"/>
              </a:ext>
            </a:extLst>
          </p:cNvPr>
          <p:cNvSpPr>
            <a:spLocks noGrp="1"/>
          </p:cNvSpPr>
          <p:nvPr>
            <p:ph type="title"/>
          </p:nvPr>
        </p:nvSpPr>
        <p:spPr/>
        <p:txBody>
          <a:bodyPr/>
          <a:lstStyle/>
          <a:p>
            <a:r>
              <a:rPr lang="en-US"/>
              <a:t>Section 4: Recap of Reimbursable Process</a:t>
            </a:r>
          </a:p>
        </p:txBody>
      </p:sp>
      <p:sp>
        <p:nvSpPr>
          <p:cNvPr id="4" name="Slide Number Placeholder 3">
            <a:extLst>
              <a:ext uri="{FF2B5EF4-FFF2-40B4-BE49-F238E27FC236}">
                <a16:creationId xmlns:a16="http://schemas.microsoft.com/office/drawing/2014/main" id="{AEE965A4-6C6E-0141-8DDE-AE5EB7D1E559}"/>
              </a:ext>
            </a:extLst>
          </p:cNvPr>
          <p:cNvSpPr>
            <a:spLocks noGrp="1"/>
          </p:cNvSpPr>
          <p:nvPr>
            <p:ph type="sldNum" sz="quarter" idx="12"/>
          </p:nvPr>
        </p:nvSpPr>
        <p:spPr/>
        <p:txBody>
          <a:bodyPr/>
          <a:lstStyle/>
          <a:p>
            <a:fld id="{670A9334-4E67-F94F-A05E-0CE8B74A054E}" type="slidenum">
              <a:rPr lang="en-US" smtClean="0"/>
              <a:t>34</a:t>
            </a:fld>
            <a:endParaRPr lang="en-US"/>
          </a:p>
        </p:txBody>
      </p:sp>
      <p:graphicFrame>
        <p:nvGraphicFramePr>
          <p:cNvPr id="5" name="Table 4">
            <a:extLst>
              <a:ext uri="{FF2B5EF4-FFF2-40B4-BE49-F238E27FC236}">
                <a16:creationId xmlns:a16="http://schemas.microsoft.com/office/drawing/2014/main" id="{80DDA73C-2B6F-208E-0BFA-3AD81F60CA86}"/>
              </a:ext>
            </a:extLst>
          </p:cNvPr>
          <p:cNvGraphicFramePr>
            <a:graphicFrameLocks noGrp="1"/>
          </p:cNvGraphicFramePr>
          <p:nvPr>
            <p:extLst>
              <p:ext uri="{D42A27DB-BD31-4B8C-83A1-F6EECF244321}">
                <p14:modId xmlns:p14="http://schemas.microsoft.com/office/powerpoint/2010/main" val="2317122723"/>
              </p:ext>
            </p:extLst>
          </p:nvPr>
        </p:nvGraphicFramePr>
        <p:xfrm>
          <a:off x="581826" y="1361621"/>
          <a:ext cx="10094898" cy="2552509"/>
        </p:xfrm>
        <a:graphic>
          <a:graphicData uri="http://schemas.openxmlformats.org/drawingml/2006/table">
            <a:tbl>
              <a:tblPr firstRow="1" bandRow="1">
                <a:tableStyleId>{5C22544A-7EE6-4342-B048-85BDC9FD1C3A}</a:tableStyleId>
              </a:tblPr>
              <a:tblGrid>
                <a:gridCol w="1682483">
                  <a:extLst>
                    <a:ext uri="{9D8B030D-6E8A-4147-A177-3AD203B41FA5}">
                      <a16:colId xmlns:a16="http://schemas.microsoft.com/office/drawing/2014/main" val="2983719370"/>
                    </a:ext>
                  </a:extLst>
                </a:gridCol>
                <a:gridCol w="1682483">
                  <a:extLst>
                    <a:ext uri="{9D8B030D-6E8A-4147-A177-3AD203B41FA5}">
                      <a16:colId xmlns:a16="http://schemas.microsoft.com/office/drawing/2014/main" val="122817187"/>
                    </a:ext>
                  </a:extLst>
                </a:gridCol>
                <a:gridCol w="1682483">
                  <a:extLst>
                    <a:ext uri="{9D8B030D-6E8A-4147-A177-3AD203B41FA5}">
                      <a16:colId xmlns:a16="http://schemas.microsoft.com/office/drawing/2014/main" val="726318174"/>
                    </a:ext>
                  </a:extLst>
                </a:gridCol>
                <a:gridCol w="1682483">
                  <a:extLst>
                    <a:ext uri="{9D8B030D-6E8A-4147-A177-3AD203B41FA5}">
                      <a16:colId xmlns:a16="http://schemas.microsoft.com/office/drawing/2014/main" val="1614965042"/>
                    </a:ext>
                  </a:extLst>
                </a:gridCol>
                <a:gridCol w="1682483">
                  <a:extLst>
                    <a:ext uri="{9D8B030D-6E8A-4147-A177-3AD203B41FA5}">
                      <a16:colId xmlns:a16="http://schemas.microsoft.com/office/drawing/2014/main" val="2109579028"/>
                    </a:ext>
                  </a:extLst>
                </a:gridCol>
                <a:gridCol w="1682483">
                  <a:extLst>
                    <a:ext uri="{9D8B030D-6E8A-4147-A177-3AD203B41FA5}">
                      <a16:colId xmlns:a16="http://schemas.microsoft.com/office/drawing/2014/main" val="4037943167"/>
                    </a:ext>
                  </a:extLst>
                </a:gridCol>
              </a:tblGrid>
              <a:tr h="2552509">
                <a:tc>
                  <a:txBody>
                    <a:bodyPr/>
                    <a:lstStyle/>
                    <a:p>
                      <a:r>
                        <a:rPr lang="en-US"/>
                        <a:t>Agreement is made with affiliate or NPC via an MOU.</a:t>
                      </a:r>
                    </a:p>
                  </a:txBody>
                  <a:tcPr/>
                </a:tc>
                <a:tc>
                  <a:txBody>
                    <a:bodyPr/>
                    <a:lstStyle/>
                    <a:p>
                      <a:r>
                        <a:rPr lang="en-US"/>
                        <a:t>Bill of Collection is entered into VISTA.</a:t>
                      </a:r>
                    </a:p>
                  </a:txBody>
                  <a:tcPr/>
                </a:tc>
                <a:tc>
                  <a:txBody>
                    <a:bodyPr/>
                    <a:lstStyle/>
                    <a:p>
                      <a:r>
                        <a:rPr lang="en-US"/>
                        <a:t>Bill is paid and processed by Agent Cashier. </a:t>
                      </a:r>
                    </a:p>
                  </a:txBody>
                  <a:tcPr/>
                </a:tc>
                <a:tc>
                  <a:txBody>
                    <a:bodyPr/>
                    <a:lstStyle/>
                    <a:p>
                      <a:r>
                        <a:rPr lang="en-US"/>
                        <a:t>The following month the facility receives the TDA.</a:t>
                      </a:r>
                    </a:p>
                  </a:txBody>
                  <a:tcPr/>
                </a:tc>
                <a:tc>
                  <a:txBody>
                    <a:bodyPr/>
                    <a:lstStyle/>
                    <a:p>
                      <a:r>
                        <a:rPr lang="en-US"/>
                        <a:t>Facility matches the TDA to the F827 General Ledger Report</a:t>
                      </a:r>
                    </a:p>
                  </a:txBody>
                  <a:tcPr/>
                </a:tc>
                <a:tc>
                  <a:txBody>
                    <a:bodyPr/>
                    <a:lstStyle/>
                    <a:p>
                      <a:r>
                        <a:rPr lang="en-US"/>
                        <a:t>Cost transfer is completed to close out the reimbursable FCP.</a:t>
                      </a:r>
                    </a:p>
                  </a:txBody>
                  <a:tcPr/>
                </a:tc>
                <a:extLst>
                  <a:ext uri="{0D108BD9-81ED-4DB2-BD59-A6C34878D82A}">
                    <a16:rowId xmlns:a16="http://schemas.microsoft.com/office/drawing/2014/main" val="1148012961"/>
                  </a:ext>
                </a:extLst>
              </a:tr>
            </a:tbl>
          </a:graphicData>
        </a:graphic>
      </p:graphicFrame>
      <p:sp>
        <p:nvSpPr>
          <p:cNvPr id="6" name="Arrow: Right 5">
            <a:extLst>
              <a:ext uri="{FF2B5EF4-FFF2-40B4-BE49-F238E27FC236}">
                <a16:creationId xmlns:a16="http://schemas.microsoft.com/office/drawing/2014/main" id="{0E52609B-F635-D5DC-B7C8-AAAB2D622CE3}"/>
              </a:ext>
            </a:extLst>
          </p:cNvPr>
          <p:cNvSpPr/>
          <p:nvPr/>
        </p:nvSpPr>
        <p:spPr>
          <a:xfrm>
            <a:off x="1020932" y="3036163"/>
            <a:ext cx="9321553" cy="75460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679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F6491-5234-9EA9-9EA2-DC72C3555237}"/>
              </a:ext>
            </a:extLst>
          </p:cNvPr>
          <p:cNvSpPr>
            <a:spLocks noGrp="1"/>
          </p:cNvSpPr>
          <p:nvPr>
            <p:ph type="title"/>
          </p:nvPr>
        </p:nvSpPr>
        <p:spPr/>
        <p:txBody>
          <a:bodyPr/>
          <a:lstStyle/>
          <a:p>
            <a:r>
              <a:rPr lang="en-US"/>
              <a:t>Questions</a:t>
            </a:r>
          </a:p>
        </p:txBody>
      </p:sp>
      <p:sp>
        <p:nvSpPr>
          <p:cNvPr id="4" name="Slide Number Placeholder 3">
            <a:extLst>
              <a:ext uri="{FF2B5EF4-FFF2-40B4-BE49-F238E27FC236}">
                <a16:creationId xmlns:a16="http://schemas.microsoft.com/office/drawing/2014/main" id="{D3CDB721-ECA8-1520-908D-4A7D733DE4C0}"/>
              </a:ext>
            </a:extLst>
          </p:cNvPr>
          <p:cNvSpPr>
            <a:spLocks noGrp="1"/>
          </p:cNvSpPr>
          <p:nvPr>
            <p:ph type="sldNum" sz="quarter" idx="12"/>
          </p:nvPr>
        </p:nvSpPr>
        <p:spPr/>
        <p:txBody>
          <a:bodyPr/>
          <a:lstStyle/>
          <a:p>
            <a:fld id="{670A9334-4E67-F94F-A05E-0CE8B74A054E}" type="slidenum">
              <a:rPr lang="en-US" smtClean="0"/>
              <a:t>35</a:t>
            </a:fld>
            <a:endParaRPr lang="en-US"/>
          </a:p>
        </p:txBody>
      </p:sp>
      <p:pic>
        <p:nvPicPr>
          <p:cNvPr id="7" name="Content Placeholder 6">
            <a:extLst>
              <a:ext uri="{FF2B5EF4-FFF2-40B4-BE49-F238E27FC236}">
                <a16:creationId xmlns:a16="http://schemas.microsoft.com/office/drawing/2014/main" id="{03B37BB7-2743-85D7-716F-1C24241F4B14}"/>
              </a:ext>
            </a:extLst>
          </p:cNvPr>
          <p:cNvPicPr>
            <a:picLocks noGrp="1" noChangeAspect="1"/>
          </p:cNvPicPr>
          <p:nvPr>
            <p:ph idx="1"/>
          </p:nvPr>
        </p:nvPicPr>
        <p:blipFill>
          <a:blip r:embed="rId2"/>
          <a:stretch>
            <a:fillRect/>
          </a:stretch>
        </p:blipFill>
        <p:spPr>
          <a:xfrm>
            <a:off x="2581275" y="1823627"/>
            <a:ext cx="6096000" cy="3427327"/>
          </a:xfrm>
        </p:spPr>
      </p:pic>
    </p:spTree>
    <p:extLst>
      <p:ext uri="{BB962C8B-B14F-4D97-AF65-F5344CB8AC3E}">
        <p14:creationId xmlns:p14="http://schemas.microsoft.com/office/powerpoint/2010/main" val="2132216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D9CF-16C6-4C2F-ABFB-0471177B2DE1}"/>
              </a:ext>
            </a:extLst>
          </p:cNvPr>
          <p:cNvSpPr>
            <a:spLocks noGrp="1"/>
          </p:cNvSpPr>
          <p:nvPr>
            <p:ph type="title"/>
          </p:nvPr>
        </p:nvSpPr>
        <p:spPr/>
        <p:txBody>
          <a:bodyPr/>
          <a:lstStyle/>
          <a:p>
            <a:r>
              <a:rPr lang="en-US"/>
              <a:t>Links</a:t>
            </a:r>
          </a:p>
        </p:txBody>
      </p:sp>
      <p:sp>
        <p:nvSpPr>
          <p:cNvPr id="3" name="Content Placeholder 2">
            <a:extLst>
              <a:ext uri="{FF2B5EF4-FFF2-40B4-BE49-F238E27FC236}">
                <a16:creationId xmlns:a16="http://schemas.microsoft.com/office/drawing/2014/main" id="{E3E0BEF1-18B7-4EF5-A827-BD8C0D7F8F06}"/>
              </a:ext>
            </a:extLst>
          </p:cNvPr>
          <p:cNvSpPr>
            <a:spLocks noGrp="1"/>
          </p:cNvSpPr>
          <p:nvPr>
            <p:ph idx="1"/>
          </p:nvPr>
        </p:nvSpPr>
        <p:spPr>
          <a:xfrm>
            <a:off x="371475" y="1361621"/>
            <a:ext cx="11474628" cy="4351338"/>
          </a:xfrm>
        </p:spPr>
        <p:txBody>
          <a:bodyPr/>
          <a:lstStyle/>
          <a:p>
            <a:r>
              <a:rPr lang="en-US">
                <a:hlinkClick r:id="rId2"/>
              </a:rPr>
              <a:t>F827 Daily Refresh - Power BI</a:t>
            </a:r>
            <a:endParaRPr lang="en-US"/>
          </a:p>
          <a:p>
            <a:r>
              <a:rPr lang="en-US">
                <a:hlinkClick r:id="rId3"/>
              </a:rPr>
              <a:t>Reimbursable Policies - Financial Management System Services (va.gov)</a:t>
            </a:r>
            <a:endParaRPr lang="en-US">
              <a:hlinkClick r:id="rId4"/>
            </a:endParaRPr>
          </a:p>
          <a:p>
            <a:r>
              <a:rPr lang="en-US">
                <a:hlinkClick r:id="rId4"/>
              </a:rPr>
              <a:t>Departmental Guidance R Fund (FY 2018)</a:t>
            </a:r>
            <a:endParaRPr lang="en-US" sz="2800" kern="1400">
              <a:solidFill>
                <a:srgbClr val="002060"/>
              </a:solidFill>
              <a:ea typeface="Times New Roman" panose="02020603050405020304" pitchFamily="18" charset="0"/>
              <a:hlinkClick r:id="rId5"/>
            </a:endParaRPr>
          </a:p>
          <a:p>
            <a:r>
              <a:rPr lang="en-US" sz="2800" kern="1400">
                <a:solidFill>
                  <a:srgbClr val="002060"/>
                </a:solidFill>
                <a:ea typeface="Times New Roman" panose="02020603050405020304" pitchFamily="18" charset="0"/>
                <a:hlinkClick r:id="rId5"/>
              </a:rPr>
              <a:t>VHA Finance Alert (R-fund) Volume 2020, Issue 001</a:t>
            </a:r>
            <a:endParaRPr lang="en-US" sz="2800" u="sng" kern="1400">
              <a:solidFill>
                <a:srgbClr val="000000"/>
              </a:solidFill>
              <a:effectLst/>
              <a:ea typeface="Times New Roman" panose="02020603050405020304" pitchFamily="18" charset="0"/>
              <a:hlinkClick r:id="rId3"/>
            </a:endParaRPr>
          </a:p>
          <a:p>
            <a:r>
              <a:rPr lang="en-US" sz="2800" u="sng" kern="1400">
                <a:solidFill>
                  <a:srgbClr val="000000"/>
                </a:solidFill>
                <a:effectLst/>
                <a:ea typeface="Times New Roman" panose="02020603050405020304" pitchFamily="18" charset="0"/>
                <a:hlinkClick r:id="rId3"/>
              </a:rPr>
              <a:t>https://vaww.va.gov/fmshome/reimbursementPolicies.asp</a:t>
            </a:r>
            <a:endParaRPr lang="en-US" sz="2800" u="sng" kern="1400">
              <a:solidFill>
                <a:srgbClr val="000000"/>
              </a:solidFill>
              <a:effectLst/>
              <a:ea typeface="Times New Roman" panose="02020603050405020304" pitchFamily="18" charset="0"/>
            </a:endParaRPr>
          </a:p>
          <a:p>
            <a:r>
              <a:rPr lang="en-US" sz="2800" kern="1400">
                <a:ea typeface="Times New Roman" panose="02020603050405020304" pitchFamily="18" charset="0"/>
                <a:hlinkClick r:id="rId6"/>
              </a:rPr>
              <a:t>https://www.va.gov/finance/docs/VA-FinancialPolicyVolumeIChapter11.pdf</a:t>
            </a:r>
            <a:r>
              <a:rPr lang="en-US" sz="2800" kern="1400">
                <a:ea typeface="Times New Roman" panose="02020603050405020304" pitchFamily="18" charset="0"/>
              </a:rPr>
              <a:t> </a:t>
            </a:r>
          </a:p>
          <a:p>
            <a:r>
              <a:rPr lang="en-US">
                <a:hlinkClick r:id="rId7"/>
              </a:rPr>
              <a:t>Intragovernmental Reimbursement Guide</a:t>
            </a:r>
            <a:endParaRPr lang="en-US"/>
          </a:p>
          <a:p>
            <a:r>
              <a:rPr lang="en-US">
                <a:hlinkClick r:id="rId8"/>
              </a:rPr>
              <a:t>REIMB_EARNINGS - Report Viewer (va.gov)</a:t>
            </a:r>
            <a:endParaRPr lang="en-US"/>
          </a:p>
          <a:p>
            <a:r>
              <a:rPr lang="en-US">
                <a:hlinkClick r:id="rId9"/>
              </a:rPr>
              <a:t>FY 23 ORD IAA Training 120422.pptx</a:t>
            </a:r>
            <a:endParaRPr lang="en-US" sz="2800" kern="1400">
              <a:solidFill>
                <a:srgbClr val="000000"/>
              </a:solidFill>
              <a:effectLst/>
              <a:ea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F36A7872-4C56-493A-8791-FBB77592601A}"/>
              </a:ext>
            </a:extLst>
          </p:cNvPr>
          <p:cNvSpPr>
            <a:spLocks noGrp="1"/>
          </p:cNvSpPr>
          <p:nvPr>
            <p:ph type="sldNum" sz="quarter" idx="12"/>
          </p:nvPr>
        </p:nvSpPr>
        <p:spPr/>
        <p:txBody>
          <a:bodyPr/>
          <a:lstStyle/>
          <a:p>
            <a:fld id="{670A9334-4E67-F94F-A05E-0CE8B74A054E}" type="slidenum">
              <a:rPr lang="en-US" smtClean="0"/>
              <a:t>36</a:t>
            </a:fld>
            <a:endParaRPr lang="en-US"/>
          </a:p>
        </p:txBody>
      </p:sp>
    </p:spTree>
    <p:extLst>
      <p:ext uri="{BB962C8B-B14F-4D97-AF65-F5344CB8AC3E}">
        <p14:creationId xmlns:p14="http://schemas.microsoft.com/office/powerpoint/2010/main" val="89001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8590-E41A-437D-B6B1-1F700D7C6F5C}"/>
              </a:ext>
            </a:extLst>
          </p:cNvPr>
          <p:cNvSpPr>
            <a:spLocks noGrp="1"/>
          </p:cNvSpPr>
          <p:nvPr>
            <p:ph type="title"/>
          </p:nvPr>
        </p:nvSpPr>
        <p:spPr>
          <a:xfrm>
            <a:off x="157742" y="193934"/>
            <a:ext cx="11470821" cy="618385"/>
          </a:xfrm>
        </p:spPr>
        <p:txBody>
          <a:bodyPr/>
          <a:lstStyle/>
          <a:p>
            <a:r>
              <a:rPr lang="en-US" sz="3600" b="1"/>
              <a:t>Section 1: </a:t>
            </a:r>
            <a:r>
              <a:rPr lang="en-US"/>
              <a:t> What is the billing process?</a:t>
            </a:r>
          </a:p>
        </p:txBody>
      </p:sp>
      <p:sp>
        <p:nvSpPr>
          <p:cNvPr id="4" name="Slide Number Placeholder 3">
            <a:extLst>
              <a:ext uri="{FF2B5EF4-FFF2-40B4-BE49-F238E27FC236}">
                <a16:creationId xmlns:a16="http://schemas.microsoft.com/office/drawing/2014/main" id="{7E3CC6F5-4720-4A15-BA58-361541CAC987}"/>
              </a:ext>
            </a:extLst>
          </p:cNvPr>
          <p:cNvSpPr>
            <a:spLocks noGrp="1"/>
          </p:cNvSpPr>
          <p:nvPr>
            <p:ph type="sldNum" sz="quarter" idx="12"/>
          </p:nvPr>
        </p:nvSpPr>
        <p:spPr/>
        <p:txBody>
          <a:bodyPr/>
          <a:lstStyle/>
          <a:p>
            <a:fld id="{670A9334-4E67-F94F-A05E-0CE8B74A054E}" type="slidenum">
              <a:rPr lang="en-US" smtClean="0"/>
              <a:t>4</a:t>
            </a:fld>
            <a:endParaRPr lang="en-US"/>
          </a:p>
        </p:txBody>
      </p:sp>
      <p:sp>
        <p:nvSpPr>
          <p:cNvPr id="5" name="Content Placeholder 4">
            <a:extLst>
              <a:ext uri="{FF2B5EF4-FFF2-40B4-BE49-F238E27FC236}">
                <a16:creationId xmlns:a16="http://schemas.microsoft.com/office/drawing/2014/main" id="{0C9739D5-7499-58C2-DC31-C885A06E4EE2}"/>
              </a:ext>
            </a:extLst>
          </p:cNvPr>
          <p:cNvSpPr>
            <a:spLocks noGrp="1"/>
          </p:cNvSpPr>
          <p:nvPr>
            <p:ph idx="1"/>
          </p:nvPr>
        </p:nvSpPr>
        <p:spPr>
          <a:xfrm>
            <a:off x="380353" y="1086413"/>
            <a:ext cx="10515600" cy="4351338"/>
          </a:xfrm>
        </p:spPr>
        <p:txBody>
          <a:bodyPr/>
          <a:lstStyle/>
          <a:p>
            <a:r>
              <a:rPr lang="en-US"/>
              <a:t>Bill of collections (BOC) are to be used when the VA has provided a service or good to an outside entity (affiliate or Non-Profit Corporation (NPC)) and needs to be reimbursed. A brief overview of the steps that will be discussed in this training include:</a:t>
            </a:r>
          </a:p>
          <a:p>
            <a:pPr lvl="1"/>
            <a:r>
              <a:rPr lang="en-US"/>
              <a:t>Agreement is made via an MOU. </a:t>
            </a:r>
          </a:p>
          <a:p>
            <a:pPr lvl="1"/>
            <a:r>
              <a:rPr lang="en-US"/>
              <a:t>BOC is entered into VISTA. </a:t>
            </a:r>
          </a:p>
          <a:p>
            <a:pPr lvl="1"/>
            <a:r>
              <a:rPr lang="en-US"/>
              <a:t>Reimbursement is sent to facility via a TDA.</a:t>
            </a:r>
          </a:p>
          <a:p>
            <a:pPr lvl="1"/>
            <a:r>
              <a:rPr lang="en-US"/>
              <a:t>Cost transfer is completed to close out the reimbursable Fund Control Point (FCP).</a:t>
            </a:r>
          </a:p>
          <a:p>
            <a:r>
              <a:rPr lang="en-US"/>
              <a:t>Note: This training is focused on processing BOCs with your affiliate and NPC. For detailed information on IAAs (external and internal to VA: </a:t>
            </a:r>
            <a:r>
              <a:rPr lang="en-US">
                <a:hlinkClick r:id="rId2"/>
              </a:rPr>
              <a:t>Finance Monthly Training Series: IAAs and Reimbursables</a:t>
            </a:r>
            <a:endParaRPr lang="en-US"/>
          </a:p>
        </p:txBody>
      </p:sp>
    </p:spTree>
    <p:extLst>
      <p:ext uri="{BB962C8B-B14F-4D97-AF65-F5344CB8AC3E}">
        <p14:creationId xmlns:p14="http://schemas.microsoft.com/office/powerpoint/2010/main" val="363463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FB79-B5DE-6C55-5419-BE282144DB65}"/>
              </a:ext>
            </a:extLst>
          </p:cNvPr>
          <p:cNvSpPr>
            <a:spLocks noGrp="1"/>
          </p:cNvSpPr>
          <p:nvPr>
            <p:ph type="title"/>
          </p:nvPr>
        </p:nvSpPr>
        <p:spPr/>
        <p:txBody>
          <a:bodyPr/>
          <a:lstStyle/>
          <a:p>
            <a:r>
              <a:rPr lang="en-US"/>
              <a:t>Section 1: What is going wrong?</a:t>
            </a:r>
          </a:p>
        </p:txBody>
      </p:sp>
      <p:sp>
        <p:nvSpPr>
          <p:cNvPr id="3" name="Content Placeholder 2">
            <a:extLst>
              <a:ext uri="{FF2B5EF4-FFF2-40B4-BE49-F238E27FC236}">
                <a16:creationId xmlns:a16="http://schemas.microsoft.com/office/drawing/2014/main" id="{349D986A-08DA-2133-030E-CB41790746C6}"/>
              </a:ext>
            </a:extLst>
          </p:cNvPr>
          <p:cNvSpPr>
            <a:spLocks noGrp="1"/>
          </p:cNvSpPr>
          <p:nvPr>
            <p:ph idx="1"/>
          </p:nvPr>
        </p:nvSpPr>
        <p:spPr/>
        <p:txBody>
          <a:bodyPr vert="horz" lIns="91440" tIns="45720" rIns="91440" bIns="45720" rtlCol="0" anchor="t">
            <a:noAutofit/>
          </a:bodyPr>
          <a:lstStyle/>
          <a:p>
            <a:pPr marL="0" indent="0">
              <a:buNone/>
            </a:pPr>
            <a:r>
              <a:rPr lang="en-US"/>
              <a:t>Facilities are not using the TDA process. Checks are being deposited directly into a FCP. </a:t>
            </a:r>
          </a:p>
          <a:p>
            <a:pPr lvl="1"/>
            <a:r>
              <a:rPr lang="en-US" sz="2000">
                <a:ea typeface="Calibri"/>
                <a:cs typeface="Calibri"/>
              </a:rPr>
              <a:t>VA must record their reimbursable activities using the R1 reimbursable-only fund codes. </a:t>
            </a:r>
            <a:r>
              <a:rPr lang="en-US" sz="2000" b="1" i="1">
                <a:ea typeface="Calibri"/>
                <a:cs typeface="Calibri"/>
              </a:rPr>
              <a:t>For Research, this is fund code 0161R1 and 0161X2. </a:t>
            </a:r>
          </a:p>
          <a:p>
            <a:pPr marL="0" indent="0">
              <a:buNone/>
            </a:pPr>
            <a:endParaRPr lang="en-US" sz="2400" b="1" i="1">
              <a:ea typeface="Calibri"/>
              <a:cs typeface="Calibri"/>
            </a:endParaRPr>
          </a:p>
          <a:p>
            <a:pPr marL="0" indent="0">
              <a:buNone/>
            </a:pPr>
            <a:r>
              <a:rPr lang="en-US" b="1">
                <a:ea typeface="Calibri"/>
                <a:cs typeface="Calibri"/>
              </a:rPr>
              <a:t>How can you check to see how your Reimbursables are being processed?</a:t>
            </a:r>
            <a:endParaRPr lang="en-US">
              <a:ea typeface="Calibri"/>
              <a:cs typeface="Calibri"/>
            </a:endParaRPr>
          </a:p>
          <a:p>
            <a:pPr lvl="1"/>
            <a:r>
              <a:rPr lang="en-US">
                <a:ea typeface="Calibri"/>
                <a:cs typeface="Calibri"/>
              </a:rPr>
              <a:t>Check to see if you are receiving TDA’s into the 0161R1 and 0161X2 FCPs (covered in Section 3). </a:t>
            </a:r>
          </a:p>
          <a:p>
            <a:pPr lvl="1"/>
            <a:r>
              <a:rPr lang="en-US">
                <a:ea typeface="Calibri"/>
                <a:cs typeface="Calibri"/>
              </a:rPr>
              <a:t>Check your F20 Daily Activity Report in the VSSC - </a:t>
            </a:r>
            <a:r>
              <a:rPr lang="en-US">
                <a:hlinkClick r:id="rId2"/>
              </a:rPr>
              <a:t>F20D_Daily_rpt - Report Viewer</a:t>
            </a:r>
            <a:r>
              <a:rPr lang="en-US"/>
              <a:t> (see next slides)</a:t>
            </a:r>
            <a:endParaRPr lang="en-US">
              <a:ea typeface="Calibri"/>
              <a:cs typeface="Calibri"/>
            </a:endParaRPr>
          </a:p>
          <a:p>
            <a:pPr marL="457200" lvl="1" indent="0">
              <a:buNone/>
            </a:pPr>
            <a:endParaRPr lang="en-US"/>
          </a:p>
          <a:p>
            <a:endParaRPr lang="en-US"/>
          </a:p>
          <a:p>
            <a:endParaRPr lang="en-US"/>
          </a:p>
        </p:txBody>
      </p:sp>
      <p:sp>
        <p:nvSpPr>
          <p:cNvPr id="4" name="Slide Number Placeholder 3">
            <a:extLst>
              <a:ext uri="{FF2B5EF4-FFF2-40B4-BE49-F238E27FC236}">
                <a16:creationId xmlns:a16="http://schemas.microsoft.com/office/drawing/2014/main" id="{A64706BC-9284-5AEB-D17A-FA9F73F0948D}"/>
              </a:ext>
            </a:extLst>
          </p:cNvPr>
          <p:cNvSpPr>
            <a:spLocks noGrp="1"/>
          </p:cNvSpPr>
          <p:nvPr>
            <p:ph type="sldNum" sz="quarter" idx="12"/>
          </p:nvPr>
        </p:nvSpPr>
        <p:spPr/>
        <p:txBody>
          <a:bodyPr/>
          <a:lstStyle/>
          <a:p>
            <a:fld id="{670A9334-4E67-F94F-A05E-0CE8B74A054E}" type="slidenum">
              <a:rPr lang="en-US" smtClean="0"/>
              <a:t>5</a:t>
            </a:fld>
            <a:endParaRPr lang="en-US"/>
          </a:p>
        </p:txBody>
      </p:sp>
    </p:spTree>
    <p:extLst>
      <p:ext uri="{BB962C8B-B14F-4D97-AF65-F5344CB8AC3E}">
        <p14:creationId xmlns:p14="http://schemas.microsoft.com/office/powerpoint/2010/main" val="296672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239AB3-DEE8-43D3-7F9C-73F11B4EC822}"/>
              </a:ext>
            </a:extLst>
          </p:cNvPr>
          <p:cNvPicPr>
            <a:picLocks noChangeAspect="1"/>
          </p:cNvPicPr>
          <p:nvPr/>
        </p:nvPicPr>
        <p:blipFill>
          <a:blip r:embed="rId2"/>
          <a:stretch>
            <a:fillRect/>
          </a:stretch>
        </p:blipFill>
        <p:spPr>
          <a:xfrm>
            <a:off x="1470967" y="1793669"/>
            <a:ext cx="9250066" cy="2955613"/>
          </a:xfrm>
          <a:prstGeom prst="rect">
            <a:avLst/>
          </a:prstGeom>
        </p:spPr>
      </p:pic>
      <p:sp>
        <p:nvSpPr>
          <p:cNvPr id="2" name="Title 1">
            <a:extLst>
              <a:ext uri="{FF2B5EF4-FFF2-40B4-BE49-F238E27FC236}">
                <a16:creationId xmlns:a16="http://schemas.microsoft.com/office/drawing/2014/main" id="{E65D2077-B908-F2E1-744E-C9F6B8AA6058}"/>
              </a:ext>
            </a:extLst>
          </p:cNvPr>
          <p:cNvSpPr>
            <a:spLocks noGrp="1"/>
          </p:cNvSpPr>
          <p:nvPr>
            <p:ph type="title"/>
          </p:nvPr>
        </p:nvSpPr>
        <p:spPr/>
        <p:txBody>
          <a:bodyPr/>
          <a:lstStyle/>
          <a:p>
            <a:r>
              <a:rPr lang="en-US"/>
              <a:t>Section 1: What is going wrong?</a:t>
            </a:r>
          </a:p>
        </p:txBody>
      </p:sp>
      <p:sp>
        <p:nvSpPr>
          <p:cNvPr id="3" name="Content Placeholder 2">
            <a:extLst>
              <a:ext uri="{FF2B5EF4-FFF2-40B4-BE49-F238E27FC236}">
                <a16:creationId xmlns:a16="http://schemas.microsoft.com/office/drawing/2014/main" id="{084CE01D-6BBF-2502-9238-BC4526855FB8}"/>
              </a:ext>
            </a:extLst>
          </p:cNvPr>
          <p:cNvSpPr>
            <a:spLocks noGrp="1"/>
          </p:cNvSpPr>
          <p:nvPr>
            <p:ph idx="1"/>
          </p:nvPr>
        </p:nvSpPr>
        <p:spPr>
          <a:xfrm>
            <a:off x="371475" y="1073020"/>
            <a:ext cx="10515600" cy="4639939"/>
          </a:xfrm>
        </p:spPr>
        <p:txBody>
          <a:bodyPr/>
          <a:lstStyle/>
          <a:p>
            <a:pPr marL="0" indent="0">
              <a:buNone/>
            </a:pPr>
            <a:r>
              <a:rPr lang="en-US"/>
              <a:t>F20 Daily Activity Report – </a:t>
            </a:r>
          </a:p>
          <a:p>
            <a:pPr marL="457200" lvl="1" indent="0">
              <a:buNone/>
            </a:pPr>
            <a:endParaRPr lang="en-US"/>
          </a:p>
          <a:p>
            <a:pPr lvl="1"/>
            <a:endParaRPr lang="en-US"/>
          </a:p>
          <a:p>
            <a:pPr lvl="1"/>
            <a:endParaRPr lang="en-US"/>
          </a:p>
          <a:p>
            <a:pPr lvl="1"/>
            <a:endParaRPr lang="en-US"/>
          </a:p>
          <a:p>
            <a:pPr lvl="1"/>
            <a:endParaRPr lang="en-US"/>
          </a:p>
          <a:p>
            <a:pPr lvl="1"/>
            <a:endParaRPr lang="en-US"/>
          </a:p>
          <a:p>
            <a:pPr marL="457200" lvl="1" indent="0">
              <a:buNone/>
            </a:pPr>
            <a:endParaRPr lang="en-US"/>
          </a:p>
          <a:p>
            <a:pPr lvl="1"/>
            <a:endParaRPr lang="en-US"/>
          </a:p>
          <a:p>
            <a:pPr lvl="1"/>
            <a:r>
              <a:rPr lang="en-US"/>
              <a:t>Select the FY, VISN, and Facility.</a:t>
            </a:r>
          </a:p>
          <a:p>
            <a:pPr lvl="1"/>
            <a:r>
              <a:rPr lang="en-US" b="1"/>
              <a:t>Select 0161R1 and 0161X2 as the Fund.</a:t>
            </a:r>
          </a:p>
          <a:p>
            <a:pPr lvl="1"/>
            <a:r>
              <a:rPr lang="en-US"/>
              <a:t>Select the time period that you need to view.</a:t>
            </a:r>
          </a:p>
          <a:p>
            <a:pPr lvl="1"/>
            <a:r>
              <a:rPr lang="en-US"/>
              <a:t>Click View Report</a:t>
            </a:r>
          </a:p>
        </p:txBody>
      </p:sp>
      <p:sp>
        <p:nvSpPr>
          <p:cNvPr id="4" name="Slide Number Placeholder 3">
            <a:extLst>
              <a:ext uri="{FF2B5EF4-FFF2-40B4-BE49-F238E27FC236}">
                <a16:creationId xmlns:a16="http://schemas.microsoft.com/office/drawing/2014/main" id="{6B05222F-0481-AA30-99A9-054B95A6D88C}"/>
              </a:ext>
            </a:extLst>
          </p:cNvPr>
          <p:cNvSpPr>
            <a:spLocks noGrp="1"/>
          </p:cNvSpPr>
          <p:nvPr>
            <p:ph type="sldNum" sz="quarter" idx="12"/>
          </p:nvPr>
        </p:nvSpPr>
        <p:spPr/>
        <p:txBody>
          <a:bodyPr/>
          <a:lstStyle/>
          <a:p>
            <a:fld id="{670A9334-4E67-F94F-A05E-0CE8B74A054E}" type="slidenum">
              <a:rPr lang="en-US" smtClean="0"/>
              <a:t>6</a:t>
            </a:fld>
            <a:endParaRPr lang="en-US"/>
          </a:p>
        </p:txBody>
      </p:sp>
    </p:spTree>
    <p:extLst>
      <p:ext uri="{BB962C8B-B14F-4D97-AF65-F5344CB8AC3E}">
        <p14:creationId xmlns:p14="http://schemas.microsoft.com/office/powerpoint/2010/main" val="193461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4BB4A4-E92C-1BC0-11C7-2FCA0088B46A}"/>
              </a:ext>
            </a:extLst>
          </p:cNvPr>
          <p:cNvPicPr>
            <a:picLocks noChangeAspect="1"/>
          </p:cNvPicPr>
          <p:nvPr/>
        </p:nvPicPr>
        <p:blipFill>
          <a:blip r:embed="rId2"/>
          <a:stretch>
            <a:fillRect/>
          </a:stretch>
        </p:blipFill>
        <p:spPr>
          <a:xfrm>
            <a:off x="867747" y="4901314"/>
            <a:ext cx="10059805" cy="850026"/>
          </a:xfrm>
          <a:prstGeom prst="rect">
            <a:avLst/>
          </a:prstGeom>
        </p:spPr>
      </p:pic>
      <p:sp>
        <p:nvSpPr>
          <p:cNvPr id="2" name="Title 1">
            <a:extLst>
              <a:ext uri="{FF2B5EF4-FFF2-40B4-BE49-F238E27FC236}">
                <a16:creationId xmlns:a16="http://schemas.microsoft.com/office/drawing/2014/main" id="{D903A085-C6E4-2833-B6BD-7465BEC3926E}"/>
              </a:ext>
            </a:extLst>
          </p:cNvPr>
          <p:cNvSpPr>
            <a:spLocks noGrp="1"/>
          </p:cNvSpPr>
          <p:nvPr>
            <p:ph type="title"/>
          </p:nvPr>
        </p:nvSpPr>
        <p:spPr/>
        <p:txBody>
          <a:bodyPr/>
          <a:lstStyle/>
          <a:p>
            <a:r>
              <a:rPr lang="en-US"/>
              <a:t>Section 1: What is going wrong?</a:t>
            </a:r>
          </a:p>
        </p:txBody>
      </p:sp>
      <p:sp>
        <p:nvSpPr>
          <p:cNvPr id="3" name="Content Placeholder 2">
            <a:extLst>
              <a:ext uri="{FF2B5EF4-FFF2-40B4-BE49-F238E27FC236}">
                <a16:creationId xmlns:a16="http://schemas.microsoft.com/office/drawing/2014/main" id="{6C354B25-384C-4AA4-BD2D-EF3EA013FA15}"/>
              </a:ext>
            </a:extLst>
          </p:cNvPr>
          <p:cNvSpPr>
            <a:spLocks noGrp="1"/>
          </p:cNvSpPr>
          <p:nvPr>
            <p:ph idx="1"/>
          </p:nvPr>
        </p:nvSpPr>
        <p:spPr/>
        <p:txBody>
          <a:bodyPr/>
          <a:lstStyle/>
          <a:p>
            <a:pPr marL="0" indent="0">
              <a:buNone/>
            </a:pPr>
            <a:r>
              <a:rPr lang="en-US"/>
              <a:t>On the F20 report, the reimbursables should be shown as a SA and the entry is under the Ceiling Adjustment Amount:</a:t>
            </a:r>
          </a:p>
          <a:p>
            <a:pPr marL="0" indent="0">
              <a:buNone/>
            </a:pPr>
            <a:endParaRPr lang="en-US"/>
          </a:p>
          <a:p>
            <a:pPr marL="0" indent="0">
              <a:buNone/>
            </a:pPr>
            <a:endParaRPr lang="en-US"/>
          </a:p>
          <a:p>
            <a:pPr marL="0" indent="0">
              <a:buNone/>
            </a:pPr>
            <a:endParaRPr lang="en-US"/>
          </a:p>
          <a:p>
            <a:pPr marL="0" indent="0">
              <a:buNone/>
            </a:pPr>
            <a:r>
              <a:rPr lang="en-US"/>
              <a:t>If you see the entry as a CR and the entry is impacting the Obligation Adjustment Amount, this is incorrect and a TDA was not processed.</a:t>
            </a:r>
          </a:p>
        </p:txBody>
      </p:sp>
      <p:sp>
        <p:nvSpPr>
          <p:cNvPr id="4" name="Slide Number Placeholder 3">
            <a:extLst>
              <a:ext uri="{FF2B5EF4-FFF2-40B4-BE49-F238E27FC236}">
                <a16:creationId xmlns:a16="http://schemas.microsoft.com/office/drawing/2014/main" id="{5EE6E8C6-F4E6-6DCE-A0C0-941396F1873E}"/>
              </a:ext>
            </a:extLst>
          </p:cNvPr>
          <p:cNvSpPr>
            <a:spLocks noGrp="1"/>
          </p:cNvSpPr>
          <p:nvPr>
            <p:ph type="sldNum" sz="quarter" idx="12"/>
          </p:nvPr>
        </p:nvSpPr>
        <p:spPr/>
        <p:txBody>
          <a:bodyPr/>
          <a:lstStyle/>
          <a:p>
            <a:fld id="{670A9334-4E67-F94F-A05E-0CE8B74A054E}" type="slidenum">
              <a:rPr lang="en-US" smtClean="0"/>
              <a:t>7</a:t>
            </a:fld>
            <a:endParaRPr lang="en-US"/>
          </a:p>
        </p:txBody>
      </p:sp>
      <p:pic>
        <p:nvPicPr>
          <p:cNvPr id="6" name="Picture 5">
            <a:extLst>
              <a:ext uri="{FF2B5EF4-FFF2-40B4-BE49-F238E27FC236}">
                <a16:creationId xmlns:a16="http://schemas.microsoft.com/office/drawing/2014/main" id="{4ACBE967-1783-FA03-BD99-D34D262418DE}"/>
              </a:ext>
            </a:extLst>
          </p:cNvPr>
          <p:cNvPicPr>
            <a:picLocks noChangeAspect="1"/>
          </p:cNvPicPr>
          <p:nvPr/>
        </p:nvPicPr>
        <p:blipFill>
          <a:blip r:embed="rId3"/>
          <a:stretch>
            <a:fillRect/>
          </a:stretch>
        </p:blipFill>
        <p:spPr>
          <a:xfrm>
            <a:off x="867747" y="2383646"/>
            <a:ext cx="9850016" cy="906696"/>
          </a:xfrm>
          <a:prstGeom prst="rect">
            <a:avLst/>
          </a:prstGeom>
        </p:spPr>
      </p:pic>
      <p:sp>
        <p:nvSpPr>
          <p:cNvPr id="7" name="Oval 6">
            <a:extLst>
              <a:ext uri="{FF2B5EF4-FFF2-40B4-BE49-F238E27FC236}">
                <a16:creationId xmlns:a16="http://schemas.microsoft.com/office/drawing/2014/main" id="{1252B517-BAE2-03F2-A065-27DB8671A37F}"/>
              </a:ext>
            </a:extLst>
          </p:cNvPr>
          <p:cNvSpPr/>
          <p:nvPr/>
        </p:nvSpPr>
        <p:spPr>
          <a:xfrm>
            <a:off x="1418253" y="2575249"/>
            <a:ext cx="1063690" cy="8537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CC28E02-E9A2-174B-32C6-8EABC09223E7}"/>
              </a:ext>
            </a:extLst>
          </p:cNvPr>
          <p:cNvSpPr/>
          <p:nvPr/>
        </p:nvSpPr>
        <p:spPr>
          <a:xfrm>
            <a:off x="6498454" y="2383646"/>
            <a:ext cx="870012" cy="104535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DE27DC0-AD26-F7FC-272D-510F141EB066}"/>
              </a:ext>
            </a:extLst>
          </p:cNvPr>
          <p:cNvSpPr/>
          <p:nvPr/>
        </p:nvSpPr>
        <p:spPr>
          <a:xfrm>
            <a:off x="1503225" y="5052423"/>
            <a:ext cx="978718" cy="6747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3FF83BE-B124-E1BB-1199-5E516344A5FA}"/>
              </a:ext>
            </a:extLst>
          </p:cNvPr>
          <p:cNvSpPr/>
          <p:nvPr/>
        </p:nvSpPr>
        <p:spPr>
          <a:xfrm>
            <a:off x="8913181" y="4872979"/>
            <a:ext cx="1166674" cy="9066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71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624A-F216-976A-3146-E2C0CD7F69FA}"/>
              </a:ext>
            </a:extLst>
          </p:cNvPr>
          <p:cNvSpPr>
            <a:spLocks noGrp="1"/>
          </p:cNvSpPr>
          <p:nvPr>
            <p:ph type="title"/>
          </p:nvPr>
        </p:nvSpPr>
        <p:spPr/>
        <p:txBody>
          <a:bodyPr/>
          <a:lstStyle/>
          <a:p>
            <a:r>
              <a:rPr lang="en-US"/>
              <a:t>Section 1: What is going wrong?</a:t>
            </a:r>
          </a:p>
        </p:txBody>
      </p:sp>
      <p:sp>
        <p:nvSpPr>
          <p:cNvPr id="3" name="Content Placeholder 2">
            <a:extLst>
              <a:ext uri="{FF2B5EF4-FFF2-40B4-BE49-F238E27FC236}">
                <a16:creationId xmlns:a16="http://schemas.microsoft.com/office/drawing/2014/main" id="{FB3749A6-293A-BCF3-FA18-45CE9162EAF6}"/>
              </a:ext>
            </a:extLst>
          </p:cNvPr>
          <p:cNvSpPr>
            <a:spLocks noGrp="1"/>
          </p:cNvSpPr>
          <p:nvPr>
            <p:ph idx="1"/>
          </p:nvPr>
        </p:nvSpPr>
        <p:spPr/>
        <p:txBody>
          <a:bodyPr/>
          <a:lstStyle/>
          <a:p>
            <a:pPr marL="0" indent="0">
              <a:buNone/>
            </a:pPr>
            <a:r>
              <a:rPr lang="en-US"/>
              <a:t>Facilities are utilizing General Post Funds (GPF). </a:t>
            </a:r>
            <a:r>
              <a:rPr lang="en-US" b="1"/>
              <a:t>GPF should not be used for research programs.</a:t>
            </a:r>
            <a:r>
              <a:rPr lang="en-US"/>
              <a:t> If an item is a true donation, the funds should go to your NPC. </a:t>
            </a:r>
          </a:p>
          <a:p>
            <a:pPr lvl="1"/>
            <a:r>
              <a:rPr lang="en-US"/>
              <a:t>Example: Animal per diem charges are sent to your affiliate. A check is written and deposited into your GPF. This is inappropriate. Funds sent for animal per diem charges are NOT a donation. This is a reimbursement for animal care expenses.</a:t>
            </a:r>
          </a:p>
          <a:p>
            <a:pPr marL="0" indent="0">
              <a:buNone/>
            </a:pPr>
            <a:endParaRPr lang="en-US"/>
          </a:p>
        </p:txBody>
      </p:sp>
      <p:sp>
        <p:nvSpPr>
          <p:cNvPr id="4" name="Slide Number Placeholder 3">
            <a:extLst>
              <a:ext uri="{FF2B5EF4-FFF2-40B4-BE49-F238E27FC236}">
                <a16:creationId xmlns:a16="http://schemas.microsoft.com/office/drawing/2014/main" id="{FE57CF3A-0A72-5FD6-6A11-F239B5CBCFCD}"/>
              </a:ext>
            </a:extLst>
          </p:cNvPr>
          <p:cNvSpPr>
            <a:spLocks noGrp="1"/>
          </p:cNvSpPr>
          <p:nvPr>
            <p:ph type="sldNum" sz="quarter" idx="12"/>
          </p:nvPr>
        </p:nvSpPr>
        <p:spPr/>
        <p:txBody>
          <a:bodyPr/>
          <a:lstStyle/>
          <a:p>
            <a:fld id="{670A9334-4E67-F94F-A05E-0CE8B74A054E}" type="slidenum">
              <a:rPr lang="en-US" smtClean="0"/>
              <a:t>8</a:t>
            </a:fld>
            <a:endParaRPr lang="en-US"/>
          </a:p>
        </p:txBody>
      </p:sp>
    </p:spTree>
    <p:extLst>
      <p:ext uri="{BB962C8B-B14F-4D97-AF65-F5344CB8AC3E}">
        <p14:creationId xmlns:p14="http://schemas.microsoft.com/office/powerpoint/2010/main" val="223350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424E6-36B3-07C7-BDF7-7E885B8D2F16}"/>
              </a:ext>
            </a:extLst>
          </p:cNvPr>
          <p:cNvSpPr>
            <a:spLocks noGrp="1"/>
          </p:cNvSpPr>
          <p:nvPr>
            <p:ph type="title"/>
          </p:nvPr>
        </p:nvSpPr>
        <p:spPr/>
        <p:txBody>
          <a:bodyPr/>
          <a:lstStyle/>
          <a:p>
            <a:r>
              <a:rPr lang="en-US"/>
              <a:t>Section 1: Types of Reimbursements</a:t>
            </a:r>
          </a:p>
        </p:txBody>
      </p:sp>
      <p:graphicFrame>
        <p:nvGraphicFramePr>
          <p:cNvPr id="5" name="Content Placeholder 4">
            <a:extLst>
              <a:ext uri="{FF2B5EF4-FFF2-40B4-BE49-F238E27FC236}">
                <a16:creationId xmlns:a16="http://schemas.microsoft.com/office/drawing/2014/main" id="{CD41CAFC-A6C7-6A71-D522-C52ED2256ED9}"/>
              </a:ext>
            </a:extLst>
          </p:cNvPr>
          <p:cNvGraphicFramePr>
            <a:graphicFrameLocks noGrp="1"/>
          </p:cNvGraphicFramePr>
          <p:nvPr>
            <p:ph idx="1"/>
            <p:extLst>
              <p:ext uri="{D42A27DB-BD31-4B8C-83A1-F6EECF244321}">
                <p14:modId xmlns:p14="http://schemas.microsoft.com/office/powerpoint/2010/main" val="628542639"/>
              </p:ext>
            </p:extLst>
          </p:nvPr>
        </p:nvGraphicFramePr>
        <p:xfrm>
          <a:off x="371475" y="1362075"/>
          <a:ext cx="10515600" cy="3754120"/>
        </p:xfrm>
        <a:graphic>
          <a:graphicData uri="http://schemas.openxmlformats.org/drawingml/2006/table">
            <a:tbl>
              <a:tblPr firstRow="1" bandRow="1">
                <a:tableStyleId>{5C22544A-7EE6-4342-B048-85BDC9FD1C3A}</a:tableStyleId>
              </a:tblPr>
              <a:tblGrid>
                <a:gridCol w="959872">
                  <a:extLst>
                    <a:ext uri="{9D8B030D-6E8A-4147-A177-3AD203B41FA5}">
                      <a16:colId xmlns:a16="http://schemas.microsoft.com/office/drawing/2014/main" val="4168237380"/>
                    </a:ext>
                  </a:extLst>
                </a:gridCol>
                <a:gridCol w="2415030">
                  <a:extLst>
                    <a:ext uri="{9D8B030D-6E8A-4147-A177-3AD203B41FA5}">
                      <a16:colId xmlns:a16="http://schemas.microsoft.com/office/drawing/2014/main" val="4293947527"/>
                    </a:ext>
                  </a:extLst>
                </a:gridCol>
                <a:gridCol w="7140698">
                  <a:extLst>
                    <a:ext uri="{9D8B030D-6E8A-4147-A177-3AD203B41FA5}">
                      <a16:colId xmlns:a16="http://schemas.microsoft.com/office/drawing/2014/main" val="3441164754"/>
                    </a:ext>
                  </a:extLst>
                </a:gridCol>
              </a:tblGrid>
              <a:tr h="370840">
                <a:tc>
                  <a:txBody>
                    <a:bodyPr/>
                    <a:lstStyle/>
                    <a:p>
                      <a:r>
                        <a:rPr lang="en-US"/>
                        <a:t>Fund</a:t>
                      </a:r>
                    </a:p>
                  </a:txBody>
                  <a:tcPr/>
                </a:tc>
                <a:tc>
                  <a:txBody>
                    <a:bodyPr/>
                    <a:lstStyle/>
                    <a:p>
                      <a:r>
                        <a:rPr lang="en-US"/>
                        <a:t>Policy</a:t>
                      </a:r>
                    </a:p>
                  </a:txBody>
                  <a:tcPr/>
                </a:tc>
                <a:tc>
                  <a:txBody>
                    <a:bodyPr/>
                    <a:lstStyle/>
                    <a:p>
                      <a:r>
                        <a:rPr lang="en-US"/>
                        <a:t>Use</a:t>
                      </a:r>
                    </a:p>
                  </a:txBody>
                  <a:tcPr/>
                </a:tc>
                <a:extLst>
                  <a:ext uri="{0D108BD9-81ED-4DB2-BD59-A6C34878D82A}">
                    <a16:rowId xmlns:a16="http://schemas.microsoft.com/office/drawing/2014/main" val="1748628454"/>
                  </a:ext>
                </a:extLst>
              </a:tr>
              <a:tr h="370840">
                <a:tc>
                  <a:txBody>
                    <a:bodyPr/>
                    <a:lstStyle/>
                    <a:p>
                      <a:r>
                        <a:rPr lang="en-US"/>
                        <a:t>0161R1</a:t>
                      </a:r>
                    </a:p>
                  </a:txBody>
                  <a:tcPr/>
                </a:tc>
                <a:tc>
                  <a:txBody>
                    <a:bodyPr/>
                    <a:lstStyle/>
                    <a:p>
                      <a:r>
                        <a:rPr lang="en-US">
                          <a:hlinkClick r:id="rId2"/>
                        </a:rPr>
                        <a:t>VHA Finance Alert (24-004)</a:t>
                      </a:r>
                      <a:endParaRPr lang="en-US"/>
                    </a:p>
                  </a:txBody>
                  <a:tcPr/>
                </a:tc>
                <a:tc>
                  <a:txBody>
                    <a:bodyPr/>
                    <a:lstStyle/>
                    <a:p>
                      <a:pPr marL="285750" indent="-285750">
                        <a:buFont typeface="Arial" panose="020B0604020202020204" pitchFamily="34" charset="0"/>
                        <a:buChar char="•"/>
                      </a:pPr>
                      <a:r>
                        <a:rPr lang="en-US"/>
                        <a:t>Collections from University Affiliates. The reimbursements are two year funds.</a:t>
                      </a:r>
                    </a:p>
                  </a:txBody>
                  <a:tcPr/>
                </a:tc>
                <a:extLst>
                  <a:ext uri="{0D108BD9-81ED-4DB2-BD59-A6C34878D82A}">
                    <a16:rowId xmlns:a16="http://schemas.microsoft.com/office/drawing/2014/main" val="1067957656"/>
                  </a:ext>
                </a:extLst>
              </a:tr>
              <a:tr h="370840">
                <a:tc>
                  <a:txBody>
                    <a:bodyPr/>
                    <a:lstStyle/>
                    <a:p>
                      <a:r>
                        <a:rPr lang="en-US"/>
                        <a:t>0161X2</a:t>
                      </a:r>
                    </a:p>
                  </a:txBody>
                  <a:tcPr/>
                </a:tc>
                <a:tc>
                  <a:txBody>
                    <a:bodyPr/>
                    <a:lstStyle/>
                    <a:p>
                      <a:r>
                        <a:rPr lang="en-US">
                          <a:hlinkClick r:id="rId3"/>
                        </a:rPr>
                        <a:t>ORD Finance Guide</a:t>
                      </a:r>
                      <a:endParaRPr lang="en-US"/>
                    </a:p>
                  </a:txBody>
                  <a:tcPr/>
                </a:tc>
                <a:tc>
                  <a:txBody>
                    <a:bodyPr/>
                    <a:lstStyle/>
                    <a:p>
                      <a:pPr marL="285750" indent="-285750">
                        <a:buFont typeface="Arial" panose="020B0604020202020204" pitchFamily="34" charset="0"/>
                        <a:buChar char="•"/>
                      </a:pPr>
                      <a:r>
                        <a:rPr lang="en-US"/>
                        <a:t>Treasury and the VHA Office of Research &amp; Development established a no-year fund account 0161X2 to credit Research NPC reimbursements.</a:t>
                      </a:r>
                    </a:p>
                    <a:p>
                      <a:pPr marL="285750" indent="-285750">
                        <a:buFont typeface="Arial" panose="020B0604020202020204" pitchFamily="34" charset="0"/>
                        <a:buChar char="•"/>
                      </a:pPr>
                      <a:r>
                        <a:rPr lang="en-US"/>
                        <a:t>The reimbursements will be made available without fiscal year limitations as provided for in 38 U.S.C. section 7364 (b)(3)</a:t>
                      </a:r>
                    </a:p>
                  </a:txBody>
                  <a:tcPr/>
                </a:tc>
                <a:extLst>
                  <a:ext uri="{0D108BD9-81ED-4DB2-BD59-A6C34878D82A}">
                    <a16:rowId xmlns:a16="http://schemas.microsoft.com/office/drawing/2014/main" val="597244383"/>
                  </a:ext>
                </a:extLst>
              </a:tr>
              <a:tr h="370840">
                <a:tc>
                  <a:txBody>
                    <a:bodyPr/>
                    <a:lstStyle/>
                    <a:p>
                      <a:r>
                        <a:rPr lang="en-US"/>
                        <a:t>0161R3</a:t>
                      </a:r>
                    </a:p>
                  </a:txBody>
                  <a:tcPr/>
                </a:tc>
                <a:tc>
                  <a:txBody>
                    <a:bodyPr/>
                    <a:lstStyle/>
                    <a:p>
                      <a:r>
                        <a:rPr lang="en-US">
                          <a:hlinkClick r:id="rId4"/>
                        </a:rPr>
                        <a:t>VHA Finance Alert (2024-02)</a:t>
                      </a:r>
                      <a:endParaRPr lang="en-US"/>
                    </a:p>
                  </a:txBody>
                  <a:tcPr/>
                </a:tc>
                <a:tc>
                  <a:txBody>
                    <a:bodyPr/>
                    <a:lstStyle/>
                    <a:p>
                      <a:pPr marL="285750" indent="-285750">
                        <a:buFont typeface="Arial" panose="020B0604020202020204" pitchFamily="34" charset="0"/>
                        <a:buChar char="•"/>
                      </a:pPr>
                      <a:r>
                        <a:rPr lang="en-US"/>
                        <a:t>For use of Technology Royalties from the Federal Technology Transfer Act</a:t>
                      </a:r>
                    </a:p>
                  </a:txBody>
                  <a:tcPr/>
                </a:tc>
                <a:extLst>
                  <a:ext uri="{0D108BD9-81ED-4DB2-BD59-A6C34878D82A}">
                    <a16:rowId xmlns:a16="http://schemas.microsoft.com/office/drawing/2014/main" val="3570048914"/>
                  </a:ext>
                </a:extLst>
              </a:tr>
              <a:tr h="370840">
                <a:tc>
                  <a:txBody>
                    <a:bodyPr/>
                    <a:lstStyle/>
                    <a:p>
                      <a:r>
                        <a:rPr lang="en-US"/>
                        <a:t>0160R1</a:t>
                      </a:r>
                    </a:p>
                  </a:txBody>
                  <a:tcPr/>
                </a:tc>
                <a:tc>
                  <a:txBody>
                    <a:bodyPr/>
                    <a:lstStyle/>
                    <a:p>
                      <a:r>
                        <a:rPr lang="en-US">
                          <a:hlinkClick r:id="rId2"/>
                        </a:rPr>
                        <a:t>VHA Finance Alert (24-004)</a:t>
                      </a:r>
                      <a:endParaRPr lang="en-US"/>
                    </a:p>
                    <a:p>
                      <a:endParaRPr lang="en-US"/>
                    </a:p>
                  </a:txBody>
                  <a:tcPr/>
                </a:tc>
                <a:tc>
                  <a:txBody>
                    <a:bodyPr/>
                    <a:lstStyle/>
                    <a:p>
                      <a:pPr marL="285750" indent="-285750">
                        <a:buFont typeface="Arial" panose="020B0604020202020204" pitchFamily="34" charset="0"/>
                        <a:buChar char="•"/>
                      </a:pPr>
                      <a:r>
                        <a:rPr lang="en-US"/>
                        <a:t>All clinical services provided to NPC under the Medical Service Appropriation will continue to generate the bill of collection </a:t>
                      </a:r>
                    </a:p>
                    <a:p>
                      <a:pPr marL="285750" indent="-285750">
                        <a:buFont typeface="Arial" panose="020B0604020202020204" pitchFamily="34" charset="0"/>
                        <a:buChar char="•"/>
                      </a:pPr>
                      <a:r>
                        <a:rPr lang="en-US"/>
                        <a:t>using the one-year Fund 0160R1 (one-year fund only), ACC, cost center</a:t>
                      </a:r>
                    </a:p>
                  </a:txBody>
                  <a:tcPr/>
                </a:tc>
                <a:extLst>
                  <a:ext uri="{0D108BD9-81ED-4DB2-BD59-A6C34878D82A}">
                    <a16:rowId xmlns:a16="http://schemas.microsoft.com/office/drawing/2014/main" val="3348984556"/>
                  </a:ext>
                </a:extLst>
              </a:tr>
            </a:tbl>
          </a:graphicData>
        </a:graphic>
      </p:graphicFrame>
      <p:sp>
        <p:nvSpPr>
          <p:cNvPr id="4" name="Slide Number Placeholder 3">
            <a:extLst>
              <a:ext uri="{FF2B5EF4-FFF2-40B4-BE49-F238E27FC236}">
                <a16:creationId xmlns:a16="http://schemas.microsoft.com/office/drawing/2014/main" id="{7D204FAC-721C-B7BB-A3D0-3EB720C13C37}"/>
              </a:ext>
            </a:extLst>
          </p:cNvPr>
          <p:cNvSpPr>
            <a:spLocks noGrp="1"/>
          </p:cNvSpPr>
          <p:nvPr>
            <p:ph type="sldNum" sz="quarter" idx="12"/>
          </p:nvPr>
        </p:nvSpPr>
        <p:spPr/>
        <p:txBody>
          <a:bodyPr/>
          <a:lstStyle/>
          <a:p>
            <a:fld id="{670A9334-4E67-F94F-A05E-0CE8B74A054E}" type="slidenum">
              <a:rPr lang="en-US" smtClean="0"/>
              <a:t>9</a:t>
            </a:fld>
            <a:endParaRPr lang="en-US"/>
          </a:p>
        </p:txBody>
      </p:sp>
    </p:spTree>
    <p:extLst>
      <p:ext uri="{BB962C8B-B14F-4D97-AF65-F5344CB8AC3E}">
        <p14:creationId xmlns:p14="http://schemas.microsoft.com/office/powerpoint/2010/main" val="28349948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70B8C538AFB24B91BAB31B557F509C" ma:contentTypeVersion="14" ma:contentTypeDescription="Create a new document." ma:contentTypeScope="" ma:versionID="5174bd0660296d88cb28d060e4008f6c">
  <xsd:schema xmlns:xsd="http://www.w3.org/2001/XMLSchema" xmlns:xs="http://www.w3.org/2001/XMLSchema" xmlns:p="http://schemas.microsoft.com/office/2006/metadata/properties" xmlns:ns2="82a4c570-96aa-4e7e-95a1-f651dcacea28" xmlns:ns3="d84e0ee5-8f79-4036-b05d-88e91c74e162" targetNamespace="http://schemas.microsoft.com/office/2006/metadata/properties" ma:root="true" ma:fieldsID="ebeb40b06b1216898024849a84e652b1" ns2:_="" ns3:_="">
    <xsd:import namespace="82a4c570-96aa-4e7e-95a1-f651dcacea28"/>
    <xsd:import namespace="d84e0ee5-8f79-4036-b05d-88e91c74e1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4c570-96aa-4e7e-95a1-f651dcace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4e0ee5-8f79-4036-b05d-88e91c74e16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4d9338-b83d-4731-bfaa-a167149304d4}" ma:internalName="TaxCatchAll" ma:showField="CatchAllData" ma:web="d84e0ee5-8f79-4036-b05d-88e91c74e1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84e0ee5-8f79-4036-b05d-88e91c74e162">
      <UserInfo>
        <DisplayName>Jogunoori, Wilma</DisplayName>
        <AccountId>12818</AccountId>
        <AccountType/>
      </UserInfo>
    </SharedWithUsers>
    <TaxCatchAll xmlns="d84e0ee5-8f79-4036-b05d-88e91c74e162" xsi:nil="true"/>
    <lcf76f155ced4ddcb4097134ff3c332f xmlns="82a4c570-96aa-4e7e-95a1-f651dcacea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5EE57CB-D684-43D4-8A95-57E34A9346BC}">
  <ds:schemaRefs>
    <ds:schemaRef ds:uri="http://schemas.microsoft.com/sharepoint/v3/contenttype/forms"/>
  </ds:schemaRefs>
</ds:datastoreItem>
</file>

<file path=customXml/itemProps2.xml><?xml version="1.0" encoding="utf-8"?>
<ds:datastoreItem xmlns:ds="http://schemas.openxmlformats.org/officeDocument/2006/customXml" ds:itemID="{B632AE2C-21E9-4C20-9468-681F94CB13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a4c570-96aa-4e7e-95a1-f651dcacea28"/>
    <ds:schemaRef ds:uri="d84e0ee5-8f79-4036-b05d-88e91c74e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EBE9D3-4971-4AC7-9A51-C7C39C7FEDB3}">
  <ds:schemaRefs>
    <ds:schemaRef ds:uri="82a4c570-96aa-4e7e-95a1-f651dcacea28"/>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84e0ee5-8f79-4036-b05d-88e91c74e162"/>
    <ds:schemaRef ds:uri="http://www.w3.org/XML/1998/namespace"/>
    <ds:schemaRef ds:uri="http://purl.org/dc/dcmitype/"/>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1</TotalTime>
  <Words>3316</Words>
  <Application>Microsoft Office PowerPoint</Application>
  <PresentationFormat>Widescreen</PresentationFormat>
  <Paragraphs>305</Paragraphs>
  <Slides>36</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Calibri Light</vt:lpstr>
      <vt:lpstr>r_ansi</vt:lpstr>
      <vt:lpstr>Times New Roman</vt:lpstr>
      <vt:lpstr>1_Office Theme</vt:lpstr>
      <vt:lpstr>think-cell Slide</vt:lpstr>
      <vt:lpstr>PowerPoint Presentation</vt:lpstr>
      <vt:lpstr>Objectives – for today’s training</vt:lpstr>
      <vt:lpstr>Section 1: What is the billing process?</vt:lpstr>
      <vt:lpstr>Section 1:  What is the billing process?</vt:lpstr>
      <vt:lpstr>Section 1: What is going wrong?</vt:lpstr>
      <vt:lpstr>Section 1: What is going wrong?</vt:lpstr>
      <vt:lpstr>Section 1: What is going wrong?</vt:lpstr>
      <vt:lpstr>Section 1: What is going wrong?</vt:lpstr>
      <vt:lpstr>Section 1: Types of Reimbursements</vt:lpstr>
      <vt:lpstr>Section 1: University Bills (0161R1) </vt:lpstr>
      <vt:lpstr>Section 1: Working with the NPCs/Foundations (0161X2)</vt:lpstr>
      <vt:lpstr>Section 1: Reimbursement (0160R1) </vt:lpstr>
      <vt:lpstr>Section 2: The Billing Process</vt:lpstr>
      <vt:lpstr>Section 2: The Billing Process</vt:lpstr>
      <vt:lpstr>Section 2: Example of MOU - NPC</vt:lpstr>
      <vt:lpstr>Section 2: Example of MOU - Affiliate</vt:lpstr>
      <vt:lpstr>Section 2: Steps for Setting up the Bill in VISTA</vt:lpstr>
      <vt:lpstr>Section 2: Setting up the bill</vt:lpstr>
      <vt:lpstr>Section 2: Setting up the bill</vt:lpstr>
      <vt:lpstr>Section 2: Setting up the bill</vt:lpstr>
      <vt:lpstr>Section 2: Setting up the bill</vt:lpstr>
      <vt:lpstr>Section 2: Setting up the bill</vt:lpstr>
      <vt:lpstr>Section 2: What happens next</vt:lpstr>
      <vt:lpstr>Section 3: Processing the TDA </vt:lpstr>
      <vt:lpstr>Section 3: Receiving the TDA</vt:lpstr>
      <vt:lpstr>Section 3: VHA Finance Distributes Reimbursements Report</vt:lpstr>
      <vt:lpstr>Section 3: Processing the TDA</vt:lpstr>
      <vt:lpstr>Section 3: Example of TDA</vt:lpstr>
      <vt:lpstr>Section 3: Processing the TDA</vt:lpstr>
      <vt:lpstr>Section 3: F827 General Ledger Report</vt:lpstr>
      <vt:lpstr>Section 3: Using the F827 GL PBI</vt:lpstr>
      <vt:lpstr>Section 3: Using the F827 GL PBI</vt:lpstr>
      <vt:lpstr>Section 3: Completing the Cost Transfer</vt:lpstr>
      <vt:lpstr>Section 4: Recap of Reimbursable Process</vt:lpstr>
      <vt:lpstr>Questions</vt:lpstr>
      <vt:lpstr>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Reimbursable Process in Research</dc:title>
  <dc:subject>The Reimbursable Process in Research</dc:subject>
  <dc:creator> </dc:creator>
  <cp:keywords>The Reimbursable Process in Research</cp:keywords>
  <cp:lastModifiedBy>Rivera, Portia T</cp:lastModifiedBy>
  <cp:revision>3</cp:revision>
  <dcterms:created xsi:type="dcterms:W3CDTF">2022-08-04T15:38:13Z</dcterms:created>
  <dcterms:modified xsi:type="dcterms:W3CDTF">2024-12-18T15:15:54Z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0x0101004270B8C538AFB24B91BAB31B557F509C</vt:lpwstr>
  </property>
</Properties>
</file>