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60" r:id="rId1"/>
  </p:sldMasterIdLst>
  <p:notesMasterIdLst>
    <p:notesMasterId r:id="rId18"/>
  </p:notesMasterIdLst>
  <p:handoutMasterIdLst>
    <p:handoutMasterId r:id="rId19"/>
  </p:handoutMasterIdLst>
  <p:sldIdLst>
    <p:sldId id="265" r:id="rId2"/>
    <p:sldId id="581" r:id="rId3"/>
    <p:sldId id="384" r:id="rId4"/>
    <p:sldId id="575" r:id="rId5"/>
    <p:sldId id="495" r:id="rId6"/>
    <p:sldId id="487" r:id="rId7"/>
    <p:sldId id="488" r:id="rId8"/>
    <p:sldId id="582" r:id="rId9"/>
    <p:sldId id="583" r:id="rId10"/>
    <p:sldId id="521" r:id="rId11"/>
    <p:sldId id="557" r:id="rId12"/>
    <p:sldId id="579" r:id="rId13"/>
    <p:sldId id="580" r:id="rId14"/>
    <p:sldId id="578" r:id="rId15"/>
    <p:sldId id="388" r:id="rId16"/>
    <p:sldId id="26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2E50"/>
    <a:srgbClr val="2F528F"/>
    <a:srgbClr val="1F1F1F"/>
    <a:srgbClr val="1F5493"/>
    <a:srgbClr val="1F5439"/>
    <a:srgbClr val="175594"/>
    <a:srgbClr val="FDB71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5833" autoAdjust="0"/>
  </p:normalViewPr>
  <p:slideViewPr>
    <p:cSldViewPr snapToGrid="0" snapToObjects="1">
      <p:cViewPr varScale="1">
        <p:scale>
          <a:sx n="114" d="100"/>
          <a:sy n="114" d="100"/>
        </p:scale>
        <p:origin x="1446"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showGuides="1">
      <p:cViewPr varScale="1">
        <p:scale>
          <a:sx n="55" d="100"/>
          <a:sy n="55" d="100"/>
        </p:scale>
        <p:origin x="273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4EA599-9803-B04C-B3FB-2B0E7F023161}" type="datetimeFigureOut">
              <a:rPr lang="en-US" smtClean="0"/>
              <a:t>5/7/2020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71DA192-9301-2E4C-82C0-B2B1A3F60873}" type="slidenum">
              <a:rPr lang="en-US" smtClean="0"/>
              <a:t>‹#›</a:t>
            </a:fld>
            <a:endParaRPr lang="en-US"/>
          </a:p>
        </p:txBody>
      </p:sp>
    </p:spTree>
    <p:extLst>
      <p:ext uri="{BB962C8B-B14F-4D97-AF65-F5344CB8AC3E}">
        <p14:creationId xmlns:p14="http://schemas.microsoft.com/office/powerpoint/2010/main" val="16625192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DFAF83-101F-2B48-87AB-16089F66384F}" type="datetimeFigureOut">
              <a:rPr lang="en-US" smtClean="0"/>
              <a:t>5/7/2020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31FA43-6C0E-6047-B106-ADAB81A86D51}" type="slidenum">
              <a:rPr lang="en-US" smtClean="0"/>
              <a:t>‹#›</a:t>
            </a:fld>
            <a:endParaRPr lang="en-US"/>
          </a:p>
        </p:txBody>
      </p:sp>
    </p:spTree>
    <p:extLst>
      <p:ext uri="{BB962C8B-B14F-4D97-AF65-F5344CB8AC3E}">
        <p14:creationId xmlns:p14="http://schemas.microsoft.com/office/powerpoint/2010/main" val="511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B31FA43-6C0E-6047-B106-ADAB81A86D51}" type="slidenum">
              <a:rPr lang="en-US" smtClean="0"/>
              <a:t>2</a:t>
            </a:fld>
            <a:endParaRPr lang="en-US"/>
          </a:p>
        </p:txBody>
      </p:sp>
    </p:spTree>
    <p:extLst>
      <p:ext uri="{BB962C8B-B14F-4D97-AF65-F5344CB8AC3E}">
        <p14:creationId xmlns:p14="http://schemas.microsoft.com/office/powerpoint/2010/main" val="2073667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31FA43-6C0E-6047-B106-ADAB81A86D51}" type="slidenum">
              <a:rPr lang="en-US" smtClean="0"/>
              <a:t>3</a:t>
            </a:fld>
            <a:endParaRPr lang="en-US"/>
          </a:p>
        </p:txBody>
      </p:sp>
    </p:spTree>
    <p:extLst>
      <p:ext uri="{BB962C8B-B14F-4D97-AF65-F5344CB8AC3E}">
        <p14:creationId xmlns:p14="http://schemas.microsoft.com/office/powerpoint/2010/main" val="2903717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31FA43-6C0E-6047-B106-ADAB81A86D51}" type="slidenum">
              <a:rPr lang="en-US" smtClean="0"/>
              <a:t>6</a:t>
            </a:fld>
            <a:endParaRPr lang="en-US"/>
          </a:p>
        </p:txBody>
      </p:sp>
    </p:spTree>
    <p:extLst>
      <p:ext uri="{BB962C8B-B14F-4D97-AF65-F5344CB8AC3E}">
        <p14:creationId xmlns:p14="http://schemas.microsoft.com/office/powerpoint/2010/main" val="2203188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31FA43-6C0E-6047-B106-ADAB81A86D51}" type="slidenum">
              <a:rPr lang="en-US" smtClean="0"/>
              <a:t>12</a:t>
            </a:fld>
            <a:endParaRPr lang="en-US"/>
          </a:p>
        </p:txBody>
      </p:sp>
    </p:spTree>
    <p:extLst>
      <p:ext uri="{BB962C8B-B14F-4D97-AF65-F5344CB8AC3E}">
        <p14:creationId xmlns:p14="http://schemas.microsoft.com/office/powerpoint/2010/main" val="29419595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p:spTree>
      <p:nvGrpSpPr>
        <p:cNvPr id="1" name=""/>
        <p:cNvGrpSpPr/>
        <p:nvPr/>
      </p:nvGrpSpPr>
      <p:grpSpPr>
        <a:xfrm>
          <a:off x="0" y="0"/>
          <a:ext cx="0" cy="0"/>
          <a:chOff x="0" y="0"/>
          <a:chExt cx="0" cy="0"/>
        </a:xfrm>
      </p:grpSpPr>
      <p:pic>
        <p:nvPicPr>
          <p:cNvPr id="3" name="Background" descr="&quot;&quot;"/>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10" name="VA Logo" descr="U.S. Department of Veterans Affairs, Office of Information and Technology seal."/>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5284082" y="5535883"/>
            <a:ext cx="3370217" cy="786384"/>
          </a:xfrm>
          <a:prstGeom prst="rect">
            <a:avLst/>
          </a:prstGeom>
        </p:spPr>
      </p:pic>
      <p:sp>
        <p:nvSpPr>
          <p:cNvPr id="16" name="Presentation Title"/>
          <p:cNvSpPr>
            <a:spLocks noGrp="1"/>
          </p:cNvSpPr>
          <p:nvPr>
            <p:ph type="title" hasCustomPrompt="1"/>
          </p:nvPr>
        </p:nvSpPr>
        <p:spPr>
          <a:xfrm>
            <a:off x="3291840" y="1942495"/>
            <a:ext cx="4355045" cy="858806"/>
          </a:xfrm>
        </p:spPr>
        <p:txBody>
          <a:bodyPr anchor="t">
            <a:noAutofit/>
          </a:bodyPr>
          <a:lstStyle>
            <a:lvl1pPr>
              <a:defRPr sz="3000" cap="all" baseline="0">
                <a:solidFill>
                  <a:srgbClr val="175594"/>
                </a:solidFill>
              </a:defRPr>
            </a:lvl1pPr>
          </a:lstStyle>
          <a:p>
            <a:r>
              <a:rPr lang="en-US" dirty="0"/>
              <a:t>Presentation Title</a:t>
            </a:r>
          </a:p>
        </p:txBody>
      </p:sp>
      <p:sp>
        <p:nvSpPr>
          <p:cNvPr id="7" name="Name of Presenter"/>
          <p:cNvSpPr>
            <a:spLocks noGrp="1"/>
          </p:cNvSpPr>
          <p:nvPr>
            <p:ph type="body" sz="quarter" idx="10" hasCustomPrompt="1"/>
          </p:nvPr>
        </p:nvSpPr>
        <p:spPr>
          <a:xfrm>
            <a:off x="3292475" y="2842370"/>
            <a:ext cx="4354513" cy="374904"/>
          </a:xfrm>
        </p:spPr>
        <p:txBody>
          <a:bodyPr>
            <a:noAutofit/>
          </a:bodyPr>
          <a:lstStyle>
            <a:lvl1pPr marL="0" indent="0">
              <a:buNone/>
              <a:defRPr sz="2200" b="1"/>
            </a:lvl1pPr>
            <a:lvl2pPr marL="457200" indent="0">
              <a:buNone/>
              <a:defRPr/>
            </a:lvl2pPr>
            <a:lvl3pPr marL="914400" indent="0">
              <a:buNone/>
              <a:defRPr/>
            </a:lvl3pPr>
            <a:lvl4pPr marL="1371600" indent="0">
              <a:buNone/>
              <a:defRPr/>
            </a:lvl4pPr>
            <a:lvl5pPr marL="1828800" indent="0">
              <a:buNone/>
              <a:defRPr/>
            </a:lvl5pPr>
          </a:lstStyle>
          <a:p>
            <a:pPr lvl="0"/>
            <a:r>
              <a:rPr lang="en-US" dirty="0"/>
              <a:t>Name of Presenter</a:t>
            </a:r>
          </a:p>
        </p:txBody>
      </p:sp>
      <p:sp>
        <p:nvSpPr>
          <p:cNvPr id="18" name="Title of Presenter"/>
          <p:cNvSpPr>
            <a:spLocks noGrp="1"/>
          </p:cNvSpPr>
          <p:nvPr>
            <p:ph type="body" sz="quarter" idx="11" hasCustomPrompt="1"/>
          </p:nvPr>
        </p:nvSpPr>
        <p:spPr>
          <a:xfrm>
            <a:off x="3292475" y="3266110"/>
            <a:ext cx="2386584" cy="393192"/>
          </a:xfrm>
        </p:spPr>
        <p:txBody>
          <a:bodyPr>
            <a:noAutofit/>
          </a:bodyPr>
          <a:lstStyle>
            <a:lvl1pPr marL="0" indent="0">
              <a:buNone/>
              <a:defRPr lang="en-US" sz="2200" i="1" kern="1200" baseline="0" dirty="0">
                <a:solidFill>
                  <a:srgbClr val="1F1F1F"/>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lvl="0" indent="0" algn="l" defTabSz="914400" rtl="0" eaLnBrk="1" latinLnBrk="0" hangingPunct="1">
              <a:lnSpc>
                <a:spcPct val="90000"/>
              </a:lnSpc>
              <a:spcBef>
                <a:spcPts val="1000"/>
              </a:spcBef>
              <a:buFont typeface="Arial" panose="020B0604020202020204" pitchFamily="34" charset="0"/>
              <a:buNone/>
            </a:pPr>
            <a:r>
              <a:rPr lang="en-US" dirty="0"/>
              <a:t>Title of Presenter</a:t>
            </a:r>
          </a:p>
        </p:txBody>
      </p:sp>
      <p:sp>
        <p:nvSpPr>
          <p:cNvPr id="22" name="Presenter's Organization"/>
          <p:cNvSpPr>
            <a:spLocks noGrp="1"/>
          </p:cNvSpPr>
          <p:nvPr>
            <p:ph type="body" sz="quarter" idx="12" hasCustomPrompt="1"/>
          </p:nvPr>
        </p:nvSpPr>
        <p:spPr>
          <a:xfrm>
            <a:off x="3292475" y="3726315"/>
            <a:ext cx="4354513" cy="439738"/>
          </a:xfrm>
        </p:spPr>
        <p:txBody>
          <a:bodyPr>
            <a:noAutofit/>
          </a:bodyPr>
          <a:lstStyle>
            <a:lvl1pPr marL="0" indent="0">
              <a:buNone/>
              <a:defRPr lang="en-US" sz="2200" kern="1200" baseline="0" dirty="0">
                <a:solidFill>
                  <a:srgbClr val="1F1F1F"/>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Presenter’s Organization</a:t>
            </a:r>
          </a:p>
        </p:txBody>
      </p:sp>
      <p:sp>
        <p:nvSpPr>
          <p:cNvPr id="27" name="Audience Name"/>
          <p:cNvSpPr>
            <a:spLocks noGrp="1"/>
          </p:cNvSpPr>
          <p:nvPr>
            <p:ph type="body" sz="quarter" idx="13" hasCustomPrompt="1"/>
          </p:nvPr>
        </p:nvSpPr>
        <p:spPr>
          <a:xfrm>
            <a:off x="3292475" y="4287713"/>
            <a:ext cx="2980944" cy="246888"/>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en-US" sz="1600" kern="1200" baseline="0" dirty="0" smtClean="0">
                <a:solidFill>
                  <a:srgbClr val="175594"/>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lvl="0" indent="0" algn="l" defTabSz="914400" rtl="0" eaLnBrk="1" latinLnBrk="0" hangingPunct="1">
              <a:lnSpc>
                <a:spcPct val="90000"/>
              </a:lnSpc>
              <a:spcBef>
                <a:spcPts val="1000"/>
              </a:spcBef>
              <a:buFont typeface="Arial" panose="020B0604020202020204" pitchFamily="34" charset="0"/>
              <a:buNone/>
            </a:pPr>
            <a:r>
              <a:rPr lang="en-US" dirty="0"/>
              <a:t>Audience Name</a:t>
            </a:r>
          </a:p>
        </p:txBody>
      </p:sp>
      <p:sp>
        <p:nvSpPr>
          <p:cNvPr id="29" name="Month Day, YYYY"/>
          <p:cNvSpPr>
            <a:spLocks noGrp="1"/>
          </p:cNvSpPr>
          <p:nvPr>
            <p:ph type="body" sz="quarter" idx="14" hasCustomPrompt="1"/>
          </p:nvPr>
        </p:nvSpPr>
        <p:spPr>
          <a:xfrm>
            <a:off x="3292475" y="4572313"/>
            <a:ext cx="2989263" cy="265176"/>
          </a:xfrm>
        </p:spPr>
        <p:txBody>
          <a:bodyPr>
            <a:noAutofit/>
          </a:bodyPr>
          <a:lstStyle>
            <a:lvl1pPr marL="0" indent="0">
              <a:buNone/>
              <a:defRPr lang="en-US" sz="1600" kern="1200" baseline="0" dirty="0" smtClean="0">
                <a:solidFill>
                  <a:srgbClr val="175594"/>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pPr>
            <a:r>
              <a:rPr lang="en-US" dirty="0"/>
              <a:t>Month Day, YYYY</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Slide Title"/>
          <p:cNvSpPr>
            <a:spLocks noGrp="1"/>
          </p:cNvSpPr>
          <p:nvPr>
            <p:ph type="title" hasCustomPrompt="1"/>
          </p:nvPr>
        </p:nvSpPr>
        <p:spPr>
          <a:xfrm>
            <a:off x="630935" y="378460"/>
            <a:ext cx="7891272" cy="685800"/>
          </a:xfrm>
        </p:spPr>
        <p:txBody>
          <a:bodyPr>
            <a:noAutofit/>
          </a:bodyPr>
          <a:lstStyle>
            <a:lvl1pPr>
              <a:defRPr baseline="0">
                <a:solidFill>
                  <a:srgbClr val="1F1F1F"/>
                </a:solidFill>
              </a:defRPr>
            </a:lvl1pPr>
          </a:lstStyle>
          <a:p>
            <a:r>
              <a:rPr lang="en-US" dirty="0"/>
              <a:t>Insert Title, 28pt Calibri Bold (Color: RGB 33, 33, 33)</a:t>
            </a:r>
          </a:p>
        </p:txBody>
      </p:sp>
      <p:sp>
        <p:nvSpPr>
          <p:cNvPr id="3" name="Content Placeholder"/>
          <p:cNvSpPr>
            <a:spLocks noGrp="1"/>
          </p:cNvSpPr>
          <p:nvPr>
            <p:ph idx="1" hasCustomPrompt="1"/>
          </p:nvPr>
        </p:nvSpPr>
        <p:spPr>
          <a:xfrm>
            <a:off x="630935" y="1417320"/>
            <a:ext cx="7891271" cy="4489704"/>
          </a:xfrm>
        </p:spPr>
        <p:txBody>
          <a:bodyPr>
            <a:noAutofit/>
          </a:bodyPr>
          <a:lstStyle>
            <a:lvl1pPr>
              <a:defRPr baseline="0">
                <a:solidFill>
                  <a:srgbClr val="1F1F1F"/>
                </a:solidFill>
              </a:defRPr>
            </a:lvl1pPr>
            <a:lvl2pPr>
              <a:defRPr>
                <a:solidFill>
                  <a:srgbClr val="1F1F1F"/>
                </a:solidFill>
              </a:defRPr>
            </a:lvl2pPr>
            <a:lvl3pPr>
              <a:defRPr>
                <a:solidFill>
                  <a:srgbClr val="1F1F1F"/>
                </a:solidFill>
              </a:defRPr>
            </a:lvl3pPr>
            <a:lvl4pPr>
              <a:defRPr>
                <a:solidFill>
                  <a:srgbClr val="1F1F1F"/>
                </a:solidFill>
              </a:defRPr>
            </a:lvl4pPr>
          </a:lstStyle>
          <a:p>
            <a:pPr lvl="0"/>
            <a:r>
              <a:rPr lang="en-US" dirty="0"/>
              <a:t>Body Text no smaller than 18pt font, Calibri Regular</a:t>
            </a:r>
          </a:p>
          <a:p>
            <a:pPr lvl="1"/>
            <a:r>
              <a:rPr lang="en-US" dirty="0"/>
              <a:t>Second level</a:t>
            </a:r>
          </a:p>
          <a:p>
            <a:pPr lvl="2"/>
            <a:r>
              <a:rPr lang="en-US" dirty="0"/>
              <a:t>Third level</a:t>
            </a:r>
          </a:p>
          <a:p>
            <a:pPr lvl="3"/>
            <a:r>
              <a:rPr lang="en-US" dirty="0"/>
              <a:t>Fourth level</a:t>
            </a:r>
          </a:p>
        </p:txBody>
      </p:sp>
      <p:sp>
        <p:nvSpPr>
          <p:cNvPr id="6" name="Slide Number Placeholder"/>
          <p:cNvSpPr>
            <a:spLocks noGrp="1"/>
          </p:cNvSpPr>
          <p:nvPr>
            <p:ph type="sldNum" sz="quarter" idx="12"/>
          </p:nvPr>
        </p:nvSpPr>
        <p:spPr>
          <a:xfrm>
            <a:off x="6457950" y="6028289"/>
            <a:ext cx="2057400" cy="365125"/>
          </a:xfrm>
        </p:spPr>
        <p:txBody>
          <a:bodyPr/>
          <a:lstStyle/>
          <a:p>
            <a:fld id="{E573346A-FCA4-684E-8D18-26E8324063ED}" type="slidenum">
              <a:rPr lang="en-US" smtClean="0"/>
              <a:t>‹#›</a:t>
            </a:fld>
            <a:endParaRPr lang="en-US"/>
          </a:p>
        </p:txBody>
      </p:sp>
      <p:sp>
        <p:nvSpPr>
          <p:cNvPr id="4" name="Footer Placeholder"/>
          <p:cNvSpPr>
            <a:spLocks noGrp="1"/>
          </p:cNvSpPr>
          <p:nvPr>
            <p:ph type="ftr" sz="quarter" idx="13"/>
          </p:nvPr>
        </p:nvSpPr>
        <p:spPr>
          <a:xfrm>
            <a:off x="3028950" y="6028289"/>
            <a:ext cx="3086100" cy="365125"/>
          </a:xfrm>
        </p:spPr>
        <p:txBody>
          <a:bodyPr/>
          <a:lstStyle/>
          <a:p>
            <a:r>
              <a:rPr lang="en-US"/>
              <a:t>Office of Information and Technology</a:t>
            </a:r>
          </a:p>
        </p:txBody>
      </p:sp>
      <p:pic>
        <p:nvPicPr>
          <p:cNvPr id="7" name="Foote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534912"/>
            <a:ext cx="9144000" cy="32308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Headings">
    <p:spTree>
      <p:nvGrpSpPr>
        <p:cNvPr id="1" name=""/>
        <p:cNvGrpSpPr/>
        <p:nvPr/>
      </p:nvGrpSpPr>
      <p:grpSpPr>
        <a:xfrm>
          <a:off x="0" y="0"/>
          <a:ext cx="0" cy="0"/>
          <a:chOff x="0" y="0"/>
          <a:chExt cx="0" cy="0"/>
        </a:xfrm>
      </p:grpSpPr>
      <p:sp>
        <p:nvSpPr>
          <p:cNvPr id="7" name="Slide Title"/>
          <p:cNvSpPr>
            <a:spLocks noGrp="1"/>
          </p:cNvSpPr>
          <p:nvPr>
            <p:ph type="title" hasCustomPrompt="1"/>
          </p:nvPr>
        </p:nvSpPr>
        <p:spPr>
          <a:xfrm>
            <a:off x="630936" y="374904"/>
            <a:ext cx="7891272" cy="686924"/>
          </a:xfrm>
        </p:spPr>
        <p:txBody>
          <a:bodyPr>
            <a:noAutofit/>
          </a:bodyPr>
          <a:lstStyle>
            <a:lvl1pPr>
              <a:defRPr baseline="0">
                <a:solidFill>
                  <a:srgbClr val="1F1F1F"/>
                </a:solidFill>
              </a:defRPr>
            </a:lvl1pPr>
          </a:lstStyle>
          <a:p>
            <a:r>
              <a:rPr lang="en-US" dirty="0"/>
              <a:t>Insert Title, 28pt Calibri Bold (Color: RGB 33, 33, 33)</a:t>
            </a:r>
          </a:p>
        </p:txBody>
      </p:sp>
      <p:sp>
        <p:nvSpPr>
          <p:cNvPr id="12" name="Heading Placeholder 1"/>
          <p:cNvSpPr>
            <a:spLocks noGrp="1"/>
          </p:cNvSpPr>
          <p:nvPr>
            <p:ph type="body" sz="quarter" idx="12" hasCustomPrompt="1"/>
          </p:nvPr>
        </p:nvSpPr>
        <p:spPr>
          <a:xfrm>
            <a:off x="630238" y="1202068"/>
            <a:ext cx="7891272" cy="411480"/>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en-US" sz="2200" b="1" kern="1200" baseline="0" dirty="0" smtClean="0">
                <a:solidFill>
                  <a:srgbClr val="1F1F1F"/>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Insert Heading, 22pt Calibri Bold (Color: RGB 33, 33, 33)</a:t>
            </a:r>
          </a:p>
        </p:txBody>
      </p:sp>
      <p:sp>
        <p:nvSpPr>
          <p:cNvPr id="16" name="Content Placeholder 1"/>
          <p:cNvSpPr>
            <a:spLocks noGrp="1"/>
          </p:cNvSpPr>
          <p:nvPr>
            <p:ph sz="quarter" idx="13" hasCustomPrompt="1"/>
          </p:nvPr>
        </p:nvSpPr>
        <p:spPr>
          <a:xfrm>
            <a:off x="630238" y="1618488"/>
            <a:ext cx="7891462" cy="1993392"/>
          </a:xfrm>
        </p:spPr>
        <p:txBody>
          <a:bodyPr>
            <a:noAutofit/>
          </a:bodyPr>
          <a:lstStyle>
            <a:lvl1pPr marL="228600" marR="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sz="2000"/>
            </a:lvl1pPr>
            <a:lvl2pPr marL="685800" marR="0" indent="-228600" algn="l" defTabSz="914400" rtl="0" eaLnBrk="1" fontAlgn="auto" latinLnBrk="0" hangingPunct="1">
              <a:lnSpc>
                <a:spcPct val="90000"/>
              </a:lnSpc>
              <a:spcBef>
                <a:spcPts val="500"/>
              </a:spcBef>
              <a:spcAft>
                <a:spcPts val="0"/>
              </a:spcAft>
              <a:buClrTx/>
              <a:buSzTx/>
              <a:buFont typeface="CambriaMath" charset="0"/>
              <a:buChar char="⎯"/>
              <a:tabLst/>
              <a:defRPr sz="2000"/>
            </a:lvl2pPr>
            <a:lvl3pPr marL="11430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2000"/>
            </a:lvl3pPr>
            <a:lvl4pPr marL="1600200" marR="0" indent="-228600" algn="l" defTabSz="914400" rtl="0" eaLnBrk="1" fontAlgn="auto" latinLnBrk="0" hangingPunct="1">
              <a:lnSpc>
                <a:spcPct val="90000"/>
              </a:lnSpc>
              <a:spcBef>
                <a:spcPts val="500"/>
              </a:spcBef>
              <a:spcAft>
                <a:spcPts val="0"/>
              </a:spcAft>
              <a:buClrTx/>
              <a:buSzTx/>
              <a:buFont typeface=".AppleSystemUIFont" charset="-120"/>
              <a:buChar char="»"/>
              <a:tabLst/>
              <a:defRPr sz="2000"/>
            </a:lvl4pPr>
            <a:lvl5pPr>
              <a:defRPr sz="2000"/>
            </a:lvl5pPr>
          </a:lstStyle>
          <a:p>
            <a:pPr lvl="0"/>
            <a:r>
              <a:rPr lang="en-US" dirty="0"/>
              <a:t>Body Text no smaller than 18pt font, Calibri Regular</a:t>
            </a:r>
          </a:p>
          <a:p>
            <a:pPr lvl="1"/>
            <a:r>
              <a:rPr lang="en-US" dirty="0"/>
              <a:t>Second level</a:t>
            </a:r>
          </a:p>
          <a:p>
            <a:pPr lvl="2"/>
            <a:r>
              <a:rPr lang="en-US" dirty="0"/>
              <a:t>Third level</a:t>
            </a:r>
          </a:p>
          <a:p>
            <a:pPr lvl="3"/>
            <a:r>
              <a:rPr lang="en-US" dirty="0"/>
              <a:t>Fourth level</a:t>
            </a:r>
          </a:p>
        </p:txBody>
      </p:sp>
      <p:sp>
        <p:nvSpPr>
          <p:cNvPr id="17" name="Heading Placeholder 2"/>
          <p:cNvSpPr>
            <a:spLocks noGrp="1"/>
          </p:cNvSpPr>
          <p:nvPr>
            <p:ph type="body" sz="quarter" idx="14" hasCustomPrompt="1"/>
          </p:nvPr>
        </p:nvSpPr>
        <p:spPr>
          <a:xfrm>
            <a:off x="630238" y="3634948"/>
            <a:ext cx="7891272" cy="411480"/>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en-US" sz="2200" b="1" kern="1200" baseline="0" dirty="0" smtClean="0">
                <a:solidFill>
                  <a:srgbClr val="1F1F1F"/>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Insert Heading, 22pt Calibri Bold (Color: RGB 33, 33, 33)</a:t>
            </a:r>
          </a:p>
        </p:txBody>
      </p:sp>
      <p:sp>
        <p:nvSpPr>
          <p:cNvPr id="18" name="Content Placeholder 2"/>
          <p:cNvSpPr>
            <a:spLocks noGrp="1"/>
          </p:cNvSpPr>
          <p:nvPr>
            <p:ph sz="quarter" idx="15" hasCustomPrompt="1"/>
          </p:nvPr>
        </p:nvSpPr>
        <p:spPr>
          <a:xfrm>
            <a:off x="630238" y="4054879"/>
            <a:ext cx="7891462" cy="1993392"/>
          </a:xfrm>
        </p:spPr>
        <p:txBody>
          <a:bodyPr>
            <a:noAutofit/>
          </a:bodyPr>
          <a:lstStyle>
            <a:lvl1pPr marL="228600" marR="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sz="2000"/>
            </a:lvl1pPr>
            <a:lvl2pPr marL="685800" marR="0" indent="-228600" algn="l" defTabSz="914400" rtl="0" eaLnBrk="1" fontAlgn="auto" latinLnBrk="0" hangingPunct="1">
              <a:lnSpc>
                <a:spcPct val="90000"/>
              </a:lnSpc>
              <a:spcBef>
                <a:spcPts val="500"/>
              </a:spcBef>
              <a:spcAft>
                <a:spcPts val="0"/>
              </a:spcAft>
              <a:buClrTx/>
              <a:buSzTx/>
              <a:buFont typeface="CambriaMath" charset="0"/>
              <a:buChar char="⎯"/>
              <a:tabLst/>
              <a:defRPr sz="2000"/>
            </a:lvl2pPr>
            <a:lvl3pPr marL="11430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2000"/>
            </a:lvl3pPr>
            <a:lvl4pPr marL="1600200" marR="0" indent="-228600" algn="l" defTabSz="914400" rtl="0" eaLnBrk="1" fontAlgn="auto" latinLnBrk="0" hangingPunct="1">
              <a:lnSpc>
                <a:spcPct val="90000"/>
              </a:lnSpc>
              <a:spcBef>
                <a:spcPts val="500"/>
              </a:spcBef>
              <a:spcAft>
                <a:spcPts val="0"/>
              </a:spcAft>
              <a:buClrTx/>
              <a:buSzTx/>
              <a:buFont typeface=".AppleSystemUIFont" charset="-120"/>
              <a:buChar char="»"/>
              <a:tabLst/>
              <a:defRPr sz="2000"/>
            </a:lvl4pPr>
            <a:lvl5pPr>
              <a:defRPr sz="2000"/>
            </a:lvl5pPr>
          </a:lstStyle>
          <a:p>
            <a:pPr lvl="0"/>
            <a:r>
              <a:rPr lang="en-US" dirty="0"/>
              <a:t>Body Text no smaller than 18pt font, Calibri Regular</a:t>
            </a:r>
          </a:p>
          <a:p>
            <a:pPr lvl="1"/>
            <a:r>
              <a:rPr lang="en-US" dirty="0"/>
              <a:t>Second level</a:t>
            </a:r>
          </a:p>
          <a:p>
            <a:pPr lvl="2"/>
            <a:r>
              <a:rPr lang="en-US" dirty="0"/>
              <a:t>Third level</a:t>
            </a:r>
          </a:p>
          <a:p>
            <a:pPr lvl="3"/>
            <a:r>
              <a:rPr lang="en-US" dirty="0"/>
              <a:t>Fourth level</a:t>
            </a:r>
          </a:p>
        </p:txBody>
      </p:sp>
      <p:sp>
        <p:nvSpPr>
          <p:cNvPr id="3" name="Slide Number Placeholder"/>
          <p:cNvSpPr>
            <a:spLocks noGrp="1"/>
          </p:cNvSpPr>
          <p:nvPr>
            <p:ph type="sldNum" sz="quarter" idx="10"/>
          </p:nvPr>
        </p:nvSpPr>
        <p:spPr/>
        <p:txBody>
          <a:bodyPr/>
          <a:lstStyle/>
          <a:p>
            <a:fld id="{E573346A-FCA4-684E-8D18-26E8324063ED}" type="slidenum">
              <a:rPr lang="en-US" smtClean="0"/>
              <a:t>‹#›</a:t>
            </a:fld>
            <a:endParaRPr lang="en-US"/>
          </a:p>
        </p:txBody>
      </p:sp>
      <p:sp>
        <p:nvSpPr>
          <p:cNvPr id="4" name="Footer Placeholder"/>
          <p:cNvSpPr>
            <a:spLocks noGrp="1"/>
          </p:cNvSpPr>
          <p:nvPr>
            <p:ph type="ftr" sz="quarter" idx="11"/>
          </p:nvPr>
        </p:nvSpPr>
        <p:spPr/>
        <p:txBody>
          <a:bodyPr/>
          <a:lstStyle/>
          <a:p>
            <a:r>
              <a:rPr lang="en-US"/>
              <a:t>Office of Information and Technology</a:t>
            </a:r>
          </a:p>
        </p:txBody>
      </p:sp>
      <p:pic>
        <p:nvPicPr>
          <p:cNvPr id="6" name="Foote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534912"/>
            <a:ext cx="9144000" cy="323088"/>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7" name="Slide Title"/>
          <p:cNvSpPr>
            <a:spLocks noGrp="1"/>
          </p:cNvSpPr>
          <p:nvPr>
            <p:ph type="title" hasCustomPrompt="1"/>
          </p:nvPr>
        </p:nvSpPr>
        <p:spPr>
          <a:xfrm>
            <a:off x="628650" y="374904"/>
            <a:ext cx="7886700" cy="685800"/>
          </a:xfrm>
        </p:spPr>
        <p:txBody>
          <a:bodyPr>
            <a:noAutofit/>
          </a:bodyPr>
          <a:lstStyle/>
          <a:p>
            <a:r>
              <a:rPr lang="en-US" dirty="0"/>
              <a:t>Insert Title, 28pt Calibri Bold (Color: RGB 33, 33, 33)</a:t>
            </a:r>
          </a:p>
        </p:txBody>
      </p:sp>
      <p:sp>
        <p:nvSpPr>
          <p:cNvPr id="15" name="Heading 1"/>
          <p:cNvSpPr>
            <a:spLocks noGrp="1"/>
          </p:cNvSpPr>
          <p:nvPr>
            <p:ph type="body" sz="quarter" idx="12" hasCustomPrompt="1"/>
          </p:nvPr>
        </p:nvSpPr>
        <p:spPr>
          <a:xfrm>
            <a:off x="628650" y="1210813"/>
            <a:ext cx="3776472" cy="640080"/>
          </a:xfrm>
        </p:spPr>
        <p:txBody>
          <a:bodyPr anchor="b">
            <a:noAutofit/>
          </a:bodyPr>
          <a:lstStyle>
            <a:lvl1pPr marL="228600" marR="0" indent="-228600" algn="l" defTabSz="914400" rtl="0" eaLnBrk="1" fontAlgn="auto" latinLnBrk="0" hangingPunct="1">
              <a:lnSpc>
                <a:spcPct val="90000"/>
              </a:lnSpc>
              <a:spcBef>
                <a:spcPts val="1000"/>
              </a:spcBef>
              <a:spcAft>
                <a:spcPts val="0"/>
              </a:spcAft>
              <a:buClrTx/>
              <a:buSzTx/>
              <a:buNone/>
              <a:tabLst/>
              <a:defRPr sz="2200" b="1" baseline="0"/>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Insert Heading</a:t>
            </a:r>
          </a:p>
        </p:txBody>
      </p:sp>
      <p:sp>
        <p:nvSpPr>
          <p:cNvPr id="17" name="Content Placeholder 1"/>
          <p:cNvSpPr>
            <a:spLocks noGrp="1"/>
          </p:cNvSpPr>
          <p:nvPr>
            <p:ph sz="quarter" idx="13" hasCustomPrompt="1"/>
          </p:nvPr>
        </p:nvSpPr>
        <p:spPr>
          <a:xfrm>
            <a:off x="628650" y="1864926"/>
            <a:ext cx="3776472" cy="3811588"/>
          </a:xfrm>
        </p:spPr>
        <p:txBody>
          <a:bodyPr>
            <a:noAutofit/>
          </a:bodyPr>
          <a:lstStyle>
            <a:lvl1pPr>
              <a:defRPr sz="2000"/>
            </a:lvl1pPr>
            <a:lvl2pPr>
              <a:defRPr sz="2000"/>
            </a:lvl2pPr>
            <a:lvl3pPr>
              <a:defRPr sz="2000"/>
            </a:lvl3pPr>
            <a:lvl4pPr>
              <a:defRPr sz="2000"/>
            </a:lvl4pPr>
            <a:lvl5pPr>
              <a:defRPr sz="2000"/>
            </a:lvl5pPr>
          </a:lstStyle>
          <a:p>
            <a:pPr lvl="0"/>
            <a:r>
              <a:rPr lang="en-US" dirty="0"/>
              <a:t>Body Text no smaller than 18pt font, Calibri Regular</a:t>
            </a:r>
          </a:p>
          <a:p>
            <a:pPr lvl="1"/>
            <a:r>
              <a:rPr lang="en-US" dirty="0"/>
              <a:t>Second level</a:t>
            </a:r>
          </a:p>
          <a:p>
            <a:pPr lvl="2"/>
            <a:r>
              <a:rPr lang="en-US" dirty="0"/>
              <a:t>Third level</a:t>
            </a:r>
          </a:p>
          <a:p>
            <a:pPr lvl="3"/>
            <a:r>
              <a:rPr lang="en-US" dirty="0"/>
              <a:t>Fourth level</a:t>
            </a:r>
          </a:p>
        </p:txBody>
      </p:sp>
      <p:sp>
        <p:nvSpPr>
          <p:cNvPr id="18" name="Heading 2"/>
          <p:cNvSpPr>
            <a:spLocks noGrp="1"/>
          </p:cNvSpPr>
          <p:nvPr>
            <p:ph type="body" sz="quarter" idx="14" hasCustomPrompt="1"/>
          </p:nvPr>
        </p:nvSpPr>
        <p:spPr>
          <a:xfrm>
            <a:off x="4738878" y="1210813"/>
            <a:ext cx="3776472" cy="640080"/>
          </a:xfrm>
        </p:spPr>
        <p:txBody>
          <a:bodyPr anchor="b">
            <a:noAutofit/>
          </a:bodyPr>
          <a:lstStyle>
            <a:lvl1pPr marL="228600" marR="0" indent="-228600" algn="l" defTabSz="914400" rtl="0" eaLnBrk="1" fontAlgn="auto" latinLnBrk="0" hangingPunct="1">
              <a:lnSpc>
                <a:spcPct val="90000"/>
              </a:lnSpc>
              <a:spcBef>
                <a:spcPts val="1000"/>
              </a:spcBef>
              <a:spcAft>
                <a:spcPts val="0"/>
              </a:spcAft>
              <a:buClrTx/>
              <a:buSzTx/>
              <a:buNone/>
              <a:tabLst/>
              <a:defRPr sz="2200" b="1" baseline="0"/>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Insert Heading</a:t>
            </a:r>
          </a:p>
        </p:txBody>
      </p:sp>
      <p:sp>
        <p:nvSpPr>
          <p:cNvPr id="19" name="Content Placeholder 2"/>
          <p:cNvSpPr>
            <a:spLocks noGrp="1"/>
          </p:cNvSpPr>
          <p:nvPr>
            <p:ph sz="quarter" idx="15" hasCustomPrompt="1"/>
          </p:nvPr>
        </p:nvSpPr>
        <p:spPr>
          <a:xfrm>
            <a:off x="4738878" y="1864926"/>
            <a:ext cx="3776472" cy="3811588"/>
          </a:xfrm>
        </p:spPr>
        <p:txBody>
          <a:bodyPr>
            <a:noAutofit/>
          </a:bodyPr>
          <a:lstStyle>
            <a:lvl1pPr>
              <a:defRPr sz="2000"/>
            </a:lvl1pPr>
            <a:lvl2pPr>
              <a:defRPr sz="2000"/>
            </a:lvl2pPr>
            <a:lvl3pPr>
              <a:defRPr sz="2000"/>
            </a:lvl3pPr>
            <a:lvl4pPr>
              <a:defRPr sz="2000"/>
            </a:lvl4pPr>
            <a:lvl5pPr>
              <a:defRPr sz="2000"/>
            </a:lvl5pPr>
          </a:lstStyle>
          <a:p>
            <a:pPr lvl="0"/>
            <a:r>
              <a:rPr lang="en-US" dirty="0"/>
              <a:t>Body Text no smaller than 18pt font, Calibri Regular</a:t>
            </a:r>
          </a:p>
          <a:p>
            <a:pPr lvl="1"/>
            <a:r>
              <a:rPr lang="en-US" dirty="0"/>
              <a:t>Second level</a:t>
            </a:r>
          </a:p>
          <a:p>
            <a:pPr lvl="2"/>
            <a:r>
              <a:rPr lang="en-US" dirty="0"/>
              <a:t>Third level</a:t>
            </a:r>
          </a:p>
          <a:p>
            <a:pPr lvl="3"/>
            <a:r>
              <a:rPr lang="en-US" dirty="0"/>
              <a:t>Fourth level</a:t>
            </a:r>
          </a:p>
        </p:txBody>
      </p:sp>
      <p:sp>
        <p:nvSpPr>
          <p:cNvPr id="3" name="Slide Number Placeholder"/>
          <p:cNvSpPr>
            <a:spLocks noGrp="1"/>
          </p:cNvSpPr>
          <p:nvPr>
            <p:ph type="sldNum" sz="quarter" idx="10"/>
          </p:nvPr>
        </p:nvSpPr>
        <p:spPr/>
        <p:txBody>
          <a:bodyPr/>
          <a:lstStyle/>
          <a:p>
            <a:fld id="{E573346A-FCA4-684E-8D18-26E8324063ED}" type="slidenum">
              <a:rPr lang="en-US" smtClean="0"/>
              <a:t>‹#›</a:t>
            </a:fld>
            <a:endParaRPr lang="en-US"/>
          </a:p>
        </p:txBody>
      </p:sp>
      <p:sp>
        <p:nvSpPr>
          <p:cNvPr id="4" name="Footer Placeholder"/>
          <p:cNvSpPr>
            <a:spLocks noGrp="1"/>
          </p:cNvSpPr>
          <p:nvPr>
            <p:ph type="ftr" sz="quarter" idx="11"/>
          </p:nvPr>
        </p:nvSpPr>
        <p:spPr/>
        <p:txBody>
          <a:bodyPr/>
          <a:lstStyle/>
          <a:p>
            <a:r>
              <a:rPr lang="en-US"/>
              <a:t>Office of Information and Technology</a:t>
            </a:r>
          </a:p>
        </p:txBody>
      </p:sp>
      <p:pic>
        <p:nvPicPr>
          <p:cNvPr id="6" name="Footer" descr="&quot;&quot;"/>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534912"/>
            <a:ext cx="9144000" cy="323088"/>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Slide Title"/>
          <p:cNvSpPr>
            <a:spLocks noGrp="1"/>
          </p:cNvSpPr>
          <p:nvPr>
            <p:ph type="title" hasCustomPrompt="1"/>
          </p:nvPr>
        </p:nvSpPr>
        <p:spPr/>
        <p:txBody>
          <a:bodyPr>
            <a:noAutofit/>
          </a:bodyPr>
          <a:lstStyle>
            <a:lvl1pPr>
              <a:defRPr baseline="0"/>
            </a:lvl1pPr>
          </a:lstStyle>
          <a:p>
            <a:r>
              <a:rPr lang="en-US" dirty="0"/>
              <a:t>Insert Title, 28pt Calibri Bold (Color: RGB 33, 33, 33)</a:t>
            </a:r>
          </a:p>
        </p:txBody>
      </p:sp>
      <p:sp>
        <p:nvSpPr>
          <p:cNvPr id="7" name="Slide Number Placeholder"/>
          <p:cNvSpPr>
            <a:spLocks noGrp="1"/>
          </p:cNvSpPr>
          <p:nvPr>
            <p:ph type="sldNum" sz="quarter" idx="12"/>
          </p:nvPr>
        </p:nvSpPr>
        <p:spPr>
          <a:xfrm>
            <a:off x="6457950" y="6028289"/>
            <a:ext cx="2057400" cy="365125"/>
          </a:xfrm>
        </p:spPr>
        <p:txBody>
          <a:bodyPr/>
          <a:lstStyle/>
          <a:p>
            <a:fld id="{E573346A-FCA4-684E-8D18-26E8324063ED}" type="slidenum">
              <a:rPr lang="en-US" smtClean="0"/>
              <a:t>‹#›</a:t>
            </a:fld>
            <a:endParaRPr lang="en-US"/>
          </a:p>
        </p:txBody>
      </p:sp>
      <p:sp>
        <p:nvSpPr>
          <p:cNvPr id="3" name="Footer Placeholder"/>
          <p:cNvSpPr>
            <a:spLocks noGrp="1"/>
          </p:cNvSpPr>
          <p:nvPr>
            <p:ph type="ftr" sz="quarter" idx="13"/>
          </p:nvPr>
        </p:nvSpPr>
        <p:spPr>
          <a:xfrm>
            <a:off x="3028950" y="6028289"/>
            <a:ext cx="3086100" cy="365125"/>
          </a:xfrm>
        </p:spPr>
        <p:txBody>
          <a:bodyPr/>
          <a:lstStyle/>
          <a:p>
            <a:r>
              <a:rPr lang="en-US" dirty="0"/>
              <a:t>Office of Information and Technology</a:t>
            </a:r>
          </a:p>
        </p:txBody>
      </p:sp>
      <p:pic>
        <p:nvPicPr>
          <p:cNvPr id="8" name="Footer" descr="&quot;&quot;"/>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534912"/>
            <a:ext cx="9144000" cy="323088"/>
          </a:xfrm>
          <a:prstGeom prst="rect">
            <a:avLst/>
          </a:prstGeom>
        </p:spPr>
      </p:pic>
    </p:spTree>
    <p:extLst>
      <p:ext uri="{BB962C8B-B14F-4D97-AF65-F5344CB8AC3E}">
        <p14:creationId xmlns:p14="http://schemas.microsoft.com/office/powerpoint/2010/main" val="16363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all Out Slide">
    <p:spTree>
      <p:nvGrpSpPr>
        <p:cNvPr id="1" name=""/>
        <p:cNvGrpSpPr/>
        <p:nvPr/>
      </p:nvGrpSpPr>
      <p:grpSpPr>
        <a:xfrm>
          <a:off x="0" y="0"/>
          <a:ext cx="0" cy="0"/>
          <a:chOff x="0" y="0"/>
          <a:chExt cx="0" cy="0"/>
        </a:xfrm>
      </p:grpSpPr>
      <p:sp>
        <p:nvSpPr>
          <p:cNvPr id="8" name="Call Out"/>
          <p:cNvSpPr>
            <a:spLocks noGrp="1"/>
          </p:cNvSpPr>
          <p:nvPr>
            <p:ph type="title" hasCustomPrompt="1"/>
          </p:nvPr>
        </p:nvSpPr>
        <p:spPr>
          <a:xfrm>
            <a:off x="623888" y="2219026"/>
            <a:ext cx="7886700" cy="1253380"/>
          </a:xfrm>
        </p:spPr>
        <p:txBody>
          <a:bodyPr anchor="ctr">
            <a:noAutofit/>
          </a:bodyPr>
          <a:lstStyle>
            <a:lvl1pPr algn="ctr">
              <a:defRPr sz="3600" b="1" i="0" baseline="0">
                <a:solidFill>
                  <a:srgbClr val="1F1F1F"/>
                </a:solidFill>
                <a:latin typeface="Calibri" charset="0"/>
                <a:ea typeface="Calibri" charset="0"/>
                <a:cs typeface="Calibri" charset="0"/>
              </a:defRPr>
            </a:lvl1pPr>
          </a:lstStyle>
          <a:p>
            <a:r>
              <a:rPr lang="en-US" dirty="0"/>
              <a:t>Call out slide: Important Information</a:t>
            </a:r>
          </a:p>
        </p:txBody>
      </p:sp>
      <p:sp>
        <p:nvSpPr>
          <p:cNvPr id="3" name="Slide Number Placeholder"/>
          <p:cNvSpPr>
            <a:spLocks noGrp="1"/>
          </p:cNvSpPr>
          <p:nvPr>
            <p:ph type="sldNum" sz="quarter" idx="10"/>
          </p:nvPr>
        </p:nvSpPr>
        <p:spPr/>
        <p:txBody>
          <a:bodyPr/>
          <a:lstStyle/>
          <a:p>
            <a:fld id="{E573346A-FCA4-684E-8D18-26E8324063ED}" type="slidenum">
              <a:rPr lang="en-US" smtClean="0"/>
              <a:t>‹#›</a:t>
            </a:fld>
            <a:endParaRPr lang="en-US"/>
          </a:p>
        </p:txBody>
      </p:sp>
      <p:sp>
        <p:nvSpPr>
          <p:cNvPr id="4" name="Footer Placeholder"/>
          <p:cNvSpPr>
            <a:spLocks noGrp="1"/>
          </p:cNvSpPr>
          <p:nvPr>
            <p:ph type="ftr" sz="quarter" idx="11"/>
          </p:nvPr>
        </p:nvSpPr>
        <p:spPr/>
        <p:txBody>
          <a:bodyPr/>
          <a:lstStyle/>
          <a:p>
            <a:r>
              <a:rPr lang="en-US"/>
              <a:t>Office of Information and Technology</a:t>
            </a:r>
          </a:p>
        </p:txBody>
      </p:sp>
      <p:pic>
        <p:nvPicPr>
          <p:cNvPr id="6" name="Footer" descr="&quot;&quot;"/>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534912"/>
            <a:ext cx="9144000" cy="323088"/>
          </a:xfrm>
          <a:prstGeom prst="rect">
            <a:avLst/>
          </a:prstGeom>
        </p:spPr>
      </p:pic>
    </p:spTree>
    <p:extLst>
      <p:ext uri="{BB962C8B-B14F-4D97-AF65-F5344CB8AC3E}">
        <p14:creationId xmlns:p14="http://schemas.microsoft.com/office/powerpoint/2010/main" val="1362190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ransition">
    <p:spTree>
      <p:nvGrpSpPr>
        <p:cNvPr id="1" name=""/>
        <p:cNvGrpSpPr/>
        <p:nvPr/>
      </p:nvGrpSpPr>
      <p:grpSpPr>
        <a:xfrm>
          <a:off x="0" y="0"/>
          <a:ext cx="0" cy="0"/>
          <a:chOff x="0" y="0"/>
          <a:chExt cx="0" cy="0"/>
        </a:xfrm>
      </p:grpSpPr>
      <p:pic>
        <p:nvPicPr>
          <p:cNvPr id="8" name="Background" descr="&quot;&quot;"/>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5" name="Slide Title"/>
          <p:cNvSpPr>
            <a:spLocks noGrp="1"/>
          </p:cNvSpPr>
          <p:nvPr>
            <p:ph type="title" hasCustomPrompt="1"/>
          </p:nvPr>
        </p:nvSpPr>
        <p:spPr>
          <a:xfrm>
            <a:off x="623888" y="2219026"/>
            <a:ext cx="7886700" cy="1253380"/>
          </a:xfrm>
        </p:spPr>
        <p:txBody>
          <a:bodyPr anchor="ctr">
            <a:noAutofit/>
          </a:bodyPr>
          <a:lstStyle>
            <a:lvl1pPr algn="ctr">
              <a:defRPr sz="3600" b="1" i="0">
                <a:solidFill>
                  <a:srgbClr val="1F1F1F"/>
                </a:solidFill>
                <a:latin typeface="Calibri" charset="0"/>
                <a:ea typeface="Calibri" charset="0"/>
                <a:cs typeface="Calibri" charset="0"/>
              </a:defRPr>
            </a:lvl1pPr>
          </a:lstStyle>
          <a:p>
            <a:r>
              <a:rPr lang="en-US" dirty="0"/>
              <a:t>Transition Slide Title Size 36pt,</a:t>
            </a:r>
            <a:br>
              <a:rPr lang="en-US" dirty="0"/>
            </a:br>
            <a:r>
              <a:rPr lang="en-US" dirty="0"/>
              <a:t>Calibri Bold (Color: RGB 33,33,33)</a:t>
            </a:r>
          </a:p>
        </p:txBody>
      </p:sp>
      <p:sp>
        <p:nvSpPr>
          <p:cNvPr id="3" name="Slide Number Placeholder"/>
          <p:cNvSpPr>
            <a:spLocks noGrp="1"/>
          </p:cNvSpPr>
          <p:nvPr>
            <p:ph type="sldNum" sz="quarter" idx="10"/>
          </p:nvPr>
        </p:nvSpPr>
        <p:spPr/>
        <p:txBody>
          <a:bodyPr/>
          <a:lstStyle/>
          <a:p>
            <a:fld id="{E573346A-FCA4-684E-8D18-26E8324063ED}" type="slidenum">
              <a:rPr lang="en-US" smtClean="0"/>
              <a:t>‹#›</a:t>
            </a:fld>
            <a:endParaRPr lang="en-US"/>
          </a:p>
        </p:txBody>
      </p:sp>
    </p:spTree>
    <p:extLst>
      <p:ext uri="{BB962C8B-B14F-4D97-AF65-F5344CB8AC3E}">
        <p14:creationId xmlns:p14="http://schemas.microsoft.com/office/powerpoint/2010/main" val="474307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Questions">
    <p:spTree>
      <p:nvGrpSpPr>
        <p:cNvPr id="1" name=""/>
        <p:cNvGrpSpPr/>
        <p:nvPr/>
      </p:nvGrpSpPr>
      <p:grpSpPr>
        <a:xfrm>
          <a:off x="0" y="0"/>
          <a:ext cx="0" cy="0"/>
          <a:chOff x="0" y="0"/>
          <a:chExt cx="0" cy="0"/>
        </a:xfrm>
      </p:grpSpPr>
      <p:pic>
        <p:nvPicPr>
          <p:cNvPr id="5" name="Background" descr="&quot;&quot;"/>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6" name="Questions?"/>
          <p:cNvSpPr>
            <a:spLocks noGrp="1"/>
          </p:cNvSpPr>
          <p:nvPr>
            <p:ph type="title" hasCustomPrompt="1"/>
          </p:nvPr>
        </p:nvSpPr>
        <p:spPr>
          <a:xfrm>
            <a:off x="623888" y="2219026"/>
            <a:ext cx="7886700" cy="1253380"/>
          </a:xfrm>
        </p:spPr>
        <p:txBody>
          <a:bodyPr anchor="ctr">
            <a:noAutofit/>
          </a:bodyPr>
          <a:lstStyle>
            <a:lvl1pPr algn="ctr">
              <a:defRPr sz="4000" b="1" i="0">
                <a:solidFill>
                  <a:srgbClr val="1F1F1F"/>
                </a:solidFill>
                <a:latin typeface="Calibri" charset="0"/>
                <a:ea typeface="Calibri" charset="0"/>
                <a:cs typeface="Calibri" charset="0"/>
              </a:defRPr>
            </a:lvl1pPr>
          </a:lstStyle>
          <a:p>
            <a:r>
              <a:rPr lang="en-US" dirty="0"/>
              <a:t>QUESTIONS?</a:t>
            </a:r>
          </a:p>
        </p:txBody>
      </p:sp>
      <p:sp>
        <p:nvSpPr>
          <p:cNvPr id="7" name="Slide Number Placeholder"/>
          <p:cNvSpPr>
            <a:spLocks noGrp="1"/>
          </p:cNvSpPr>
          <p:nvPr>
            <p:ph type="sldNum" sz="quarter" idx="10"/>
          </p:nvPr>
        </p:nvSpPr>
        <p:spPr>
          <a:xfrm>
            <a:off x="6457950" y="6028289"/>
            <a:ext cx="2057400" cy="365125"/>
          </a:xfrm>
        </p:spPr>
        <p:txBody>
          <a:bodyPr/>
          <a:lstStyle/>
          <a:p>
            <a:fld id="{E573346A-FCA4-684E-8D18-26E8324063ED}" type="slidenum">
              <a:rPr lang="en-US" smtClean="0"/>
              <a:t>‹#›</a:t>
            </a:fld>
            <a:endParaRPr lang="en-US"/>
          </a:p>
        </p:txBody>
      </p:sp>
    </p:spTree>
    <p:extLst>
      <p:ext uri="{BB962C8B-B14F-4D97-AF65-F5344CB8AC3E}">
        <p14:creationId xmlns:p14="http://schemas.microsoft.com/office/powerpoint/2010/main" val="2028577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estions w/ Content">
    <p:spTree>
      <p:nvGrpSpPr>
        <p:cNvPr id="1" name=""/>
        <p:cNvGrpSpPr/>
        <p:nvPr/>
      </p:nvGrpSpPr>
      <p:grpSpPr>
        <a:xfrm>
          <a:off x="0" y="0"/>
          <a:ext cx="0" cy="0"/>
          <a:chOff x="0" y="0"/>
          <a:chExt cx="0" cy="0"/>
        </a:xfrm>
      </p:grpSpPr>
      <p:pic>
        <p:nvPicPr>
          <p:cNvPr id="7" name="Background"/>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5" name="Questions?"/>
          <p:cNvSpPr>
            <a:spLocks noGrp="1"/>
          </p:cNvSpPr>
          <p:nvPr>
            <p:ph type="title" hasCustomPrompt="1"/>
          </p:nvPr>
        </p:nvSpPr>
        <p:spPr>
          <a:xfrm>
            <a:off x="628650" y="1024604"/>
            <a:ext cx="7886700" cy="1325563"/>
          </a:xfrm>
        </p:spPr>
        <p:txBody>
          <a:bodyPr>
            <a:noAutofit/>
          </a:bodyPr>
          <a:lstStyle>
            <a:lvl1pPr algn="ctr">
              <a:defRPr sz="4000" b="1" i="0">
                <a:solidFill>
                  <a:srgbClr val="1F1F1F"/>
                </a:solidFill>
                <a:latin typeface="Calibri" charset="0"/>
                <a:ea typeface="Calibri" charset="0"/>
                <a:cs typeface="Calibri" charset="0"/>
              </a:defRPr>
            </a:lvl1pPr>
          </a:lstStyle>
          <a:p>
            <a:r>
              <a:rPr lang="en-US" dirty="0"/>
              <a:t>QUESTIONS?</a:t>
            </a:r>
          </a:p>
        </p:txBody>
      </p:sp>
      <p:sp>
        <p:nvSpPr>
          <p:cNvPr id="8" name="Text Placeholder"/>
          <p:cNvSpPr>
            <a:spLocks noGrp="1"/>
          </p:cNvSpPr>
          <p:nvPr>
            <p:ph type="body" sz="quarter" idx="13"/>
          </p:nvPr>
        </p:nvSpPr>
        <p:spPr>
          <a:xfrm>
            <a:off x="628650" y="2349500"/>
            <a:ext cx="7886700" cy="25400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Click to edit Master text styles</a:t>
            </a:r>
          </a:p>
        </p:txBody>
      </p:sp>
      <p:sp>
        <p:nvSpPr>
          <p:cNvPr id="3" name="Slide Number Placeholder"/>
          <p:cNvSpPr>
            <a:spLocks noGrp="1"/>
          </p:cNvSpPr>
          <p:nvPr>
            <p:ph type="sldNum" sz="quarter" idx="10"/>
          </p:nvPr>
        </p:nvSpPr>
        <p:spPr/>
        <p:txBody>
          <a:bodyPr/>
          <a:lstStyle/>
          <a:p>
            <a:fld id="{E573346A-FCA4-684E-8D18-26E8324063ED}" type="slidenum">
              <a:rPr lang="en-US" smtClean="0"/>
              <a:t>‹#›</a:t>
            </a:fld>
            <a:endParaRPr lang="en-US"/>
          </a:p>
        </p:txBody>
      </p:sp>
    </p:spTree>
    <p:extLst>
      <p:ext uri="{BB962C8B-B14F-4D97-AF65-F5344CB8AC3E}">
        <p14:creationId xmlns:p14="http://schemas.microsoft.com/office/powerpoint/2010/main" val="964393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 name="For Internal Use Only" descr="&quot;DRAFT&quot; graphic"/>
          <p:cNvPicPr>
            <a:picLocks noChangeAspect="1"/>
          </p:cNvPicPr>
          <p:nvPr userDrawn="1"/>
        </p:nvPicPr>
        <p:blipFill>
          <a:blip r:embed="rId11" cstate="print">
            <a:alphaModFix amt="85000"/>
            <a:extLst>
              <a:ext uri="{28A0092B-C50C-407E-A947-70E740481C1C}">
                <a14:useLocalDpi xmlns:a14="http://schemas.microsoft.com/office/drawing/2010/main"/>
              </a:ext>
            </a:extLst>
          </a:blip>
          <a:stretch>
            <a:fillRect/>
          </a:stretch>
        </p:blipFill>
        <p:spPr>
          <a:xfrm>
            <a:off x="1922318" y="0"/>
            <a:ext cx="5299364" cy="6858000"/>
          </a:xfrm>
          <a:prstGeom prst="rect">
            <a:avLst/>
          </a:prstGeom>
        </p:spPr>
      </p:pic>
      <p:pic>
        <p:nvPicPr>
          <p:cNvPr id="9" name="Draft"/>
          <p:cNvPicPr>
            <a:picLocks noChangeAspect="1"/>
          </p:cNvPicPr>
          <p:nvPr userDrawn="1"/>
        </p:nvPicPr>
        <p:blipFill>
          <a:blip r:embed="rId12" cstate="print">
            <a:alphaModFix amt="85000"/>
            <a:extLst>
              <a:ext uri="{28A0092B-C50C-407E-A947-70E740481C1C}">
                <a14:useLocalDpi xmlns:a14="http://schemas.microsoft.com/office/drawing/2010/main"/>
              </a:ext>
            </a:extLst>
          </a:blip>
          <a:stretch>
            <a:fillRect/>
          </a:stretch>
        </p:blipFill>
        <p:spPr>
          <a:xfrm>
            <a:off x="1922318" y="0"/>
            <a:ext cx="5299364" cy="6858000"/>
          </a:xfrm>
          <a:prstGeom prst="rect">
            <a:avLst/>
          </a:prstGeom>
        </p:spPr>
      </p:pic>
      <p:sp>
        <p:nvSpPr>
          <p:cNvPr id="2" name="Slide Title"/>
          <p:cNvSpPr>
            <a:spLocks noGrp="1"/>
          </p:cNvSpPr>
          <p:nvPr>
            <p:ph type="title"/>
          </p:nvPr>
        </p:nvSpPr>
        <p:spPr>
          <a:xfrm>
            <a:off x="628650" y="374904"/>
            <a:ext cx="7886700" cy="685800"/>
          </a:xfrm>
          <a:prstGeom prst="rect">
            <a:avLst/>
          </a:prstGeom>
        </p:spPr>
        <p:txBody>
          <a:bodyPr vert="horz" lIns="91440" tIns="45720" rIns="91440" bIns="45720" rtlCol="0" anchor="ctr">
            <a:noAutofit/>
          </a:bodyPr>
          <a:lstStyle/>
          <a:p>
            <a:r>
              <a:rPr lang="en-US" dirty="0"/>
              <a:t>Title Size 28pt, Calibri Bold (Color: RGB 33,33,33)</a:t>
            </a:r>
          </a:p>
        </p:txBody>
      </p:sp>
      <p:sp>
        <p:nvSpPr>
          <p:cNvPr id="3" name="Content Placeholder"/>
          <p:cNvSpPr>
            <a:spLocks noGrp="1"/>
          </p:cNvSpPr>
          <p:nvPr>
            <p:ph type="body" idx="1"/>
          </p:nvPr>
        </p:nvSpPr>
        <p:spPr>
          <a:xfrm>
            <a:off x="630936" y="1416052"/>
            <a:ext cx="7886700" cy="4489766"/>
          </a:xfrm>
          <a:prstGeom prst="rect">
            <a:avLst/>
          </a:prstGeom>
        </p:spPr>
        <p:txBody>
          <a:bodyPr vert="horz" lIns="91440" tIns="45720" rIns="91440" bIns="45720" rtlCol="0">
            <a:noAutofit/>
          </a:bodyPr>
          <a:lstStyle/>
          <a:p>
            <a:pPr lvl="0"/>
            <a:r>
              <a:rPr lang="en-US" dirty="0"/>
              <a:t>Body Text no smaller than 18pt font, Calibri Regular</a:t>
            </a:r>
          </a:p>
          <a:p>
            <a:pPr lvl="1"/>
            <a:r>
              <a:rPr lang="en-US" dirty="0"/>
              <a:t>Second level</a:t>
            </a:r>
          </a:p>
          <a:p>
            <a:pPr lvl="2"/>
            <a:r>
              <a:rPr lang="en-US" dirty="0"/>
              <a:t>Third level</a:t>
            </a:r>
          </a:p>
          <a:p>
            <a:pPr lvl="3"/>
            <a:r>
              <a:rPr lang="en-US" dirty="0"/>
              <a:t>Fourth level</a:t>
            </a:r>
          </a:p>
        </p:txBody>
      </p:sp>
      <p:sp>
        <p:nvSpPr>
          <p:cNvPr id="6" name="Slide Number"/>
          <p:cNvSpPr>
            <a:spLocks noGrp="1"/>
          </p:cNvSpPr>
          <p:nvPr>
            <p:ph type="sldNum" sz="quarter" idx="4"/>
          </p:nvPr>
        </p:nvSpPr>
        <p:spPr>
          <a:xfrm>
            <a:off x="6457950" y="6028289"/>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73346A-FCA4-684E-8D18-26E8324063ED}" type="slidenum">
              <a:rPr lang="en-US" smtClean="0"/>
              <a:t>‹#›</a:t>
            </a:fld>
            <a:endParaRPr lang="en-US"/>
          </a:p>
        </p:txBody>
      </p:sp>
      <p:sp>
        <p:nvSpPr>
          <p:cNvPr id="4" name="Footer"/>
          <p:cNvSpPr>
            <a:spLocks noGrp="1"/>
          </p:cNvSpPr>
          <p:nvPr>
            <p:ph type="ftr" sz="quarter" idx="3"/>
          </p:nvPr>
        </p:nvSpPr>
        <p:spPr>
          <a:xfrm>
            <a:off x="3028950" y="6028289"/>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Office of Information and Technology</a:t>
            </a:r>
          </a:p>
        </p:txBody>
      </p:sp>
    </p:spTree>
    <p:extLst>
      <p:ext uri="{BB962C8B-B14F-4D97-AF65-F5344CB8AC3E}">
        <p14:creationId xmlns:p14="http://schemas.microsoft.com/office/powerpoint/2010/main" val="1884326421"/>
      </p:ext>
    </p:extLst>
  </p:cSld>
  <p:clrMap bg1="lt1" tx1="dk1" bg2="lt2" tx2="dk2" accent1="accent1" accent2="accent2" accent3="accent3" accent4="accent4" accent5="accent5" accent6="accent6" hlink="hlink" folHlink="folHlink"/>
  <p:sldLayoutIdLst>
    <p:sldLayoutId id="2147483706" r:id="rId1"/>
    <p:sldLayoutId id="2147483662" r:id="rId2"/>
    <p:sldLayoutId id="2147483707" r:id="rId3"/>
    <p:sldLayoutId id="2147483708" r:id="rId4"/>
    <p:sldLayoutId id="2147483699" r:id="rId5"/>
    <p:sldLayoutId id="2147483702" r:id="rId6"/>
    <p:sldLayoutId id="2147483700" r:id="rId7"/>
    <p:sldLayoutId id="2147483704" r:id="rId8"/>
    <p:sldLayoutId id="2147483701" r:id="rId9"/>
  </p:sldLayoutIdLst>
  <p:hf hdr="0" ftr="0" dt="0"/>
  <p:txStyles>
    <p:titleStyle>
      <a:lvl1pPr algn="l" defTabSz="914400" rtl="0" eaLnBrk="1" latinLnBrk="0" hangingPunct="1">
        <a:lnSpc>
          <a:spcPct val="90000"/>
        </a:lnSpc>
        <a:spcBef>
          <a:spcPct val="0"/>
        </a:spcBef>
        <a:buNone/>
        <a:defRPr sz="2800" b="1" i="0" kern="1200">
          <a:solidFill>
            <a:srgbClr val="1F1F1F"/>
          </a:solidFill>
          <a:latin typeface="Calibri" charset="0"/>
          <a:ea typeface="Calibri" charset="0"/>
          <a:cs typeface="Calibri"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baseline="0">
          <a:solidFill>
            <a:srgbClr val="1F1F1F"/>
          </a:solidFill>
          <a:latin typeface="+mn-lt"/>
          <a:ea typeface="+mn-ea"/>
          <a:cs typeface="+mn-cs"/>
        </a:defRPr>
      </a:lvl1pPr>
      <a:lvl2pPr marL="685800" indent="-228600" algn="l" defTabSz="914400" rtl="0" eaLnBrk="1" latinLnBrk="0" hangingPunct="1">
        <a:lnSpc>
          <a:spcPct val="90000"/>
        </a:lnSpc>
        <a:spcBef>
          <a:spcPts val="500"/>
        </a:spcBef>
        <a:buFont typeface="CambriaMath" charset="0"/>
        <a:buChar char="⎯"/>
        <a:defRPr sz="2400" kern="1200">
          <a:solidFill>
            <a:srgbClr val="1F1F1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1F1F1F"/>
          </a:solidFill>
          <a:latin typeface="+mn-lt"/>
          <a:ea typeface="+mn-ea"/>
          <a:cs typeface="+mn-cs"/>
        </a:defRPr>
      </a:lvl3pPr>
      <a:lvl4pPr marL="1600200" indent="-228600" algn="l" defTabSz="914400" rtl="0" eaLnBrk="1" latinLnBrk="0" hangingPunct="1">
        <a:lnSpc>
          <a:spcPct val="90000"/>
        </a:lnSpc>
        <a:spcBef>
          <a:spcPts val="500"/>
        </a:spcBef>
        <a:buFont typeface=".AppleSystemUIFont" charset="-120"/>
        <a:buChar char="»"/>
        <a:defRPr sz="2400" kern="1200">
          <a:solidFill>
            <a:srgbClr val="1F1F1F"/>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9.png"/><Relationship Id="rId3" Type="http://schemas.openxmlformats.org/officeDocument/2006/relationships/image" Target="../media/image54.svg"/><Relationship Id="rId7" Type="http://schemas.openxmlformats.org/officeDocument/2006/relationships/image" Target="../media/image58.svg"/><Relationship Id="rId2" Type="http://schemas.openxmlformats.org/officeDocument/2006/relationships/image" Target="../media/image53.png"/><Relationship Id="rId1" Type="http://schemas.openxmlformats.org/officeDocument/2006/relationships/slideLayout" Target="../slideLayouts/slideLayout2.xml"/><Relationship Id="rId6" Type="http://schemas.openxmlformats.org/officeDocument/2006/relationships/image" Target="../media/image57.png"/><Relationship Id="rId5" Type="http://schemas.openxmlformats.org/officeDocument/2006/relationships/image" Target="../media/image56.svg"/><Relationship Id="rId4" Type="http://schemas.openxmlformats.org/officeDocument/2006/relationships/image" Target="../media/image55.png"/><Relationship Id="rId9" Type="http://schemas.openxmlformats.org/officeDocument/2006/relationships/image" Target="../media/image60.svg"/></Relationships>
</file>

<file path=ppt/slides/_rels/slide11.xml.rels><?xml version="1.0" encoding="UTF-8" standalone="yes"?>
<Relationships xmlns="http://schemas.openxmlformats.org/package/2006/relationships"><Relationship Id="rId3" Type="http://schemas.openxmlformats.org/officeDocument/2006/relationships/image" Target="../media/image62.svg"/><Relationship Id="rId7" Type="http://schemas.openxmlformats.org/officeDocument/2006/relationships/image" Target="../media/image16.svg"/><Relationship Id="rId2" Type="http://schemas.openxmlformats.org/officeDocument/2006/relationships/image" Target="../media/image6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8.sv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8" Type="http://schemas.openxmlformats.org/officeDocument/2006/relationships/image" Target="../media/image66.svg"/><Relationship Id="rId3" Type="http://schemas.openxmlformats.org/officeDocument/2006/relationships/image" Target="../media/image15.png"/><Relationship Id="rId7" Type="http://schemas.openxmlformats.org/officeDocument/2006/relationships/image" Target="../media/image65.png"/><Relationship Id="rId12" Type="http://schemas.openxmlformats.org/officeDocument/2006/relationships/image" Target="../media/image62.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4.svg"/><Relationship Id="rId11" Type="http://schemas.openxmlformats.org/officeDocument/2006/relationships/image" Target="../media/image61.png"/><Relationship Id="rId5" Type="http://schemas.openxmlformats.org/officeDocument/2006/relationships/image" Target="../media/image63.png"/><Relationship Id="rId10" Type="http://schemas.openxmlformats.org/officeDocument/2006/relationships/image" Target="../media/image68.svg"/><Relationship Id="rId4" Type="http://schemas.openxmlformats.org/officeDocument/2006/relationships/image" Target="../media/image16.svg"/><Relationship Id="rId9" Type="http://schemas.openxmlformats.org/officeDocument/2006/relationships/image" Target="../media/image67.png"/></Relationships>
</file>

<file path=ppt/slides/_rels/slide13.xml.rels><?xml version="1.0" encoding="UTF-8" standalone="yes"?>
<Relationships xmlns="http://schemas.openxmlformats.org/package/2006/relationships"><Relationship Id="rId2" Type="http://schemas.openxmlformats.org/officeDocument/2006/relationships/hyperlink" Target="https://vaww.portal2.va.gov/sites/infosecurity/fieldsecurity/rs/Lists/Research%20Applications%20and%20Information%20Systems%20Stat/Status.asp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72.svg"/><Relationship Id="rId13" Type="http://schemas.openxmlformats.org/officeDocument/2006/relationships/image" Target="../media/image17.png"/><Relationship Id="rId3" Type="http://schemas.openxmlformats.org/officeDocument/2006/relationships/image" Target="../media/image61.png"/><Relationship Id="rId7" Type="http://schemas.openxmlformats.org/officeDocument/2006/relationships/image" Target="../media/image71.png"/><Relationship Id="rId12" Type="http://schemas.openxmlformats.org/officeDocument/2006/relationships/image" Target="../media/image76.svg"/><Relationship Id="rId2" Type="http://schemas.openxmlformats.org/officeDocument/2006/relationships/hyperlink" Target="https://vaww.portal2.va.gov/sites/infosecurity/fieldsecurity/rs/RIS-TS/SitePages/Home.aspx" TargetMode="External"/><Relationship Id="rId1" Type="http://schemas.openxmlformats.org/officeDocument/2006/relationships/slideLayout" Target="../slideLayouts/slideLayout2.xml"/><Relationship Id="rId6" Type="http://schemas.openxmlformats.org/officeDocument/2006/relationships/image" Target="../media/image70.svg"/><Relationship Id="rId11" Type="http://schemas.openxmlformats.org/officeDocument/2006/relationships/image" Target="../media/image75.png"/><Relationship Id="rId5" Type="http://schemas.openxmlformats.org/officeDocument/2006/relationships/image" Target="../media/image69.png"/><Relationship Id="rId10" Type="http://schemas.openxmlformats.org/officeDocument/2006/relationships/image" Target="../media/image74.svg"/><Relationship Id="rId4" Type="http://schemas.openxmlformats.org/officeDocument/2006/relationships/image" Target="../media/image62.svg"/><Relationship Id="rId9" Type="http://schemas.openxmlformats.org/officeDocument/2006/relationships/image" Target="../media/image73.png"/><Relationship Id="rId14" Type="http://schemas.openxmlformats.org/officeDocument/2006/relationships/image" Target="../media/image18.svg"/></Relationships>
</file>

<file path=ppt/slides/_rels/slide15.xml.rels><?xml version="1.0" encoding="UTF-8" standalone="yes"?>
<Relationships xmlns="http://schemas.openxmlformats.org/package/2006/relationships"><Relationship Id="rId3" Type="http://schemas.openxmlformats.org/officeDocument/2006/relationships/image" Target="../media/image78.svg"/><Relationship Id="rId2" Type="http://schemas.openxmlformats.org/officeDocument/2006/relationships/image" Target="../media/image7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vaww.portal2.va.gov/sites/infosecurity/fieldsecurity/rs/Lists/RSD%20FAQ/AllItems.aspx" TargetMode="External"/><Relationship Id="rId2" Type="http://schemas.openxmlformats.org/officeDocument/2006/relationships/hyperlink" Target="mailto:OITITOPSSOESOResearchSupportDivision@va.gov"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0.svg"/><Relationship Id="rId13" Type="http://schemas.openxmlformats.org/officeDocument/2006/relationships/image" Target="../media/image25.pn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sv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8.sv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 Id="rId14" Type="http://schemas.openxmlformats.org/officeDocument/2006/relationships/image" Target="../media/image26.svg"/></Relationships>
</file>

<file path=ppt/slides/_rels/slide7.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8.svg"/><Relationship Id="rId7" Type="http://schemas.openxmlformats.org/officeDocument/2006/relationships/image" Target="../media/image32.svg"/><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31.png"/><Relationship Id="rId11" Type="http://schemas.openxmlformats.org/officeDocument/2006/relationships/image" Target="../media/image36.svg"/><Relationship Id="rId5" Type="http://schemas.openxmlformats.org/officeDocument/2006/relationships/image" Target="../media/image30.svg"/><Relationship Id="rId10" Type="http://schemas.openxmlformats.org/officeDocument/2006/relationships/image" Target="../media/image35.png"/><Relationship Id="rId4" Type="http://schemas.openxmlformats.org/officeDocument/2006/relationships/image" Target="../media/image29.png"/><Relationship Id="rId9" Type="http://schemas.openxmlformats.org/officeDocument/2006/relationships/image" Target="../media/image34.svg"/></Relationships>
</file>

<file path=ppt/slides/_rels/slide8.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svg"/><Relationship Id="rId7" Type="http://schemas.openxmlformats.org/officeDocument/2006/relationships/image" Target="../media/image42.sv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svg"/><Relationship Id="rId4" Type="http://schemas.openxmlformats.org/officeDocument/2006/relationships/image" Target="../media/image39.png"/><Relationship Id="rId9" Type="http://schemas.openxmlformats.org/officeDocument/2006/relationships/image" Target="../media/image44.svg"/></Relationships>
</file>

<file path=ppt/slides/_rels/slide9.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image" Target="../media/image46.svg"/><Relationship Id="rId7" Type="http://schemas.openxmlformats.org/officeDocument/2006/relationships/image" Target="../media/image50.svg"/><Relationship Id="rId2" Type="http://schemas.openxmlformats.org/officeDocument/2006/relationships/image" Target="../media/image45.png"/><Relationship Id="rId1" Type="http://schemas.openxmlformats.org/officeDocument/2006/relationships/slideLayout" Target="../slideLayouts/slideLayout2.xml"/><Relationship Id="rId6" Type="http://schemas.openxmlformats.org/officeDocument/2006/relationships/image" Target="../media/image49.png"/><Relationship Id="rId5" Type="http://schemas.openxmlformats.org/officeDocument/2006/relationships/image" Target="../media/image48.svg"/><Relationship Id="rId4" Type="http://schemas.openxmlformats.org/officeDocument/2006/relationships/image" Target="../media/image47.png"/><Relationship Id="rId9" Type="http://schemas.openxmlformats.org/officeDocument/2006/relationships/image" Target="../media/image5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077528" y="2134541"/>
            <a:ext cx="4355045" cy="1299535"/>
          </a:xfrm>
        </p:spPr>
        <p:txBody>
          <a:bodyPr/>
          <a:lstStyle/>
          <a:p>
            <a:r>
              <a:rPr lang="en-US" sz="2400" dirty="0"/>
              <a:t>Research Town Hall</a:t>
            </a:r>
            <a:r>
              <a:rPr lang="en-US" sz="1800" dirty="0"/>
              <a:t>	 </a:t>
            </a:r>
            <a:br>
              <a:rPr lang="en-US" sz="1800" dirty="0"/>
            </a:br>
            <a:r>
              <a:rPr lang="en-US" sz="2000" dirty="0"/>
              <a:t>Research Support division (RSD) Program Overview</a:t>
            </a:r>
            <a:endParaRPr lang="en-US" sz="1800" dirty="0"/>
          </a:p>
        </p:txBody>
      </p:sp>
      <p:sp>
        <p:nvSpPr>
          <p:cNvPr id="7" name="Text Placeholder 6"/>
          <p:cNvSpPr>
            <a:spLocks noGrp="1"/>
          </p:cNvSpPr>
          <p:nvPr>
            <p:ph type="body" sz="quarter" idx="10"/>
          </p:nvPr>
        </p:nvSpPr>
        <p:spPr>
          <a:xfrm>
            <a:off x="3178175" y="3657536"/>
            <a:ext cx="4354513" cy="374904"/>
          </a:xfrm>
        </p:spPr>
        <p:txBody>
          <a:bodyPr/>
          <a:lstStyle/>
          <a:p>
            <a:r>
              <a:rPr lang="en-US" sz="1800" dirty="0" err="1"/>
              <a:t>DuJuan</a:t>
            </a:r>
            <a:r>
              <a:rPr lang="en-US" sz="1800" dirty="0"/>
              <a:t> Williams</a:t>
            </a:r>
          </a:p>
        </p:txBody>
      </p:sp>
      <p:sp>
        <p:nvSpPr>
          <p:cNvPr id="8" name="Text Placeholder 7"/>
          <p:cNvSpPr>
            <a:spLocks noGrp="1"/>
          </p:cNvSpPr>
          <p:nvPr>
            <p:ph type="body" sz="quarter" idx="11"/>
          </p:nvPr>
        </p:nvSpPr>
        <p:spPr>
          <a:xfrm>
            <a:off x="3178175" y="3909184"/>
            <a:ext cx="2980944" cy="393192"/>
          </a:xfrm>
        </p:spPr>
        <p:txBody>
          <a:bodyPr/>
          <a:lstStyle/>
          <a:p>
            <a:r>
              <a:rPr lang="en-US" sz="1800" dirty="0"/>
              <a:t>RSD Program Manager</a:t>
            </a:r>
          </a:p>
        </p:txBody>
      </p:sp>
      <p:sp>
        <p:nvSpPr>
          <p:cNvPr id="11" name="Text Placeholder 10"/>
          <p:cNvSpPr>
            <a:spLocks noGrp="1"/>
          </p:cNvSpPr>
          <p:nvPr>
            <p:ph type="body" sz="quarter" idx="14"/>
          </p:nvPr>
        </p:nvSpPr>
        <p:spPr/>
        <p:txBody>
          <a:bodyPr/>
          <a:lstStyle/>
          <a:p>
            <a:r>
              <a:rPr lang="en-US" dirty="0"/>
              <a:t>May 04, 2020</a:t>
            </a:r>
          </a:p>
        </p:txBody>
      </p:sp>
    </p:spTree>
    <p:extLst>
      <p:ext uri="{BB962C8B-B14F-4D97-AF65-F5344CB8AC3E}">
        <p14:creationId xmlns:p14="http://schemas.microsoft.com/office/powerpoint/2010/main" val="44581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0CC02C-7727-4449-A6C4-400D9EACF59A}"/>
              </a:ext>
            </a:extLst>
          </p:cNvPr>
          <p:cNvSpPr>
            <a:spLocks noGrp="1"/>
          </p:cNvSpPr>
          <p:nvPr>
            <p:ph type="sldNum" sz="quarter" idx="12"/>
          </p:nvPr>
        </p:nvSpPr>
        <p:spPr>
          <a:xfrm>
            <a:off x="6528352" y="6037977"/>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73346A-FCA4-684E-8D18-26E8324063E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Rectangle: Rounded Corners 5">
            <a:extLst>
              <a:ext uri="{FF2B5EF4-FFF2-40B4-BE49-F238E27FC236}">
                <a16:creationId xmlns:a16="http://schemas.microsoft.com/office/drawing/2014/main" id="{B6162397-6787-450F-97EB-E324370C97B1}"/>
              </a:ext>
            </a:extLst>
          </p:cNvPr>
          <p:cNvSpPr/>
          <p:nvPr/>
        </p:nvSpPr>
        <p:spPr>
          <a:xfrm>
            <a:off x="384313" y="1144495"/>
            <a:ext cx="8348870" cy="1241260"/>
          </a:xfrm>
          <a:prstGeom prst="round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bg2"/>
                </a:solidFill>
              </a:ln>
              <a:solidFill>
                <a:schemeClr val="bg2"/>
              </a:solidFill>
            </a:endParaRPr>
          </a:p>
        </p:txBody>
      </p:sp>
      <p:sp>
        <p:nvSpPr>
          <p:cNvPr id="8" name="Content Placeholder 2">
            <a:extLst>
              <a:ext uri="{FF2B5EF4-FFF2-40B4-BE49-F238E27FC236}">
                <a16:creationId xmlns:a16="http://schemas.microsoft.com/office/drawing/2014/main" id="{F5E6C92E-8443-479D-8992-3774BC61E87A}"/>
              </a:ext>
            </a:extLst>
          </p:cNvPr>
          <p:cNvSpPr>
            <a:spLocks noGrp="1"/>
          </p:cNvSpPr>
          <p:nvPr>
            <p:ph idx="4294967295"/>
          </p:nvPr>
        </p:nvSpPr>
        <p:spPr>
          <a:xfrm>
            <a:off x="630936" y="1213279"/>
            <a:ext cx="7891271" cy="818650"/>
          </a:xfrm>
        </p:spPr>
        <p:txBody>
          <a:bodyPr/>
          <a:lstStyle/>
          <a:p>
            <a:pPr marL="0" indent="0">
              <a:buNone/>
            </a:pPr>
            <a:r>
              <a:rPr lang="en-US" sz="1800" dirty="0">
                <a:solidFill>
                  <a:schemeClr val="tx1"/>
                </a:solidFill>
              </a:rPr>
              <a:t>The Enterprise Research Data Security Plan (ERDSP) Development is a collaborative effort between VHA Data Owners (ORD) &amp; Research Stakeholders (ORO, OIS, ESO) to balance security needs and security control requirements against the following factors:</a:t>
            </a:r>
          </a:p>
        </p:txBody>
      </p:sp>
      <p:grpSp>
        <p:nvGrpSpPr>
          <p:cNvPr id="9" name="Group 8">
            <a:extLst>
              <a:ext uri="{FF2B5EF4-FFF2-40B4-BE49-F238E27FC236}">
                <a16:creationId xmlns:a16="http://schemas.microsoft.com/office/drawing/2014/main" id="{9EC4AB5A-8BFA-4AEC-91E9-FC51ED0E63F1}"/>
              </a:ext>
            </a:extLst>
          </p:cNvPr>
          <p:cNvGrpSpPr/>
          <p:nvPr/>
        </p:nvGrpSpPr>
        <p:grpSpPr>
          <a:xfrm>
            <a:off x="3234685" y="2967122"/>
            <a:ext cx="2286000" cy="2286000"/>
            <a:chOff x="2527735" y="2245080"/>
            <a:chExt cx="3775308" cy="3523741"/>
          </a:xfrm>
        </p:grpSpPr>
        <p:sp>
          <p:nvSpPr>
            <p:cNvPr id="10" name="Teardrop 9">
              <a:extLst>
                <a:ext uri="{FF2B5EF4-FFF2-40B4-BE49-F238E27FC236}">
                  <a16:creationId xmlns:a16="http://schemas.microsoft.com/office/drawing/2014/main" id="{980A0699-94D7-4B94-A0D3-A82BD63912BA}"/>
                </a:ext>
              </a:extLst>
            </p:cNvPr>
            <p:cNvSpPr/>
            <p:nvPr/>
          </p:nvSpPr>
          <p:spPr>
            <a:xfrm rot="2837036">
              <a:off x="2540987" y="3324833"/>
              <a:ext cx="1338469" cy="1364974"/>
            </a:xfrm>
            <a:prstGeom prst="teardrop">
              <a:avLst/>
            </a:prstGeom>
            <a:solidFill>
              <a:schemeClr val="bg2">
                <a:lumMod val="9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ardrop 10">
              <a:extLst>
                <a:ext uri="{FF2B5EF4-FFF2-40B4-BE49-F238E27FC236}">
                  <a16:creationId xmlns:a16="http://schemas.microsoft.com/office/drawing/2014/main" id="{C99D173D-E2C5-4D92-BF91-55932A2DF4F7}"/>
                </a:ext>
              </a:extLst>
            </p:cNvPr>
            <p:cNvSpPr/>
            <p:nvPr/>
          </p:nvSpPr>
          <p:spPr>
            <a:xfrm rot="18850858">
              <a:off x="3784665" y="4417100"/>
              <a:ext cx="1338469" cy="1364974"/>
            </a:xfrm>
            <a:prstGeom prst="teardrop">
              <a:avLst/>
            </a:prstGeom>
            <a:solidFill>
              <a:schemeClr val="bg2">
                <a:lumMod val="9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ardrop 11">
              <a:extLst>
                <a:ext uri="{FF2B5EF4-FFF2-40B4-BE49-F238E27FC236}">
                  <a16:creationId xmlns:a16="http://schemas.microsoft.com/office/drawing/2014/main" id="{D1E6FD6F-F028-452B-A812-8982B51C521C}"/>
                </a:ext>
              </a:extLst>
            </p:cNvPr>
            <p:cNvSpPr/>
            <p:nvPr/>
          </p:nvSpPr>
          <p:spPr>
            <a:xfrm rot="13659373">
              <a:off x="4951321" y="3324505"/>
              <a:ext cx="1338469" cy="1364974"/>
            </a:xfrm>
            <a:prstGeom prst="teardrop">
              <a:avLst/>
            </a:prstGeom>
            <a:solidFill>
              <a:schemeClr val="bg2">
                <a:lumMod val="9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ardrop 12">
              <a:extLst>
                <a:ext uri="{FF2B5EF4-FFF2-40B4-BE49-F238E27FC236}">
                  <a16:creationId xmlns:a16="http://schemas.microsoft.com/office/drawing/2014/main" id="{148522FD-8978-478E-953A-A02D00152CA4}"/>
                </a:ext>
              </a:extLst>
            </p:cNvPr>
            <p:cNvSpPr/>
            <p:nvPr/>
          </p:nvSpPr>
          <p:spPr>
            <a:xfrm rot="8064362">
              <a:off x="3741685" y="2231828"/>
              <a:ext cx="1338469" cy="1364974"/>
            </a:xfrm>
            <a:prstGeom prst="teardrop">
              <a:avLst/>
            </a:prstGeom>
            <a:solidFill>
              <a:schemeClr val="bg2">
                <a:lumMod val="9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ardrop 13">
              <a:extLst>
                <a:ext uri="{FF2B5EF4-FFF2-40B4-BE49-F238E27FC236}">
                  <a16:creationId xmlns:a16="http://schemas.microsoft.com/office/drawing/2014/main" id="{669447C7-881B-4509-BC9D-B1AAABDA1C4D}"/>
                </a:ext>
              </a:extLst>
            </p:cNvPr>
            <p:cNvSpPr/>
            <p:nvPr/>
          </p:nvSpPr>
          <p:spPr>
            <a:xfrm rot="8064362">
              <a:off x="3742546" y="2368841"/>
              <a:ext cx="1338469" cy="1364974"/>
            </a:xfrm>
            <a:prstGeom prst="teardrop">
              <a:avLst/>
            </a:prstGeom>
            <a:solidFill>
              <a:srgbClr val="102E50"/>
            </a:solidFill>
            <a:ln>
              <a:solidFill>
                <a:srgbClr val="102E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ardrop 14">
              <a:extLst>
                <a:ext uri="{FF2B5EF4-FFF2-40B4-BE49-F238E27FC236}">
                  <a16:creationId xmlns:a16="http://schemas.microsoft.com/office/drawing/2014/main" id="{32650D46-AEA1-43D4-B196-26A0C4F1C1ED}"/>
                </a:ext>
              </a:extLst>
            </p:cNvPr>
            <p:cNvSpPr/>
            <p:nvPr/>
          </p:nvSpPr>
          <p:spPr>
            <a:xfrm rot="18850858">
              <a:off x="3780656" y="4280085"/>
              <a:ext cx="1338469" cy="1364974"/>
            </a:xfrm>
            <a:prstGeom prst="teardrop">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ardrop 15">
              <a:extLst>
                <a:ext uri="{FF2B5EF4-FFF2-40B4-BE49-F238E27FC236}">
                  <a16:creationId xmlns:a16="http://schemas.microsoft.com/office/drawing/2014/main" id="{140501D1-3E42-4B89-A522-FA868C5E7D8D}"/>
                </a:ext>
              </a:extLst>
            </p:cNvPr>
            <p:cNvSpPr/>
            <p:nvPr/>
          </p:nvSpPr>
          <p:spPr>
            <a:xfrm rot="13659373">
              <a:off x="4815442" y="3323192"/>
              <a:ext cx="1338469" cy="1364974"/>
            </a:xfrm>
            <a:prstGeom prst="teardrop">
              <a:avLst/>
            </a:prstGeom>
            <a:solidFill>
              <a:srgbClr val="213B69"/>
            </a:solidFill>
            <a:ln>
              <a:solidFill>
                <a:srgbClr val="213B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ardrop 16">
              <a:extLst>
                <a:ext uri="{FF2B5EF4-FFF2-40B4-BE49-F238E27FC236}">
                  <a16:creationId xmlns:a16="http://schemas.microsoft.com/office/drawing/2014/main" id="{06F137EE-9849-44E3-945F-BFAEE03EF89B}"/>
                </a:ext>
              </a:extLst>
            </p:cNvPr>
            <p:cNvSpPr/>
            <p:nvPr/>
          </p:nvSpPr>
          <p:spPr>
            <a:xfrm rot="2837036">
              <a:off x="2707957" y="3322865"/>
              <a:ext cx="1338469" cy="1364974"/>
            </a:xfrm>
            <a:prstGeom prst="teardrop">
              <a:avLst/>
            </a:prstGeom>
            <a:solidFill>
              <a:srgbClr val="3A68BC"/>
            </a:solidFill>
            <a:ln>
              <a:solidFill>
                <a:srgbClr val="3A68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2A84D214-A272-4E74-93FA-EAE94E67E007}"/>
              </a:ext>
            </a:extLst>
          </p:cNvPr>
          <p:cNvSpPr/>
          <p:nvPr/>
        </p:nvSpPr>
        <p:spPr>
          <a:xfrm>
            <a:off x="2781336" y="2515848"/>
            <a:ext cx="3291863" cy="400110"/>
          </a:xfrm>
          <a:prstGeom prst="rect">
            <a:avLst/>
          </a:prstGeom>
        </p:spPr>
        <p:txBody>
          <a:bodyPr wrap="none">
            <a:spAutoFit/>
          </a:bodyPr>
          <a:lstStyle/>
          <a:p>
            <a:pPr marL="0" lvl="1"/>
            <a:r>
              <a:rPr lang="en-US" sz="2000" b="1" dirty="0"/>
              <a:t>The Mission of VHA Research</a:t>
            </a:r>
          </a:p>
        </p:txBody>
      </p:sp>
      <p:sp>
        <p:nvSpPr>
          <p:cNvPr id="19" name="Rectangle 18">
            <a:extLst>
              <a:ext uri="{FF2B5EF4-FFF2-40B4-BE49-F238E27FC236}">
                <a16:creationId xmlns:a16="http://schemas.microsoft.com/office/drawing/2014/main" id="{AE3A9A13-C906-442B-9198-6BA21F73FB03}"/>
              </a:ext>
            </a:extLst>
          </p:cNvPr>
          <p:cNvSpPr/>
          <p:nvPr/>
        </p:nvSpPr>
        <p:spPr>
          <a:xfrm>
            <a:off x="5623038" y="3611167"/>
            <a:ext cx="3391914" cy="707886"/>
          </a:xfrm>
          <a:prstGeom prst="rect">
            <a:avLst/>
          </a:prstGeom>
        </p:spPr>
        <p:txBody>
          <a:bodyPr wrap="square">
            <a:spAutoFit/>
          </a:bodyPr>
          <a:lstStyle/>
          <a:p>
            <a:pPr marL="0" lvl="1"/>
            <a:r>
              <a:rPr lang="en-US" sz="2000" b="1" dirty="0"/>
              <a:t>Operational Use of the Data within the Environment</a:t>
            </a:r>
          </a:p>
        </p:txBody>
      </p:sp>
      <p:sp>
        <p:nvSpPr>
          <p:cNvPr id="20" name="Rectangle 19">
            <a:extLst>
              <a:ext uri="{FF2B5EF4-FFF2-40B4-BE49-F238E27FC236}">
                <a16:creationId xmlns:a16="http://schemas.microsoft.com/office/drawing/2014/main" id="{FDD4F6A9-6D62-4135-AF67-8EE35CD6A309}"/>
              </a:ext>
            </a:extLst>
          </p:cNvPr>
          <p:cNvSpPr/>
          <p:nvPr/>
        </p:nvSpPr>
        <p:spPr>
          <a:xfrm>
            <a:off x="3493360" y="5333910"/>
            <a:ext cx="1810432" cy="400110"/>
          </a:xfrm>
          <a:prstGeom prst="rect">
            <a:avLst/>
          </a:prstGeom>
        </p:spPr>
        <p:txBody>
          <a:bodyPr wrap="none">
            <a:spAutoFit/>
          </a:bodyPr>
          <a:lstStyle/>
          <a:p>
            <a:pPr marL="0" lvl="1"/>
            <a:r>
              <a:rPr lang="en-US" sz="2000" b="1" dirty="0"/>
              <a:t>Identified Risks</a:t>
            </a:r>
          </a:p>
        </p:txBody>
      </p:sp>
      <p:sp>
        <p:nvSpPr>
          <p:cNvPr id="21" name="Rectangle 20">
            <a:extLst>
              <a:ext uri="{FF2B5EF4-FFF2-40B4-BE49-F238E27FC236}">
                <a16:creationId xmlns:a16="http://schemas.microsoft.com/office/drawing/2014/main" id="{518AC75D-6794-4EC6-9FC4-67CE9CB4FFC2}"/>
              </a:ext>
            </a:extLst>
          </p:cNvPr>
          <p:cNvSpPr/>
          <p:nvPr/>
        </p:nvSpPr>
        <p:spPr>
          <a:xfrm>
            <a:off x="729338" y="3831341"/>
            <a:ext cx="2447174" cy="400110"/>
          </a:xfrm>
          <a:prstGeom prst="rect">
            <a:avLst/>
          </a:prstGeom>
        </p:spPr>
        <p:txBody>
          <a:bodyPr wrap="square">
            <a:spAutoFit/>
          </a:bodyPr>
          <a:lstStyle/>
          <a:p>
            <a:pPr marL="0" lvl="1"/>
            <a:r>
              <a:rPr lang="en-US" sz="2000" b="1" dirty="0"/>
              <a:t>Available Resources</a:t>
            </a:r>
          </a:p>
        </p:txBody>
      </p:sp>
      <p:grpSp>
        <p:nvGrpSpPr>
          <p:cNvPr id="2" name="Group 1">
            <a:extLst>
              <a:ext uri="{FF2B5EF4-FFF2-40B4-BE49-F238E27FC236}">
                <a16:creationId xmlns:a16="http://schemas.microsoft.com/office/drawing/2014/main" id="{A05F4955-EBCD-4709-926F-0C3C5C778088}"/>
              </a:ext>
            </a:extLst>
          </p:cNvPr>
          <p:cNvGrpSpPr/>
          <p:nvPr/>
        </p:nvGrpSpPr>
        <p:grpSpPr>
          <a:xfrm>
            <a:off x="3477686" y="3183448"/>
            <a:ext cx="1828800" cy="1828800"/>
            <a:chOff x="2781138" y="2854909"/>
            <a:chExt cx="3012652" cy="2785708"/>
          </a:xfrm>
        </p:grpSpPr>
        <p:pic>
          <p:nvPicPr>
            <p:cNvPr id="22" name="Graphic 21" descr="Bullseye">
              <a:extLst>
                <a:ext uri="{FF2B5EF4-FFF2-40B4-BE49-F238E27FC236}">
                  <a16:creationId xmlns:a16="http://schemas.microsoft.com/office/drawing/2014/main" id="{ECFED813-23B2-4384-BFD2-359DE031B9F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806521" y="2854909"/>
              <a:ext cx="914400" cy="914400"/>
            </a:xfrm>
            <a:prstGeom prst="rect">
              <a:avLst/>
            </a:prstGeom>
          </p:spPr>
        </p:pic>
        <p:pic>
          <p:nvPicPr>
            <p:cNvPr id="23" name="Graphic 22" descr="Radioactive">
              <a:extLst>
                <a:ext uri="{FF2B5EF4-FFF2-40B4-BE49-F238E27FC236}">
                  <a16:creationId xmlns:a16="http://schemas.microsoft.com/office/drawing/2014/main" id="{CE09A20E-5971-4274-97D7-8BB9C44B795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854191" y="4726217"/>
              <a:ext cx="914400" cy="914400"/>
            </a:xfrm>
            <a:prstGeom prst="rect">
              <a:avLst/>
            </a:prstGeom>
          </p:spPr>
        </p:pic>
        <p:pic>
          <p:nvPicPr>
            <p:cNvPr id="24" name="Graphic 23" descr="Cycle with people">
              <a:extLst>
                <a:ext uri="{FF2B5EF4-FFF2-40B4-BE49-F238E27FC236}">
                  <a16:creationId xmlns:a16="http://schemas.microsoft.com/office/drawing/2014/main" id="{D7104E83-BE76-43BF-BDA3-866EBD29E64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781138" y="3740753"/>
              <a:ext cx="914400" cy="914400"/>
            </a:xfrm>
            <a:prstGeom prst="rect">
              <a:avLst/>
            </a:prstGeom>
          </p:spPr>
        </p:pic>
        <p:pic>
          <p:nvPicPr>
            <p:cNvPr id="25" name="Graphic 24" descr="Bar chart">
              <a:extLst>
                <a:ext uri="{FF2B5EF4-FFF2-40B4-BE49-F238E27FC236}">
                  <a16:creationId xmlns:a16="http://schemas.microsoft.com/office/drawing/2014/main" id="{2FA251E6-367C-47D9-9057-C0CB938C4EC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879390" y="3757166"/>
              <a:ext cx="914400" cy="914400"/>
            </a:xfrm>
            <a:prstGeom prst="rect">
              <a:avLst/>
            </a:prstGeom>
          </p:spPr>
        </p:pic>
      </p:grpSp>
      <p:sp>
        <p:nvSpPr>
          <p:cNvPr id="26" name="Title 4">
            <a:extLst>
              <a:ext uri="{FF2B5EF4-FFF2-40B4-BE49-F238E27FC236}">
                <a16:creationId xmlns:a16="http://schemas.microsoft.com/office/drawing/2014/main" id="{2EC26C0F-B7EA-44A1-B078-3E7556E66069}"/>
              </a:ext>
            </a:extLst>
          </p:cNvPr>
          <p:cNvSpPr txBox="1">
            <a:spLocks/>
          </p:cNvSpPr>
          <p:nvPr/>
        </p:nvSpPr>
        <p:spPr>
          <a:xfrm>
            <a:off x="630935" y="378460"/>
            <a:ext cx="8208894" cy="68580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2800" b="1" i="0" kern="1200" baseline="0">
                <a:solidFill>
                  <a:srgbClr val="1F1F1F"/>
                </a:solidFill>
                <a:latin typeface="Calibri" charset="0"/>
                <a:ea typeface="Calibri" charset="0"/>
                <a:cs typeface="Calibri" charset="0"/>
              </a:defRPr>
            </a:lvl1pPr>
          </a:lstStyle>
          <a:p>
            <a:r>
              <a:rPr lang="en-US" dirty="0">
                <a:solidFill>
                  <a:schemeClr val="tx1"/>
                </a:solidFill>
              </a:rPr>
              <a:t>Enterprise Research Data Security Plan Development</a:t>
            </a:r>
          </a:p>
        </p:txBody>
      </p:sp>
    </p:spTree>
    <p:extLst>
      <p:ext uri="{BB962C8B-B14F-4D97-AF65-F5344CB8AC3E}">
        <p14:creationId xmlns:p14="http://schemas.microsoft.com/office/powerpoint/2010/main" val="740508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0CC02C-7727-4449-A6C4-400D9EACF59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73346A-FCA4-684E-8D18-26E8324063E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Title 4">
            <a:extLst>
              <a:ext uri="{FF2B5EF4-FFF2-40B4-BE49-F238E27FC236}">
                <a16:creationId xmlns:a16="http://schemas.microsoft.com/office/drawing/2014/main" id="{3074DBA0-2702-4792-87A7-C8734533CE31}"/>
              </a:ext>
            </a:extLst>
          </p:cNvPr>
          <p:cNvSpPr txBox="1">
            <a:spLocks/>
          </p:cNvSpPr>
          <p:nvPr/>
        </p:nvSpPr>
        <p:spPr>
          <a:xfrm>
            <a:off x="630935" y="378460"/>
            <a:ext cx="8208894" cy="68580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2800" b="1" i="0" kern="1200" baseline="0">
                <a:solidFill>
                  <a:srgbClr val="1F1F1F"/>
                </a:solidFill>
                <a:latin typeface="Calibri" charset="0"/>
                <a:ea typeface="Calibri" charset="0"/>
                <a:cs typeface="Calibri" charset="0"/>
              </a:defRPr>
            </a:lvl1pPr>
          </a:lstStyle>
          <a:p>
            <a:r>
              <a:rPr lang="en-US" dirty="0">
                <a:solidFill>
                  <a:schemeClr val="tx1"/>
                </a:solidFill>
              </a:rPr>
              <a:t>Enterprise Research Data Security Plan Development</a:t>
            </a:r>
          </a:p>
        </p:txBody>
      </p:sp>
      <p:grpSp>
        <p:nvGrpSpPr>
          <p:cNvPr id="11" name="Group 10">
            <a:extLst>
              <a:ext uri="{FF2B5EF4-FFF2-40B4-BE49-F238E27FC236}">
                <a16:creationId xmlns:a16="http://schemas.microsoft.com/office/drawing/2014/main" id="{02B45772-5942-44DB-BE06-EDA3E229B451}"/>
              </a:ext>
            </a:extLst>
          </p:cNvPr>
          <p:cNvGrpSpPr/>
          <p:nvPr/>
        </p:nvGrpSpPr>
        <p:grpSpPr>
          <a:xfrm>
            <a:off x="770865" y="4459033"/>
            <a:ext cx="1188720" cy="1097280"/>
            <a:chOff x="1573815" y="1746504"/>
            <a:chExt cx="1280160" cy="1188720"/>
          </a:xfrm>
        </p:grpSpPr>
        <p:sp>
          <p:nvSpPr>
            <p:cNvPr id="12" name="Pentagon 11">
              <a:extLst>
                <a:ext uri="{FF2B5EF4-FFF2-40B4-BE49-F238E27FC236}">
                  <a16:creationId xmlns:a16="http://schemas.microsoft.com/office/drawing/2014/main" id="{AC6315D9-8A96-4AC4-B0A2-0B973FA4D213}"/>
                </a:ext>
              </a:extLst>
            </p:cNvPr>
            <p:cNvSpPr/>
            <p:nvPr/>
          </p:nvSpPr>
          <p:spPr>
            <a:xfrm>
              <a:off x="1710975" y="1883664"/>
              <a:ext cx="1005840" cy="914400"/>
            </a:xfrm>
            <a:prstGeom prst="pentagon">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entagon 12">
              <a:extLst>
                <a:ext uri="{FF2B5EF4-FFF2-40B4-BE49-F238E27FC236}">
                  <a16:creationId xmlns:a16="http://schemas.microsoft.com/office/drawing/2014/main" id="{56F654EC-E713-45D3-A7DA-DF70524FCEE6}"/>
                </a:ext>
              </a:extLst>
            </p:cNvPr>
            <p:cNvSpPr/>
            <p:nvPr/>
          </p:nvSpPr>
          <p:spPr>
            <a:xfrm>
              <a:off x="1573815" y="1746504"/>
              <a:ext cx="1280160" cy="1188720"/>
            </a:xfrm>
            <a:prstGeom prst="pentagon">
              <a:avLst/>
            </a:prstGeom>
            <a:noFill/>
            <a:ln>
              <a:solidFill>
                <a:schemeClr val="accent3"/>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 name="Group 19">
            <a:extLst>
              <a:ext uri="{FF2B5EF4-FFF2-40B4-BE49-F238E27FC236}">
                <a16:creationId xmlns:a16="http://schemas.microsoft.com/office/drawing/2014/main" id="{D2F48AD5-ECDA-4769-81E0-D75F2954A4C5}"/>
              </a:ext>
            </a:extLst>
          </p:cNvPr>
          <p:cNvGrpSpPr/>
          <p:nvPr/>
        </p:nvGrpSpPr>
        <p:grpSpPr>
          <a:xfrm>
            <a:off x="770865" y="1304981"/>
            <a:ext cx="1188720" cy="1097280"/>
            <a:chOff x="1573815" y="1746504"/>
            <a:chExt cx="1280160" cy="1188720"/>
          </a:xfrm>
        </p:grpSpPr>
        <p:sp>
          <p:nvSpPr>
            <p:cNvPr id="22" name="Pentagon 21">
              <a:extLst>
                <a:ext uri="{FF2B5EF4-FFF2-40B4-BE49-F238E27FC236}">
                  <a16:creationId xmlns:a16="http://schemas.microsoft.com/office/drawing/2014/main" id="{D7322B02-BCD0-4154-AB86-50B9288AD016}"/>
                </a:ext>
              </a:extLst>
            </p:cNvPr>
            <p:cNvSpPr/>
            <p:nvPr/>
          </p:nvSpPr>
          <p:spPr>
            <a:xfrm>
              <a:off x="1710975" y="1883664"/>
              <a:ext cx="1005840" cy="914400"/>
            </a:xfrm>
            <a:prstGeom prst="pentagon">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Pentagon 22">
              <a:extLst>
                <a:ext uri="{FF2B5EF4-FFF2-40B4-BE49-F238E27FC236}">
                  <a16:creationId xmlns:a16="http://schemas.microsoft.com/office/drawing/2014/main" id="{C60DC3F9-8195-4BDB-A3D7-D8268D7BB8FD}"/>
                </a:ext>
              </a:extLst>
            </p:cNvPr>
            <p:cNvSpPr/>
            <p:nvPr/>
          </p:nvSpPr>
          <p:spPr>
            <a:xfrm>
              <a:off x="1573815" y="1746504"/>
              <a:ext cx="1280160" cy="1188720"/>
            </a:xfrm>
            <a:prstGeom prst="pentagon">
              <a:avLst/>
            </a:prstGeom>
            <a:noFill/>
            <a:ln>
              <a:solidFill>
                <a:schemeClr val="accent3"/>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1700201E-F061-4D3C-9656-C08E2D79ABCD}"/>
              </a:ext>
            </a:extLst>
          </p:cNvPr>
          <p:cNvGrpSpPr/>
          <p:nvPr/>
        </p:nvGrpSpPr>
        <p:grpSpPr>
          <a:xfrm>
            <a:off x="790348" y="2801244"/>
            <a:ext cx="1188720" cy="1097280"/>
            <a:chOff x="1573815" y="1746504"/>
            <a:chExt cx="1280160" cy="1188720"/>
          </a:xfrm>
        </p:grpSpPr>
        <p:sp>
          <p:nvSpPr>
            <p:cNvPr id="9" name="Pentagon 8">
              <a:extLst>
                <a:ext uri="{FF2B5EF4-FFF2-40B4-BE49-F238E27FC236}">
                  <a16:creationId xmlns:a16="http://schemas.microsoft.com/office/drawing/2014/main" id="{11541EB4-FB5B-4A04-A00E-700FF0141340}"/>
                </a:ext>
              </a:extLst>
            </p:cNvPr>
            <p:cNvSpPr/>
            <p:nvPr/>
          </p:nvSpPr>
          <p:spPr>
            <a:xfrm>
              <a:off x="1710975" y="1883664"/>
              <a:ext cx="1005840" cy="914400"/>
            </a:xfrm>
            <a:prstGeom prst="pentagon">
              <a:avLst/>
            </a:prstGeom>
            <a:solidFill>
              <a:srgbClr val="102E50"/>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entagon 9">
              <a:extLst>
                <a:ext uri="{FF2B5EF4-FFF2-40B4-BE49-F238E27FC236}">
                  <a16:creationId xmlns:a16="http://schemas.microsoft.com/office/drawing/2014/main" id="{C2BBDC46-0A26-4A2F-9B66-B024716F8774}"/>
                </a:ext>
              </a:extLst>
            </p:cNvPr>
            <p:cNvSpPr/>
            <p:nvPr/>
          </p:nvSpPr>
          <p:spPr>
            <a:xfrm>
              <a:off x="1573815" y="1746504"/>
              <a:ext cx="1280160" cy="1188720"/>
            </a:xfrm>
            <a:prstGeom prst="pentagon">
              <a:avLst/>
            </a:prstGeom>
            <a:noFill/>
            <a:ln>
              <a:solidFill>
                <a:srgbClr val="102E5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Rounded Rectangle 75">
            <a:extLst>
              <a:ext uri="{FF2B5EF4-FFF2-40B4-BE49-F238E27FC236}">
                <a16:creationId xmlns:a16="http://schemas.microsoft.com/office/drawing/2014/main" id="{21A12733-FCFB-427E-B8E3-CE8863066915}"/>
              </a:ext>
            </a:extLst>
          </p:cNvPr>
          <p:cNvSpPr/>
          <p:nvPr/>
        </p:nvSpPr>
        <p:spPr>
          <a:xfrm>
            <a:off x="2294618" y="1284654"/>
            <a:ext cx="5951153" cy="1290374"/>
          </a:xfrm>
          <a:prstGeom prst="roundRect">
            <a:avLst>
              <a:gd name="adj" fmla="val 9525"/>
            </a:avLst>
          </a:prstGeom>
          <a:gradFill>
            <a:gsLst>
              <a:gs pos="50000">
                <a:schemeClr val="bg1"/>
              </a:gs>
              <a:gs pos="100000">
                <a:srgbClr val="E9EAEC"/>
              </a:gs>
            </a:gsLst>
            <a:lin ang="18600000" scaled="0"/>
          </a:gradFill>
          <a:ln>
            <a:solidFill>
              <a:srgbClr val="D6DCE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The ERDSP was developed in response to an Enterprise Cybersecurity Risk Assessment for Research Protocol Data Management conducted by OIS &amp; ORPP&amp;E.</a:t>
            </a:r>
          </a:p>
        </p:txBody>
      </p:sp>
      <p:sp>
        <p:nvSpPr>
          <p:cNvPr id="44" name="Rounded Rectangle 75">
            <a:extLst>
              <a:ext uri="{FF2B5EF4-FFF2-40B4-BE49-F238E27FC236}">
                <a16:creationId xmlns:a16="http://schemas.microsoft.com/office/drawing/2014/main" id="{43DB3B87-3F3F-4B2A-9B84-B63D3DEE4D78}"/>
              </a:ext>
            </a:extLst>
          </p:cNvPr>
          <p:cNvSpPr/>
          <p:nvPr/>
        </p:nvSpPr>
        <p:spPr>
          <a:xfrm>
            <a:off x="2294619" y="2801244"/>
            <a:ext cx="5931670" cy="1290374"/>
          </a:xfrm>
          <a:prstGeom prst="roundRect">
            <a:avLst>
              <a:gd name="adj" fmla="val 9525"/>
            </a:avLst>
          </a:prstGeom>
          <a:gradFill>
            <a:gsLst>
              <a:gs pos="50000">
                <a:schemeClr val="bg1"/>
              </a:gs>
              <a:gs pos="100000">
                <a:srgbClr val="E9EAEC"/>
              </a:gs>
            </a:gsLst>
            <a:lin ang="18600000" scaled="0"/>
          </a:gradFill>
          <a:ln>
            <a:solidFill>
              <a:srgbClr val="D6DCE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The ERDSP assists Principal Investigators (PIs) with documenting their plan for managing risks to protect research data (human subject, basic science, animal) within a research protocol.</a:t>
            </a:r>
          </a:p>
        </p:txBody>
      </p:sp>
      <p:sp>
        <p:nvSpPr>
          <p:cNvPr id="45" name="Rounded Rectangle 75">
            <a:extLst>
              <a:ext uri="{FF2B5EF4-FFF2-40B4-BE49-F238E27FC236}">
                <a16:creationId xmlns:a16="http://schemas.microsoft.com/office/drawing/2014/main" id="{AAFE72A0-DFEF-4111-AB01-F141D0038AC7}"/>
              </a:ext>
            </a:extLst>
          </p:cNvPr>
          <p:cNvSpPr/>
          <p:nvPr/>
        </p:nvSpPr>
        <p:spPr>
          <a:xfrm>
            <a:off x="2294618" y="4294158"/>
            <a:ext cx="5931669" cy="1734131"/>
          </a:xfrm>
          <a:prstGeom prst="roundRect">
            <a:avLst>
              <a:gd name="adj" fmla="val 9525"/>
            </a:avLst>
          </a:prstGeom>
          <a:gradFill>
            <a:gsLst>
              <a:gs pos="50000">
                <a:schemeClr val="bg1"/>
              </a:gs>
              <a:gs pos="100000">
                <a:srgbClr val="E9EAEC"/>
              </a:gs>
            </a:gsLst>
            <a:lin ang="18600000" scaled="0"/>
          </a:gradFill>
          <a:ln>
            <a:solidFill>
              <a:srgbClr val="D6DCE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The ERDSP provides a mechanism to account for the security of research protocol data during each stage of the data management life cycle and is a reliable way to ensure the consistent and standardized ISSO evaluation of a research protocol’s data usage, storage, sharing, and transmission requirements during the IRB/R&amp;DC review process.</a:t>
            </a:r>
          </a:p>
        </p:txBody>
      </p:sp>
      <p:pic>
        <p:nvPicPr>
          <p:cNvPr id="46" name="Graphic 45" descr="Computer">
            <a:extLst>
              <a:ext uri="{FF2B5EF4-FFF2-40B4-BE49-F238E27FC236}">
                <a16:creationId xmlns:a16="http://schemas.microsoft.com/office/drawing/2014/main" id="{0088A951-9F15-41B7-9508-B4B5155AD0D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90905" y="1598154"/>
            <a:ext cx="548640" cy="548640"/>
          </a:xfrm>
          <a:prstGeom prst="rect">
            <a:avLst/>
          </a:prstGeom>
        </p:spPr>
      </p:pic>
      <p:pic>
        <p:nvPicPr>
          <p:cNvPr id="47" name="Graphic 46" descr="Document">
            <a:extLst>
              <a:ext uri="{FF2B5EF4-FFF2-40B4-BE49-F238E27FC236}">
                <a16:creationId xmlns:a16="http://schemas.microsoft.com/office/drawing/2014/main" id="{B89B1EBF-F3FF-408D-BE29-BF64AC3B648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90905" y="3103558"/>
            <a:ext cx="650883" cy="650883"/>
          </a:xfrm>
          <a:prstGeom prst="rect">
            <a:avLst/>
          </a:prstGeom>
        </p:spPr>
      </p:pic>
      <p:pic>
        <p:nvPicPr>
          <p:cNvPr id="48" name="Graphic 47" descr="Gears">
            <a:extLst>
              <a:ext uri="{FF2B5EF4-FFF2-40B4-BE49-F238E27FC236}">
                <a16:creationId xmlns:a16="http://schemas.microsoft.com/office/drawing/2014/main" id="{0CD01891-C613-4FD2-94A3-EED957335FB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90905" y="4733353"/>
            <a:ext cx="548640" cy="548640"/>
          </a:xfrm>
          <a:prstGeom prst="rect">
            <a:avLst/>
          </a:prstGeom>
        </p:spPr>
      </p:pic>
    </p:spTree>
    <p:extLst>
      <p:ext uri="{BB962C8B-B14F-4D97-AF65-F5344CB8AC3E}">
        <p14:creationId xmlns:p14="http://schemas.microsoft.com/office/powerpoint/2010/main" val="3921161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4DF2FEB-A590-46D1-8F77-F73D52056E6D}"/>
              </a:ext>
            </a:extLst>
          </p:cNvPr>
          <p:cNvSpPr txBox="1">
            <a:spLocks/>
          </p:cNvSpPr>
          <p:nvPr/>
        </p:nvSpPr>
        <p:spPr>
          <a:xfrm>
            <a:off x="630935" y="378460"/>
            <a:ext cx="8208894" cy="68580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2800" b="1" i="0" kern="1200" baseline="0">
                <a:solidFill>
                  <a:srgbClr val="1F1F1F"/>
                </a:solidFill>
                <a:latin typeface="Calibri" charset="0"/>
                <a:ea typeface="Calibri" charset="0"/>
                <a:cs typeface="Calibri" charset="0"/>
              </a:defRPr>
            </a:lvl1pPr>
          </a:lstStyle>
          <a:p>
            <a:r>
              <a:rPr lang="en-US" dirty="0">
                <a:solidFill>
                  <a:schemeClr val="tx1"/>
                </a:solidFill>
              </a:rPr>
              <a:t>Research System Support Overview</a:t>
            </a:r>
          </a:p>
        </p:txBody>
      </p:sp>
      <p:grpSp>
        <p:nvGrpSpPr>
          <p:cNvPr id="48" name="Group 47">
            <a:extLst>
              <a:ext uri="{FF2B5EF4-FFF2-40B4-BE49-F238E27FC236}">
                <a16:creationId xmlns:a16="http://schemas.microsoft.com/office/drawing/2014/main" id="{ED3FDCB7-7B35-428C-95D3-968376751C73}"/>
              </a:ext>
            </a:extLst>
          </p:cNvPr>
          <p:cNvGrpSpPr/>
          <p:nvPr/>
        </p:nvGrpSpPr>
        <p:grpSpPr>
          <a:xfrm>
            <a:off x="206920" y="1210856"/>
            <a:ext cx="8761734" cy="4953912"/>
            <a:chOff x="312936" y="1270357"/>
            <a:chExt cx="8761734" cy="4953912"/>
          </a:xfrm>
        </p:grpSpPr>
        <p:sp>
          <p:nvSpPr>
            <p:cNvPr id="6" name="Rectangle 5">
              <a:extLst>
                <a:ext uri="{FF2B5EF4-FFF2-40B4-BE49-F238E27FC236}">
                  <a16:creationId xmlns:a16="http://schemas.microsoft.com/office/drawing/2014/main" id="{48D2F978-3563-49AE-B419-C319E2430FF8}"/>
                </a:ext>
              </a:extLst>
            </p:cNvPr>
            <p:cNvSpPr/>
            <p:nvPr/>
          </p:nvSpPr>
          <p:spPr>
            <a:xfrm>
              <a:off x="4477709" y="1305607"/>
              <a:ext cx="3447090" cy="584775"/>
            </a:xfrm>
            <a:prstGeom prst="rect">
              <a:avLst/>
            </a:prstGeom>
          </p:spPr>
          <p:txBody>
            <a:bodyPr wrap="square">
              <a:spAutoFit/>
            </a:bodyPr>
            <a:lstStyle/>
            <a:p>
              <a:r>
                <a:rPr lang="en-US" sz="1600" dirty="0"/>
                <a:t>Systems with an ATO are authorized to store and process VA data.</a:t>
              </a:r>
            </a:p>
          </p:txBody>
        </p:sp>
        <p:sp>
          <p:nvSpPr>
            <p:cNvPr id="7" name="Rectangle 6">
              <a:extLst>
                <a:ext uri="{FF2B5EF4-FFF2-40B4-BE49-F238E27FC236}">
                  <a16:creationId xmlns:a16="http://schemas.microsoft.com/office/drawing/2014/main" id="{698A3ECD-BF24-45FD-A42B-0DAB97092DA1}"/>
                </a:ext>
              </a:extLst>
            </p:cNvPr>
            <p:cNvSpPr/>
            <p:nvPr/>
          </p:nvSpPr>
          <p:spPr>
            <a:xfrm>
              <a:off x="4471435" y="5539822"/>
              <a:ext cx="3195872" cy="584775"/>
            </a:xfrm>
            <a:prstGeom prst="rect">
              <a:avLst/>
            </a:prstGeom>
          </p:spPr>
          <p:txBody>
            <a:bodyPr wrap="square">
              <a:spAutoFit/>
            </a:bodyPr>
            <a:lstStyle/>
            <a:p>
              <a:r>
                <a:rPr lang="en-US" sz="1600" dirty="0"/>
                <a:t>RSD ISSOs can provide guidance to local ISSOs as needed.</a:t>
              </a:r>
            </a:p>
          </p:txBody>
        </p:sp>
        <p:grpSp>
          <p:nvGrpSpPr>
            <p:cNvPr id="8" name="Group 7">
              <a:extLst>
                <a:ext uri="{FF2B5EF4-FFF2-40B4-BE49-F238E27FC236}">
                  <a16:creationId xmlns:a16="http://schemas.microsoft.com/office/drawing/2014/main" id="{F4C27EED-F4E9-4B70-8299-54D843E9AEF0}"/>
                </a:ext>
              </a:extLst>
            </p:cNvPr>
            <p:cNvGrpSpPr/>
            <p:nvPr/>
          </p:nvGrpSpPr>
          <p:grpSpPr>
            <a:xfrm>
              <a:off x="312936" y="1775491"/>
              <a:ext cx="3657600" cy="3696938"/>
              <a:chOff x="-672143" y="1550207"/>
              <a:chExt cx="3657600" cy="3696938"/>
            </a:xfrm>
          </p:grpSpPr>
          <p:sp>
            <p:nvSpPr>
              <p:cNvPr id="9" name="Partial Circle 8">
                <a:extLst>
                  <a:ext uri="{FF2B5EF4-FFF2-40B4-BE49-F238E27FC236}">
                    <a16:creationId xmlns:a16="http://schemas.microsoft.com/office/drawing/2014/main" id="{2D63B8C1-0A6F-4D36-9C0D-BE4FBEC8E858}"/>
                  </a:ext>
                </a:extLst>
              </p:cNvPr>
              <p:cNvSpPr/>
              <p:nvPr/>
            </p:nvSpPr>
            <p:spPr>
              <a:xfrm rot="17699111">
                <a:off x="-672143" y="1581136"/>
                <a:ext cx="3657600" cy="3657600"/>
              </a:xfrm>
              <a:prstGeom prst="pie">
                <a:avLst>
                  <a:gd name="adj1" fmla="val 19387037"/>
                  <a:gd name="adj2" fmla="val 10137373"/>
                </a:avLst>
              </a:prstGeom>
              <a:noFill/>
              <a:ln w="571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Rectangle 9">
                <a:extLst>
                  <a:ext uri="{FF2B5EF4-FFF2-40B4-BE49-F238E27FC236}">
                    <a16:creationId xmlns:a16="http://schemas.microsoft.com/office/drawing/2014/main" id="{482AC4D5-5A53-4FCD-AAE9-D56FF00EF386}"/>
                  </a:ext>
                </a:extLst>
              </p:cNvPr>
              <p:cNvSpPr/>
              <p:nvPr/>
            </p:nvSpPr>
            <p:spPr>
              <a:xfrm>
                <a:off x="304800" y="1649749"/>
                <a:ext cx="1066799" cy="35032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8EC5B9D3-8CD5-4CB4-87FA-1C68F1CC464E}"/>
                  </a:ext>
                </a:extLst>
              </p:cNvPr>
              <p:cNvSpPr/>
              <p:nvPr/>
            </p:nvSpPr>
            <p:spPr>
              <a:xfrm>
                <a:off x="701039" y="1550207"/>
                <a:ext cx="137160" cy="137160"/>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702C7445-67D0-4503-A7BA-94D9FB0DDCEC}"/>
                  </a:ext>
                </a:extLst>
              </p:cNvPr>
              <p:cNvSpPr/>
              <p:nvPr/>
            </p:nvSpPr>
            <p:spPr>
              <a:xfrm>
                <a:off x="632459" y="5109985"/>
                <a:ext cx="137160" cy="137160"/>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Oval 12">
              <a:extLst>
                <a:ext uri="{FF2B5EF4-FFF2-40B4-BE49-F238E27FC236}">
                  <a16:creationId xmlns:a16="http://schemas.microsoft.com/office/drawing/2014/main" id="{3EA6716B-916C-4D6E-BBE3-19539ED44B30}"/>
                </a:ext>
              </a:extLst>
            </p:cNvPr>
            <p:cNvSpPr/>
            <p:nvPr/>
          </p:nvSpPr>
          <p:spPr>
            <a:xfrm>
              <a:off x="495816" y="2012193"/>
              <a:ext cx="3291840" cy="329184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47BF6BE-DEF5-4B88-9D3D-DE241BD7C513}"/>
                </a:ext>
              </a:extLst>
            </p:cNvPr>
            <p:cNvSpPr/>
            <p:nvPr/>
          </p:nvSpPr>
          <p:spPr>
            <a:xfrm>
              <a:off x="551342" y="2592599"/>
              <a:ext cx="3171225" cy="2169825"/>
            </a:xfrm>
            <a:prstGeom prst="rect">
              <a:avLst/>
            </a:prstGeom>
          </p:spPr>
          <p:txBody>
            <a:bodyPr wrap="square">
              <a:spAutoFit/>
            </a:bodyPr>
            <a:lstStyle/>
            <a:p>
              <a:pPr algn="ctr"/>
              <a:r>
                <a:rPr lang="en-US" sz="1500" dirty="0"/>
                <a:t>Research Support Division (RSD) provides ISSO support for national research systems. In 2018, Research Support Division (RSD) started with supporting two research systems for ATO (Authority to Operate). </a:t>
              </a:r>
              <a:r>
                <a:rPr lang="en-US" sz="1500" b="1" i="1" dirty="0"/>
                <a:t>Today, RSD supports 22 systems, 13 systems with ATO and 9 systems pursuing an ATO. </a:t>
              </a:r>
            </a:p>
          </p:txBody>
        </p:sp>
        <p:grpSp>
          <p:nvGrpSpPr>
            <p:cNvPr id="15" name="Group 14">
              <a:extLst>
                <a:ext uri="{FF2B5EF4-FFF2-40B4-BE49-F238E27FC236}">
                  <a16:creationId xmlns:a16="http://schemas.microsoft.com/office/drawing/2014/main" id="{BC244A02-6D3C-47DF-800D-4E7AE47D860D}"/>
                </a:ext>
              </a:extLst>
            </p:cNvPr>
            <p:cNvGrpSpPr/>
            <p:nvPr/>
          </p:nvGrpSpPr>
          <p:grpSpPr>
            <a:xfrm>
              <a:off x="3512324" y="1270357"/>
              <a:ext cx="914400" cy="914400"/>
              <a:chOff x="5052060" y="1284819"/>
              <a:chExt cx="914400" cy="914400"/>
            </a:xfrm>
          </p:grpSpPr>
          <p:sp>
            <p:nvSpPr>
              <p:cNvPr id="16" name="Oval 15">
                <a:extLst>
                  <a:ext uri="{FF2B5EF4-FFF2-40B4-BE49-F238E27FC236}">
                    <a16:creationId xmlns:a16="http://schemas.microsoft.com/office/drawing/2014/main" id="{903891FD-DE16-424B-819A-63DBD8872C4C}"/>
                  </a:ext>
                </a:extLst>
              </p:cNvPr>
              <p:cNvSpPr/>
              <p:nvPr/>
            </p:nvSpPr>
            <p:spPr>
              <a:xfrm>
                <a:off x="5052060" y="1284819"/>
                <a:ext cx="914400" cy="914400"/>
              </a:xfrm>
              <a:prstGeom prst="ellipse">
                <a:avLst/>
              </a:prstGeom>
              <a:noFill/>
              <a:ln>
                <a:solidFill>
                  <a:srgbClr val="102E5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5A9077EA-BE56-422F-96C4-8466948FCC1D}"/>
                  </a:ext>
                </a:extLst>
              </p:cNvPr>
              <p:cNvSpPr/>
              <p:nvPr/>
            </p:nvSpPr>
            <p:spPr>
              <a:xfrm>
                <a:off x="5143441" y="1379845"/>
                <a:ext cx="731520" cy="731520"/>
              </a:xfrm>
              <a:prstGeom prst="ellipse">
                <a:avLst/>
              </a:prstGeom>
              <a:solidFill>
                <a:srgbClr val="102E50"/>
              </a:solidFill>
              <a:ln>
                <a:solidFill>
                  <a:srgbClr val="102E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777C0D98-DF4F-482B-9621-0CF36F9347CA}"/>
                </a:ext>
              </a:extLst>
            </p:cNvPr>
            <p:cNvGrpSpPr/>
            <p:nvPr/>
          </p:nvGrpSpPr>
          <p:grpSpPr>
            <a:xfrm>
              <a:off x="3512324" y="5309869"/>
              <a:ext cx="914400" cy="914400"/>
              <a:chOff x="5052060" y="1284819"/>
              <a:chExt cx="914400" cy="914400"/>
            </a:xfrm>
          </p:grpSpPr>
          <p:sp>
            <p:nvSpPr>
              <p:cNvPr id="19" name="Oval 18">
                <a:extLst>
                  <a:ext uri="{FF2B5EF4-FFF2-40B4-BE49-F238E27FC236}">
                    <a16:creationId xmlns:a16="http://schemas.microsoft.com/office/drawing/2014/main" id="{4A57BD79-220F-4AB2-916F-4569C4840475}"/>
                  </a:ext>
                </a:extLst>
              </p:cNvPr>
              <p:cNvSpPr/>
              <p:nvPr/>
            </p:nvSpPr>
            <p:spPr>
              <a:xfrm>
                <a:off x="5052060" y="1284819"/>
                <a:ext cx="914400" cy="914400"/>
              </a:xfrm>
              <a:prstGeom prst="ellipse">
                <a:avLst/>
              </a:prstGeom>
              <a:noFill/>
              <a:ln>
                <a:solidFill>
                  <a:srgbClr val="1F5493"/>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CF57ED71-8F86-43AD-B49D-2730568AFB86}"/>
                  </a:ext>
                </a:extLst>
              </p:cNvPr>
              <p:cNvSpPr/>
              <p:nvPr/>
            </p:nvSpPr>
            <p:spPr>
              <a:xfrm>
                <a:off x="5143441" y="1379845"/>
                <a:ext cx="731520" cy="731520"/>
              </a:xfrm>
              <a:prstGeom prst="ellipse">
                <a:avLst/>
              </a:prstGeom>
              <a:solidFill>
                <a:srgbClr val="1F54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7DC52EA6-F0FF-4D6C-B2FB-FE80A5AB7718}"/>
                </a:ext>
              </a:extLst>
            </p:cNvPr>
            <p:cNvGrpSpPr/>
            <p:nvPr/>
          </p:nvGrpSpPr>
          <p:grpSpPr>
            <a:xfrm>
              <a:off x="5134992" y="4428666"/>
              <a:ext cx="914400" cy="914400"/>
              <a:chOff x="5052060" y="1284819"/>
              <a:chExt cx="914400" cy="914400"/>
            </a:xfrm>
          </p:grpSpPr>
          <p:sp>
            <p:nvSpPr>
              <p:cNvPr id="22" name="Oval 21">
                <a:extLst>
                  <a:ext uri="{FF2B5EF4-FFF2-40B4-BE49-F238E27FC236}">
                    <a16:creationId xmlns:a16="http://schemas.microsoft.com/office/drawing/2014/main" id="{39D56251-0C64-4567-8664-DB3256C9341F}"/>
                  </a:ext>
                </a:extLst>
              </p:cNvPr>
              <p:cNvSpPr/>
              <p:nvPr/>
            </p:nvSpPr>
            <p:spPr>
              <a:xfrm>
                <a:off x="5052060" y="1284819"/>
                <a:ext cx="914400" cy="914400"/>
              </a:xfrm>
              <a:prstGeom prst="ellipse">
                <a:avLst/>
              </a:prstGeom>
              <a:noFill/>
              <a:ln>
                <a:solidFill>
                  <a:srgbClr val="102E5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782F277E-B3AE-4ABF-BEDD-6337D58C2915}"/>
                  </a:ext>
                </a:extLst>
              </p:cNvPr>
              <p:cNvSpPr/>
              <p:nvPr/>
            </p:nvSpPr>
            <p:spPr>
              <a:xfrm>
                <a:off x="5143441" y="1379845"/>
                <a:ext cx="731520" cy="731520"/>
              </a:xfrm>
              <a:prstGeom prst="ellipse">
                <a:avLst/>
              </a:prstGeom>
              <a:solidFill>
                <a:srgbClr val="102E50"/>
              </a:solidFill>
              <a:ln>
                <a:solidFill>
                  <a:srgbClr val="102E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3DDAC4A7-A3CD-4C20-BB44-53DBA82FEBE4}"/>
                </a:ext>
              </a:extLst>
            </p:cNvPr>
            <p:cNvGrpSpPr/>
            <p:nvPr/>
          </p:nvGrpSpPr>
          <p:grpSpPr>
            <a:xfrm>
              <a:off x="5135110" y="2111923"/>
              <a:ext cx="914400" cy="914400"/>
              <a:chOff x="5052060" y="1284819"/>
              <a:chExt cx="914400" cy="914400"/>
            </a:xfrm>
          </p:grpSpPr>
          <p:sp>
            <p:nvSpPr>
              <p:cNvPr id="25" name="Oval 24">
                <a:extLst>
                  <a:ext uri="{FF2B5EF4-FFF2-40B4-BE49-F238E27FC236}">
                    <a16:creationId xmlns:a16="http://schemas.microsoft.com/office/drawing/2014/main" id="{C8BBC336-A5AC-4D25-919B-C475A77D0AF4}"/>
                  </a:ext>
                </a:extLst>
              </p:cNvPr>
              <p:cNvSpPr/>
              <p:nvPr/>
            </p:nvSpPr>
            <p:spPr>
              <a:xfrm>
                <a:off x="5052060" y="1284819"/>
                <a:ext cx="914400" cy="914400"/>
              </a:xfrm>
              <a:prstGeom prst="ellipse">
                <a:avLst/>
              </a:prstGeom>
              <a:noFill/>
              <a:ln>
                <a:solidFill>
                  <a:srgbClr val="1F5493"/>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42440B5B-6D69-49B3-A09B-CB4DEC22A132}"/>
                  </a:ext>
                </a:extLst>
              </p:cNvPr>
              <p:cNvSpPr/>
              <p:nvPr/>
            </p:nvSpPr>
            <p:spPr>
              <a:xfrm>
                <a:off x="5143441" y="1379845"/>
                <a:ext cx="731520" cy="731520"/>
              </a:xfrm>
              <a:prstGeom prst="ellipse">
                <a:avLst/>
              </a:prstGeom>
              <a:solidFill>
                <a:srgbClr val="1F5493"/>
              </a:solidFill>
              <a:ln>
                <a:solidFill>
                  <a:srgbClr val="1F54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94E0564C-4FE4-473D-BC94-371F382C2597}"/>
                </a:ext>
              </a:extLst>
            </p:cNvPr>
            <p:cNvGrpSpPr/>
            <p:nvPr/>
          </p:nvGrpSpPr>
          <p:grpSpPr>
            <a:xfrm>
              <a:off x="4469862" y="3226050"/>
              <a:ext cx="914400" cy="914400"/>
              <a:chOff x="5052060" y="1284819"/>
              <a:chExt cx="914400" cy="914400"/>
            </a:xfrm>
          </p:grpSpPr>
          <p:sp>
            <p:nvSpPr>
              <p:cNvPr id="28" name="Oval 27">
                <a:extLst>
                  <a:ext uri="{FF2B5EF4-FFF2-40B4-BE49-F238E27FC236}">
                    <a16:creationId xmlns:a16="http://schemas.microsoft.com/office/drawing/2014/main" id="{CC589F4A-489C-45E6-93CE-BF1CF3F606C3}"/>
                  </a:ext>
                </a:extLst>
              </p:cNvPr>
              <p:cNvSpPr/>
              <p:nvPr/>
            </p:nvSpPr>
            <p:spPr>
              <a:xfrm>
                <a:off x="5052060" y="1284819"/>
                <a:ext cx="914400" cy="914400"/>
              </a:xfrm>
              <a:prstGeom prst="ellipse">
                <a:avLst/>
              </a:prstGeom>
              <a:noFill/>
              <a:ln>
                <a:solidFill>
                  <a:srgbClr val="1755C4"/>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92C71F3F-61A0-4C73-A8A6-D25B3DC698CB}"/>
                  </a:ext>
                </a:extLst>
              </p:cNvPr>
              <p:cNvSpPr/>
              <p:nvPr/>
            </p:nvSpPr>
            <p:spPr>
              <a:xfrm>
                <a:off x="5143441" y="1379845"/>
                <a:ext cx="731520" cy="731520"/>
              </a:xfrm>
              <a:prstGeom prst="ellipse">
                <a:avLst/>
              </a:prstGeom>
              <a:solidFill>
                <a:srgbClr val="1755C4"/>
              </a:solidFill>
              <a:ln>
                <a:solidFill>
                  <a:srgbClr val="1755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Rectangle 29">
              <a:extLst>
                <a:ext uri="{FF2B5EF4-FFF2-40B4-BE49-F238E27FC236}">
                  <a16:creationId xmlns:a16="http://schemas.microsoft.com/office/drawing/2014/main" id="{6608766B-D0F1-4DC8-AC8A-57B40FE465E2}"/>
                </a:ext>
              </a:extLst>
            </p:cNvPr>
            <p:cNvSpPr/>
            <p:nvPr/>
          </p:nvSpPr>
          <p:spPr>
            <a:xfrm>
              <a:off x="6089266" y="4363920"/>
              <a:ext cx="2985404" cy="1077218"/>
            </a:xfrm>
            <a:prstGeom prst="rect">
              <a:avLst/>
            </a:prstGeom>
          </p:spPr>
          <p:txBody>
            <a:bodyPr wrap="square">
              <a:spAutoFit/>
            </a:bodyPr>
            <a:lstStyle/>
            <a:p>
              <a:r>
                <a:rPr lang="en-US" sz="1600" dirty="0"/>
                <a:t>Providing Continuous Monitoring support to System Owners for continued system authorization and approval.</a:t>
              </a:r>
            </a:p>
          </p:txBody>
        </p:sp>
        <p:sp>
          <p:nvSpPr>
            <p:cNvPr id="31" name="Rectangle 30">
              <a:extLst>
                <a:ext uri="{FF2B5EF4-FFF2-40B4-BE49-F238E27FC236}">
                  <a16:creationId xmlns:a16="http://schemas.microsoft.com/office/drawing/2014/main" id="{E93923F4-6F05-421D-A2DA-630475DA95D8}"/>
                </a:ext>
              </a:extLst>
            </p:cNvPr>
            <p:cNvSpPr/>
            <p:nvPr/>
          </p:nvSpPr>
          <p:spPr>
            <a:xfrm>
              <a:off x="6049392" y="2140677"/>
              <a:ext cx="3025278" cy="830997"/>
            </a:xfrm>
            <a:prstGeom prst="rect">
              <a:avLst/>
            </a:prstGeom>
          </p:spPr>
          <p:txBody>
            <a:bodyPr wrap="square">
              <a:spAutoFit/>
            </a:bodyPr>
            <a:lstStyle/>
            <a:p>
              <a:r>
                <a:rPr lang="en-US" sz="1600" dirty="0"/>
                <a:t>Researchers may use or encounter these systems in their research projects.</a:t>
              </a:r>
            </a:p>
          </p:txBody>
        </p:sp>
        <p:sp>
          <p:nvSpPr>
            <p:cNvPr id="32" name="Rectangle 31">
              <a:extLst>
                <a:ext uri="{FF2B5EF4-FFF2-40B4-BE49-F238E27FC236}">
                  <a16:creationId xmlns:a16="http://schemas.microsoft.com/office/drawing/2014/main" id="{432177C2-7706-4552-9BF8-BBAAE1876C6B}"/>
                </a:ext>
              </a:extLst>
            </p:cNvPr>
            <p:cNvSpPr/>
            <p:nvPr/>
          </p:nvSpPr>
          <p:spPr>
            <a:xfrm>
              <a:off x="5384261" y="3271882"/>
              <a:ext cx="3561583" cy="830997"/>
            </a:xfrm>
            <a:prstGeom prst="rect">
              <a:avLst/>
            </a:prstGeom>
          </p:spPr>
          <p:txBody>
            <a:bodyPr wrap="square">
              <a:spAutoFit/>
            </a:bodyPr>
            <a:lstStyle/>
            <a:p>
              <a:r>
                <a:rPr lang="en-US" sz="1600" dirty="0"/>
                <a:t>This list is a quick way to determine if the system proposed for use has a valid VA ATO (Authority to Operate).</a:t>
              </a:r>
            </a:p>
          </p:txBody>
        </p:sp>
        <p:cxnSp>
          <p:nvCxnSpPr>
            <p:cNvPr id="33" name="Straight Connector 32">
              <a:extLst>
                <a:ext uri="{FF2B5EF4-FFF2-40B4-BE49-F238E27FC236}">
                  <a16:creationId xmlns:a16="http://schemas.microsoft.com/office/drawing/2014/main" id="{1C087D44-E424-43F4-873A-B66377B30AC8}"/>
                </a:ext>
              </a:extLst>
            </p:cNvPr>
            <p:cNvCxnSpPr>
              <a:stCxn id="9" idx="0"/>
            </p:cNvCxnSpPr>
            <p:nvPr/>
          </p:nvCxnSpPr>
          <p:spPr>
            <a:xfrm flipV="1">
              <a:off x="2914192" y="1875033"/>
              <a:ext cx="598132" cy="102532"/>
            </a:xfrm>
            <a:prstGeom prst="line">
              <a:avLst/>
            </a:prstGeom>
            <a:ln w="19050">
              <a:solidFill>
                <a:srgbClr val="102E5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91B4A44-8F6C-4EB1-A4CD-43BA0BE86428}"/>
                </a:ext>
              </a:extLst>
            </p:cNvPr>
            <p:cNvCxnSpPr>
              <a:endCxn id="25" idx="2"/>
            </p:cNvCxnSpPr>
            <p:nvPr/>
          </p:nvCxnSpPr>
          <p:spPr>
            <a:xfrm flipV="1">
              <a:off x="3796130" y="2569123"/>
              <a:ext cx="1338980" cy="200054"/>
            </a:xfrm>
            <a:prstGeom prst="line">
              <a:avLst/>
            </a:prstGeom>
            <a:ln w="19050">
              <a:solidFill>
                <a:srgbClr val="1F5493"/>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D35E4D4-0B4E-4CEA-B7F7-F8A0C5C97328}"/>
                </a:ext>
              </a:extLst>
            </p:cNvPr>
            <p:cNvCxnSpPr>
              <a:cxnSpLocks/>
              <a:stCxn id="40" idx="6"/>
              <a:endCxn id="28" idx="2"/>
            </p:cNvCxnSpPr>
            <p:nvPr/>
          </p:nvCxnSpPr>
          <p:spPr>
            <a:xfrm flipV="1">
              <a:off x="4036189" y="3683250"/>
              <a:ext cx="433673" cy="4562"/>
            </a:xfrm>
            <a:prstGeom prst="line">
              <a:avLst/>
            </a:prstGeom>
            <a:ln w="19050">
              <a:solidFill>
                <a:srgbClr val="1755C4"/>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B7C48E2-1996-4E7E-9552-5FA46BF5C7F3}"/>
                </a:ext>
              </a:extLst>
            </p:cNvPr>
            <p:cNvCxnSpPr>
              <a:endCxn id="22" idx="2"/>
            </p:cNvCxnSpPr>
            <p:nvPr/>
          </p:nvCxnSpPr>
          <p:spPr>
            <a:xfrm>
              <a:off x="3779755" y="4428666"/>
              <a:ext cx="1355237" cy="457200"/>
            </a:xfrm>
            <a:prstGeom prst="line">
              <a:avLst/>
            </a:prstGeom>
            <a:ln w="19050">
              <a:solidFill>
                <a:srgbClr val="102E5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652D142-D5EF-4474-9716-3288864A8E23}"/>
                </a:ext>
              </a:extLst>
            </p:cNvPr>
            <p:cNvCxnSpPr>
              <a:cxnSpLocks/>
              <a:stCxn id="42" idx="5"/>
              <a:endCxn id="19" idx="2"/>
            </p:cNvCxnSpPr>
            <p:nvPr/>
          </p:nvCxnSpPr>
          <p:spPr>
            <a:xfrm>
              <a:off x="2807083" y="5397278"/>
              <a:ext cx="705241" cy="369791"/>
            </a:xfrm>
            <a:prstGeom prst="line">
              <a:avLst/>
            </a:prstGeom>
            <a:ln w="19050">
              <a:solidFill>
                <a:srgbClr val="1F5493"/>
              </a:solidFill>
            </a:ln>
          </p:spPr>
          <p:style>
            <a:lnRef idx="1">
              <a:schemeClr val="accent1"/>
            </a:lnRef>
            <a:fillRef idx="0">
              <a:schemeClr val="accent1"/>
            </a:fillRef>
            <a:effectRef idx="0">
              <a:schemeClr val="accent1"/>
            </a:effectRef>
            <a:fontRef idx="minor">
              <a:schemeClr val="tx1"/>
            </a:fontRef>
          </p:style>
        </p:cxnSp>
        <p:sp>
          <p:nvSpPr>
            <p:cNvPr id="38" name="Oval 37">
              <a:extLst>
                <a:ext uri="{FF2B5EF4-FFF2-40B4-BE49-F238E27FC236}">
                  <a16:creationId xmlns:a16="http://schemas.microsoft.com/office/drawing/2014/main" id="{C0CC1A30-5FBA-4E6A-BA6B-5E0F8ACE81B0}"/>
                </a:ext>
              </a:extLst>
            </p:cNvPr>
            <p:cNvSpPr/>
            <p:nvPr/>
          </p:nvSpPr>
          <p:spPr>
            <a:xfrm>
              <a:off x="2883423" y="1927891"/>
              <a:ext cx="137160" cy="137160"/>
            </a:xfrm>
            <a:prstGeom prst="ellipse">
              <a:avLst/>
            </a:prstGeom>
            <a:solidFill>
              <a:srgbClr val="102E50"/>
            </a:solidFill>
            <a:ln>
              <a:solidFill>
                <a:srgbClr val="102E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D5529ACD-655D-4F91-B6E5-297869898294}"/>
                </a:ext>
              </a:extLst>
            </p:cNvPr>
            <p:cNvSpPr/>
            <p:nvPr/>
          </p:nvSpPr>
          <p:spPr>
            <a:xfrm>
              <a:off x="3691424" y="2728602"/>
              <a:ext cx="137160" cy="137160"/>
            </a:xfrm>
            <a:prstGeom prst="ellipse">
              <a:avLst/>
            </a:prstGeom>
            <a:solidFill>
              <a:srgbClr val="1F5493"/>
            </a:solidFill>
            <a:ln>
              <a:solidFill>
                <a:srgbClr val="1F54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C9E8CCAC-C8D2-45A6-BF97-D513729321D3}"/>
                </a:ext>
              </a:extLst>
            </p:cNvPr>
            <p:cNvSpPr/>
            <p:nvPr/>
          </p:nvSpPr>
          <p:spPr>
            <a:xfrm>
              <a:off x="3899029" y="3619232"/>
              <a:ext cx="137160" cy="137160"/>
            </a:xfrm>
            <a:prstGeom prst="ellipse">
              <a:avLst/>
            </a:prstGeom>
            <a:solidFill>
              <a:srgbClr val="1755C4"/>
            </a:solidFill>
            <a:ln>
              <a:solidFill>
                <a:srgbClr val="1755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E5BF87AC-A2F4-4672-AC8E-80727CDCA2E2}"/>
                </a:ext>
              </a:extLst>
            </p:cNvPr>
            <p:cNvSpPr/>
            <p:nvPr/>
          </p:nvSpPr>
          <p:spPr>
            <a:xfrm>
              <a:off x="3714313" y="4339079"/>
              <a:ext cx="137160" cy="137160"/>
            </a:xfrm>
            <a:prstGeom prst="ellipse">
              <a:avLst/>
            </a:prstGeom>
            <a:solidFill>
              <a:srgbClr val="102E50"/>
            </a:solidFill>
            <a:ln>
              <a:solidFill>
                <a:srgbClr val="102E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5E50DD4E-9CB1-4741-AE4A-22C4C62D0529}"/>
                </a:ext>
              </a:extLst>
            </p:cNvPr>
            <p:cNvSpPr/>
            <p:nvPr/>
          </p:nvSpPr>
          <p:spPr>
            <a:xfrm>
              <a:off x="2690010" y="5280205"/>
              <a:ext cx="137160" cy="137160"/>
            </a:xfrm>
            <a:prstGeom prst="ellipse">
              <a:avLst/>
            </a:prstGeom>
            <a:solidFill>
              <a:srgbClr val="1F5493"/>
            </a:solidFill>
            <a:ln>
              <a:solidFill>
                <a:srgbClr val="1F54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Graphic 42" descr="Gears">
              <a:extLst>
                <a:ext uri="{FF2B5EF4-FFF2-40B4-BE49-F238E27FC236}">
                  <a16:creationId xmlns:a16="http://schemas.microsoft.com/office/drawing/2014/main" id="{FF53B666-449F-4DD2-B72B-8EC318E9D2C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683764" y="1454992"/>
              <a:ext cx="548640" cy="548640"/>
            </a:xfrm>
            <a:prstGeom prst="rect">
              <a:avLst/>
            </a:prstGeom>
          </p:spPr>
        </p:pic>
        <p:pic>
          <p:nvPicPr>
            <p:cNvPr id="44" name="Graphic 43" descr="Flask">
              <a:extLst>
                <a:ext uri="{FF2B5EF4-FFF2-40B4-BE49-F238E27FC236}">
                  <a16:creationId xmlns:a16="http://schemas.microsoft.com/office/drawing/2014/main" id="{40012E17-E550-43E5-801B-4207B977D2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22294" y="2285390"/>
              <a:ext cx="548640" cy="548640"/>
            </a:xfrm>
            <a:prstGeom prst="rect">
              <a:avLst/>
            </a:prstGeom>
          </p:spPr>
        </p:pic>
        <p:pic>
          <p:nvPicPr>
            <p:cNvPr id="45" name="Graphic 44" descr="Research">
              <a:extLst>
                <a:ext uri="{FF2B5EF4-FFF2-40B4-BE49-F238E27FC236}">
                  <a16:creationId xmlns:a16="http://schemas.microsoft.com/office/drawing/2014/main" id="{168D15CC-F946-44DF-950D-3C6A1B4A6E8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652683" y="3402937"/>
              <a:ext cx="548640" cy="548640"/>
            </a:xfrm>
            <a:prstGeom prst="rect">
              <a:avLst/>
            </a:prstGeom>
          </p:spPr>
        </p:pic>
        <p:pic>
          <p:nvPicPr>
            <p:cNvPr id="46" name="Graphic 45" descr="Stream">
              <a:extLst>
                <a:ext uri="{FF2B5EF4-FFF2-40B4-BE49-F238E27FC236}">
                  <a16:creationId xmlns:a16="http://schemas.microsoft.com/office/drawing/2014/main" id="{6F28D42D-2D78-4D24-92B7-3AE970F6C9C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305766" y="4612675"/>
              <a:ext cx="548640" cy="548640"/>
            </a:xfrm>
            <a:prstGeom prst="rect">
              <a:avLst/>
            </a:prstGeom>
          </p:spPr>
        </p:pic>
        <p:pic>
          <p:nvPicPr>
            <p:cNvPr id="47" name="Graphic 46" descr="Computer">
              <a:extLst>
                <a:ext uri="{FF2B5EF4-FFF2-40B4-BE49-F238E27FC236}">
                  <a16:creationId xmlns:a16="http://schemas.microsoft.com/office/drawing/2014/main" id="{D0BF3D3B-58F2-428E-8917-85616588121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700958" y="5521095"/>
              <a:ext cx="548640" cy="548640"/>
            </a:xfrm>
            <a:prstGeom prst="rect">
              <a:avLst/>
            </a:prstGeom>
          </p:spPr>
        </p:pic>
      </p:grpSp>
      <p:sp>
        <p:nvSpPr>
          <p:cNvPr id="49" name="Slide Number Placeholder 48">
            <a:extLst>
              <a:ext uri="{FF2B5EF4-FFF2-40B4-BE49-F238E27FC236}">
                <a16:creationId xmlns:a16="http://schemas.microsoft.com/office/drawing/2014/main" id="{5B7AF530-D396-41FB-867B-6E75837CADDE}"/>
              </a:ext>
            </a:extLst>
          </p:cNvPr>
          <p:cNvSpPr>
            <a:spLocks noGrp="1"/>
          </p:cNvSpPr>
          <p:nvPr>
            <p:ph type="sldNum" sz="quarter" idx="12"/>
          </p:nvPr>
        </p:nvSpPr>
        <p:spPr/>
        <p:txBody>
          <a:bodyPr/>
          <a:lstStyle/>
          <a:p>
            <a:fld id="{E573346A-FCA4-684E-8D18-26E8324063ED}" type="slidenum">
              <a:rPr lang="en-US" smtClean="0"/>
              <a:t>12</a:t>
            </a:fld>
            <a:endParaRPr lang="en-US"/>
          </a:p>
        </p:txBody>
      </p:sp>
    </p:spTree>
    <p:extLst>
      <p:ext uri="{BB962C8B-B14F-4D97-AF65-F5344CB8AC3E}">
        <p14:creationId xmlns:p14="http://schemas.microsoft.com/office/powerpoint/2010/main" val="3680059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0415EE5-3B82-4B72-8831-BC00EEEAFCAC}"/>
              </a:ext>
            </a:extLst>
          </p:cNvPr>
          <p:cNvSpPr>
            <a:spLocks noGrp="1"/>
          </p:cNvSpPr>
          <p:nvPr>
            <p:ph type="sldNum" sz="quarter" idx="12"/>
          </p:nvPr>
        </p:nvSpPr>
        <p:spPr/>
        <p:txBody>
          <a:bodyPr/>
          <a:lstStyle/>
          <a:p>
            <a:fld id="{E573346A-FCA4-684E-8D18-26E8324063ED}" type="slidenum">
              <a:rPr lang="en-US" smtClean="0"/>
              <a:t>13</a:t>
            </a:fld>
            <a:endParaRPr lang="en-US"/>
          </a:p>
        </p:txBody>
      </p:sp>
      <p:sp>
        <p:nvSpPr>
          <p:cNvPr id="8" name="Title 4">
            <a:extLst>
              <a:ext uri="{FF2B5EF4-FFF2-40B4-BE49-F238E27FC236}">
                <a16:creationId xmlns:a16="http://schemas.microsoft.com/office/drawing/2014/main" id="{6DA963A5-852F-4449-97C1-E936B356441A}"/>
              </a:ext>
            </a:extLst>
          </p:cNvPr>
          <p:cNvSpPr txBox="1">
            <a:spLocks/>
          </p:cNvSpPr>
          <p:nvPr/>
        </p:nvSpPr>
        <p:spPr>
          <a:xfrm>
            <a:off x="630935" y="378460"/>
            <a:ext cx="8208894" cy="68580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2800" b="1" i="0" kern="1200" baseline="0">
                <a:solidFill>
                  <a:srgbClr val="1F1F1F"/>
                </a:solidFill>
                <a:latin typeface="Calibri" charset="0"/>
                <a:ea typeface="Calibri" charset="0"/>
                <a:cs typeface="Calibri" charset="0"/>
              </a:defRPr>
            </a:lvl1pPr>
          </a:lstStyle>
          <a:p>
            <a:r>
              <a:rPr lang="en-US" dirty="0">
                <a:solidFill>
                  <a:schemeClr val="tx1"/>
                </a:solidFill>
              </a:rPr>
              <a:t>Snapshot of Supported Research Systems</a:t>
            </a:r>
          </a:p>
        </p:txBody>
      </p:sp>
      <p:graphicFrame>
        <p:nvGraphicFramePr>
          <p:cNvPr id="9" name="Table 9">
            <a:extLst>
              <a:ext uri="{FF2B5EF4-FFF2-40B4-BE49-F238E27FC236}">
                <a16:creationId xmlns:a16="http://schemas.microsoft.com/office/drawing/2014/main" id="{1C24DA75-75E6-4744-8F10-41954DC5EA14}"/>
              </a:ext>
            </a:extLst>
          </p:cNvPr>
          <p:cNvGraphicFramePr>
            <a:graphicFrameLocks noGrp="1"/>
          </p:cNvGraphicFramePr>
          <p:nvPr>
            <p:extLst>
              <p:ext uri="{D42A27DB-BD31-4B8C-83A1-F6EECF244321}">
                <p14:modId xmlns:p14="http://schemas.microsoft.com/office/powerpoint/2010/main" val="3732393545"/>
              </p:ext>
            </p:extLst>
          </p:nvPr>
        </p:nvGraphicFramePr>
        <p:xfrm>
          <a:off x="153542" y="1185408"/>
          <a:ext cx="8804928" cy="4166235"/>
        </p:xfrm>
        <a:graphic>
          <a:graphicData uri="http://schemas.openxmlformats.org/drawingml/2006/table">
            <a:tbl>
              <a:tblPr firstRow="1" bandRow="1">
                <a:tableStyleId>{5C22544A-7EE6-4342-B048-85BDC9FD1C3A}</a:tableStyleId>
              </a:tblPr>
              <a:tblGrid>
                <a:gridCol w="1760986">
                  <a:extLst>
                    <a:ext uri="{9D8B030D-6E8A-4147-A177-3AD203B41FA5}">
                      <a16:colId xmlns:a16="http://schemas.microsoft.com/office/drawing/2014/main" val="1313272350"/>
                    </a:ext>
                  </a:extLst>
                </a:gridCol>
                <a:gridCol w="1536753">
                  <a:extLst>
                    <a:ext uri="{9D8B030D-6E8A-4147-A177-3AD203B41FA5}">
                      <a16:colId xmlns:a16="http://schemas.microsoft.com/office/drawing/2014/main" val="4240002471"/>
                    </a:ext>
                  </a:extLst>
                </a:gridCol>
                <a:gridCol w="1677298">
                  <a:extLst>
                    <a:ext uri="{9D8B030D-6E8A-4147-A177-3AD203B41FA5}">
                      <a16:colId xmlns:a16="http://schemas.microsoft.com/office/drawing/2014/main" val="1558746870"/>
                    </a:ext>
                  </a:extLst>
                </a:gridCol>
                <a:gridCol w="1371586">
                  <a:extLst>
                    <a:ext uri="{9D8B030D-6E8A-4147-A177-3AD203B41FA5}">
                      <a16:colId xmlns:a16="http://schemas.microsoft.com/office/drawing/2014/main" val="752657055"/>
                    </a:ext>
                  </a:extLst>
                </a:gridCol>
                <a:gridCol w="2458305">
                  <a:extLst>
                    <a:ext uri="{9D8B030D-6E8A-4147-A177-3AD203B41FA5}">
                      <a16:colId xmlns:a16="http://schemas.microsoft.com/office/drawing/2014/main" val="2596519348"/>
                    </a:ext>
                  </a:extLst>
                </a:gridCol>
              </a:tblGrid>
              <a:tr h="370840">
                <a:tc>
                  <a:txBody>
                    <a:bodyPr/>
                    <a:lstStyle/>
                    <a:p>
                      <a:pPr algn="ctr" fontAlgn="ctr"/>
                      <a:r>
                        <a:rPr lang="en-US" sz="1800" b="1" i="0" u="sng" strike="noStrike" dirty="0">
                          <a:solidFill>
                            <a:schemeClr val="bg1"/>
                          </a:solidFill>
                          <a:effectLst/>
                          <a:latin typeface="Calibri" panose="020F0502020204030204" pitchFamily="34" charset="0"/>
                        </a:rPr>
                        <a:t>System</a:t>
                      </a:r>
                    </a:p>
                  </a:txBody>
                  <a:tcPr marL="9525" marR="9525" marT="9525" marB="0" anchor="ctr"/>
                </a:tc>
                <a:tc>
                  <a:txBody>
                    <a:bodyPr/>
                    <a:lstStyle/>
                    <a:p>
                      <a:pPr algn="ctr" fontAlgn="ctr"/>
                      <a:r>
                        <a:rPr lang="en-US" sz="1800" b="1" i="0" u="sng" strike="noStrike" dirty="0">
                          <a:solidFill>
                            <a:schemeClr val="bg1"/>
                          </a:solidFill>
                          <a:effectLst/>
                          <a:latin typeface="Calibri" panose="020F0502020204030204" pitchFamily="34" charset="0"/>
                        </a:rPr>
                        <a:t>ISSO</a:t>
                      </a:r>
                    </a:p>
                  </a:txBody>
                  <a:tcPr marL="9525" marR="9525" marT="9525" marB="0" anchor="ctr"/>
                </a:tc>
                <a:tc>
                  <a:txBody>
                    <a:bodyPr/>
                    <a:lstStyle/>
                    <a:p>
                      <a:pPr algn="ctr" fontAlgn="ctr"/>
                      <a:r>
                        <a:rPr lang="en-US" sz="1800" b="1" i="0" u="sng" strike="noStrike" dirty="0">
                          <a:solidFill>
                            <a:schemeClr val="bg1"/>
                          </a:solidFill>
                          <a:effectLst/>
                          <a:latin typeface="Calibri" panose="020F0502020204030204" pitchFamily="34" charset="0"/>
                        </a:rPr>
                        <a:t>System Owner</a:t>
                      </a:r>
                    </a:p>
                  </a:txBody>
                  <a:tcPr marL="9525" marR="9525" marT="9525" marB="0" anchor="ctr"/>
                </a:tc>
                <a:tc>
                  <a:txBody>
                    <a:bodyPr/>
                    <a:lstStyle/>
                    <a:p>
                      <a:pPr algn="ctr" fontAlgn="ctr"/>
                      <a:r>
                        <a:rPr lang="en-US" sz="1800" b="1" i="0" u="sng" strike="noStrike" dirty="0">
                          <a:solidFill>
                            <a:schemeClr val="bg1"/>
                          </a:solidFill>
                          <a:effectLst/>
                          <a:latin typeface="Calibri" panose="020F0502020204030204" pitchFamily="34" charset="0"/>
                        </a:rPr>
                        <a:t>ATO Status</a:t>
                      </a:r>
                    </a:p>
                  </a:txBody>
                  <a:tcPr marL="9525" marR="9525" marT="9525" marB="0" anchor="ctr"/>
                </a:tc>
                <a:tc>
                  <a:txBody>
                    <a:bodyPr/>
                    <a:lstStyle/>
                    <a:p>
                      <a:pPr algn="ctr" fontAlgn="ctr"/>
                      <a:r>
                        <a:rPr lang="en-US" sz="1800" b="1" i="0" u="sng" strike="noStrike" dirty="0">
                          <a:solidFill>
                            <a:schemeClr val="bg1"/>
                          </a:solidFill>
                          <a:effectLst/>
                          <a:latin typeface="Calibri" panose="020F0502020204030204" pitchFamily="34" charset="0"/>
                        </a:rPr>
                        <a:t>Research Use</a:t>
                      </a:r>
                    </a:p>
                  </a:txBody>
                  <a:tcPr marL="9525" marR="9525" marT="9525" marB="0" anchor="ctr"/>
                </a:tc>
                <a:extLst>
                  <a:ext uri="{0D108BD9-81ED-4DB2-BD59-A6C34878D82A}">
                    <a16:rowId xmlns:a16="http://schemas.microsoft.com/office/drawing/2014/main" val="1483706959"/>
                  </a:ext>
                </a:extLst>
              </a:tr>
              <a:tr h="370840">
                <a:tc>
                  <a:txBody>
                    <a:bodyPr/>
                    <a:lstStyle/>
                    <a:p>
                      <a:pPr algn="ctr" fontAlgn="ctr"/>
                      <a:r>
                        <a:rPr lang="en-US" sz="1400" b="1" i="0" u="none" strike="noStrike" dirty="0">
                          <a:solidFill>
                            <a:srgbClr val="000000"/>
                          </a:solidFill>
                          <a:effectLst/>
                          <a:latin typeface="Calibri" panose="020F0502020204030204" pitchFamily="34" charset="0"/>
                        </a:rPr>
                        <a:t>CSP - Cooperative Studies Program</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Tristan Carroll</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Doug Smith</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ATO Granted</a:t>
                      </a:r>
                    </a:p>
                  </a:txBody>
                  <a:tcPr marL="9525" marR="9525" marT="9525" marB="0" anchor="ctr"/>
                </a:tc>
                <a:tc>
                  <a:txBody>
                    <a:bodyPr/>
                    <a:lstStyle/>
                    <a:p>
                      <a:pPr algn="ctr" fontAlgn="b"/>
                      <a:r>
                        <a:rPr lang="en-US" sz="1400" b="0" i="0" u="none" strike="noStrike">
                          <a:solidFill>
                            <a:srgbClr val="000000"/>
                          </a:solidFill>
                          <a:effectLst/>
                          <a:latin typeface="Calibri" panose="020F0502020204030204" pitchFamily="34" charset="0"/>
                        </a:rPr>
                        <a:t>Multi-site clinical trials and observational studies</a:t>
                      </a:r>
                    </a:p>
                  </a:txBody>
                  <a:tcPr marL="9525" marR="9525" marT="9525" marB="0" anchor="ctr"/>
                </a:tc>
                <a:extLst>
                  <a:ext uri="{0D108BD9-81ED-4DB2-BD59-A6C34878D82A}">
                    <a16:rowId xmlns:a16="http://schemas.microsoft.com/office/drawing/2014/main" val="1263629296"/>
                  </a:ext>
                </a:extLst>
              </a:tr>
              <a:tr h="370840">
                <a:tc>
                  <a:txBody>
                    <a:bodyPr/>
                    <a:lstStyle/>
                    <a:p>
                      <a:pPr algn="ctr" fontAlgn="ctr"/>
                      <a:r>
                        <a:rPr lang="en-US" sz="1400" b="1" i="0" u="none" strike="noStrike">
                          <a:solidFill>
                            <a:srgbClr val="000000"/>
                          </a:solidFill>
                          <a:effectLst/>
                          <a:latin typeface="Calibri" panose="020F0502020204030204" pitchFamily="34" charset="0"/>
                        </a:rPr>
                        <a:t>GENISIS</a:t>
                      </a:r>
                    </a:p>
                  </a:txBody>
                  <a:tcPr marL="9525" marR="9525" marT="9525" marB="0" anchor="ctr"/>
                </a:tc>
                <a:tc>
                  <a:txBody>
                    <a:bodyPr/>
                    <a:lstStyle/>
                    <a:p>
                      <a:pPr algn="ctr" fontAlgn="ctr"/>
                      <a:r>
                        <a:rPr lang="en-US" sz="1400" b="0" i="0" u="none" strike="noStrike">
                          <a:solidFill>
                            <a:srgbClr val="000000"/>
                          </a:solidFill>
                          <a:effectLst/>
                          <a:latin typeface="Calibri" panose="020F0502020204030204" pitchFamily="34" charset="0"/>
                        </a:rPr>
                        <a:t>Terry Taylor</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Vanessa Davis</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ATO Granted</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Genomic (DNA) analysis</a:t>
                      </a:r>
                    </a:p>
                  </a:txBody>
                  <a:tcPr marL="9525" marR="9525" marT="9525" marB="0" anchor="ctr"/>
                </a:tc>
                <a:extLst>
                  <a:ext uri="{0D108BD9-81ED-4DB2-BD59-A6C34878D82A}">
                    <a16:rowId xmlns:a16="http://schemas.microsoft.com/office/drawing/2014/main" val="2798321334"/>
                  </a:ext>
                </a:extLst>
              </a:tr>
              <a:tr h="370840">
                <a:tc>
                  <a:txBody>
                    <a:bodyPr/>
                    <a:lstStyle/>
                    <a:p>
                      <a:pPr algn="ctr" fontAlgn="ctr"/>
                      <a:r>
                        <a:rPr lang="en-US" sz="1400" b="1" i="0" u="none" strike="noStrike">
                          <a:solidFill>
                            <a:srgbClr val="000000"/>
                          </a:solidFill>
                          <a:effectLst/>
                          <a:latin typeface="Calibri" panose="020F0502020204030204" pitchFamily="34" charset="0"/>
                        </a:rPr>
                        <a:t>MVP-Mail Print Scan IPSOS</a:t>
                      </a:r>
                    </a:p>
                  </a:txBody>
                  <a:tcPr marL="9525" marR="9525" marT="9525" marB="0" anchor="ctr"/>
                </a:tc>
                <a:tc>
                  <a:txBody>
                    <a:bodyPr/>
                    <a:lstStyle/>
                    <a:p>
                      <a:pPr algn="ctr" fontAlgn="ctr"/>
                      <a:r>
                        <a:rPr lang="en-US" sz="1400" b="0" i="0" u="none" strike="noStrike">
                          <a:solidFill>
                            <a:srgbClr val="000000"/>
                          </a:solidFill>
                          <a:effectLst/>
                          <a:latin typeface="Calibri" panose="020F0502020204030204" pitchFamily="34" charset="0"/>
                        </a:rPr>
                        <a:t>Kevin Essary</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Edmund Peirce</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ATO Pending</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Mail surveys and scan in returned surveys for MVP</a:t>
                      </a:r>
                    </a:p>
                  </a:txBody>
                  <a:tcPr marL="9525" marR="9525" marT="9525" marB="0" anchor="ctr"/>
                </a:tc>
                <a:extLst>
                  <a:ext uri="{0D108BD9-81ED-4DB2-BD59-A6C34878D82A}">
                    <a16:rowId xmlns:a16="http://schemas.microsoft.com/office/drawing/2014/main" val="4041910173"/>
                  </a:ext>
                </a:extLst>
              </a:tr>
              <a:tr h="370840">
                <a:tc>
                  <a:txBody>
                    <a:bodyPr/>
                    <a:lstStyle/>
                    <a:p>
                      <a:pPr algn="ctr" fontAlgn="ctr"/>
                      <a:r>
                        <a:rPr lang="en-US" sz="1400" b="1" i="0" u="none" strike="noStrike">
                          <a:solidFill>
                            <a:srgbClr val="000000"/>
                          </a:solidFill>
                          <a:effectLst/>
                          <a:latin typeface="Calibri" panose="020F0502020204030204" pitchFamily="34" charset="0"/>
                        </a:rPr>
                        <a:t>IRBManager</a:t>
                      </a:r>
                    </a:p>
                  </a:txBody>
                  <a:tcPr marL="9525" marR="9525" marT="9525" marB="0" anchor="ctr"/>
                </a:tc>
                <a:tc>
                  <a:txBody>
                    <a:bodyPr/>
                    <a:lstStyle/>
                    <a:p>
                      <a:pPr algn="ctr" fontAlgn="ctr"/>
                      <a:r>
                        <a:rPr lang="en-US" sz="1400" b="0" i="0" u="none" strike="noStrike">
                          <a:solidFill>
                            <a:srgbClr val="000000"/>
                          </a:solidFill>
                          <a:effectLst/>
                          <a:latin typeface="Calibri" panose="020F0502020204030204" pitchFamily="34" charset="0"/>
                        </a:rPr>
                        <a:t>Tristan Carroll</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Terrill Harrison</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ATO Granted</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Management and documentation of IRB processes.</a:t>
                      </a:r>
                    </a:p>
                  </a:txBody>
                  <a:tcPr marL="9525" marR="9525" marT="9525" marB="0" anchor="ctr"/>
                </a:tc>
                <a:extLst>
                  <a:ext uri="{0D108BD9-81ED-4DB2-BD59-A6C34878D82A}">
                    <a16:rowId xmlns:a16="http://schemas.microsoft.com/office/drawing/2014/main" val="2184216971"/>
                  </a:ext>
                </a:extLst>
              </a:tr>
              <a:tr h="370840">
                <a:tc>
                  <a:txBody>
                    <a:bodyPr/>
                    <a:lstStyle/>
                    <a:p>
                      <a:pPr algn="ctr" fontAlgn="ctr"/>
                      <a:r>
                        <a:rPr lang="en-US" sz="1400" b="1" i="0" u="none" strike="noStrike">
                          <a:solidFill>
                            <a:srgbClr val="000000"/>
                          </a:solidFill>
                          <a:effectLst/>
                          <a:latin typeface="Calibri" panose="020F0502020204030204" pitchFamily="34" charset="0"/>
                        </a:rPr>
                        <a:t>IRBNet</a:t>
                      </a:r>
                    </a:p>
                  </a:txBody>
                  <a:tcPr marL="9525" marR="9525" marT="9525" marB="0" anchor="ctr"/>
                </a:tc>
                <a:tc>
                  <a:txBody>
                    <a:bodyPr/>
                    <a:lstStyle/>
                    <a:p>
                      <a:pPr algn="ctr" fontAlgn="ctr"/>
                      <a:r>
                        <a:rPr lang="en-US" sz="1400" b="0" i="0" u="none" strike="noStrike">
                          <a:solidFill>
                            <a:srgbClr val="000000"/>
                          </a:solidFill>
                          <a:effectLst/>
                          <a:latin typeface="Calibri" panose="020F0502020204030204" pitchFamily="34" charset="0"/>
                        </a:rPr>
                        <a:t>George Quintela</a:t>
                      </a:r>
                    </a:p>
                  </a:txBody>
                  <a:tcPr marL="9525" marR="9525" marT="9525" marB="0" anchor="ctr"/>
                </a:tc>
                <a:tc>
                  <a:txBody>
                    <a:bodyPr/>
                    <a:lstStyle/>
                    <a:p>
                      <a:pPr algn="ctr" fontAlgn="ctr"/>
                      <a:r>
                        <a:rPr lang="en-US" sz="1400" b="0" i="0" u="none" strike="noStrike">
                          <a:solidFill>
                            <a:srgbClr val="000000"/>
                          </a:solidFill>
                          <a:effectLst/>
                          <a:latin typeface="Calibri" panose="020F0502020204030204" pitchFamily="34" charset="0"/>
                        </a:rPr>
                        <a:t>James Breeling</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ATO Granted</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Management and documentation of IRB processes.</a:t>
                      </a:r>
                    </a:p>
                  </a:txBody>
                  <a:tcPr marL="9525" marR="9525" marT="9525" marB="0" anchor="ctr"/>
                </a:tc>
                <a:extLst>
                  <a:ext uri="{0D108BD9-81ED-4DB2-BD59-A6C34878D82A}">
                    <a16:rowId xmlns:a16="http://schemas.microsoft.com/office/drawing/2014/main" val="1966287853"/>
                  </a:ext>
                </a:extLst>
              </a:tr>
              <a:tr h="370840">
                <a:tc>
                  <a:txBody>
                    <a:bodyPr/>
                    <a:lstStyle/>
                    <a:p>
                      <a:pPr algn="ctr" fontAlgn="ctr"/>
                      <a:r>
                        <a:rPr lang="en-US" sz="1400" b="1" i="0" u="none" strike="noStrike">
                          <a:solidFill>
                            <a:srgbClr val="000000"/>
                          </a:solidFill>
                          <a:effectLst/>
                          <a:latin typeface="Calibri" panose="020F0502020204030204" pitchFamily="34" charset="0"/>
                        </a:rPr>
                        <a:t>iRIS</a:t>
                      </a:r>
                    </a:p>
                  </a:txBody>
                  <a:tcPr marL="9525" marR="9525" marT="9525" marB="0" anchor="ctr"/>
                </a:tc>
                <a:tc>
                  <a:txBody>
                    <a:bodyPr/>
                    <a:lstStyle/>
                    <a:p>
                      <a:pPr algn="ctr" fontAlgn="ctr"/>
                      <a:r>
                        <a:rPr lang="en-US" sz="1400" b="0" i="0" u="none" strike="noStrike">
                          <a:solidFill>
                            <a:srgbClr val="000000"/>
                          </a:solidFill>
                          <a:effectLst/>
                          <a:latin typeface="Calibri" panose="020F0502020204030204" pitchFamily="34" charset="0"/>
                        </a:rPr>
                        <a:t>Tristan Carroll</a:t>
                      </a:r>
                    </a:p>
                  </a:txBody>
                  <a:tcPr marL="9525" marR="9525" marT="9525" marB="0" anchor="ctr"/>
                </a:tc>
                <a:tc>
                  <a:txBody>
                    <a:bodyPr/>
                    <a:lstStyle/>
                    <a:p>
                      <a:pPr algn="ctr" fontAlgn="ctr"/>
                      <a:r>
                        <a:rPr lang="en-US" sz="1400" b="0" i="0" u="none" strike="noStrike">
                          <a:solidFill>
                            <a:srgbClr val="000000"/>
                          </a:solidFill>
                          <a:effectLst/>
                          <a:latin typeface="Calibri" panose="020F0502020204030204" pitchFamily="34" charset="0"/>
                        </a:rPr>
                        <a:t>James Breeling</a:t>
                      </a:r>
                    </a:p>
                  </a:txBody>
                  <a:tcPr marL="9525" marR="9525" marT="9525" marB="0" anchor="ctr"/>
                </a:tc>
                <a:tc>
                  <a:txBody>
                    <a:bodyPr/>
                    <a:lstStyle/>
                    <a:p>
                      <a:pPr algn="ctr" fontAlgn="ctr"/>
                      <a:r>
                        <a:rPr lang="en-US" sz="1400" b="0" i="0" u="none" strike="noStrike">
                          <a:solidFill>
                            <a:srgbClr val="000000"/>
                          </a:solidFill>
                          <a:effectLst/>
                          <a:latin typeface="Calibri" panose="020F0502020204030204" pitchFamily="34" charset="0"/>
                        </a:rPr>
                        <a:t>ATO Granted</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Management and documentation of IRB processes.</a:t>
                      </a:r>
                    </a:p>
                  </a:txBody>
                  <a:tcPr marL="9525" marR="9525" marT="9525" marB="0" anchor="ctr"/>
                </a:tc>
                <a:extLst>
                  <a:ext uri="{0D108BD9-81ED-4DB2-BD59-A6C34878D82A}">
                    <a16:rowId xmlns:a16="http://schemas.microsoft.com/office/drawing/2014/main" val="2438309888"/>
                  </a:ext>
                </a:extLst>
              </a:tr>
              <a:tr h="370840">
                <a:tc>
                  <a:txBody>
                    <a:bodyPr/>
                    <a:lstStyle/>
                    <a:p>
                      <a:pPr algn="ctr" fontAlgn="ctr"/>
                      <a:r>
                        <a:rPr lang="en-US" sz="1400" b="1" i="0" u="none" strike="noStrike" dirty="0" err="1">
                          <a:solidFill>
                            <a:srgbClr val="000000"/>
                          </a:solidFill>
                          <a:effectLst/>
                          <a:latin typeface="Calibri" panose="020F0502020204030204" pitchFamily="34" charset="0"/>
                        </a:rPr>
                        <a:t>Maveric</a:t>
                      </a:r>
                      <a:r>
                        <a:rPr lang="en-US" sz="1400" b="1" i="0" u="none" strike="noStrike" dirty="0">
                          <a:solidFill>
                            <a:srgbClr val="000000"/>
                          </a:solidFill>
                          <a:effectLst/>
                          <a:latin typeface="Calibri" panose="020F0502020204030204" pitchFamily="34" charset="0"/>
                        </a:rPr>
                        <a:t> - Data Labs</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Terry Taylor</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Michael Wynn</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ATO Granted</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Data Analysis</a:t>
                      </a:r>
                    </a:p>
                  </a:txBody>
                  <a:tcPr marL="9525" marR="9525" marT="9525" marB="0" anchor="ctr"/>
                </a:tc>
                <a:extLst>
                  <a:ext uri="{0D108BD9-81ED-4DB2-BD59-A6C34878D82A}">
                    <a16:rowId xmlns:a16="http://schemas.microsoft.com/office/drawing/2014/main" val="444260135"/>
                  </a:ext>
                </a:extLst>
              </a:tr>
              <a:tr h="370840">
                <a:tc>
                  <a:txBody>
                    <a:bodyPr/>
                    <a:lstStyle/>
                    <a:p>
                      <a:pPr algn="ctr" fontAlgn="ctr"/>
                      <a:r>
                        <a:rPr lang="en-US" sz="1400" b="1" i="0" u="none" strike="noStrike" dirty="0" err="1">
                          <a:solidFill>
                            <a:srgbClr val="000000"/>
                          </a:solidFill>
                          <a:effectLst/>
                          <a:latin typeface="Calibri" panose="020F0502020204030204" pitchFamily="34" charset="0"/>
                        </a:rPr>
                        <a:t>RedCap</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Stuart Chase</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James Breeling</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ATO Granted</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EDC, Survey and Survey Result Analysis</a:t>
                      </a:r>
                    </a:p>
                  </a:txBody>
                  <a:tcPr marL="9525" marR="9525" marT="9525" marB="0" anchor="ctr"/>
                </a:tc>
                <a:extLst>
                  <a:ext uri="{0D108BD9-81ED-4DB2-BD59-A6C34878D82A}">
                    <a16:rowId xmlns:a16="http://schemas.microsoft.com/office/drawing/2014/main" val="3828511348"/>
                  </a:ext>
                </a:extLst>
              </a:tr>
              <a:tr h="370840">
                <a:tc>
                  <a:txBody>
                    <a:bodyPr/>
                    <a:lstStyle/>
                    <a:p>
                      <a:pPr algn="ctr" fontAlgn="ctr"/>
                      <a:r>
                        <a:rPr lang="en-US" sz="1400" b="1" i="0" u="none" strike="noStrike" dirty="0">
                          <a:solidFill>
                            <a:srgbClr val="000000"/>
                          </a:solidFill>
                          <a:effectLst/>
                          <a:latin typeface="Calibri" panose="020F0502020204030204" pitchFamily="34" charset="0"/>
                        </a:rPr>
                        <a:t>Westat</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Terry Taylor</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James Breeling</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ATO Granted</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Survey and Survey Result Analysis</a:t>
                      </a:r>
                    </a:p>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34325478"/>
                  </a:ext>
                </a:extLst>
              </a:tr>
            </a:tbl>
          </a:graphicData>
        </a:graphic>
      </p:graphicFrame>
      <p:sp>
        <p:nvSpPr>
          <p:cNvPr id="2" name="Rectangle 1">
            <a:extLst>
              <a:ext uri="{FF2B5EF4-FFF2-40B4-BE49-F238E27FC236}">
                <a16:creationId xmlns:a16="http://schemas.microsoft.com/office/drawing/2014/main" id="{9D6F8C1F-4A63-46FC-8F0C-3F32E3B04630}"/>
              </a:ext>
            </a:extLst>
          </p:cNvPr>
          <p:cNvSpPr/>
          <p:nvPr/>
        </p:nvSpPr>
        <p:spPr>
          <a:xfrm>
            <a:off x="153541" y="5489930"/>
            <a:ext cx="8804928" cy="584775"/>
          </a:xfrm>
          <a:prstGeom prst="rect">
            <a:avLst/>
          </a:prstGeom>
        </p:spPr>
        <p:txBody>
          <a:bodyPr wrap="square">
            <a:spAutoFit/>
          </a:bodyPr>
          <a:lstStyle/>
          <a:p>
            <a:r>
              <a:rPr lang="en-US" sz="1600" b="1" dirty="0"/>
              <a:t>*Complete list of Major Applications available for review at the </a:t>
            </a:r>
            <a:r>
              <a:rPr lang="en-US" sz="1600" b="1" dirty="0">
                <a:hlinkClick r:id="rId2"/>
              </a:rPr>
              <a:t>RSD Application &amp; Information System Tracker</a:t>
            </a:r>
            <a:r>
              <a:rPr lang="en-US" sz="1600" b="1" dirty="0"/>
              <a:t> SharePoint Site </a:t>
            </a:r>
          </a:p>
        </p:txBody>
      </p:sp>
    </p:spTree>
    <p:extLst>
      <p:ext uri="{BB962C8B-B14F-4D97-AF65-F5344CB8AC3E}">
        <p14:creationId xmlns:p14="http://schemas.microsoft.com/office/powerpoint/2010/main" val="810394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1198078-D338-4238-8E50-93E0142D2E50}"/>
              </a:ext>
            </a:extLst>
          </p:cNvPr>
          <p:cNvSpPr>
            <a:spLocks noGrp="1"/>
          </p:cNvSpPr>
          <p:nvPr>
            <p:ph type="sldNum" sz="quarter" idx="12"/>
          </p:nvPr>
        </p:nvSpPr>
        <p:spPr>
          <a:xfrm>
            <a:off x="6457950" y="6028289"/>
            <a:ext cx="2057400" cy="365125"/>
          </a:xfrm>
        </p:spPr>
        <p:txBody>
          <a:bodyPr/>
          <a:lstStyle/>
          <a:p>
            <a:fld id="{E573346A-FCA4-684E-8D18-26E8324063ED}" type="slidenum">
              <a:rPr lang="en-US" smtClean="0"/>
              <a:t>14</a:t>
            </a:fld>
            <a:endParaRPr lang="en-US"/>
          </a:p>
        </p:txBody>
      </p:sp>
      <p:sp>
        <p:nvSpPr>
          <p:cNvPr id="5" name="Title 4">
            <a:extLst>
              <a:ext uri="{FF2B5EF4-FFF2-40B4-BE49-F238E27FC236}">
                <a16:creationId xmlns:a16="http://schemas.microsoft.com/office/drawing/2014/main" id="{10C49FB6-721E-4863-9097-CE3A755739A9}"/>
              </a:ext>
            </a:extLst>
          </p:cNvPr>
          <p:cNvSpPr txBox="1">
            <a:spLocks/>
          </p:cNvSpPr>
          <p:nvPr/>
        </p:nvSpPr>
        <p:spPr>
          <a:xfrm>
            <a:off x="630935" y="378460"/>
            <a:ext cx="8208894" cy="68580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2800" b="1" i="0" kern="1200" baseline="0">
                <a:solidFill>
                  <a:srgbClr val="1F1F1F"/>
                </a:solidFill>
                <a:latin typeface="Calibri" charset="0"/>
                <a:ea typeface="Calibri" charset="0"/>
                <a:cs typeface="Calibri" charset="0"/>
              </a:defRPr>
            </a:lvl1pPr>
          </a:lstStyle>
          <a:p>
            <a:r>
              <a:rPr lang="en-US" dirty="0"/>
              <a:t>Research Information Security Task Force</a:t>
            </a:r>
            <a:endParaRPr lang="en-US" dirty="0">
              <a:solidFill>
                <a:schemeClr val="tx1"/>
              </a:solidFill>
            </a:endParaRPr>
          </a:p>
        </p:txBody>
      </p:sp>
      <p:sp>
        <p:nvSpPr>
          <p:cNvPr id="8" name="Rectangle: Rounded Corners 7">
            <a:extLst>
              <a:ext uri="{FF2B5EF4-FFF2-40B4-BE49-F238E27FC236}">
                <a16:creationId xmlns:a16="http://schemas.microsoft.com/office/drawing/2014/main" id="{B1D87516-5B4B-427D-86D5-7FDEC5D5BB7B}"/>
              </a:ext>
            </a:extLst>
          </p:cNvPr>
          <p:cNvSpPr/>
          <p:nvPr/>
        </p:nvSpPr>
        <p:spPr>
          <a:xfrm>
            <a:off x="338308" y="1108232"/>
            <a:ext cx="8467383" cy="2270080"/>
          </a:xfrm>
          <a:prstGeom prst="roundRect">
            <a:avLst/>
          </a:prstGeom>
          <a:solidFill>
            <a:srgbClr val="ECECEC"/>
          </a:solidFill>
          <a:ln>
            <a:solidFill>
              <a:srgbClr val="ECEC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9" name="Rectangle 8">
            <a:extLst>
              <a:ext uri="{FF2B5EF4-FFF2-40B4-BE49-F238E27FC236}">
                <a16:creationId xmlns:a16="http://schemas.microsoft.com/office/drawing/2014/main" id="{B9B325D2-4892-402E-AD2A-E6528F15CC13}"/>
              </a:ext>
            </a:extLst>
          </p:cNvPr>
          <p:cNvSpPr/>
          <p:nvPr/>
        </p:nvSpPr>
        <p:spPr>
          <a:xfrm>
            <a:off x="630935" y="1099497"/>
            <a:ext cx="8140620" cy="2618666"/>
          </a:xfrm>
          <a:prstGeom prst="rect">
            <a:avLst/>
          </a:prstGeom>
        </p:spPr>
        <p:txBody>
          <a:bodyPr wrap="square">
            <a:spAutoFit/>
          </a:bodyPr>
          <a:lstStyle/>
          <a:p>
            <a:pPr>
              <a:spcBef>
                <a:spcPts val="500"/>
              </a:spcBef>
            </a:pPr>
            <a:r>
              <a:rPr lang="en-US" sz="1600" dirty="0"/>
              <a:t>The </a:t>
            </a:r>
            <a:r>
              <a:rPr lang="en-US" sz="1600" dirty="0">
                <a:hlinkClick r:id="rId2"/>
              </a:rPr>
              <a:t>Research Information Security Task Force </a:t>
            </a:r>
            <a:r>
              <a:rPr lang="en-US" sz="1600" dirty="0"/>
              <a:t>(RIS-TF) will serve as a steering committee that will meet on a regular basis to proactively address current and future Information/System Security processes for the collection, storage, and sharing of research information, emergent use of information systems that advance VHA Research and Development’s research mission, and the identification of policy gaps related to the protection of VA research data.  Primary objectives includes mitigating risks identified by ORO and ORD and to develop policy recommendations that align processes, business, and technological approaches to address cybersecurity risks and compliance with federal and agency requirements and in support of the VHA research mission.</a:t>
            </a:r>
          </a:p>
          <a:p>
            <a:pPr>
              <a:spcBef>
                <a:spcPts val="500"/>
              </a:spcBef>
            </a:pPr>
            <a:endParaRPr lang="en-US" sz="1600" dirty="0"/>
          </a:p>
        </p:txBody>
      </p:sp>
      <p:sp>
        <p:nvSpPr>
          <p:cNvPr id="10" name="Rectangle 9">
            <a:extLst>
              <a:ext uri="{FF2B5EF4-FFF2-40B4-BE49-F238E27FC236}">
                <a16:creationId xmlns:a16="http://schemas.microsoft.com/office/drawing/2014/main" id="{3F09C473-4D9E-4F9A-B3D6-8FC43E8DA357}"/>
              </a:ext>
            </a:extLst>
          </p:cNvPr>
          <p:cNvSpPr/>
          <p:nvPr/>
        </p:nvSpPr>
        <p:spPr>
          <a:xfrm>
            <a:off x="338308" y="3403463"/>
            <a:ext cx="8467384" cy="338554"/>
          </a:xfrm>
          <a:prstGeom prst="rect">
            <a:avLst/>
          </a:prstGeom>
        </p:spPr>
        <p:txBody>
          <a:bodyPr wrap="square">
            <a:spAutoFit/>
          </a:bodyPr>
          <a:lstStyle/>
          <a:p>
            <a:pPr algn="ctr"/>
            <a:r>
              <a:rPr lang="en-US" sz="1600" b="1" dirty="0">
                <a:solidFill>
                  <a:schemeClr val="accent1">
                    <a:lumMod val="50000"/>
                  </a:schemeClr>
                </a:solidFill>
              </a:rPr>
              <a:t>Examples of Known Vulnerabilities</a:t>
            </a:r>
          </a:p>
        </p:txBody>
      </p:sp>
      <p:sp>
        <p:nvSpPr>
          <p:cNvPr id="43" name="Rectangle 42">
            <a:extLst>
              <a:ext uri="{FF2B5EF4-FFF2-40B4-BE49-F238E27FC236}">
                <a16:creationId xmlns:a16="http://schemas.microsoft.com/office/drawing/2014/main" id="{60C7165D-1324-464F-9590-C42DF83834D7}"/>
              </a:ext>
            </a:extLst>
          </p:cNvPr>
          <p:cNvSpPr/>
          <p:nvPr/>
        </p:nvSpPr>
        <p:spPr>
          <a:xfrm>
            <a:off x="1488829" y="3726190"/>
            <a:ext cx="1848162" cy="954107"/>
          </a:xfrm>
          <a:prstGeom prst="rect">
            <a:avLst/>
          </a:prstGeom>
        </p:spPr>
        <p:txBody>
          <a:bodyPr wrap="square">
            <a:spAutoFit/>
          </a:bodyPr>
          <a:lstStyle/>
          <a:p>
            <a:pPr algn="ctr">
              <a:lnSpc>
                <a:spcPct val="100000"/>
              </a:lnSpc>
              <a:spcBef>
                <a:spcPts val="0"/>
              </a:spcBef>
            </a:pPr>
            <a:r>
              <a:rPr lang="en-US" sz="1400" dirty="0"/>
              <a:t>Storage of VA sensitive information on unencrypted Non-VA IT devices</a:t>
            </a:r>
          </a:p>
        </p:txBody>
      </p:sp>
      <p:grpSp>
        <p:nvGrpSpPr>
          <p:cNvPr id="21" name="Group 20">
            <a:extLst>
              <a:ext uri="{FF2B5EF4-FFF2-40B4-BE49-F238E27FC236}">
                <a16:creationId xmlns:a16="http://schemas.microsoft.com/office/drawing/2014/main" id="{AF3E41A4-80F9-4D85-9BD6-4D77309D013D}"/>
              </a:ext>
            </a:extLst>
          </p:cNvPr>
          <p:cNvGrpSpPr/>
          <p:nvPr/>
        </p:nvGrpSpPr>
        <p:grpSpPr>
          <a:xfrm>
            <a:off x="989855" y="4616188"/>
            <a:ext cx="91917" cy="464137"/>
            <a:chOff x="1003828" y="4350178"/>
            <a:chExt cx="91917" cy="464137"/>
          </a:xfrm>
        </p:grpSpPr>
        <p:cxnSp>
          <p:nvCxnSpPr>
            <p:cNvPr id="51" name="Straight Connector 50">
              <a:extLst>
                <a:ext uri="{FF2B5EF4-FFF2-40B4-BE49-F238E27FC236}">
                  <a16:creationId xmlns:a16="http://schemas.microsoft.com/office/drawing/2014/main" id="{D44C8264-CFB8-4260-BD2E-53C2BD0EF280}"/>
                </a:ext>
              </a:extLst>
            </p:cNvPr>
            <p:cNvCxnSpPr/>
            <p:nvPr/>
          </p:nvCxnSpPr>
          <p:spPr>
            <a:xfrm>
              <a:off x="1049548" y="4437727"/>
              <a:ext cx="0" cy="290975"/>
            </a:xfrm>
            <a:prstGeom prst="line">
              <a:avLst/>
            </a:prstGeom>
            <a:solidFill>
              <a:schemeClr val="accent3"/>
            </a:solidFill>
            <a:ln w="12700">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2" name="Oval 51">
              <a:extLst>
                <a:ext uri="{FF2B5EF4-FFF2-40B4-BE49-F238E27FC236}">
                  <a16:creationId xmlns:a16="http://schemas.microsoft.com/office/drawing/2014/main" id="{94DC9291-BF80-4312-8D02-E2889F534CA1}"/>
                </a:ext>
              </a:extLst>
            </p:cNvPr>
            <p:cNvSpPr/>
            <p:nvPr/>
          </p:nvSpPr>
          <p:spPr>
            <a:xfrm>
              <a:off x="1004305" y="4350178"/>
              <a:ext cx="91440" cy="87549"/>
            </a:xfrm>
            <a:prstGeom prst="ellips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a:extLst>
                <a:ext uri="{FF2B5EF4-FFF2-40B4-BE49-F238E27FC236}">
                  <a16:creationId xmlns:a16="http://schemas.microsoft.com/office/drawing/2014/main" id="{FB22920B-438B-4417-9EB7-46EF9054EDA5}"/>
                </a:ext>
              </a:extLst>
            </p:cNvPr>
            <p:cNvSpPr/>
            <p:nvPr/>
          </p:nvSpPr>
          <p:spPr>
            <a:xfrm>
              <a:off x="1003828" y="4726766"/>
              <a:ext cx="91440" cy="87549"/>
            </a:xfrm>
            <a:prstGeom prst="ellips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9E48DEBC-364A-4966-804E-1B6C2EB6D206}"/>
              </a:ext>
            </a:extLst>
          </p:cNvPr>
          <p:cNvGrpSpPr/>
          <p:nvPr/>
        </p:nvGrpSpPr>
        <p:grpSpPr>
          <a:xfrm>
            <a:off x="2398591" y="4606132"/>
            <a:ext cx="91917" cy="464137"/>
            <a:chOff x="2408850" y="4482277"/>
            <a:chExt cx="91917" cy="464137"/>
          </a:xfrm>
        </p:grpSpPr>
        <p:cxnSp>
          <p:nvCxnSpPr>
            <p:cNvPr id="55" name="Straight Connector 54">
              <a:extLst>
                <a:ext uri="{FF2B5EF4-FFF2-40B4-BE49-F238E27FC236}">
                  <a16:creationId xmlns:a16="http://schemas.microsoft.com/office/drawing/2014/main" id="{1A79735C-DF9D-4ABE-9595-D00CAD938D38}"/>
                </a:ext>
              </a:extLst>
            </p:cNvPr>
            <p:cNvCxnSpPr/>
            <p:nvPr/>
          </p:nvCxnSpPr>
          <p:spPr>
            <a:xfrm>
              <a:off x="2454570" y="4569826"/>
              <a:ext cx="0" cy="290975"/>
            </a:xfrm>
            <a:prstGeom prst="line">
              <a:avLst/>
            </a:prstGeom>
            <a:solidFill>
              <a:schemeClr val="accent3"/>
            </a:solidFill>
            <a:ln w="12700">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6" name="Oval 55">
              <a:extLst>
                <a:ext uri="{FF2B5EF4-FFF2-40B4-BE49-F238E27FC236}">
                  <a16:creationId xmlns:a16="http://schemas.microsoft.com/office/drawing/2014/main" id="{65033A01-0E7E-4EF4-A5DD-36636B66C5A7}"/>
                </a:ext>
              </a:extLst>
            </p:cNvPr>
            <p:cNvSpPr/>
            <p:nvPr/>
          </p:nvSpPr>
          <p:spPr>
            <a:xfrm>
              <a:off x="2409327" y="4482277"/>
              <a:ext cx="91440" cy="87549"/>
            </a:xfrm>
            <a:prstGeom prst="ellips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CAC1BAB8-49BE-4658-BD2A-8C26AFA12F5F}"/>
                </a:ext>
              </a:extLst>
            </p:cNvPr>
            <p:cNvSpPr/>
            <p:nvPr/>
          </p:nvSpPr>
          <p:spPr>
            <a:xfrm>
              <a:off x="2408850" y="4858865"/>
              <a:ext cx="91440" cy="87549"/>
            </a:xfrm>
            <a:prstGeom prst="ellips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D6156F24-52A0-4920-892C-7738EAD01A13}"/>
              </a:ext>
            </a:extLst>
          </p:cNvPr>
          <p:cNvGrpSpPr/>
          <p:nvPr/>
        </p:nvGrpSpPr>
        <p:grpSpPr>
          <a:xfrm>
            <a:off x="3842805" y="4350178"/>
            <a:ext cx="91917" cy="464137"/>
            <a:chOff x="3842805" y="4350178"/>
            <a:chExt cx="91917" cy="464137"/>
          </a:xfrm>
        </p:grpSpPr>
        <p:cxnSp>
          <p:nvCxnSpPr>
            <p:cNvPr id="59" name="Straight Connector 58">
              <a:extLst>
                <a:ext uri="{FF2B5EF4-FFF2-40B4-BE49-F238E27FC236}">
                  <a16:creationId xmlns:a16="http://schemas.microsoft.com/office/drawing/2014/main" id="{88967928-7B19-408B-BF2A-7A8EC8003E9D}"/>
                </a:ext>
              </a:extLst>
            </p:cNvPr>
            <p:cNvCxnSpPr/>
            <p:nvPr/>
          </p:nvCxnSpPr>
          <p:spPr>
            <a:xfrm>
              <a:off x="3888525" y="4437727"/>
              <a:ext cx="0" cy="290975"/>
            </a:xfrm>
            <a:prstGeom prst="line">
              <a:avLst/>
            </a:prstGeom>
            <a:solidFill>
              <a:schemeClr val="accent3"/>
            </a:solidFill>
            <a:ln w="12700">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2AAEFDAD-CD77-4474-A290-C590BC062DF1}"/>
                </a:ext>
              </a:extLst>
            </p:cNvPr>
            <p:cNvSpPr/>
            <p:nvPr/>
          </p:nvSpPr>
          <p:spPr>
            <a:xfrm>
              <a:off x="3843282" y="4350178"/>
              <a:ext cx="91440" cy="87549"/>
            </a:xfrm>
            <a:prstGeom prst="ellips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BA0261A0-6E5D-4592-A68A-5DFF1B5A2A39}"/>
                </a:ext>
              </a:extLst>
            </p:cNvPr>
            <p:cNvSpPr/>
            <p:nvPr/>
          </p:nvSpPr>
          <p:spPr>
            <a:xfrm>
              <a:off x="3842805" y="4726766"/>
              <a:ext cx="91440" cy="87549"/>
            </a:xfrm>
            <a:prstGeom prst="ellips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E10C7DC5-232A-408F-AF43-C6587CE87532}"/>
              </a:ext>
            </a:extLst>
          </p:cNvPr>
          <p:cNvGrpSpPr/>
          <p:nvPr/>
        </p:nvGrpSpPr>
        <p:grpSpPr>
          <a:xfrm>
            <a:off x="5151996" y="4560907"/>
            <a:ext cx="91917" cy="464137"/>
            <a:chOff x="5151996" y="4560907"/>
            <a:chExt cx="91917" cy="464137"/>
          </a:xfrm>
        </p:grpSpPr>
        <p:cxnSp>
          <p:nvCxnSpPr>
            <p:cNvPr id="63" name="Straight Connector 62">
              <a:extLst>
                <a:ext uri="{FF2B5EF4-FFF2-40B4-BE49-F238E27FC236}">
                  <a16:creationId xmlns:a16="http://schemas.microsoft.com/office/drawing/2014/main" id="{18CCE169-3CF4-4BA8-B815-67946B29B90C}"/>
                </a:ext>
              </a:extLst>
            </p:cNvPr>
            <p:cNvCxnSpPr/>
            <p:nvPr/>
          </p:nvCxnSpPr>
          <p:spPr>
            <a:xfrm>
              <a:off x="5197716" y="4648456"/>
              <a:ext cx="0" cy="290975"/>
            </a:xfrm>
            <a:prstGeom prst="line">
              <a:avLst/>
            </a:prstGeom>
            <a:solidFill>
              <a:schemeClr val="accent3"/>
            </a:solidFill>
            <a:ln w="12700">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96B26C7B-0BC2-46C4-AD3B-C709CED7CD3D}"/>
                </a:ext>
              </a:extLst>
            </p:cNvPr>
            <p:cNvSpPr/>
            <p:nvPr/>
          </p:nvSpPr>
          <p:spPr>
            <a:xfrm>
              <a:off x="5152473" y="4560907"/>
              <a:ext cx="91440" cy="87549"/>
            </a:xfrm>
            <a:prstGeom prst="ellips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a:extLst>
                <a:ext uri="{FF2B5EF4-FFF2-40B4-BE49-F238E27FC236}">
                  <a16:creationId xmlns:a16="http://schemas.microsoft.com/office/drawing/2014/main" id="{58E1068E-8E17-463D-ABF4-13B1ECE3779A}"/>
                </a:ext>
              </a:extLst>
            </p:cNvPr>
            <p:cNvSpPr/>
            <p:nvPr/>
          </p:nvSpPr>
          <p:spPr>
            <a:xfrm>
              <a:off x="5151996" y="4937495"/>
              <a:ext cx="91440" cy="87549"/>
            </a:xfrm>
            <a:prstGeom prst="ellips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471EDD6D-FD01-47E6-B19B-00AE570EE312}"/>
              </a:ext>
            </a:extLst>
          </p:cNvPr>
          <p:cNvGrpSpPr/>
          <p:nvPr/>
        </p:nvGrpSpPr>
        <p:grpSpPr>
          <a:xfrm>
            <a:off x="765294" y="4052331"/>
            <a:ext cx="548640" cy="548640"/>
            <a:chOff x="779267" y="3786321"/>
            <a:chExt cx="548640" cy="548640"/>
          </a:xfrm>
        </p:grpSpPr>
        <p:sp>
          <p:nvSpPr>
            <p:cNvPr id="46" name="Hexagon 45">
              <a:extLst>
                <a:ext uri="{FF2B5EF4-FFF2-40B4-BE49-F238E27FC236}">
                  <a16:creationId xmlns:a16="http://schemas.microsoft.com/office/drawing/2014/main" id="{7FA64B6C-0D0C-4890-BEC9-FAF8406AE858}"/>
                </a:ext>
              </a:extLst>
            </p:cNvPr>
            <p:cNvSpPr/>
            <p:nvPr/>
          </p:nvSpPr>
          <p:spPr>
            <a:xfrm>
              <a:off x="779267" y="3786321"/>
              <a:ext cx="548640" cy="548640"/>
            </a:xfrm>
            <a:prstGeom prst="hexagon">
              <a:avLst/>
            </a:prstGeom>
            <a:solidFill>
              <a:srgbClr val="102E50"/>
            </a:solidFill>
            <a:ln>
              <a:solidFill>
                <a:srgbClr val="102E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6" name="Graphic 65" descr="Computer">
              <a:extLst>
                <a:ext uri="{FF2B5EF4-FFF2-40B4-BE49-F238E27FC236}">
                  <a16:creationId xmlns:a16="http://schemas.microsoft.com/office/drawing/2014/main" id="{EA42CDE6-4654-4EE4-8121-C166D98DF70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1597" y="3882600"/>
              <a:ext cx="292608" cy="337625"/>
            </a:xfrm>
            <a:prstGeom prst="rect">
              <a:avLst/>
            </a:prstGeom>
          </p:spPr>
        </p:pic>
      </p:grpSp>
      <p:grpSp>
        <p:nvGrpSpPr>
          <p:cNvPr id="26" name="Group 25">
            <a:extLst>
              <a:ext uri="{FF2B5EF4-FFF2-40B4-BE49-F238E27FC236}">
                <a16:creationId xmlns:a16="http://schemas.microsoft.com/office/drawing/2014/main" id="{6AC4926D-5CD2-4445-A447-271C2AE980DB}"/>
              </a:ext>
            </a:extLst>
          </p:cNvPr>
          <p:cNvGrpSpPr/>
          <p:nvPr/>
        </p:nvGrpSpPr>
        <p:grpSpPr>
          <a:xfrm>
            <a:off x="3593389" y="3787641"/>
            <a:ext cx="548640" cy="548640"/>
            <a:chOff x="3593389" y="3787641"/>
            <a:chExt cx="548640" cy="548640"/>
          </a:xfrm>
        </p:grpSpPr>
        <p:sp>
          <p:nvSpPr>
            <p:cNvPr id="48" name="Hexagon 47">
              <a:extLst>
                <a:ext uri="{FF2B5EF4-FFF2-40B4-BE49-F238E27FC236}">
                  <a16:creationId xmlns:a16="http://schemas.microsoft.com/office/drawing/2014/main" id="{7395DB3F-0132-48D5-9FDF-A38AA7346878}"/>
                </a:ext>
              </a:extLst>
            </p:cNvPr>
            <p:cNvSpPr/>
            <p:nvPr/>
          </p:nvSpPr>
          <p:spPr>
            <a:xfrm>
              <a:off x="3593389" y="3787641"/>
              <a:ext cx="548640" cy="548640"/>
            </a:xfrm>
            <a:prstGeom prst="hexagon">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9" name="Graphic 68" descr="Server">
              <a:extLst>
                <a:ext uri="{FF2B5EF4-FFF2-40B4-BE49-F238E27FC236}">
                  <a16:creationId xmlns:a16="http://schemas.microsoft.com/office/drawing/2014/main" id="{322095B4-6D63-4493-9485-FC4E09F99E1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725842" y="3883956"/>
              <a:ext cx="292608" cy="337625"/>
            </a:xfrm>
            <a:prstGeom prst="rect">
              <a:avLst/>
            </a:prstGeom>
          </p:spPr>
        </p:pic>
      </p:grpSp>
      <p:grpSp>
        <p:nvGrpSpPr>
          <p:cNvPr id="17" name="Group 16">
            <a:extLst>
              <a:ext uri="{FF2B5EF4-FFF2-40B4-BE49-F238E27FC236}">
                <a16:creationId xmlns:a16="http://schemas.microsoft.com/office/drawing/2014/main" id="{68E363A8-1C9D-4D39-89B8-67F39E67DA72}"/>
              </a:ext>
            </a:extLst>
          </p:cNvPr>
          <p:cNvGrpSpPr/>
          <p:nvPr/>
        </p:nvGrpSpPr>
        <p:grpSpPr>
          <a:xfrm>
            <a:off x="6449815" y="4392714"/>
            <a:ext cx="91917" cy="464137"/>
            <a:chOff x="6449815" y="4392714"/>
            <a:chExt cx="91917" cy="464137"/>
          </a:xfrm>
        </p:grpSpPr>
        <p:cxnSp>
          <p:nvCxnSpPr>
            <p:cNvPr id="73" name="Straight Connector 72">
              <a:extLst>
                <a:ext uri="{FF2B5EF4-FFF2-40B4-BE49-F238E27FC236}">
                  <a16:creationId xmlns:a16="http://schemas.microsoft.com/office/drawing/2014/main" id="{F66E66AF-8A8B-4FB1-94DC-8657864B565D}"/>
                </a:ext>
              </a:extLst>
            </p:cNvPr>
            <p:cNvCxnSpPr/>
            <p:nvPr/>
          </p:nvCxnSpPr>
          <p:spPr>
            <a:xfrm>
              <a:off x="6495535" y="4480263"/>
              <a:ext cx="0" cy="290975"/>
            </a:xfrm>
            <a:prstGeom prst="line">
              <a:avLst/>
            </a:prstGeom>
            <a:solidFill>
              <a:schemeClr val="accent3"/>
            </a:solidFill>
            <a:ln w="12700">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74" name="Oval 73">
              <a:extLst>
                <a:ext uri="{FF2B5EF4-FFF2-40B4-BE49-F238E27FC236}">
                  <a16:creationId xmlns:a16="http://schemas.microsoft.com/office/drawing/2014/main" id="{A06C9131-0D5A-456F-9D53-8822C181DC1F}"/>
                </a:ext>
              </a:extLst>
            </p:cNvPr>
            <p:cNvSpPr/>
            <p:nvPr/>
          </p:nvSpPr>
          <p:spPr>
            <a:xfrm>
              <a:off x="6450292" y="4392714"/>
              <a:ext cx="91440" cy="87549"/>
            </a:xfrm>
            <a:prstGeom prst="ellips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F0FC8804-37F1-4F59-8BCD-4C0CB46E2C9C}"/>
                </a:ext>
              </a:extLst>
            </p:cNvPr>
            <p:cNvSpPr/>
            <p:nvPr/>
          </p:nvSpPr>
          <p:spPr>
            <a:xfrm>
              <a:off x="6449815" y="4769302"/>
              <a:ext cx="91440" cy="87549"/>
            </a:xfrm>
            <a:prstGeom prst="ellips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6BF59FCE-C9F4-44C3-9A5E-14A35054CD95}"/>
              </a:ext>
            </a:extLst>
          </p:cNvPr>
          <p:cNvGrpSpPr/>
          <p:nvPr/>
        </p:nvGrpSpPr>
        <p:grpSpPr>
          <a:xfrm>
            <a:off x="7975257" y="4475294"/>
            <a:ext cx="91917" cy="464137"/>
            <a:chOff x="7975257" y="4475294"/>
            <a:chExt cx="91917" cy="464137"/>
          </a:xfrm>
        </p:grpSpPr>
        <p:cxnSp>
          <p:nvCxnSpPr>
            <p:cNvPr id="77" name="Straight Connector 76">
              <a:extLst>
                <a:ext uri="{FF2B5EF4-FFF2-40B4-BE49-F238E27FC236}">
                  <a16:creationId xmlns:a16="http://schemas.microsoft.com/office/drawing/2014/main" id="{58EBA8D6-68A0-4D5D-82EF-58F7CFFB8E56}"/>
                </a:ext>
              </a:extLst>
            </p:cNvPr>
            <p:cNvCxnSpPr/>
            <p:nvPr/>
          </p:nvCxnSpPr>
          <p:spPr>
            <a:xfrm>
              <a:off x="8020977" y="4562843"/>
              <a:ext cx="0" cy="290975"/>
            </a:xfrm>
            <a:prstGeom prst="line">
              <a:avLst/>
            </a:prstGeom>
            <a:solidFill>
              <a:schemeClr val="accent3"/>
            </a:solidFill>
            <a:ln w="12700">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78" name="Oval 77">
              <a:extLst>
                <a:ext uri="{FF2B5EF4-FFF2-40B4-BE49-F238E27FC236}">
                  <a16:creationId xmlns:a16="http://schemas.microsoft.com/office/drawing/2014/main" id="{5C39AFD9-7ABD-48AC-A6FB-2B71AA3DFEFC}"/>
                </a:ext>
              </a:extLst>
            </p:cNvPr>
            <p:cNvSpPr/>
            <p:nvPr/>
          </p:nvSpPr>
          <p:spPr>
            <a:xfrm>
              <a:off x="7975734" y="4475294"/>
              <a:ext cx="91440" cy="87549"/>
            </a:xfrm>
            <a:prstGeom prst="ellips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Oval 78">
              <a:extLst>
                <a:ext uri="{FF2B5EF4-FFF2-40B4-BE49-F238E27FC236}">
                  <a16:creationId xmlns:a16="http://schemas.microsoft.com/office/drawing/2014/main" id="{E9FCC5A6-29A2-48D7-BE26-97F37CC45914}"/>
                </a:ext>
              </a:extLst>
            </p:cNvPr>
            <p:cNvSpPr/>
            <p:nvPr/>
          </p:nvSpPr>
          <p:spPr>
            <a:xfrm>
              <a:off x="7975257" y="4851882"/>
              <a:ext cx="91440" cy="87549"/>
            </a:xfrm>
            <a:prstGeom prst="ellips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a:extLst>
              <a:ext uri="{FF2B5EF4-FFF2-40B4-BE49-F238E27FC236}">
                <a16:creationId xmlns:a16="http://schemas.microsoft.com/office/drawing/2014/main" id="{9A14B444-718E-4FE2-ACAF-DAB015359C0B}"/>
              </a:ext>
            </a:extLst>
          </p:cNvPr>
          <p:cNvGrpSpPr/>
          <p:nvPr/>
        </p:nvGrpSpPr>
        <p:grpSpPr>
          <a:xfrm>
            <a:off x="304172" y="3549870"/>
            <a:ext cx="8678395" cy="2909433"/>
            <a:chOff x="318145" y="3283860"/>
            <a:chExt cx="8678395" cy="2909433"/>
          </a:xfrm>
        </p:grpSpPr>
        <p:sp>
          <p:nvSpPr>
            <p:cNvPr id="81" name="Rectangle 80">
              <a:extLst>
                <a:ext uri="{FF2B5EF4-FFF2-40B4-BE49-F238E27FC236}">
                  <a16:creationId xmlns:a16="http://schemas.microsoft.com/office/drawing/2014/main" id="{29D5919C-8136-4780-B5CC-B43350AB1959}"/>
                </a:ext>
              </a:extLst>
            </p:cNvPr>
            <p:cNvSpPr/>
            <p:nvPr/>
          </p:nvSpPr>
          <p:spPr>
            <a:xfrm>
              <a:off x="7060095" y="3283860"/>
              <a:ext cx="1936445" cy="954107"/>
            </a:xfrm>
            <a:prstGeom prst="rect">
              <a:avLst/>
            </a:prstGeom>
          </p:spPr>
          <p:txBody>
            <a:bodyPr wrap="square">
              <a:spAutoFit/>
            </a:bodyPr>
            <a:lstStyle/>
            <a:p>
              <a:pPr algn="ctr">
                <a:lnSpc>
                  <a:spcPct val="100000"/>
                </a:lnSpc>
                <a:spcBef>
                  <a:spcPts val="0"/>
                </a:spcBef>
              </a:pPr>
              <a:r>
                <a:rPr lang="en-US" sz="1400" dirty="0"/>
                <a:t>Improperly documented external connections in research. </a:t>
              </a:r>
            </a:p>
          </p:txBody>
        </p:sp>
        <p:sp>
          <p:nvSpPr>
            <p:cNvPr id="41" name="Rectangle 40">
              <a:extLst>
                <a:ext uri="{FF2B5EF4-FFF2-40B4-BE49-F238E27FC236}">
                  <a16:creationId xmlns:a16="http://schemas.microsoft.com/office/drawing/2014/main" id="{82133B95-F710-4274-B68E-111AB55266AF}"/>
                </a:ext>
              </a:extLst>
            </p:cNvPr>
            <p:cNvSpPr/>
            <p:nvPr/>
          </p:nvSpPr>
          <p:spPr>
            <a:xfrm>
              <a:off x="3101317" y="4619542"/>
              <a:ext cx="1654665" cy="738664"/>
            </a:xfrm>
            <a:prstGeom prst="rect">
              <a:avLst/>
            </a:prstGeom>
          </p:spPr>
          <p:txBody>
            <a:bodyPr wrap="square">
              <a:spAutoFit/>
            </a:bodyPr>
            <a:lstStyle/>
            <a:p>
              <a:pPr algn="ctr"/>
              <a:r>
                <a:rPr lang="en-US" sz="1400" dirty="0"/>
                <a:t>Inadequate inventorying of non-VA IT equipment</a:t>
              </a:r>
            </a:p>
          </p:txBody>
        </p:sp>
        <p:sp>
          <p:nvSpPr>
            <p:cNvPr id="42" name="Content Placeholder 4">
              <a:extLst>
                <a:ext uri="{FF2B5EF4-FFF2-40B4-BE49-F238E27FC236}">
                  <a16:creationId xmlns:a16="http://schemas.microsoft.com/office/drawing/2014/main" id="{A63345C4-153B-48E5-AE46-699C8C2BB39A}"/>
                </a:ext>
              </a:extLst>
            </p:cNvPr>
            <p:cNvSpPr txBox="1">
              <a:spLocks/>
            </p:cNvSpPr>
            <p:nvPr/>
          </p:nvSpPr>
          <p:spPr>
            <a:xfrm>
              <a:off x="4399410" y="3725228"/>
              <a:ext cx="1587585" cy="314743"/>
            </a:xfrm>
            <a:prstGeom prst="rect">
              <a:avLst/>
            </a:prstGeom>
          </p:spPr>
          <p:txBody>
            <a:bodyPr vert="horz" lIns="0" tIns="0" rIns="0" bIns="0" rtlCol="0" anchor="ctr">
              <a:noAutofit/>
            </a:bodyPr>
            <a:lstStyle>
              <a:lvl1pPr marL="182880" indent="-182880" algn="l" defTabSz="914400" rtl="0" eaLnBrk="1" latinLnBrk="0" hangingPunct="1">
                <a:lnSpc>
                  <a:spcPct val="100000"/>
                </a:lnSpc>
                <a:spcBef>
                  <a:spcPts val="600"/>
                </a:spcBef>
                <a:buFont typeface="Arial" charset="0"/>
                <a:buChar char="•"/>
                <a:defRPr sz="1600" b="0" kern="1200" cap="none" spc="0" baseline="0">
                  <a:solidFill>
                    <a:schemeClr val="tx1"/>
                  </a:solidFill>
                  <a:latin typeface="+mn-lt"/>
                  <a:ea typeface="+mn-ea"/>
                  <a:cs typeface="+mn-cs"/>
                </a:defRPr>
              </a:lvl1pPr>
              <a:lvl2pPr marL="365760" indent="-182880" algn="l" defTabSz="914400" rtl="0" eaLnBrk="1" latinLnBrk="0" hangingPunct="1">
                <a:lnSpc>
                  <a:spcPct val="100000"/>
                </a:lnSpc>
                <a:spcBef>
                  <a:spcPts val="0"/>
                </a:spcBef>
                <a:spcAft>
                  <a:spcPts val="0"/>
                </a:spcAft>
                <a:buFont typeface="LucidaGrande" charset="0"/>
                <a:buChar char="-"/>
                <a:tabLst/>
                <a:defRPr sz="1600" i="0" kern="1200">
                  <a:solidFill>
                    <a:schemeClr val="tx1"/>
                  </a:solidFill>
                  <a:latin typeface="+mn-lt"/>
                  <a:ea typeface="Calibri" charset="0"/>
                  <a:cs typeface="Calibri" charset="0"/>
                </a:defRPr>
              </a:lvl2pPr>
              <a:lvl3pPr marL="548640" indent="-182880" algn="l" defTabSz="914400" rtl="0" eaLnBrk="1" latinLnBrk="0" hangingPunct="1">
                <a:lnSpc>
                  <a:spcPct val="100000"/>
                </a:lnSpc>
                <a:spcBef>
                  <a:spcPts val="0"/>
                </a:spcBef>
                <a:buFont typeface="Courier New" charset="0"/>
                <a:buChar char="o"/>
                <a:tabLst/>
                <a:defRPr sz="1600" b="0" kern="1200" cap="none" spc="0" baseline="0">
                  <a:solidFill>
                    <a:schemeClr val="tx1"/>
                  </a:solidFill>
                  <a:latin typeface="+mn-lt"/>
                  <a:ea typeface="+mn-ea"/>
                  <a:cs typeface="+mn-cs"/>
                </a:defRPr>
              </a:lvl3pPr>
              <a:lvl4pPr marL="0" indent="0" algn="l" defTabSz="914400" rtl="0" eaLnBrk="1" latinLnBrk="0" hangingPunct="1">
                <a:lnSpc>
                  <a:spcPct val="100000"/>
                </a:lnSpc>
                <a:spcBef>
                  <a:spcPts val="1800"/>
                </a:spcBef>
                <a:buFont typeface=".AppleSystemUIFont" charset="-120"/>
                <a:buNone/>
                <a:tabLst/>
                <a:defRPr sz="1600" b="1" i="0" kern="1200" cap="all" spc="100" baseline="0">
                  <a:solidFill>
                    <a:schemeClr val="accent2"/>
                  </a:solidFill>
                  <a:latin typeface="Calibri" charset="0"/>
                  <a:ea typeface="Calibri" charset="0"/>
                  <a:cs typeface="Calibri" charset="0"/>
                </a:defRPr>
              </a:lvl4pPr>
              <a:lvl5pPr marL="11113" indent="0" algn="l" defTabSz="914400" rtl="0" eaLnBrk="1" latinLnBrk="0" hangingPunct="1">
                <a:lnSpc>
                  <a:spcPct val="100000"/>
                </a:lnSpc>
                <a:spcBef>
                  <a:spcPts val="600"/>
                </a:spcBef>
                <a:spcAft>
                  <a:spcPts val="600"/>
                </a:spcAft>
                <a:buFont typeface="Arial" panose="020B0604020202020204" pitchFamily="34" charset="0"/>
                <a:buNone/>
                <a:tabLst/>
                <a:defRPr sz="1400" i="1" kern="1200">
                  <a:solidFill>
                    <a:schemeClr val="tx1"/>
                  </a:solidFill>
                  <a:latin typeface="Georgia" charset="0"/>
                  <a:ea typeface="Georgia" charset="0"/>
                  <a:cs typeface="Georgia" charset="0"/>
                </a:defRPr>
              </a:lvl5pPr>
              <a:lvl6pPr marL="0" indent="0" algn="l" defTabSz="914400" rtl="0" eaLnBrk="1" latinLnBrk="0" hangingPunct="1">
                <a:lnSpc>
                  <a:spcPct val="100000"/>
                </a:lnSpc>
                <a:spcBef>
                  <a:spcPts val="1800"/>
                </a:spcBef>
                <a:buFontTx/>
                <a:buNone/>
                <a:defRPr sz="1100" i="1" kern="1200">
                  <a:solidFill>
                    <a:schemeClr val="tx1"/>
                  </a:solidFill>
                  <a:latin typeface="Calibri" charset="0"/>
                  <a:ea typeface="Calibri" charset="0"/>
                  <a:cs typeface="Calibri" charset="0"/>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US" sz="1400" dirty="0"/>
                <a:t>Inadequate configuration and approval of mobile portable devices </a:t>
              </a:r>
            </a:p>
          </p:txBody>
        </p:sp>
        <p:sp>
          <p:nvSpPr>
            <p:cNvPr id="44" name="Rectangle 43">
              <a:extLst>
                <a:ext uri="{FF2B5EF4-FFF2-40B4-BE49-F238E27FC236}">
                  <a16:creationId xmlns:a16="http://schemas.microsoft.com/office/drawing/2014/main" id="{E07F115F-4327-4CD5-9E5B-9ECE42FADC21}"/>
                </a:ext>
              </a:extLst>
            </p:cNvPr>
            <p:cNvSpPr/>
            <p:nvPr/>
          </p:nvSpPr>
          <p:spPr>
            <a:xfrm>
              <a:off x="318145" y="4755599"/>
              <a:ext cx="1522104" cy="738664"/>
            </a:xfrm>
            <a:prstGeom prst="rect">
              <a:avLst/>
            </a:prstGeom>
          </p:spPr>
          <p:txBody>
            <a:bodyPr wrap="square">
              <a:spAutoFit/>
            </a:bodyPr>
            <a:lstStyle/>
            <a:p>
              <a:pPr algn="ctr">
                <a:lnSpc>
                  <a:spcPct val="100000"/>
                </a:lnSpc>
                <a:spcBef>
                  <a:spcPts val="0"/>
                </a:spcBef>
              </a:pPr>
              <a:r>
                <a:rPr lang="en-US" sz="1400" dirty="0"/>
                <a:t>Use of Non-VA networks at VA facilities</a:t>
              </a:r>
            </a:p>
          </p:txBody>
        </p:sp>
        <p:sp>
          <p:nvSpPr>
            <p:cNvPr id="80" name="Rectangle 79">
              <a:extLst>
                <a:ext uri="{FF2B5EF4-FFF2-40B4-BE49-F238E27FC236}">
                  <a16:creationId xmlns:a16="http://schemas.microsoft.com/office/drawing/2014/main" id="{378C3ED3-4E24-4BC3-B506-A6B5FFE490FC}"/>
                </a:ext>
              </a:extLst>
            </p:cNvPr>
            <p:cNvSpPr/>
            <p:nvPr/>
          </p:nvSpPr>
          <p:spPr>
            <a:xfrm>
              <a:off x="5758143" y="4592855"/>
              <a:ext cx="1510922" cy="1600438"/>
            </a:xfrm>
            <a:prstGeom prst="rect">
              <a:avLst/>
            </a:prstGeom>
          </p:spPr>
          <p:txBody>
            <a:bodyPr wrap="square">
              <a:spAutoFit/>
            </a:bodyPr>
            <a:lstStyle/>
            <a:p>
              <a:pPr algn="ctr">
                <a:lnSpc>
                  <a:spcPct val="100000"/>
                </a:lnSpc>
                <a:spcBef>
                  <a:spcPts val="0"/>
                </a:spcBef>
              </a:pPr>
              <a:r>
                <a:rPr lang="en-US" sz="1400" dirty="0"/>
                <a:t>Unusual specialized research systems that are not sufficiently addressed in existing policy</a:t>
              </a:r>
            </a:p>
          </p:txBody>
        </p:sp>
      </p:grpSp>
      <p:grpSp>
        <p:nvGrpSpPr>
          <p:cNvPr id="27" name="Group 26">
            <a:extLst>
              <a:ext uri="{FF2B5EF4-FFF2-40B4-BE49-F238E27FC236}">
                <a16:creationId xmlns:a16="http://schemas.microsoft.com/office/drawing/2014/main" id="{9D120247-69B0-4760-A1AC-7E218344F771}"/>
              </a:ext>
            </a:extLst>
          </p:cNvPr>
          <p:cNvGrpSpPr/>
          <p:nvPr/>
        </p:nvGrpSpPr>
        <p:grpSpPr>
          <a:xfrm>
            <a:off x="2180488" y="5102422"/>
            <a:ext cx="548640" cy="548640"/>
            <a:chOff x="2180488" y="4980564"/>
            <a:chExt cx="548640" cy="548640"/>
          </a:xfrm>
        </p:grpSpPr>
        <p:sp>
          <p:nvSpPr>
            <p:cNvPr id="47" name="Hexagon 46">
              <a:extLst>
                <a:ext uri="{FF2B5EF4-FFF2-40B4-BE49-F238E27FC236}">
                  <a16:creationId xmlns:a16="http://schemas.microsoft.com/office/drawing/2014/main" id="{8D8C034F-8410-473E-BE70-1D8F61900926}"/>
                </a:ext>
              </a:extLst>
            </p:cNvPr>
            <p:cNvSpPr/>
            <p:nvPr/>
          </p:nvSpPr>
          <p:spPr>
            <a:xfrm>
              <a:off x="2180488" y="4980564"/>
              <a:ext cx="548640" cy="548640"/>
            </a:xfrm>
            <a:prstGeom prst="hexagon">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5" name="Graphic 84" descr="Unlock">
              <a:extLst>
                <a:ext uri="{FF2B5EF4-FFF2-40B4-BE49-F238E27FC236}">
                  <a16:creationId xmlns:a16="http://schemas.microsoft.com/office/drawing/2014/main" id="{7A19F825-D884-46C5-B291-39CBEBFC81D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306345" y="5074030"/>
              <a:ext cx="292608" cy="337625"/>
            </a:xfrm>
            <a:prstGeom prst="rect">
              <a:avLst/>
            </a:prstGeom>
          </p:spPr>
        </p:pic>
      </p:grpSp>
      <p:grpSp>
        <p:nvGrpSpPr>
          <p:cNvPr id="23" name="Group 22">
            <a:extLst>
              <a:ext uri="{FF2B5EF4-FFF2-40B4-BE49-F238E27FC236}">
                <a16:creationId xmlns:a16="http://schemas.microsoft.com/office/drawing/2014/main" id="{1C881045-0177-4D8E-A68F-AF553E775A69}"/>
              </a:ext>
            </a:extLst>
          </p:cNvPr>
          <p:cNvGrpSpPr/>
          <p:nvPr/>
        </p:nvGrpSpPr>
        <p:grpSpPr>
          <a:xfrm>
            <a:off x="7740025" y="4971089"/>
            <a:ext cx="548640" cy="548640"/>
            <a:chOff x="7740025" y="4971089"/>
            <a:chExt cx="548640" cy="548640"/>
          </a:xfrm>
        </p:grpSpPr>
        <p:sp>
          <p:nvSpPr>
            <p:cNvPr id="71" name="Hexagon 70">
              <a:extLst>
                <a:ext uri="{FF2B5EF4-FFF2-40B4-BE49-F238E27FC236}">
                  <a16:creationId xmlns:a16="http://schemas.microsoft.com/office/drawing/2014/main" id="{17B1FDF0-87F3-41D6-9AE5-FDF19FFA05C0}"/>
                </a:ext>
              </a:extLst>
            </p:cNvPr>
            <p:cNvSpPr/>
            <p:nvPr/>
          </p:nvSpPr>
          <p:spPr>
            <a:xfrm>
              <a:off x="7740025" y="4971089"/>
              <a:ext cx="548640" cy="548640"/>
            </a:xfrm>
            <a:prstGeom prst="hexagon">
              <a:avLst/>
            </a:prstGeom>
            <a:solidFill>
              <a:srgbClr val="102E50"/>
            </a:solidFill>
            <a:ln>
              <a:solidFill>
                <a:srgbClr val="102E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8" name="Graphic 67" descr="Playbook">
              <a:extLst>
                <a:ext uri="{FF2B5EF4-FFF2-40B4-BE49-F238E27FC236}">
                  <a16:creationId xmlns:a16="http://schemas.microsoft.com/office/drawing/2014/main" id="{33D1FF00-C028-4212-9E2C-25EF9CB9D73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862455" y="5072226"/>
              <a:ext cx="292608" cy="337625"/>
            </a:xfrm>
            <a:prstGeom prst="rect">
              <a:avLst/>
            </a:prstGeom>
          </p:spPr>
        </p:pic>
      </p:grpSp>
      <p:grpSp>
        <p:nvGrpSpPr>
          <p:cNvPr id="25" name="Group 24">
            <a:extLst>
              <a:ext uri="{FF2B5EF4-FFF2-40B4-BE49-F238E27FC236}">
                <a16:creationId xmlns:a16="http://schemas.microsoft.com/office/drawing/2014/main" id="{BC23BA22-ECCD-4158-9E99-652BD1496672}"/>
              </a:ext>
            </a:extLst>
          </p:cNvPr>
          <p:cNvGrpSpPr/>
          <p:nvPr/>
        </p:nvGrpSpPr>
        <p:grpSpPr>
          <a:xfrm>
            <a:off x="4923396" y="5065245"/>
            <a:ext cx="548640" cy="548640"/>
            <a:chOff x="4923396" y="5065245"/>
            <a:chExt cx="548640" cy="548640"/>
          </a:xfrm>
        </p:grpSpPr>
        <p:sp>
          <p:nvSpPr>
            <p:cNvPr id="49" name="Hexagon 48">
              <a:extLst>
                <a:ext uri="{FF2B5EF4-FFF2-40B4-BE49-F238E27FC236}">
                  <a16:creationId xmlns:a16="http://schemas.microsoft.com/office/drawing/2014/main" id="{C461DAA9-5DD4-446E-BDC5-0AAF47983182}"/>
                </a:ext>
              </a:extLst>
            </p:cNvPr>
            <p:cNvSpPr/>
            <p:nvPr/>
          </p:nvSpPr>
          <p:spPr>
            <a:xfrm>
              <a:off x="4923396" y="5065245"/>
              <a:ext cx="548640" cy="548640"/>
            </a:xfrm>
            <a:prstGeom prst="hexagon">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9" name="Graphic 88" descr="Smart Phone">
              <a:extLst>
                <a:ext uri="{FF2B5EF4-FFF2-40B4-BE49-F238E27FC236}">
                  <a16:creationId xmlns:a16="http://schemas.microsoft.com/office/drawing/2014/main" id="{D7FD6D09-E5F4-4B98-812D-7C3706D31C5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053718" y="5168037"/>
              <a:ext cx="292608" cy="337625"/>
            </a:xfrm>
            <a:prstGeom prst="rect">
              <a:avLst/>
            </a:prstGeom>
          </p:spPr>
        </p:pic>
      </p:grpSp>
      <p:grpSp>
        <p:nvGrpSpPr>
          <p:cNvPr id="24" name="Group 23">
            <a:extLst>
              <a:ext uri="{FF2B5EF4-FFF2-40B4-BE49-F238E27FC236}">
                <a16:creationId xmlns:a16="http://schemas.microsoft.com/office/drawing/2014/main" id="{020150E8-4917-4079-BBEB-0596596C1B69}"/>
              </a:ext>
            </a:extLst>
          </p:cNvPr>
          <p:cNvGrpSpPr/>
          <p:nvPr/>
        </p:nvGrpSpPr>
        <p:grpSpPr>
          <a:xfrm>
            <a:off x="6205729" y="3811783"/>
            <a:ext cx="548640" cy="548640"/>
            <a:chOff x="6205729" y="3811783"/>
            <a:chExt cx="548640" cy="548640"/>
          </a:xfrm>
        </p:grpSpPr>
        <p:sp>
          <p:nvSpPr>
            <p:cNvPr id="70" name="Hexagon 69">
              <a:extLst>
                <a:ext uri="{FF2B5EF4-FFF2-40B4-BE49-F238E27FC236}">
                  <a16:creationId xmlns:a16="http://schemas.microsoft.com/office/drawing/2014/main" id="{988A1DE5-10F7-4F10-BF87-9728A66AD5FD}"/>
                </a:ext>
              </a:extLst>
            </p:cNvPr>
            <p:cNvSpPr/>
            <p:nvPr/>
          </p:nvSpPr>
          <p:spPr>
            <a:xfrm>
              <a:off x="6205729" y="3811783"/>
              <a:ext cx="548640" cy="548640"/>
            </a:xfrm>
            <a:prstGeom prst="hexagon">
              <a:avLst/>
            </a:prstGeom>
            <a:solidFill>
              <a:srgbClr val="2F528F"/>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1" name="Graphic 90" descr="Document">
              <a:extLst>
                <a:ext uri="{FF2B5EF4-FFF2-40B4-BE49-F238E27FC236}">
                  <a16:creationId xmlns:a16="http://schemas.microsoft.com/office/drawing/2014/main" id="{4E4649AE-191A-49A0-A7AA-8F634A4796B2}"/>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352162" y="3917323"/>
              <a:ext cx="292608" cy="337625"/>
            </a:xfrm>
            <a:prstGeom prst="rect">
              <a:avLst/>
            </a:prstGeom>
          </p:spPr>
        </p:pic>
      </p:grpSp>
    </p:spTree>
    <p:extLst>
      <p:ext uri="{BB962C8B-B14F-4D97-AF65-F5344CB8AC3E}">
        <p14:creationId xmlns:p14="http://schemas.microsoft.com/office/powerpoint/2010/main" val="1408132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89FA701-D0DA-481F-A65D-4E45DB4D3030}"/>
              </a:ext>
            </a:extLst>
          </p:cNvPr>
          <p:cNvSpPr>
            <a:spLocks noGrp="1"/>
          </p:cNvSpPr>
          <p:nvPr>
            <p:ph type="sldNum" sz="quarter" idx="12"/>
          </p:nvPr>
        </p:nvSpPr>
        <p:spPr/>
        <p:txBody>
          <a:bodyPr/>
          <a:lstStyle/>
          <a:p>
            <a:fld id="{E573346A-FCA4-684E-8D18-26E8324063ED}" type="slidenum">
              <a:rPr lang="en-US" smtClean="0"/>
              <a:t>15</a:t>
            </a:fld>
            <a:endParaRPr lang="en-US" dirty="0"/>
          </a:p>
        </p:txBody>
      </p:sp>
      <p:sp>
        <p:nvSpPr>
          <p:cNvPr id="9" name="Title 4">
            <a:extLst>
              <a:ext uri="{FF2B5EF4-FFF2-40B4-BE49-F238E27FC236}">
                <a16:creationId xmlns:a16="http://schemas.microsoft.com/office/drawing/2014/main" id="{259C15C6-4097-466C-8807-5DAD92BF15CB}"/>
              </a:ext>
            </a:extLst>
          </p:cNvPr>
          <p:cNvSpPr txBox="1">
            <a:spLocks/>
          </p:cNvSpPr>
          <p:nvPr/>
        </p:nvSpPr>
        <p:spPr>
          <a:xfrm>
            <a:off x="630935" y="378460"/>
            <a:ext cx="8208894" cy="68580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2800" b="1" i="0" kern="1200" baseline="0">
                <a:solidFill>
                  <a:srgbClr val="1F1F1F"/>
                </a:solidFill>
                <a:latin typeface="Calibri" charset="0"/>
                <a:ea typeface="Calibri" charset="0"/>
                <a:cs typeface="Calibri" charset="0"/>
              </a:defRPr>
            </a:lvl1pPr>
          </a:lstStyle>
          <a:p>
            <a:r>
              <a:rPr lang="en-US" dirty="0">
                <a:solidFill>
                  <a:schemeClr val="tx1"/>
                </a:solidFill>
              </a:rPr>
              <a:t>On The Horizon</a:t>
            </a:r>
          </a:p>
        </p:txBody>
      </p:sp>
      <p:grpSp>
        <p:nvGrpSpPr>
          <p:cNvPr id="7" name="Group 6">
            <a:extLst>
              <a:ext uri="{FF2B5EF4-FFF2-40B4-BE49-F238E27FC236}">
                <a16:creationId xmlns:a16="http://schemas.microsoft.com/office/drawing/2014/main" id="{410A6671-90A5-48F9-B541-B2C60DFCF306}"/>
              </a:ext>
            </a:extLst>
          </p:cNvPr>
          <p:cNvGrpSpPr/>
          <p:nvPr/>
        </p:nvGrpSpPr>
        <p:grpSpPr>
          <a:xfrm>
            <a:off x="421582" y="1242677"/>
            <a:ext cx="8207700" cy="1904843"/>
            <a:chOff x="307650" y="1707339"/>
            <a:chExt cx="8207700" cy="1904843"/>
          </a:xfrm>
        </p:grpSpPr>
        <p:sp>
          <p:nvSpPr>
            <p:cNvPr id="8" name="Arrow: Pentagon 7">
              <a:extLst>
                <a:ext uri="{FF2B5EF4-FFF2-40B4-BE49-F238E27FC236}">
                  <a16:creationId xmlns:a16="http://schemas.microsoft.com/office/drawing/2014/main" id="{B614817C-4E74-42B2-8988-E1771378E2D5}"/>
                </a:ext>
              </a:extLst>
            </p:cNvPr>
            <p:cNvSpPr/>
            <p:nvPr/>
          </p:nvSpPr>
          <p:spPr>
            <a:xfrm>
              <a:off x="1001596" y="2155936"/>
              <a:ext cx="7513754" cy="1054435"/>
            </a:xfrm>
            <a:prstGeom prst="homePlate">
              <a:avLst/>
            </a:prstGeom>
            <a:solidFill>
              <a:srgbClr val="EDEBEB"/>
            </a:solidFill>
            <a:ln>
              <a:solidFill>
                <a:srgbClr val="EDEB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4B0B0"/>
                </a:solidFill>
              </a:endParaRPr>
            </a:p>
          </p:txBody>
        </p:sp>
        <p:grpSp>
          <p:nvGrpSpPr>
            <p:cNvPr id="10" name="Group 9">
              <a:extLst>
                <a:ext uri="{FF2B5EF4-FFF2-40B4-BE49-F238E27FC236}">
                  <a16:creationId xmlns:a16="http://schemas.microsoft.com/office/drawing/2014/main" id="{BBFA6B72-83CC-4678-A5F9-F5FF9ADF91F2}"/>
                </a:ext>
              </a:extLst>
            </p:cNvPr>
            <p:cNvGrpSpPr/>
            <p:nvPr/>
          </p:nvGrpSpPr>
          <p:grpSpPr>
            <a:xfrm>
              <a:off x="307650" y="1707339"/>
              <a:ext cx="1438493" cy="1904843"/>
              <a:chOff x="4844429" y="2879677"/>
              <a:chExt cx="1438493" cy="1904843"/>
            </a:xfrm>
          </p:grpSpPr>
          <p:sp>
            <p:nvSpPr>
              <p:cNvPr id="13" name="Heptagon 12">
                <a:extLst>
                  <a:ext uri="{FF2B5EF4-FFF2-40B4-BE49-F238E27FC236}">
                    <a16:creationId xmlns:a16="http://schemas.microsoft.com/office/drawing/2014/main" id="{01F38359-9BF1-43C2-849C-9E96AC266C83}"/>
                  </a:ext>
                </a:extLst>
              </p:cNvPr>
              <p:cNvSpPr/>
              <p:nvPr/>
            </p:nvSpPr>
            <p:spPr>
              <a:xfrm>
                <a:off x="5047261" y="3324558"/>
                <a:ext cx="1005840" cy="923544"/>
              </a:xfrm>
              <a:prstGeom prst="heptagon">
                <a:avLst/>
              </a:prstGeom>
              <a:solidFill>
                <a:srgbClr val="175594"/>
              </a:solidFill>
              <a:ln>
                <a:solidFill>
                  <a:srgbClr val="1755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Heptagon 15">
                <a:extLst>
                  <a:ext uri="{FF2B5EF4-FFF2-40B4-BE49-F238E27FC236}">
                    <a16:creationId xmlns:a16="http://schemas.microsoft.com/office/drawing/2014/main" id="{5A1A193C-626D-47FE-AB18-6E73A567984D}"/>
                  </a:ext>
                </a:extLst>
              </p:cNvPr>
              <p:cNvSpPr/>
              <p:nvPr/>
            </p:nvSpPr>
            <p:spPr>
              <a:xfrm>
                <a:off x="4958361" y="3233906"/>
                <a:ext cx="1188720" cy="1097280"/>
              </a:xfrm>
              <a:prstGeom prst="heptag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2">
                <a:extLst>
                  <a:ext uri="{FF2B5EF4-FFF2-40B4-BE49-F238E27FC236}">
                    <a16:creationId xmlns:a16="http://schemas.microsoft.com/office/drawing/2014/main" id="{3E0D12A3-828B-4C96-8D2A-69E3C7D7CB00}"/>
                  </a:ext>
                </a:extLst>
              </p:cNvPr>
              <p:cNvSpPr txBox="1">
                <a:spLocks/>
              </p:cNvSpPr>
              <p:nvPr/>
            </p:nvSpPr>
            <p:spPr>
              <a:xfrm>
                <a:off x="4844429" y="2879677"/>
                <a:ext cx="1438493" cy="1904843"/>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baseline="0">
                    <a:solidFill>
                      <a:srgbClr val="1F1F1F"/>
                    </a:solidFill>
                    <a:latin typeface="+mn-lt"/>
                    <a:ea typeface="+mn-ea"/>
                    <a:cs typeface="+mn-cs"/>
                  </a:defRPr>
                </a:lvl1pPr>
                <a:lvl2pPr marL="685800" indent="-228600" algn="l" defTabSz="914400" rtl="0" eaLnBrk="1" latinLnBrk="0" hangingPunct="1">
                  <a:lnSpc>
                    <a:spcPct val="90000"/>
                  </a:lnSpc>
                  <a:spcBef>
                    <a:spcPts val="500"/>
                  </a:spcBef>
                  <a:buFont typeface="CambriaMath" charset="0"/>
                  <a:buChar char="⎯"/>
                  <a:defRPr sz="2400" kern="1200">
                    <a:solidFill>
                      <a:srgbClr val="1F1F1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1F1F1F"/>
                    </a:solidFill>
                    <a:latin typeface="+mn-lt"/>
                    <a:ea typeface="+mn-ea"/>
                    <a:cs typeface="+mn-cs"/>
                  </a:defRPr>
                </a:lvl3pPr>
                <a:lvl4pPr marL="1600200" indent="-228600" algn="l" defTabSz="914400" rtl="0" eaLnBrk="1" latinLnBrk="0" hangingPunct="1">
                  <a:lnSpc>
                    <a:spcPct val="90000"/>
                  </a:lnSpc>
                  <a:spcBef>
                    <a:spcPts val="500"/>
                  </a:spcBef>
                  <a:buFont typeface=".AppleSystemUIFont" charset="-120"/>
                  <a:buChar char="»"/>
                  <a:defRPr sz="2400" kern="1200">
                    <a:solidFill>
                      <a:srgbClr val="1F1F1F"/>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US" sz="6000" b="1" dirty="0">
                  <a:solidFill>
                    <a:schemeClr val="bg1"/>
                  </a:solidFill>
                </a:endParaRPr>
              </a:p>
            </p:txBody>
          </p:sp>
        </p:grpSp>
        <p:sp>
          <p:nvSpPr>
            <p:cNvPr id="11" name="Rectangle 10">
              <a:extLst>
                <a:ext uri="{FF2B5EF4-FFF2-40B4-BE49-F238E27FC236}">
                  <a16:creationId xmlns:a16="http://schemas.microsoft.com/office/drawing/2014/main" id="{38A51E3D-B6AA-4BF1-8287-739B70AF6C3C}"/>
                </a:ext>
              </a:extLst>
            </p:cNvPr>
            <p:cNvSpPr/>
            <p:nvPr/>
          </p:nvSpPr>
          <p:spPr>
            <a:xfrm>
              <a:off x="1746143" y="2287042"/>
              <a:ext cx="6307361" cy="923330"/>
            </a:xfrm>
            <a:prstGeom prst="rect">
              <a:avLst/>
            </a:prstGeom>
          </p:spPr>
          <p:txBody>
            <a:bodyPr wrap="square">
              <a:spAutoFit/>
            </a:bodyPr>
            <a:lstStyle/>
            <a:p>
              <a:r>
                <a:rPr lang="en-US" dirty="0"/>
                <a:t>Collaborating with ORPP&amp;E to facilitate an enterprise level multi-site security review process for research protocols that do not go through the CIRB</a:t>
              </a:r>
              <a:endParaRPr lang="en-US" sz="2400" dirty="0"/>
            </a:p>
          </p:txBody>
        </p:sp>
        <p:pic>
          <p:nvPicPr>
            <p:cNvPr id="12" name="Graphic 11" descr="Braille">
              <a:extLst>
                <a:ext uri="{FF2B5EF4-FFF2-40B4-BE49-F238E27FC236}">
                  <a16:creationId xmlns:a16="http://schemas.microsoft.com/office/drawing/2014/main" id="{1173BAB3-AF9C-43C2-AD2C-ADADF8CA07E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15416" y="2240634"/>
              <a:ext cx="822960" cy="822960"/>
            </a:xfrm>
            <a:prstGeom prst="rect">
              <a:avLst/>
            </a:prstGeom>
          </p:spPr>
        </p:pic>
      </p:grpSp>
    </p:spTree>
    <p:extLst>
      <p:ext uri="{BB962C8B-B14F-4D97-AF65-F5344CB8AC3E}">
        <p14:creationId xmlns:p14="http://schemas.microsoft.com/office/powerpoint/2010/main" val="2766810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584" y="510255"/>
            <a:ext cx="7886700" cy="1253380"/>
          </a:xfrm>
        </p:spPr>
        <p:txBody>
          <a:bodyPr/>
          <a:lstStyle/>
          <a:p>
            <a:r>
              <a:rPr lang="en-US" dirty="0"/>
              <a:t>QUESTIONS?</a:t>
            </a:r>
          </a:p>
        </p:txBody>
      </p:sp>
      <p:sp>
        <p:nvSpPr>
          <p:cNvPr id="3" name="Slide Number Placeholder 2"/>
          <p:cNvSpPr>
            <a:spLocks noGrp="1"/>
          </p:cNvSpPr>
          <p:nvPr>
            <p:ph type="sldNum" sz="quarter" idx="10"/>
          </p:nvPr>
        </p:nvSpPr>
        <p:spPr/>
        <p:txBody>
          <a:bodyPr/>
          <a:lstStyle/>
          <a:p>
            <a:fld id="{E573346A-FCA4-684E-8D18-26E8324063ED}" type="slidenum">
              <a:rPr lang="en-US" smtClean="0"/>
              <a:t>16</a:t>
            </a:fld>
            <a:endParaRPr lang="en-US"/>
          </a:p>
        </p:txBody>
      </p:sp>
      <p:sp>
        <p:nvSpPr>
          <p:cNvPr id="4" name="Content Placeholder 1">
            <a:extLst>
              <a:ext uri="{FF2B5EF4-FFF2-40B4-BE49-F238E27FC236}">
                <a16:creationId xmlns:a16="http://schemas.microsoft.com/office/drawing/2014/main" id="{084D8BBF-81B7-4BB6-8630-B83CD8C24B9F}"/>
              </a:ext>
            </a:extLst>
          </p:cNvPr>
          <p:cNvSpPr txBox="1">
            <a:spLocks/>
          </p:cNvSpPr>
          <p:nvPr/>
        </p:nvSpPr>
        <p:spPr>
          <a:xfrm>
            <a:off x="451610" y="2237628"/>
            <a:ext cx="8486775" cy="12533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baseline="0">
                <a:solidFill>
                  <a:srgbClr val="1F1F1F"/>
                </a:solidFill>
                <a:latin typeface="+mn-lt"/>
                <a:ea typeface="+mn-ea"/>
                <a:cs typeface="+mn-cs"/>
              </a:defRPr>
            </a:lvl1pPr>
            <a:lvl2pPr marL="685800" indent="-228600" algn="l" defTabSz="914400" rtl="0" eaLnBrk="1" latinLnBrk="0" hangingPunct="1">
              <a:lnSpc>
                <a:spcPct val="90000"/>
              </a:lnSpc>
              <a:spcBef>
                <a:spcPts val="500"/>
              </a:spcBef>
              <a:buFont typeface="CambriaMath" charset="0"/>
              <a:buChar char="⎯"/>
              <a:defRPr sz="2400" kern="1200">
                <a:solidFill>
                  <a:srgbClr val="1F1F1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1F1F1F"/>
                </a:solidFill>
                <a:latin typeface="+mn-lt"/>
                <a:ea typeface="+mn-ea"/>
                <a:cs typeface="+mn-cs"/>
              </a:defRPr>
            </a:lvl3pPr>
            <a:lvl4pPr marL="1600200" indent="-228600" algn="l" defTabSz="914400" rtl="0" eaLnBrk="1" latinLnBrk="0" hangingPunct="1">
              <a:lnSpc>
                <a:spcPct val="90000"/>
              </a:lnSpc>
              <a:spcBef>
                <a:spcPts val="500"/>
              </a:spcBef>
              <a:buFont typeface=".AppleSystemUIFont" charset="-120"/>
              <a:buChar char="»"/>
              <a:defRPr sz="2400" kern="1200">
                <a:solidFill>
                  <a:srgbClr val="1F1F1F"/>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sz="1800" dirty="0"/>
              <a:t>For support contact OIS-Research Support Division (RSD) team at:</a:t>
            </a:r>
          </a:p>
          <a:p>
            <a:pPr marL="0" indent="0">
              <a:lnSpc>
                <a:spcPct val="100000"/>
              </a:lnSpc>
              <a:spcBef>
                <a:spcPts val="0"/>
              </a:spcBef>
              <a:buFont typeface="Arial" panose="020B0604020202020204" pitchFamily="34" charset="0"/>
              <a:buNone/>
            </a:pPr>
            <a:r>
              <a:rPr lang="en-US" sz="1800" dirty="0">
                <a:hlinkClick r:id="rId2"/>
              </a:rPr>
              <a:t>OITITOPSSOESOResearchSupportDivision@va.gov</a:t>
            </a:r>
            <a:endParaRPr lang="en-US" sz="1800" dirty="0"/>
          </a:p>
          <a:p>
            <a:pPr marL="0" indent="0">
              <a:lnSpc>
                <a:spcPct val="100000"/>
              </a:lnSpc>
              <a:spcBef>
                <a:spcPts val="0"/>
              </a:spcBef>
              <a:buFont typeface="Arial" panose="020B0604020202020204" pitchFamily="34" charset="0"/>
              <a:buNone/>
            </a:pPr>
            <a:r>
              <a:rPr lang="en-US" sz="1800" dirty="0">
                <a:hlinkClick r:id="rId3"/>
              </a:rPr>
              <a:t>Research Cybersecurity Frequently Answered Question (FAQs</a:t>
            </a:r>
            <a:r>
              <a:rPr lang="en-US" sz="1800" dirty="0"/>
              <a:t>)</a:t>
            </a:r>
          </a:p>
          <a:p>
            <a:pPr marL="0" indent="0">
              <a:lnSpc>
                <a:spcPct val="100000"/>
              </a:lnSpc>
              <a:spcBef>
                <a:spcPts val="0"/>
              </a:spcBef>
              <a:buFont typeface="Arial" panose="020B0604020202020204" pitchFamily="34" charset="0"/>
              <a:buNone/>
            </a:pPr>
            <a:endParaRPr lang="en-US" sz="1800" dirty="0"/>
          </a:p>
          <a:p>
            <a:pPr marL="0" indent="0">
              <a:buFont typeface="Arial" panose="020B0604020202020204" pitchFamily="34" charset="0"/>
              <a:buNone/>
            </a:pPr>
            <a:endParaRPr lang="en-US" sz="3000" dirty="0"/>
          </a:p>
        </p:txBody>
      </p:sp>
    </p:spTree>
    <p:extLst>
      <p:ext uri="{BB962C8B-B14F-4D97-AF65-F5344CB8AC3E}">
        <p14:creationId xmlns:p14="http://schemas.microsoft.com/office/powerpoint/2010/main" val="696134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E7564-0E8E-49F8-95D9-A4DE6CCE7411}"/>
              </a:ext>
            </a:extLst>
          </p:cNvPr>
          <p:cNvSpPr>
            <a:spLocks noGrp="1"/>
          </p:cNvSpPr>
          <p:nvPr>
            <p:ph type="title"/>
          </p:nvPr>
        </p:nvSpPr>
        <p:spPr/>
        <p:txBody>
          <a:bodyPr/>
          <a:lstStyle/>
          <a:p>
            <a:r>
              <a:rPr lang="en-US" dirty="0"/>
              <a:t>Topics</a:t>
            </a:r>
            <a:br>
              <a:rPr lang="en-US" dirty="0"/>
            </a:br>
            <a:r>
              <a:rPr lang="en-US" dirty="0"/>
              <a:t>___________________________________________</a:t>
            </a:r>
          </a:p>
        </p:txBody>
      </p:sp>
      <p:sp>
        <p:nvSpPr>
          <p:cNvPr id="3" name="Content Placeholder 2">
            <a:extLst>
              <a:ext uri="{FF2B5EF4-FFF2-40B4-BE49-F238E27FC236}">
                <a16:creationId xmlns:a16="http://schemas.microsoft.com/office/drawing/2014/main" id="{D9A576DB-84BF-4B11-9FBA-70A1CA9DEE03}"/>
              </a:ext>
            </a:extLst>
          </p:cNvPr>
          <p:cNvSpPr>
            <a:spLocks noGrp="1"/>
          </p:cNvSpPr>
          <p:nvPr>
            <p:ph idx="4294967295"/>
          </p:nvPr>
        </p:nvSpPr>
        <p:spPr>
          <a:xfrm>
            <a:off x="630935" y="1417320"/>
            <a:ext cx="7891271" cy="4489704"/>
          </a:xfrm>
        </p:spPr>
        <p:txBody>
          <a:bodyPr/>
          <a:lstStyle/>
          <a:p>
            <a:r>
              <a:rPr lang="en-US" sz="1800" dirty="0"/>
              <a:t>RSD Program Introduction</a:t>
            </a:r>
            <a:endParaRPr lang="en-US" sz="1800" i="1" dirty="0"/>
          </a:p>
          <a:p>
            <a:r>
              <a:rPr lang="en-US" sz="1800" dirty="0"/>
              <a:t>Research Scientific Computing Devices (RSCD), Enterprise Risk Assessment (ERA)</a:t>
            </a:r>
            <a:endParaRPr lang="en-US" sz="1800" i="1" dirty="0"/>
          </a:p>
          <a:p>
            <a:r>
              <a:rPr lang="en-US" sz="1800" dirty="0"/>
              <a:t>Research Cybersecurity Administration Program – RCAP</a:t>
            </a:r>
            <a:endParaRPr lang="en-US" sz="1800" i="1" dirty="0"/>
          </a:p>
          <a:p>
            <a:r>
              <a:rPr lang="en-US" sz="1800" dirty="0"/>
              <a:t>Enterprise Research Data Security Plan (ERDSP), Support for Multi-site Protocols</a:t>
            </a:r>
            <a:endParaRPr lang="en-US" sz="1800" i="1" dirty="0"/>
          </a:p>
          <a:p>
            <a:r>
              <a:rPr lang="en-US" sz="1800" dirty="0"/>
              <a:t>Research Systems Support</a:t>
            </a:r>
            <a:endParaRPr lang="en-US" sz="1800" i="1" dirty="0"/>
          </a:p>
          <a:p>
            <a:r>
              <a:rPr lang="en-US" sz="1800" dirty="0"/>
              <a:t>Research Information Security Task Force (RIS-TF)</a:t>
            </a:r>
          </a:p>
          <a:p>
            <a:r>
              <a:rPr lang="en-US" sz="1800" dirty="0"/>
              <a:t>On The Horizon</a:t>
            </a:r>
          </a:p>
          <a:p>
            <a:endParaRPr lang="en-US" dirty="0"/>
          </a:p>
          <a:p>
            <a:endParaRPr lang="en-US" dirty="0"/>
          </a:p>
        </p:txBody>
      </p:sp>
      <p:sp>
        <p:nvSpPr>
          <p:cNvPr id="4" name="Slide Number Placeholder 3">
            <a:extLst>
              <a:ext uri="{FF2B5EF4-FFF2-40B4-BE49-F238E27FC236}">
                <a16:creationId xmlns:a16="http://schemas.microsoft.com/office/drawing/2014/main" id="{0CEC0176-BE53-47FB-A867-0F247CD25F26}"/>
              </a:ext>
            </a:extLst>
          </p:cNvPr>
          <p:cNvSpPr>
            <a:spLocks noGrp="1"/>
          </p:cNvSpPr>
          <p:nvPr>
            <p:ph type="sldNum" sz="quarter" idx="12"/>
          </p:nvPr>
        </p:nvSpPr>
        <p:spPr/>
        <p:txBody>
          <a:bodyPr/>
          <a:lstStyle/>
          <a:p>
            <a:fld id="{E573346A-FCA4-684E-8D18-26E8324063ED}" type="slidenum">
              <a:rPr lang="en-US" smtClean="0"/>
              <a:t>2</a:t>
            </a:fld>
            <a:endParaRPr lang="en-US"/>
          </a:p>
        </p:txBody>
      </p:sp>
      <p:sp>
        <p:nvSpPr>
          <p:cNvPr id="5" name="Footer Placeholder 4">
            <a:extLst>
              <a:ext uri="{FF2B5EF4-FFF2-40B4-BE49-F238E27FC236}">
                <a16:creationId xmlns:a16="http://schemas.microsoft.com/office/drawing/2014/main" id="{9DB47CC9-955C-4355-8532-A9F4BB4FC60D}"/>
              </a:ext>
            </a:extLst>
          </p:cNvPr>
          <p:cNvSpPr>
            <a:spLocks noGrp="1"/>
          </p:cNvSpPr>
          <p:nvPr>
            <p:ph type="ftr" sz="quarter" idx="13"/>
          </p:nvPr>
        </p:nvSpPr>
        <p:spPr/>
        <p:txBody>
          <a:bodyPr/>
          <a:lstStyle/>
          <a:p>
            <a:r>
              <a:rPr lang="en-US"/>
              <a:t>Office of Information and Technology</a:t>
            </a:r>
          </a:p>
        </p:txBody>
      </p:sp>
    </p:spTree>
    <p:extLst>
      <p:ext uri="{BB962C8B-B14F-4D97-AF65-F5344CB8AC3E}">
        <p14:creationId xmlns:p14="http://schemas.microsoft.com/office/powerpoint/2010/main" val="4065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3">
            <a:extLst>
              <a:ext uri="{FF2B5EF4-FFF2-40B4-BE49-F238E27FC236}">
                <a16:creationId xmlns:a16="http://schemas.microsoft.com/office/drawing/2014/main" id="{66771BE7-2F41-4F1F-9448-C4B583C1F1EE}"/>
              </a:ext>
            </a:extLst>
          </p:cNvPr>
          <p:cNvSpPr txBox="1">
            <a:spLocks/>
          </p:cNvSpPr>
          <p:nvPr/>
        </p:nvSpPr>
        <p:spPr>
          <a:xfrm>
            <a:off x="628650" y="374904"/>
            <a:ext cx="7886700" cy="68580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2800" b="1" i="0" kern="1200" baseline="0">
                <a:solidFill>
                  <a:srgbClr val="1F1F1F"/>
                </a:solidFill>
                <a:latin typeface="Calibri" charset="0"/>
                <a:ea typeface="Calibri" charset="0"/>
                <a:cs typeface="Calibri" charset="0"/>
              </a:defRPr>
            </a:lvl1pPr>
          </a:lstStyle>
          <a:p>
            <a:r>
              <a:rPr lang="en-US" dirty="0"/>
              <a:t>RSD Program Overview</a:t>
            </a:r>
          </a:p>
        </p:txBody>
      </p:sp>
      <p:pic>
        <p:nvPicPr>
          <p:cNvPr id="34" name="Graphic 33" descr="Bullseye">
            <a:extLst>
              <a:ext uri="{FF2B5EF4-FFF2-40B4-BE49-F238E27FC236}">
                <a16:creationId xmlns:a16="http://schemas.microsoft.com/office/drawing/2014/main" id="{DD5A9285-0CAE-468F-92D1-EBACFC36916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10040" y="1172765"/>
            <a:ext cx="457200" cy="457200"/>
          </a:xfrm>
          <a:prstGeom prst="rect">
            <a:avLst/>
          </a:prstGeom>
        </p:spPr>
      </p:pic>
      <p:sp>
        <p:nvSpPr>
          <p:cNvPr id="35" name="Title 3">
            <a:extLst>
              <a:ext uri="{FF2B5EF4-FFF2-40B4-BE49-F238E27FC236}">
                <a16:creationId xmlns:a16="http://schemas.microsoft.com/office/drawing/2014/main" id="{8F778B32-F2CE-4023-82F6-22FFF6103516}"/>
              </a:ext>
            </a:extLst>
          </p:cNvPr>
          <p:cNvSpPr txBox="1">
            <a:spLocks/>
          </p:cNvSpPr>
          <p:nvPr/>
        </p:nvSpPr>
        <p:spPr>
          <a:xfrm>
            <a:off x="1827430" y="943735"/>
            <a:ext cx="1483178" cy="68580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2800" b="1" i="0" kern="1200" baseline="0">
                <a:solidFill>
                  <a:srgbClr val="1F1F1F"/>
                </a:solidFill>
                <a:latin typeface="Calibri" charset="0"/>
                <a:ea typeface="Calibri" charset="0"/>
                <a:cs typeface="Calibri" charset="0"/>
              </a:defRPr>
            </a:lvl1pPr>
          </a:lstStyle>
          <a:p>
            <a:r>
              <a:rPr lang="en-US" sz="2400" u="sng" dirty="0"/>
              <a:t>Mission</a:t>
            </a:r>
          </a:p>
        </p:txBody>
      </p:sp>
      <p:sp>
        <p:nvSpPr>
          <p:cNvPr id="36" name="Rectangle 35">
            <a:extLst>
              <a:ext uri="{FF2B5EF4-FFF2-40B4-BE49-F238E27FC236}">
                <a16:creationId xmlns:a16="http://schemas.microsoft.com/office/drawing/2014/main" id="{01B15EAB-1FFD-4203-AB32-8EE42C565E5F}"/>
              </a:ext>
            </a:extLst>
          </p:cNvPr>
          <p:cNvSpPr/>
          <p:nvPr/>
        </p:nvSpPr>
        <p:spPr>
          <a:xfrm>
            <a:off x="333284" y="1705337"/>
            <a:ext cx="4210531" cy="2031325"/>
          </a:xfrm>
          <a:prstGeom prst="rect">
            <a:avLst/>
          </a:prstGeom>
          <a:ln>
            <a:noFill/>
          </a:ln>
        </p:spPr>
        <p:txBody>
          <a:bodyPr wrap="square">
            <a:spAutoFit/>
          </a:bodyPr>
          <a:lstStyle/>
          <a:p>
            <a:r>
              <a:rPr lang="en-US" sz="1400" dirty="0"/>
              <a:t>Consult with stakeholders across the VA enterprise participating in research programs providing guidance in complying with research information security policy.  Respond to research security needs by using a risk management approach to develop and implement enterprise information security standards, guidelines, and procedures that address security objectives that are in alignment with the customer’s business considerations and objectives.</a:t>
            </a:r>
          </a:p>
        </p:txBody>
      </p:sp>
      <p:pic>
        <p:nvPicPr>
          <p:cNvPr id="37" name="Graphic 36" descr="Research">
            <a:extLst>
              <a:ext uri="{FF2B5EF4-FFF2-40B4-BE49-F238E27FC236}">
                <a16:creationId xmlns:a16="http://schemas.microsoft.com/office/drawing/2014/main" id="{CB111CE0-E8D2-49EB-A07D-BB8BDAA89EE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410040" y="3811587"/>
            <a:ext cx="457200" cy="457200"/>
          </a:xfrm>
          <a:prstGeom prst="rect">
            <a:avLst/>
          </a:prstGeom>
        </p:spPr>
      </p:pic>
      <p:sp>
        <p:nvSpPr>
          <p:cNvPr id="38" name="Title 3">
            <a:extLst>
              <a:ext uri="{FF2B5EF4-FFF2-40B4-BE49-F238E27FC236}">
                <a16:creationId xmlns:a16="http://schemas.microsoft.com/office/drawing/2014/main" id="{608DE336-91B5-450C-868C-2277F2E7CFF9}"/>
              </a:ext>
            </a:extLst>
          </p:cNvPr>
          <p:cNvSpPr txBox="1">
            <a:spLocks/>
          </p:cNvSpPr>
          <p:nvPr/>
        </p:nvSpPr>
        <p:spPr>
          <a:xfrm>
            <a:off x="1827430" y="3590404"/>
            <a:ext cx="1472626" cy="68580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2800" b="1" i="0" kern="1200" baseline="0">
                <a:solidFill>
                  <a:srgbClr val="1F1F1F"/>
                </a:solidFill>
                <a:latin typeface="Calibri" charset="0"/>
                <a:ea typeface="Calibri" charset="0"/>
                <a:cs typeface="Calibri" charset="0"/>
              </a:defRPr>
            </a:lvl1pPr>
          </a:lstStyle>
          <a:p>
            <a:r>
              <a:rPr lang="en-US" sz="2400" u="sng" dirty="0"/>
              <a:t>Scope</a:t>
            </a:r>
          </a:p>
        </p:txBody>
      </p:sp>
      <p:sp>
        <p:nvSpPr>
          <p:cNvPr id="39" name="Rectangle 38">
            <a:extLst>
              <a:ext uri="{FF2B5EF4-FFF2-40B4-BE49-F238E27FC236}">
                <a16:creationId xmlns:a16="http://schemas.microsoft.com/office/drawing/2014/main" id="{0A0439DF-B04C-4535-B316-FB10E1A857E3}"/>
              </a:ext>
            </a:extLst>
          </p:cNvPr>
          <p:cNvSpPr/>
          <p:nvPr/>
        </p:nvSpPr>
        <p:spPr>
          <a:xfrm>
            <a:off x="310743" y="4401682"/>
            <a:ext cx="4210531" cy="1815882"/>
          </a:xfrm>
          <a:prstGeom prst="rect">
            <a:avLst/>
          </a:prstGeom>
          <a:ln>
            <a:noFill/>
          </a:ln>
        </p:spPr>
        <p:txBody>
          <a:bodyPr wrap="square">
            <a:spAutoFit/>
          </a:bodyPr>
          <a:lstStyle/>
          <a:p>
            <a:r>
              <a:rPr lang="en-US" sz="1400" b="1" i="1" dirty="0"/>
              <a:t>Enterprise Construct:</a:t>
            </a:r>
          </a:p>
          <a:p>
            <a:r>
              <a:rPr lang="en-US" sz="1400" dirty="0"/>
              <a:t>Enterprise support is representative of research systems, protocols, applications, and projects occurring at the </a:t>
            </a:r>
            <a:r>
              <a:rPr lang="en-US" sz="1400" b="1" i="1" dirty="0"/>
              <a:t>national and multi-site level.</a:t>
            </a:r>
          </a:p>
          <a:p>
            <a:r>
              <a:rPr lang="en-US" sz="1400" dirty="0"/>
              <a:t>Collaborative and Cooperative research involving Investigators from more than one institution.</a:t>
            </a:r>
          </a:p>
          <a:p>
            <a:endParaRPr lang="en-US" sz="1400" dirty="0"/>
          </a:p>
          <a:p>
            <a:endParaRPr lang="en-US" sz="1400" dirty="0"/>
          </a:p>
        </p:txBody>
      </p:sp>
      <p:pic>
        <p:nvPicPr>
          <p:cNvPr id="40" name="Graphic 39" descr="Eye">
            <a:extLst>
              <a:ext uri="{FF2B5EF4-FFF2-40B4-BE49-F238E27FC236}">
                <a16:creationId xmlns:a16="http://schemas.microsoft.com/office/drawing/2014/main" id="{0EBA3838-C18C-4549-8D75-9C2B99AB5CE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972158" y="1202358"/>
            <a:ext cx="457200" cy="457200"/>
          </a:xfrm>
          <a:prstGeom prst="rect">
            <a:avLst/>
          </a:prstGeom>
        </p:spPr>
      </p:pic>
      <p:sp>
        <p:nvSpPr>
          <p:cNvPr id="41" name="Title 3">
            <a:extLst>
              <a:ext uri="{FF2B5EF4-FFF2-40B4-BE49-F238E27FC236}">
                <a16:creationId xmlns:a16="http://schemas.microsoft.com/office/drawing/2014/main" id="{59E5F8EF-63C5-4D42-ADD2-6431618C9EA8}"/>
              </a:ext>
            </a:extLst>
          </p:cNvPr>
          <p:cNvSpPr txBox="1">
            <a:spLocks/>
          </p:cNvSpPr>
          <p:nvPr/>
        </p:nvSpPr>
        <p:spPr>
          <a:xfrm>
            <a:off x="6371607" y="1013477"/>
            <a:ext cx="1005720" cy="616058"/>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2800" b="1" i="0" kern="1200" baseline="0">
                <a:solidFill>
                  <a:srgbClr val="1F1F1F"/>
                </a:solidFill>
                <a:latin typeface="Calibri" charset="0"/>
                <a:ea typeface="Calibri" charset="0"/>
                <a:cs typeface="Calibri" charset="0"/>
              </a:defRPr>
            </a:lvl1pPr>
          </a:lstStyle>
          <a:p>
            <a:r>
              <a:rPr lang="en-US" sz="2400" u="sng" dirty="0"/>
              <a:t>Vision</a:t>
            </a:r>
          </a:p>
        </p:txBody>
      </p:sp>
      <p:sp>
        <p:nvSpPr>
          <p:cNvPr id="42" name="Rectangle 41">
            <a:extLst>
              <a:ext uri="{FF2B5EF4-FFF2-40B4-BE49-F238E27FC236}">
                <a16:creationId xmlns:a16="http://schemas.microsoft.com/office/drawing/2014/main" id="{DBB9A8A9-0FE2-4EF8-BF5B-8D98214D1281}"/>
              </a:ext>
            </a:extLst>
          </p:cNvPr>
          <p:cNvSpPr/>
          <p:nvPr/>
        </p:nvSpPr>
        <p:spPr>
          <a:xfrm>
            <a:off x="4700076" y="1735835"/>
            <a:ext cx="4133180" cy="2031325"/>
          </a:xfrm>
          <a:prstGeom prst="rect">
            <a:avLst/>
          </a:prstGeom>
          <a:ln>
            <a:noFill/>
          </a:ln>
        </p:spPr>
        <p:txBody>
          <a:bodyPr wrap="square">
            <a:spAutoFit/>
          </a:bodyPr>
          <a:lstStyle/>
          <a:p>
            <a:r>
              <a:rPr lang="en-US" sz="1400" dirty="0"/>
              <a:t>Provide stakeholders participating in VA Research with a transparent and risk-based security process that uses security controls to protect research data, but not as a reason to limit the appropriate research uses of the data.  Identify and address data security risks to participant data while enabling VA Research to advance. </a:t>
            </a:r>
          </a:p>
          <a:p>
            <a:endParaRPr lang="en-US" sz="1400" dirty="0"/>
          </a:p>
          <a:p>
            <a:endParaRPr lang="en-US" sz="1400" dirty="0"/>
          </a:p>
        </p:txBody>
      </p:sp>
      <p:pic>
        <p:nvPicPr>
          <p:cNvPr id="43" name="Graphic 42" descr="Users">
            <a:extLst>
              <a:ext uri="{FF2B5EF4-FFF2-40B4-BE49-F238E27FC236}">
                <a16:creationId xmlns:a16="http://schemas.microsoft.com/office/drawing/2014/main" id="{B071476C-BAFE-40F9-B976-96DAB6C489E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575918" y="3784284"/>
            <a:ext cx="548640" cy="548640"/>
          </a:xfrm>
          <a:prstGeom prst="rect">
            <a:avLst/>
          </a:prstGeom>
        </p:spPr>
      </p:pic>
      <p:sp>
        <p:nvSpPr>
          <p:cNvPr id="44" name="Title 3">
            <a:extLst>
              <a:ext uri="{FF2B5EF4-FFF2-40B4-BE49-F238E27FC236}">
                <a16:creationId xmlns:a16="http://schemas.microsoft.com/office/drawing/2014/main" id="{3756F05B-10FB-42A4-A5BF-643C26C18565}"/>
              </a:ext>
            </a:extLst>
          </p:cNvPr>
          <p:cNvSpPr txBox="1">
            <a:spLocks/>
          </p:cNvSpPr>
          <p:nvPr/>
        </p:nvSpPr>
        <p:spPr>
          <a:xfrm>
            <a:off x="6098522" y="3588383"/>
            <a:ext cx="2361159" cy="68580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2800" b="1" i="0" kern="1200" baseline="0">
                <a:solidFill>
                  <a:srgbClr val="1F1F1F"/>
                </a:solidFill>
                <a:latin typeface="Calibri" charset="0"/>
                <a:ea typeface="Calibri" charset="0"/>
                <a:cs typeface="Calibri" charset="0"/>
              </a:defRPr>
            </a:lvl1pPr>
          </a:lstStyle>
          <a:p>
            <a:r>
              <a:rPr lang="en-US" sz="2400" u="sng" dirty="0"/>
              <a:t>Stakeholders</a:t>
            </a:r>
          </a:p>
        </p:txBody>
      </p:sp>
      <p:sp>
        <p:nvSpPr>
          <p:cNvPr id="45" name="Rectangle 44">
            <a:extLst>
              <a:ext uri="{FF2B5EF4-FFF2-40B4-BE49-F238E27FC236}">
                <a16:creationId xmlns:a16="http://schemas.microsoft.com/office/drawing/2014/main" id="{FA707714-044E-4A40-91F5-5D2002E81EFC}"/>
              </a:ext>
            </a:extLst>
          </p:cNvPr>
          <p:cNvSpPr/>
          <p:nvPr/>
        </p:nvSpPr>
        <p:spPr>
          <a:xfrm>
            <a:off x="4700076" y="4384933"/>
            <a:ext cx="4133180" cy="1815882"/>
          </a:xfrm>
          <a:prstGeom prst="rect">
            <a:avLst/>
          </a:prstGeom>
          <a:ln>
            <a:noFill/>
          </a:ln>
        </p:spPr>
        <p:txBody>
          <a:bodyPr wrap="square">
            <a:spAutoFit/>
          </a:bodyPr>
          <a:lstStyle/>
          <a:p>
            <a:pPr marL="285750" indent="-285750">
              <a:buFont typeface="Wingdings" panose="05000000000000000000" pitchFamily="2" charset="2"/>
              <a:buChar char="ü"/>
            </a:pPr>
            <a:r>
              <a:rPr lang="en-US" sz="1400" dirty="0"/>
              <a:t>Principal Investigators (Researchers)</a:t>
            </a:r>
          </a:p>
          <a:p>
            <a:pPr marL="285750" indent="-285750">
              <a:buFont typeface="Wingdings" panose="05000000000000000000" pitchFamily="2" charset="2"/>
              <a:buChar char="ü"/>
            </a:pPr>
            <a:r>
              <a:rPr lang="en-US" sz="1400" dirty="0"/>
              <a:t>Facility ISSOs &amp; Network ISSMs</a:t>
            </a:r>
          </a:p>
          <a:p>
            <a:pPr marL="285750" indent="-285750">
              <a:buFont typeface="Wingdings" panose="05000000000000000000" pitchFamily="2" charset="2"/>
              <a:buChar char="ü"/>
            </a:pPr>
            <a:r>
              <a:rPr lang="en-US" sz="1400" dirty="0"/>
              <a:t>Research Staff</a:t>
            </a:r>
          </a:p>
          <a:p>
            <a:pPr marL="285750" indent="-285750">
              <a:buFont typeface="Wingdings" panose="05000000000000000000" pitchFamily="2" charset="2"/>
              <a:buChar char="ü"/>
            </a:pPr>
            <a:r>
              <a:rPr lang="en-US" sz="1400" dirty="0"/>
              <a:t>System Owners</a:t>
            </a:r>
            <a:endParaRPr lang="en-US" sz="800" dirty="0"/>
          </a:p>
          <a:p>
            <a:pPr algn="ctr"/>
            <a:r>
              <a:rPr lang="en-US" sz="1400" b="1" dirty="0"/>
              <a:t>Supporting 110 Sites accredited to conduct:</a:t>
            </a:r>
          </a:p>
          <a:p>
            <a:pPr marL="285750" indent="-285750">
              <a:buFont typeface="Wingdings" panose="05000000000000000000" pitchFamily="2" charset="2"/>
              <a:buChar char="ü"/>
            </a:pPr>
            <a:r>
              <a:rPr lang="en-US" sz="1400" dirty="0"/>
              <a:t>Human Subject, Clinical, &amp; Biomedical Research</a:t>
            </a:r>
          </a:p>
          <a:p>
            <a:pPr marL="285750" indent="-285750">
              <a:buFont typeface="Wingdings" panose="05000000000000000000" pitchFamily="2" charset="2"/>
              <a:buChar char="ü"/>
            </a:pPr>
            <a:r>
              <a:rPr lang="en-US" sz="1400" dirty="0"/>
              <a:t>Animal Research</a:t>
            </a:r>
          </a:p>
          <a:p>
            <a:pPr marL="285750" indent="-285750">
              <a:buFont typeface="Wingdings" panose="05000000000000000000" pitchFamily="2" charset="2"/>
              <a:buChar char="ü"/>
            </a:pPr>
            <a:r>
              <a:rPr lang="en-US" sz="1400" dirty="0"/>
              <a:t>Basic Science Research</a:t>
            </a:r>
            <a:endParaRPr lang="en-US" sz="1200" dirty="0"/>
          </a:p>
        </p:txBody>
      </p:sp>
      <p:sp>
        <p:nvSpPr>
          <p:cNvPr id="60" name="Slide Number Placeholder 59">
            <a:extLst>
              <a:ext uri="{FF2B5EF4-FFF2-40B4-BE49-F238E27FC236}">
                <a16:creationId xmlns:a16="http://schemas.microsoft.com/office/drawing/2014/main" id="{0D7F3679-B015-4720-AC2D-E1C51FDD5538}"/>
              </a:ext>
            </a:extLst>
          </p:cNvPr>
          <p:cNvSpPr>
            <a:spLocks noGrp="1"/>
          </p:cNvSpPr>
          <p:nvPr>
            <p:ph type="sldNum" sz="quarter" idx="12"/>
          </p:nvPr>
        </p:nvSpPr>
        <p:spPr>
          <a:xfrm>
            <a:off x="6945987" y="6230258"/>
            <a:ext cx="2057400" cy="365125"/>
          </a:xfrm>
        </p:spPr>
        <p:txBody>
          <a:bodyPr/>
          <a:lstStyle/>
          <a:p>
            <a:fld id="{E573346A-FCA4-684E-8D18-26E8324063ED}" type="slidenum">
              <a:rPr lang="en-US" smtClean="0"/>
              <a:t>3</a:t>
            </a:fld>
            <a:endParaRPr lang="en-US" dirty="0"/>
          </a:p>
        </p:txBody>
      </p:sp>
      <p:sp>
        <p:nvSpPr>
          <p:cNvPr id="2" name="Rectangle: Rounded Corners 1">
            <a:extLst>
              <a:ext uri="{FF2B5EF4-FFF2-40B4-BE49-F238E27FC236}">
                <a16:creationId xmlns:a16="http://schemas.microsoft.com/office/drawing/2014/main" id="{1B1B47AC-1E9D-46CD-A084-6C8254CA6891}"/>
              </a:ext>
            </a:extLst>
          </p:cNvPr>
          <p:cNvSpPr/>
          <p:nvPr/>
        </p:nvSpPr>
        <p:spPr>
          <a:xfrm>
            <a:off x="233394" y="1655089"/>
            <a:ext cx="4210531" cy="210312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C193B827-388F-4670-BA25-72E85E5B05F4}"/>
              </a:ext>
            </a:extLst>
          </p:cNvPr>
          <p:cNvSpPr/>
          <p:nvPr/>
        </p:nvSpPr>
        <p:spPr>
          <a:xfrm>
            <a:off x="4622725" y="1655089"/>
            <a:ext cx="4210531" cy="210312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140F29C5-82EB-4AE0-BB45-E4F624ABF774}"/>
              </a:ext>
            </a:extLst>
          </p:cNvPr>
          <p:cNvSpPr/>
          <p:nvPr/>
        </p:nvSpPr>
        <p:spPr>
          <a:xfrm>
            <a:off x="233394" y="4290334"/>
            <a:ext cx="4210531" cy="210312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AB66FE43-A144-4BFB-90DB-C9D3F6ADA2F0}"/>
              </a:ext>
            </a:extLst>
          </p:cNvPr>
          <p:cNvSpPr/>
          <p:nvPr/>
        </p:nvSpPr>
        <p:spPr>
          <a:xfrm>
            <a:off x="4622724" y="4276203"/>
            <a:ext cx="4210531" cy="210312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1428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Line 10">
            <a:extLst>
              <a:ext uri="{FF2B5EF4-FFF2-40B4-BE49-F238E27FC236}">
                <a16:creationId xmlns:a16="http://schemas.microsoft.com/office/drawing/2014/main" id="{38414714-D337-4EF8-AA09-3CC6885C142C}"/>
              </a:ext>
            </a:extLst>
          </p:cNvPr>
          <p:cNvSpPr>
            <a:spLocks noChangeShapeType="1"/>
          </p:cNvSpPr>
          <p:nvPr/>
        </p:nvSpPr>
        <p:spPr bwMode="auto">
          <a:xfrm>
            <a:off x="5884989" y="2972340"/>
            <a:ext cx="1144426" cy="0"/>
          </a:xfrm>
          <a:prstGeom prst="line">
            <a:avLst/>
          </a:prstGeom>
          <a:noFill/>
          <a:ln w="38100">
            <a:solidFill>
              <a:srgbClr val="B3B3B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 name="Slide Number Placeholder 3">
            <a:extLst>
              <a:ext uri="{FF2B5EF4-FFF2-40B4-BE49-F238E27FC236}">
                <a16:creationId xmlns:a16="http://schemas.microsoft.com/office/drawing/2014/main" id="{E1198078-D338-4238-8E50-93E0142D2E50}"/>
              </a:ext>
            </a:extLst>
          </p:cNvPr>
          <p:cNvSpPr>
            <a:spLocks noGrp="1"/>
          </p:cNvSpPr>
          <p:nvPr>
            <p:ph type="sldNum" sz="quarter" idx="12"/>
          </p:nvPr>
        </p:nvSpPr>
        <p:spPr>
          <a:xfrm>
            <a:off x="6243370" y="5944496"/>
            <a:ext cx="2057400" cy="365125"/>
          </a:xfrm>
        </p:spPr>
        <p:txBody>
          <a:bodyPr/>
          <a:lstStyle/>
          <a:p>
            <a:fld id="{E573346A-FCA4-684E-8D18-26E8324063ED}" type="slidenum">
              <a:rPr lang="en-US" smtClean="0"/>
              <a:t>4</a:t>
            </a:fld>
            <a:endParaRPr lang="en-US" dirty="0"/>
          </a:p>
        </p:txBody>
      </p:sp>
      <p:sp>
        <p:nvSpPr>
          <p:cNvPr id="5" name="Line 10">
            <a:extLst>
              <a:ext uri="{FF2B5EF4-FFF2-40B4-BE49-F238E27FC236}">
                <a16:creationId xmlns:a16="http://schemas.microsoft.com/office/drawing/2014/main" id="{AC6313D9-85E1-445C-8574-A2892F2F5A9D}"/>
              </a:ext>
            </a:extLst>
          </p:cNvPr>
          <p:cNvSpPr>
            <a:spLocks noChangeShapeType="1"/>
          </p:cNvSpPr>
          <p:nvPr/>
        </p:nvSpPr>
        <p:spPr bwMode="auto">
          <a:xfrm>
            <a:off x="4349483" y="1756886"/>
            <a:ext cx="0" cy="2106322"/>
          </a:xfrm>
          <a:prstGeom prst="line">
            <a:avLst/>
          </a:prstGeom>
          <a:noFill/>
          <a:ln w="38100" cmpd="sng">
            <a:solidFill>
              <a:srgbClr val="B3B3B3"/>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 name="Line 6">
            <a:extLst>
              <a:ext uri="{FF2B5EF4-FFF2-40B4-BE49-F238E27FC236}">
                <a16:creationId xmlns:a16="http://schemas.microsoft.com/office/drawing/2014/main" id="{14B955B9-2BEA-4DB3-B4E0-906EC0903611}"/>
              </a:ext>
            </a:extLst>
          </p:cNvPr>
          <p:cNvSpPr>
            <a:spLocks noChangeShapeType="1"/>
          </p:cNvSpPr>
          <p:nvPr/>
        </p:nvSpPr>
        <p:spPr bwMode="auto">
          <a:xfrm>
            <a:off x="6811945" y="4160942"/>
            <a:ext cx="0" cy="310890"/>
          </a:xfrm>
          <a:prstGeom prst="line">
            <a:avLst/>
          </a:prstGeom>
          <a:noFill/>
          <a:ln w="38100">
            <a:solidFill>
              <a:srgbClr val="B3B3B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7" name="Line 10">
            <a:extLst>
              <a:ext uri="{FF2B5EF4-FFF2-40B4-BE49-F238E27FC236}">
                <a16:creationId xmlns:a16="http://schemas.microsoft.com/office/drawing/2014/main" id="{6DB83330-1064-41F4-A6A6-8B5434A06A18}"/>
              </a:ext>
            </a:extLst>
          </p:cNvPr>
          <p:cNvSpPr>
            <a:spLocks noChangeShapeType="1"/>
          </p:cNvSpPr>
          <p:nvPr/>
        </p:nvSpPr>
        <p:spPr bwMode="auto">
          <a:xfrm>
            <a:off x="2190828" y="2965388"/>
            <a:ext cx="583685" cy="0"/>
          </a:xfrm>
          <a:prstGeom prst="line">
            <a:avLst/>
          </a:prstGeom>
          <a:noFill/>
          <a:ln w="38100">
            <a:solidFill>
              <a:srgbClr val="B3B3B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 name="Line 10">
            <a:extLst>
              <a:ext uri="{FF2B5EF4-FFF2-40B4-BE49-F238E27FC236}">
                <a16:creationId xmlns:a16="http://schemas.microsoft.com/office/drawing/2014/main" id="{B11523EE-7F70-495F-B028-A1B63669B2F1}"/>
              </a:ext>
            </a:extLst>
          </p:cNvPr>
          <p:cNvSpPr>
            <a:spLocks noChangeShapeType="1"/>
          </p:cNvSpPr>
          <p:nvPr/>
        </p:nvSpPr>
        <p:spPr bwMode="auto">
          <a:xfrm>
            <a:off x="1634455" y="3863208"/>
            <a:ext cx="5394960" cy="0"/>
          </a:xfrm>
          <a:prstGeom prst="line">
            <a:avLst/>
          </a:prstGeom>
          <a:noFill/>
          <a:ln w="38100" cmpd="sng">
            <a:solidFill>
              <a:srgbClr val="B3B3B3"/>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9" name="Line 5">
            <a:extLst>
              <a:ext uri="{FF2B5EF4-FFF2-40B4-BE49-F238E27FC236}">
                <a16:creationId xmlns:a16="http://schemas.microsoft.com/office/drawing/2014/main" id="{765CD8BF-BCB1-433D-B88A-269143589580}"/>
              </a:ext>
            </a:extLst>
          </p:cNvPr>
          <p:cNvSpPr>
            <a:spLocks noChangeShapeType="1"/>
          </p:cNvSpPr>
          <p:nvPr/>
        </p:nvSpPr>
        <p:spPr bwMode="auto">
          <a:xfrm>
            <a:off x="1824670" y="3919274"/>
            <a:ext cx="0" cy="949401"/>
          </a:xfrm>
          <a:prstGeom prst="line">
            <a:avLst/>
          </a:prstGeom>
          <a:noFill/>
          <a:ln w="38100">
            <a:solidFill>
              <a:srgbClr val="B3B3B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 name="AutoShape 32">
            <a:extLst>
              <a:ext uri="{FF2B5EF4-FFF2-40B4-BE49-F238E27FC236}">
                <a16:creationId xmlns:a16="http://schemas.microsoft.com/office/drawing/2014/main" id="{7FACC79A-BBB1-42AE-87DB-C6856C02AB8C}"/>
              </a:ext>
            </a:extLst>
          </p:cNvPr>
          <p:cNvSpPr>
            <a:spLocks noChangeArrowheads="1"/>
          </p:cNvSpPr>
          <p:nvPr/>
        </p:nvSpPr>
        <p:spPr bwMode="auto">
          <a:xfrm>
            <a:off x="2771774" y="2517564"/>
            <a:ext cx="3179053" cy="548640"/>
          </a:xfrm>
          <a:prstGeom prst="roundRect">
            <a:avLst>
              <a:gd name="adj" fmla="val 13542"/>
            </a:avLst>
          </a:prstGeom>
          <a:solidFill>
            <a:schemeClr val="accent3"/>
          </a:solidFill>
          <a:ln w="25400">
            <a:solidFill>
              <a:schemeClr val="accent3"/>
            </a:solidFill>
            <a:round/>
            <a:headEnd/>
            <a:tailEnd/>
          </a:ln>
          <a:effectLst/>
        </p:spPr>
        <p:txBody>
          <a:bodyPr lIns="182880" tIns="91440" anchor="ctr"/>
          <a:lstStyle/>
          <a:p>
            <a:pPr algn="ctr" eaLnBrk="1" hangingPunct="1">
              <a:lnSpc>
                <a:spcPct val="60000"/>
              </a:lnSpc>
              <a:spcBef>
                <a:spcPct val="50000"/>
              </a:spcBef>
            </a:pPr>
            <a:r>
              <a:rPr lang="en-US" altLang="en-US" sz="1150" b="1" dirty="0">
                <a:solidFill>
                  <a:schemeClr val="bg1"/>
                </a:solidFill>
                <a:cs typeface="Arial" panose="020B0604020202020204" pitchFamily="34" charset="0"/>
              </a:rPr>
              <a:t>Director, System Security Support</a:t>
            </a:r>
          </a:p>
          <a:p>
            <a:pPr algn="ctr" eaLnBrk="1" hangingPunct="1">
              <a:lnSpc>
                <a:spcPct val="60000"/>
              </a:lnSpc>
              <a:spcBef>
                <a:spcPct val="50000"/>
              </a:spcBef>
            </a:pPr>
            <a:r>
              <a:rPr lang="en-US" altLang="en-US" sz="1150" dirty="0">
                <a:solidFill>
                  <a:schemeClr val="bg1"/>
                </a:solidFill>
                <a:cs typeface="Arial" panose="020B0604020202020204" pitchFamily="34" charset="0"/>
              </a:rPr>
              <a:t>Woodie Robinson</a:t>
            </a:r>
          </a:p>
        </p:txBody>
      </p:sp>
      <p:sp>
        <p:nvSpPr>
          <p:cNvPr id="12" name="AutoShape 24">
            <a:extLst>
              <a:ext uri="{FF2B5EF4-FFF2-40B4-BE49-F238E27FC236}">
                <a16:creationId xmlns:a16="http://schemas.microsoft.com/office/drawing/2014/main" id="{0EF35929-450F-426A-A8EA-5C264C5DDE27}"/>
              </a:ext>
            </a:extLst>
          </p:cNvPr>
          <p:cNvSpPr>
            <a:spLocks noChangeArrowheads="1"/>
          </p:cNvSpPr>
          <p:nvPr/>
        </p:nvSpPr>
        <p:spPr bwMode="auto">
          <a:xfrm>
            <a:off x="150033" y="2662061"/>
            <a:ext cx="2040795" cy="480060"/>
          </a:xfrm>
          <a:prstGeom prst="roundRect">
            <a:avLst>
              <a:gd name="adj" fmla="val 13542"/>
            </a:avLst>
          </a:prstGeom>
          <a:solidFill>
            <a:schemeClr val="bg1">
              <a:lumMod val="50000"/>
            </a:schemeClr>
          </a:solidFill>
          <a:ln w="25400">
            <a:solidFill>
              <a:schemeClr val="bg1">
                <a:lumMod val="50000"/>
              </a:schemeClr>
            </a:solidFill>
            <a:round/>
            <a:headEnd/>
            <a:tailEnd/>
          </a:ln>
          <a:effectLst/>
        </p:spPr>
        <p:txBody>
          <a:bodyPr lIns="91440" tIns="91440" anchor="ctr"/>
          <a:lstStyle/>
          <a:p>
            <a:pPr algn="ctr">
              <a:lnSpc>
                <a:spcPct val="60000"/>
              </a:lnSpc>
              <a:spcBef>
                <a:spcPct val="50000"/>
              </a:spcBef>
            </a:pPr>
            <a:r>
              <a:rPr lang="en-US" altLang="en-US" sz="1050" b="1" dirty="0">
                <a:solidFill>
                  <a:schemeClr val="bg1"/>
                </a:solidFill>
                <a:cs typeface="Arial" panose="020B0604020202020204" pitchFamily="34" charset="0"/>
              </a:rPr>
              <a:t>Senior Action Officer</a:t>
            </a:r>
          </a:p>
          <a:p>
            <a:pPr algn="ctr">
              <a:lnSpc>
                <a:spcPct val="60000"/>
              </a:lnSpc>
              <a:spcBef>
                <a:spcPct val="50000"/>
              </a:spcBef>
            </a:pPr>
            <a:r>
              <a:rPr lang="en-US" altLang="en-US" sz="1050" dirty="0">
                <a:solidFill>
                  <a:schemeClr val="bg1"/>
                </a:solidFill>
                <a:cs typeface="Arial" panose="020B0604020202020204" pitchFamily="34" charset="0"/>
              </a:rPr>
              <a:t>Jessica Alvarez</a:t>
            </a:r>
          </a:p>
        </p:txBody>
      </p:sp>
      <p:sp>
        <p:nvSpPr>
          <p:cNvPr id="16" name="AutoShape 32">
            <a:extLst>
              <a:ext uri="{FF2B5EF4-FFF2-40B4-BE49-F238E27FC236}">
                <a16:creationId xmlns:a16="http://schemas.microsoft.com/office/drawing/2014/main" id="{925A51C0-F46B-421F-BD5D-979207692451}"/>
              </a:ext>
            </a:extLst>
          </p:cNvPr>
          <p:cNvSpPr>
            <a:spLocks noChangeArrowheads="1"/>
          </p:cNvSpPr>
          <p:nvPr/>
        </p:nvSpPr>
        <p:spPr bwMode="auto">
          <a:xfrm>
            <a:off x="2771774" y="1918437"/>
            <a:ext cx="3179053" cy="548640"/>
          </a:xfrm>
          <a:prstGeom prst="roundRect">
            <a:avLst>
              <a:gd name="adj" fmla="val 13542"/>
            </a:avLst>
          </a:prstGeom>
          <a:solidFill>
            <a:schemeClr val="accent3"/>
          </a:solidFill>
          <a:ln w="25400">
            <a:solidFill>
              <a:schemeClr val="accent3"/>
            </a:solidFill>
            <a:round/>
            <a:headEnd/>
            <a:tailEnd/>
          </a:ln>
          <a:effectLst/>
        </p:spPr>
        <p:txBody>
          <a:bodyPr lIns="182880" tIns="91440" anchor="ctr"/>
          <a:lstStyle/>
          <a:p>
            <a:pPr algn="ctr" eaLnBrk="1" hangingPunct="1">
              <a:lnSpc>
                <a:spcPct val="60000"/>
              </a:lnSpc>
              <a:spcBef>
                <a:spcPct val="50000"/>
              </a:spcBef>
            </a:pPr>
            <a:r>
              <a:rPr lang="en-US" altLang="en-US" sz="1150" b="1" dirty="0">
                <a:solidFill>
                  <a:schemeClr val="bg1"/>
                </a:solidFill>
                <a:cs typeface="Arial" panose="020B0604020202020204" pitchFamily="34" charset="0"/>
              </a:rPr>
              <a:t>Executive Director Information Security Policy and Strategy (ISPS)</a:t>
            </a:r>
          </a:p>
          <a:p>
            <a:pPr algn="ctr" eaLnBrk="1" hangingPunct="1">
              <a:lnSpc>
                <a:spcPct val="60000"/>
              </a:lnSpc>
              <a:spcBef>
                <a:spcPct val="50000"/>
              </a:spcBef>
            </a:pPr>
            <a:r>
              <a:rPr lang="en-US" altLang="en-US" sz="1150" dirty="0">
                <a:solidFill>
                  <a:schemeClr val="bg1"/>
                </a:solidFill>
                <a:cs typeface="Arial" panose="020B0604020202020204" pitchFamily="34" charset="0"/>
              </a:rPr>
              <a:t>Gary Stevens</a:t>
            </a:r>
          </a:p>
        </p:txBody>
      </p:sp>
      <p:sp>
        <p:nvSpPr>
          <p:cNvPr id="17" name="AutoShape 32">
            <a:extLst>
              <a:ext uri="{FF2B5EF4-FFF2-40B4-BE49-F238E27FC236}">
                <a16:creationId xmlns:a16="http://schemas.microsoft.com/office/drawing/2014/main" id="{28BFA129-7CDA-4DBB-A95D-E39FB5E74C66}"/>
              </a:ext>
            </a:extLst>
          </p:cNvPr>
          <p:cNvSpPr>
            <a:spLocks noChangeArrowheads="1"/>
          </p:cNvSpPr>
          <p:nvPr/>
        </p:nvSpPr>
        <p:spPr bwMode="auto">
          <a:xfrm>
            <a:off x="2771774" y="1310002"/>
            <a:ext cx="3179053" cy="548640"/>
          </a:xfrm>
          <a:prstGeom prst="roundRect">
            <a:avLst>
              <a:gd name="adj" fmla="val 13542"/>
            </a:avLst>
          </a:prstGeom>
          <a:solidFill>
            <a:schemeClr val="accent3"/>
          </a:solidFill>
          <a:ln w="25400">
            <a:solidFill>
              <a:schemeClr val="accent3"/>
            </a:solidFill>
            <a:round/>
            <a:headEnd/>
            <a:tailEnd/>
          </a:ln>
          <a:effectLst/>
        </p:spPr>
        <p:txBody>
          <a:bodyPr lIns="182880" tIns="91440" anchor="ctr"/>
          <a:lstStyle/>
          <a:p>
            <a:pPr algn="ctr" eaLnBrk="1" hangingPunct="1">
              <a:lnSpc>
                <a:spcPct val="60000"/>
              </a:lnSpc>
              <a:spcBef>
                <a:spcPct val="50000"/>
              </a:spcBef>
            </a:pPr>
            <a:r>
              <a:rPr lang="en-US" altLang="en-US" sz="1150" b="1" dirty="0">
                <a:solidFill>
                  <a:schemeClr val="bg1"/>
                </a:solidFill>
                <a:cs typeface="Arial" panose="020B0604020202020204" pitchFamily="34" charset="0"/>
              </a:rPr>
              <a:t>Chief Information Security Officer</a:t>
            </a:r>
          </a:p>
          <a:p>
            <a:pPr algn="ctr" eaLnBrk="1" hangingPunct="1">
              <a:lnSpc>
                <a:spcPct val="60000"/>
              </a:lnSpc>
              <a:spcBef>
                <a:spcPct val="50000"/>
              </a:spcBef>
            </a:pPr>
            <a:r>
              <a:rPr lang="en-US" altLang="en-US" sz="1150" dirty="0">
                <a:solidFill>
                  <a:schemeClr val="bg1"/>
                </a:solidFill>
                <a:cs typeface="Arial" panose="020B0604020202020204" pitchFamily="34" charset="0"/>
              </a:rPr>
              <a:t>Paul Cunningham</a:t>
            </a:r>
          </a:p>
        </p:txBody>
      </p:sp>
      <p:sp>
        <p:nvSpPr>
          <p:cNvPr id="22" name="Title 3">
            <a:extLst>
              <a:ext uri="{FF2B5EF4-FFF2-40B4-BE49-F238E27FC236}">
                <a16:creationId xmlns:a16="http://schemas.microsoft.com/office/drawing/2014/main" id="{861F1960-9C8D-42CB-BF76-B836F48C7047}"/>
              </a:ext>
            </a:extLst>
          </p:cNvPr>
          <p:cNvSpPr txBox="1">
            <a:spLocks/>
          </p:cNvSpPr>
          <p:nvPr/>
        </p:nvSpPr>
        <p:spPr>
          <a:xfrm>
            <a:off x="628649" y="586936"/>
            <a:ext cx="8290063" cy="68580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2800" b="1" i="0" kern="1200" baseline="0">
                <a:solidFill>
                  <a:srgbClr val="1F1F1F"/>
                </a:solidFill>
                <a:latin typeface="Calibri" charset="0"/>
                <a:ea typeface="Calibri" charset="0"/>
                <a:cs typeface="Calibri" charset="0"/>
              </a:defRPr>
            </a:lvl1pPr>
          </a:lstStyle>
          <a:p>
            <a:r>
              <a:rPr lang="en-US" dirty="0"/>
              <a:t>Office of Information Technology Information Security &amp; Strategy, System Security Support Organization</a:t>
            </a:r>
          </a:p>
        </p:txBody>
      </p:sp>
      <p:grpSp>
        <p:nvGrpSpPr>
          <p:cNvPr id="37" name="Group 36">
            <a:extLst>
              <a:ext uri="{FF2B5EF4-FFF2-40B4-BE49-F238E27FC236}">
                <a16:creationId xmlns:a16="http://schemas.microsoft.com/office/drawing/2014/main" id="{960B6537-0581-48BE-B8A3-1C74D772BD85}"/>
              </a:ext>
            </a:extLst>
          </p:cNvPr>
          <p:cNvGrpSpPr/>
          <p:nvPr/>
        </p:nvGrpSpPr>
        <p:grpSpPr>
          <a:xfrm>
            <a:off x="753593" y="4446298"/>
            <a:ext cx="2142151" cy="2009486"/>
            <a:chOff x="563093" y="4473610"/>
            <a:chExt cx="2142151" cy="2009486"/>
          </a:xfrm>
        </p:grpSpPr>
        <p:sp>
          <p:nvSpPr>
            <p:cNvPr id="23" name="Rectangle: Rounded Corners 22">
              <a:extLst>
                <a:ext uri="{FF2B5EF4-FFF2-40B4-BE49-F238E27FC236}">
                  <a16:creationId xmlns:a16="http://schemas.microsoft.com/office/drawing/2014/main" id="{078176AF-3F5A-42E6-8D04-DC4632A9D614}"/>
                </a:ext>
              </a:extLst>
            </p:cNvPr>
            <p:cNvSpPr/>
            <p:nvPr/>
          </p:nvSpPr>
          <p:spPr>
            <a:xfrm>
              <a:off x="563093" y="4473610"/>
              <a:ext cx="2142151" cy="2009486"/>
            </a:xfrm>
            <a:prstGeom prst="round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0B6E9A5-DA5C-41AC-AD1B-7D31653CB1AB}"/>
                </a:ext>
              </a:extLst>
            </p:cNvPr>
            <p:cNvSpPr/>
            <p:nvPr/>
          </p:nvSpPr>
          <p:spPr>
            <a:xfrm>
              <a:off x="641901" y="4554444"/>
              <a:ext cx="2007956" cy="1751826"/>
            </a:xfrm>
            <a:prstGeom prst="rect">
              <a:avLst/>
            </a:prstGeom>
          </p:spPr>
          <p:txBody>
            <a:bodyPr wrap="square">
              <a:spAutoFit/>
            </a:bodyPr>
            <a:lstStyle/>
            <a:p>
              <a:pPr algn="ctr">
                <a:lnSpc>
                  <a:spcPts val="1000"/>
                </a:lnSpc>
              </a:pPr>
              <a:r>
                <a:rPr lang="en-US" sz="1100" b="1" dirty="0">
                  <a:cs typeface="Arial" panose="020B0604020202020204" pitchFamily="34" charset="0"/>
                </a:rPr>
                <a:t>Research Support Division (RSD) Team</a:t>
              </a:r>
            </a:p>
            <a:p>
              <a:pPr algn="ctr">
                <a:lnSpc>
                  <a:spcPts val="500"/>
                </a:lnSpc>
                <a:spcAft>
                  <a:spcPts val="100"/>
                </a:spcAft>
              </a:pPr>
              <a:endParaRPr lang="en-US" sz="700" b="1" dirty="0">
                <a:cs typeface="Arial" panose="020B0604020202020204" pitchFamily="34" charset="0"/>
              </a:endParaRPr>
            </a:p>
            <a:p>
              <a:pPr marL="274320" indent="-115888">
                <a:lnSpc>
                  <a:spcPts val="1000"/>
                </a:lnSpc>
                <a:spcAft>
                  <a:spcPts val="100"/>
                </a:spcAft>
                <a:buFont typeface="Arial" panose="020B0604020202020204" pitchFamily="34" charset="0"/>
                <a:buChar char="•"/>
              </a:pPr>
              <a:r>
                <a:rPr lang="en-US" sz="1100" dirty="0">
                  <a:cs typeface="Arial" panose="020B0604020202020204" pitchFamily="34" charset="0"/>
                </a:rPr>
                <a:t>Blagg, Kenneth</a:t>
              </a:r>
            </a:p>
            <a:p>
              <a:pPr marL="274320" indent="-115888">
                <a:lnSpc>
                  <a:spcPts val="1000"/>
                </a:lnSpc>
                <a:spcAft>
                  <a:spcPts val="100"/>
                </a:spcAft>
                <a:buFont typeface="Arial" panose="020B0604020202020204" pitchFamily="34" charset="0"/>
                <a:buChar char="•"/>
              </a:pPr>
              <a:r>
                <a:rPr lang="en-US" sz="1100" dirty="0">
                  <a:cs typeface="Arial" panose="020B0604020202020204" pitchFamily="34" charset="0"/>
                </a:rPr>
                <a:t>Carroll, Tristan</a:t>
              </a:r>
            </a:p>
            <a:p>
              <a:pPr marL="274320" indent="-115888">
                <a:lnSpc>
                  <a:spcPts val="1000"/>
                </a:lnSpc>
                <a:spcAft>
                  <a:spcPts val="100"/>
                </a:spcAft>
                <a:buFont typeface="Arial" panose="020B0604020202020204" pitchFamily="34" charset="0"/>
                <a:buChar char="•"/>
              </a:pPr>
              <a:r>
                <a:rPr lang="en-US" sz="1100" dirty="0">
                  <a:cs typeface="Arial" panose="020B0604020202020204" pitchFamily="34" charset="0"/>
                </a:rPr>
                <a:t>Johnson, Carol</a:t>
              </a:r>
            </a:p>
            <a:p>
              <a:pPr marL="274320" indent="-115888">
                <a:lnSpc>
                  <a:spcPts val="1000"/>
                </a:lnSpc>
                <a:spcAft>
                  <a:spcPts val="100"/>
                </a:spcAft>
                <a:buFont typeface="Arial" panose="020B0604020202020204" pitchFamily="34" charset="0"/>
                <a:buChar char="•"/>
              </a:pPr>
              <a:r>
                <a:rPr lang="en-US" sz="1100" dirty="0">
                  <a:cs typeface="Arial" panose="020B0604020202020204" pitchFamily="34" charset="0"/>
                </a:rPr>
                <a:t>Peters, Terry</a:t>
              </a:r>
            </a:p>
            <a:p>
              <a:pPr marL="274320" indent="-115888">
                <a:lnSpc>
                  <a:spcPts val="1000"/>
                </a:lnSpc>
                <a:spcAft>
                  <a:spcPts val="100"/>
                </a:spcAft>
                <a:buFont typeface="Arial" panose="020B0604020202020204" pitchFamily="34" charset="0"/>
                <a:buChar char="•"/>
              </a:pPr>
              <a:r>
                <a:rPr lang="en-US" sz="1100" dirty="0">
                  <a:cs typeface="Arial" panose="020B0604020202020204" pitchFamily="34" charset="0"/>
                </a:rPr>
                <a:t>Quintela, George</a:t>
              </a:r>
            </a:p>
            <a:p>
              <a:pPr marL="274320" indent="-115888">
                <a:lnSpc>
                  <a:spcPts val="1000"/>
                </a:lnSpc>
                <a:spcAft>
                  <a:spcPts val="100"/>
                </a:spcAft>
                <a:buFont typeface="Arial" panose="020B0604020202020204" pitchFamily="34" charset="0"/>
                <a:buChar char="•"/>
              </a:pPr>
              <a:r>
                <a:rPr lang="en-US" sz="1100" dirty="0">
                  <a:cs typeface="Arial" panose="020B0604020202020204" pitchFamily="34" charset="0"/>
                </a:rPr>
                <a:t>Sasaki, Roland</a:t>
              </a:r>
            </a:p>
            <a:p>
              <a:pPr marL="274320" indent="-115888">
                <a:lnSpc>
                  <a:spcPts val="1000"/>
                </a:lnSpc>
                <a:spcAft>
                  <a:spcPts val="100"/>
                </a:spcAft>
                <a:buFont typeface="Arial" panose="020B0604020202020204" pitchFamily="34" charset="0"/>
                <a:buChar char="•"/>
              </a:pPr>
              <a:r>
                <a:rPr lang="en-US" sz="1100" dirty="0">
                  <a:cs typeface="Arial" panose="020B0604020202020204" pitchFamily="34" charset="0"/>
                </a:rPr>
                <a:t>Taylor, Terry</a:t>
              </a:r>
            </a:p>
            <a:p>
              <a:pPr marL="274320" indent="-115888">
                <a:lnSpc>
                  <a:spcPts val="1000"/>
                </a:lnSpc>
                <a:spcAft>
                  <a:spcPts val="100"/>
                </a:spcAft>
                <a:buFont typeface="Arial" panose="020B0604020202020204" pitchFamily="34" charset="0"/>
                <a:buChar char="•"/>
              </a:pPr>
              <a:r>
                <a:rPr lang="en-US" sz="1100" dirty="0">
                  <a:cs typeface="Arial" panose="020B0604020202020204" pitchFamily="34" charset="0"/>
                </a:rPr>
                <a:t>Essary, Kevin</a:t>
              </a:r>
            </a:p>
            <a:p>
              <a:pPr marL="274320" indent="-115888">
                <a:lnSpc>
                  <a:spcPts val="1000"/>
                </a:lnSpc>
                <a:spcAft>
                  <a:spcPts val="100"/>
                </a:spcAft>
                <a:buFont typeface="Arial" panose="020B0604020202020204" pitchFamily="34" charset="0"/>
                <a:buChar char="•"/>
              </a:pPr>
              <a:r>
                <a:rPr lang="en-US" sz="1100" dirty="0">
                  <a:cs typeface="Arial" panose="020B0604020202020204" pitchFamily="34" charset="0"/>
                </a:rPr>
                <a:t>Chase, Stuart</a:t>
              </a:r>
            </a:p>
          </p:txBody>
        </p:sp>
      </p:grpSp>
      <p:grpSp>
        <p:nvGrpSpPr>
          <p:cNvPr id="28" name="Group 27">
            <a:extLst>
              <a:ext uri="{FF2B5EF4-FFF2-40B4-BE49-F238E27FC236}">
                <a16:creationId xmlns:a16="http://schemas.microsoft.com/office/drawing/2014/main" id="{CFFB8ABC-B143-46DA-9DB7-7EB70C23ED37}"/>
              </a:ext>
            </a:extLst>
          </p:cNvPr>
          <p:cNvGrpSpPr/>
          <p:nvPr/>
        </p:nvGrpSpPr>
        <p:grpSpPr>
          <a:xfrm>
            <a:off x="763119" y="3564017"/>
            <a:ext cx="2142151" cy="766565"/>
            <a:chOff x="2571750" y="4962722"/>
            <a:chExt cx="2142151" cy="766565"/>
          </a:xfrm>
        </p:grpSpPr>
        <p:sp>
          <p:nvSpPr>
            <p:cNvPr id="25" name="Rectangle: Rounded Corners 24">
              <a:extLst>
                <a:ext uri="{FF2B5EF4-FFF2-40B4-BE49-F238E27FC236}">
                  <a16:creationId xmlns:a16="http://schemas.microsoft.com/office/drawing/2014/main" id="{09C7C859-C009-4400-B40B-4D7DD8921066}"/>
                </a:ext>
              </a:extLst>
            </p:cNvPr>
            <p:cNvSpPr/>
            <p:nvPr/>
          </p:nvSpPr>
          <p:spPr>
            <a:xfrm>
              <a:off x="2584008" y="4968717"/>
              <a:ext cx="2129892" cy="760570"/>
            </a:xfrm>
            <a:prstGeom prst="roundRect">
              <a:avLst/>
            </a:prstGeom>
            <a:solidFill>
              <a:srgbClr val="102E50"/>
            </a:solidFill>
            <a:ln>
              <a:solidFill>
                <a:srgbClr val="102E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highlight>
                  <a:srgbClr val="FFFF00"/>
                </a:highlight>
              </a:endParaRPr>
            </a:p>
          </p:txBody>
        </p:sp>
        <p:sp>
          <p:nvSpPr>
            <p:cNvPr id="26" name="Rectangle: Rounded Corners 25">
              <a:extLst>
                <a:ext uri="{FF2B5EF4-FFF2-40B4-BE49-F238E27FC236}">
                  <a16:creationId xmlns:a16="http://schemas.microsoft.com/office/drawing/2014/main" id="{5341DB57-A464-4BC9-B176-F183FB2CB5F5}"/>
                </a:ext>
              </a:extLst>
            </p:cNvPr>
            <p:cNvSpPr/>
            <p:nvPr/>
          </p:nvSpPr>
          <p:spPr>
            <a:xfrm>
              <a:off x="2584008" y="4962722"/>
              <a:ext cx="2129892" cy="261610"/>
            </a:xfrm>
            <a:prstGeom prst="round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highlight>
                  <a:srgbClr val="FFFF00"/>
                </a:highlight>
              </a:endParaRPr>
            </a:p>
          </p:txBody>
        </p:sp>
        <p:sp>
          <p:nvSpPr>
            <p:cNvPr id="27" name="TextBox 26">
              <a:extLst>
                <a:ext uri="{FF2B5EF4-FFF2-40B4-BE49-F238E27FC236}">
                  <a16:creationId xmlns:a16="http://schemas.microsoft.com/office/drawing/2014/main" id="{71ED3958-B214-4180-A21D-C68E5947DFD5}"/>
                </a:ext>
              </a:extLst>
            </p:cNvPr>
            <p:cNvSpPr txBox="1"/>
            <p:nvPr/>
          </p:nvSpPr>
          <p:spPr>
            <a:xfrm>
              <a:off x="2571750" y="4968717"/>
              <a:ext cx="2142151" cy="276999"/>
            </a:xfrm>
            <a:prstGeom prst="rect">
              <a:avLst/>
            </a:prstGeom>
            <a:noFill/>
            <a:ln>
              <a:noFill/>
            </a:ln>
          </p:spPr>
          <p:txBody>
            <a:bodyPr wrap="square" rtlCol="0">
              <a:spAutoFit/>
            </a:bodyPr>
            <a:lstStyle/>
            <a:p>
              <a:pPr algn="ctr"/>
              <a:r>
                <a:rPr lang="en-US" sz="1200" b="1" dirty="0">
                  <a:cs typeface="Arial" panose="020B0604020202020204" pitchFamily="34" charset="0"/>
                </a:rPr>
                <a:t>RSD</a:t>
              </a:r>
              <a:endParaRPr lang="en-US" sz="1100" b="1" dirty="0">
                <a:cs typeface="Arial" panose="020B0604020202020204" pitchFamily="34" charset="0"/>
              </a:endParaRPr>
            </a:p>
          </p:txBody>
        </p:sp>
        <p:sp>
          <p:nvSpPr>
            <p:cNvPr id="13" name="Rectangle 12">
              <a:extLst>
                <a:ext uri="{FF2B5EF4-FFF2-40B4-BE49-F238E27FC236}">
                  <a16:creationId xmlns:a16="http://schemas.microsoft.com/office/drawing/2014/main" id="{CE28EBBE-D876-4BD5-93CB-3712AD009567}"/>
                </a:ext>
              </a:extLst>
            </p:cNvPr>
            <p:cNvSpPr/>
            <p:nvPr/>
          </p:nvSpPr>
          <p:spPr>
            <a:xfrm>
              <a:off x="2584009" y="5203735"/>
              <a:ext cx="2129892" cy="52030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cs typeface="Arial" panose="020B0604020202020204" pitchFamily="34" charset="0"/>
                </a:rPr>
                <a:t>Program Manager</a:t>
              </a:r>
            </a:p>
            <a:p>
              <a:pPr algn="ctr"/>
              <a:r>
                <a:rPr lang="en-US" sz="1100" b="1" i="1" dirty="0">
                  <a:solidFill>
                    <a:schemeClr val="bg1"/>
                  </a:solidFill>
                  <a:cs typeface="Arial" panose="020B0604020202020204" pitchFamily="34" charset="0"/>
                </a:rPr>
                <a:t>DuJuan Williams</a:t>
              </a:r>
            </a:p>
          </p:txBody>
        </p:sp>
      </p:grpSp>
      <p:grpSp>
        <p:nvGrpSpPr>
          <p:cNvPr id="29" name="Group 28">
            <a:extLst>
              <a:ext uri="{FF2B5EF4-FFF2-40B4-BE49-F238E27FC236}">
                <a16:creationId xmlns:a16="http://schemas.microsoft.com/office/drawing/2014/main" id="{B2A04B84-5CD8-4289-98E9-7832CD0B5474}"/>
              </a:ext>
            </a:extLst>
          </p:cNvPr>
          <p:cNvGrpSpPr/>
          <p:nvPr/>
        </p:nvGrpSpPr>
        <p:grpSpPr>
          <a:xfrm>
            <a:off x="5676905" y="3570011"/>
            <a:ext cx="2196590" cy="766565"/>
            <a:chOff x="2517312" y="4962722"/>
            <a:chExt cx="2196590" cy="766565"/>
          </a:xfrm>
        </p:grpSpPr>
        <p:sp>
          <p:nvSpPr>
            <p:cNvPr id="30" name="Rectangle: Rounded Corners 29">
              <a:extLst>
                <a:ext uri="{FF2B5EF4-FFF2-40B4-BE49-F238E27FC236}">
                  <a16:creationId xmlns:a16="http://schemas.microsoft.com/office/drawing/2014/main" id="{EC3C221F-54BF-4861-A973-B7D690EAB6A2}"/>
                </a:ext>
              </a:extLst>
            </p:cNvPr>
            <p:cNvSpPr/>
            <p:nvPr/>
          </p:nvSpPr>
          <p:spPr>
            <a:xfrm>
              <a:off x="2584008" y="4968717"/>
              <a:ext cx="2129892" cy="760570"/>
            </a:xfrm>
            <a:prstGeom prst="roundRect">
              <a:avLst/>
            </a:prstGeom>
            <a:solidFill>
              <a:srgbClr val="102E50"/>
            </a:solidFill>
            <a:ln>
              <a:solidFill>
                <a:srgbClr val="102E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highlight>
                  <a:srgbClr val="FFFF00"/>
                </a:highlight>
              </a:endParaRPr>
            </a:p>
          </p:txBody>
        </p:sp>
        <p:sp>
          <p:nvSpPr>
            <p:cNvPr id="31" name="Rectangle: Rounded Corners 30">
              <a:extLst>
                <a:ext uri="{FF2B5EF4-FFF2-40B4-BE49-F238E27FC236}">
                  <a16:creationId xmlns:a16="http://schemas.microsoft.com/office/drawing/2014/main" id="{0B03F4B1-EE47-4C18-BFEB-93A565588FD0}"/>
                </a:ext>
              </a:extLst>
            </p:cNvPr>
            <p:cNvSpPr/>
            <p:nvPr/>
          </p:nvSpPr>
          <p:spPr>
            <a:xfrm>
              <a:off x="2584008" y="4962722"/>
              <a:ext cx="2129892" cy="261610"/>
            </a:xfrm>
            <a:prstGeom prst="round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highlight>
                  <a:srgbClr val="FFFF00"/>
                </a:highlight>
              </a:endParaRPr>
            </a:p>
          </p:txBody>
        </p:sp>
        <p:sp>
          <p:nvSpPr>
            <p:cNvPr id="32" name="TextBox 31">
              <a:extLst>
                <a:ext uri="{FF2B5EF4-FFF2-40B4-BE49-F238E27FC236}">
                  <a16:creationId xmlns:a16="http://schemas.microsoft.com/office/drawing/2014/main" id="{24E76D3B-8941-4941-BBBD-6272A54726D2}"/>
                </a:ext>
              </a:extLst>
            </p:cNvPr>
            <p:cNvSpPr txBox="1"/>
            <p:nvPr/>
          </p:nvSpPr>
          <p:spPr>
            <a:xfrm>
              <a:off x="2517312" y="4968717"/>
              <a:ext cx="2196590" cy="276999"/>
            </a:xfrm>
            <a:prstGeom prst="rect">
              <a:avLst/>
            </a:prstGeom>
            <a:noFill/>
            <a:ln>
              <a:noFill/>
            </a:ln>
          </p:spPr>
          <p:txBody>
            <a:bodyPr wrap="square" rtlCol="0">
              <a:spAutoFit/>
            </a:bodyPr>
            <a:lstStyle/>
            <a:p>
              <a:pPr algn="ctr"/>
              <a:r>
                <a:rPr lang="en-US" sz="1200" b="1" dirty="0">
                  <a:cs typeface="Arial" panose="020B0604020202020204" pitchFamily="34" charset="0"/>
                </a:rPr>
                <a:t>SDSD</a:t>
              </a:r>
            </a:p>
          </p:txBody>
        </p:sp>
        <p:sp>
          <p:nvSpPr>
            <p:cNvPr id="33" name="Rectangle 32">
              <a:extLst>
                <a:ext uri="{FF2B5EF4-FFF2-40B4-BE49-F238E27FC236}">
                  <a16:creationId xmlns:a16="http://schemas.microsoft.com/office/drawing/2014/main" id="{3BAAD33C-0D2B-4AB1-99C9-ADE155403F53}"/>
                </a:ext>
              </a:extLst>
            </p:cNvPr>
            <p:cNvSpPr/>
            <p:nvPr/>
          </p:nvSpPr>
          <p:spPr>
            <a:xfrm>
              <a:off x="2584009" y="5203735"/>
              <a:ext cx="2129892" cy="52030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cs typeface="Arial" panose="020B0604020202020204" pitchFamily="34" charset="0"/>
                </a:rPr>
                <a:t>Program Manager</a:t>
              </a:r>
            </a:p>
            <a:p>
              <a:pPr algn="ctr"/>
              <a:r>
                <a:rPr lang="en-US" sz="1100" b="1" i="1" dirty="0">
                  <a:solidFill>
                    <a:schemeClr val="bg1"/>
                  </a:solidFill>
                  <a:cs typeface="Arial" panose="020B0604020202020204" pitchFamily="34" charset="0"/>
                </a:rPr>
                <a:t>Tanya Gonzales</a:t>
              </a:r>
            </a:p>
          </p:txBody>
        </p:sp>
      </p:grpSp>
      <p:grpSp>
        <p:nvGrpSpPr>
          <p:cNvPr id="36" name="Group 35">
            <a:extLst>
              <a:ext uri="{FF2B5EF4-FFF2-40B4-BE49-F238E27FC236}">
                <a16:creationId xmlns:a16="http://schemas.microsoft.com/office/drawing/2014/main" id="{357D1FA9-4A15-4986-AC79-DDDCC4FA68A8}"/>
              </a:ext>
            </a:extLst>
          </p:cNvPr>
          <p:cNvGrpSpPr/>
          <p:nvPr/>
        </p:nvGrpSpPr>
        <p:grpSpPr>
          <a:xfrm>
            <a:off x="5731342" y="4463937"/>
            <a:ext cx="2142151" cy="2002469"/>
            <a:chOff x="3178590" y="4473609"/>
            <a:chExt cx="2142151" cy="2002469"/>
          </a:xfrm>
        </p:grpSpPr>
        <p:sp>
          <p:nvSpPr>
            <p:cNvPr id="34" name="Rectangle: Rounded Corners 33">
              <a:extLst>
                <a:ext uri="{FF2B5EF4-FFF2-40B4-BE49-F238E27FC236}">
                  <a16:creationId xmlns:a16="http://schemas.microsoft.com/office/drawing/2014/main" id="{8669A42D-A0F9-4D54-ADA2-215C15CF3052}"/>
                </a:ext>
              </a:extLst>
            </p:cNvPr>
            <p:cNvSpPr/>
            <p:nvPr/>
          </p:nvSpPr>
          <p:spPr>
            <a:xfrm>
              <a:off x="3178590" y="4473609"/>
              <a:ext cx="2142151" cy="2002469"/>
            </a:xfrm>
            <a:prstGeom prst="round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15287153-C919-45F4-8811-756931F01E90}"/>
                </a:ext>
              </a:extLst>
            </p:cNvPr>
            <p:cNvSpPr/>
            <p:nvPr/>
          </p:nvSpPr>
          <p:spPr>
            <a:xfrm>
              <a:off x="3255994" y="4548560"/>
              <a:ext cx="2007956" cy="1828770"/>
            </a:xfrm>
            <a:prstGeom prst="rect">
              <a:avLst/>
            </a:prstGeom>
          </p:spPr>
          <p:txBody>
            <a:bodyPr wrap="square">
              <a:spAutoFit/>
            </a:bodyPr>
            <a:lstStyle/>
            <a:p>
              <a:pPr algn="ctr">
                <a:lnSpc>
                  <a:spcPts val="1000"/>
                </a:lnSpc>
              </a:pPr>
              <a:r>
                <a:rPr lang="en-US" sz="1100" b="1" dirty="0">
                  <a:cs typeface="Arial" panose="020B0604020202020204" pitchFamily="34" charset="0"/>
                </a:rPr>
                <a:t>Specialized Device Security Division (SDSD) Team</a:t>
              </a:r>
            </a:p>
            <a:p>
              <a:pPr algn="ctr">
                <a:lnSpc>
                  <a:spcPts val="500"/>
                </a:lnSpc>
              </a:pPr>
              <a:endParaRPr lang="en-US" sz="200" b="1" dirty="0">
                <a:cs typeface="Arial" panose="020B0604020202020204" pitchFamily="34" charset="0"/>
              </a:endParaRPr>
            </a:p>
            <a:p>
              <a:pPr marL="403225" indent="-115888">
                <a:lnSpc>
                  <a:spcPts val="1000"/>
                </a:lnSpc>
                <a:buFont typeface="Arial" panose="020B0604020202020204" pitchFamily="34" charset="0"/>
                <a:buChar char="•"/>
              </a:pPr>
              <a:r>
                <a:rPr lang="en-US" sz="1100" dirty="0" err="1">
                  <a:cs typeface="Arial" panose="020B0604020202020204" pitchFamily="34" charset="0"/>
                </a:rPr>
                <a:t>Cassella</a:t>
              </a:r>
              <a:r>
                <a:rPr lang="en-US" sz="1100" dirty="0">
                  <a:cs typeface="Arial" panose="020B0604020202020204" pitchFamily="34" charset="0"/>
                </a:rPr>
                <a:t>, Joseph</a:t>
              </a:r>
            </a:p>
            <a:p>
              <a:pPr marL="403225" indent="-115888">
                <a:lnSpc>
                  <a:spcPts val="1000"/>
                </a:lnSpc>
                <a:buFont typeface="Arial" panose="020B0604020202020204" pitchFamily="34" charset="0"/>
                <a:buChar char="•"/>
              </a:pPr>
              <a:r>
                <a:rPr lang="en-US" sz="1100" dirty="0">
                  <a:cs typeface="Arial" panose="020B0604020202020204" pitchFamily="34" charset="0"/>
                </a:rPr>
                <a:t>Davis, Erick</a:t>
              </a:r>
            </a:p>
            <a:p>
              <a:pPr marL="403225" indent="-115888">
                <a:lnSpc>
                  <a:spcPts val="1000"/>
                </a:lnSpc>
                <a:buFont typeface="Arial" panose="020B0604020202020204" pitchFamily="34" charset="0"/>
                <a:buChar char="•"/>
              </a:pPr>
              <a:r>
                <a:rPr lang="en-US" sz="1100" dirty="0">
                  <a:cs typeface="Arial" panose="020B0604020202020204" pitchFamily="34" charset="0"/>
                </a:rPr>
                <a:t>Ford, Shaunna</a:t>
              </a:r>
            </a:p>
            <a:p>
              <a:pPr marL="403225" indent="-115888">
                <a:lnSpc>
                  <a:spcPts val="1000"/>
                </a:lnSpc>
                <a:buFont typeface="Arial" panose="020B0604020202020204" pitchFamily="34" charset="0"/>
                <a:buChar char="•"/>
              </a:pPr>
              <a:r>
                <a:rPr lang="en-US" sz="1100" dirty="0">
                  <a:cs typeface="Arial" panose="020B0604020202020204" pitchFamily="34" charset="0"/>
                </a:rPr>
                <a:t>Green, Lawrence</a:t>
              </a:r>
            </a:p>
            <a:p>
              <a:pPr marL="403225" indent="-115888">
                <a:lnSpc>
                  <a:spcPts val="1000"/>
                </a:lnSpc>
                <a:buFont typeface="Arial" panose="020B0604020202020204" pitchFamily="34" charset="0"/>
                <a:buChar char="•"/>
              </a:pPr>
              <a:r>
                <a:rPr lang="en-US" sz="1100" dirty="0">
                  <a:cs typeface="Arial" panose="020B0604020202020204" pitchFamily="34" charset="0"/>
                </a:rPr>
                <a:t>Khan, Christopher</a:t>
              </a:r>
            </a:p>
            <a:p>
              <a:pPr marL="403225" indent="-115888">
                <a:lnSpc>
                  <a:spcPts val="1000"/>
                </a:lnSpc>
                <a:buFont typeface="Arial" panose="020B0604020202020204" pitchFamily="34" charset="0"/>
                <a:buChar char="•"/>
              </a:pPr>
              <a:r>
                <a:rPr lang="en-US" sz="1100" dirty="0">
                  <a:cs typeface="Arial" panose="020B0604020202020204" pitchFamily="34" charset="0"/>
                </a:rPr>
                <a:t>Larson, Stephanie</a:t>
              </a:r>
            </a:p>
            <a:p>
              <a:pPr marL="403225" indent="-115888">
                <a:lnSpc>
                  <a:spcPts val="1000"/>
                </a:lnSpc>
                <a:buFont typeface="Arial" panose="020B0604020202020204" pitchFamily="34" charset="0"/>
                <a:buChar char="•"/>
              </a:pPr>
              <a:r>
                <a:rPr lang="en-US" sz="1100" dirty="0">
                  <a:cs typeface="Arial" panose="020B0604020202020204" pitchFamily="34" charset="0"/>
                </a:rPr>
                <a:t>McFadden, </a:t>
              </a:r>
              <a:r>
                <a:rPr lang="en-US" sz="1100" dirty="0" err="1">
                  <a:cs typeface="Arial" panose="020B0604020202020204" pitchFamily="34" charset="0"/>
                </a:rPr>
                <a:t>Trimaine</a:t>
              </a:r>
              <a:endParaRPr lang="en-US" sz="1100" dirty="0">
                <a:cs typeface="Arial" panose="020B0604020202020204" pitchFamily="34" charset="0"/>
              </a:endParaRPr>
            </a:p>
            <a:p>
              <a:pPr marL="403225" indent="-115888">
                <a:lnSpc>
                  <a:spcPts val="1000"/>
                </a:lnSpc>
                <a:buFont typeface="Arial" panose="020B0604020202020204" pitchFamily="34" charset="0"/>
                <a:buChar char="•"/>
              </a:pPr>
              <a:r>
                <a:rPr lang="en-US" sz="1100" dirty="0" err="1">
                  <a:cs typeface="Arial" panose="020B0604020202020204" pitchFamily="34" charset="0"/>
                </a:rPr>
                <a:t>Sadlon</a:t>
              </a:r>
              <a:r>
                <a:rPr lang="en-US" sz="1100" dirty="0">
                  <a:cs typeface="Arial" panose="020B0604020202020204" pitchFamily="34" charset="0"/>
                </a:rPr>
                <a:t>, Kurt</a:t>
              </a:r>
            </a:p>
            <a:p>
              <a:pPr marL="403225" indent="-115888">
                <a:lnSpc>
                  <a:spcPts val="1000"/>
                </a:lnSpc>
                <a:buFont typeface="Arial" panose="020B0604020202020204" pitchFamily="34" charset="0"/>
                <a:buChar char="•"/>
              </a:pPr>
              <a:r>
                <a:rPr lang="en-US" sz="1100" dirty="0">
                  <a:cs typeface="Arial" panose="020B0604020202020204" pitchFamily="34" charset="0"/>
                </a:rPr>
                <a:t>Vollmer, Katherine</a:t>
              </a:r>
            </a:p>
            <a:p>
              <a:pPr marL="403225" indent="-115888">
                <a:lnSpc>
                  <a:spcPts val="1000"/>
                </a:lnSpc>
                <a:buFont typeface="Arial" panose="020B0604020202020204" pitchFamily="34" charset="0"/>
                <a:buChar char="•"/>
              </a:pPr>
              <a:r>
                <a:rPr lang="en-US" sz="1100" i="1" dirty="0">
                  <a:cs typeface="Arial" panose="020B0604020202020204" pitchFamily="34" charset="0"/>
                </a:rPr>
                <a:t>Vacancy 2</a:t>
              </a:r>
            </a:p>
            <a:p>
              <a:pPr marL="403225" indent="-115888">
                <a:lnSpc>
                  <a:spcPts val="1000"/>
                </a:lnSpc>
                <a:buFont typeface="Arial" panose="020B0604020202020204" pitchFamily="34" charset="0"/>
                <a:buChar char="•"/>
              </a:pPr>
              <a:r>
                <a:rPr lang="en-US" sz="1100" i="1" dirty="0">
                  <a:cs typeface="Arial" panose="020B0604020202020204" pitchFamily="34" charset="0"/>
                </a:rPr>
                <a:t>Vacancy 3</a:t>
              </a:r>
              <a:endParaRPr lang="en-US" sz="1100" dirty="0">
                <a:cs typeface="Arial" panose="020B0604020202020204" pitchFamily="34" charset="0"/>
              </a:endParaRPr>
            </a:p>
          </p:txBody>
        </p:sp>
      </p:grpSp>
      <p:sp>
        <p:nvSpPr>
          <p:cNvPr id="38" name="AutoShape 24">
            <a:extLst>
              <a:ext uri="{FF2B5EF4-FFF2-40B4-BE49-F238E27FC236}">
                <a16:creationId xmlns:a16="http://schemas.microsoft.com/office/drawing/2014/main" id="{47992896-8737-42CF-9B69-535319EB63A6}"/>
              </a:ext>
            </a:extLst>
          </p:cNvPr>
          <p:cNvSpPr>
            <a:spLocks noChangeArrowheads="1"/>
          </p:cNvSpPr>
          <p:nvPr/>
        </p:nvSpPr>
        <p:spPr bwMode="auto">
          <a:xfrm>
            <a:off x="6531773" y="2616570"/>
            <a:ext cx="2040795" cy="480060"/>
          </a:xfrm>
          <a:prstGeom prst="roundRect">
            <a:avLst>
              <a:gd name="adj" fmla="val 13542"/>
            </a:avLst>
          </a:prstGeom>
          <a:solidFill>
            <a:schemeClr val="bg1">
              <a:lumMod val="50000"/>
            </a:schemeClr>
          </a:solidFill>
          <a:ln w="25400">
            <a:solidFill>
              <a:schemeClr val="bg1">
                <a:lumMod val="50000"/>
              </a:schemeClr>
            </a:solidFill>
            <a:round/>
            <a:headEnd/>
            <a:tailEnd/>
          </a:ln>
          <a:effectLst/>
        </p:spPr>
        <p:txBody>
          <a:bodyPr lIns="91440" tIns="91440" anchor="ctr"/>
          <a:lstStyle/>
          <a:p>
            <a:pPr algn="ctr">
              <a:lnSpc>
                <a:spcPct val="60000"/>
              </a:lnSpc>
              <a:spcBef>
                <a:spcPct val="50000"/>
              </a:spcBef>
            </a:pPr>
            <a:r>
              <a:rPr lang="en-US" altLang="en-US" sz="1050" b="1" dirty="0">
                <a:solidFill>
                  <a:schemeClr val="bg1"/>
                </a:solidFill>
                <a:cs typeface="Arial" panose="020B0604020202020204" pitchFamily="34" charset="0"/>
              </a:rPr>
              <a:t>Cybersecurity Support Staff Lead</a:t>
            </a:r>
          </a:p>
          <a:p>
            <a:pPr algn="ctr">
              <a:lnSpc>
                <a:spcPct val="60000"/>
              </a:lnSpc>
              <a:spcBef>
                <a:spcPct val="50000"/>
              </a:spcBef>
            </a:pPr>
            <a:r>
              <a:rPr lang="en-US" altLang="en-US" sz="1050" dirty="0">
                <a:solidFill>
                  <a:schemeClr val="bg1"/>
                </a:solidFill>
                <a:cs typeface="Arial" panose="020B0604020202020204" pitchFamily="34" charset="0"/>
              </a:rPr>
              <a:t>Kevin Zempko</a:t>
            </a:r>
          </a:p>
        </p:txBody>
      </p:sp>
    </p:spTree>
    <p:extLst>
      <p:ext uri="{BB962C8B-B14F-4D97-AF65-F5344CB8AC3E}">
        <p14:creationId xmlns:p14="http://schemas.microsoft.com/office/powerpoint/2010/main" val="3559353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4">
            <a:extLst>
              <a:ext uri="{FF2B5EF4-FFF2-40B4-BE49-F238E27FC236}">
                <a16:creationId xmlns:a16="http://schemas.microsoft.com/office/drawing/2014/main" id="{DED87BCF-7126-4AB1-A366-391AE3B18806}"/>
              </a:ext>
            </a:extLst>
          </p:cNvPr>
          <p:cNvSpPr>
            <a:spLocks noGrp="1"/>
          </p:cNvSpPr>
          <p:nvPr>
            <p:ph type="title"/>
          </p:nvPr>
        </p:nvSpPr>
        <p:spPr>
          <a:xfrm>
            <a:off x="630935" y="378460"/>
            <a:ext cx="7891272" cy="685800"/>
          </a:xfrm>
        </p:spPr>
        <p:txBody>
          <a:bodyPr anchor="b"/>
          <a:lstStyle/>
          <a:p>
            <a:r>
              <a:rPr lang="en-US" dirty="0"/>
              <a:t>RSD Organization &amp; Key Program Areas </a:t>
            </a:r>
          </a:p>
        </p:txBody>
      </p:sp>
      <p:grpSp>
        <p:nvGrpSpPr>
          <p:cNvPr id="12" name="Group 11">
            <a:extLst>
              <a:ext uri="{FF2B5EF4-FFF2-40B4-BE49-F238E27FC236}">
                <a16:creationId xmlns:a16="http://schemas.microsoft.com/office/drawing/2014/main" id="{18009A71-8A3F-4D0F-87DD-7DAB01B77795}"/>
              </a:ext>
            </a:extLst>
          </p:cNvPr>
          <p:cNvGrpSpPr/>
          <p:nvPr/>
        </p:nvGrpSpPr>
        <p:grpSpPr>
          <a:xfrm>
            <a:off x="104424" y="1466874"/>
            <a:ext cx="8839485" cy="1290374"/>
            <a:chOff x="83744" y="2185161"/>
            <a:chExt cx="8839485" cy="1290374"/>
          </a:xfrm>
        </p:grpSpPr>
        <p:grpSp>
          <p:nvGrpSpPr>
            <p:cNvPr id="13" name="Group 12">
              <a:extLst>
                <a:ext uri="{FF2B5EF4-FFF2-40B4-BE49-F238E27FC236}">
                  <a16:creationId xmlns:a16="http://schemas.microsoft.com/office/drawing/2014/main" id="{19005EF1-4868-47A9-ABC5-F47AE9427B9F}"/>
                </a:ext>
              </a:extLst>
            </p:cNvPr>
            <p:cNvGrpSpPr/>
            <p:nvPr/>
          </p:nvGrpSpPr>
          <p:grpSpPr>
            <a:xfrm>
              <a:off x="83744" y="2439700"/>
              <a:ext cx="2713525" cy="596176"/>
              <a:chOff x="143430" y="2439700"/>
              <a:chExt cx="2713525" cy="596176"/>
            </a:xfrm>
          </p:grpSpPr>
          <p:sp>
            <p:nvSpPr>
              <p:cNvPr id="16" name="Rounded Rectangle 203">
                <a:extLst>
                  <a:ext uri="{FF2B5EF4-FFF2-40B4-BE49-F238E27FC236}">
                    <a16:creationId xmlns:a16="http://schemas.microsoft.com/office/drawing/2014/main" id="{20508B21-A76C-4216-BCAF-E07573A1B18E}"/>
                  </a:ext>
                </a:extLst>
              </p:cNvPr>
              <p:cNvSpPr/>
              <p:nvPr/>
            </p:nvSpPr>
            <p:spPr>
              <a:xfrm>
                <a:off x="436658" y="2439700"/>
                <a:ext cx="2420297" cy="596176"/>
              </a:xfrm>
              <a:prstGeom prst="roundRect">
                <a:avLst>
                  <a:gd name="adj" fmla="val 9525"/>
                </a:avLst>
              </a:prstGeom>
              <a:solidFill>
                <a:srgbClr val="175594"/>
              </a:solidFill>
              <a:ln>
                <a:solidFill>
                  <a:srgbClr val="17559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274320"/>
                <a:r>
                  <a:rPr lang="en-US" sz="1400" b="1" dirty="0">
                    <a:solidFill>
                      <a:schemeClr val="bg1"/>
                    </a:solidFill>
                  </a:rPr>
                  <a:t>Information Assurance Support Program (IASP) Initiatives</a:t>
                </a:r>
              </a:p>
            </p:txBody>
          </p:sp>
          <p:sp>
            <p:nvSpPr>
              <p:cNvPr id="17" name="Oval 16">
                <a:extLst>
                  <a:ext uri="{FF2B5EF4-FFF2-40B4-BE49-F238E27FC236}">
                    <a16:creationId xmlns:a16="http://schemas.microsoft.com/office/drawing/2014/main" id="{401DA356-640D-4938-A949-492C79D45DC6}"/>
                  </a:ext>
                </a:extLst>
              </p:cNvPr>
              <p:cNvSpPr/>
              <p:nvPr/>
            </p:nvSpPr>
            <p:spPr>
              <a:xfrm>
                <a:off x="143430" y="2574281"/>
                <a:ext cx="407272" cy="407271"/>
              </a:xfrm>
              <a:prstGeom prst="ellipse">
                <a:avLst/>
              </a:prstGeom>
              <a:solidFill>
                <a:schemeClr val="bg1">
                  <a:lumMod val="95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266">
                <a:extLst>
                  <a:ext uri="{FF2B5EF4-FFF2-40B4-BE49-F238E27FC236}">
                    <a16:creationId xmlns:a16="http://schemas.microsoft.com/office/drawing/2014/main" id="{57CE9814-1B26-45B3-A6CA-9B909D175FFE}"/>
                  </a:ext>
                </a:extLst>
              </p:cNvPr>
              <p:cNvSpPr>
                <a:spLocks noEditPoints="1"/>
              </p:cNvSpPr>
              <p:nvPr/>
            </p:nvSpPr>
            <p:spPr bwMode="auto">
              <a:xfrm>
                <a:off x="201845" y="2632695"/>
                <a:ext cx="290442" cy="290442"/>
              </a:xfrm>
              <a:custGeom>
                <a:avLst/>
                <a:gdLst>
                  <a:gd name="T0" fmla="*/ 113 w 226"/>
                  <a:gd name="T1" fmla="*/ 173 h 226"/>
                  <a:gd name="T2" fmla="*/ 53 w 226"/>
                  <a:gd name="T3" fmla="*/ 113 h 226"/>
                  <a:gd name="T4" fmla="*/ 113 w 226"/>
                  <a:gd name="T5" fmla="*/ 53 h 226"/>
                  <a:gd name="T6" fmla="*/ 173 w 226"/>
                  <a:gd name="T7" fmla="*/ 113 h 226"/>
                  <a:gd name="T8" fmla="*/ 113 w 226"/>
                  <a:gd name="T9" fmla="*/ 173 h 226"/>
                  <a:gd name="T10" fmla="*/ 225 w 226"/>
                  <a:gd name="T11" fmla="*/ 129 h 226"/>
                  <a:gd name="T12" fmla="*/ 226 w 226"/>
                  <a:gd name="T13" fmla="*/ 113 h 226"/>
                  <a:gd name="T14" fmla="*/ 225 w 226"/>
                  <a:gd name="T15" fmla="*/ 98 h 226"/>
                  <a:gd name="T16" fmla="*/ 198 w 226"/>
                  <a:gd name="T17" fmla="*/ 92 h 226"/>
                  <a:gd name="T18" fmla="*/ 189 w 226"/>
                  <a:gd name="T19" fmla="*/ 68 h 226"/>
                  <a:gd name="T20" fmla="*/ 203 w 226"/>
                  <a:gd name="T21" fmla="*/ 45 h 226"/>
                  <a:gd name="T22" fmla="*/ 181 w 226"/>
                  <a:gd name="T23" fmla="*/ 23 h 226"/>
                  <a:gd name="T24" fmla="*/ 158 w 226"/>
                  <a:gd name="T25" fmla="*/ 37 h 226"/>
                  <a:gd name="T26" fmla="*/ 135 w 226"/>
                  <a:gd name="T27" fmla="*/ 28 h 226"/>
                  <a:gd name="T28" fmla="*/ 129 w 226"/>
                  <a:gd name="T29" fmla="*/ 1 h 226"/>
                  <a:gd name="T30" fmla="*/ 113 w 226"/>
                  <a:gd name="T31" fmla="*/ 0 h 226"/>
                  <a:gd name="T32" fmla="*/ 97 w 226"/>
                  <a:gd name="T33" fmla="*/ 1 h 226"/>
                  <a:gd name="T34" fmla="*/ 91 w 226"/>
                  <a:gd name="T35" fmla="*/ 28 h 226"/>
                  <a:gd name="T36" fmla="*/ 68 w 226"/>
                  <a:gd name="T37" fmla="*/ 37 h 226"/>
                  <a:gd name="T38" fmla="*/ 45 w 226"/>
                  <a:gd name="T39" fmla="*/ 23 h 226"/>
                  <a:gd name="T40" fmla="*/ 23 w 226"/>
                  <a:gd name="T41" fmla="*/ 45 h 226"/>
                  <a:gd name="T42" fmla="*/ 37 w 226"/>
                  <a:gd name="T43" fmla="*/ 68 h 226"/>
                  <a:gd name="T44" fmla="*/ 28 w 226"/>
                  <a:gd name="T45" fmla="*/ 92 h 226"/>
                  <a:gd name="T46" fmla="*/ 1 w 226"/>
                  <a:gd name="T47" fmla="*/ 98 h 226"/>
                  <a:gd name="T48" fmla="*/ 0 w 226"/>
                  <a:gd name="T49" fmla="*/ 113 h 226"/>
                  <a:gd name="T50" fmla="*/ 1 w 226"/>
                  <a:gd name="T51" fmla="*/ 129 h 226"/>
                  <a:gd name="T52" fmla="*/ 28 w 226"/>
                  <a:gd name="T53" fmla="*/ 135 h 226"/>
                  <a:gd name="T54" fmla="*/ 37 w 226"/>
                  <a:gd name="T55" fmla="*/ 158 h 226"/>
                  <a:gd name="T56" fmla="*/ 23 w 226"/>
                  <a:gd name="T57" fmla="*/ 181 h 226"/>
                  <a:gd name="T58" fmla="*/ 45 w 226"/>
                  <a:gd name="T59" fmla="*/ 204 h 226"/>
                  <a:gd name="T60" fmla="*/ 68 w 226"/>
                  <a:gd name="T61" fmla="*/ 189 h 226"/>
                  <a:gd name="T62" fmla="*/ 91 w 226"/>
                  <a:gd name="T63" fmla="*/ 199 h 226"/>
                  <a:gd name="T64" fmla="*/ 97 w 226"/>
                  <a:gd name="T65" fmla="*/ 225 h 226"/>
                  <a:gd name="T66" fmla="*/ 113 w 226"/>
                  <a:gd name="T67" fmla="*/ 226 h 226"/>
                  <a:gd name="T68" fmla="*/ 129 w 226"/>
                  <a:gd name="T69" fmla="*/ 225 h 226"/>
                  <a:gd name="T70" fmla="*/ 135 w 226"/>
                  <a:gd name="T71" fmla="*/ 199 h 226"/>
                  <a:gd name="T72" fmla="*/ 158 w 226"/>
                  <a:gd name="T73" fmla="*/ 189 h 226"/>
                  <a:gd name="T74" fmla="*/ 181 w 226"/>
                  <a:gd name="T75" fmla="*/ 204 h 226"/>
                  <a:gd name="T76" fmla="*/ 203 w 226"/>
                  <a:gd name="T77" fmla="*/ 181 h 226"/>
                  <a:gd name="T78" fmla="*/ 189 w 226"/>
                  <a:gd name="T79" fmla="*/ 158 h 226"/>
                  <a:gd name="T80" fmla="*/ 198 w 226"/>
                  <a:gd name="T81" fmla="*/ 135 h 226"/>
                  <a:gd name="T82" fmla="*/ 225 w 226"/>
                  <a:gd name="T83" fmla="*/ 129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26" h="226">
                    <a:moveTo>
                      <a:pt x="113" y="173"/>
                    </a:moveTo>
                    <a:cubicBezTo>
                      <a:pt x="80" y="173"/>
                      <a:pt x="53" y="146"/>
                      <a:pt x="53" y="113"/>
                    </a:cubicBezTo>
                    <a:cubicBezTo>
                      <a:pt x="53" y="80"/>
                      <a:pt x="80" y="53"/>
                      <a:pt x="113" y="53"/>
                    </a:cubicBezTo>
                    <a:cubicBezTo>
                      <a:pt x="146" y="53"/>
                      <a:pt x="173" y="80"/>
                      <a:pt x="173" y="113"/>
                    </a:cubicBezTo>
                    <a:cubicBezTo>
                      <a:pt x="173" y="146"/>
                      <a:pt x="146" y="173"/>
                      <a:pt x="113" y="173"/>
                    </a:cubicBezTo>
                    <a:close/>
                    <a:moveTo>
                      <a:pt x="225" y="129"/>
                    </a:moveTo>
                    <a:cubicBezTo>
                      <a:pt x="226" y="124"/>
                      <a:pt x="226" y="119"/>
                      <a:pt x="226" y="113"/>
                    </a:cubicBezTo>
                    <a:cubicBezTo>
                      <a:pt x="226" y="108"/>
                      <a:pt x="226" y="103"/>
                      <a:pt x="225" y="98"/>
                    </a:cubicBezTo>
                    <a:cubicBezTo>
                      <a:pt x="198" y="92"/>
                      <a:pt x="198" y="92"/>
                      <a:pt x="198" y="92"/>
                    </a:cubicBezTo>
                    <a:cubicBezTo>
                      <a:pt x="196" y="83"/>
                      <a:pt x="193" y="75"/>
                      <a:pt x="189" y="68"/>
                    </a:cubicBezTo>
                    <a:cubicBezTo>
                      <a:pt x="203" y="45"/>
                      <a:pt x="203" y="45"/>
                      <a:pt x="203" y="45"/>
                    </a:cubicBezTo>
                    <a:cubicBezTo>
                      <a:pt x="197" y="37"/>
                      <a:pt x="189" y="29"/>
                      <a:pt x="181" y="23"/>
                    </a:cubicBezTo>
                    <a:cubicBezTo>
                      <a:pt x="158" y="37"/>
                      <a:pt x="158" y="37"/>
                      <a:pt x="158" y="37"/>
                    </a:cubicBezTo>
                    <a:cubicBezTo>
                      <a:pt x="151" y="33"/>
                      <a:pt x="143" y="30"/>
                      <a:pt x="135" y="28"/>
                    </a:cubicBezTo>
                    <a:cubicBezTo>
                      <a:pt x="129" y="1"/>
                      <a:pt x="129" y="1"/>
                      <a:pt x="129" y="1"/>
                    </a:cubicBezTo>
                    <a:cubicBezTo>
                      <a:pt x="124" y="1"/>
                      <a:pt x="118" y="0"/>
                      <a:pt x="113" y="0"/>
                    </a:cubicBezTo>
                    <a:cubicBezTo>
                      <a:pt x="108" y="0"/>
                      <a:pt x="102" y="1"/>
                      <a:pt x="97" y="1"/>
                    </a:cubicBezTo>
                    <a:cubicBezTo>
                      <a:pt x="91" y="28"/>
                      <a:pt x="91" y="28"/>
                      <a:pt x="91" y="28"/>
                    </a:cubicBezTo>
                    <a:cubicBezTo>
                      <a:pt x="83" y="30"/>
                      <a:pt x="75" y="33"/>
                      <a:pt x="68" y="37"/>
                    </a:cubicBezTo>
                    <a:cubicBezTo>
                      <a:pt x="45" y="23"/>
                      <a:pt x="45" y="23"/>
                      <a:pt x="45" y="23"/>
                    </a:cubicBezTo>
                    <a:cubicBezTo>
                      <a:pt x="37" y="29"/>
                      <a:pt x="29" y="37"/>
                      <a:pt x="23" y="45"/>
                    </a:cubicBezTo>
                    <a:cubicBezTo>
                      <a:pt x="37" y="68"/>
                      <a:pt x="37" y="68"/>
                      <a:pt x="37" y="68"/>
                    </a:cubicBezTo>
                    <a:cubicBezTo>
                      <a:pt x="33" y="75"/>
                      <a:pt x="30" y="83"/>
                      <a:pt x="28" y="92"/>
                    </a:cubicBezTo>
                    <a:cubicBezTo>
                      <a:pt x="1" y="98"/>
                      <a:pt x="1" y="98"/>
                      <a:pt x="1" y="98"/>
                    </a:cubicBezTo>
                    <a:cubicBezTo>
                      <a:pt x="0" y="103"/>
                      <a:pt x="0" y="108"/>
                      <a:pt x="0" y="113"/>
                    </a:cubicBezTo>
                    <a:cubicBezTo>
                      <a:pt x="0" y="119"/>
                      <a:pt x="0" y="124"/>
                      <a:pt x="1" y="129"/>
                    </a:cubicBezTo>
                    <a:cubicBezTo>
                      <a:pt x="28" y="135"/>
                      <a:pt x="28" y="135"/>
                      <a:pt x="28" y="135"/>
                    </a:cubicBezTo>
                    <a:cubicBezTo>
                      <a:pt x="30" y="143"/>
                      <a:pt x="33" y="151"/>
                      <a:pt x="37" y="158"/>
                    </a:cubicBezTo>
                    <a:cubicBezTo>
                      <a:pt x="23" y="181"/>
                      <a:pt x="23" y="181"/>
                      <a:pt x="23" y="181"/>
                    </a:cubicBezTo>
                    <a:cubicBezTo>
                      <a:pt x="29" y="190"/>
                      <a:pt x="37" y="197"/>
                      <a:pt x="45" y="204"/>
                    </a:cubicBezTo>
                    <a:cubicBezTo>
                      <a:pt x="68" y="189"/>
                      <a:pt x="68" y="189"/>
                      <a:pt x="68" y="189"/>
                    </a:cubicBezTo>
                    <a:cubicBezTo>
                      <a:pt x="75" y="193"/>
                      <a:pt x="83" y="197"/>
                      <a:pt x="91" y="199"/>
                    </a:cubicBezTo>
                    <a:cubicBezTo>
                      <a:pt x="97" y="225"/>
                      <a:pt x="97" y="225"/>
                      <a:pt x="97" y="225"/>
                    </a:cubicBezTo>
                    <a:cubicBezTo>
                      <a:pt x="102" y="226"/>
                      <a:pt x="108" y="226"/>
                      <a:pt x="113" y="226"/>
                    </a:cubicBezTo>
                    <a:cubicBezTo>
                      <a:pt x="118" y="226"/>
                      <a:pt x="124" y="226"/>
                      <a:pt x="129" y="225"/>
                    </a:cubicBezTo>
                    <a:cubicBezTo>
                      <a:pt x="135" y="199"/>
                      <a:pt x="135" y="199"/>
                      <a:pt x="135" y="199"/>
                    </a:cubicBezTo>
                    <a:cubicBezTo>
                      <a:pt x="143" y="197"/>
                      <a:pt x="151" y="193"/>
                      <a:pt x="158" y="189"/>
                    </a:cubicBezTo>
                    <a:cubicBezTo>
                      <a:pt x="181" y="204"/>
                      <a:pt x="181" y="204"/>
                      <a:pt x="181" y="204"/>
                    </a:cubicBezTo>
                    <a:cubicBezTo>
                      <a:pt x="189" y="197"/>
                      <a:pt x="197" y="190"/>
                      <a:pt x="203" y="181"/>
                    </a:cubicBezTo>
                    <a:cubicBezTo>
                      <a:pt x="189" y="158"/>
                      <a:pt x="189" y="158"/>
                      <a:pt x="189" y="158"/>
                    </a:cubicBezTo>
                    <a:cubicBezTo>
                      <a:pt x="193" y="151"/>
                      <a:pt x="196" y="143"/>
                      <a:pt x="198" y="135"/>
                    </a:cubicBezTo>
                    <a:cubicBezTo>
                      <a:pt x="225" y="129"/>
                      <a:pt x="225" y="129"/>
                      <a:pt x="225" y="129"/>
                    </a:cubicBezTo>
                    <a:close/>
                  </a:path>
                </a:pathLst>
              </a:custGeom>
              <a:solidFill>
                <a:schemeClr val="tx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9" name="Freeform 267">
                <a:extLst>
                  <a:ext uri="{FF2B5EF4-FFF2-40B4-BE49-F238E27FC236}">
                    <a16:creationId xmlns:a16="http://schemas.microsoft.com/office/drawing/2014/main" id="{EC23AB52-3759-4A35-A918-5B7503415EA4}"/>
                  </a:ext>
                </a:extLst>
              </p:cNvPr>
              <p:cNvSpPr>
                <a:spLocks noEditPoints="1"/>
              </p:cNvSpPr>
              <p:nvPr/>
            </p:nvSpPr>
            <p:spPr bwMode="auto">
              <a:xfrm>
                <a:off x="291437" y="2725484"/>
                <a:ext cx="104864" cy="104864"/>
              </a:xfrm>
              <a:custGeom>
                <a:avLst/>
                <a:gdLst>
                  <a:gd name="T0" fmla="*/ 41 w 82"/>
                  <a:gd name="T1" fmla="*/ 17 h 82"/>
                  <a:gd name="T2" fmla="*/ 17 w 82"/>
                  <a:gd name="T3" fmla="*/ 41 h 82"/>
                  <a:gd name="T4" fmla="*/ 41 w 82"/>
                  <a:gd name="T5" fmla="*/ 65 h 82"/>
                  <a:gd name="T6" fmla="*/ 65 w 82"/>
                  <a:gd name="T7" fmla="*/ 41 h 82"/>
                  <a:gd name="T8" fmla="*/ 41 w 82"/>
                  <a:gd name="T9" fmla="*/ 17 h 82"/>
                  <a:gd name="T10" fmla="*/ 41 w 82"/>
                  <a:gd name="T11" fmla="*/ 82 h 82"/>
                  <a:gd name="T12" fmla="*/ 0 w 82"/>
                  <a:gd name="T13" fmla="*/ 41 h 82"/>
                  <a:gd name="T14" fmla="*/ 41 w 82"/>
                  <a:gd name="T15" fmla="*/ 0 h 82"/>
                  <a:gd name="T16" fmla="*/ 82 w 82"/>
                  <a:gd name="T17" fmla="*/ 41 h 82"/>
                  <a:gd name="T18" fmla="*/ 41 w 82"/>
                  <a:gd name="T19" fmla="*/ 8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2" h="82">
                    <a:moveTo>
                      <a:pt x="41" y="17"/>
                    </a:moveTo>
                    <a:cubicBezTo>
                      <a:pt x="28" y="17"/>
                      <a:pt x="17" y="28"/>
                      <a:pt x="17" y="41"/>
                    </a:cubicBezTo>
                    <a:cubicBezTo>
                      <a:pt x="17" y="54"/>
                      <a:pt x="28" y="65"/>
                      <a:pt x="41" y="65"/>
                    </a:cubicBezTo>
                    <a:cubicBezTo>
                      <a:pt x="54" y="65"/>
                      <a:pt x="65" y="54"/>
                      <a:pt x="65" y="41"/>
                    </a:cubicBezTo>
                    <a:cubicBezTo>
                      <a:pt x="65" y="28"/>
                      <a:pt x="54" y="17"/>
                      <a:pt x="41" y="17"/>
                    </a:cubicBezTo>
                    <a:close/>
                    <a:moveTo>
                      <a:pt x="41" y="82"/>
                    </a:moveTo>
                    <a:cubicBezTo>
                      <a:pt x="18" y="82"/>
                      <a:pt x="0" y="64"/>
                      <a:pt x="0" y="41"/>
                    </a:cubicBezTo>
                    <a:cubicBezTo>
                      <a:pt x="0" y="19"/>
                      <a:pt x="18" y="0"/>
                      <a:pt x="41" y="0"/>
                    </a:cubicBezTo>
                    <a:cubicBezTo>
                      <a:pt x="64" y="0"/>
                      <a:pt x="82" y="19"/>
                      <a:pt x="82" y="41"/>
                    </a:cubicBezTo>
                    <a:cubicBezTo>
                      <a:pt x="82" y="64"/>
                      <a:pt x="64" y="82"/>
                      <a:pt x="41" y="82"/>
                    </a:cubicBezTo>
                    <a:close/>
                  </a:path>
                </a:pathLst>
              </a:custGeom>
              <a:solidFill>
                <a:schemeClr val="tx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14" name="Rounded Rectangle 75">
              <a:extLst>
                <a:ext uri="{FF2B5EF4-FFF2-40B4-BE49-F238E27FC236}">
                  <a16:creationId xmlns:a16="http://schemas.microsoft.com/office/drawing/2014/main" id="{15E0137F-F5AE-42B6-B15E-3827865F50AB}"/>
                </a:ext>
              </a:extLst>
            </p:cNvPr>
            <p:cNvSpPr/>
            <p:nvPr/>
          </p:nvSpPr>
          <p:spPr>
            <a:xfrm>
              <a:off x="3222705" y="2185161"/>
              <a:ext cx="5700524" cy="1290374"/>
            </a:xfrm>
            <a:prstGeom prst="roundRect">
              <a:avLst>
                <a:gd name="adj" fmla="val 9525"/>
              </a:avLst>
            </a:prstGeom>
            <a:gradFill>
              <a:gsLst>
                <a:gs pos="50000">
                  <a:schemeClr val="bg1"/>
                </a:gs>
                <a:gs pos="100000">
                  <a:srgbClr val="E9EAEC"/>
                </a:gs>
              </a:gsLst>
              <a:lin ang="18600000" scaled="0"/>
            </a:gradFill>
            <a:ln>
              <a:solidFill>
                <a:srgbClr val="D6DCE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880" indent="-182880">
                <a:buFont typeface="Arial" panose="020B0604020202020204" pitchFamily="34" charset="0"/>
                <a:buChar char="•"/>
              </a:pPr>
              <a:r>
                <a:rPr lang="en-US" sz="1400" dirty="0">
                  <a:solidFill>
                    <a:schemeClr val="tx1"/>
                  </a:solidFill>
                </a:rPr>
                <a:t>Conduct Monthly Teleconference (ISSO/ISSM audience)</a:t>
              </a:r>
            </a:p>
            <a:p>
              <a:pPr marL="182880" indent="-182880">
                <a:buFont typeface="Arial" panose="020B0604020202020204" pitchFamily="34" charset="0"/>
                <a:buChar char="•"/>
              </a:pPr>
              <a:r>
                <a:rPr lang="en-US" sz="1400" dirty="0">
                  <a:solidFill>
                    <a:schemeClr val="tx1"/>
                  </a:solidFill>
                </a:rPr>
                <a:t>Published 3 ITWD On Demand Training Courses. 4</a:t>
              </a:r>
              <a:r>
                <a:rPr lang="en-US" sz="1400" baseline="30000" dirty="0">
                  <a:solidFill>
                    <a:schemeClr val="tx1"/>
                  </a:solidFill>
                </a:rPr>
                <a:t>th</a:t>
              </a:r>
              <a:r>
                <a:rPr lang="en-US" sz="1400" dirty="0">
                  <a:solidFill>
                    <a:schemeClr val="tx1"/>
                  </a:solidFill>
                </a:rPr>
                <a:t> Course to be published </a:t>
              </a:r>
              <a:r>
                <a:rPr lang="en-US" sz="1400" i="1" dirty="0">
                  <a:solidFill>
                    <a:schemeClr val="tx1"/>
                  </a:solidFill>
                </a:rPr>
                <a:t>Research Cybersecurity Compliance Assessment</a:t>
              </a:r>
            </a:p>
            <a:p>
              <a:pPr marL="182880" indent="-182880">
                <a:buFont typeface="Arial" panose="020B0604020202020204" pitchFamily="34" charset="0"/>
                <a:buChar char="•"/>
              </a:pPr>
              <a:r>
                <a:rPr lang="en-US" sz="1400" dirty="0">
                  <a:solidFill>
                    <a:schemeClr val="tx1"/>
                  </a:solidFill>
                </a:rPr>
                <a:t>Published Enterprise Security Guidance documents to support Training &amp; Awareness</a:t>
              </a:r>
            </a:p>
            <a:p>
              <a:pPr marL="182880" indent="-182880">
                <a:buFont typeface="Arial" panose="020B0604020202020204" pitchFamily="34" charset="0"/>
                <a:buChar char="•"/>
              </a:pPr>
              <a:r>
                <a:rPr lang="en-US" sz="1400" dirty="0">
                  <a:solidFill>
                    <a:schemeClr val="tx1"/>
                  </a:solidFill>
                </a:rPr>
                <a:t>Research Cybersecurity Assessment Preparation (RCAP) support</a:t>
              </a:r>
              <a:endParaRPr kumimoji="0" lang="en-US" sz="1200" b="1"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cxnSp>
          <p:nvCxnSpPr>
            <p:cNvPr id="15" name="Straight Arrow Connector 14">
              <a:extLst>
                <a:ext uri="{FF2B5EF4-FFF2-40B4-BE49-F238E27FC236}">
                  <a16:creationId xmlns:a16="http://schemas.microsoft.com/office/drawing/2014/main" id="{C284FE27-40D7-4F7B-A777-916AE977A480}"/>
                </a:ext>
              </a:extLst>
            </p:cNvPr>
            <p:cNvCxnSpPr>
              <a:cxnSpLocks/>
              <a:stCxn id="16" idx="3"/>
            </p:cNvCxnSpPr>
            <p:nvPr/>
          </p:nvCxnSpPr>
          <p:spPr>
            <a:xfrm flipV="1">
              <a:off x="2797269" y="2725484"/>
              <a:ext cx="425436" cy="12304"/>
            </a:xfrm>
            <a:prstGeom prst="straightConnector1">
              <a:avLst/>
            </a:prstGeom>
            <a:ln>
              <a:solidFill>
                <a:srgbClr val="175594"/>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 name="Group 19">
            <a:extLst>
              <a:ext uri="{FF2B5EF4-FFF2-40B4-BE49-F238E27FC236}">
                <a16:creationId xmlns:a16="http://schemas.microsoft.com/office/drawing/2014/main" id="{C894BDFA-E223-4E25-B953-57BE1C3136B7}"/>
              </a:ext>
            </a:extLst>
          </p:cNvPr>
          <p:cNvGrpSpPr/>
          <p:nvPr/>
        </p:nvGrpSpPr>
        <p:grpSpPr>
          <a:xfrm>
            <a:off x="93785" y="2961610"/>
            <a:ext cx="8850124" cy="1290374"/>
            <a:chOff x="83744" y="2183669"/>
            <a:chExt cx="8850124" cy="1290374"/>
          </a:xfrm>
        </p:grpSpPr>
        <p:grpSp>
          <p:nvGrpSpPr>
            <p:cNvPr id="21" name="Group 20">
              <a:extLst>
                <a:ext uri="{FF2B5EF4-FFF2-40B4-BE49-F238E27FC236}">
                  <a16:creationId xmlns:a16="http://schemas.microsoft.com/office/drawing/2014/main" id="{141E9C07-761D-4333-AD33-CA4DFC533494}"/>
                </a:ext>
              </a:extLst>
            </p:cNvPr>
            <p:cNvGrpSpPr/>
            <p:nvPr/>
          </p:nvGrpSpPr>
          <p:grpSpPr>
            <a:xfrm>
              <a:off x="83744" y="2530768"/>
              <a:ext cx="2713525" cy="596176"/>
              <a:chOff x="143430" y="2530768"/>
              <a:chExt cx="2713525" cy="596176"/>
            </a:xfrm>
          </p:grpSpPr>
          <p:sp>
            <p:nvSpPr>
              <p:cNvPr id="24" name="Rounded Rectangle 203">
                <a:extLst>
                  <a:ext uri="{FF2B5EF4-FFF2-40B4-BE49-F238E27FC236}">
                    <a16:creationId xmlns:a16="http://schemas.microsoft.com/office/drawing/2014/main" id="{A2E9E4CA-3412-43E6-A239-46A08FF97BDE}"/>
                  </a:ext>
                </a:extLst>
              </p:cNvPr>
              <p:cNvSpPr/>
              <p:nvPr/>
            </p:nvSpPr>
            <p:spPr>
              <a:xfrm>
                <a:off x="436658" y="2530768"/>
                <a:ext cx="2420297" cy="596176"/>
              </a:xfrm>
              <a:prstGeom prst="roundRect">
                <a:avLst>
                  <a:gd name="adj" fmla="val 9525"/>
                </a:avLst>
              </a:prstGeom>
              <a:solidFill>
                <a:srgbClr val="175594"/>
              </a:solidFill>
              <a:ln>
                <a:solidFill>
                  <a:srgbClr val="17559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274320"/>
                <a:r>
                  <a:rPr lang="en-US" sz="1400" b="1" dirty="0">
                    <a:solidFill>
                      <a:schemeClr val="bg1"/>
                    </a:solidFill>
                  </a:rPr>
                  <a:t>Information Security Support Program (ISSP) Initiatives</a:t>
                </a:r>
              </a:p>
            </p:txBody>
          </p:sp>
          <p:sp>
            <p:nvSpPr>
              <p:cNvPr id="25" name="Oval 24">
                <a:extLst>
                  <a:ext uri="{FF2B5EF4-FFF2-40B4-BE49-F238E27FC236}">
                    <a16:creationId xmlns:a16="http://schemas.microsoft.com/office/drawing/2014/main" id="{03D84826-E1B6-4846-A09E-1ED3FBC99838}"/>
                  </a:ext>
                </a:extLst>
              </p:cNvPr>
              <p:cNvSpPr/>
              <p:nvPr/>
            </p:nvSpPr>
            <p:spPr>
              <a:xfrm>
                <a:off x="143430" y="2574281"/>
                <a:ext cx="407272" cy="407271"/>
              </a:xfrm>
              <a:prstGeom prst="ellipse">
                <a:avLst/>
              </a:prstGeom>
              <a:solidFill>
                <a:schemeClr val="bg1">
                  <a:lumMod val="95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22" name="Rounded Rectangle 75">
              <a:extLst>
                <a:ext uri="{FF2B5EF4-FFF2-40B4-BE49-F238E27FC236}">
                  <a16:creationId xmlns:a16="http://schemas.microsoft.com/office/drawing/2014/main" id="{D87D7FAC-BB5A-4A68-B0CF-8529CEE7BE61}"/>
                </a:ext>
              </a:extLst>
            </p:cNvPr>
            <p:cNvSpPr/>
            <p:nvPr/>
          </p:nvSpPr>
          <p:spPr>
            <a:xfrm>
              <a:off x="3233344" y="2183669"/>
              <a:ext cx="5700524" cy="1290374"/>
            </a:xfrm>
            <a:prstGeom prst="roundRect">
              <a:avLst>
                <a:gd name="adj" fmla="val 9525"/>
              </a:avLst>
            </a:prstGeom>
            <a:gradFill>
              <a:gsLst>
                <a:gs pos="50000">
                  <a:schemeClr val="bg1"/>
                </a:gs>
                <a:gs pos="100000">
                  <a:srgbClr val="E9EAEC"/>
                </a:gs>
              </a:gsLst>
              <a:lin ang="18600000" scaled="0"/>
            </a:gradFill>
            <a:ln>
              <a:solidFill>
                <a:srgbClr val="D6DCE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880" indent="-182880">
                <a:buFont typeface="Arial" panose="020B0604020202020204" pitchFamily="34" charset="0"/>
                <a:buChar char="•"/>
              </a:pPr>
              <a:r>
                <a:rPr lang="en-US" sz="1400" dirty="0">
                  <a:solidFill>
                    <a:schemeClr val="tx1"/>
                  </a:solidFill>
                </a:rPr>
                <a:t>Enterprise Research Data Security Plan (ERDSP) development and soft pilot release</a:t>
              </a:r>
            </a:p>
            <a:p>
              <a:pPr marL="182880" indent="-182880">
                <a:buFont typeface="Arial" panose="020B0604020202020204" pitchFamily="34" charset="0"/>
                <a:buChar char="•"/>
              </a:pPr>
              <a:r>
                <a:rPr lang="en-US" sz="1400" dirty="0">
                  <a:solidFill>
                    <a:schemeClr val="tx1"/>
                  </a:solidFill>
                </a:rPr>
                <a:t>Support VACO Central IRB on Research Protocol, Informed Consent, Data Usage Agreement, MOU, CRADA, reviews</a:t>
              </a:r>
            </a:p>
            <a:p>
              <a:pPr marL="182880" indent="-182880">
                <a:buFont typeface="Arial" panose="020B0604020202020204" pitchFamily="34" charset="0"/>
                <a:buChar char="•"/>
              </a:pPr>
              <a:r>
                <a:rPr lang="en-US" sz="1400" dirty="0">
                  <a:solidFill>
                    <a:schemeClr val="tx1"/>
                  </a:solidFill>
                </a:rPr>
                <a:t>Research Information Security Taskforce (RIS-TF) &amp; Task Management</a:t>
              </a:r>
            </a:p>
            <a:p>
              <a:pPr marL="182880" indent="-182880">
                <a:buFont typeface="Arial" panose="020B0604020202020204" pitchFamily="34" charset="0"/>
                <a:buChar char="•"/>
              </a:pPr>
              <a:r>
                <a:rPr lang="en-US" sz="1400" dirty="0">
                  <a:solidFill>
                    <a:schemeClr val="tx1"/>
                  </a:solidFill>
                </a:rPr>
                <a:t>Conduct reviews of Multi-Site IRB Protocol Data Security Assessments</a:t>
              </a:r>
            </a:p>
          </p:txBody>
        </p:sp>
        <p:cxnSp>
          <p:nvCxnSpPr>
            <p:cNvPr id="23" name="Straight Arrow Connector 22">
              <a:extLst>
                <a:ext uri="{FF2B5EF4-FFF2-40B4-BE49-F238E27FC236}">
                  <a16:creationId xmlns:a16="http://schemas.microsoft.com/office/drawing/2014/main" id="{CF713F62-64B6-46DD-8046-6B0974CDCD82}"/>
                </a:ext>
              </a:extLst>
            </p:cNvPr>
            <p:cNvCxnSpPr>
              <a:cxnSpLocks/>
              <a:stCxn id="24" idx="3"/>
              <a:endCxn id="22" idx="1"/>
            </p:cNvCxnSpPr>
            <p:nvPr/>
          </p:nvCxnSpPr>
          <p:spPr>
            <a:xfrm>
              <a:off x="2797269" y="2828856"/>
              <a:ext cx="436075" cy="0"/>
            </a:xfrm>
            <a:prstGeom prst="straightConnector1">
              <a:avLst/>
            </a:prstGeom>
            <a:ln>
              <a:solidFill>
                <a:srgbClr val="175594"/>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8B273EC4-4BA1-4895-B9B7-EDA5FEB77AB5}"/>
              </a:ext>
            </a:extLst>
          </p:cNvPr>
          <p:cNvGrpSpPr/>
          <p:nvPr/>
        </p:nvGrpSpPr>
        <p:grpSpPr>
          <a:xfrm>
            <a:off x="66943" y="4429536"/>
            <a:ext cx="8866327" cy="1624018"/>
            <a:chOff x="83744" y="2016847"/>
            <a:chExt cx="8866327" cy="1624018"/>
          </a:xfrm>
        </p:grpSpPr>
        <p:grpSp>
          <p:nvGrpSpPr>
            <p:cNvPr id="30" name="Group 29">
              <a:extLst>
                <a:ext uri="{FF2B5EF4-FFF2-40B4-BE49-F238E27FC236}">
                  <a16:creationId xmlns:a16="http://schemas.microsoft.com/office/drawing/2014/main" id="{483669BA-5213-45D7-A56E-8B1BEB42CDCD}"/>
                </a:ext>
              </a:extLst>
            </p:cNvPr>
            <p:cNvGrpSpPr/>
            <p:nvPr/>
          </p:nvGrpSpPr>
          <p:grpSpPr>
            <a:xfrm>
              <a:off x="83744" y="2530768"/>
              <a:ext cx="2713525" cy="596176"/>
              <a:chOff x="143430" y="2530768"/>
              <a:chExt cx="2713525" cy="596176"/>
            </a:xfrm>
          </p:grpSpPr>
          <p:sp>
            <p:nvSpPr>
              <p:cNvPr id="34" name="Rounded Rectangle 203">
                <a:extLst>
                  <a:ext uri="{FF2B5EF4-FFF2-40B4-BE49-F238E27FC236}">
                    <a16:creationId xmlns:a16="http://schemas.microsoft.com/office/drawing/2014/main" id="{A016BA45-0F1E-47DB-A2EC-28E673F6883B}"/>
                  </a:ext>
                </a:extLst>
              </p:cNvPr>
              <p:cNvSpPr/>
              <p:nvPr/>
            </p:nvSpPr>
            <p:spPr>
              <a:xfrm>
                <a:off x="436658" y="2530768"/>
                <a:ext cx="2420297" cy="596176"/>
              </a:xfrm>
              <a:prstGeom prst="roundRect">
                <a:avLst>
                  <a:gd name="adj" fmla="val 9525"/>
                </a:avLst>
              </a:prstGeom>
              <a:solidFill>
                <a:srgbClr val="175594"/>
              </a:solidFill>
              <a:ln>
                <a:solidFill>
                  <a:srgbClr val="17559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274320"/>
                <a:r>
                  <a:rPr lang="en-US" sz="1400" b="1" dirty="0">
                    <a:solidFill>
                      <a:schemeClr val="bg1"/>
                    </a:solidFill>
                  </a:rPr>
                  <a:t>System Security Support Program (SSSP) Initiatives</a:t>
                </a:r>
              </a:p>
            </p:txBody>
          </p:sp>
          <p:sp>
            <p:nvSpPr>
              <p:cNvPr id="35" name="Oval 34">
                <a:extLst>
                  <a:ext uri="{FF2B5EF4-FFF2-40B4-BE49-F238E27FC236}">
                    <a16:creationId xmlns:a16="http://schemas.microsoft.com/office/drawing/2014/main" id="{84C6AE89-364C-4CA7-8DE4-2D7D68AB13BE}"/>
                  </a:ext>
                </a:extLst>
              </p:cNvPr>
              <p:cNvSpPr/>
              <p:nvPr/>
            </p:nvSpPr>
            <p:spPr>
              <a:xfrm>
                <a:off x="143430" y="2574281"/>
                <a:ext cx="407272" cy="407271"/>
              </a:xfrm>
              <a:prstGeom prst="ellipse">
                <a:avLst/>
              </a:prstGeom>
              <a:solidFill>
                <a:schemeClr val="bg1">
                  <a:lumMod val="95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31" name="Rounded Rectangle 75">
              <a:extLst>
                <a:ext uri="{FF2B5EF4-FFF2-40B4-BE49-F238E27FC236}">
                  <a16:creationId xmlns:a16="http://schemas.microsoft.com/office/drawing/2014/main" id="{89976F84-5B59-45AA-B2F3-6A320D4A0DCF}"/>
                </a:ext>
              </a:extLst>
            </p:cNvPr>
            <p:cNvSpPr/>
            <p:nvPr/>
          </p:nvSpPr>
          <p:spPr>
            <a:xfrm>
              <a:off x="3249547" y="2016847"/>
              <a:ext cx="5700524" cy="1624018"/>
            </a:xfrm>
            <a:prstGeom prst="roundRect">
              <a:avLst>
                <a:gd name="adj" fmla="val 9525"/>
              </a:avLst>
            </a:prstGeom>
            <a:gradFill>
              <a:gsLst>
                <a:gs pos="50000">
                  <a:schemeClr val="bg1"/>
                </a:gs>
                <a:gs pos="100000">
                  <a:srgbClr val="E9EAEC"/>
                </a:gs>
              </a:gsLst>
              <a:lin ang="18600000" scaled="0"/>
            </a:gradFill>
            <a:ln>
              <a:solidFill>
                <a:srgbClr val="D6DCE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880" indent="-182880">
                <a:buFont typeface="Arial" panose="020B0604020202020204" pitchFamily="34" charset="0"/>
                <a:buChar char="•"/>
              </a:pPr>
              <a:r>
                <a:rPr lang="en-US" sz="1400" dirty="0">
                  <a:solidFill>
                    <a:schemeClr val="tx1"/>
                  </a:solidFill>
                </a:rPr>
                <a:t>ATO Sustainment Support to major research systems including GENISIS, RedCap, Qualtrics and VAIRRS</a:t>
              </a:r>
            </a:p>
            <a:p>
              <a:pPr marL="182880" indent="-182880">
                <a:buFont typeface="Arial" panose="020B0604020202020204" pitchFamily="34" charset="0"/>
                <a:buChar char="•"/>
              </a:pPr>
              <a:r>
                <a:rPr lang="en-US" sz="1400" dirty="0">
                  <a:solidFill>
                    <a:schemeClr val="tx1"/>
                  </a:solidFill>
                </a:rPr>
                <a:t>Continuous Monitoring of security controls, results of control assessments to control compliance</a:t>
              </a:r>
            </a:p>
            <a:p>
              <a:pPr marL="182880" indent="-182880">
                <a:buFont typeface="Arial" panose="020B0604020202020204" pitchFamily="34" charset="0"/>
                <a:buChar char="•"/>
              </a:pPr>
              <a:r>
                <a:rPr lang="en-US" sz="1400" dirty="0">
                  <a:solidFill>
                    <a:schemeClr val="tx1"/>
                  </a:solidFill>
                </a:rPr>
                <a:t>Research Scientific Computing Device (RSCD) Enterprise level Risk Management, Enterprise Risk Assessment (ERA) and Risk Scoring. RSCD Isolation, Vulnerability and Incident Management</a:t>
              </a:r>
            </a:p>
          </p:txBody>
        </p:sp>
        <p:cxnSp>
          <p:nvCxnSpPr>
            <p:cNvPr id="32" name="Straight Arrow Connector 31">
              <a:extLst>
                <a:ext uri="{FF2B5EF4-FFF2-40B4-BE49-F238E27FC236}">
                  <a16:creationId xmlns:a16="http://schemas.microsoft.com/office/drawing/2014/main" id="{6CD91D79-4405-4725-BE51-EFE1CDC50DD9}"/>
                </a:ext>
              </a:extLst>
            </p:cNvPr>
            <p:cNvCxnSpPr>
              <a:cxnSpLocks/>
              <a:stCxn id="34" idx="3"/>
              <a:endCxn id="31" idx="1"/>
            </p:cNvCxnSpPr>
            <p:nvPr/>
          </p:nvCxnSpPr>
          <p:spPr>
            <a:xfrm>
              <a:off x="2797269" y="2828856"/>
              <a:ext cx="452278" cy="0"/>
            </a:xfrm>
            <a:prstGeom prst="straightConnector1">
              <a:avLst/>
            </a:prstGeom>
            <a:ln>
              <a:solidFill>
                <a:srgbClr val="175594"/>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F8B1E92E-1563-4C3D-A9DC-0BEA1C6D131B}"/>
              </a:ext>
            </a:extLst>
          </p:cNvPr>
          <p:cNvGrpSpPr/>
          <p:nvPr/>
        </p:nvGrpSpPr>
        <p:grpSpPr>
          <a:xfrm>
            <a:off x="161696" y="3416334"/>
            <a:ext cx="277814" cy="277815"/>
            <a:chOff x="-440769" y="3793896"/>
            <a:chExt cx="182880" cy="182880"/>
          </a:xfrm>
        </p:grpSpPr>
        <p:sp>
          <p:nvSpPr>
            <p:cNvPr id="37" name="Freeform 40">
              <a:extLst>
                <a:ext uri="{FF2B5EF4-FFF2-40B4-BE49-F238E27FC236}">
                  <a16:creationId xmlns:a16="http://schemas.microsoft.com/office/drawing/2014/main" id="{759BE3B6-2640-4818-8C14-7C00F094E351}"/>
                </a:ext>
              </a:extLst>
            </p:cNvPr>
            <p:cNvSpPr>
              <a:spLocks noEditPoints="1"/>
            </p:cNvSpPr>
            <p:nvPr/>
          </p:nvSpPr>
          <p:spPr bwMode="auto">
            <a:xfrm>
              <a:off x="-395165" y="3793896"/>
              <a:ext cx="137276" cy="137160"/>
            </a:xfrm>
            <a:custGeom>
              <a:avLst/>
              <a:gdLst>
                <a:gd name="T0" fmla="*/ 164 w 200"/>
                <a:gd name="T1" fmla="*/ 36 h 200"/>
                <a:gd name="T2" fmla="*/ 35 w 200"/>
                <a:gd name="T3" fmla="*/ 36 h 200"/>
                <a:gd name="T4" fmla="*/ 23 w 200"/>
                <a:gd name="T5" fmla="*/ 150 h 200"/>
                <a:gd name="T6" fmla="*/ 26 w 200"/>
                <a:gd name="T7" fmla="*/ 174 h 200"/>
                <a:gd name="T8" fmla="*/ 50 w 200"/>
                <a:gd name="T9" fmla="*/ 177 h 200"/>
                <a:gd name="T10" fmla="*/ 164 w 200"/>
                <a:gd name="T11" fmla="*/ 165 h 200"/>
                <a:gd name="T12" fmla="*/ 164 w 200"/>
                <a:gd name="T13" fmla="*/ 36 h 200"/>
                <a:gd name="T14" fmla="*/ 52 w 200"/>
                <a:gd name="T15" fmla="*/ 148 h 200"/>
                <a:gd name="T16" fmla="*/ 52 w 200"/>
                <a:gd name="T17" fmla="*/ 54 h 200"/>
                <a:gd name="T18" fmla="*/ 146 w 200"/>
                <a:gd name="T19" fmla="*/ 54 h 200"/>
                <a:gd name="T20" fmla="*/ 146 w 200"/>
                <a:gd name="T21" fmla="*/ 148 h 200"/>
                <a:gd name="T22" fmla="*/ 52 w 200"/>
                <a:gd name="T23" fmla="*/ 148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200">
                  <a:moveTo>
                    <a:pt x="164" y="36"/>
                  </a:moveTo>
                  <a:cubicBezTo>
                    <a:pt x="128" y="0"/>
                    <a:pt x="70" y="0"/>
                    <a:pt x="35" y="36"/>
                  </a:cubicBezTo>
                  <a:cubicBezTo>
                    <a:pt x="4" y="67"/>
                    <a:pt x="0" y="115"/>
                    <a:pt x="23" y="150"/>
                  </a:cubicBezTo>
                  <a:cubicBezTo>
                    <a:pt x="18" y="157"/>
                    <a:pt x="19" y="167"/>
                    <a:pt x="26" y="174"/>
                  </a:cubicBezTo>
                  <a:cubicBezTo>
                    <a:pt x="33" y="181"/>
                    <a:pt x="43" y="182"/>
                    <a:pt x="50" y="177"/>
                  </a:cubicBezTo>
                  <a:cubicBezTo>
                    <a:pt x="85" y="200"/>
                    <a:pt x="133" y="196"/>
                    <a:pt x="164" y="165"/>
                  </a:cubicBezTo>
                  <a:cubicBezTo>
                    <a:pt x="200" y="130"/>
                    <a:pt x="200" y="72"/>
                    <a:pt x="164" y="36"/>
                  </a:cubicBezTo>
                  <a:close/>
                  <a:moveTo>
                    <a:pt x="52" y="148"/>
                  </a:moveTo>
                  <a:cubicBezTo>
                    <a:pt x="26" y="122"/>
                    <a:pt x="26" y="79"/>
                    <a:pt x="52" y="54"/>
                  </a:cubicBezTo>
                  <a:cubicBezTo>
                    <a:pt x="78" y="28"/>
                    <a:pt x="121" y="28"/>
                    <a:pt x="146" y="54"/>
                  </a:cubicBezTo>
                  <a:cubicBezTo>
                    <a:pt x="172" y="79"/>
                    <a:pt x="172" y="122"/>
                    <a:pt x="146" y="148"/>
                  </a:cubicBezTo>
                  <a:cubicBezTo>
                    <a:pt x="121" y="174"/>
                    <a:pt x="78" y="174"/>
                    <a:pt x="52" y="148"/>
                  </a:cubicBezTo>
                  <a:close/>
                </a:path>
              </a:pathLst>
            </a:custGeom>
            <a:solidFill>
              <a:schemeClr val="tx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8" name="Freeform 41">
              <a:extLst>
                <a:ext uri="{FF2B5EF4-FFF2-40B4-BE49-F238E27FC236}">
                  <a16:creationId xmlns:a16="http://schemas.microsoft.com/office/drawing/2014/main" id="{9B8F757A-58C0-4F25-B24F-4583BF9D16FA}"/>
                </a:ext>
              </a:extLst>
            </p:cNvPr>
            <p:cNvSpPr>
              <a:spLocks/>
            </p:cNvSpPr>
            <p:nvPr/>
          </p:nvSpPr>
          <p:spPr bwMode="auto">
            <a:xfrm>
              <a:off x="-440769" y="3907638"/>
              <a:ext cx="68871" cy="69138"/>
            </a:xfrm>
            <a:custGeom>
              <a:avLst/>
              <a:gdLst>
                <a:gd name="T0" fmla="*/ 91 w 100"/>
                <a:gd name="T1" fmla="*/ 9 h 100"/>
                <a:gd name="T2" fmla="*/ 23 w 100"/>
                <a:gd name="T3" fmla="*/ 43 h 100"/>
                <a:gd name="T4" fmla="*/ 9 w 100"/>
                <a:gd name="T5" fmla="*/ 91 h 100"/>
                <a:gd name="T6" fmla="*/ 57 w 100"/>
                <a:gd name="T7" fmla="*/ 77 h 100"/>
                <a:gd name="T8" fmla="*/ 91 w 100"/>
                <a:gd name="T9" fmla="*/ 9 h 100"/>
              </a:gdLst>
              <a:ahLst/>
              <a:cxnLst>
                <a:cxn ang="0">
                  <a:pos x="T0" y="T1"/>
                </a:cxn>
                <a:cxn ang="0">
                  <a:pos x="T2" y="T3"/>
                </a:cxn>
                <a:cxn ang="0">
                  <a:pos x="T4" y="T5"/>
                </a:cxn>
                <a:cxn ang="0">
                  <a:pos x="T6" y="T7"/>
                </a:cxn>
                <a:cxn ang="0">
                  <a:pos x="T8" y="T9"/>
                </a:cxn>
              </a:cxnLst>
              <a:rect l="0" t="0" r="r" b="b"/>
              <a:pathLst>
                <a:path w="100" h="100">
                  <a:moveTo>
                    <a:pt x="91" y="9"/>
                  </a:moveTo>
                  <a:cubicBezTo>
                    <a:pt x="81" y="0"/>
                    <a:pt x="45" y="20"/>
                    <a:pt x="23" y="43"/>
                  </a:cubicBezTo>
                  <a:cubicBezTo>
                    <a:pt x="0" y="65"/>
                    <a:pt x="0" y="81"/>
                    <a:pt x="9" y="91"/>
                  </a:cubicBezTo>
                  <a:cubicBezTo>
                    <a:pt x="19" y="100"/>
                    <a:pt x="35" y="100"/>
                    <a:pt x="57" y="77"/>
                  </a:cubicBezTo>
                  <a:cubicBezTo>
                    <a:pt x="80" y="55"/>
                    <a:pt x="100" y="19"/>
                    <a:pt x="91" y="9"/>
                  </a:cubicBezTo>
                  <a:close/>
                </a:path>
              </a:pathLst>
            </a:custGeom>
            <a:solidFill>
              <a:schemeClr val="tx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9" name="Freeform 42">
              <a:extLst>
                <a:ext uri="{FF2B5EF4-FFF2-40B4-BE49-F238E27FC236}">
                  <a16:creationId xmlns:a16="http://schemas.microsoft.com/office/drawing/2014/main" id="{9D420F5D-65B8-4350-9353-24210273080F}"/>
                </a:ext>
              </a:extLst>
            </p:cNvPr>
            <p:cNvSpPr>
              <a:spLocks/>
            </p:cNvSpPr>
            <p:nvPr/>
          </p:nvSpPr>
          <p:spPr bwMode="auto">
            <a:xfrm>
              <a:off x="-317270" y="3857024"/>
              <a:ext cx="22802" cy="41817"/>
            </a:xfrm>
            <a:custGeom>
              <a:avLst/>
              <a:gdLst>
                <a:gd name="T0" fmla="*/ 26 w 33"/>
                <a:gd name="T1" fmla="*/ 3 h 61"/>
                <a:gd name="T2" fmla="*/ 6 w 33"/>
                <a:gd name="T3" fmla="*/ 27 h 61"/>
                <a:gd name="T4" fmla="*/ 6 w 33"/>
                <a:gd name="T5" fmla="*/ 58 h 61"/>
                <a:gd name="T6" fmla="*/ 27 w 33"/>
                <a:gd name="T7" fmla="*/ 34 h 61"/>
                <a:gd name="T8" fmla="*/ 26 w 33"/>
                <a:gd name="T9" fmla="*/ 3 h 61"/>
              </a:gdLst>
              <a:ahLst/>
              <a:cxnLst>
                <a:cxn ang="0">
                  <a:pos x="T0" y="T1"/>
                </a:cxn>
                <a:cxn ang="0">
                  <a:pos x="T2" y="T3"/>
                </a:cxn>
                <a:cxn ang="0">
                  <a:pos x="T4" y="T5"/>
                </a:cxn>
                <a:cxn ang="0">
                  <a:pos x="T6" y="T7"/>
                </a:cxn>
                <a:cxn ang="0">
                  <a:pos x="T8" y="T9"/>
                </a:cxn>
              </a:cxnLst>
              <a:rect l="0" t="0" r="r" b="b"/>
              <a:pathLst>
                <a:path w="33" h="61">
                  <a:moveTo>
                    <a:pt x="26" y="3"/>
                  </a:moveTo>
                  <a:cubicBezTo>
                    <a:pt x="20" y="0"/>
                    <a:pt x="11" y="11"/>
                    <a:pt x="6" y="27"/>
                  </a:cubicBezTo>
                  <a:cubicBezTo>
                    <a:pt x="0" y="42"/>
                    <a:pt x="0" y="56"/>
                    <a:pt x="6" y="58"/>
                  </a:cubicBezTo>
                  <a:cubicBezTo>
                    <a:pt x="12" y="61"/>
                    <a:pt x="22" y="50"/>
                    <a:pt x="27" y="34"/>
                  </a:cubicBezTo>
                  <a:cubicBezTo>
                    <a:pt x="33" y="19"/>
                    <a:pt x="32" y="5"/>
                    <a:pt x="26" y="3"/>
                  </a:cubicBezTo>
                  <a:close/>
                </a:path>
              </a:pathLst>
            </a:custGeom>
            <a:solidFill>
              <a:schemeClr val="tx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40" name="Group 39">
            <a:extLst>
              <a:ext uri="{FF2B5EF4-FFF2-40B4-BE49-F238E27FC236}">
                <a16:creationId xmlns:a16="http://schemas.microsoft.com/office/drawing/2014/main" id="{4BAD7EE7-CC8D-436F-84E5-CDA8596147F9}"/>
              </a:ext>
            </a:extLst>
          </p:cNvPr>
          <p:cNvGrpSpPr/>
          <p:nvPr/>
        </p:nvGrpSpPr>
        <p:grpSpPr>
          <a:xfrm>
            <a:off x="123697" y="5046904"/>
            <a:ext cx="290555" cy="287402"/>
            <a:chOff x="295897" y="5408390"/>
            <a:chExt cx="290555" cy="287402"/>
          </a:xfrm>
        </p:grpSpPr>
        <p:sp>
          <p:nvSpPr>
            <p:cNvPr id="41" name="Freeform 33">
              <a:extLst>
                <a:ext uri="{FF2B5EF4-FFF2-40B4-BE49-F238E27FC236}">
                  <a16:creationId xmlns:a16="http://schemas.microsoft.com/office/drawing/2014/main" id="{9B06C87C-DFB9-41F9-89E4-A353007300F5}"/>
                </a:ext>
              </a:extLst>
            </p:cNvPr>
            <p:cNvSpPr>
              <a:spLocks/>
            </p:cNvSpPr>
            <p:nvPr/>
          </p:nvSpPr>
          <p:spPr bwMode="auto">
            <a:xfrm>
              <a:off x="373884" y="5599126"/>
              <a:ext cx="176680" cy="96666"/>
            </a:xfrm>
            <a:custGeom>
              <a:avLst/>
              <a:gdLst>
                <a:gd name="T0" fmla="*/ 106 w 108"/>
                <a:gd name="T1" fmla="*/ 8 h 63"/>
                <a:gd name="T2" fmla="*/ 96 w 108"/>
                <a:gd name="T3" fmla="*/ 1 h 63"/>
                <a:gd name="T4" fmla="*/ 93 w 108"/>
                <a:gd name="T5" fmla="*/ 0 h 63"/>
                <a:gd name="T6" fmla="*/ 90 w 108"/>
                <a:gd name="T7" fmla="*/ 1 h 63"/>
                <a:gd name="T8" fmla="*/ 90 w 108"/>
                <a:gd name="T9" fmla="*/ 2 h 63"/>
                <a:gd name="T10" fmla="*/ 89 w 108"/>
                <a:gd name="T11" fmla="*/ 3 h 63"/>
                <a:gd name="T12" fmla="*/ 87 w 108"/>
                <a:gd name="T13" fmla="*/ 5 h 63"/>
                <a:gd name="T14" fmla="*/ 87 w 108"/>
                <a:gd name="T15" fmla="*/ 5 h 63"/>
                <a:gd name="T16" fmla="*/ 86 w 108"/>
                <a:gd name="T17" fmla="*/ 6 h 63"/>
                <a:gd name="T18" fmla="*/ 85 w 108"/>
                <a:gd name="T19" fmla="*/ 8 h 63"/>
                <a:gd name="T20" fmla="*/ 83 w 108"/>
                <a:gd name="T21" fmla="*/ 9 h 63"/>
                <a:gd name="T22" fmla="*/ 74 w 108"/>
                <a:gd name="T23" fmla="*/ 16 h 63"/>
                <a:gd name="T24" fmla="*/ 62 w 108"/>
                <a:gd name="T25" fmla="*/ 22 h 63"/>
                <a:gd name="T26" fmla="*/ 50 w 108"/>
                <a:gd name="T27" fmla="*/ 26 h 63"/>
                <a:gd name="T28" fmla="*/ 38 w 108"/>
                <a:gd name="T29" fmla="*/ 26 h 63"/>
                <a:gd name="T30" fmla="*/ 38 w 108"/>
                <a:gd name="T31" fmla="*/ 26 h 63"/>
                <a:gd name="T32" fmla="*/ 38 w 108"/>
                <a:gd name="T33" fmla="*/ 15 h 63"/>
                <a:gd name="T34" fmla="*/ 37 w 108"/>
                <a:gd name="T35" fmla="*/ 12 h 63"/>
                <a:gd name="T36" fmla="*/ 35 w 108"/>
                <a:gd name="T37" fmla="*/ 12 h 63"/>
                <a:gd name="T38" fmla="*/ 34 w 108"/>
                <a:gd name="T39" fmla="*/ 13 h 63"/>
                <a:gd name="T40" fmla="*/ 31 w 108"/>
                <a:gd name="T41" fmla="*/ 15 h 63"/>
                <a:gd name="T42" fmla="*/ 21 w 108"/>
                <a:gd name="T43" fmla="*/ 21 h 63"/>
                <a:gd name="T44" fmla="*/ 9 w 108"/>
                <a:gd name="T45" fmla="*/ 24 h 63"/>
                <a:gd name="T46" fmla="*/ 5 w 108"/>
                <a:gd name="T47" fmla="*/ 25 h 63"/>
                <a:gd name="T48" fmla="*/ 4 w 108"/>
                <a:gd name="T49" fmla="*/ 25 h 63"/>
                <a:gd name="T50" fmla="*/ 4 w 108"/>
                <a:gd name="T51" fmla="*/ 25 h 63"/>
                <a:gd name="T52" fmla="*/ 1 w 108"/>
                <a:gd name="T53" fmla="*/ 30 h 63"/>
                <a:gd name="T54" fmla="*/ 1 w 108"/>
                <a:gd name="T55" fmla="*/ 31 h 63"/>
                <a:gd name="T56" fmla="*/ 2 w 108"/>
                <a:gd name="T57" fmla="*/ 32 h 63"/>
                <a:gd name="T58" fmla="*/ 4 w 108"/>
                <a:gd name="T59" fmla="*/ 36 h 63"/>
                <a:gd name="T60" fmla="*/ 13 w 108"/>
                <a:gd name="T61" fmla="*/ 47 h 63"/>
                <a:gd name="T62" fmla="*/ 25 w 108"/>
                <a:gd name="T63" fmla="*/ 58 h 63"/>
                <a:gd name="T64" fmla="*/ 30 w 108"/>
                <a:gd name="T65" fmla="*/ 61 h 63"/>
                <a:gd name="T66" fmla="*/ 32 w 108"/>
                <a:gd name="T67" fmla="*/ 62 h 63"/>
                <a:gd name="T68" fmla="*/ 35 w 108"/>
                <a:gd name="T69" fmla="*/ 62 h 63"/>
                <a:gd name="T70" fmla="*/ 37 w 108"/>
                <a:gd name="T71" fmla="*/ 59 h 63"/>
                <a:gd name="T72" fmla="*/ 37 w 108"/>
                <a:gd name="T73" fmla="*/ 48 h 63"/>
                <a:gd name="T74" fmla="*/ 38 w 108"/>
                <a:gd name="T75" fmla="*/ 48 h 63"/>
                <a:gd name="T76" fmla="*/ 53 w 108"/>
                <a:gd name="T77" fmla="*/ 47 h 63"/>
                <a:gd name="T78" fmla="*/ 70 w 108"/>
                <a:gd name="T79" fmla="*/ 42 h 63"/>
                <a:gd name="T80" fmla="*/ 85 w 108"/>
                <a:gd name="T81" fmla="*/ 34 h 63"/>
                <a:gd name="T82" fmla="*/ 97 w 108"/>
                <a:gd name="T83" fmla="*/ 25 h 63"/>
                <a:gd name="T84" fmla="*/ 100 w 108"/>
                <a:gd name="T85" fmla="*/ 23 h 63"/>
                <a:gd name="T86" fmla="*/ 102 w 108"/>
                <a:gd name="T87" fmla="*/ 21 h 63"/>
                <a:gd name="T88" fmla="*/ 103 w 108"/>
                <a:gd name="T89" fmla="*/ 20 h 63"/>
                <a:gd name="T90" fmla="*/ 104 w 108"/>
                <a:gd name="T91" fmla="*/ 19 h 63"/>
                <a:gd name="T92" fmla="*/ 105 w 108"/>
                <a:gd name="T93" fmla="*/ 17 h 63"/>
                <a:gd name="T94" fmla="*/ 107 w 108"/>
                <a:gd name="T95" fmla="*/ 15 h 63"/>
                <a:gd name="T96" fmla="*/ 107 w 108"/>
                <a:gd name="T97" fmla="*/ 14 h 63"/>
                <a:gd name="T98" fmla="*/ 108 w 108"/>
                <a:gd name="T99" fmla="*/ 10 h 63"/>
                <a:gd name="T100" fmla="*/ 106 w 108"/>
                <a:gd name="T101" fmla="*/ 8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8" h="63">
                  <a:moveTo>
                    <a:pt x="106" y="8"/>
                  </a:moveTo>
                  <a:cubicBezTo>
                    <a:pt x="96" y="1"/>
                    <a:pt x="96" y="1"/>
                    <a:pt x="96" y="1"/>
                  </a:cubicBezTo>
                  <a:cubicBezTo>
                    <a:pt x="95" y="0"/>
                    <a:pt x="94" y="0"/>
                    <a:pt x="93" y="0"/>
                  </a:cubicBezTo>
                  <a:cubicBezTo>
                    <a:pt x="92" y="0"/>
                    <a:pt x="91" y="0"/>
                    <a:pt x="90" y="1"/>
                  </a:cubicBezTo>
                  <a:cubicBezTo>
                    <a:pt x="90" y="1"/>
                    <a:pt x="90" y="1"/>
                    <a:pt x="90" y="2"/>
                  </a:cubicBezTo>
                  <a:cubicBezTo>
                    <a:pt x="90" y="2"/>
                    <a:pt x="89" y="3"/>
                    <a:pt x="89" y="3"/>
                  </a:cubicBezTo>
                  <a:cubicBezTo>
                    <a:pt x="88" y="4"/>
                    <a:pt x="88" y="4"/>
                    <a:pt x="87" y="5"/>
                  </a:cubicBezTo>
                  <a:cubicBezTo>
                    <a:pt x="87" y="5"/>
                    <a:pt x="87" y="5"/>
                    <a:pt x="87" y="5"/>
                  </a:cubicBezTo>
                  <a:cubicBezTo>
                    <a:pt x="87" y="5"/>
                    <a:pt x="86" y="6"/>
                    <a:pt x="86" y="6"/>
                  </a:cubicBezTo>
                  <a:cubicBezTo>
                    <a:pt x="86" y="6"/>
                    <a:pt x="85" y="7"/>
                    <a:pt x="85" y="8"/>
                  </a:cubicBezTo>
                  <a:cubicBezTo>
                    <a:pt x="84" y="8"/>
                    <a:pt x="84" y="9"/>
                    <a:pt x="83" y="9"/>
                  </a:cubicBezTo>
                  <a:cubicBezTo>
                    <a:pt x="80" y="11"/>
                    <a:pt x="77" y="14"/>
                    <a:pt x="74" y="16"/>
                  </a:cubicBezTo>
                  <a:cubicBezTo>
                    <a:pt x="70" y="18"/>
                    <a:pt x="66" y="21"/>
                    <a:pt x="62" y="22"/>
                  </a:cubicBezTo>
                  <a:cubicBezTo>
                    <a:pt x="58" y="24"/>
                    <a:pt x="54" y="25"/>
                    <a:pt x="50" y="26"/>
                  </a:cubicBezTo>
                  <a:cubicBezTo>
                    <a:pt x="45" y="26"/>
                    <a:pt x="42" y="26"/>
                    <a:pt x="38" y="26"/>
                  </a:cubicBezTo>
                  <a:cubicBezTo>
                    <a:pt x="38" y="26"/>
                    <a:pt x="38" y="26"/>
                    <a:pt x="38" y="26"/>
                  </a:cubicBezTo>
                  <a:cubicBezTo>
                    <a:pt x="38" y="15"/>
                    <a:pt x="38" y="15"/>
                    <a:pt x="38" y="15"/>
                  </a:cubicBezTo>
                  <a:cubicBezTo>
                    <a:pt x="38" y="14"/>
                    <a:pt x="37" y="13"/>
                    <a:pt x="37" y="12"/>
                  </a:cubicBezTo>
                  <a:cubicBezTo>
                    <a:pt x="36" y="12"/>
                    <a:pt x="36" y="11"/>
                    <a:pt x="35" y="12"/>
                  </a:cubicBezTo>
                  <a:cubicBezTo>
                    <a:pt x="35" y="12"/>
                    <a:pt x="35" y="12"/>
                    <a:pt x="34" y="13"/>
                  </a:cubicBezTo>
                  <a:cubicBezTo>
                    <a:pt x="33" y="13"/>
                    <a:pt x="33" y="14"/>
                    <a:pt x="31" y="15"/>
                  </a:cubicBezTo>
                  <a:cubicBezTo>
                    <a:pt x="29" y="17"/>
                    <a:pt x="25" y="19"/>
                    <a:pt x="21" y="21"/>
                  </a:cubicBezTo>
                  <a:cubicBezTo>
                    <a:pt x="17" y="22"/>
                    <a:pt x="13" y="24"/>
                    <a:pt x="9" y="24"/>
                  </a:cubicBezTo>
                  <a:cubicBezTo>
                    <a:pt x="8" y="25"/>
                    <a:pt x="6" y="25"/>
                    <a:pt x="5" y="25"/>
                  </a:cubicBezTo>
                  <a:cubicBezTo>
                    <a:pt x="5" y="25"/>
                    <a:pt x="4" y="25"/>
                    <a:pt x="4" y="25"/>
                  </a:cubicBezTo>
                  <a:cubicBezTo>
                    <a:pt x="4" y="25"/>
                    <a:pt x="4" y="25"/>
                    <a:pt x="4" y="25"/>
                  </a:cubicBezTo>
                  <a:cubicBezTo>
                    <a:pt x="2" y="26"/>
                    <a:pt x="0" y="28"/>
                    <a:pt x="1" y="30"/>
                  </a:cubicBezTo>
                  <a:cubicBezTo>
                    <a:pt x="1" y="30"/>
                    <a:pt x="1" y="30"/>
                    <a:pt x="1" y="31"/>
                  </a:cubicBezTo>
                  <a:cubicBezTo>
                    <a:pt x="1" y="31"/>
                    <a:pt x="1" y="31"/>
                    <a:pt x="2" y="32"/>
                  </a:cubicBezTo>
                  <a:cubicBezTo>
                    <a:pt x="2" y="33"/>
                    <a:pt x="3" y="34"/>
                    <a:pt x="4" y="36"/>
                  </a:cubicBezTo>
                  <a:cubicBezTo>
                    <a:pt x="6" y="39"/>
                    <a:pt x="9" y="43"/>
                    <a:pt x="13" y="47"/>
                  </a:cubicBezTo>
                  <a:cubicBezTo>
                    <a:pt x="17" y="51"/>
                    <a:pt x="22" y="55"/>
                    <a:pt x="25" y="58"/>
                  </a:cubicBezTo>
                  <a:cubicBezTo>
                    <a:pt x="27" y="59"/>
                    <a:pt x="29" y="60"/>
                    <a:pt x="30" y="61"/>
                  </a:cubicBezTo>
                  <a:cubicBezTo>
                    <a:pt x="31" y="62"/>
                    <a:pt x="32" y="62"/>
                    <a:pt x="32" y="62"/>
                  </a:cubicBezTo>
                  <a:cubicBezTo>
                    <a:pt x="33" y="63"/>
                    <a:pt x="34" y="63"/>
                    <a:pt x="35" y="62"/>
                  </a:cubicBezTo>
                  <a:cubicBezTo>
                    <a:pt x="36" y="62"/>
                    <a:pt x="37" y="61"/>
                    <a:pt x="37" y="59"/>
                  </a:cubicBezTo>
                  <a:cubicBezTo>
                    <a:pt x="37" y="48"/>
                    <a:pt x="37" y="48"/>
                    <a:pt x="37" y="48"/>
                  </a:cubicBezTo>
                  <a:cubicBezTo>
                    <a:pt x="37" y="48"/>
                    <a:pt x="38" y="48"/>
                    <a:pt x="38" y="48"/>
                  </a:cubicBezTo>
                  <a:cubicBezTo>
                    <a:pt x="42" y="48"/>
                    <a:pt x="48" y="48"/>
                    <a:pt x="53" y="47"/>
                  </a:cubicBezTo>
                  <a:cubicBezTo>
                    <a:pt x="59" y="46"/>
                    <a:pt x="64" y="44"/>
                    <a:pt x="70" y="42"/>
                  </a:cubicBezTo>
                  <a:cubicBezTo>
                    <a:pt x="75" y="40"/>
                    <a:pt x="81" y="37"/>
                    <a:pt x="85" y="34"/>
                  </a:cubicBezTo>
                  <a:cubicBezTo>
                    <a:pt x="90" y="31"/>
                    <a:pt x="94" y="28"/>
                    <a:pt x="97" y="25"/>
                  </a:cubicBezTo>
                  <a:cubicBezTo>
                    <a:pt x="98" y="24"/>
                    <a:pt x="99" y="23"/>
                    <a:pt x="100" y="23"/>
                  </a:cubicBezTo>
                  <a:cubicBezTo>
                    <a:pt x="101" y="22"/>
                    <a:pt x="101" y="21"/>
                    <a:pt x="102" y="21"/>
                  </a:cubicBezTo>
                  <a:cubicBezTo>
                    <a:pt x="102" y="20"/>
                    <a:pt x="102" y="20"/>
                    <a:pt x="103" y="20"/>
                  </a:cubicBezTo>
                  <a:cubicBezTo>
                    <a:pt x="103" y="19"/>
                    <a:pt x="103" y="19"/>
                    <a:pt x="104" y="19"/>
                  </a:cubicBezTo>
                  <a:cubicBezTo>
                    <a:pt x="104" y="18"/>
                    <a:pt x="104" y="18"/>
                    <a:pt x="105" y="17"/>
                  </a:cubicBezTo>
                  <a:cubicBezTo>
                    <a:pt x="106" y="16"/>
                    <a:pt x="106" y="15"/>
                    <a:pt x="107" y="15"/>
                  </a:cubicBezTo>
                  <a:cubicBezTo>
                    <a:pt x="107" y="14"/>
                    <a:pt x="107" y="14"/>
                    <a:pt x="107" y="14"/>
                  </a:cubicBezTo>
                  <a:cubicBezTo>
                    <a:pt x="108" y="13"/>
                    <a:pt x="108" y="12"/>
                    <a:pt x="108" y="10"/>
                  </a:cubicBezTo>
                  <a:cubicBezTo>
                    <a:pt x="108" y="9"/>
                    <a:pt x="107" y="8"/>
                    <a:pt x="106" y="8"/>
                  </a:cubicBezTo>
                  <a:close/>
                </a:path>
              </a:pathLst>
            </a:custGeom>
            <a:solidFill>
              <a:schemeClr val="tx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2" name="Freeform 34">
              <a:extLst>
                <a:ext uri="{FF2B5EF4-FFF2-40B4-BE49-F238E27FC236}">
                  <a16:creationId xmlns:a16="http://schemas.microsoft.com/office/drawing/2014/main" id="{0F1F7698-411F-486B-A6B4-3BA0219012E5}"/>
                </a:ext>
              </a:extLst>
            </p:cNvPr>
            <p:cNvSpPr>
              <a:spLocks/>
            </p:cNvSpPr>
            <p:nvPr/>
          </p:nvSpPr>
          <p:spPr bwMode="auto">
            <a:xfrm>
              <a:off x="295897" y="5436286"/>
              <a:ext cx="81439" cy="159595"/>
            </a:xfrm>
            <a:custGeom>
              <a:avLst/>
              <a:gdLst>
                <a:gd name="T0" fmla="*/ 47 w 50"/>
                <a:gd name="T1" fmla="*/ 11 h 104"/>
                <a:gd name="T2" fmla="*/ 49 w 50"/>
                <a:gd name="T3" fmla="*/ 7 h 104"/>
                <a:gd name="T4" fmla="*/ 49 w 50"/>
                <a:gd name="T5" fmla="*/ 6 h 104"/>
                <a:gd name="T6" fmla="*/ 49 w 50"/>
                <a:gd name="T7" fmla="*/ 5 h 104"/>
                <a:gd name="T8" fmla="*/ 47 w 50"/>
                <a:gd name="T9" fmla="*/ 0 h 104"/>
                <a:gd name="T10" fmla="*/ 46 w 50"/>
                <a:gd name="T11" fmla="*/ 0 h 104"/>
                <a:gd name="T12" fmla="*/ 45 w 50"/>
                <a:gd name="T13" fmla="*/ 0 h 104"/>
                <a:gd name="T14" fmla="*/ 40 w 50"/>
                <a:gd name="T15" fmla="*/ 0 h 104"/>
                <a:gd name="T16" fmla="*/ 25 w 50"/>
                <a:gd name="T17" fmla="*/ 3 h 104"/>
                <a:gd name="T18" fmla="*/ 17 w 50"/>
                <a:gd name="T19" fmla="*/ 5 h 104"/>
                <a:gd name="T20" fmla="*/ 10 w 50"/>
                <a:gd name="T21" fmla="*/ 8 h 104"/>
                <a:gd name="T22" fmla="*/ 6 w 50"/>
                <a:gd name="T23" fmla="*/ 10 h 104"/>
                <a:gd name="T24" fmla="*/ 4 w 50"/>
                <a:gd name="T25" fmla="*/ 11 h 104"/>
                <a:gd name="T26" fmla="*/ 3 w 50"/>
                <a:gd name="T27" fmla="*/ 17 h 104"/>
                <a:gd name="T28" fmla="*/ 13 w 50"/>
                <a:gd name="T29" fmla="*/ 23 h 104"/>
                <a:gd name="T30" fmla="*/ 13 w 50"/>
                <a:gd name="T31" fmla="*/ 24 h 104"/>
                <a:gd name="T32" fmla="*/ 6 w 50"/>
                <a:gd name="T33" fmla="*/ 37 h 104"/>
                <a:gd name="T34" fmla="*/ 2 w 50"/>
                <a:gd name="T35" fmla="*/ 54 h 104"/>
                <a:gd name="T36" fmla="*/ 1 w 50"/>
                <a:gd name="T37" fmla="*/ 72 h 104"/>
                <a:gd name="T38" fmla="*/ 3 w 50"/>
                <a:gd name="T39" fmla="*/ 87 h 104"/>
                <a:gd name="T40" fmla="*/ 6 w 50"/>
                <a:gd name="T41" fmla="*/ 97 h 104"/>
                <a:gd name="T42" fmla="*/ 7 w 50"/>
                <a:gd name="T43" fmla="*/ 101 h 104"/>
                <a:gd name="T44" fmla="*/ 13 w 50"/>
                <a:gd name="T45" fmla="*/ 103 h 104"/>
                <a:gd name="T46" fmla="*/ 24 w 50"/>
                <a:gd name="T47" fmla="*/ 98 h 104"/>
                <a:gd name="T48" fmla="*/ 27 w 50"/>
                <a:gd name="T49" fmla="*/ 93 h 104"/>
                <a:gd name="T50" fmla="*/ 26 w 50"/>
                <a:gd name="T51" fmla="*/ 90 h 104"/>
                <a:gd name="T52" fmla="*/ 24 w 50"/>
                <a:gd name="T53" fmla="*/ 82 h 104"/>
                <a:gd name="T54" fmla="*/ 22 w 50"/>
                <a:gd name="T55" fmla="*/ 71 h 104"/>
                <a:gd name="T56" fmla="*/ 23 w 50"/>
                <a:gd name="T57" fmla="*/ 57 h 104"/>
                <a:gd name="T58" fmla="*/ 26 w 50"/>
                <a:gd name="T59" fmla="*/ 45 h 104"/>
                <a:gd name="T60" fmla="*/ 31 w 50"/>
                <a:gd name="T61" fmla="*/ 34 h 104"/>
                <a:gd name="T62" fmla="*/ 31 w 50"/>
                <a:gd name="T63" fmla="*/ 34 h 104"/>
                <a:gd name="T64" fmla="*/ 41 w 50"/>
                <a:gd name="T65" fmla="*/ 40 h 104"/>
                <a:gd name="T66" fmla="*/ 44 w 50"/>
                <a:gd name="T67" fmla="*/ 41 h 104"/>
                <a:gd name="T68" fmla="*/ 45 w 50"/>
                <a:gd name="T69" fmla="*/ 39 h 104"/>
                <a:gd name="T70" fmla="*/ 45 w 50"/>
                <a:gd name="T71" fmla="*/ 38 h 104"/>
                <a:gd name="T72" fmla="*/ 44 w 50"/>
                <a:gd name="T73" fmla="*/ 34 h 104"/>
                <a:gd name="T74" fmla="*/ 44 w 50"/>
                <a:gd name="T75" fmla="*/ 29 h 104"/>
                <a:gd name="T76" fmla="*/ 45 w 50"/>
                <a:gd name="T77" fmla="*/ 23 h 104"/>
                <a:gd name="T78" fmla="*/ 47 w 50"/>
                <a:gd name="T79" fmla="*/ 11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0" h="104">
                  <a:moveTo>
                    <a:pt x="47" y="11"/>
                  </a:moveTo>
                  <a:cubicBezTo>
                    <a:pt x="48" y="9"/>
                    <a:pt x="48" y="8"/>
                    <a:pt x="49" y="7"/>
                  </a:cubicBezTo>
                  <a:cubicBezTo>
                    <a:pt x="49" y="6"/>
                    <a:pt x="49" y="6"/>
                    <a:pt x="49" y="6"/>
                  </a:cubicBezTo>
                  <a:cubicBezTo>
                    <a:pt x="49" y="5"/>
                    <a:pt x="49" y="5"/>
                    <a:pt x="49" y="5"/>
                  </a:cubicBezTo>
                  <a:cubicBezTo>
                    <a:pt x="50" y="3"/>
                    <a:pt x="49" y="1"/>
                    <a:pt x="47" y="0"/>
                  </a:cubicBezTo>
                  <a:cubicBezTo>
                    <a:pt x="47" y="0"/>
                    <a:pt x="46" y="0"/>
                    <a:pt x="46" y="0"/>
                  </a:cubicBezTo>
                  <a:cubicBezTo>
                    <a:pt x="46" y="0"/>
                    <a:pt x="45" y="0"/>
                    <a:pt x="45" y="0"/>
                  </a:cubicBezTo>
                  <a:cubicBezTo>
                    <a:pt x="44" y="0"/>
                    <a:pt x="42" y="0"/>
                    <a:pt x="40" y="0"/>
                  </a:cubicBezTo>
                  <a:cubicBezTo>
                    <a:pt x="36" y="1"/>
                    <a:pt x="31" y="1"/>
                    <a:pt x="25" y="3"/>
                  </a:cubicBezTo>
                  <a:cubicBezTo>
                    <a:pt x="23" y="3"/>
                    <a:pt x="20" y="4"/>
                    <a:pt x="17" y="5"/>
                  </a:cubicBezTo>
                  <a:cubicBezTo>
                    <a:pt x="15" y="6"/>
                    <a:pt x="12" y="7"/>
                    <a:pt x="10" y="8"/>
                  </a:cubicBezTo>
                  <a:cubicBezTo>
                    <a:pt x="8" y="9"/>
                    <a:pt x="7" y="9"/>
                    <a:pt x="6" y="10"/>
                  </a:cubicBezTo>
                  <a:cubicBezTo>
                    <a:pt x="4" y="11"/>
                    <a:pt x="4" y="11"/>
                    <a:pt x="4" y="11"/>
                  </a:cubicBezTo>
                  <a:cubicBezTo>
                    <a:pt x="1" y="12"/>
                    <a:pt x="1" y="16"/>
                    <a:pt x="3" y="17"/>
                  </a:cubicBezTo>
                  <a:cubicBezTo>
                    <a:pt x="13" y="23"/>
                    <a:pt x="13" y="23"/>
                    <a:pt x="13" y="23"/>
                  </a:cubicBezTo>
                  <a:cubicBezTo>
                    <a:pt x="13" y="23"/>
                    <a:pt x="13" y="23"/>
                    <a:pt x="13" y="24"/>
                  </a:cubicBezTo>
                  <a:cubicBezTo>
                    <a:pt x="10" y="27"/>
                    <a:pt x="8" y="32"/>
                    <a:pt x="6" y="37"/>
                  </a:cubicBezTo>
                  <a:cubicBezTo>
                    <a:pt x="4" y="43"/>
                    <a:pt x="3" y="48"/>
                    <a:pt x="2" y="54"/>
                  </a:cubicBezTo>
                  <a:cubicBezTo>
                    <a:pt x="1" y="60"/>
                    <a:pt x="0" y="66"/>
                    <a:pt x="1" y="72"/>
                  </a:cubicBezTo>
                  <a:cubicBezTo>
                    <a:pt x="1" y="77"/>
                    <a:pt x="2" y="82"/>
                    <a:pt x="3" y="87"/>
                  </a:cubicBezTo>
                  <a:cubicBezTo>
                    <a:pt x="4" y="91"/>
                    <a:pt x="5" y="95"/>
                    <a:pt x="6" y="97"/>
                  </a:cubicBezTo>
                  <a:cubicBezTo>
                    <a:pt x="7" y="99"/>
                    <a:pt x="7" y="101"/>
                    <a:pt x="7" y="101"/>
                  </a:cubicBezTo>
                  <a:cubicBezTo>
                    <a:pt x="8" y="103"/>
                    <a:pt x="11" y="104"/>
                    <a:pt x="13" y="103"/>
                  </a:cubicBezTo>
                  <a:cubicBezTo>
                    <a:pt x="24" y="98"/>
                    <a:pt x="24" y="98"/>
                    <a:pt x="24" y="98"/>
                  </a:cubicBezTo>
                  <a:cubicBezTo>
                    <a:pt x="26" y="97"/>
                    <a:pt x="28" y="94"/>
                    <a:pt x="27" y="93"/>
                  </a:cubicBezTo>
                  <a:cubicBezTo>
                    <a:pt x="27" y="93"/>
                    <a:pt x="27" y="92"/>
                    <a:pt x="26" y="90"/>
                  </a:cubicBezTo>
                  <a:cubicBezTo>
                    <a:pt x="25" y="88"/>
                    <a:pt x="24" y="85"/>
                    <a:pt x="24" y="82"/>
                  </a:cubicBezTo>
                  <a:cubicBezTo>
                    <a:pt x="23" y="79"/>
                    <a:pt x="22" y="75"/>
                    <a:pt x="22" y="71"/>
                  </a:cubicBezTo>
                  <a:cubicBezTo>
                    <a:pt x="22" y="66"/>
                    <a:pt x="22" y="62"/>
                    <a:pt x="23" y="57"/>
                  </a:cubicBezTo>
                  <a:cubicBezTo>
                    <a:pt x="23" y="53"/>
                    <a:pt x="25" y="49"/>
                    <a:pt x="26" y="45"/>
                  </a:cubicBezTo>
                  <a:cubicBezTo>
                    <a:pt x="28" y="41"/>
                    <a:pt x="29" y="37"/>
                    <a:pt x="31" y="34"/>
                  </a:cubicBezTo>
                  <a:cubicBezTo>
                    <a:pt x="31" y="34"/>
                    <a:pt x="31" y="34"/>
                    <a:pt x="31" y="34"/>
                  </a:cubicBezTo>
                  <a:cubicBezTo>
                    <a:pt x="41" y="40"/>
                    <a:pt x="41" y="40"/>
                    <a:pt x="41" y="40"/>
                  </a:cubicBezTo>
                  <a:cubicBezTo>
                    <a:pt x="42" y="41"/>
                    <a:pt x="43" y="41"/>
                    <a:pt x="44" y="41"/>
                  </a:cubicBezTo>
                  <a:cubicBezTo>
                    <a:pt x="45" y="41"/>
                    <a:pt x="45" y="40"/>
                    <a:pt x="45" y="39"/>
                  </a:cubicBezTo>
                  <a:cubicBezTo>
                    <a:pt x="45" y="39"/>
                    <a:pt x="45" y="39"/>
                    <a:pt x="45" y="38"/>
                  </a:cubicBezTo>
                  <a:cubicBezTo>
                    <a:pt x="45" y="37"/>
                    <a:pt x="44" y="36"/>
                    <a:pt x="44" y="34"/>
                  </a:cubicBezTo>
                  <a:cubicBezTo>
                    <a:pt x="44" y="33"/>
                    <a:pt x="44" y="31"/>
                    <a:pt x="44" y="29"/>
                  </a:cubicBezTo>
                  <a:cubicBezTo>
                    <a:pt x="44" y="27"/>
                    <a:pt x="44" y="25"/>
                    <a:pt x="45" y="23"/>
                  </a:cubicBezTo>
                  <a:cubicBezTo>
                    <a:pt x="45" y="18"/>
                    <a:pt x="46" y="14"/>
                    <a:pt x="47" y="11"/>
                  </a:cubicBezTo>
                  <a:close/>
                </a:path>
              </a:pathLst>
            </a:custGeom>
            <a:solidFill>
              <a:schemeClr val="tx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3" name="Freeform 35">
              <a:extLst>
                <a:ext uri="{FF2B5EF4-FFF2-40B4-BE49-F238E27FC236}">
                  <a16:creationId xmlns:a16="http://schemas.microsoft.com/office/drawing/2014/main" id="{7CCB94A7-152A-4167-B546-C204CEBBB6DD}"/>
                </a:ext>
              </a:extLst>
            </p:cNvPr>
            <p:cNvSpPr>
              <a:spLocks/>
            </p:cNvSpPr>
            <p:nvPr/>
          </p:nvSpPr>
          <p:spPr bwMode="auto">
            <a:xfrm>
              <a:off x="446351" y="5408390"/>
              <a:ext cx="140101" cy="132347"/>
            </a:xfrm>
            <a:custGeom>
              <a:avLst/>
              <a:gdLst>
                <a:gd name="T0" fmla="*/ 81 w 86"/>
                <a:gd name="T1" fmla="*/ 38 h 86"/>
                <a:gd name="T2" fmla="*/ 70 w 86"/>
                <a:gd name="T3" fmla="*/ 44 h 86"/>
                <a:gd name="T4" fmla="*/ 70 w 86"/>
                <a:gd name="T5" fmla="*/ 43 h 86"/>
                <a:gd name="T6" fmla="*/ 62 w 86"/>
                <a:gd name="T7" fmla="*/ 31 h 86"/>
                <a:gd name="T8" fmla="*/ 49 w 86"/>
                <a:gd name="T9" fmla="*/ 18 h 86"/>
                <a:gd name="T10" fmla="*/ 35 w 86"/>
                <a:gd name="T11" fmla="*/ 9 h 86"/>
                <a:gd name="T12" fmla="*/ 20 w 86"/>
                <a:gd name="T13" fmla="*/ 3 h 86"/>
                <a:gd name="T14" fmla="*/ 15 w 86"/>
                <a:gd name="T15" fmla="*/ 2 h 86"/>
                <a:gd name="T16" fmla="*/ 12 w 86"/>
                <a:gd name="T17" fmla="*/ 1 h 86"/>
                <a:gd name="T18" fmla="*/ 10 w 86"/>
                <a:gd name="T19" fmla="*/ 1 h 86"/>
                <a:gd name="T20" fmla="*/ 7 w 86"/>
                <a:gd name="T21" fmla="*/ 0 h 86"/>
                <a:gd name="T22" fmla="*/ 6 w 86"/>
                <a:gd name="T23" fmla="*/ 0 h 86"/>
                <a:gd name="T24" fmla="*/ 1 w 86"/>
                <a:gd name="T25" fmla="*/ 4 h 86"/>
                <a:gd name="T26" fmla="*/ 0 w 86"/>
                <a:gd name="T27" fmla="*/ 16 h 86"/>
                <a:gd name="T28" fmla="*/ 3 w 86"/>
                <a:gd name="T29" fmla="*/ 21 h 86"/>
                <a:gd name="T30" fmla="*/ 4 w 86"/>
                <a:gd name="T31" fmla="*/ 21 h 86"/>
                <a:gd name="T32" fmla="*/ 6 w 86"/>
                <a:gd name="T33" fmla="*/ 22 h 86"/>
                <a:gd name="T34" fmla="*/ 8 w 86"/>
                <a:gd name="T35" fmla="*/ 22 h 86"/>
                <a:gd name="T36" fmla="*/ 10 w 86"/>
                <a:gd name="T37" fmla="*/ 22 h 86"/>
                <a:gd name="T38" fmla="*/ 14 w 86"/>
                <a:gd name="T39" fmla="*/ 24 h 86"/>
                <a:gd name="T40" fmla="*/ 25 w 86"/>
                <a:gd name="T41" fmla="*/ 28 h 86"/>
                <a:gd name="T42" fmla="*/ 36 w 86"/>
                <a:gd name="T43" fmla="*/ 35 h 86"/>
                <a:gd name="T44" fmla="*/ 45 w 86"/>
                <a:gd name="T45" fmla="*/ 44 h 86"/>
                <a:gd name="T46" fmla="*/ 51 w 86"/>
                <a:gd name="T47" fmla="*/ 54 h 86"/>
                <a:gd name="T48" fmla="*/ 52 w 86"/>
                <a:gd name="T49" fmla="*/ 54 h 86"/>
                <a:gd name="T50" fmla="*/ 42 w 86"/>
                <a:gd name="T51" fmla="*/ 60 h 86"/>
                <a:gd name="T52" fmla="*/ 40 w 86"/>
                <a:gd name="T53" fmla="*/ 64 h 86"/>
                <a:gd name="T54" fmla="*/ 41 w 86"/>
                <a:gd name="T55" fmla="*/ 64 h 86"/>
                <a:gd name="T56" fmla="*/ 42 w 86"/>
                <a:gd name="T57" fmla="*/ 64 h 86"/>
                <a:gd name="T58" fmla="*/ 45 w 86"/>
                <a:gd name="T59" fmla="*/ 65 h 86"/>
                <a:gd name="T60" fmla="*/ 55 w 86"/>
                <a:gd name="T61" fmla="*/ 71 h 86"/>
                <a:gd name="T62" fmla="*/ 57 w 86"/>
                <a:gd name="T63" fmla="*/ 73 h 86"/>
                <a:gd name="T64" fmla="*/ 60 w 86"/>
                <a:gd name="T65" fmla="*/ 75 h 86"/>
                <a:gd name="T66" fmla="*/ 62 w 86"/>
                <a:gd name="T67" fmla="*/ 78 h 86"/>
                <a:gd name="T68" fmla="*/ 63 w 86"/>
                <a:gd name="T69" fmla="*/ 79 h 86"/>
                <a:gd name="T70" fmla="*/ 64 w 86"/>
                <a:gd name="T71" fmla="*/ 80 h 86"/>
                <a:gd name="T72" fmla="*/ 67 w 86"/>
                <a:gd name="T73" fmla="*/ 83 h 86"/>
                <a:gd name="T74" fmla="*/ 68 w 86"/>
                <a:gd name="T75" fmla="*/ 84 h 86"/>
                <a:gd name="T76" fmla="*/ 73 w 86"/>
                <a:gd name="T77" fmla="*/ 84 h 86"/>
                <a:gd name="T78" fmla="*/ 74 w 86"/>
                <a:gd name="T79" fmla="*/ 83 h 86"/>
                <a:gd name="T80" fmla="*/ 76 w 86"/>
                <a:gd name="T81" fmla="*/ 79 h 86"/>
                <a:gd name="T82" fmla="*/ 77 w 86"/>
                <a:gd name="T83" fmla="*/ 77 h 86"/>
                <a:gd name="T84" fmla="*/ 78 w 86"/>
                <a:gd name="T85" fmla="*/ 76 h 86"/>
                <a:gd name="T86" fmla="*/ 79 w 86"/>
                <a:gd name="T87" fmla="*/ 72 h 86"/>
                <a:gd name="T88" fmla="*/ 81 w 86"/>
                <a:gd name="T89" fmla="*/ 69 h 86"/>
                <a:gd name="T90" fmla="*/ 82 w 86"/>
                <a:gd name="T91" fmla="*/ 65 h 86"/>
                <a:gd name="T92" fmla="*/ 85 w 86"/>
                <a:gd name="T93" fmla="*/ 49 h 86"/>
                <a:gd name="T94" fmla="*/ 85 w 86"/>
                <a:gd name="T95" fmla="*/ 44 h 86"/>
                <a:gd name="T96" fmla="*/ 85 w 86"/>
                <a:gd name="T97" fmla="*/ 42 h 86"/>
                <a:gd name="T98" fmla="*/ 81 w 86"/>
                <a:gd name="T99" fmla="*/ 38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86" h="86">
                  <a:moveTo>
                    <a:pt x="81" y="38"/>
                  </a:moveTo>
                  <a:cubicBezTo>
                    <a:pt x="70" y="44"/>
                    <a:pt x="70" y="44"/>
                    <a:pt x="70" y="44"/>
                  </a:cubicBezTo>
                  <a:cubicBezTo>
                    <a:pt x="70" y="44"/>
                    <a:pt x="70" y="44"/>
                    <a:pt x="70" y="43"/>
                  </a:cubicBezTo>
                  <a:cubicBezTo>
                    <a:pt x="68" y="39"/>
                    <a:pt x="65" y="35"/>
                    <a:pt x="62" y="31"/>
                  </a:cubicBezTo>
                  <a:cubicBezTo>
                    <a:pt x="58" y="26"/>
                    <a:pt x="54" y="22"/>
                    <a:pt x="49" y="18"/>
                  </a:cubicBezTo>
                  <a:cubicBezTo>
                    <a:pt x="44" y="15"/>
                    <a:pt x="39" y="12"/>
                    <a:pt x="35" y="9"/>
                  </a:cubicBezTo>
                  <a:cubicBezTo>
                    <a:pt x="30" y="6"/>
                    <a:pt x="25" y="4"/>
                    <a:pt x="20" y="3"/>
                  </a:cubicBezTo>
                  <a:cubicBezTo>
                    <a:pt x="18" y="3"/>
                    <a:pt x="16" y="2"/>
                    <a:pt x="15" y="2"/>
                  </a:cubicBezTo>
                  <a:cubicBezTo>
                    <a:pt x="14" y="1"/>
                    <a:pt x="13" y="1"/>
                    <a:pt x="12" y="1"/>
                  </a:cubicBezTo>
                  <a:cubicBezTo>
                    <a:pt x="11" y="1"/>
                    <a:pt x="11" y="1"/>
                    <a:pt x="10" y="1"/>
                  </a:cubicBezTo>
                  <a:cubicBezTo>
                    <a:pt x="9" y="0"/>
                    <a:pt x="8" y="0"/>
                    <a:pt x="7" y="0"/>
                  </a:cubicBezTo>
                  <a:cubicBezTo>
                    <a:pt x="6" y="0"/>
                    <a:pt x="6" y="0"/>
                    <a:pt x="6" y="0"/>
                  </a:cubicBezTo>
                  <a:cubicBezTo>
                    <a:pt x="3" y="0"/>
                    <a:pt x="1" y="2"/>
                    <a:pt x="1" y="4"/>
                  </a:cubicBezTo>
                  <a:cubicBezTo>
                    <a:pt x="0" y="16"/>
                    <a:pt x="0" y="16"/>
                    <a:pt x="0" y="16"/>
                  </a:cubicBezTo>
                  <a:cubicBezTo>
                    <a:pt x="0" y="19"/>
                    <a:pt x="1" y="21"/>
                    <a:pt x="3" y="21"/>
                  </a:cubicBezTo>
                  <a:cubicBezTo>
                    <a:pt x="3" y="21"/>
                    <a:pt x="3" y="21"/>
                    <a:pt x="4" y="21"/>
                  </a:cubicBezTo>
                  <a:cubicBezTo>
                    <a:pt x="5" y="21"/>
                    <a:pt x="5" y="22"/>
                    <a:pt x="6" y="22"/>
                  </a:cubicBezTo>
                  <a:cubicBezTo>
                    <a:pt x="7" y="22"/>
                    <a:pt x="7" y="22"/>
                    <a:pt x="8" y="22"/>
                  </a:cubicBezTo>
                  <a:cubicBezTo>
                    <a:pt x="8" y="22"/>
                    <a:pt x="9" y="22"/>
                    <a:pt x="10" y="22"/>
                  </a:cubicBezTo>
                  <a:cubicBezTo>
                    <a:pt x="11" y="23"/>
                    <a:pt x="12" y="23"/>
                    <a:pt x="14" y="24"/>
                  </a:cubicBezTo>
                  <a:cubicBezTo>
                    <a:pt x="17" y="25"/>
                    <a:pt x="21" y="26"/>
                    <a:pt x="25" y="28"/>
                  </a:cubicBezTo>
                  <a:cubicBezTo>
                    <a:pt x="28" y="30"/>
                    <a:pt x="32" y="32"/>
                    <a:pt x="36" y="35"/>
                  </a:cubicBezTo>
                  <a:cubicBezTo>
                    <a:pt x="39" y="38"/>
                    <a:pt x="42" y="41"/>
                    <a:pt x="45" y="44"/>
                  </a:cubicBezTo>
                  <a:cubicBezTo>
                    <a:pt x="48" y="48"/>
                    <a:pt x="50" y="51"/>
                    <a:pt x="51" y="54"/>
                  </a:cubicBezTo>
                  <a:cubicBezTo>
                    <a:pt x="52" y="54"/>
                    <a:pt x="52" y="54"/>
                    <a:pt x="52" y="54"/>
                  </a:cubicBezTo>
                  <a:cubicBezTo>
                    <a:pt x="42" y="60"/>
                    <a:pt x="42" y="60"/>
                    <a:pt x="42" y="60"/>
                  </a:cubicBezTo>
                  <a:cubicBezTo>
                    <a:pt x="39" y="61"/>
                    <a:pt x="39" y="63"/>
                    <a:pt x="40" y="64"/>
                  </a:cubicBezTo>
                  <a:cubicBezTo>
                    <a:pt x="40" y="64"/>
                    <a:pt x="41" y="64"/>
                    <a:pt x="41" y="64"/>
                  </a:cubicBezTo>
                  <a:cubicBezTo>
                    <a:pt x="41" y="64"/>
                    <a:pt x="41" y="64"/>
                    <a:pt x="42" y="64"/>
                  </a:cubicBezTo>
                  <a:cubicBezTo>
                    <a:pt x="42" y="64"/>
                    <a:pt x="44" y="65"/>
                    <a:pt x="45" y="65"/>
                  </a:cubicBezTo>
                  <a:cubicBezTo>
                    <a:pt x="48" y="67"/>
                    <a:pt x="51" y="69"/>
                    <a:pt x="55" y="71"/>
                  </a:cubicBezTo>
                  <a:cubicBezTo>
                    <a:pt x="56" y="72"/>
                    <a:pt x="57" y="73"/>
                    <a:pt x="57" y="73"/>
                  </a:cubicBezTo>
                  <a:cubicBezTo>
                    <a:pt x="58" y="74"/>
                    <a:pt x="59" y="75"/>
                    <a:pt x="60" y="75"/>
                  </a:cubicBezTo>
                  <a:cubicBezTo>
                    <a:pt x="61" y="76"/>
                    <a:pt x="61" y="77"/>
                    <a:pt x="62" y="78"/>
                  </a:cubicBezTo>
                  <a:cubicBezTo>
                    <a:pt x="62" y="78"/>
                    <a:pt x="63" y="78"/>
                    <a:pt x="63" y="79"/>
                  </a:cubicBezTo>
                  <a:cubicBezTo>
                    <a:pt x="63" y="79"/>
                    <a:pt x="64" y="79"/>
                    <a:pt x="64" y="80"/>
                  </a:cubicBezTo>
                  <a:cubicBezTo>
                    <a:pt x="65" y="81"/>
                    <a:pt x="66" y="82"/>
                    <a:pt x="67" y="83"/>
                  </a:cubicBezTo>
                  <a:cubicBezTo>
                    <a:pt x="67" y="84"/>
                    <a:pt x="68" y="84"/>
                    <a:pt x="68" y="84"/>
                  </a:cubicBezTo>
                  <a:cubicBezTo>
                    <a:pt x="69" y="86"/>
                    <a:pt x="72" y="86"/>
                    <a:pt x="73" y="84"/>
                  </a:cubicBezTo>
                  <a:cubicBezTo>
                    <a:pt x="73" y="84"/>
                    <a:pt x="74" y="84"/>
                    <a:pt x="74" y="83"/>
                  </a:cubicBezTo>
                  <a:cubicBezTo>
                    <a:pt x="75" y="82"/>
                    <a:pt x="75" y="80"/>
                    <a:pt x="76" y="79"/>
                  </a:cubicBezTo>
                  <a:cubicBezTo>
                    <a:pt x="77" y="78"/>
                    <a:pt x="77" y="78"/>
                    <a:pt x="77" y="77"/>
                  </a:cubicBezTo>
                  <a:cubicBezTo>
                    <a:pt x="77" y="77"/>
                    <a:pt x="78" y="76"/>
                    <a:pt x="78" y="76"/>
                  </a:cubicBezTo>
                  <a:cubicBezTo>
                    <a:pt x="78" y="75"/>
                    <a:pt x="79" y="74"/>
                    <a:pt x="79" y="72"/>
                  </a:cubicBezTo>
                  <a:cubicBezTo>
                    <a:pt x="80" y="71"/>
                    <a:pt x="80" y="70"/>
                    <a:pt x="81" y="69"/>
                  </a:cubicBezTo>
                  <a:cubicBezTo>
                    <a:pt x="81" y="67"/>
                    <a:pt x="82" y="66"/>
                    <a:pt x="82" y="65"/>
                  </a:cubicBezTo>
                  <a:cubicBezTo>
                    <a:pt x="84" y="60"/>
                    <a:pt x="85" y="54"/>
                    <a:pt x="85" y="49"/>
                  </a:cubicBezTo>
                  <a:cubicBezTo>
                    <a:pt x="85" y="47"/>
                    <a:pt x="85" y="45"/>
                    <a:pt x="85" y="44"/>
                  </a:cubicBezTo>
                  <a:cubicBezTo>
                    <a:pt x="85" y="43"/>
                    <a:pt x="85" y="42"/>
                    <a:pt x="85" y="42"/>
                  </a:cubicBezTo>
                  <a:cubicBezTo>
                    <a:pt x="86" y="39"/>
                    <a:pt x="83" y="37"/>
                    <a:pt x="81" y="38"/>
                  </a:cubicBezTo>
                  <a:close/>
                </a:path>
              </a:pathLst>
            </a:custGeom>
            <a:solidFill>
              <a:schemeClr val="tx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7" name="Slide Number Placeholder 6">
            <a:extLst>
              <a:ext uri="{FF2B5EF4-FFF2-40B4-BE49-F238E27FC236}">
                <a16:creationId xmlns:a16="http://schemas.microsoft.com/office/drawing/2014/main" id="{B85608D9-E86C-4858-8FC3-A1B76CB8DA2C}"/>
              </a:ext>
            </a:extLst>
          </p:cNvPr>
          <p:cNvSpPr>
            <a:spLocks noGrp="1"/>
          </p:cNvSpPr>
          <p:nvPr>
            <p:ph type="sldNum" sz="quarter" idx="12"/>
          </p:nvPr>
        </p:nvSpPr>
        <p:spPr/>
        <p:txBody>
          <a:bodyPr/>
          <a:lstStyle/>
          <a:p>
            <a:fld id="{E573346A-FCA4-684E-8D18-26E8324063ED}" type="slidenum">
              <a:rPr lang="en-US" smtClean="0"/>
              <a:t>5</a:t>
            </a:fld>
            <a:endParaRPr lang="en-US"/>
          </a:p>
        </p:txBody>
      </p:sp>
    </p:spTree>
    <p:extLst>
      <p:ext uri="{BB962C8B-B14F-4D97-AF65-F5344CB8AC3E}">
        <p14:creationId xmlns:p14="http://schemas.microsoft.com/office/powerpoint/2010/main" val="1010655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4">
            <a:extLst>
              <a:ext uri="{FF2B5EF4-FFF2-40B4-BE49-F238E27FC236}">
                <a16:creationId xmlns:a16="http://schemas.microsoft.com/office/drawing/2014/main" id="{09AA1CEC-0E38-490D-9F73-9E741F1D22DD}"/>
              </a:ext>
            </a:extLst>
          </p:cNvPr>
          <p:cNvSpPr>
            <a:spLocks noGrp="1"/>
          </p:cNvSpPr>
          <p:nvPr>
            <p:ph type="title"/>
          </p:nvPr>
        </p:nvSpPr>
        <p:spPr>
          <a:xfrm>
            <a:off x="630935" y="378460"/>
            <a:ext cx="7891272" cy="685800"/>
          </a:xfrm>
        </p:spPr>
        <p:txBody>
          <a:bodyPr anchor="b"/>
          <a:lstStyle/>
          <a:p>
            <a:r>
              <a:rPr lang="en-US" dirty="0"/>
              <a:t>What is an RSCD?</a:t>
            </a:r>
          </a:p>
        </p:txBody>
      </p:sp>
      <p:sp>
        <p:nvSpPr>
          <p:cNvPr id="16" name="Content Placeholder 4">
            <a:extLst>
              <a:ext uri="{FF2B5EF4-FFF2-40B4-BE49-F238E27FC236}">
                <a16:creationId xmlns:a16="http://schemas.microsoft.com/office/drawing/2014/main" id="{82A01482-D4D6-48EC-B1EA-384BE07CDEA4}"/>
              </a:ext>
            </a:extLst>
          </p:cNvPr>
          <p:cNvSpPr txBox="1">
            <a:spLocks/>
          </p:cNvSpPr>
          <p:nvPr/>
        </p:nvSpPr>
        <p:spPr>
          <a:xfrm>
            <a:off x="546724" y="1653885"/>
            <a:ext cx="3512190" cy="1755561"/>
          </a:xfrm>
          <a:prstGeom prst="rect">
            <a:avLst/>
          </a:prstGeom>
        </p:spPr>
        <p:txBody>
          <a:bodyPr vert="horz" lIns="0" tIns="0" rIns="0" bIns="0" rtlCol="0" anchor="t">
            <a:noAutofit/>
          </a:bodyPr>
          <a:lstStyle>
            <a:lvl1pPr marL="182880" indent="-182880" algn="l" defTabSz="914400" rtl="0" eaLnBrk="1" latinLnBrk="0" hangingPunct="1">
              <a:lnSpc>
                <a:spcPct val="100000"/>
              </a:lnSpc>
              <a:spcBef>
                <a:spcPts val="600"/>
              </a:spcBef>
              <a:buFont typeface="Arial" charset="0"/>
              <a:buChar char="•"/>
              <a:defRPr sz="1600" b="0" kern="1200" cap="none" spc="0" baseline="0">
                <a:solidFill>
                  <a:schemeClr val="tx1"/>
                </a:solidFill>
                <a:latin typeface="+mn-lt"/>
                <a:ea typeface="+mn-ea"/>
                <a:cs typeface="+mn-cs"/>
              </a:defRPr>
            </a:lvl1pPr>
            <a:lvl2pPr marL="365760" indent="-182880" algn="l" defTabSz="914400" rtl="0" eaLnBrk="1" latinLnBrk="0" hangingPunct="1">
              <a:lnSpc>
                <a:spcPct val="100000"/>
              </a:lnSpc>
              <a:spcBef>
                <a:spcPts val="0"/>
              </a:spcBef>
              <a:spcAft>
                <a:spcPts val="0"/>
              </a:spcAft>
              <a:buFont typeface="LucidaGrande" charset="0"/>
              <a:buChar char="-"/>
              <a:tabLst/>
              <a:defRPr sz="1600" i="0" kern="1200">
                <a:solidFill>
                  <a:schemeClr val="tx1"/>
                </a:solidFill>
                <a:latin typeface="+mn-lt"/>
                <a:ea typeface="Calibri" charset="0"/>
                <a:cs typeface="Calibri" charset="0"/>
              </a:defRPr>
            </a:lvl2pPr>
            <a:lvl3pPr marL="548640" indent="-182880" algn="l" defTabSz="914400" rtl="0" eaLnBrk="1" latinLnBrk="0" hangingPunct="1">
              <a:lnSpc>
                <a:spcPct val="100000"/>
              </a:lnSpc>
              <a:spcBef>
                <a:spcPts val="0"/>
              </a:spcBef>
              <a:buFont typeface="Courier New" charset="0"/>
              <a:buChar char="o"/>
              <a:tabLst/>
              <a:defRPr sz="1600" b="0" kern="1200" cap="none" spc="0" baseline="0">
                <a:solidFill>
                  <a:schemeClr val="tx1"/>
                </a:solidFill>
                <a:latin typeface="+mn-lt"/>
                <a:ea typeface="+mn-ea"/>
                <a:cs typeface="+mn-cs"/>
              </a:defRPr>
            </a:lvl3pPr>
            <a:lvl4pPr marL="0" indent="0" algn="l" defTabSz="914400" rtl="0" eaLnBrk="1" latinLnBrk="0" hangingPunct="1">
              <a:lnSpc>
                <a:spcPct val="100000"/>
              </a:lnSpc>
              <a:spcBef>
                <a:spcPts val="1800"/>
              </a:spcBef>
              <a:buFont typeface=".AppleSystemUIFont" charset="-120"/>
              <a:buNone/>
              <a:tabLst/>
              <a:defRPr sz="1600" b="1" i="0" kern="1200" cap="all" spc="100" baseline="0">
                <a:solidFill>
                  <a:schemeClr val="accent2"/>
                </a:solidFill>
                <a:latin typeface="Calibri" charset="0"/>
                <a:ea typeface="Calibri" charset="0"/>
                <a:cs typeface="Calibri" charset="0"/>
              </a:defRPr>
            </a:lvl4pPr>
            <a:lvl5pPr marL="11113" indent="0" algn="l" defTabSz="914400" rtl="0" eaLnBrk="1" latinLnBrk="0" hangingPunct="1">
              <a:lnSpc>
                <a:spcPct val="100000"/>
              </a:lnSpc>
              <a:spcBef>
                <a:spcPts val="600"/>
              </a:spcBef>
              <a:spcAft>
                <a:spcPts val="600"/>
              </a:spcAft>
              <a:buFont typeface="Arial" panose="020B0604020202020204" pitchFamily="34" charset="0"/>
              <a:buNone/>
              <a:tabLst/>
              <a:defRPr sz="1400" i="1" kern="1200">
                <a:solidFill>
                  <a:schemeClr val="tx1"/>
                </a:solidFill>
                <a:latin typeface="Georgia" charset="0"/>
                <a:ea typeface="Georgia" charset="0"/>
                <a:cs typeface="Georgia" charset="0"/>
              </a:defRPr>
            </a:lvl5pPr>
            <a:lvl6pPr marL="0" indent="0" algn="l" defTabSz="914400" rtl="0" eaLnBrk="1" latinLnBrk="0" hangingPunct="1">
              <a:lnSpc>
                <a:spcPct val="100000"/>
              </a:lnSpc>
              <a:spcBef>
                <a:spcPts val="1800"/>
              </a:spcBef>
              <a:buFontTx/>
              <a:buNone/>
              <a:defRPr sz="1100" i="1" kern="1200">
                <a:solidFill>
                  <a:schemeClr val="tx1"/>
                </a:solidFill>
                <a:latin typeface="Calibri" charset="0"/>
                <a:ea typeface="Calibri" charset="0"/>
                <a:cs typeface="Calibri" charset="0"/>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A standalone or network capable system or device that cannot obtain VA approved baseline configuration settings, and/or interfaces with scientific/clinical instrumentation(s) in direct support of research activities and scientific studies. These systems have the purpose of ultimately contributing to healthcare services and the well-being of Veterans. </a:t>
            </a:r>
          </a:p>
        </p:txBody>
      </p:sp>
      <p:grpSp>
        <p:nvGrpSpPr>
          <p:cNvPr id="2" name="Group 1">
            <a:extLst>
              <a:ext uri="{FF2B5EF4-FFF2-40B4-BE49-F238E27FC236}">
                <a16:creationId xmlns:a16="http://schemas.microsoft.com/office/drawing/2014/main" id="{017EEAC8-E54B-4135-84BF-5CEFE17E808C}"/>
              </a:ext>
            </a:extLst>
          </p:cNvPr>
          <p:cNvGrpSpPr/>
          <p:nvPr/>
        </p:nvGrpSpPr>
        <p:grpSpPr>
          <a:xfrm>
            <a:off x="413255" y="1193816"/>
            <a:ext cx="3461339" cy="5024014"/>
            <a:chOff x="413255" y="1193816"/>
            <a:chExt cx="3461339" cy="5024014"/>
          </a:xfrm>
        </p:grpSpPr>
        <p:pic>
          <p:nvPicPr>
            <p:cNvPr id="13" name="Graphic 12" descr="Gears">
              <a:extLst>
                <a:ext uri="{FF2B5EF4-FFF2-40B4-BE49-F238E27FC236}">
                  <a16:creationId xmlns:a16="http://schemas.microsoft.com/office/drawing/2014/main" id="{00813CD9-1C53-4C1D-BEE1-04E30D7CD48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325954" y="1193816"/>
              <a:ext cx="548640" cy="548640"/>
            </a:xfrm>
            <a:prstGeom prst="rect">
              <a:avLst/>
            </a:prstGeom>
          </p:spPr>
        </p:pic>
        <p:sp>
          <p:nvSpPr>
            <p:cNvPr id="9" name="Rectangle 8">
              <a:extLst>
                <a:ext uri="{FF2B5EF4-FFF2-40B4-BE49-F238E27FC236}">
                  <a16:creationId xmlns:a16="http://schemas.microsoft.com/office/drawing/2014/main" id="{6E422DB6-0AA4-47F6-9E62-787B9BD78755}"/>
                </a:ext>
              </a:extLst>
            </p:cNvPr>
            <p:cNvSpPr/>
            <p:nvPr/>
          </p:nvSpPr>
          <p:spPr>
            <a:xfrm>
              <a:off x="1342610" y="3574837"/>
              <a:ext cx="2461949" cy="1384995"/>
            </a:xfrm>
            <a:prstGeom prst="rect">
              <a:avLst/>
            </a:prstGeom>
          </p:spPr>
          <p:txBody>
            <a:bodyPr wrap="square">
              <a:spAutoFit/>
            </a:bodyPr>
            <a:lstStyle/>
            <a:p>
              <a:pPr marL="0" lvl="1" hangingPunct="0"/>
              <a:r>
                <a:rPr lang="en-US" sz="1200" dirty="0"/>
                <a:t>A RSCD includes instrument(s) that have an internal operating system and central processing unit used to acquire / analyze data and for indicating, measuring and recording physical quantities, attributes, and other formulas. </a:t>
              </a:r>
            </a:p>
          </p:txBody>
        </p:sp>
        <p:sp>
          <p:nvSpPr>
            <p:cNvPr id="12" name="Rectangle 11">
              <a:extLst>
                <a:ext uri="{FF2B5EF4-FFF2-40B4-BE49-F238E27FC236}">
                  <a16:creationId xmlns:a16="http://schemas.microsoft.com/office/drawing/2014/main" id="{713E69B5-4FBF-489F-A91F-D99A65E10AEB}"/>
                </a:ext>
              </a:extLst>
            </p:cNvPr>
            <p:cNvSpPr/>
            <p:nvPr/>
          </p:nvSpPr>
          <p:spPr>
            <a:xfrm>
              <a:off x="1336121" y="5017501"/>
              <a:ext cx="2452094" cy="1200329"/>
            </a:xfrm>
            <a:prstGeom prst="rect">
              <a:avLst/>
            </a:prstGeom>
          </p:spPr>
          <p:txBody>
            <a:bodyPr wrap="square">
              <a:spAutoFit/>
            </a:bodyPr>
            <a:lstStyle/>
            <a:p>
              <a:pPr marL="0" lvl="1" hangingPunct="0"/>
              <a:r>
                <a:rPr lang="en-US" sz="1200" dirty="0"/>
                <a:t>A RSCD system is a suite of hardware, software, and scientific applications, to include databases and webservers that are physically part of and dedicated to the mission of research and/or scientific studies.</a:t>
              </a:r>
            </a:p>
          </p:txBody>
        </p:sp>
        <p:grpSp>
          <p:nvGrpSpPr>
            <p:cNvPr id="4" name="Group 3">
              <a:extLst>
                <a:ext uri="{FF2B5EF4-FFF2-40B4-BE49-F238E27FC236}">
                  <a16:creationId xmlns:a16="http://schemas.microsoft.com/office/drawing/2014/main" id="{14BA129E-BD34-42A7-B625-4483A1E54951}"/>
                </a:ext>
              </a:extLst>
            </p:cNvPr>
            <p:cNvGrpSpPr/>
            <p:nvPr/>
          </p:nvGrpSpPr>
          <p:grpSpPr>
            <a:xfrm>
              <a:off x="456135" y="3847713"/>
              <a:ext cx="822960" cy="731520"/>
              <a:chOff x="758906" y="2379877"/>
              <a:chExt cx="1645920" cy="1554480"/>
            </a:xfrm>
          </p:grpSpPr>
          <p:grpSp>
            <p:nvGrpSpPr>
              <p:cNvPr id="17" name="Group 16">
                <a:extLst>
                  <a:ext uri="{FF2B5EF4-FFF2-40B4-BE49-F238E27FC236}">
                    <a16:creationId xmlns:a16="http://schemas.microsoft.com/office/drawing/2014/main" id="{22512B1C-23D7-4315-8FCF-36A19FA79874}"/>
                  </a:ext>
                </a:extLst>
              </p:cNvPr>
              <p:cNvGrpSpPr/>
              <p:nvPr/>
            </p:nvGrpSpPr>
            <p:grpSpPr>
              <a:xfrm>
                <a:off x="758906" y="2379877"/>
                <a:ext cx="1645920" cy="1554480"/>
                <a:chOff x="3220278" y="3127512"/>
                <a:chExt cx="1645920" cy="1554480"/>
              </a:xfrm>
            </p:grpSpPr>
            <p:sp>
              <p:nvSpPr>
                <p:cNvPr id="18" name="Speech Bubble: Oval 17">
                  <a:extLst>
                    <a:ext uri="{FF2B5EF4-FFF2-40B4-BE49-F238E27FC236}">
                      <a16:creationId xmlns:a16="http://schemas.microsoft.com/office/drawing/2014/main" id="{20BEF328-05D0-48EC-BA9E-88BF4A98DAE5}"/>
                    </a:ext>
                  </a:extLst>
                </p:cNvPr>
                <p:cNvSpPr/>
                <p:nvPr/>
              </p:nvSpPr>
              <p:spPr>
                <a:xfrm>
                  <a:off x="3220278" y="3127512"/>
                  <a:ext cx="1645920" cy="1554480"/>
                </a:xfrm>
                <a:prstGeom prst="wedgeEllipseCallout">
                  <a:avLst>
                    <a:gd name="adj1" fmla="val 1226"/>
                    <a:gd name="adj2" fmla="val 64951"/>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5EA8EC62-34DD-4AF3-AF46-0EFD88AD83B1}"/>
                    </a:ext>
                  </a:extLst>
                </p:cNvPr>
                <p:cNvSpPr/>
                <p:nvPr/>
              </p:nvSpPr>
              <p:spPr>
                <a:xfrm>
                  <a:off x="3357438" y="3218952"/>
                  <a:ext cx="1371600" cy="1371600"/>
                </a:xfrm>
                <a:prstGeom prst="ellipse">
                  <a:avLst/>
                </a:prstGeom>
                <a:solidFill>
                  <a:srgbClr val="102E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3" name="Graphic 22" descr="Document">
                <a:extLst>
                  <a:ext uri="{FF2B5EF4-FFF2-40B4-BE49-F238E27FC236}">
                    <a16:creationId xmlns:a16="http://schemas.microsoft.com/office/drawing/2014/main" id="{2039F47F-BB2A-4114-81B6-A8C979F9350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264146" y="2804899"/>
                <a:ext cx="640080" cy="640080"/>
              </a:xfrm>
              <a:prstGeom prst="rect">
                <a:avLst/>
              </a:prstGeom>
            </p:spPr>
          </p:pic>
        </p:grpSp>
        <p:grpSp>
          <p:nvGrpSpPr>
            <p:cNvPr id="6" name="Group 5">
              <a:extLst>
                <a:ext uri="{FF2B5EF4-FFF2-40B4-BE49-F238E27FC236}">
                  <a16:creationId xmlns:a16="http://schemas.microsoft.com/office/drawing/2014/main" id="{7DBCF874-57AC-4E94-B84E-08BA191AE934}"/>
                </a:ext>
              </a:extLst>
            </p:cNvPr>
            <p:cNvGrpSpPr/>
            <p:nvPr/>
          </p:nvGrpSpPr>
          <p:grpSpPr>
            <a:xfrm>
              <a:off x="413255" y="5205739"/>
              <a:ext cx="822960" cy="731520"/>
              <a:chOff x="4572000" y="2379877"/>
              <a:chExt cx="1645920" cy="1554480"/>
            </a:xfrm>
          </p:grpSpPr>
          <p:grpSp>
            <p:nvGrpSpPr>
              <p:cNvPr id="20" name="Group 19">
                <a:extLst>
                  <a:ext uri="{FF2B5EF4-FFF2-40B4-BE49-F238E27FC236}">
                    <a16:creationId xmlns:a16="http://schemas.microsoft.com/office/drawing/2014/main" id="{6FC9458B-7104-4F49-BF5F-04299C52A889}"/>
                  </a:ext>
                </a:extLst>
              </p:cNvPr>
              <p:cNvGrpSpPr/>
              <p:nvPr/>
            </p:nvGrpSpPr>
            <p:grpSpPr>
              <a:xfrm>
                <a:off x="4572000" y="2379877"/>
                <a:ext cx="1645920" cy="1554480"/>
                <a:chOff x="3220278" y="3127512"/>
                <a:chExt cx="1645920" cy="1554480"/>
              </a:xfrm>
            </p:grpSpPr>
            <p:sp>
              <p:nvSpPr>
                <p:cNvPr id="21" name="Speech Bubble: Oval 20">
                  <a:extLst>
                    <a:ext uri="{FF2B5EF4-FFF2-40B4-BE49-F238E27FC236}">
                      <a16:creationId xmlns:a16="http://schemas.microsoft.com/office/drawing/2014/main" id="{7F0A353F-9910-4C94-9FE2-B7D5AB41BAED}"/>
                    </a:ext>
                  </a:extLst>
                </p:cNvPr>
                <p:cNvSpPr/>
                <p:nvPr/>
              </p:nvSpPr>
              <p:spPr>
                <a:xfrm>
                  <a:off x="3220278" y="3127512"/>
                  <a:ext cx="1645920" cy="1554480"/>
                </a:xfrm>
                <a:prstGeom prst="wedgeEllipseCallout">
                  <a:avLst>
                    <a:gd name="adj1" fmla="val 1226"/>
                    <a:gd name="adj2" fmla="val 64951"/>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232A77A6-FECE-4D52-82A2-32D99219F7FF}"/>
                    </a:ext>
                  </a:extLst>
                </p:cNvPr>
                <p:cNvSpPr/>
                <p:nvPr/>
              </p:nvSpPr>
              <p:spPr>
                <a:xfrm>
                  <a:off x="3357438" y="3218952"/>
                  <a:ext cx="1371600" cy="1371600"/>
                </a:xfrm>
                <a:prstGeom prst="ellipse">
                  <a:avLst/>
                </a:prstGeom>
                <a:solidFill>
                  <a:srgbClr val="4672C2"/>
                </a:solidFill>
                <a:ln>
                  <a:solidFill>
                    <a:srgbClr val="4672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4" name="Graphic 23" descr="Boardroom">
                <a:extLst>
                  <a:ext uri="{FF2B5EF4-FFF2-40B4-BE49-F238E27FC236}">
                    <a16:creationId xmlns:a16="http://schemas.microsoft.com/office/drawing/2014/main" id="{A50912B7-DA1B-49B3-98FF-7D97F0EA861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937760" y="2690058"/>
                <a:ext cx="914400" cy="914400"/>
              </a:xfrm>
              <a:prstGeom prst="rect">
                <a:avLst/>
              </a:prstGeom>
            </p:spPr>
          </p:pic>
        </p:grpSp>
      </p:grpSp>
      <p:sp>
        <p:nvSpPr>
          <p:cNvPr id="25" name="Rectangle 24">
            <a:extLst>
              <a:ext uri="{FF2B5EF4-FFF2-40B4-BE49-F238E27FC236}">
                <a16:creationId xmlns:a16="http://schemas.microsoft.com/office/drawing/2014/main" id="{1BC383A8-4426-4183-8834-5A3851E98A27}"/>
              </a:ext>
            </a:extLst>
          </p:cNvPr>
          <p:cNvSpPr/>
          <p:nvPr/>
        </p:nvSpPr>
        <p:spPr>
          <a:xfrm>
            <a:off x="358036" y="1512326"/>
            <a:ext cx="3840480" cy="52302"/>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Content Placeholder 4">
            <a:extLst>
              <a:ext uri="{FF2B5EF4-FFF2-40B4-BE49-F238E27FC236}">
                <a16:creationId xmlns:a16="http://schemas.microsoft.com/office/drawing/2014/main" id="{08A4F3D3-A53B-407E-BED0-BA4F360A4341}"/>
              </a:ext>
            </a:extLst>
          </p:cNvPr>
          <p:cNvSpPr txBox="1">
            <a:spLocks/>
          </p:cNvSpPr>
          <p:nvPr/>
        </p:nvSpPr>
        <p:spPr>
          <a:xfrm>
            <a:off x="546724" y="1195679"/>
            <a:ext cx="3651792" cy="332176"/>
          </a:xfrm>
          <a:prstGeom prst="rect">
            <a:avLst/>
          </a:prstGeom>
        </p:spPr>
        <p:txBody>
          <a:bodyPr vert="horz" lIns="0" tIns="0" rIns="0" bIns="0" rtlCol="0" anchor="ctr">
            <a:noAutofit/>
          </a:bodyPr>
          <a:lstStyle>
            <a:lvl1pPr marL="182880" indent="-182880" algn="l" defTabSz="914400" rtl="0" eaLnBrk="1" latinLnBrk="0" hangingPunct="1">
              <a:lnSpc>
                <a:spcPct val="100000"/>
              </a:lnSpc>
              <a:spcBef>
                <a:spcPts val="600"/>
              </a:spcBef>
              <a:buFont typeface="Arial" charset="0"/>
              <a:buChar char="•"/>
              <a:defRPr sz="1600" b="0" kern="1200" cap="none" spc="0" baseline="0">
                <a:solidFill>
                  <a:schemeClr val="tx1"/>
                </a:solidFill>
                <a:latin typeface="+mn-lt"/>
                <a:ea typeface="+mn-ea"/>
                <a:cs typeface="+mn-cs"/>
              </a:defRPr>
            </a:lvl1pPr>
            <a:lvl2pPr marL="365760" indent="-182880" algn="l" defTabSz="914400" rtl="0" eaLnBrk="1" latinLnBrk="0" hangingPunct="1">
              <a:lnSpc>
                <a:spcPct val="100000"/>
              </a:lnSpc>
              <a:spcBef>
                <a:spcPts val="0"/>
              </a:spcBef>
              <a:spcAft>
                <a:spcPts val="0"/>
              </a:spcAft>
              <a:buFont typeface="LucidaGrande" charset="0"/>
              <a:buChar char="-"/>
              <a:tabLst/>
              <a:defRPr sz="1600" i="0" kern="1200">
                <a:solidFill>
                  <a:schemeClr val="tx1"/>
                </a:solidFill>
                <a:latin typeface="+mn-lt"/>
                <a:ea typeface="Calibri" charset="0"/>
                <a:cs typeface="Calibri" charset="0"/>
              </a:defRPr>
            </a:lvl2pPr>
            <a:lvl3pPr marL="548640" indent="-182880" algn="l" defTabSz="914400" rtl="0" eaLnBrk="1" latinLnBrk="0" hangingPunct="1">
              <a:lnSpc>
                <a:spcPct val="100000"/>
              </a:lnSpc>
              <a:spcBef>
                <a:spcPts val="0"/>
              </a:spcBef>
              <a:buFont typeface="Courier New" charset="0"/>
              <a:buChar char="o"/>
              <a:tabLst/>
              <a:defRPr sz="1600" b="0" kern="1200" cap="none" spc="0" baseline="0">
                <a:solidFill>
                  <a:schemeClr val="tx1"/>
                </a:solidFill>
                <a:latin typeface="+mn-lt"/>
                <a:ea typeface="+mn-ea"/>
                <a:cs typeface="+mn-cs"/>
              </a:defRPr>
            </a:lvl3pPr>
            <a:lvl4pPr marL="0" indent="0" algn="l" defTabSz="914400" rtl="0" eaLnBrk="1" latinLnBrk="0" hangingPunct="1">
              <a:lnSpc>
                <a:spcPct val="100000"/>
              </a:lnSpc>
              <a:spcBef>
                <a:spcPts val="1800"/>
              </a:spcBef>
              <a:buFont typeface=".AppleSystemUIFont" charset="-120"/>
              <a:buNone/>
              <a:tabLst/>
              <a:defRPr sz="1600" b="1" i="0" kern="1200" cap="all" spc="100" baseline="0">
                <a:solidFill>
                  <a:schemeClr val="accent2"/>
                </a:solidFill>
                <a:latin typeface="Calibri" charset="0"/>
                <a:ea typeface="Calibri" charset="0"/>
                <a:cs typeface="Calibri" charset="0"/>
              </a:defRPr>
            </a:lvl4pPr>
            <a:lvl5pPr marL="11113" indent="0" algn="l" defTabSz="914400" rtl="0" eaLnBrk="1" latinLnBrk="0" hangingPunct="1">
              <a:lnSpc>
                <a:spcPct val="100000"/>
              </a:lnSpc>
              <a:spcBef>
                <a:spcPts val="600"/>
              </a:spcBef>
              <a:spcAft>
                <a:spcPts val="600"/>
              </a:spcAft>
              <a:buFont typeface="Arial" panose="020B0604020202020204" pitchFamily="34" charset="0"/>
              <a:buNone/>
              <a:tabLst/>
              <a:defRPr sz="1400" i="1" kern="1200">
                <a:solidFill>
                  <a:schemeClr val="tx1"/>
                </a:solidFill>
                <a:latin typeface="Georgia" charset="0"/>
                <a:ea typeface="Georgia" charset="0"/>
                <a:cs typeface="Georgia" charset="0"/>
              </a:defRPr>
            </a:lvl5pPr>
            <a:lvl6pPr marL="0" indent="0" algn="l" defTabSz="914400" rtl="0" eaLnBrk="1" latinLnBrk="0" hangingPunct="1">
              <a:lnSpc>
                <a:spcPct val="100000"/>
              </a:lnSpc>
              <a:spcBef>
                <a:spcPts val="1800"/>
              </a:spcBef>
              <a:buFontTx/>
              <a:buNone/>
              <a:defRPr sz="1100" i="1" kern="1200">
                <a:solidFill>
                  <a:schemeClr val="tx1"/>
                </a:solidFill>
                <a:latin typeface="Calibri" charset="0"/>
                <a:ea typeface="Calibri" charset="0"/>
                <a:cs typeface="Calibri" charset="0"/>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charset="0"/>
              <a:buNone/>
            </a:pPr>
            <a:r>
              <a:rPr lang="en-US" sz="1800" b="1" dirty="0">
                <a:solidFill>
                  <a:srgbClr val="175594"/>
                </a:solidFill>
              </a:rPr>
              <a:t>Overview</a:t>
            </a:r>
            <a:endParaRPr lang="en-US" sz="1800" dirty="0">
              <a:solidFill>
                <a:srgbClr val="175594"/>
              </a:solidFill>
            </a:endParaRPr>
          </a:p>
        </p:txBody>
      </p:sp>
      <p:sp>
        <p:nvSpPr>
          <p:cNvPr id="75" name="Content Placeholder 4">
            <a:extLst>
              <a:ext uri="{FF2B5EF4-FFF2-40B4-BE49-F238E27FC236}">
                <a16:creationId xmlns:a16="http://schemas.microsoft.com/office/drawing/2014/main" id="{681FBAB7-0AB5-461A-810C-700FB1D3E185}"/>
              </a:ext>
            </a:extLst>
          </p:cNvPr>
          <p:cNvSpPr txBox="1">
            <a:spLocks/>
          </p:cNvSpPr>
          <p:nvPr/>
        </p:nvSpPr>
        <p:spPr>
          <a:xfrm>
            <a:off x="5166132" y="1251747"/>
            <a:ext cx="3836588" cy="254133"/>
          </a:xfrm>
          <a:prstGeom prst="rect">
            <a:avLst/>
          </a:prstGeom>
        </p:spPr>
        <p:txBody>
          <a:bodyPr vert="horz" lIns="0" tIns="0" rIns="0" bIns="0" rtlCol="0" anchor="ctr">
            <a:noAutofit/>
          </a:bodyPr>
          <a:lstStyle>
            <a:lvl1pPr marL="182880" indent="-182880" algn="l" defTabSz="914400" rtl="0" eaLnBrk="1" latinLnBrk="0" hangingPunct="1">
              <a:lnSpc>
                <a:spcPct val="100000"/>
              </a:lnSpc>
              <a:spcBef>
                <a:spcPts val="600"/>
              </a:spcBef>
              <a:buFont typeface="Arial" charset="0"/>
              <a:buChar char="•"/>
              <a:defRPr sz="1600" b="0" kern="1200" cap="none" spc="0" baseline="0">
                <a:solidFill>
                  <a:schemeClr val="tx1"/>
                </a:solidFill>
                <a:latin typeface="+mn-lt"/>
                <a:ea typeface="+mn-ea"/>
                <a:cs typeface="+mn-cs"/>
              </a:defRPr>
            </a:lvl1pPr>
            <a:lvl2pPr marL="365760" indent="-182880" algn="l" defTabSz="914400" rtl="0" eaLnBrk="1" latinLnBrk="0" hangingPunct="1">
              <a:lnSpc>
                <a:spcPct val="100000"/>
              </a:lnSpc>
              <a:spcBef>
                <a:spcPts val="0"/>
              </a:spcBef>
              <a:spcAft>
                <a:spcPts val="0"/>
              </a:spcAft>
              <a:buFont typeface="LucidaGrande" charset="0"/>
              <a:buChar char="-"/>
              <a:tabLst/>
              <a:defRPr sz="1600" i="0" kern="1200">
                <a:solidFill>
                  <a:schemeClr val="tx1"/>
                </a:solidFill>
                <a:latin typeface="+mn-lt"/>
                <a:ea typeface="Calibri" charset="0"/>
                <a:cs typeface="Calibri" charset="0"/>
              </a:defRPr>
            </a:lvl2pPr>
            <a:lvl3pPr marL="548640" indent="-182880" algn="l" defTabSz="914400" rtl="0" eaLnBrk="1" latinLnBrk="0" hangingPunct="1">
              <a:lnSpc>
                <a:spcPct val="100000"/>
              </a:lnSpc>
              <a:spcBef>
                <a:spcPts val="0"/>
              </a:spcBef>
              <a:buFont typeface="Courier New" charset="0"/>
              <a:buChar char="o"/>
              <a:tabLst/>
              <a:defRPr sz="1600" b="0" kern="1200" cap="none" spc="0" baseline="0">
                <a:solidFill>
                  <a:schemeClr val="tx1"/>
                </a:solidFill>
                <a:latin typeface="+mn-lt"/>
                <a:ea typeface="+mn-ea"/>
                <a:cs typeface="+mn-cs"/>
              </a:defRPr>
            </a:lvl3pPr>
            <a:lvl4pPr marL="0" indent="0" algn="l" defTabSz="914400" rtl="0" eaLnBrk="1" latinLnBrk="0" hangingPunct="1">
              <a:lnSpc>
                <a:spcPct val="100000"/>
              </a:lnSpc>
              <a:spcBef>
                <a:spcPts val="1800"/>
              </a:spcBef>
              <a:buFont typeface=".AppleSystemUIFont" charset="-120"/>
              <a:buNone/>
              <a:tabLst/>
              <a:defRPr sz="1600" b="1" i="0" kern="1200" cap="all" spc="100" baseline="0">
                <a:solidFill>
                  <a:schemeClr val="accent2"/>
                </a:solidFill>
                <a:latin typeface="Calibri" charset="0"/>
                <a:ea typeface="Calibri" charset="0"/>
                <a:cs typeface="Calibri" charset="0"/>
              </a:defRPr>
            </a:lvl4pPr>
            <a:lvl5pPr marL="11113" indent="0" algn="l" defTabSz="914400" rtl="0" eaLnBrk="1" latinLnBrk="0" hangingPunct="1">
              <a:lnSpc>
                <a:spcPct val="100000"/>
              </a:lnSpc>
              <a:spcBef>
                <a:spcPts val="600"/>
              </a:spcBef>
              <a:spcAft>
                <a:spcPts val="600"/>
              </a:spcAft>
              <a:buFont typeface="Arial" panose="020B0604020202020204" pitchFamily="34" charset="0"/>
              <a:buNone/>
              <a:tabLst/>
              <a:defRPr sz="1400" i="1" kern="1200">
                <a:solidFill>
                  <a:schemeClr val="tx1"/>
                </a:solidFill>
                <a:latin typeface="Georgia" charset="0"/>
                <a:ea typeface="Georgia" charset="0"/>
                <a:cs typeface="Georgia" charset="0"/>
              </a:defRPr>
            </a:lvl5pPr>
            <a:lvl6pPr marL="0" indent="0" algn="l" defTabSz="914400" rtl="0" eaLnBrk="1" latinLnBrk="0" hangingPunct="1">
              <a:lnSpc>
                <a:spcPct val="100000"/>
              </a:lnSpc>
              <a:spcBef>
                <a:spcPts val="1800"/>
              </a:spcBef>
              <a:buFontTx/>
              <a:buNone/>
              <a:defRPr sz="1100" i="1" kern="1200">
                <a:solidFill>
                  <a:schemeClr val="tx1"/>
                </a:solidFill>
                <a:latin typeface="Calibri" charset="0"/>
                <a:ea typeface="Calibri" charset="0"/>
                <a:cs typeface="Calibri" charset="0"/>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en-US" sz="1800" b="1" dirty="0">
                <a:solidFill>
                  <a:srgbClr val="175594"/>
                </a:solidFill>
              </a:rPr>
              <a:t>Enterprise Risk Analysis on RSCDs </a:t>
            </a:r>
            <a:endParaRPr lang="en-US" sz="1800" dirty="0">
              <a:solidFill>
                <a:srgbClr val="175594"/>
              </a:solidFill>
            </a:endParaRPr>
          </a:p>
        </p:txBody>
      </p:sp>
      <p:sp>
        <p:nvSpPr>
          <p:cNvPr id="89" name="Slide Number Placeholder 88">
            <a:extLst>
              <a:ext uri="{FF2B5EF4-FFF2-40B4-BE49-F238E27FC236}">
                <a16:creationId xmlns:a16="http://schemas.microsoft.com/office/drawing/2014/main" id="{91353F39-1E46-4326-A7CD-963FFC39D1F8}"/>
              </a:ext>
            </a:extLst>
          </p:cNvPr>
          <p:cNvSpPr>
            <a:spLocks noGrp="1"/>
          </p:cNvSpPr>
          <p:nvPr>
            <p:ph type="sldNum" sz="quarter" idx="12"/>
          </p:nvPr>
        </p:nvSpPr>
        <p:spPr>
          <a:xfrm>
            <a:off x="6945320" y="6100013"/>
            <a:ext cx="2057400" cy="365125"/>
          </a:xfrm>
        </p:spPr>
        <p:txBody>
          <a:bodyPr/>
          <a:lstStyle/>
          <a:p>
            <a:fld id="{E573346A-FCA4-684E-8D18-26E8324063ED}" type="slidenum">
              <a:rPr lang="en-US" smtClean="0"/>
              <a:t>6</a:t>
            </a:fld>
            <a:endParaRPr lang="en-US" dirty="0"/>
          </a:p>
        </p:txBody>
      </p:sp>
      <p:grpSp>
        <p:nvGrpSpPr>
          <p:cNvPr id="7" name="Group 6">
            <a:extLst>
              <a:ext uri="{FF2B5EF4-FFF2-40B4-BE49-F238E27FC236}">
                <a16:creationId xmlns:a16="http://schemas.microsoft.com/office/drawing/2014/main" id="{C3ABF4D2-93AE-410A-B2BF-DB7398936B21}"/>
              </a:ext>
            </a:extLst>
          </p:cNvPr>
          <p:cNvGrpSpPr/>
          <p:nvPr/>
        </p:nvGrpSpPr>
        <p:grpSpPr>
          <a:xfrm>
            <a:off x="4764402" y="1493005"/>
            <a:ext cx="4238318" cy="4746562"/>
            <a:chOff x="4493607" y="1549601"/>
            <a:chExt cx="4238318" cy="4746562"/>
          </a:xfrm>
        </p:grpSpPr>
        <p:sp>
          <p:nvSpPr>
            <p:cNvPr id="71" name="Teardrop 70">
              <a:extLst>
                <a:ext uri="{FF2B5EF4-FFF2-40B4-BE49-F238E27FC236}">
                  <a16:creationId xmlns:a16="http://schemas.microsoft.com/office/drawing/2014/main" id="{73E11896-289D-4B34-98B5-348DB81860A6}"/>
                </a:ext>
              </a:extLst>
            </p:cNvPr>
            <p:cNvSpPr/>
            <p:nvPr/>
          </p:nvSpPr>
          <p:spPr>
            <a:xfrm rot="8064362">
              <a:off x="5107606" y="2170550"/>
              <a:ext cx="694944" cy="722376"/>
            </a:xfrm>
            <a:prstGeom prst="teardrop">
              <a:avLst/>
            </a:prstGeom>
            <a:solidFill>
              <a:srgbClr val="102E50"/>
            </a:solidFill>
            <a:ln>
              <a:solidFill>
                <a:srgbClr val="102E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2" name="Graphic 71" descr="Lock">
              <a:extLst>
                <a:ext uri="{FF2B5EF4-FFF2-40B4-BE49-F238E27FC236}">
                  <a16:creationId xmlns:a16="http://schemas.microsoft.com/office/drawing/2014/main" id="{638DA0C3-99A6-4345-B18C-C6F8A0B3ADB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226478" y="2288158"/>
              <a:ext cx="457200" cy="457200"/>
            </a:xfrm>
            <a:prstGeom prst="rect">
              <a:avLst/>
            </a:prstGeom>
          </p:spPr>
        </p:pic>
        <p:sp>
          <p:nvSpPr>
            <p:cNvPr id="73" name="Rectangle 72">
              <a:extLst>
                <a:ext uri="{FF2B5EF4-FFF2-40B4-BE49-F238E27FC236}">
                  <a16:creationId xmlns:a16="http://schemas.microsoft.com/office/drawing/2014/main" id="{C2B5BFBA-310B-4123-905C-D1201731EC28}"/>
                </a:ext>
              </a:extLst>
            </p:cNvPr>
            <p:cNvSpPr/>
            <p:nvPr/>
          </p:nvSpPr>
          <p:spPr>
            <a:xfrm>
              <a:off x="4493607" y="3061573"/>
              <a:ext cx="1911715" cy="938719"/>
            </a:xfrm>
            <a:prstGeom prst="rect">
              <a:avLst/>
            </a:prstGeom>
          </p:spPr>
          <p:txBody>
            <a:bodyPr wrap="square">
              <a:spAutoFit/>
            </a:bodyPr>
            <a:lstStyle/>
            <a:p>
              <a:r>
                <a:rPr lang="en-US" sz="1100" dirty="0"/>
                <a:t>Establish pathway for securely connecting lab RSCD’s to the VA Network and enhance enterprise device security posture</a:t>
              </a:r>
            </a:p>
          </p:txBody>
        </p:sp>
        <p:sp>
          <p:nvSpPr>
            <p:cNvPr id="74" name="Rectangle 73">
              <a:extLst>
                <a:ext uri="{FF2B5EF4-FFF2-40B4-BE49-F238E27FC236}">
                  <a16:creationId xmlns:a16="http://schemas.microsoft.com/office/drawing/2014/main" id="{F748A3D8-7075-4E59-8B83-460DB9442766}"/>
                </a:ext>
              </a:extLst>
            </p:cNvPr>
            <p:cNvSpPr/>
            <p:nvPr/>
          </p:nvSpPr>
          <p:spPr>
            <a:xfrm>
              <a:off x="4521964" y="1549601"/>
              <a:ext cx="3966922" cy="45719"/>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Content Placeholder 4">
              <a:extLst>
                <a:ext uri="{FF2B5EF4-FFF2-40B4-BE49-F238E27FC236}">
                  <a16:creationId xmlns:a16="http://schemas.microsoft.com/office/drawing/2014/main" id="{CD4B3964-A665-4101-B0C7-2F883B4507A8}"/>
                </a:ext>
              </a:extLst>
            </p:cNvPr>
            <p:cNvSpPr txBox="1">
              <a:spLocks/>
            </p:cNvSpPr>
            <p:nvPr/>
          </p:nvSpPr>
          <p:spPr>
            <a:xfrm>
              <a:off x="4667924" y="1602666"/>
              <a:ext cx="3820962" cy="598635"/>
            </a:xfrm>
            <a:prstGeom prst="rect">
              <a:avLst/>
            </a:prstGeom>
          </p:spPr>
          <p:txBody>
            <a:bodyPr vert="horz" lIns="0" tIns="0" rIns="0" bIns="0" rtlCol="0" anchor="t">
              <a:noAutofit/>
            </a:bodyPr>
            <a:lstStyle>
              <a:lvl1pPr marL="182880" indent="-182880" algn="l" defTabSz="914400" rtl="0" eaLnBrk="1" latinLnBrk="0" hangingPunct="1">
                <a:lnSpc>
                  <a:spcPct val="100000"/>
                </a:lnSpc>
                <a:spcBef>
                  <a:spcPts val="600"/>
                </a:spcBef>
                <a:buFont typeface="Arial" charset="0"/>
                <a:buChar char="•"/>
                <a:defRPr sz="1600" b="0" kern="1200" cap="none" spc="0" baseline="0">
                  <a:solidFill>
                    <a:schemeClr val="tx1"/>
                  </a:solidFill>
                  <a:latin typeface="+mn-lt"/>
                  <a:ea typeface="+mn-ea"/>
                  <a:cs typeface="+mn-cs"/>
                </a:defRPr>
              </a:lvl1pPr>
              <a:lvl2pPr marL="365760" indent="-182880" algn="l" defTabSz="914400" rtl="0" eaLnBrk="1" latinLnBrk="0" hangingPunct="1">
                <a:lnSpc>
                  <a:spcPct val="100000"/>
                </a:lnSpc>
                <a:spcBef>
                  <a:spcPts val="0"/>
                </a:spcBef>
                <a:spcAft>
                  <a:spcPts val="0"/>
                </a:spcAft>
                <a:buFont typeface="LucidaGrande" charset="0"/>
                <a:buChar char="-"/>
                <a:tabLst/>
                <a:defRPr sz="1600" i="0" kern="1200">
                  <a:solidFill>
                    <a:schemeClr val="tx1"/>
                  </a:solidFill>
                  <a:latin typeface="+mn-lt"/>
                  <a:ea typeface="Calibri" charset="0"/>
                  <a:cs typeface="Calibri" charset="0"/>
                </a:defRPr>
              </a:lvl2pPr>
              <a:lvl3pPr marL="548640" indent="-182880" algn="l" defTabSz="914400" rtl="0" eaLnBrk="1" latinLnBrk="0" hangingPunct="1">
                <a:lnSpc>
                  <a:spcPct val="100000"/>
                </a:lnSpc>
                <a:spcBef>
                  <a:spcPts val="0"/>
                </a:spcBef>
                <a:buFont typeface="Courier New" charset="0"/>
                <a:buChar char="o"/>
                <a:tabLst/>
                <a:defRPr sz="1600" b="0" kern="1200" cap="none" spc="0" baseline="0">
                  <a:solidFill>
                    <a:schemeClr val="tx1"/>
                  </a:solidFill>
                  <a:latin typeface="+mn-lt"/>
                  <a:ea typeface="+mn-ea"/>
                  <a:cs typeface="+mn-cs"/>
                </a:defRPr>
              </a:lvl3pPr>
              <a:lvl4pPr marL="0" indent="0" algn="l" defTabSz="914400" rtl="0" eaLnBrk="1" latinLnBrk="0" hangingPunct="1">
                <a:lnSpc>
                  <a:spcPct val="100000"/>
                </a:lnSpc>
                <a:spcBef>
                  <a:spcPts val="1800"/>
                </a:spcBef>
                <a:buFont typeface=".AppleSystemUIFont" charset="-120"/>
                <a:buNone/>
                <a:tabLst/>
                <a:defRPr sz="1600" b="1" i="0" kern="1200" cap="all" spc="100" baseline="0">
                  <a:solidFill>
                    <a:schemeClr val="accent2"/>
                  </a:solidFill>
                  <a:latin typeface="Calibri" charset="0"/>
                  <a:ea typeface="Calibri" charset="0"/>
                  <a:cs typeface="Calibri" charset="0"/>
                </a:defRPr>
              </a:lvl4pPr>
              <a:lvl5pPr marL="11113" indent="0" algn="l" defTabSz="914400" rtl="0" eaLnBrk="1" latinLnBrk="0" hangingPunct="1">
                <a:lnSpc>
                  <a:spcPct val="100000"/>
                </a:lnSpc>
                <a:spcBef>
                  <a:spcPts val="600"/>
                </a:spcBef>
                <a:spcAft>
                  <a:spcPts val="600"/>
                </a:spcAft>
                <a:buFont typeface="Arial" panose="020B0604020202020204" pitchFamily="34" charset="0"/>
                <a:buNone/>
                <a:tabLst/>
                <a:defRPr sz="1400" i="1" kern="1200">
                  <a:solidFill>
                    <a:schemeClr val="tx1"/>
                  </a:solidFill>
                  <a:latin typeface="Georgia" charset="0"/>
                  <a:ea typeface="Georgia" charset="0"/>
                  <a:cs typeface="Georgia" charset="0"/>
                </a:defRPr>
              </a:lvl5pPr>
              <a:lvl6pPr marL="0" indent="0" algn="l" defTabSz="914400" rtl="0" eaLnBrk="1" latinLnBrk="0" hangingPunct="1">
                <a:lnSpc>
                  <a:spcPct val="100000"/>
                </a:lnSpc>
                <a:spcBef>
                  <a:spcPts val="1800"/>
                </a:spcBef>
                <a:buFontTx/>
                <a:buNone/>
                <a:defRPr sz="1100" i="1" kern="1200">
                  <a:solidFill>
                    <a:schemeClr val="tx1"/>
                  </a:solidFill>
                  <a:latin typeface="Calibri" charset="0"/>
                  <a:ea typeface="Calibri" charset="0"/>
                  <a:cs typeface="Calibri" charset="0"/>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The following are drivers for conducting an Enterprise Risk Analysis (ERA) on Network capable RSCDs:</a:t>
              </a:r>
            </a:p>
          </p:txBody>
        </p:sp>
        <p:grpSp>
          <p:nvGrpSpPr>
            <p:cNvPr id="3" name="Group 2">
              <a:extLst>
                <a:ext uri="{FF2B5EF4-FFF2-40B4-BE49-F238E27FC236}">
                  <a16:creationId xmlns:a16="http://schemas.microsoft.com/office/drawing/2014/main" id="{270E6DA2-5067-4A1E-8BC6-3F75D75E614E}"/>
                </a:ext>
              </a:extLst>
            </p:cNvPr>
            <p:cNvGrpSpPr/>
            <p:nvPr/>
          </p:nvGrpSpPr>
          <p:grpSpPr>
            <a:xfrm>
              <a:off x="6826925" y="4047723"/>
              <a:ext cx="1752600" cy="2226703"/>
              <a:chOff x="4696875" y="4052889"/>
              <a:chExt cx="1752600" cy="2226703"/>
            </a:xfrm>
          </p:grpSpPr>
          <p:sp>
            <p:nvSpPr>
              <p:cNvPr id="78" name="Teardrop 77">
                <a:extLst>
                  <a:ext uri="{FF2B5EF4-FFF2-40B4-BE49-F238E27FC236}">
                    <a16:creationId xmlns:a16="http://schemas.microsoft.com/office/drawing/2014/main" id="{E131F1B9-6288-48B5-B09B-2DFF014986B5}"/>
                  </a:ext>
                </a:extLst>
              </p:cNvPr>
              <p:cNvSpPr/>
              <p:nvPr/>
            </p:nvSpPr>
            <p:spPr>
              <a:xfrm rot="8064362">
                <a:off x="5111196" y="4039173"/>
                <a:ext cx="694944" cy="722376"/>
              </a:xfrm>
              <a:prstGeom prst="teardrop">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9" name="Graphic 78" descr="Circles with arrows">
                <a:extLst>
                  <a:ext uri="{FF2B5EF4-FFF2-40B4-BE49-F238E27FC236}">
                    <a16:creationId xmlns:a16="http://schemas.microsoft.com/office/drawing/2014/main" id="{FEB6CFAD-4D0A-4D4D-B989-D1D8B4BECE97}"/>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185217" y="4119498"/>
                <a:ext cx="548640" cy="548640"/>
              </a:xfrm>
              <a:prstGeom prst="rect">
                <a:avLst/>
              </a:prstGeom>
            </p:spPr>
          </p:pic>
          <p:sp>
            <p:nvSpPr>
              <p:cNvPr id="80" name="Rectangle 79">
                <a:extLst>
                  <a:ext uri="{FF2B5EF4-FFF2-40B4-BE49-F238E27FC236}">
                    <a16:creationId xmlns:a16="http://schemas.microsoft.com/office/drawing/2014/main" id="{17D4F5BA-C488-4B5E-AE94-38E77DE42B37}"/>
                  </a:ext>
                </a:extLst>
              </p:cNvPr>
              <p:cNvSpPr/>
              <p:nvPr/>
            </p:nvSpPr>
            <p:spPr>
              <a:xfrm>
                <a:off x="4696875" y="4833042"/>
                <a:ext cx="1752600" cy="1446550"/>
              </a:xfrm>
              <a:prstGeom prst="rect">
                <a:avLst/>
              </a:prstGeom>
            </p:spPr>
            <p:txBody>
              <a:bodyPr wrap="square">
                <a:spAutoFit/>
              </a:bodyPr>
              <a:lstStyle/>
              <a:p>
                <a:r>
                  <a:rPr lang="en-US" sz="1100" dirty="0"/>
                  <a:t>Promote Re-use, Avoid duplication across research labs; Introduce a standard process for reviewing and isolating RSCDs to ensure continuous monitoring of security, and mitigation of risk</a:t>
                </a:r>
              </a:p>
            </p:txBody>
          </p:sp>
        </p:grpSp>
        <p:sp>
          <p:nvSpPr>
            <p:cNvPr id="81" name="Teardrop 80">
              <a:extLst>
                <a:ext uri="{FF2B5EF4-FFF2-40B4-BE49-F238E27FC236}">
                  <a16:creationId xmlns:a16="http://schemas.microsoft.com/office/drawing/2014/main" id="{A279ACEC-84C0-4BF0-BBDB-39BD566EF0C9}"/>
                </a:ext>
              </a:extLst>
            </p:cNvPr>
            <p:cNvSpPr/>
            <p:nvPr/>
          </p:nvSpPr>
          <p:spPr>
            <a:xfrm rot="8064362">
              <a:off x="7267924" y="2166845"/>
              <a:ext cx="694944" cy="722376"/>
            </a:xfrm>
            <a:prstGeom prst="teardrop">
              <a:avLst/>
            </a:prstGeom>
            <a:solidFill>
              <a:srgbClr val="102E50"/>
            </a:solidFill>
            <a:ln>
              <a:solidFill>
                <a:srgbClr val="102E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2" name="Graphic 81" descr="Document">
              <a:extLst>
                <a:ext uri="{FF2B5EF4-FFF2-40B4-BE49-F238E27FC236}">
                  <a16:creationId xmlns:a16="http://schemas.microsoft.com/office/drawing/2014/main" id="{242E134A-354E-45FE-8827-77D18B82D0B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386796" y="2288158"/>
              <a:ext cx="457200" cy="457200"/>
            </a:xfrm>
            <a:prstGeom prst="rect">
              <a:avLst/>
            </a:prstGeom>
          </p:spPr>
        </p:pic>
        <p:sp>
          <p:nvSpPr>
            <p:cNvPr id="83" name="Rectangle 82">
              <a:extLst>
                <a:ext uri="{FF2B5EF4-FFF2-40B4-BE49-F238E27FC236}">
                  <a16:creationId xmlns:a16="http://schemas.microsoft.com/office/drawing/2014/main" id="{62424B66-06AD-4D18-9647-A5C59E89A058}"/>
                </a:ext>
              </a:extLst>
            </p:cNvPr>
            <p:cNvSpPr/>
            <p:nvPr/>
          </p:nvSpPr>
          <p:spPr>
            <a:xfrm>
              <a:off x="6537001" y="3072074"/>
              <a:ext cx="2194924" cy="769441"/>
            </a:xfrm>
            <a:prstGeom prst="rect">
              <a:avLst/>
            </a:prstGeom>
          </p:spPr>
          <p:txBody>
            <a:bodyPr wrap="square">
              <a:spAutoFit/>
            </a:bodyPr>
            <a:lstStyle/>
            <a:p>
              <a:r>
                <a:rPr lang="en-US" sz="1100" dirty="0"/>
                <a:t>Recommend information security standards to guide the RSCD risk assessment process to ensure risks to VA are adequately mitigated</a:t>
              </a:r>
            </a:p>
          </p:txBody>
        </p:sp>
        <p:sp>
          <p:nvSpPr>
            <p:cNvPr id="84" name="Teardrop 83">
              <a:extLst>
                <a:ext uri="{FF2B5EF4-FFF2-40B4-BE49-F238E27FC236}">
                  <a16:creationId xmlns:a16="http://schemas.microsoft.com/office/drawing/2014/main" id="{F903248B-8E28-4BCE-8E65-BC42CC477DBF}"/>
                </a:ext>
              </a:extLst>
            </p:cNvPr>
            <p:cNvSpPr/>
            <p:nvPr/>
          </p:nvSpPr>
          <p:spPr>
            <a:xfrm rot="8100481">
              <a:off x="5119784" y="4044295"/>
              <a:ext cx="694944" cy="722376"/>
            </a:xfrm>
            <a:prstGeom prst="teardrop">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5" name="Graphic 84" descr="Target Audience">
              <a:extLst>
                <a:ext uri="{FF2B5EF4-FFF2-40B4-BE49-F238E27FC236}">
                  <a16:creationId xmlns:a16="http://schemas.microsoft.com/office/drawing/2014/main" id="{957E04C5-EB14-4D06-9F23-C77D4DB60958}"/>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rot="36119">
              <a:off x="5186780" y="4136833"/>
              <a:ext cx="548640" cy="548640"/>
            </a:xfrm>
            <a:prstGeom prst="rect">
              <a:avLst/>
            </a:prstGeom>
          </p:spPr>
        </p:pic>
        <p:sp>
          <p:nvSpPr>
            <p:cNvPr id="86" name="Rectangle 85">
              <a:extLst>
                <a:ext uri="{FF2B5EF4-FFF2-40B4-BE49-F238E27FC236}">
                  <a16:creationId xmlns:a16="http://schemas.microsoft.com/office/drawing/2014/main" id="{0EB33CD2-1E12-4116-B6F4-0EE64DDFC027}"/>
                </a:ext>
              </a:extLst>
            </p:cNvPr>
            <p:cNvSpPr/>
            <p:nvPr/>
          </p:nvSpPr>
          <p:spPr>
            <a:xfrm>
              <a:off x="4505607" y="4849613"/>
              <a:ext cx="2445023" cy="1446550"/>
            </a:xfrm>
            <a:prstGeom prst="rect">
              <a:avLst/>
            </a:prstGeom>
          </p:spPr>
          <p:txBody>
            <a:bodyPr wrap="square">
              <a:spAutoFit/>
            </a:bodyPr>
            <a:lstStyle/>
            <a:p>
              <a:r>
                <a:rPr lang="en-US" sz="1100" dirty="0"/>
                <a:t>Lack of standardization, guidance, and policies increases VAs material weakness and vulnerabilities leading to possible loss of records and valuable research data, regulatory fines and a possible compromise of PHI, PII, intellectual property and/or VA sensitive information</a:t>
              </a:r>
            </a:p>
          </p:txBody>
        </p:sp>
      </p:grpSp>
      <p:sp>
        <p:nvSpPr>
          <p:cNvPr id="5" name="Rectangle: Rounded Corners 4">
            <a:extLst>
              <a:ext uri="{FF2B5EF4-FFF2-40B4-BE49-F238E27FC236}">
                <a16:creationId xmlns:a16="http://schemas.microsoft.com/office/drawing/2014/main" id="{D4DEABE3-5E4D-4037-B1C0-826028463EB4}"/>
              </a:ext>
            </a:extLst>
          </p:cNvPr>
          <p:cNvSpPr/>
          <p:nvPr/>
        </p:nvSpPr>
        <p:spPr>
          <a:xfrm>
            <a:off x="4632722" y="1107690"/>
            <a:ext cx="4279509" cy="5285724"/>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DA63BF62-A1BE-4343-8BA7-C605E01D5188}"/>
              </a:ext>
            </a:extLst>
          </p:cNvPr>
          <p:cNvSpPr/>
          <p:nvPr/>
        </p:nvSpPr>
        <p:spPr>
          <a:xfrm>
            <a:off x="194430" y="1107690"/>
            <a:ext cx="4285742" cy="5285724"/>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266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684DF7A-54EB-48B4-AF05-39B9874C9FA4}"/>
              </a:ext>
            </a:extLst>
          </p:cNvPr>
          <p:cNvSpPr>
            <a:spLocks noGrp="1"/>
          </p:cNvSpPr>
          <p:nvPr>
            <p:ph type="sldNum" sz="quarter" idx="12"/>
          </p:nvPr>
        </p:nvSpPr>
        <p:spPr/>
        <p:txBody>
          <a:bodyPr/>
          <a:lstStyle/>
          <a:p>
            <a:fld id="{E573346A-FCA4-684E-8D18-26E8324063ED}" type="slidenum">
              <a:rPr lang="en-US" smtClean="0"/>
              <a:t>7</a:t>
            </a:fld>
            <a:endParaRPr lang="en-US" dirty="0"/>
          </a:p>
        </p:txBody>
      </p:sp>
      <p:sp>
        <p:nvSpPr>
          <p:cNvPr id="9" name="Title 4">
            <a:extLst>
              <a:ext uri="{FF2B5EF4-FFF2-40B4-BE49-F238E27FC236}">
                <a16:creationId xmlns:a16="http://schemas.microsoft.com/office/drawing/2014/main" id="{6A94CB28-27C9-493E-B88D-D72203A742A9}"/>
              </a:ext>
            </a:extLst>
          </p:cNvPr>
          <p:cNvSpPr txBox="1">
            <a:spLocks/>
          </p:cNvSpPr>
          <p:nvPr/>
        </p:nvSpPr>
        <p:spPr>
          <a:xfrm>
            <a:off x="630935" y="378460"/>
            <a:ext cx="8208894" cy="68580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2800" b="1" i="0" kern="1200" baseline="0">
                <a:solidFill>
                  <a:srgbClr val="1F1F1F"/>
                </a:solidFill>
                <a:latin typeface="Calibri" charset="0"/>
                <a:ea typeface="Calibri" charset="0"/>
                <a:cs typeface="Calibri" charset="0"/>
              </a:defRPr>
            </a:lvl1pPr>
          </a:lstStyle>
          <a:p>
            <a:r>
              <a:rPr lang="en-US" dirty="0">
                <a:solidFill>
                  <a:schemeClr val="tx1"/>
                </a:solidFill>
              </a:rPr>
              <a:t>Research Scientific Computing Devices (</a:t>
            </a:r>
            <a:r>
              <a:rPr lang="en-US" i="1" dirty="0">
                <a:solidFill>
                  <a:schemeClr val="tx1"/>
                </a:solidFill>
              </a:rPr>
              <a:t>contd.</a:t>
            </a:r>
            <a:r>
              <a:rPr lang="en-US" dirty="0">
                <a:solidFill>
                  <a:schemeClr val="tx1"/>
                </a:solidFill>
              </a:rPr>
              <a:t>) </a:t>
            </a:r>
          </a:p>
        </p:txBody>
      </p:sp>
      <p:sp>
        <p:nvSpPr>
          <p:cNvPr id="20" name="Rectangle 19">
            <a:extLst>
              <a:ext uri="{FF2B5EF4-FFF2-40B4-BE49-F238E27FC236}">
                <a16:creationId xmlns:a16="http://schemas.microsoft.com/office/drawing/2014/main" id="{1BE5B349-849B-4936-A758-1666479EBDC2}"/>
              </a:ext>
            </a:extLst>
          </p:cNvPr>
          <p:cNvSpPr/>
          <p:nvPr/>
        </p:nvSpPr>
        <p:spPr>
          <a:xfrm>
            <a:off x="1474761" y="1405426"/>
            <a:ext cx="6876824" cy="1015663"/>
          </a:xfrm>
          <a:prstGeom prst="rect">
            <a:avLst/>
          </a:prstGeom>
          <a:ln>
            <a:noFill/>
          </a:ln>
        </p:spPr>
        <p:txBody>
          <a:bodyPr wrap="square">
            <a:spAutoFit/>
          </a:bodyPr>
          <a:lstStyle/>
          <a:p>
            <a:r>
              <a:rPr lang="en-US" sz="2000" dirty="0"/>
              <a:t>In the Second Quarter (Q2) of 2020, a new process will rollout for submitting RSCDs to OIT and RSD for evaluation and connection to the VA network.</a:t>
            </a:r>
          </a:p>
        </p:txBody>
      </p:sp>
      <p:sp>
        <p:nvSpPr>
          <p:cNvPr id="21" name="Rectangle 20">
            <a:extLst>
              <a:ext uri="{FF2B5EF4-FFF2-40B4-BE49-F238E27FC236}">
                <a16:creationId xmlns:a16="http://schemas.microsoft.com/office/drawing/2014/main" id="{8172CAA2-9E31-420F-9135-3773BAB79F81}"/>
              </a:ext>
            </a:extLst>
          </p:cNvPr>
          <p:cNvSpPr/>
          <p:nvPr/>
        </p:nvSpPr>
        <p:spPr>
          <a:xfrm>
            <a:off x="1424850" y="2414933"/>
            <a:ext cx="7097891" cy="1015663"/>
          </a:xfrm>
          <a:prstGeom prst="rect">
            <a:avLst/>
          </a:prstGeom>
        </p:spPr>
        <p:txBody>
          <a:bodyPr wrap="square">
            <a:spAutoFit/>
          </a:bodyPr>
          <a:lstStyle/>
          <a:p>
            <a:r>
              <a:rPr lang="en-US" sz="2000" dirty="0"/>
              <a:t>The process will utilize the Service Now (SNOW) ticket system for submission.  It will mirror a similar system for connecting Medical Devices and Special Purpose Systems.</a:t>
            </a:r>
          </a:p>
        </p:txBody>
      </p:sp>
      <p:sp>
        <p:nvSpPr>
          <p:cNvPr id="22" name="Rectangle 21">
            <a:extLst>
              <a:ext uri="{FF2B5EF4-FFF2-40B4-BE49-F238E27FC236}">
                <a16:creationId xmlns:a16="http://schemas.microsoft.com/office/drawing/2014/main" id="{AE20BFA0-30E1-4178-8F19-3E1EF92C2C70}"/>
              </a:ext>
            </a:extLst>
          </p:cNvPr>
          <p:cNvSpPr/>
          <p:nvPr/>
        </p:nvSpPr>
        <p:spPr>
          <a:xfrm>
            <a:off x="1458327" y="3465403"/>
            <a:ext cx="5973477" cy="707886"/>
          </a:xfrm>
          <a:prstGeom prst="rect">
            <a:avLst/>
          </a:prstGeom>
        </p:spPr>
        <p:txBody>
          <a:bodyPr wrap="square">
            <a:spAutoFit/>
          </a:bodyPr>
          <a:lstStyle/>
          <a:p>
            <a:r>
              <a:rPr lang="en-US" sz="2000" dirty="0"/>
              <a:t>Pilot conducted at San Francisco VAMC. Guidance and training will be made available soon.</a:t>
            </a:r>
          </a:p>
        </p:txBody>
      </p:sp>
      <p:sp>
        <p:nvSpPr>
          <p:cNvPr id="23" name="Rectangle 22">
            <a:extLst>
              <a:ext uri="{FF2B5EF4-FFF2-40B4-BE49-F238E27FC236}">
                <a16:creationId xmlns:a16="http://schemas.microsoft.com/office/drawing/2014/main" id="{17D94470-3B9C-4DE0-AA05-7222BBE683F1}"/>
              </a:ext>
            </a:extLst>
          </p:cNvPr>
          <p:cNvSpPr/>
          <p:nvPr/>
        </p:nvSpPr>
        <p:spPr>
          <a:xfrm>
            <a:off x="1474761" y="5250793"/>
            <a:ext cx="6372262" cy="400110"/>
          </a:xfrm>
          <a:prstGeom prst="rect">
            <a:avLst/>
          </a:prstGeom>
        </p:spPr>
        <p:txBody>
          <a:bodyPr wrap="square">
            <a:spAutoFit/>
          </a:bodyPr>
          <a:lstStyle/>
          <a:p>
            <a:r>
              <a:rPr lang="en-US" sz="2000" dirty="0"/>
              <a:t>Please watch for announcements about the new process.</a:t>
            </a:r>
          </a:p>
        </p:txBody>
      </p:sp>
      <p:sp>
        <p:nvSpPr>
          <p:cNvPr id="24" name="Rectangle 23">
            <a:extLst>
              <a:ext uri="{FF2B5EF4-FFF2-40B4-BE49-F238E27FC236}">
                <a16:creationId xmlns:a16="http://schemas.microsoft.com/office/drawing/2014/main" id="{ECA5860B-8100-4C43-9087-F2A7FE69D363}"/>
              </a:ext>
            </a:extLst>
          </p:cNvPr>
          <p:cNvSpPr/>
          <p:nvPr/>
        </p:nvSpPr>
        <p:spPr>
          <a:xfrm>
            <a:off x="1458327" y="4312127"/>
            <a:ext cx="6372262" cy="707886"/>
          </a:xfrm>
          <a:prstGeom prst="rect">
            <a:avLst/>
          </a:prstGeom>
        </p:spPr>
        <p:txBody>
          <a:bodyPr wrap="square">
            <a:spAutoFit/>
          </a:bodyPr>
          <a:lstStyle/>
          <a:p>
            <a:r>
              <a:rPr lang="en-US" sz="2000" dirty="0"/>
              <a:t>It is recommended that sites pick some RSCDs for prioritization for submission</a:t>
            </a:r>
            <a:r>
              <a:rPr lang="en-US" dirty="0"/>
              <a:t>.</a:t>
            </a:r>
            <a:endParaRPr lang="en-US" sz="1400" dirty="0"/>
          </a:p>
        </p:txBody>
      </p:sp>
      <p:grpSp>
        <p:nvGrpSpPr>
          <p:cNvPr id="8" name="Group 7">
            <a:extLst>
              <a:ext uri="{FF2B5EF4-FFF2-40B4-BE49-F238E27FC236}">
                <a16:creationId xmlns:a16="http://schemas.microsoft.com/office/drawing/2014/main" id="{4891555B-F6E0-470D-A1F5-1AFC484C3CF9}"/>
              </a:ext>
            </a:extLst>
          </p:cNvPr>
          <p:cNvGrpSpPr/>
          <p:nvPr/>
        </p:nvGrpSpPr>
        <p:grpSpPr>
          <a:xfrm>
            <a:off x="662905" y="1652318"/>
            <a:ext cx="594360" cy="548640"/>
            <a:chOff x="679457" y="1426764"/>
            <a:chExt cx="594360" cy="548640"/>
          </a:xfrm>
        </p:grpSpPr>
        <p:sp>
          <p:nvSpPr>
            <p:cNvPr id="10" name="Hexagon 9">
              <a:extLst>
                <a:ext uri="{FF2B5EF4-FFF2-40B4-BE49-F238E27FC236}">
                  <a16:creationId xmlns:a16="http://schemas.microsoft.com/office/drawing/2014/main" id="{CEC9C64E-05EF-4251-B598-F4FE2D9AFD6A}"/>
                </a:ext>
              </a:extLst>
            </p:cNvPr>
            <p:cNvSpPr/>
            <p:nvPr/>
          </p:nvSpPr>
          <p:spPr>
            <a:xfrm rot="1944002">
              <a:off x="679457" y="1426764"/>
              <a:ext cx="594360" cy="548640"/>
            </a:xfrm>
            <a:prstGeom prst="hexagon">
              <a:avLst/>
            </a:prstGeom>
            <a:noFill/>
            <a:ln w="66675">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Graphic 24" descr="Customer review">
              <a:extLst>
                <a:ext uri="{FF2B5EF4-FFF2-40B4-BE49-F238E27FC236}">
                  <a16:creationId xmlns:a16="http://schemas.microsoft.com/office/drawing/2014/main" id="{E9599D61-456C-40EE-A76E-2D40C39B9E9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11465" y="1502182"/>
              <a:ext cx="320040" cy="384048"/>
            </a:xfrm>
            <a:prstGeom prst="rect">
              <a:avLst/>
            </a:prstGeom>
          </p:spPr>
        </p:pic>
      </p:grpSp>
      <p:grpSp>
        <p:nvGrpSpPr>
          <p:cNvPr id="15" name="Group 14">
            <a:extLst>
              <a:ext uri="{FF2B5EF4-FFF2-40B4-BE49-F238E27FC236}">
                <a16:creationId xmlns:a16="http://schemas.microsoft.com/office/drawing/2014/main" id="{2EA503E5-44F9-4906-B5ED-94EFD2958456}"/>
              </a:ext>
            </a:extLst>
          </p:cNvPr>
          <p:cNvGrpSpPr/>
          <p:nvPr/>
        </p:nvGrpSpPr>
        <p:grpSpPr>
          <a:xfrm>
            <a:off x="674305" y="2649461"/>
            <a:ext cx="594360" cy="548640"/>
            <a:chOff x="678455" y="2301461"/>
            <a:chExt cx="594360" cy="548640"/>
          </a:xfrm>
        </p:grpSpPr>
        <p:sp>
          <p:nvSpPr>
            <p:cNvPr id="11" name="Hexagon 10">
              <a:extLst>
                <a:ext uri="{FF2B5EF4-FFF2-40B4-BE49-F238E27FC236}">
                  <a16:creationId xmlns:a16="http://schemas.microsoft.com/office/drawing/2014/main" id="{85930EE7-513C-4C2B-A072-E6E3B653041C}"/>
                </a:ext>
              </a:extLst>
            </p:cNvPr>
            <p:cNvSpPr/>
            <p:nvPr/>
          </p:nvSpPr>
          <p:spPr>
            <a:xfrm rot="1944002">
              <a:off x="678455" y="2301461"/>
              <a:ext cx="594360" cy="548640"/>
            </a:xfrm>
            <a:prstGeom prst="hexagon">
              <a:avLst/>
            </a:prstGeom>
            <a:noFill/>
            <a:ln w="666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descr="Label">
              <a:extLst>
                <a:ext uri="{FF2B5EF4-FFF2-40B4-BE49-F238E27FC236}">
                  <a16:creationId xmlns:a16="http://schemas.microsoft.com/office/drawing/2014/main" id="{0EF8711A-A322-479E-9181-0DC43BA8368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17951" y="2380477"/>
              <a:ext cx="320040" cy="384048"/>
            </a:xfrm>
            <a:prstGeom prst="rect">
              <a:avLst/>
            </a:prstGeom>
          </p:spPr>
        </p:pic>
      </p:grpSp>
      <p:grpSp>
        <p:nvGrpSpPr>
          <p:cNvPr id="16" name="Group 15">
            <a:extLst>
              <a:ext uri="{FF2B5EF4-FFF2-40B4-BE49-F238E27FC236}">
                <a16:creationId xmlns:a16="http://schemas.microsoft.com/office/drawing/2014/main" id="{D8448E67-FA37-418F-A0E5-F8475310B5F0}"/>
              </a:ext>
            </a:extLst>
          </p:cNvPr>
          <p:cNvGrpSpPr/>
          <p:nvPr/>
        </p:nvGrpSpPr>
        <p:grpSpPr>
          <a:xfrm>
            <a:off x="674305" y="3565761"/>
            <a:ext cx="594360" cy="548640"/>
            <a:chOff x="664076" y="3286804"/>
            <a:chExt cx="594360" cy="548640"/>
          </a:xfrm>
        </p:grpSpPr>
        <p:sp>
          <p:nvSpPr>
            <p:cNvPr id="12" name="Hexagon 11">
              <a:extLst>
                <a:ext uri="{FF2B5EF4-FFF2-40B4-BE49-F238E27FC236}">
                  <a16:creationId xmlns:a16="http://schemas.microsoft.com/office/drawing/2014/main" id="{666C4BEC-7A93-478D-A8CA-18345DD04C42}"/>
                </a:ext>
              </a:extLst>
            </p:cNvPr>
            <p:cNvSpPr/>
            <p:nvPr/>
          </p:nvSpPr>
          <p:spPr>
            <a:xfrm rot="1944002">
              <a:off x="664076" y="3286804"/>
              <a:ext cx="594360" cy="548640"/>
            </a:xfrm>
            <a:prstGeom prst="hexagon">
              <a:avLst/>
            </a:prstGeom>
            <a:noFill/>
            <a:ln w="666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7" name="Graphic 26" descr="Teacher">
              <a:extLst>
                <a:ext uri="{FF2B5EF4-FFF2-40B4-BE49-F238E27FC236}">
                  <a16:creationId xmlns:a16="http://schemas.microsoft.com/office/drawing/2014/main" id="{3B3B9855-26EE-4729-A072-9609170A308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89836" y="3363287"/>
              <a:ext cx="320040" cy="384048"/>
            </a:xfrm>
            <a:prstGeom prst="rect">
              <a:avLst/>
            </a:prstGeom>
          </p:spPr>
        </p:pic>
      </p:grpSp>
      <p:grpSp>
        <p:nvGrpSpPr>
          <p:cNvPr id="18" name="Group 17">
            <a:extLst>
              <a:ext uri="{FF2B5EF4-FFF2-40B4-BE49-F238E27FC236}">
                <a16:creationId xmlns:a16="http://schemas.microsoft.com/office/drawing/2014/main" id="{E141D8C3-987A-42B6-9615-E8A9FF093292}"/>
              </a:ext>
            </a:extLst>
          </p:cNvPr>
          <p:cNvGrpSpPr/>
          <p:nvPr/>
        </p:nvGrpSpPr>
        <p:grpSpPr>
          <a:xfrm>
            <a:off x="642772" y="5206632"/>
            <a:ext cx="594360" cy="548640"/>
            <a:chOff x="671517" y="5112236"/>
            <a:chExt cx="594360" cy="548640"/>
          </a:xfrm>
        </p:grpSpPr>
        <p:sp>
          <p:nvSpPr>
            <p:cNvPr id="13" name="Hexagon 12">
              <a:extLst>
                <a:ext uri="{FF2B5EF4-FFF2-40B4-BE49-F238E27FC236}">
                  <a16:creationId xmlns:a16="http://schemas.microsoft.com/office/drawing/2014/main" id="{2473DA88-E9F2-4423-B170-B1FF77F1C2D7}"/>
                </a:ext>
              </a:extLst>
            </p:cNvPr>
            <p:cNvSpPr/>
            <p:nvPr/>
          </p:nvSpPr>
          <p:spPr>
            <a:xfrm rot="1944002">
              <a:off x="671517" y="5112236"/>
              <a:ext cx="594360" cy="548640"/>
            </a:xfrm>
            <a:prstGeom prst="hexagon">
              <a:avLst/>
            </a:prstGeom>
            <a:noFill/>
            <a:ln w="666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Graphic 27" descr="Megaphone">
              <a:extLst>
                <a:ext uri="{FF2B5EF4-FFF2-40B4-BE49-F238E27FC236}">
                  <a16:creationId xmlns:a16="http://schemas.microsoft.com/office/drawing/2014/main" id="{52602D5C-1575-47F4-B3F3-82C3C22111A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06214" y="5170853"/>
              <a:ext cx="320040" cy="384048"/>
            </a:xfrm>
            <a:prstGeom prst="rect">
              <a:avLst/>
            </a:prstGeom>
          </p:spPr>
        </p:pic>
      </p:grpSp>
      <p:grpSp>
        <p:nvGrpSpPr>
          <p:cNvPr id="17" name="Group 16">
            <a:extLst>
              <a:ext uri="{FF2B5EF4-FFF2-40B4-BE49-F238E27FC236}">
                <a16:creationId xmlns:a16="http://schemas.microsoft.com/office/drawing/2014/main" id="{39E539DB-8260-41B5-9E15-64B15D28C25A}"/>
              </a:ext>
            </a:extLst>
          </p:cNvPr>
          <p:cNvGrpSpPr/>
          <p:nvPr/>
        </p:nvGrpSpPr>
        <p:grpSpPr>
          <a:xfrm>
            <a:off x="652676" y="4405823"/>
            <a:ext cx="594360" cy="548640"/>
            <a:chOff x="652927" y="4192526"/>
            <a:chExt cx="594360" cy="548640"/>
          </a:xfrm>
        </p:grpSpPr>
        <p:sp>
          <p:nvSpPr>
            <p:cNvPr id="14" name="Hexagon 13">
              <a:extLst>
                <a:ext uri="{FF2B5EF4-FFF2-40B4-BE49-F238E27FC236}">
                  <a16:creationId xmlns:a16="http://schemas.microsoft.com/office/drawing/2014/main" id="{FE73BC07-CBFF-4E98-ADD4-DC579BF3B0F4}"/>
                </a:ext>
              </a:extLst>
            </p:cNvPr>
            <p:cNvSpPr/>
            <p:nvPr/>
          </p:nvSpPr>
          <p:spPr>
            <a:xfrm rot="1944002">
              <a:off x="652927" y="4192526"/>
              <a:ext cx="594360" cy="548640"/>
            </a:xfrm>
            <a:prstGeom prst="hexagon">
              <a:avLst/>
            </a:prstGeom>
            <a:noFill/>
            <a:ln w="666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 name="Graphic 28" descr="Presentation with checklist">
              <a:extLst>
                <a:ext uri="{FF2B5EF4-FFF2-40B4-BE49-F238E27FC236}">
                  <a16:creationId xmlns:a16="http://schemas.microsoft.com/office/drawing/2014/main" id="{BA86CC1B-213C-45AF-A08F-B1625B1B73D4}"/>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79932" y="4262573"/>
              <a:ext cx="320040" cy="384048"/>
            </a:xfrm>
            <a:prstGeom prst="rect">
              <a:avLst/>
            </a:prstGeom>
          </p:spPr>
        </p:pic>
      </p:grpSp>
    </p:spTree>
    <p:extLst>
      <p:ext uri="{BB962C8B-B14F-4D97-AF65-F5344CB8AC3E}">
        <p14:creationId xmlns:p14="http://schemas.microsoft.com/office/powerpoint/2010/main" val="1073159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4">
            <a:extLst>
              <a:ext uri="{FF2B5EF4-FFF2-40B4-BE49-F238E27FC236}">
                <a16:creationId xmlns:a16="http://schemas.microsoft.com/office/drawing/2014/main" id="{E6144070-B8C4-49B4-BB6D-0CBEC0E433A1}"/>
              </a:ext>
            </a:extLst>
          </p:cNvPr>
          <p:cNvSpPr txBox="1">
            <a:spLocks/>
          </p:cNvSpPr>
          <p:nvPr/>
        </p:nvSpPr>
        <p:spPr>
          <a:xfrm>
            <a:off x="630934" y="378460"/>
            <a:ext cx="8513065" cy="68580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2800" b="1" i="0" kern="1200" baseline="0">
                <a:solidFill>
                  <a:srgbClr val="1F1F1F"/>
                </a:solidFill>
                <a:latin typeface="Calibri" charset="0"/>
                <a:ea typeface="Calibri" charset="0"/>
                <a:cs typeface="Calibri" charset="0"/>
              </a:defRPr>
            </a:lvl1pPr>
          </a:lstStyle>
          <a:p>
            <a:r>
              <a:rPr lang="en-US" dirty="0">
                <a:solidFill>
                  <a:schemeClr val="tx1"/>
                </a:solidFill>
              </a:rPr>
              <a:t>Research Cybersecurity Administration Program (RCAP) Overview</a:t>
            </a:r>
          </a:p>
        </p:txBody>
      </p:sp>
      <p:sp>
        <p:nvSpPr>
          <p:cNvPr id="9" name="Rectangle 8">
            <a:extLst>
              <a:ext uri="{FF2B5EF4-FFF2-40B4-BE49-F238E27FC236}">
                <a16:creationId xmlns:a16="http://schemas.microsoft.com/office/drawing/2014/main" id="{23389AAE-2A96-41F8-A3EE-ACBB5E58C8DB}"/>
              </a:ext>
            </a:extLst>
          </p:cNvPr>
          <p:cNvSpPr/>
          <p:nvPr/>
        </p:nvSpPr>
        <p:spPr>
          <a:xfrm>
            <a:off x="500743" y="1384050"/>
            <a:ext cx="8382000" cy="923330"/>
          </a:xfrm>
          <a:prstGeom prst="rect">
            <a:avLst/>
          </a:prstGeom>
        </p:spPr>
        <p:txBody>
          <a:bodyPr wrap="square">
            <a:spAutoFit/>
          </a:bodyPr>
          <a:lstStyle/>
          <a:p>
            <a:r>
              <a:rPr lang="en-US" dirty="0"/>
              <a:t>RSD’s objective is to provide assistance and guidance to local facilities conducting research, while adhering to research information security policy. The following are some of the outlets used for this purpose:</a:t>
            </a:r>
          </a:p>
        </p:txBody>
      </p:sp>
      <p:sp>
        <p:nvSpPr>
          <p:cNvPr id="10" name="Rectangle: Rounded Corners 9">
            <a:extLst>
              <a:ext uri="{FF2B5EF4-FFF2-40B4-BE49-F238E27FC236}">
                <a16:creationId xmlns:a16="http://schemas.microsoft.com/office/drawing/2014/main" id="{DD398E1B-0F4C-4A4F-85E1-3928F357FDDB}"/>
              </a:ext>
            </a:extLst>
          </p:cNvPr>
          <p:cNvSpPr/>
          <p:nvPr/>
        </p:nvSpPr>
        <p:spPr>
          <a:xfrm>
            <a:off x="1161142" y="2930354"/>
            <a:ext cx="2685143" cy="1258317"/>
          </a:xfrm>
          <a:prstGeom prst="roundRect">
            <a:avLst/>
          </a:prstGeom>
          <a:solidFill>
            <a:srgbClr val="213B69"/>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DA4B676-2B0A-4C68-9495-A4CB469E0DDF}"/>
              </a:ext>
            </a:extLst>
          </p:cNvPr>
          <p:cNvGrpSpPr/>
          <p:nvPr/>
        </p:nvGrpSpPr>
        <p:grpSpPr>
          <a:xfrm>
            <a:off x="2000793" y="2445377"/>
            <a:ext cx="1005840" cy="1005840"/>
            <a:chOff x="4177937" y="2596690"/>
            <a:chExt cx="1005840" cy="1005840"/>
          </a:xfrm>
        </p:grpSpPr>
        <p:sp>
          <p:nvSpPr>
            <p:cNvPr id="12" name="Flowchart: Connector 11">
              <a:extLst>
                <a:ext uri="{FF2B5EF4-FFF2-40B4-BE49-F238E27FC236}">
                  <a16:creationId xmlns:a16="http://schemas.microsoft.com/office/drawing/2014/main" id="{97409451-9099-4D53-AE9E-BA257701BA3B}"/>
                </a:ext>
              </a:extLst>
            </p:cNvPr>
            <p:cNvSpPr/>
            <p:nvPr/>
          </p:nvSpPr>
          <p:spPr>
            <a:xfrm>
              <a:off x="4177937" y="2596690"/>
              <a:ext cx="1005840" cy="1005840"/>
            </a:xfrm>
            <a:prstGeom prst="flowChartConnector">
              <a:avLst/>
            </a:prstGeom>
            <a:solidFill>
              <a:srgbClr val="213B69"/>
            </a:solidFill>
            <a:ln>
              <a:solidFill>
                <a:srgbClr val="213B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7F70EDAA-1088-4CBE-801F-402D9789EF58}"/>
                </a:ext>
              </a:extLst>
            </p:cNvPr>
            <p:cNvSpPr/>
            <p:nvPr/>
          </p:nvSpPr>
          <p:spPr>
            <a:xfrm>
              <a:off x="4223657" y="2645113"/>
              <a:ext cx="914400" cy="9144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2B15CDF4-881C-4C00-BF72-0EBB37D08DE6}"/>
              </a:ext>
            </a:extLst>
          </p:cNvPr>
          <p:cNvSpPr/>
          <p:nvPr/>
        </p:nvSpPr>
        <p:spPr>
          <a:xfrm>
            <a:off x="1968759" y="3530592"/>
            <a:ext cx="922945" cy="323165"/>
          </a:xfrm>
          <a:prstGeom prst="rect">
            <a:avLst/>
          </a:prstGeom>
        </p:spPr>
        <p:txBody>
          <a:bodyPr wrap="none">
            <a:spAutoFit/>
          </a:bodyPr>
          <a:lstStyle/>
          <a:p>
            <a:r>
              <a:rPr lang="en-US" sz="1500" dirty="0">
                <a:solidFill>
                  <a:schemeClr val="bg1"/>
                </a:solidFill>
              </a:rPr>
              <a:t>Webinars</a:t>
            </a:r>
          </a:p>
        </p:txBody>
      </p:sp>
      <p:sp>
        <p:nvSpPr>
          <p:cNvPr id="15" name="Rectangle: Rounded Corners 14">
            <a:extLst>
              <a:ext uri="{FF2B5EF4-FFF2-40B4-BE49-F238E27FC236}">
                <a16:creationId xmlns:a16="http://schemas.microsoft.com/office/drawing/2014/main" id="{825F67BE-A2CB-490E-8424-3CFD6ABC440D}"/>
              </a:ext>
            </a:extLst>
          </p:cNvPr>
          <p:cNvSpPr/>
          <p:nvPr/>
        </p:nvSpPr>
        <p:spPr>
          <a:xfrm>
            <a:off x="4653902" y="2931441"/>
            <a:ext cx="2685143" cy="1258317"/>
          </a:xfrm>
          <a:prstGeom prst="roundRect">
            <a:avLst/>
          </a:prstGeom>
          <a:solidFill>
            <a:srgbClr val="213B69"/>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8316FCB0-1F6D-41A0-B968-0DE4DA992024}"/>
              </a:ext>
            </a:extLst>
          </p:cNvPr>
          <p:cNvGrpSpPr/>
          <p:nvPr/>
        </p:nvGrpSpPr>
        <p:grpSpPr>
          <a:xfrm>
            <a:off x="5493553" y="2446464"/>
            <a:ext cx="1005840" cy="1005840"/>
            <a:chOff x="4177937" y="2596690"/>
            <a:chExt cx="1005840" cy="1005840"/>
          </a:xfrm>
        </p:grpSpPr>
        <p:sp>
          <p:nvSpPr>
            <p:cNvPr id="17" name="Flowchart: Connector 16">
              <a:extLst>
                <a:ext uri="{FF2B5EF4-FFF2-40B4-BE49-F238E27FC236}">
                  <a16:creationId xmlns:a16="http://schemas.microsoft.com/office/drawing/2014/main" id="{F521619E-83A5-4671-B2A9-B4B2C41CCC88}"/>
                </a:ext>
              </a:extLst>
            </p:cNvPr>
            <p:cNvSpPr/>
            <p:nvPr/>
          </p:nvSpPr>
          <p:spPr>
            <a:xfrm>
              <a:off x="4177937" y="2596690"/>
              <a:ext cx="1005840" cy="1005840"/>
            </a:xfrm>
            <a:prstGeom prst="flowChartConnector">
              <a:avLst/>
            </a:prstGeom>
            <a:solidFill>
              <a:srgbClr val="213B69"/>
            </a:solidFill>
            <a:ln>
              <a:solidFill>
                <a:srgbClr val="213B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a:extLst>
                <a:ext uri="{FF2B5EF4-FFF2-40B4-BE49-F238E27FC236}">
                  <a16:creationId xmlns:a16="http://schemas.microsoft.com/office/drawing/2014/main" id="{A5F140E8-9AAB-4764-8D42-5E0F9E90B06A}"/>
                </a:ext>
              </a:extLst>
            </p:cNvPr>
            <p:cNvSpPr/>
            <p:nvPr/>
          </p:nvSpPr>
          <p:spPr>
            <a:xfrm>
              <a:off x="4223657" y="2645113"/>
              <a:ext cx="914400" cy="9144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Rounded Corners 18">
            <a:extLst>
              <a:ext uri="{FF2B5EF4-FFF2-40B4-BE49-F238E27FC236}">
                <a16:creationId xmlns:a16="http://schemas.microsoft.com/office/drawing/2014/main" id="{735AE199-CA92-4C00-A15E-80A6BC382A02}"/>
              </a:ext>
            </a:extLst>
          </p:cNvPr>
          <p:cNvSpPr/>
          <p:nvPr/>
        </p:nvSpPr>
        <p:spPr>
          <a:xfrm>
            <a:off x="1161140" y="4811645"/>
            <a:ext cx="2685143" cy="1258317"/>
          </a:xfrm>
          <a:prstGeom prst="roundRect">
            <a:avLst/>
          </a:prstGeom>
          <a:solidFill>
            <a:srgbClr val="213B69"/>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B7D587D8-9C99-4D9B-8232-976576021FF8}"/>
              </a:ext>
            </a:extLst>
          </p:cNvPr>
          <p:cNvGrpSpPr/>
          <p:nvPr/>
        </p:nvGrpSpPr>
        <p:grpSpPr>
          <a:xfrm>
            <a:off x="2000791" y="4326668"/>
            <a:ext cx="1005840" cy="1005840"/>
            <a:chOff x="4177937" y="2596690"/>
            <a:chExt cx="1005840" cy="1005840"/>
          </a:xfrm>
        </p:grpSpPr>
        <p:sp>
          <p:nvSpPr>
            <p:cNvPr id="21" name="Flowchart: Connector 20">
              <a:extLst>
                <a:ext uri="{FF2B5EF4-FFF2-40B4-BE49-F238E27FC236}">
                  <a16:creationId xmlns:a16="http://schemas.microsoft.com/office/drawing/2014/main" id="{96BC41B0-426D-4EAA-A0A0-CBF0E8D24E94}"/>
                </a:ext>
              </a:extLst>
            </p:cNvPr>
            <p:cNvSpPr/>
            <p:nvPr/>
          </p:nvSpPr>
          <p:spPr>
            <a:xfrm>
              <a:off x="4177937" y="2596690"/>
              <a:ext cx="1005840" cy="1005840"/>
            </a:xfrm>
            <a:prstGeom prst="flowChartConnector">
              <a:avLst/>
            </a:prstGeom>
            <a:solidFill>
              <a:srgbClr val="213B69"/>
            </a:solidFill>
            <a:ln>
              <a:solidFill>
                <a:srgbClr val="213B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lowchart: Connector 21">
              <a:extLst>
                <a:ext uri="{FF2B5EF4-FFF2-40B4-BE49-F238E27FC236}">
                  <a16:creationId xmlns:a16="http://schemas.microsoft.com/office/drawing/2014/main" id="{408B3E7F-39C3-4E09-8D87-522079E6CE38}"/>
                </a:ext>
              </a:extLst>
            </p:cNvPr>
            <p:cNvSpPr/>
            <p:nvPr/>
          </p:nvSpPr>
          <p:spPr>
            <a:xfrm>
              <a:off x="4223657" y="2645113"/>
              <a:ext cx="914400" cy="9144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Rounded Corners 22">
            <a:extLst>
              <a:ext uri="{FF2B5EF4-FFF2-40B4-BE49-F238E27FC236}">
                <a16:creationId xmlns:a16="http://schemas.microsoft.com/office/drawing/2014/main" id="{918AF7B1-767D-4B4F-B000-410B89A623C6}"/>
              </a:ext>
            </a:extLst>
          </p:cNvPr>
          <p:cNvSpPr/>
          <p:nvPr/>
        </p:nvSpPr>
        <p:spPr>
          <a:xfrm>
            <a:off x="4653902" y="4811645"/>
            <a:ext cx="2685143" cy="1258317"/>
          </a:xfrm>
          <a:prstGeom prst="roundRect">
            <a:avLst/>
          </a:prstGeom>
          <a:solidFill>
            <a:srgbClr val="213B69"/>
          </a:solid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8EE6C88F-C061-43FA-9923-8A67CE4E7154}"/>
              </a:ext>
            </a:extLst>
          </p:cNvPr>
          <p:cNvGrpSpPr/>
          <p:nvPr/>
        </p:nvGrpSpPr>
        <p:grpSpPr>
          <a:xfrm>
            <a:off x="5493553" y="4326668"/>
            <a:ext cx="1005840" cy="1005840"/>
            <a:chOff x="4177937" y="2596690"/>
            <a:chExt cx="1005840" cy="1005840"/>
          </a:xfrm>
        </p:grpSpPr>
        <p:sp>
          <p:nvSpPr>
            <p:cNvPr id="25" name="Flowchart: Connector 24">
              <a:extLst>
                <a:ext uri="{FF2B5EF4-FFF2-40B4-BE49-F238E27FC236}">
                  <a16:creationId xmlns:a16="http://schemas.microsoft.com/office/drawing/2014/main" id="{915F5470-E8D1-4C44-99AD-CAA764039DDF}"/>
                </a:ext>
              </a:extLst>
            </p:cNvPr>
            <p:cNvSpPr/>
            <p:nvPr/>
          </p:nvSpPr>
          <p:spPr>
            <a:xfrm>
              <a:off x="4177937" y="2596690"/>
              <a:ext cx="1005840" cy="1005840"/>
            </a:xfrm>
            <a:prstGeom prst="flowChartConnector">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Connector 25">
              <a:extLst>
                <a:ext uri="{FF2B5EF4-FFF2-40B4-BE49-F238E27FC236}">
                  <a16:creationId xmlns:a16="http://schemas.microsoft.com/office/drawing/2014/main" id="{960ED563-08C9-4A1A-A48A-A0A1650FBDA6}"/>
                </a:ext>
              </a:extLst>
            </p:cNvPr>
            <p:cNvSpPr/>
            <p:nvPr/>
          </p:nvSpPr>
          <p:spPr>
            <a:xfrm>
              <a:off x="4223657" y="2645113"/>
              <a:ext cx="914400" cy="9144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7" name="Rectangle 26">
            <a:extLst>
              <a:ext uri="{FF2B5EF4-FFF2-40B4-BE49-F238E27FC236}">
                <a16:creationId xmlns:a16="http://schemas.microsoft.com/office/drawing/2014/main" id="{7024176F-978D-4046-AA67-118892A08360}"/>
              </a:ext>
            </a:extLst>
          </p:cNvPr>
          <p:cNvSpPr/>
          <p:nvPr/>
        </p:nvSpPr>
        <p:spPr>
          <a:xfrm>
            <a:off x="4653902" y="3495709"/>
            <a:ext cx="2685143" cy="553998"/>
          </a:xfrm>
          <a:prstGeom prst="rect">
            <a:avLst/>
          </a:prstGeom>
        </p:spPr>
        <p:txBody>
          <a:bodyPr wrap="square">
            <a:spAutoFit/>
          </a:bodyPr>
          <a:lstStyle/>
          <a:p>
            <a:pPr marL="0" lvl="1" algn="ctr"/>
            <a:r>
              <a:rPr lang="en-US" sz="1500" dirty="0">
                <a:solidFill>
                  <a:schemeClr val="bg1"/>
                </a:solidFill>
              </a:rPr>
              <a:t>Monthly National Cybersecurity Research Teleconference (NCRT)</a:t>
            </a:r>
          </a:p>
        </p:txBody>
      </p:sp>
      <p:sp>
        <p:nvSpPr>
          <p:cNvPr id="28" name="Rectangle 27">
            <a:extLst>
              <a:ext uri="{FF2B5EF4-FFF2-40B4-BE49-F238E27FC236}">
                <a16:creationId xmlns:a16="http://schemas.microsoft.com/office/drawing/2014/main" id="{350920D0-A5CD-43C7-B83C-24B805D59426}"/>
              </a:ext>
            </a:extLst>
          </p:cNvPr>
          <p:cNvSpPr/>
          <p:nvPr/>
        </p:nvSpPr>
        <p:spPr>
          <a:xfrm>
            <a:off x="1415304" y="5470505"/>
            <a:ext cx="2176814" cy="323165"/>
          </a:xfrm>
          <a:prstGeom prst="rect">
            <a:avLst/>
          </a:prstGeom>
        </p:spPr>
        <p:txBody>
          <a:bodyPr wrap="none">
            <a:spAutoFit/>
          </a:bodyPr>
          <a:lstStyle/>
          <a:p>
            <a:pPr marL="0" lvl="1"/>
            <a:r>
              <a:rPr lang="en-US" sz="1500" dirty="0">
                <a:solidFill>
                  <a:schemeClr val="bg1"/>
                </a:solidFill>
              </a:rPr>
              <a:t>Formalized ITWD Training</a:t>
            </a:r>
          </a:p>
        </p:txBody>
      </p:sp>
      <p:sp>
        <p:nvSpPr>
          <p:cNvPr id="30" name="Rectangle 29">
            <a:extLst>
              <a:ext uri="{FF2B5EF4-FFF2-40B4-BE49-F238E27FC236}">
                <a16:creationId xmlns:a16="http://schemas.microsoft.com/office/drawing/2014/main" id="{20522F01-D877-44DC-B4C7-EB19896EA0A6}"/>
              </a:ext>
            </a:extLst>
          </p:cNvPr>
          <p:cNvSpPr/>
          <p:nvPr/>
        </p:nvSpPr>
        <p:spPr>
          <a:xfrm>
            <a:off x="4669917" y="5344412"/>
            <a:ext cx="2653111" cy="553998"/>
          </a:xfrm>
          <a:prstGeom prst="rect">
            <a:avLst/>
          </a:prstGeom>
        </p:spPr>
        <p:txBody>
          <a:bodyPr wrap="square">
            <a:spAutoFit/>
          </a:bodyPr>
          <a:lstStyle/>
          <a:p>
            <a:pPr marL="0" lvl="1" algn="ctr"/>
            <a:r>
              <a:rPr lang="en-US" sz="1500" dirty="0">
                <a:solidFill>
                  <a:schemeClr val="bg1"/>
                </a:solidFill>
              </a:rPr>
              <a:t>Research Cybersecurity Administration Program (RCAP)</a:t>
            </a:r>
          </a:p>
        </p:txBody>
      </p:sp>
      <p:pic>
        <p:nvPicPr>
          <p:cNvPr id="31" name="Graphic 30" descr="Internet">
            <a:extLst>
              <a:ext uri="{FF2B5EF4-FFF2-40B4-BE49-F238E27FC236}">
                <a16:creationId xmlns:a16="http://schemas.microsoft.com/office/drawing/2014/main" id="{E6EB2C08-1940-4D4D-B550-268E19C9BF4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83671" y="2608746"/>
            <a:ext cx="640080" cy="640080"/>
          </a:xfrm>
          <a:prstGeom prst="rect">
            <a:avLst/>
          </a:prstGeom>
        </p:spPr>
      </p:pic>
      <p:pic>
        <p:nvPicPr>
          <p:cNvPr id="32" name="Graphic 31" descr="Speaker Phone">
            <a:extLst>
              <a:ext uri="{FF2B5EF4-FFF2-40B4-BE49-F238E27FC236}">
                <a16:creationId xmlns:a16="http://schemas.microsoft.com/office/drawing/2014/main" id="{7D8390FC-7FF6-4A60-9BC9-0BA593B296F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693125" y="2611401"/>
            <a:ext cx="640080" cy="640080"/>
          </a:xfrm>
          <a:prstGeom prst="rect">
            <a:avLst/>
          </a:prstGeom>
        </p:spPr>
      </p:pic>
      <p:pic>
        <p:nvPicPr>
          <p:cNvPr id="33" name="Graphic 32" descr="Teacher">
            <a:extLst>
              <a:ext uri="{FF2B5EF4-FFF2-40B4-BE49-F238E27FC236}">
                <a16:creationId xmlns:a16="http://schemas.microsoft.com/office/drawing/2014/main" id="{1D6E2BE8-E984-4E30-AF24-B13D8801499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135591" y="4492289"/>
            <a:ext cx="640080" cy="640080"/>
          </a:xfrm>
          <a:prstGeom prst="rect">
            <a:avLst/>
          </a:prstGeom>
        </p:spPr>
      </p:pic>
      <p:pic>
        <p:nvPicPr>
          <p:cNvPr id="34" name="Graphic 33" descr="Group brainstorm">
            <a:extLst>
              <a:ext uri="{FF2B5EF4-FFF2-40B4-BE49-F238E27FC236}">
                <a16:creationId xmlns:a16="http://schemas.microsoft.com/office/drawing/2014/main" id="{48691051-BE53-4F49-AFAC-565E1FD9CDF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692448" y="4495147"/>
            <a:ext cx="640080" cy="640080"/>
          </a:xfrm>
          <a:prstGeom prst="rect">
            <a:avLst/>
          </a:prstGeom>
        </p:spPr>
      </p:pic>
      <p:sp>
        <p:nvSpPr>
          <p:cNvPr id="7" name="Slide Number Placeholder 6">
            <a:extLst>
              <a:ext uri="{FF2B5EF4-FFF2-40B4-BE49-F238E27FC236}">
                <a16:creationId xmlns:a16="http://schemas.microsoft.com/office/drawing/2014/main" id="{F2E2EC3E-33A7-457A-8399-DF01938BD95D}"/>
              </a:ext>
            </a:extLst>
          </p:cNvPr>
          <p:cNvSpPr>
            <a:spLocks noGrp="1"/>
          </p:cNvSpPr>
          <p:nvPr>
            <p:ph type="sldNum" sz="quarter" idx="12"/>
          </p:nvPr>
        </p:nvSpPr>
        <p:spPr/>
        <p:txBody>
          <a:bodyPr/>
          <a:lstStyle/>
          <a:p>
            <a:fld id="{E573346A-FCA4-684E-8D18-26E8324063ED}" type="slidenum">
              <a:rPr lang="en-US" smtClean="0"/>
              <a:t>8</a:t>
            </a:fld>
            <a:endParaRPr lang="en-US"/>
          </a:p>
        </p:txBody>
      </p:sp>
    </p:spTree>
    <p:extLst>
      <p:ext uri="{BB962C8B-B14F-4D97-AF65-F5344CB8AC3E}">
        <p14:creationId xmlns:p14="http://schemas.microsoft.com/office/powerpoint/2010/main" val="2955656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4">
            <a:extLst>
              <a:ext uri="{FF2B5EF4-FFF2-40B4-BE49-F238E27FC236}">
                <a16:creationId xmlns:a16="http://schemas.microsoft.com/office/drawing/2014/main" id="{44A32277-19B0-48B0-B9BD-556ECAEFF417}"/>
              </a:ext>
            </a:extLst>
          </p:cNvPr>
          <p:cNvSpPr txBox="1">
            <a:spLocks/>
          </p:cNvSpPr>
          <p:nvPr/>
        </p:nvSpPr>
        <p:spPr>
          <a:xfrm>
            <a:off x="630934" y="378460"/>
            <a:ext cx="8513065" cy="68580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2800" b="1" i="0" kern="1200" baseline="0">
                <a:solidFill>
                  <a:srgbClr val="1F1F1F"/>
                </a:solidFill>
                <a:latin typeface="Calibri" charset="0"/>
                <a:ea typeface="Calibri" charset="0"/>
                <a:cs typeface="Calibri" charset="0"/>
              </a:defRPr>
            </a:lvl1pPr>
          </a:lstStyle>
          <a:p>
            <a:r>
              <a:rPr lang="en-US" dirty="0">
                <a:solidFill>
                  <a:schemeClr val="tx1"/>
                </a:solidFill>
              </a:rPr>
              <a:t>Research Cybersecurity Administration Program (RCAP) Overview </a:t>
            </a:r>
            <a:r>
              <a:rPr lang="en-US" i="1" dirty="0">
                <a:solidFill>
                  <a:schemeClr val="tx1"/>
                </a:solidFill>
              </a:rPr>
              <a:t>(contd.)</a:t>
            </a:r>
            <a:endParaRPr lang="en-US" dirty="0">
              <a:solidFill>
                <a:schemeClr val="tx1"/>
              </a:solidFill>
            </a:endParaRPr>
          </a:p>
        </p:txBody>
      </p:sp>
      <p:sp>
        <p:nvSpPr>
          <p:cNvPr id="9" name="Rectangle 8">
            <a:extLst>
              <a:ext uri="{FF2B5EF4-FFF2-40B4-BE49-F238E27FC236}">
                <a16:creationId xmlns:a16="http://schemas.microsoft.com/office/drawing/2014/main" id="{23A6EA54-8AF1-44A7-B4D0-DD1D19A21C3E}"/>
              </a:ext>
            </a:extLst>
          </p:cNvPr>
          <p:cNvSpPr/>
          <p:nvPr/>
        </p:nvSpPr>
        <p:spPr>
          <a:xfrm>
            <a:off x="630933" y="1356250"/>
            <a:ext cx="8135695" cy="646331"/>
          </a:xfrm>
          <a:prstGeom prst="rect">
            <a:avLst/>
          </a:prstGeom>
        </p:spPr>
        <p:txBody>
          <a:bodyPr wrap="square">
            <a:spAutoFit/>
          </a:bodyPr>
          <a:lstStyle/>
          <a:p>
            <a:r>
              <a:rPr lang="en-US" dirty="0"/>
              <a:t>The Research Cybersecurity Administration Program (RCAP) includes the following components:</a:t>
            </a:r>
          </a:p>
        </p:txBody>
      </p:sp>
      <p:sp>
        <p:nvSpPr>
          <p:cNvPr id="12" name="Rectangle 11">
            <a:extLst>
              <a:ext uri="{FF2B5EF4-FFF2-40B4-BE49-F238E27FC236}">
                <a16:creationId xmlns:a16="http://schemas.microsoft.com/office/drawing/2014/main" id="{52E8E6D0-3F44-460D-B3F4-580D9BE9CCA4}"/>
              </a:ext>
            </a:extLst>
          </p:cNvPr>
          <p:cNvSpPr/>
          <p:nvPr/>
        </p:nvSpPr>
        <p:spPr>
          <a:xfrm>
            <a:off x="1511224" y="2169470"/>
            <a:ext cx="3162375" cy="1015663"/>
          </a:xfrm>
          <a:prstGeom prst="rect">
            <a:avLst/>
          </a:prstGeom>
        </p:spPr>
        <p:txBody>
          <a:bodyPr wrap="square">
            <a:spAutoFit/>
          </a:bodyPr>
          <a:lstStyle/>
          <a:p>
            <a:pPr marL="0" lvl="1"/>
            <a:r>
              <a:rPr lang="en-US" sz="1500" dirty="0"/>
              <a:t>On-site/Remote visits that assist with training, education, and awareness to include assessment of the existing research security posture.</a:t>
            </a:r>
          </a:p>
        </p:txBody>
      </p:sp>
      <p:sp>
        <p:nvSpPr>
          <p:cNvPr id="15" name="Rectangle 14">
            <a:extLst>
              <a:ext uri="{FF2B5EF4-FFF2-40B4-BE49-F238E27FC236}">
                <a16:creationId xmlns:a16="http://schemas.microsoft.com/office/drawing/2014/main" id="{E0B352A5-045C-4B1F-9E7E-02641CA83517}"/>
              </a:ext>
            </a:extLst>
          </p:cNvPr>
          <p:cNvSpPr/>
          <p:nvPr/>
        </p:nvSpPr>
        <p:spPr>
          <a:xfrm>
            <a:off x="1501953" y="3776980"/>
            <a:ext cx="3171647" cy="2631490"/>
          </a:xfrm>
          <a:prstGeom prst="rect">
            <a:avLst/>
          </a:prstGeom>
        </p:spPr>
        <p:txBody>
          <a:bodyPr wrap="square">
            <a:spAutoFit/>
          </a:bodyPr>
          <a:lstStyle/>
          <a:p>
            <a:pPr marL="0" lvl="1"/>
            <a:r>
              <a:rPr lang="en-US" sz="1500" dirty="0"/>
              <a:t>Before site visits are conducted, RSD, as part of RCAP, will engage the facilities research stakeholders requesting information security documentation for review and leverage the following artifacts ahead of the scheduled visit:</a:t>
            </a:r>
          </a:p>
          <a:p>
            <a:pPr marL="274320" lvl="2" indent="-182880">
              <a:buFont typeface="Arial" panose="020B0604020202020204" pitchFamily="34" charset="0"/>
              <a:buChar char="•"/>
            </a:pPr>
            <a:r>
              <a:rPr lang="en-US" sz="1500" dirty="0"/>
              <a:t>Letter of Notification</a:t>
            </a:r>
          </a:p>
          <a:p>
            <a:pPr marL="274320" lvl="2" indent="-182880">
              <a:buFont typeface="Arial" panose="020B0604020202020204" pitchFamily="34" charset="0"/>
              <a:buChar char="•"/>
            </a:pPr>
            <a:r>
              <a:rPr lang="en-US" sz="1500" dirty="0"/>
              <a:t>Control Assessment Checklist </a:t>
            </a:r>
            <a:endParaRPr lang="en-US" sz="1500" i="1" dirty="0"/>
          </a:p>
          <a:p>
            <a:pPr marL="274320" lvl="2" indent="-182880">
              <a:buFont typeface="Arial" panose="020B0604020202020204" pitchFamily="34" charset="0"/>
              <a:buChar char="•"/>
            </a:pPr>
            <a:r>
              <a:rPr lang="en-US" sz="1500" i="1" dirty="0"/>
              <a:t>S</a:t>
            </a:r>
            <a:r>
              <a:rPr lang="en-US" sz="1500" dirty="0"/>
              <a:t>elf-Assessment Questionnaire </a:t>
            </a:r>
            <a:endParaRPr lang="en-US" sz="1500" i="1" dirty="0"/>
          </a:p>
          <a:p>
            <a:pPr marL="274320" lvl="2" indent="-182880">
              <a:buFont typeface="Arial" panose="020B0604020202020204" pitchFamily="34" charset="0"/>
              <a:buChar char="•"/>
            </a:pPr>
            <a:r>
              <a:rPr lang="en-US" sz="1500" dirty="0"/>
              <a:t>Control Assessment Matrix </a:t>
            </a:r>
            <a:endParaRPr lang="en-US" sz="1500" i="1" dirty="0"/>
          </a:p>
        </p:txBody>
      </p:sp>
      <p:sp>
        <p:nvSpPr>
          <p:cNvPr id="16" name="Rectangle 15">
            <a:extLst>
              <a:ext uri="{FF2B5EF4-FFF2-40B4-BE49-F238E27FC236}">
                <a16:creationId xmlns:a16="http://schemas.microsoft.com/office/drawing/2014/main" id="{3E2E1098-6DB0-426E-87FC-E9B93CBB28DA}"/>
              </a:ext>
            </a:extLst>
          </p:cNvPr>
          <p:cNvSpPr/>
          <p:nvPr/>
        </p:nvSpPr>
        <p:spPr>
          <a:xfrm>
            <a:off x="5495003" y="2169692"/>
            <a:ext cx="3452049" cy="1477328"/>
          </a:xfrm>
          <a:prstGeom prst="rect">
            <a:avLst/>
          </a:prstGeom>
        </p:spPr>
        <p:txBody>
          <a:bodyPr wrap="square">
            <a:spAutoFit/>
          </a:bodyPr>
          <a:lstStyle/>
          <a:p>
            <a:pPr marL="0" lvl="1"/>
            <a:r>
              <a:rPr lang="en-US" sz="1500" dirty="0"/>
              <a:t>During site visits, RSD will provide training &amp; policy guidance to research stakeholders.  Additionally, RSD will assist with identification,  remediation and education of identified compliance gaps both during and following site visits. </a:t>
            </a:r>
          </a:p>
        </p:txBody>
      </p:sp>
      <p:sp>
        <p:nvSpPr>
          <p:cNvPr id="17" name="Rectangle 16">
            <a:extLst>
              <a:ext uri="{FF2B5EF4-FFF2-40B4-BE49-F238E27FC236}">
                <a16:creationId xmlns:a16="http://schemas.microsoft.com/office/drawing/2014/main" id="{492EFF85-7A33-4ADA-B073-714137E77C06}"/>
              </a:ext>
            </a:extLst>
          </p:cNvPr>
          <p:cNvSpPr/>
          <p:nvPr/>
        </p:nvSpPr>
        <p:spPr>
          <a:xfrm>
            <a:off x="5495003" y="3780870"/>
            <a:ext cx="3198148" cy="1246495"/>
          </a:xfrm>
          <a:prstGeom prst="rect">
            <a:avLst/>
          </a:prstGeom>
        </p:spPr>
        <p:txBody>
          <a:bodyPr wrap="square">
            <a:spAutoFit/>
          </a:bodyPr>
          <a:lstStyle/>
          <a:p>
            <a:pPr marL="0" lvl="1"/>
            <a:r>
              <a:rPr lang="en-US" sz="1500" dirty="0"/>
              <a:t>Following site visits, RSD as part of RCAP, will continue remediation support efforts to assist facilities with becoming compliant on all identified compliance gaps.</a:t>
            </a:r>
          </a:p>
        </p:txBody>
      </p:sp>
      <p:grpSp>
        <p:nvGrpSpPr>
          <p:cNvPr id="2" name="Group 1">
            <a:extLst>
              <a:ext uri="{FF2B5EF4-FFF2-40B4-BE49-F238E27FC236}">
                <a16:creationId xmlns:a16="http://schemas.microsoft.com/office/drawing/2014/main" id="{3357C503-082A-4B35-A707-FB85FEF0111B}"/>
              </a:ext>
            </a:extLst>
          </p:cNvPr>
          <p:cNvGrpSpPr/>
          <p:nvPr/>
        </p:nvGrpSpPr>
        <p:grpSpPr>
          <a:xfrm>
            <a:off x="698797" y="2155941"/>
            <a:ext cx="731520" cy="731520"/>
            <a:chOff x="335206" y="1878179"/>
            <a:chExt cx="1463040" cy="1463040"/>
          </a:xfrm>
        </p:grpSpPr>
        <p:sp>
          <p:nvSpPr>
            <p:cNvPr id="10" name="Oval 9">
              <a:extLst>
                <a:ext uri="{FF2B5EF4-FFF2-40B4-BE49-F238E27FC236}">
                  <a16:creationId xmlns:a16="http://schemas.microsoft.com/office/drawing/2014/main" id="{E7D2F2F3-F0E8-4B0C-903E-A0A98BF64AF3}"/>
                </a:ext>
              </a:extLst>
            </p:cNvPr>
            <p:cNvSpPr/>
            <p:nvPr/>
          </p:nvSpPr>
          <p:spPr>
            <a:xfrm>
              <a:off x="335206" y="1878179"/>
              <a:ext cx="1463040" cy="146304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Graphic 17" descr="Classroom">
              <a:extLst>
                <a:ext uri="{FF2B5EF4-FFF2-40B4-BE49-F238E27FC236}">
                  <a16:creationId xmlns:a16="http://schemas.microsoft.com/office/drawing/2014/main" id="{35739DD7-D4EF-4A7A-A7D4-D9DEC6E3DA3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9525" y="2125450"/>
              <a:ext cx="914400" cy="914400"/>
            </a:xfrm>
            <a:prstGeom prst="rect">
              <a:avLst/>
            </a:prstGeom>
          </p:spPr>
        </p:pic>
      </p:grpSp>
      <p:grpSp>
        <p:nvGrpSpPr>
          <p:cNvPr id="4" name="Group 3">
            <a:extLst>
              <a:ext uri="{FF2B5EF4-FFF2-40B4-BE49-F238E27FC236}">
                <a16:creationId xmlns:a16="http://schemas.microsoft.com/office/drawing/2014/main" id="{90D4B621-1445-4840-86AF-064B6F3AAC77}"/>
              </a:ext>
            </a:extLst>
          </p:cNvPr>
          <p:cNvGrpSpPr/>
          <p:nvPr/>
        </p:nvGrpSpPr>
        <p:grpSpPr>
          <a:xfrm>
            <a:off x="4700684" y="2156489"/>
            <a:ext cx="731520" cy="731520"/>
            <a:chOff x="4585683" y="1878179"/>
            <a:chExt cx="1463040" cy="1463040"/>
          </a:xfrm>
        </p:grpSpPr>
        <p:sp>
          <p:nvSpPr>
            <p:cNvPr id="13" name="Oval 12">
              <a:extLst>
                <a:ext uri="{FF2B5EF4-FFF2-40B4-BE49-F238E27FC236}">
                  <a16:creationId xmlns:a16="http://schemas.microsoft.com/office/drawing/2014/main" id="{C3C7DA21-CACD-40B4-971A-A70E30F7E65C}"/>
                </a:ext>
              </a:extLst>
            </p:cNvPr>
            <p:cNvSpPr/>
            <p:nvPr/>
          </p:nvSpPr>
          <p:spPr>
            <a:xfrm>
              <a:off x="4585683" y="1878179"/>
              <a:ext cx="1463040" cy="146304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Graphic 18" descr="Puzzle pieces">
              <a:extLst>
                <a:ext uri="{FF2B5EF4-FFF2-40B4-BE49-F238E27FC236}">
                  <a16:creationId xmlns:a16="http://schemas.microsoft.com/office/drawing/2014/main" id="{1F6EE5E9-683C-4572-B5FC-7E32EC97B0A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846750" y="2124471"/>
              <a:ext cx="914400" cy="914400"/>
            </a:xfrm>
            <a:prstGeom prst="rect">
              <a:avLst/>
            </a:prstGeom>
          </p:spPr>
        </p:pic>
      </p:grpSp>
      <p:grpSp>
        <p:nvGrpSpPr>
          <p:cNvPr id="3" name="Group 2">
            <a:extLst>
              <a:ext uri="{FF2B5EF4-FFF2-40B4-BE49-F238E27FC236}">
                <a16:creationId xmlns:a16="http://schemas.microsoft.com/office/drawing/2014/main" id="{FE1D2DF2-0892-463B-8BE0-DFE382CC7683}"/>
              </a:ext>
            </a:extLst>
          </p:cNvPr>
          <p:cNvGrpSpPr/>
          <p:nvPr/>
        </p:nvGrpSpPr>
        <p:grpSpPr>
          <a:xfrm>
            <a:off x="689056" y="3800132"/>
            <a:ext cx="731520" cy="731520"/>
            <a:chOff x="335205" y="3899032"/>
            <a:chExt cx="1463040" cy="1463040"/>
          </a:xfrm>
        </p:grpSpPr>
        <p:sp>
          <p:nvSpPr>
            <p:cNvPr id="11" name="Oval 10">
              <a:extLst>
                <a:ext uri="{FF2B5EF4-FFF2-40B4-BE49-F238E27FC236}">
                  <a16:creationId xmlns:a16="http://schemas.microsoft.com/office/drawing/2014/main" id="{9656261D-4BF9-4BE7-BFC5-2B45FD8C6319}"/>
                </a:ext>
              </a:extLst>
            </p:cNvPr>
            <p:cNvSpPr/>
            <p:nvPr/>
          </p:nvSpPr>
          <p:spPr>
            <a:xfrm>
              <a:off x="335205" y="3899032"/>
              <a:ext cx="1463040" cy="146304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Graphic 19" descr="List">
              <a:extLst>
                <a:ext uri="{FF2B5EF4-FFF2-40B4-BE49-F238E27FC236}">
                  <a16:creationId xmlns:a16="http://schemas.microsoft.com/office/drawing/2014/main" id="{0BBA4206-064F-4C40-8128-ED649CEEE51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04429" y="4173352"/>
              <a:ext cx="914400" cy="914400"/>
            </a:xfrm>
            <a:prstGeom prst="rect">
              <a:avLst/>
            </a:prstGeom>
          </p:spPr>
        </p:pic>
      </p:grpSp>
      <p:grpSp>
        <p:nvGrpSpPr>
          <p:cNvPr id="5" name="Group 4">
            <a:extLst>
              <a:ext uri="{FF2B5EF4-FFF2-40B4-BE49-F238E27FC236}">
                <a16:creationId xmlns:a16="http://schemas.microsoft.com/office/drawing/2014/main" id="{182B33A7-01E6-4F8E-BD1A-DF6EEAF38100}"/>
              </a:ext>
            </a:extLst>
          </p:cNvPr>
          <p:cNvGrpSpPr/>
          <p:nvPr/>
        </p:nvGrpSpPr>
        <p:grpSpPr>
          <a:xfrm>
            <a:off x="4700684" y="3788717"/>
            <a:ext cx="731520" cy="731520"/>
            <a:chOff x="4585682" y="3899032"/>
            <a:chExt cx="1463040" cy="1463040"/>
          </a:xfrm>
        </p:grpSpPr>
        <p:sp>
          <p:nvSpPr>
            <p:cNvPr id="14" name="Oval 13">
              <a:extLst>
                <a:ext uri="{FF2B5EF4-FFF2-40B4-BE49-F238E27FC236}">
                  <a16:creationId xmlns:a16="http://schemas.microsoft.com/office/drawing/2014/main" id="{E9216345-0D86-43AB-ADDB-AB0EA1F09FC7}"/>
                </a:ext>
              </a:extLst>
            </p:cNvPr>
            <p:cNvSpPr/>
            <p:nvPr/>
          </p:nvSpPr>
          <p:spPr>
            <a:xfrm>
              <a:off x="4585682" y="3899032"/>
              <a:ext cx="1463040" cy="146304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Graphic 20" descr="Handshake">
              <a:extLst>
                <a:ext uri="{FF2B5EF4-FFF2-40B4-BE49-F238E27FC236}">
                  <a16:creationId xmlns:a16="http://schemas.microsoft.com/office/drawing/2014/main" id="{250E9EEF-C47D-489F-8BD5-E489D7A817B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842511" y="4168747"/>
              <a:ext cx="914400" cy="914400"/>
            </a:xfrm>
            <a:prstGeom prst="rect">
              <a:avLst/>
            </a:prstGeom>
          </p:spPr>
        </p:pic>
      </p:grpSp>
      <p:sp>
        <p:nvSpPr>
          <p:cNvPr id="7" name="Slide Number Placeholder 6">
            <a:extLst>
              <a:ext uri="{FF2B5EF4-FFF2-40B4-BE49-F238E27FC236}">
                <a16:creationId xmlns:a16="http://schemas.microsoft.com/office/drawing/2014/main" id="{5DF696CF-7CB0-43CB-8E59-4F4E935A9310}"/>
              </a:ext>
            </a:extLst>
          </p:cNvPr>
          <p:cNvSpPr>
            <a:spLocks noGrp="1"/>
          </p:cNvSpPr>
          <p:nvPr>
            <p:ph type="sldNum" sz="quarter" idx="12"/>
          </p:nvPr>
        </p:nvSpPr>
        <p:spPr/>
        <p:txBody>
          <a:bodyPr/>
          <a:lstStyle/>
          <a:p>
            <a:fld id="{E573346A-FCA4-684E-8D18-26E8324063ED}" type="slidenum">
              <a:rPr lang="en-US" smtClean="0"/>
              <a:t>9</a:t>
            </a:fld>
            <a:endParaRPr lang="en-US"/>
          </a:p>
        </p:txBody>
      </p:sp>
    </p:spTree>
    <p:extLst>
      <p:ext uri="{BB962C8B-B14F-4D97-AF65-F5344CB8AC3E}">
        <p14:creationId xmlns:p14="http://schemas.microsoft.com/office/powerpoint/2010/main" val="1358591857"/>
      </p:ext>
    </p:extLst>
  </p:cSld>
  <p:clrMapOvr>
    <a:masterClrMapping/>
  </p:clrMapOvr>
</p:sld>
</file>

<file path=ppt/theme/theme1.xml><?xml version="1.0" encoding="utf-8"?>
<a:theme xmlns:a="http://schemas.openxmlformats.org/drawingml/2006/main" name="OI&amp;T PPT Layout">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1890</Words>
  <Application>Microsoft Office PowerPoint</Application>
  <PresentationFormat>On-screen Show (4:3)</PresentationFormat>
  <Paragraphs>223</Paragraphs>
  <Slides>16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.AppleSystemUIFont</vt:lpstr>
      <vt:lpstr>Arial</vt:lpstr>
      <vt:lpstr>Calibri</vt:lpstr>
      <vt:lpstr>CambriaMath</vt:lpstr>
      <vt:lpstr>Wingdings</vt:lpstr>
      <vt:lpstr>OI&amp;T PPT Layout</vt:lpstr>
      <vt:lpstr>Research Town Hall   Research Support division (RSD) Program Overview</vt:lpstr>
      <vt:lpstr>Topics ___________________________________________</vt:lpstr>
      <vt:lpstr>PowerPoint Presentation</vt:lpstr>
      <vt:lpstr>PowerPoint Presentation</vt:lpstr>
      <vt:lpstr>RSD Organization &amp; Key Program Areas </vt:lpstr>
      <vt:lpstr>What is an RSCD?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Support Division (RSD) Program Overview</dc:title>
  <dc:subject>Research Support Division (RSD) Program Overview</dc:subject>
  <dc:creator/>
  <cp:keywords>Research Support Division (RSD) Program Overview</cp:keywords>
  <dc:description/>
  <cp:lastModifiedBy/>
  <cp:revision>1</cp:revision>
  <dcterms:created xsi:type="dcterms:W3CDTF">2020-04-23T01:30:59Z</dcterms:created>
  <dcterms:modified xsi:type="dcterms:W3CDTF">2020-05-07T17:26:53Z</dcterms:modified>
  <cp:category/>
</cp:coreProperties>
</file>