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handoutMasterIdLst>
    <p:handoutMasterId r:id="rId17"/>
  </p:handoutMasterIdLst>
  <p:sldIdLst>
    <p:sldId id="457" r:id="rId5"/>
    <p:sldId id="530" r:id="rId6"/>
    <p:sldId id="599" r:id="rId7"/>
    <p:sldId id="268" r:id="rId8"/>
    <p:sldId id="285" r:id="rId9"/>
    <p:sldId id="592" r:id="rId10"/>
    <p:sldId id="598" r:id="rId11"/>
    <p:sldId id="597" r:id="rId12"/>
    <p:sldId id="600" r:id="rId13"/>
    <p:sldId id="570" r:id="rId14"/>
    <p:sldId id="590" r:id="rId15"/>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ヒラギノ角ゴ Pro W3"/>
        <a:cs typeface="Arial" charset="0"/>
      </a:defRPr>
    </a:lvl1pPr>
    <a:lvl2pPr marL="457200" algn="l" rtl="0" fontAlgn="base">
      <a:spcBef>
        <a:spcPct val="0"/>
      </a:spcBef>
      <a:spcAft>
        <a:spcPct val="0"/>
      </a:spcAft>
      <a:defRPr kern="1200">
        <a:solidFill>
          <a:schemeClr val="tx1"/>
        </a:solidFill>
        <a:latin typeface="Arial" charset="0"/>
        <a:ea typeface="ヒラギノ角ゴ Pro W3"/>
        <a:cs typeface="Arial" charset="0"/>
      </a:defRPr>
    </a:lvl2pPr>
    <a:lvl3pPr marL="914400" algn="l" rtl="0" fontAlgn="base">
      <a:spcBef>
        <a:spcPct val="0"/>
      </a:spcBef>
      <a:spcAft>
        <a:spcPct val="0"/>
      </a:spcAft>
      <a:defRPr kern="1200">
        <a:solidFill>
          <a:schemeClr val="tx1"/>
        </a:solidFill>
        <a:latin typeface="Arial" charset="0"/>
        <a:ea typeface="ヒラギノ角ゴ Pro W3"/>
        <a:cs typeface="Arial" charset="0"/>
      </a:defRPr>
    </a:lvl3pPr>
    <a:lvl4pPr marL="1371600" algn="l" rtl="0" fontAlgn="base">
      <a:spcBef>
        <a:spcPct val="0"/>
      </a:spcBef>
      <a:spcAft>
        <a:spcPct val="0"/>
      </a:spcAft>
      <a:defRPr kern="1200">
        <a:solidFill>
          <a:schemeClr val="tx1"/>
        </a:solidFill>
        <a:latin typeface="Arial" charset="0"/>
        <a:ea typeface="ヒラギノ角ゴ Pro W3"/>
        <a:cs typeface="Arial" charset="0"/>
      </a:defRPr>
    </a:lvl4pPr>
    <a:lvl5pPr marL="1828800" algn="l" rtl="0" fontAlgn="base">
      <a:spcBef>
        <a:spcPct val="0"/>
      </a:spcBef>
      <a:spcAft>
        <a:spcPct val="0"/>
      </a:spcAft>
      <a:defRPr kern="1200">
        <a:solidFill>
          <a:schemeClr val="tx1"/>
        </a:solidFill>
        <a:latin typeface="Arial" charset="0"/>
        <a:ea typeface="ヒラギノ角ゴ Pro W3"/>
        <a:cs typeface="Arial" charset="0"/>
      </a:defRPr>
    </a:lvl5pPr>
    <a:lvl6pPr marL="2286000" algn="l" defTabSz="914400" rtl="0" eaLnBrk="1" latinLnBrk="0" hangingPunct="1">
      <a:defRPr kern="1200">
        <a:solidFill>
          <a:schemeClr val="tx1"/>
        </a:solidFill>
        <a:latin typeface="Arial" charset="0"/>
        <a:ea typeface="ヒラギノ角ゴ Pro W3"/>
        <a:cs typeface="Arial" charset="0"/>
      </a:defRPr>
    </a:lvl6pPr>
    <a:lvl7pPr marL="2743200" algn="l" defTabSz="914400" rtl="0" eaLnBrk="1" latinLnBrk="0" hangingPunct="1">
      <a:defRPr kern="1200">
        <a:solidFill>
          <a:schemeClr val="tx1"/>
        </a:solidFill>
        <a:latin typeface="Arial" charset="0"/>
        <a:ea typeface="ヒラギノ角ゴ Pro W3"/>
        <a:cs typeface="Arial" charset="0"/>
      </a:defRPr>
    </a:lvl7pPr>
    <a:lvl8pPr marL="3200400" algn="l" defTabSz="914400" rtl="0" eaLnBrk="1" latinLnBrk="0" hangingPunct="1">
      <a:defRPr kern="1200">
        <a:solidFill>
          <a:schemeClr val="tx1"/>
        </a:solidFill>
        <a:latin typeface="Arial" charset="0"/>
        <a:ea typeface="ヒラギノ角ゴ Pro W3"/>
        <a:cs typeface="Arial" charset="0"/>
      </a:defRPr>
    </a:lvl8pPr>
    <a:lvl9pPr marL="3657600" algn="l" defTabSz="914400" rtl="0" eaLnBrk="1" latinLnBrk="0" hangingPunct="1">
      <a:defRPr kern="1200">
        <a:solidFill>
          <a:schemeClr val="tx1"/>
        </a:solidFill>
        <a:latin typeface="Arial" charset="0"/>
        <a:ea typeface="ヒラギノ角ゴ Pro W3"/>
        <a:cs typeface="Arial" charset="0"/>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guide id="3" orient="horz" pos="2909">
          <p15:clr>
            <a:srgbClr val="A4A3A4"/>
          </p15:clr>
        </p15:guide>
        <p15:guide id="4" pos="2197">
          <p15:clr>
            <a:srgbClr val="A4A3A4"/>
          </p15:clr>
        </p15:guide>
        <p15:guide id="5" orient="horz" pos="2943">
          <p15:clr>
            <a:srgbClr val="A4A3A4"/>
          </p15:clr>
        </p15:guide>
        <p15:guide id="6" orient="horz" pos="2928">
          <p15:clr>
            <a:srgbClr val="A4A3A4"/>
          </p15:clr>
        </p15:guide>
        <p15:guide id="7" pos="2167">
          <p15:clr>
            <a:srgbClr val="A4A3A4"/>
          </p15:clr>
        </p15:guide>
        <p15:guide id="8"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9" clrIdx="0"/>
  <p:cmAuthor id="1" name="Department of Veterans Affairs" initials="TL" lastIdx="5"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FF"/>
    <a:srgbClr val="174782"/>
    <a:srgbClr val="00FF00"/>
    <a:srgbClr val="66FF66"/>
    <a:srgbClr val="FFFF33"/>
    <a:srgbClr val="FF53FF"/>
    <a:srgbClr val="E0A3FF"/>
    <a:srgbClr val="FF9F3F"/>
    <a:srgbClr val="AEFF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1" autoAdjust="0"/>
  </p:normalViewPr>
  <p:slideViewPr>
    <p:cSldViewPr snapToGrid="0">
      <p:cViewPr varScale="1">
        <p:scale>
          <a:sx n="98" d="100"/>
          <a:sy n="98" d="100"/>
        </p:scale>
        <p:origin x="1572" y="90"/>
      </p:cViewPr>
      <p:guideLst>
        <p:guide orient="horz"/>
        <p:guide pos="5759"/>
      </p:guideLst>
    </p:cSldViewPr>
  </p:slideViewPr>
  <p:outlineViewPr>
    <p:cViewPr>
      <p:scale>
        <a:sx n="33" d="100"/>
        <a:sy n="33" d="100"/>
      </p:scale>
      <p:origin x="0" y="-1809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80" d="100"/>
          <a:sy n="80" d="100"/>
        </p:scale>
        <p:origin x="-2304" y="-72"/>
      </p:cViewPr>
      <p:guideLst>
        <p:guide orient="horz" pos="2924"/>
        <p:guide pos="2204"/>
        <p:guide orient="horz" pos="2909"/>
        <p:guide pos="2197"/>
        <p:guide orient="horz" pos="2943"/>
        <p:guide orient="horz" pos="2928"/>
        <p:guide pos="2167"/>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1592" cy="464184"/>
          </a:xfrm>
          <a:prstGeom prst="rect">
            <a:avLst/>
          </a:prstGeom>
        </p:spPr>
        <p:txBody>
          <a:bodyPr vert="horz" wrap="square" lIns="91038" tIns="45519" rIns="91038" bIns="45519" numCol="1" anchor="t"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3" name="Date Placeholder 2"/>
          <p:cNvSpPr>
            <a:spLocks noGrp="1"/>
          </p:cNvSpPr>
          <p:nvPr>
            <p:ph type="dt" sz="quarter" idx="1"/>
          </p:nvPr>
        </p:nvSpPr>
        <p:spPr>
          <a:xfrm>
            <a:off x="3884854" y="0"/>
            <a:ext cx="2971592" cy="464184"/>
          </a:xfrm>
          <a:prstGeom prst="rect">
            <a:avLst/>
          </a:prstGeom>
        </p:spPr>
        <p:txBody>
          <a:bodyPr vert="horz" wrap="square" lIns="91038" tIns="45519" rIns="91038" bIns="45519" numCol="1" anchor="t" anchorCtr="0" compatLnSpc="1">
            <a:prstTxWarp prst="textNoShape">
              <a:avLst/>
            </a:prstTxWarp>
          </a:bodyPr>
          <a:lstStyle>
            <a:lvl1pPr algn="r">
              <a:defRPr sz="1200">
                <a:latin typeface="Georgia" pitchFamily="18" charset="0"/>
                <a:ea typeface="ヒラギノ角ゴ Pro W3" charset="-128"/>
                <a:cs typeface="+mn-cs"/>
              </a:defRPr>
            </a:lvl1pPr>
          </a:lstStyle>
          <a:p>
            <a:pPr>
              <a:defRPr/>
            </a:pPr>
            <a:fld id="{C4A1701C-3A80-49B7-A421-2256CA6AFE1F}" type="datetime1">
              <a:rPr lang="en-US"/>
              <a:pPr>
                <a:defRPr/>
              </a:pPr>
              <a:t>5/7/2020</a:t>
            </a:fld>
            <a:endParaRPr lang="en-US"/>
          </a:p>
        </p:txBody>
      </p:sp>
      <p:sp>
        <p:nvSpPr>
          <p:cNvPr id="4" name="Footer Placeholder 3"/>
          <p:cNvSpPr>
            <a:spLocks noGrp="1"/>
          </p:cNvSpPr>
          <p:nvPr>
            <p:ph type="ftr" sz="quarter" idx="2"/>
          </p:nvPr>
        </p:nvSpPr>
        <p:spPr>
          <a:xfrm>
            <a:off x="2" y="8830627"/>
            <a:ext cx="2971592" cy="464184"/>
          </a:xfrm>
          <a:prstGeom prst="rect">
            <a:avLst/>
          </a:prstGeom>
        </p:spPr>
        <p:txBody>
          <a:bodyPr vert="horz" wrap="square" lIns="91038" tIns="45519" rIns="91038" bIns="45519" numCol="1" anchor="b"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5" name="Slide Number Placeholder 4"/>
          <p:cNvSpPr>
            <a:spLocks noGrp="1"/>
          </p:cNvSpPr>
          <p:nvPr>
            <p:ph type="sldNum" sz="quarter" idx="3"/>
          </p:nvPr>
        </p:nvSpPr>
        <p:spPr>
          <a:xfrm>
            <a:off x="3884854" y="8830627"/>
            <a:ext cx="2971592" cy="464184"/>
          </a:xfrm>
          <a:prstGeom prst="rect">
            <a:avLst/>
          </a:prstGeom>
        </p:spPr>
        <p:txBody>
          <a:bodyPr vert="horz" wrap="square" lIns="91038" tIns="45519" rIns="91038" bIns="45519" numCol="1" anchor="b" anchorCtr="0" compatLnSpc="1">
            <a:prstTxWarp prst="textNoShape">
              <a:avLst/>
            </a:prstTxWarp>
          </a:bodyPr>
          <a:lstStyle>
            <a:lvl1pPr algn="r">
              <a:defRPr sz="1200">
                <a:latin typeface="Georgia" pitchFamily="18" charset="0"/>
                <a:ea typeface="ヒラギノ角ゴ Pro W3" charset="-128"/>
                <a:cs typeface="+mn-cs"/>
              </a:defRPr>
            </a:lvl1pPr>
          </a:lstStyle>
          <a:p>
            <a:pPr>
              <a:defRPr/>
            </a:pPr>
            <a:fld id="{4D50FBAC-DA63-4DA6-8AE3-136CD8FFD2AA}" type="slidenum">
              <a:rPr lang="en-US"/>
              <a:pPr>
                <a:defRPr/>
              </a:pPr>
              <a:t>‹#›</a:t>
            </a:fld>
            <a:endParaRPr lang="en-US"/>
          </a:p>
        </p:txBody>
      </p:sp>
    </p:spTree>
    <p:extLst>
      <p:ext uri="{BB962C8B-B14F-4D97-AF65-F5344CB8AC3E}">
        <p14:creationId xmlns:p14="http://schemas.microsoft.com/office/powerpoint/2010/main" val="35614235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1592" cy="464184"/>
          </a:xfrm>
          <a:prstGeom prst="rect">
            <a:avLst/>
          </a:prstGeom>
        </p:spPr>
        <p:txBody>
          <a:bodyPr vert="horz" wrap="square" lIns="92622" tIns="46311" rIns="92622" bIns="46311" numCol="1" anchor="t"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3" name="Date Placeholder 2"/>
          <p:cNvSpPr>
            <a:spLocks noGrp="1"/>
          </p:cNvSpPr>
          <p:nvPr>
            <p:ph type="dt" idx="1"/>
          </p:nvPr>
        </p:nvSpPr>
        <p:spPr>
          <a:xfrm>
            <a:off x="3884854" y="0"/>
            <a:ext cx="2971592" cy="464184"/>
          </a:xfrm>
          <a:prstGeom prst="rect">
            <a:avLst/>
          </a:prstGeom>
        </p:spPr>
        <p:txBody>
          <a:bodyPr vert="horz" wrap="square" lIns="92622" tIns="46311" rIns="92622" bIns="46311" numCol="1" anchor="t" anchorCtr="0" compatLnSpc="1">
            <a:prstTxWarp prst="textNoShape">
              <a:avLst/>
            </a:prstTxWarp>
          </a:bodyPr>
          <a:lstStyle>
            <a:lvl1pPr algn="r">
              <a:defRPr sz="1200">
                <a:latin typeface="Georgia" pitchFamily="18" charset="0"/>
                <a:ea typeface="ヒラギノ角ゴ Pro W3" charset="-128"/>
                <a:cs typeface="+mn-cs"/>
              </a:defRPr>
            </a:lvl1pPr>
          </a:lstStyle>
          <a:p>
            <a:pPr>
              <a:defRPr/>
            </a:pPr>
            <a:fld id="{D6DAF49A-045A-4EE2-87C8-167FB842D4E0}" type="datetime1">
              <a:rPr lang="en-US"/>
              <a:pPr>
                <a:defRPr/>
              </a:pPr>
              <a:t>5/7/2020</a:t>
            </a:fld>
            <a:endParaRPr lang="en-US"/>
          </a:p>
        </p:txBody>
      </p:sp>
      <p:sp>
        <p:nvSpPr>
          <p:cNvPr id="4" name="Slide Image Placeholder 3"/>
          <p:cNvSpPr>
            <a:spLocks noGrp="1" noRot="1" noChangeAspect="1"/>
          </p:cNvSpPr>
          <p:nvPr>
            <p:ph type="sldImg" idx="2"/>
          </p:nvPr>
        </p:nvSpPr>
        <p:spPr>
          <a:xfrm>
            <a:off x="1106488" y="698500"/>
            <a:ext cx="4645025" cy="3484563"/>
          </a:xfrm>
          <a:prstGeom prst="rect">
            <a:avLst/>
          </a:prstGeom>
          <a:noFill/>
          <a:ln w="12700">
            <a:solidFill>
              <a:prstClr val="black"/>
            </a:solidFill>
          </a:ln>
        </p:spPr>
        <p:txBody>
          <a:bodyPr vert="horz" wrap="square" lIns="92622" tIns="46311" rIns="92622" bIns="46311" numCol="1" anchor="ctr" anchorCtr="0" compatLnSpc="1">
            <a:prstTxWarp prst="textNoShape">
              <a:avLst/>
            </a:prstTxWarp>
          </a:bodyPr>
          <a:lstStyle/>
          <a:p>
            <a:pPr lvl="0"/>
            <a:endParaRPr lang="en-US" noProof="0" dirty="0"/>
          </a:p>
        </p:txBody>
      </p:sp>
      <p:sp>
        <p:nvSpPr>
          <p:cNvPr id="5" name="Notes Placeholder 4"/>
          <p:cNvSpPr>
            <a:spLocks noGrp="1"/>
          </p:cNvSpPr>
          <p:nvPr>
            <p:ph type="body" sz="quarter" idx="3"/>
          </p:nvPr>
        </p:nvSpPr>
        <p:spPr>
          <a:xfrm>
            <a:off x="686112" y="4416109"/>
            <a:ext cx="5485778" cy="4182427"/>
          </a:xfrm>
          <a:prstGeom prst="rect">
            <a:avLst/>
          </a:prstGeom>
        </p:spPr>
        <p:txBody>
          <a:bodyPr vert="horz" wrap="square" lIns="92622" tIns="46311" rIns="92622" bIns="46311"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30627"/>
            <a:ext cx="2971592" cy="464184"/>
          </a:xfrm>
          <a:prstGeom prst="rect">
            <a:avLst/>
          </a:prstGeom>
        </p:spPr>
        <p:txBody>
          <a:bodyPr vert="horz" wrap="square" lIns="92622" tIns="46311" rIns="92622" bIns="46311" numCol="1" anchor="b"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7" name="Slide Number Placeholder 6"/>
          <p:cNvSpPr>
            <a:spLocks noGrp="1"/>
          </p:cNvSpPr>
          <p:nvPr>
            <p:ph type="sldNum" sz="quarter" idx="5"/>
          </p:nvPr>
        </p:nvSpPr>
        <p:spPr>
          <a:xfrm>
            <a:off x="3884854" y="8830627"/>
            <a:ext cx="2971592" cy="464184"/>
          </a:xfrm>
          <a:prstGeom prst="rect">
            <a:avLst/>
          </a:prstGeom>
        </p:spPr>
        <p:txBody>
          <a:bodyPr vert="horz" wrap="square" lIns="92622" tIns="46311" rIns="92622" bIns="46311" numCol="1" anchor="b" anchorCtr="0" compatLnSpc="1">
            <a:prstTxWarp prst="textNoShape">
              <a:avLst/>
            </a:prstTxWarp>
          </a:bodyPr>
          <a:lstStyle>
            <a:lvl1pPr algn="r">
              <a:defRPr sz="1200">
                <a:latin typeface="Georgia" pitchFamily="18" charset="0"/>
                <a:ea typeface="ヒラギノ角ゴ Pro W3" charset="-128"/>
                <a:cs typeface="+mn-cs"/>
              </a:defRPr>
            </a:lvl1pPr>
          </a:lstStyle>
          <a:p>
            <a:pPr>
              <a:defRPr/>
            </a:pPr>
            <a:fld id="{1BBB6041-8FEF-43D3-A431-769F7C96659E}" type="slidenum">
              <a:rPr lang="en-US"/>
              <a:pPr>
                <a:defRPr/>
              </a:pPr>
              <a:t>‹#›</a:t>
            </a:fld>
            <a:endParaRPr lang="en-US"/>
          </a:p>
        </p:txBody>
      </p:sp>
    </p:spTree>
    <p:extLst>
      <p:ext uri="{BB962C8B-B14F-4D97-AF65-F5344CB8AC3E}">
        <p14:creationId xmlns:p14="http://schemas.microsoft.com/office/powerpoint/2010/main" val="38952275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Georgia"/>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Georgia"/>
        <a:ea typeface="ヒラギノ角ゴ Pro W3"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Georgia"/>
        <a:ea typeface="MS PGothic" pitchFamily="34" charset="-128"/>
        <a:cs typeface="ヒラギノ角ゴ Pro W3"/>
      </a:defRPr>
    </a:lvl3pPr>
    <a:lvl4pPr marL="1371600" algn="l" rtl="0" eaLnBrk="0" fontAlgn="base" hangingPunct="0">
      <a:spcBef>
        <a:spcPct val="30000"/>
      </a:spcBef>
      <a:spcAft>
        <a:spcPct val="0"/>
      </a:spcAft>
      <a:defRPr sz="1200" kern="1200">
        <a:solidFill>
          <a:schemeClr val="tx1"/>
        </a:solidFill>
        <a:latin typeface="Georgia"/>
        <a:ea typeface="MS PGothic" pitchFamily="34" charset="-128"/>
        <a:cs typeface="ヒラギノ角ゴ Pro W3"/>
      </a:defRPr>
    </a:lvl4pPr>
    <a:lvl5pPr marL="1828800" algn="l" rtl="0" eaLnBrk="0" fontAlgn="base" hangingPunct="0">
      <a:spcBef>
        <a:spcPct val="30000"/>
      </a:spcBef>
      <a:spcAft>
        <a:spcPct val="0"/>
      </a:spcAft>
      <a:defRPr sz="1200" kern="1200">
        <a:solidFill>
          <a:schemeClr val="tx1"/>
        </a:solidFill>
        <a:latin typeface="Georgia"/>
        <a:ea typeface="ヒラギノ角ゴ Pro W3" charset="-128"/>
        <a:cs typeface="ヒラギノ角ゴ Pro W3"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BB6041-8FEF-43D3-A431-769F7C96659E}" type="slidenum">
              <a:rPr lang="en-US" smtClean="0"/>
              <a:pPr>
                <a:defRPr/>
              </a:pPr>
              <a:t>1</a:t>
            </a:fld>
            <a:endParaRPr lang="en-US"/>
          </a:p>
        </p:txBody>
      </p:sp>
    </p:spTree>
    <p:extLst>
      <p:ext uri="{BB962C8B-B14F-4D97-AF65-F5344CB8AC3E}">
        <p14:creationId xmlns:p14="http://schemas.microsoft.com/office/powerpoint/2010/main" val="2379657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1BBB6041-8FEF-43D3-A431-769F7C96659E}"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BB6041-8FEF-43D3-A431-769F7C96659E}" type="slidenum">
              <a:rPr lang="en-US" smtClean="0"/>
              <a:pPr>
                <a:defRPr/>
              </a:pPr>
              <a:t>10</a:t>
            </a:fld>
            <a:endParaRPr lang="en-US"/>
          </a:p>
        </p:txBody>
      </p:sp>
    </p:spTree>
    <p:extLst>
      <p:ext uri="{BB962C8B-B14F-4D97-AF65-F5344CB8AC3E}">
        <p14:creationId xmlns:p14="http://schemas.microsoft.com/office/powerpoint/2010/main" val="38705328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Georgia"/>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lumMod val="75000"/>
                  </a:schemeClr>
                </a:solidFill>
                <a:latin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8"/>
          <p:cNvSpPr>
            <a:spLocks noGrp="1"/>
          </p:cNvSpPr>
          <p:nvPr>
            <p:ph type="dt" sz="half" idx="10"/>
          </p:nvPr>
        </p:nvSpPr>
        <p:spPr/>
        <p:txBody>
          <a:bodyPr/>
          <a:lstStyle>
            <a:lvl1pPr>
              <a:defRPr/>
            </a:lvl1pPr>
          </a:lstStyle>
          <a:p>
            <a:pPr>
              <a:defRPr/>
            </a:pPr>
            <a:r>
              <a:rPr lang="en-US"/>
              <a:t>DATE</a:t>
            </a:r>
          </a:p>
        </p:txBody>
      </p:sp>
      <p:sp>
        <p:nvSpPr>
          <p:cNvPr id="5" name="Footer Placeholder 9"/>
          <p:cNvSpPr>
            <a:spLocks noGrp="1"/>
          </p:cNvSpPr>
          <p:nvPr>
            <p:ph type="ftr" sz="quarter" idx="11"/>
          </p:nvPr>
        </p:nvSpPr>
        <p:spPr/>
        <p:txBody>
          <a:bodyPr/>
          <a:lstStyle>
            <a:lvl1pPr>
              <a:defRPr/>
            </a:lvl1pPr>
          </a:lstStyle>
          <a:p>
            <a:pPr>
              <a:defRPr/>
            </a:pPr>
            <a:r>
              <a:rPr lang="en-US"/>
              <a:t>DOCUMENT TYPE/STATUS</a:t>
            </a:r>
          </a:p>
        </p:txBody>
      </p:sp>
      <p:sp>
        <p:nvSpPr>
          <p:cNvPr id="6" name="Slide Number Placeholder 10"/>
          <p:cNvSpPr>
            <a:spLocks noGrp="1"/>
          </p:cNvSpPr>
          <p:nvPr>
            <p:ph type="sldNum" sz="quarter" idx="12"/>
          </p:nvPr>
        </p:nvSpPr>
        <p:spPr/>
        <p:txBody>
          <a:bodyPr/>
          <a:lstStyle>
            <a:lvl1pPr>
              <a:defRPr/>
            </a:lvl1pPr>
          </a:lstStyle>
          <a:p>
            <a:pPr>
              <a:defRPr/>
            </a:pPr>
            <a:fld id="{F673221A-0008-49CE-89D9-8A86DA71527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90600" y="198438"/>
            <a:ext cx="7696200" cy="487362"/>
          </a:xfrm>
          <a:prstGeom prst="rect">
            <a:avLst/>
          </a:prstGeom>
        </p:spPr>
        <p:txBody>
          <a:bodyPr vert="horz"/>
          <a:lstStyle>
            <a:lvl1pPr algn="l">
              <a:defRPr sz="2200" cap="all" baseline="0">
                <a:solidFill>
                  <a:schemeClr val="bg1"/>
                </a:solidFill>
                <a:latin typeface="Georgia"/>
              </a:defRPr>
            </a:lvl1pPr>
          </a:lstStyle>
          <a:p>
            <a:r>
              <a:rPr lang="en-US"/>
              <a:t>Click to edit Master title style</a:t>
            </a:r>
            <a:endParaRPr lang="en-US" dirty="0"/>
          </a:p>
        </p:txBody>
      </p:sp>
      <p:sp>
        <p:nvSpPr>
          <p:cNvPr id="6" name="Content Placeholder 2"/>
          <p:cNvSpPr>
            <a:spLocks noGrp="1"/>
          </p:cNvSpPr>
          <p:nvPr>
            <p:ph idx="1"/>
          </p:nvPr>
        </p:nvSpPr>
        <p:spPr>
          <a:xfrm>
            <a:off x="457200" y="1600200"/>
            <a:ext cx="8229600" cy="4525963"/>
          </a:xfrm>
          <a:prstGeom prst="rect">
            <a:avLst/>
          </a:prstGeom>
        </p:spPr>
        <p:txBody>
          <a:bodyPr/>
          <a:lstStyle>
            <a:lvl1pPr>
              <a:defRPr>
                <a:solidFill>
                  <a:srgbClr val="174782"/>
                </a:solidFill>
                <a:latin typeface="Georgia"/>
              </a:defRPr>
            </a:lvl1pPr>
            <a:lvl2pPr>
              <a:defRPr>
                <a:latin typeface="Georgia"/>
              </a:defRPr>
            </a:lvl2pPr>
            <a:lvl3pPr>
              <a:defRPr>
                <a:latin typeface="Georgia"/>
              </a:defRPr>
            </a:lvl3pPr>
            <a:lvl4pPr>
              <a:defRPr>
                <a:latin typeface="Georgia"/>
              </a:defRPr>
            </a:lvl4pPr>
            <a:lvl5pPr>
              <a:defRPr>
                <a:latin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8"/>
          <p:cNvSpPr>
            <a:spLocks noGrp="1"/>
          </p:cNvSpPr>
          <p:nvPr>
            <p:ph type="dt" sz="half" idx="10"/>
          </p:nvPr>
        </p:nvSpPr>
        <p:spPr/>
        <p:txBody>
          <a:bodyPr/>
          <a:lstStyle>
            <a:lvl1pPr>
              <a:defRPr/>
            </a:lvl1pPr>
          </a:lstStyle>
          <a:p>
            <a:pPr>
              <a:defRPr/>
            </a:pPr>
            <a:r>
              <a:rPr lang="en-US"/>
              <a:t>DATE</a:t>
            </a:r>
          </a:p>
        </p:txBody>
      </p:sp>
      <p:sp>
        <p:nvSpPr>
          <p:cNvPr id="5" name="Footer Placeholder 9"/>
          <p:cNvSpPr>
            <a:spLocks noGrp="1"/>
          </p:cNvSpPr>
          <p:nvPr>
            <p:ph type="ftr" sz="quarter" idx="11"/>
          </p:nvPr>
        </p:nvSpPr>
        <p:spPr/>
        <p:txBody>
          <a:bodyPr/>
          <a:lstStyle>
            <a:lvl1pPr>
              <a:defRPr/>
            </a:lvl1pPr>
          </a:lstStyle>
          <a:p>
            <a:pPr>
              <a:defRPr/>
            </a:pPr>
            <a:r>
              <a:rPr lang="en-US"/>
              <a:t>DOCUMENT TYPE/STATUS</a:t>
            </a:r>
          </a:p>
        </p:txBody>
      </p:sp>
      <p:sp>
        <p:nvSpPr>
          <p:cNvPr id="7" name="Slide Number Placeholder 10"/>
          <p:cNvSpPr>
            <a:spLocks noGrp="1"/>
          </p:cNvSpPr>
          <p:nvPr>
            <p:ph type="sldNum" sz="quarter" idx="12"/>
          </p:nvPr>
        </p:nvSpPr>
        <p:spPr/>
        <p:txBody>
          <a:bodyPr/>
          <a:lstStyle>
            <a:lvl1pPr>
              <a:defRPr/>
            </a:lvl1pPr>
          </a:lstStyle>
          <a:p>
            <a:pPr>
              <a:defRPr/>
            </a:pPr>
            <a:fld id="{6B864F98-A3F4-4225-9B73-C923C3F85F3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05"/>
            <a:ext cx="8229600" cy="1143000"/>
          </a:xfrm>
          <a:prstGeom prst="rect">
            <a:avLst/>
          </a:prstGeo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57200" y="1273705"/>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8"/>
          <p:cNvSpPr>
            <a:spLocks noGrp="1"/>
          </p:cNvSpPr>
          <p:nvPr>
            <p:ph type="dt" sz="half" idx="10"/>
          </p:nvPr>
        </p:nvSpPr>
        <p:spPr/>
        <p:txBody>
          <a:bodyPr/>
          <a:lstStyle>
            <a:lvl1pPr>
              <a:defRPr/>
            </a:lvl1pPr>
          </a:lstStyle>
          <a:p>
            <a:pPr>
              <a:defRPr/>
            </a:pPr>
            <a:r>
              <a:rPr lang="en-US"/>
              <a:t>DATE</a:t>
            </a:r>
          </a:p>
        </p:txBody>
      </p:sp>
      <p:sp>
        <p:nvSpPr>
          <p:cNvPr id="5" name="Footer Placeholder 9"/>
          <p:cNvSpPr>
            <a:spLocks noGrp="1"/>
          </p:cNvSpPr>
          <p:nvPr>
            <p:ph type="ftr" sz="quarter" idx="11"/>
          </p:nvPr>
        </p:nvSpPr>
        <p:spPr/>
        <p:txBody>
          <a:bodyPr/>
          <a:lstStyle>
            <a:lvl1pPr>
              <a:defRPr/>
            </a:lvl1pPr>
          </a:lstStyle>
          <a:p>
            <a:pPr>
              <a:defRPr/>
            </a:pPr>
            <a:r>
              <a:rPr lang="en-US"/>
              <a:t>DOCUMENT TYPE/STATUS</a:t>
            </a:r>
          </a:p>
        </p:txBody>
      </p:sp>
      <p:sp>
        <p:nvSpPr>
          <p:cNvPr id="6" name="Slide Number Placeholder 10"/>
          <p:cNvSpPr>
            <a:spLocks noGrp="1"/>
          </p:cNvSpPr>
          <p:nvPr>
            <p:ph type="sldNum" sz="quarter" idx="12"/>
          </p:nvPr>
        </p:nvSpPr>
        <p:spPr/>
        <p:txBody>
          <a:bodyPr/>
          <a:lstStyle>
            <a:lvl1pPr>
              <a:defRPr/>
            </a:lvl1pPr>
          </a:lstStyle>
          <a:p>
            <a:pPr>
              <a:defRPr/>
            </a:pPr>
            <a:fld id="{953D45C7-AFA8-4622-8BFA-D400F3569C1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8"/>
          <p:cNvSpPr>
            <a:spLocks noGrp="1"/>
          </p:cNvSpPr>
          <p:nvPr>
            <p:ph type="dt" sz="half" idx="10"/>
          </p:nvPr>
        </p:nvSpPr>
        <p:spPr/>
        <p:txBody>
          <a:bodyPr/>
          <a:lstStyle>
            <a:lvl1pPr>
              <a:defRPr/>
            </a:lvl1pPr>
          </a:lstStyle>
          <a:p>
            <a:pPr>
              <a:defRPr/>
            </a:pPr>
            <a:r>
              <a:rPr lang="en-US"/>
              <a:t>DATE</a:t>
            </a:r>
          </a:p>
        </p:txBody>
      </p:sp>
      <p:sp>
        <p:nvSpPr>
          <p:cNvPr id="3" name="Footer Placeholder 9"/>
          <p:cNvSpPr>
            <a:spLocks noGrp="1"/>
          </p:cNvSpPr>
          <p:nvPr>
            <p:ph type="ftr" sz="quarter" idx="11"/>
          </p:nvPr>
        </p:nvSpPr>
        <p:spPr/>
        <p:txBody>
          <a:bodyPr/>
          <a:lstStyle>
            <a:lvl1pPr>
              <a:defRPr/>
            </a:lvl1pPr>
          </a:lstStyle>
          <a:p>
            <a:pPr>
              <a:defRPr/>
            </a:pPr>
            <a:r>
              <a:rPr lang="en-US"/>
              <a:t>DOCUMENT TYPE/STATUS</a:t>
            </a:r>
          </a:p>
        </p:txBody>
      </p:sp>
      <p:sp>
        <p:nvSpPr>
          <p:cNvPr id="4" name="Slide Number Placeholder 10"/>
          <p:cNvSpPr>
            <a:spLocks noGrp="1"/>
          </p:cNvSpPr>
          <p:nvPr>
            <p:ph type="sldNum" sz="quarter" idx="12"/>
          </p:nvPr>
        </p:nvSpPr>
        <p:spPr/>
        <p:txBody>
          <a:bodyPr/>
          <a:lstStyle>
            <a:lvl1pPr>
              <a:defRPr/>
            </a:lvl1pPr>
          </a:lstStyle>
          <a:p>
            <a:pPr>
              <a:defRPr/>
            </a:pPr>
            <a:fld id="{F33254E7-20DF-4EEC-B4C6-77997BC292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solidFill>
                  <a:prstClr val="black">
                    <a:tint val="75000"/>
                  </a:prstClr>
                </a:solidFill>
              </a:rPr>
              <a:t>DATE</a:t>
            </a:r>
          </a:p>
        </p:txBody>
      </p:sp>
      <p:sp>
        <p:nvSpPr>
          <p:cNvPr id="4" name="Footer Placeholder 3"/>
          <p:cNvSpPr>
            <a:spLocks noGrp="1"/>
          </p:cNvSpPr>
          <p:nvPr>
            <p:ph type="ftr" sz="quarter" idx="11"/>
          </p:nvPr>
        </p:nvSpPr>
        <p:spPr/>
        <p:txBody>
          <a:bodyPr/>
          <a:lstStyle/>
          <a:p>
            <a:r>
              <a:rPr lang="en-US">
                <a:solidFill>
                  <a:prstClr val="black">
                    <a:tint val="75000"/>
                  </a:prstClr>
                </a:solidFill>
              </a:rPr>
              <a:t>DOCUMENT TYPE/STATUS</a:t>
            </a:r>
          </a:p>
        </p:txBody>
      </p:sp>
      <p:sp>
        <p:nvSpPr>
          <p:cNvPr id="5" name="Slide Number Placeholder 4"/>
          <p:cNvSpPr>
            <a:spLocks noGrp="1"/>
          </p:cNvSpPr>
          <p:nvPr>
            <p:ph type="sldNum" sz="quarter" idx="12"/>
          </p:nvPr>
        </p:nvSpPr>
        <p:spPr/>
        <p:txBody>
          <a:bodyPr/>
          <a:lstStyle/>
          <a:p>
            <a:fld id="{65DB31B4-4655-594E-908F-791C6CD479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13671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7"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Date Placeholder 8"/>
          <p:cNvSpPr>
            <a:spLocks noGrp="1"/>
          </p:cNvSpPr>
          <p:nvPr>
            <p:ph type="dt" sz="half" idx="2"/>
          </p:nvPr>
        </p:nvSpPr>
        <p:spPr>
          <a:xfrm>
            <a:off x="457200" y="6553200"/>
            <a:ext cx="2133600" cy="304800"/>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ヒラギノ角ゴ Pro W3" charset="0"/>
                <a:cs typeface="ヒラギノ角ゴ Pro W3" charset="0"/>
              </a:defRPr>
            </a:lvl1pPr>
          </a:lstStyle>
          <a:p>
            <a:pPr>
              <a:defRPr/>
            </a:pPr>
            <a:r>
              <a:rPr lang="en-US"/>
              <a:t>DATE</a:t>
            </a:r>
          </a:p>
        </p:txBody>
      </p:sp>
      <p:sp>
        <p:nvSpPr>
          <p:cNvPr id="8" name="Footer Placeholder 9"/>
          <p:cNvSpPr>
            <a:spLocks noGrp="1"/>
          </p:cNvSpPr>
          <p:nvPr>
            <p:ph type="ftr" sz="quarter" idx="3"/>
          </p:nvPr>
        </p:nvSpPr>
        <p:spPr>
          <a:xfrm>
            <a:off x="2971800" y="6553200"/>
            <a:ext cx="3886200" cy="304800"/>
          </a:xfrm>
          <a:prstGeom prst="rect">
            <a:avLst/>
          </a:prstGeom>
        </p:spPr>
        <p:txBody>
          <a:bodyPr vert="horz" wrap="square" lIns="91440" tIns="45720" rIns="91440" bIns="45720" numCol="1" anchor="ctr" anchorCtr="0" compatLnSpc="1">
            <a:prstTxWarp prst="textNoShape">
              <a:avLst/>
            </a:prstTxWarp>
          </a:bodyPr>
          <a:lstStyle>
            <a:lvl1pPr algn="ctr">
              <a:defRPr sz="1000" b="1">
                <a:solidFill>
                  <a:schemeClr val="bg1"/>
                </a:solidFill>
                <a:latin typeface="Georgia" charset="0"/>
                <a:ea typeface="ヒラギノ角ゴ Pro W3" charset="-128"/>
                <a:cs typeface="ヒラギノ角ゴ Pro W3" charset="-128"/>
              </a:defRPr>
            </a:lvl1pPr>
          </a:lstStyle>
          <a:p>
            <a:pPr>
              <a:defRPr/>
            </a:pPr>
            <a:r>
              <a:rPr lang="en-US"/>
              <a:t>DOCUMENT TYPE/STATUS</a:t>
            </a:r>
          </a:p>
        </p:txBody>
      </p:sp>
      <p:sp>
        <p:nvSpPr>
          <p:cNvPr id="9" name="Slide Number Placeholder 10"/>
          <p:cNvSpPr>
            <a:spLocks noGrp="1"/>
          </p:cNvSpPr>
          <p:nvPr>
            <p:ph type="sldNum" sz="quarter" idx="4"/>
          </p:nvPr>
        </p:nvSpPr>
        <p:spPr>
          <a:xfrm>
            <a:off x="6553200" y="6553200"/>
            <a:ext cx="2133600" cy="304800"/>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bg1"/>
                </a:solidFill>
                <a:latin typeface="Arial" pitchFamily="34" charset="0"/>
                <a:ea typeface="ヒラギノ角ゴ Pro W3" charset="-128"/>
                <a:cs typeface="+mn-cs"/>
              </a:defRPr>
            </a:lvl1pPr>
          </a:lstStyle>
          <a:p>
            <a:pPr>
              <a:defRPr/>
            </a:pPr>
            <a:fld id="{A687B29D-AAB7-4F84-A803-086484AB6C6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80" r:id="rId5"/>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1" fontAlgn="base" hangingPunct="1">
        <a:spcBef>
          <a:spcPct val="0"/>
        </a:spcBef>
        <a:spcAft>
          <a:spcPct val="0"/>
        </a:spcAft>
        <a:defRPr sz="4400">
          <a:solidFill>
            <a:schemeClr val="tx1"/>
          </a:solidFill>
          <a:latin typeface="Calibri" pitchFamily="34" charset="0"/>
          <a:ea typeface="ヒラギノ角ゴ Pro W3" charset="-128"/>
          <a:cs typeface="ヒラギノ角ゴ Pro W3" charset="-128"/>
        </a:defRPr>
      </a:lvl2pPr>
      <a:lvl3pPr algn="ctr" defTabSz="457200" rtl="0" eaLnBrk="1" fontAlgn="base" hangingPunct="1">
        <a:spcBef>
          <a:spcPct val="0"/>
        </a:spcBef>
        <a:spcAft>
          <a:spcPct val="0"/>
        </a:spcAft>
        <a:defRPr sz="4400">
          <a:solidFill>
            <a:schemeClr val="tx1"/>
          </a:solidFill>
          <a:latin typeface="Calibri" pitchFamily="34" charset="0"/>
          <a:ea typeface="ヒラギノ角ゴ Pro W3" charset="-128"/>
          <a:cs typeface="ヒラギノ角ゴ Pro W3" charset="-128"/>
        </a:defRPr>
      </a:lvl3pPr>
      <a:lvl4pPr algn="ctr" defTabSz="457200" rtl="0" eaLnBrk="1" fontAlgn="base" hangingPunct="1">
        <a:spcBef>
          <a:spcPct val="0"/>
        </a:spcBef>
        <a:spcAft>
          <a:spcPct val="0"/>
        </a:spcAft>
        <a:defRPr sz="4400">
          <a:solidFill>
            <a:schemeClr val="tx1"/>
          </a:solidFill>
          <a:latin typeface="Calibri" pitchFamily="34" charset="0"/>
          <a:ea typeface="ヒラギノ角ゴ Pro W3" charset="-128"/>
          <a:cs typeface="ヒラギノ角ゴ Pro W3" charset="-128"/>
        </a:defRPr>
      </a:lvl4pPr>
      <a:lvl5pPr algn="ctr" defTabSz="457200" rtl="0" eaLnBrk="1" fontAlgn="base" hangingPunct="1">
        <a:spcBef>
          <a:spcPct val="0"/>
        </a:spcBef>
        <a:spcAft>
          <a:spcPct val="0"/>
        </a:spcAft>
        <a:defRPr sz="4400">
          <a:solidFill>
            <a:schemeClr val="tx1"/>
          </a:solidFill>
          <a:latin typeface="Calibri" pitchFamily="34"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ヒラギノ角ゴ Pro W3"/>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ヒラギノ角ゴ Pro W3"/>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mailto:Stephania.griffin@v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spc="100" dirty="0"/>
              <a:t>Privacy Overview</a:t>
            </a:r>
            <a:br>
              <a:rPr lang="en-US" sz="3600" spc="100" dirty="0"/>
            </a:br>
            <a:r>
              <a:rPr lang="en-US" sz="3600" dirty="0"/>
              <a:t>for VHA ORD</a:t>
            </a:r>
            <a:endParaRPr lang="en-US" sz="1600" dirty="0"/>
          </a:p>
        </p:txBody>
      </p:sp>
      <p:sp>
        <p:nvSpPr>
          <p:cNvPr id="7" name="Subtitle 6"/>
          <p:cNvSpPr>
            <a:spLocks noGrp="1"/>
          </p:cNvSpPr>
          <p:nvPr>
            <p:ph type="subTitle" idx="1"/>
          </p:nvPr>
        </p:nvSpPr>
        <p:spPr>
          <a:xfrm>
            <a:off x="1371600" y="3886200"/>
            <a:ext cx="6400800" cy="2018654"/>
          </a:xfrm>
        </p:spPr>
        <p:txBody>
          <a:bodyPr/>
          <a:lstStyle/>
          <a:p>
            <a:r>
              <a:rPr lang="en-US" sz="2000" dirty="0"/>
              <a:t>Stephania H. Griffin, JD, RHIA</a:t>
            </a:r>
          </a:p>
          <a:p>
            <a:r>
              <a:rPr lang="en-US" sz="2000" dirty="0"/>
              <a:t>Director, Information Access and Privacy</a:t>
            </a:r>
          </a:p>
          <a:p>
            <a:r>
              <a:rPr lang="en-US" sz="2000" dirty="0"/>
              <a:t>Veterans Health Administration</a:t>
            </a:r>
          </a:p>
          <a:p>
            <a:r>
              <a:rPr lang="en-US" sz="2000" dirty="0"/>
              <a:t>Office of Health Informatics</a:t>
            </a:r>
          </a:p>
          <a:p>
            <a:r>
              <a:rPr lang="en-US" sz="2000" dirty="0"/>
              <a:t>May 4, 2020</a:t>
            </a:r>
          </a:p>
        </p:txBody>
      </p:sp>
      <p:sp>
        <p:nvSpPr>
          <p:cNvPr id="3" name="Slide Number Placeholder 2"/>
          <p:cNvSpPr>
            <a:spLocks noGrp="1"/>
          </p:cNvSpPr>
          <p:nvPr>
            <p:ph type="sldNum" sz="quarter" idx="12"/>
          </p:nvPr>
        </p:nvSpPr>
        <p:spPr/>
        <p:txBody>
          <a:bodyPr/>
          <a:lstStyle/>
          <a:p>
            <a:pPr>
              <a:defRPr/>
            </a:pPr>
            <a:fld id="{F673221A-0008-49CE-89D9-8A86DA715273}" type="slidenum">
              <a:rPr lang="en-US" smtClean="0"/>
              <a:pPr>
                <a:defRPr/>
              </a:pPr>
              <a:t>1</a:t>
            </a:fld>
            <a:endParaRPr lang="en-US"/>
          </a:p>
        </p:txBody>
      </p:sp>
    </p:spTree>
    <p:extLst>
      <p:ext uri="{BB962C8B-B14F-4D97-AF65-F5344CB8AC3E}">
        <p14:creationId xmlns:p14="http://schemas.microsoft.com/office/powerpoint/2010/main" val="485057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Q&amp;A Discussion</a:t>
            </a:r>
          </a:p>
        </p:txBody>
      </p:sp>
      <p:sp>
        <p:nvSpPr>
          <p:cNvPr id="6" name="Slide Number Placeholder 5"/>
          <p:cNvSpPr>
            <a:spLocks noGrp="1"/>
          </p:cNvSpPr>
          <p:nvPr>
            <p:ph type="sldNum" sz="quarter" idx="12"/>
          </p:nvPr>
        </p:nvSpPr>
        <p:spPr/>
        <p:txBody>
          <a:bodyPr/>
          <a:lstStyle/>
          <a:p>
            <a:pPr>
              <a:defRPr/>
            </a:pPr>
            <a:fld id="{953D45C7-AFA8-4622-8BFA-D400F3569C1E}" type="slidenum">
              <a:rPr lang="en-US" smtClean="0"/>
              <a:pPr>
                <a:defRPr/>
              </a:pPr>
              <a:t>10</a:t>
            </a:fld>
            <a:endParaRPr lang="en-US"/>
          </a:p>
        </p:txBody>
      </p:sp>
    </p:spTree>
    <p:extLst>
      <p:ext uri="{BB962C8B-B14F-4D97-AF65-F5344CB8AC3E}">
        <p14:creationId xmlns:p14="http://schemas.microsoft.com/office/powerpoint/2010/main" val="2978008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6022C-F47F-4962-A6A8-AA978434C33E}"/>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8BA2AA6A-29D9-4681-9A12-F0ABCC844A97}"/>
              </a:ext>
            </a:extLst>
          </p:cNvPr>
          <p:cNvSpPr>
            <a:spLocks noGrp="1"/>
          </p:cNvSpPr>
          <p:nvPr>
            <p:ph idx="1"/>
          </p:nvPr>
        </p:nvSpPr>
        <p:spPr/>
        <p:txBody>
          <a:bodyPr/>
          <a:lstStyle/>
          <a:p>
            <a:pPr marL="0" indent="0">
              <a:buNone/>
            </a:pPr>
            <a:r>
              <a:rPr lang="en-US" dirty="0"/>
              <a:t>Contact Stephania Griffin, Director Information Access and Privacy (10A7B), </a:t>
            </a:r>
          </a:p>
          <a:p>
            <a:pPr marL="0" indent="0">
              <a:buNone/>
            </a:pPr>
            <a:r>
              <a:rPr lang="en-US" dirty="0"/>
              <a:t>704-245-2492, </a:t>
            </a:r>
            <a:r>
              <a:rPr lang="en-US" dirty="0">
                <a:hlinkClick r:id="rId2"/>
              </a:rPr>
              <a:t>Stephania.griffin@va.gov</a:t>
            </a:r>
            <a:r>
              <a:rPr lang="en-US" dirty="0"/>
              <a:t> </a:t>
            </a:r>
          </a:p>
        </p:txBody>
      </p:sp>
      <p:sp>
        <p:nvSpPr>
          <p:cNvPr id="4" name="Slide Number Placeholder 3">
            <a:extLst>
              <a:ext uri="{FF2B5EF4-FFF2-40B4-BE49-F238E27FC236}">
                <a16:creationId xmlns:a16="http://schemas.microsoft.com/office/drawing/2014/main" id="{4EA6C677-F717-4677-92AD-CFB35E1445EF}"/>
              </a:ext>
            </a:extLst>
          </p:cNvPr>
          <p:cNvSpPr>
            <a:spLocks noGrp="1"/>
          </p:cNvSpPr>
          <p:nvPr>
            <p:ph type="sldNum" sz="quarter" idx="12"/>
          </p:nvPr>
        </p:nvSpPr>
        <p:spPr/>
        <p:txBody>
          <a:bodyPr/>
          <a:lstStyle/>
          <a:p>
            <a:pPr>
              <a:defRPr/>
            </a:pPr>
            <a:fld id="{6B864F98-A3F4-4225-9B73-C923C3F85F37}" type="slidenum">
              <a:rPr lang="en-US" smtClean="0"/>
              <a:pPr>
                <a:defRPr/>
              </a:pPr>
              <a:t>11</a:t>
            </a:fld>
            <a:endParaRPr lang="en-US"/>
          </a:p>
        </p:txBody>
      </p:sp>
    </p:spTree>
    <p:extLst>
      <p:ext uri="{BB962C8B-B14F-4D97-AF65-F5344CB8AC3E}">
        <p14:creationId xmlns:p14="http://schemas.microsoft.com/office/powerpoint/2010/main" val="1400467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Georgia" panose="02040502050405020303" pitchFamily="18" charset="0"/>
              </a:rPr>
              <a:t>Privacy Topics</a:t>
            </a:r>
          </a:p>
        </p:txBody>
      </p:sp>
      <p:sp>
        <p:nvSpPr>
          <p:cNvPr id="3" name="Content Placeholder 2"/>
          <p:cNvSpPr>
            <a:spLocks noGrp="1"/>
          </p:cNvSpPr>
          <p:nvPr>
            <p:ph idx="1"/>
          </p:nvPr>
        </p:nvSpPr>
        <p:spPr/>
        <p:txBody>
          <a:bodyPr/>
          <a:lstStyle/>
          <a:p>
            <a:r>
              <a:rPr lang="en-US" sz="2800" dirty="0"/>
              <a:t>General Privacy Efforts with Research Component</a:t>
            </a:r>
          </a:p>
          <a:p>
            <a:r>
              <a:rPr lang="en-US" sz="2800" dirty="0"/>
              <a:t>VA Form 10-250, VHA Research Protocol Privacy Review Checklist</a:t>
            </a:r>
          </a:p>
          <a:p>
            <a:r>
              <a:rPr lang="en-US" sz="2800" dirty="0"/>
              <a:t>Combined Research ICF with HIPAA Authorization</a:t>
            </a:r>
          </a:p>
          <a:p>
            <a:r>
              <a:rPr lang="en-US" sz="2800" dirty="0"/>
              <a:t>Waiver of HIPAA Authorizations </a:t>
            </a:r>
          </a:p>
          <a:p>
            <a:pPr lvl="0"/>
            <a:endParaRPr lang="en-US" dirty="0"/>
          </a:p>
        </p:txBody>
      </p:sp>
      <p:sp>
        <p:nvSpPr>
          <p:cNvPr id="6" name="Slide Number Placeholder 5"/>
          <p:cNvSpPr>
            <a:spLocks noGrp="1"/>
          </p:cNvSpPr>
          <p:nvPr>
            <p:ph type="sldNum" sz="quarter" idx="12"/>
          </p:nvPr>
        </p:nvSpPr>
        <p:spPr/>
        <p:txBody>
          <a:bodyPr/>
          <a:lstStyle/>
          <a:p>
            <a:fld id="{953D45C7-AFA8-4622-8BFA-D400F3569C1E}" type="slidenum">
              <a:rPr lang="en-US" smtClean="0"/>
              <a:pPr/>
              <a:t>2</a:t>
            </a:fld>
            <a:endParaRPr lang="en-US" dirty="0"/>
          </a:p>
        </p:txBody>
      </p:sp>
    </p:spTree>
    <p:extLst>
      <p:ext uri="{BB962C8B-B14F-4D97-AF65-F5344CB8AC3E}">
        <p14:creationId xmlns:p14="http://schemas.microsoft.com/office/powerpoint/2010/main" val="506270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E2963-3DAD-41E0-BBA6-33AB3C312716}"/>
              </a:ext>
            </a:extLst>
          </p:cNvPr>
          <p:cNvSpPr>
            <a:spLocks noGrp="1"/>
          </p:cNvSpPr>
          <p:nvPr>
            <p:ph type="title"/>
          </p:nvPr>
        </p:nvSpPr>
        <p:spPr/>
        <p:txBody>
          <a:bodyPr/>
          <a:lstStyle/>
          <a:p>
            <a:r>
              <a:rPr lang="en-US" sz="3600" dirty="0">
                <a:latin typeface="Georgia" panose="02040502050405020303" pitchFamily="18" charset="0"/>
              </a:rPr>
              <a:t>General Privacy Efforts</a:t>
            </a:r>
          </a:p>
        </p:txBody>
      </p:sp>
      <p:sp>
        <p:nvSpPr>
          <p:cNvPr id="3" name="Content Placeholder 2">
            <a:extLst>
              <a:ext uri="{FF2B5EF4-FFF2-40B4-BE49-F238E27FC236}">
                <a16:creationId xmlns:a16="http://schemas.microsoft.com/office/drawing/2014/main" id="{6A641CE4-C3F9-4047-8A1E-967C8B9F58FD}"/>
              </a:ext>
            </a:extLst>
          </p:cNvPr>
          <p:cNvSpPr>
            <a:spLocks noGrp="1"/>
          </p:cNvSpPr>
          <p:nvPr>
            <p:ph idx="1"/>
          </p:nvPr>
        </p:nvSpPr>
        <p:spPr/>
        <p:txBody>
          <a:bodyPr/>
          <a:lstStyle/>
          <a:p>
            <a:r>
              <a:rPr lang="en-US" sz="2800" dirty="0"/>
              <a:t>Updating VHA facility Privacy Policy Template</a:t>
            </a:r>
          </a:p>
          <a:p>
            <a:pPr lvl="1"/>
            <a:r>
              <a:rPr lang="en-US" dirty="0"/>
              <a:t>Facility-level Privacy Policies are required but being revised to remove duplicate language</a:t>
            </a:r>
          </a:p>
          <a:p>
            <a:r>
              <a:rPr lang="en-US" sz="2800" dirty="0"/>
              <a:t>PCA Audits include Research Privacy Component (Mandated and Consultative)</a:t>
            </a:r>
          </a:p>
          <a:p>
            <a:pPr lvl="1"/>
            <a:r>
              <a:rPr lang="en-US" dirty="0"/>
              <a:t>Review compliance with Privacy requirements and use the completed VA Form 10-250 to assist in that review</a:t>
            </a:r>
          </a:p>
        </p:txBody>
      </p:sp>
      <p:sp>
        <p:nvSpPr>
          <p:cNvPr id="4" name="Slide Number Placeholder 3">
            <a:extLst>
              <a:ext uri="{FF2B5EF4-FFF2-40B4-BE49-F238E27FC236}">
                <a16:creationId xmlns:a16="http://schemas.microsoft.com/office/drawing/2014/main" id="{A6ABF58D-E77C-4E08-8513-5405ACAD32E2}"/>
              </a:ext>
            </a:extLst>
          </p:cNvPr>
          <p:cNvSpPr>
            <a:spLocks noGrp="1"/>
          </p:cNvSpPr>
          <p:nvPr>
            <p:ph type="sldNum" sz="quarter" idx="12"/>
          </p:nvPr>
        </p:nvSpPr>
        <p:spPr/>
        <p:txBody>
          <a:bodyPr/>
          <a:lstStyle/>
          <a:p>
            <a:pPr>
              <a:defRPr/>
            </a:pPr>
            <a:fld id="{953D45C7-AFA8-4622-8BFA-D400F3569C1E}" type="slidenum">
              <a:rPr lang="en-US" smtClean="0"/>
              <a:pPr>
                <a:defRPr/>
              </a:pPr>
              <a:t>3</a:t>
            </a:fld>
            <a:endParaRPr lang="en-US"/>
          </a:p>
        </p:txBody>
      </p:sp>
    </p:spTree>
    <p:extLst>
      <p:ext uri="{BB962C8B-B14F-4D97-AF65-F5344CB8AC3E}">
        <p14:creationId xmlns:p14="http://schemas.microsoft.com/office/powerpoint/2010/main" val="266397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20460-BBC3-4D3A-AA27-F015D9E1FD02}"/>
              </a:ext>
            </a:extLst>
          </p:cNvPr>
          <p:cNvSpPr>
            <a:spLocks noGrp="1"/>
          </p:cNvSpPr>
          <p:nvPr>
            <p:ph type="title"/>
          </p:nvPr>
        </p:nvSpPr>
        <p:spPr/>
        <p:txBody>
          <a:bodyPr/>
          <a:lstStyle/>
          <a:p>
            <a:r>
              <a:rPr lang="en-US" sz="3600" dirty="0">
                <a:latin typeface="Georgia" panose="02040502050405020303" pitchFamily="18" charset="0"/>
              </a:rPr>
              <a:t>VA Form 10-250</a:t>
            </a:r>
          </a:p>
        </p:txBody>
      </p:sp>
      <p:sp>
        <p:nvSpPr>
          <p:cNvPr id="3" name="Content Placeholder 2">
            <a:extLst>
              <a:ext uri="{FF2B5EF4-FFF2-40B4-BE49-F238E27FC236}">
                <a16:creationId xmlns:a16="http://schemas.microsoft.com/office/drawing/2014/main" id="{6A611FC1-5D7A-4B4B-9A50-79A3808B3363}"/>
              </a:ext>
            </a:extLst>
          </p:cNvPr>
          <p:cNvSpPr>
            <a:spLocks noGrp="1"/>
          </p:cNvSpPr>
          <p:nvPr>
            <p:ph idx="1"/>
          </p:nvPr>
        </p:nvSpPr>
        <p:spPr>
          <a:xfrm>
            <a:off x="457200" y="1273705"/>
            <a:ext cx="8229600" cy="4801631"/>
          </a:xfrm>
        </p:spPr>
        <p:txBody>
          <a:bodyPr>
            <a:normAutofit/>
          </a:bodyPr>
          <a:lstStyle/>
          <a:p>
            <a:r>
              <a:rPr lang="en-US" sz="2400" dirty="0"/>
              <a:t>VA Form 10-250, VHA Research Protocol Privacy Review Checklist, is required by VHA Directive 1605.03</a:t>
            </a:r>
          </a:p>
          <a:p>
            <a:r>
              <a:rPr lang="en-US" sz="2400" dirty="0"/>
              <a:t>Must incorporate completed form into the protocol documents</a:t>
            </a:r>
          </a:p>
          <a:p>
            <a:pPr lvl="1"/>
            <a:r>
              <a:rPr lang="en-US" sz="2400" dirty="0"/>
              <a:t>May be maintained in facility protocol documentation, if using Affiliate IRB.</a:t>
            </a:r>
          </a:p>
          <a:p>
            <a:r>
              <a:rPr lang="en-US" sz="2400" dirty="0"/>
              <a:t>Only documents the Privacy Officer review – ISSO review is no longer documented on the Privacy Officer Checklist and may be performed as the facility determines.</a:t>
            </a:r>
          </a:p>
          <a:p>
            <a:r>
              <a:rPr lang="en-US" sz="2400" dirty="0"/>
              <a:t>Both the Preliminary and Final review sections must be completed.</a:t>
            </a:r>
          </a:p>
        </p:txBody>
      </p:sp>
    </p:spTree>
    <p:extLst>
      <p:ext uri="{BB962C8B-B14F-4D97-AF65-F5344CB8AC3E}">
        <p14:creationId xmlns:p14="http://schemas.microsoft.com/office/powerpoint/2010/main" val="2572662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20460-BBC3-4D3A-AA27-F015D9E1FD02}"/>
              </a:ext>
            </a:extLst>
          </p:cNvPr>
          <p:cNvSpPr>
            <a:spLocks noGrp="1"/>
          </p:cNvSpPr>
          <p:nvPr>
            <p:ph type="title"/>
          </p:nvPr>
        </p:nvSpPr>
        <p:spPr/>
        <p:txBody>
          <a:bodyPr/>
          <a:lstStyle/>
          <a:p>
            <a:r>
              <a:rPr lang="en-US" sz="3600" dirty="0">
                <a:latin typeface="Georgia" panose="02040502050405020303" pitchFamily="18" charset="0"/>
              </a:rPr>
              <a:t>Completing VA Form 10-250 </a:t>
            </a:r>
          </a:p>
        </p:txBody>
      </p:sp>
      <p:sp>
        <p:nvSpPr>
          <p:cNvPr id="3" name="Content Placeholder 2">
            <a:extLst>
              <a:ext uri="{FF2B5EF4-FFF2-40B4-BE49-F238E27FC236}">
                <a16:creationId xmlns:a16="http://schemas.microsoft.com/office/drawing/2014/main" id="{6A611FC1-5D7A-4B4B-9A50-79A3808B3363}"/>
              </a:ext>
            </a:extLst>
          </p:cNvPr>
          <p:cNvSpPr>
            <a:spLocks noGrp="1"/>
          </p:cNvSpPr>
          <p:nvPr>
            <p:ph idx="1"/>
          </p:nvPr>
        </p:nvSpPr>
        <p:spPr>
          <a:xfrm>
            <a:off x="457200" y="1069383"/>
            <a:ext cx="8229600" cy="5269424"/>
          </a:xfrm>
        </p:spPr>
        <p:txBody>
          <a:bodyPr>
            <a:noAutofit/>
          </a:bodyPr>
          <a:lstStyle/>
          <a:p>
            <a:r>
              <a:rPr lang="en-US" sz="2800" dirty="0"/>
              <a:t>Privacy Officer Preliminary review begins on pg. 2</a:t>
            </a:r>
          </a:p>
          <a:p>
            <a:pPr lvl="1"/>
            <a:r>
              <a:rPr lang="en-US" dirty="0"/>
              <a:t>Conducted to ensure that all privacy concerns are addressed prior to approval </a:t>
            </a:r>
          </a:p>
          <a:p>
            <a:r>
              <a:rPr lang="en-US" sz="2800" dirty="0"/>
              <a:t>Privacy Officer Final Review begins on pg. 5 </a:t>
            </a:r>
          </a:p>
          <a:p>
            <a:pPr lvl="1"/>
            <a:r>
              <a:rPr lang="en-US" dirty="0"/>
              <a:t>Conduct a final review after the IRB (or R&amp;D Committee when acting as Privacy Board) has approved the study to see if any changes were made that would affect the privacy interest of the subjects</a:t>
            </a:r>
          </a:p>
          <a:p>
            <a:pPr lvl="1"/>
            <a:r>
              <a:rPr lang="en-US" dirty="0"/>
              <a:t>Did the approval documents include all the necessary components</a:t>
            </a:r>
          </a:p>
        </p:txBody>
      </p:sp>
    </p:spTree>
    <p:extLst>
      <p:ext uri="{BB962C8B-B14F-4D97-AF65-F5344CB8AC3E}">
        <p14:creationId xmlns:p14="http://schemas.microsoft.com/office/powerpoint/2010/main" val="3615917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2E3D9-12E1-496C-871B-1CFA9B241016}"/>
              </a:ext>
            </a:extLst>
          </p:cNvPr>
          <p:cNvSpPr>
            <a:spLocks noGrp="1"/>
          </p:cNvSpPr>
          <p:nvPr>
            <p:ph type="title"/>
          </p:nvPr>
        </p:nvSpPr>
        <p:spPr/>
        <p:txBody>
          <a:bodyPr/>
          <a:lstStyle/>
          <a:p>
            <a:r>
              <a:rPr lang="en-US" sz="2800" dirty="0">
                <a:latin typeface="Georgia" panose="02040502050405020303" pitchFamily="18" charset="0"/>
              </a:rPr>
              <a:t>Combined ICF and HIPAA Authorization</a:t>
            </a:r>
          </a:p>
        </p:txBody>
      </p:sp>
      <p:sp>
        <p:nvSpPr>
          <p:cNvPr id="3" name="Content Placeholder 2">
            <a:extLst>
              <a:ext uri="{FF2B5EF4-FFF2-40B4-BE49-F238E27FC236}">
                <a16:creationId xmlns:a16="http://schemas.microsoft.com/office/drawing/2014/main" id="{4C971ED7-4482-47CE-A5F1-39E1C48339FB}"/>
              </a:ext>
            </a:extLst>
          </p:cNvPr>
          <p:cNvSpPr>
            <a:spLocks noGrp="1"/>
          </p:cNvSpPr>
          <p:nvPr>
            <p:ph idx="1"/>
          </p:nvPr>
        </p:nvSpPr>
        <p:spPr>
          <a:xfrm>
            <a:off x="571500" y="1069383"/>
            <a:ext cx="8229600" cy="5284921"/>
          </a:xfrm>
        </p:spPr>
        <p:txBody>
          <a:bodyPr/>
          <a:lstStyle/>
          <a:p>
            <a:r>
              <a:rPr lang="en-US" sz="2400" dirty="0"/>
              <a:t>VHA Directive 1200.05 no longer prohibits combining informed consent forms and HIPAA authorizations into one document. </a:t>
            </a:r>
          </a:p>
          <a:p>
            <a:r>
              <a:rPr lang="en-US" sz="2400" dirty="0"/>
              <a:t>There are however, certain situations when it is </a:t>
            </a:r>
            <a:r>
              <a:rPr lang="en-US" sz="2400" u="sng" dirty="0"/>
              <a:t>not</a:t>
            </a:r>
            <a:r>
              <a:rPr lang="en-US" sz="2400" dirty="0"/>
              <a:t> advised to combine the two documents due to requirements inherent in the Privacy Act or HIPAA Privacy Rule.  Specifically, it is best not to combine the informed consent form with a HIPAA Authorization when either:</a:t>
            </a:r>
          </a:p>
          <a:p>
            <a:pPr lvl="1"/>
            <a:r>
              <a:rPr lang="en-US" sz="2400" dirty="0"/>
              <a:t>The subject has diminished decision-making capacity; or</a:t>
            </a:r>
          </a:p>
          <a:p>
            <a:pPr lvl="1"/>
            <a:r>
              <a:rPr lang="en-US" sz="2400" dirty="0"/>
              <a:t>When the research study contains optional components that the subject can choose to participate in or not (e.g. optional data or tissue banking or genetic testing).</a:t>
            </a:r>
          </a:p>
        </p:txBody>
      </p:sp>
      <p:sp>
        <p:nvSpPr>
          <p:cNvPr id="4" name="Slide Number Placeholder 3">
            <a:extLst>
              <a:ext uri="{FF2B5EF4-FFF2-40B4-BE49-F238E27FC236}">
                <a16:creationId xmlns:a16="http://schemas.microsoft.com/office/drawing/2014/main" id="{23DFCBFF-2A9D-4C90-B7E2-DA605C131F89}"/>
              </a:ext>
            </a:extLst>
          </p:cNvPr>
          <p:cNvSpPr>
            <a:spLocks noGrp="1"/>
          </p:cNvSpPr>
          <p:nvPr>
            <p:ph type="sldNum" sz="quarter" idx="12"/>
          </p:nvPr>
        </p:nvSpPr>
        <p:spPr/>
        <p:txBody>
          <a:bodyPr/>
          <a:lstStyle/>
          <a:p>
            <a:pPr>
              <a:defRPr/>
            </a:pPr>
            <a:fld id="{953D45C7-AFA8-4622-8BFA-D400F3569C1E}" type="slidenum">
              <a:rPr lang="en-US" smtClean="0"/>
              <a:pPr>
                <a:defRPr/>
              </a:pPr>
              <a:t>6</a:t>
            </a:fld>
            <a:endParaRPr lang="en-US"/>
          </a:p>
        </p:txBody>
      </p:sp>
    </p:spTree>
    <p:extLst>
      <p:ext uri="{BB962C8B-B14F-4D97-AF65-F5344CB8AC3E}">
        <p14:creationId xmlns:p14="http://schemas.microsoft.com/office/powerpoint/2010/main" val="554382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1AFCE-A2C1-4EC9-84C7-8247E4C70152}"/>
              </a:ext>
            </a:extLst>
          </p:cNvPr>
          <p:cNvSpPr>
            <a:spLocks noGrp="1"/>
          </p:cNvSpPr>
          <p:nvPr>
            <p:ph type="title"/>
          </p:nvPr>
        </p:nvSpPr>
        <p:spPr/>
        <p:txBody>
          <a:bodyPr/>
          <a:lstStyle/>
          <a:p>
            <a:pPr lvl="0"/>
            <a:r>
              <a:rPr lang="en-US" sz="2400" dirty="0"/>
              <a:t> </a:t>
            </a:r>
            <a:r>
              <a:rPr lang="en-US" sz="2800" dirty="0">
                <a:solidFill>
                  <a:prstClr val="white"/>
                </a:solidFill>
                <a:latin typeface="Georgia" panose="02040502050405020303" pitchFamily="18" charset="0"/>
              </a:rPr>
              <a:t>Combined ICF and HIPAA Authorization</a:t>
            </a:r>
            <a:endParaRPr lang="en-US" dirty="0"/>
          </a:p>
        </p:txBody>
      </p:sp>
      <p:sp>
        <p:nvSpPr>
          <p:cNvPr id="3" name="Content Placeholder 2">
            <a:extLst>
              <a:ext uri="{FF2B5EF4-FFF2-40B4-BE49-F238E27FC236}">
                <a16:creationId xmlns:a16="http://schemas.microsoft.com/office/drawing/2014/main" id="{9FAB9151-7186-46E9-85A7-9BD68ED61B80}"/>
              </a:ext>
            </a:extLst>
          </p:cNvPr>
          <p:cNvSpPr>
            <a:spLocks noGrp="1"/>
          </p:cNvSpPr>
          <p:nvPr>
            <p:ph idx="1"/>
          </p:nvPr>
        </p:nvSpPr>
        <p:spPr>
          <a:xfrm>
            <a:off x="457200" y="1273705"/>
            <a:ext cx="8229600" cy="5029124"/>
          </a:xfrm>
        </p:spPr>
        <p:txBody>
          <a:bodyPr/>
          <a:lstStyle/>
          <a:p>
            <a:r>
              <a:rPr lang="en-US" sz="2400" dirty="0"/>
              <a:t>For subjects that have diminished decision-making capacity, the individual who is authorized to provide informed consent on the subject’s behalf may not be the same individual who is authorized to sign a HIPAA Authorization for the subject.  </a:t>
            </a:r>
          </a:p>
          <a:p>
            <a:pPr lvl="1"/>
            <a:r>
              <a:rPr lang="en-US" sz="2400" dirty="0"/>
              <a:t>If a combined document was used, and the individual signing the form met the qualifications of the subject’s LAR but was not appointed as their personal representative, the HIPAA authorization would not be valid.  </a:t>
            </a:r>
          </a:p>
          <a:p>
            <a:pPr lvl="1"/>
            <a:r>
              <a:rPr lang="en-US" sz="2400" dirty="0"/>
              <a:t>The scenario would require the subject’s Personal Representative to sign a separate HIPAA Authorization or for the IRB or R&amp;D Committee to approve a waiver of HIPAA Authorization for the subjects without a Personal Representative. </a:t>
            </a:r>
          </a:p>
        </p:txBody>
      </p:sp>
      <p:sp>
        <p:nvSpPr>
          <p:cNvPr id="4" name="Slide Number Placeholder 3">
            <a:extLst>
              <a:ext uri="{FF2B5EF4-FFF2-40B4-BE49-F238E27FC236}">
                <a16:creationId xmlns:a16="http://schemas.microsoft.com/office/drawing/2014/main" id="{EE85A156-4D5C-437A-8BDD-1586EEEC9401}"/>
              </a:ext>
            </a:extLst>
          </p:cNvPr>
          <p:cNvSpPr>
            <a:spLocks noGrp="1"/>
          </p:cNvSpPr>
          <p:nvPr>
            <p:ph type="sldNum" sz="quarter" idx="12"/>
          </p:nvPr>
        </p:nvSpPr>
        <p:spPr/>
        <p:txBody>
          <a:bodyPr/>
          <a:lstStyle/>
          <a:p>
            <a:pPr>
              <a:defRPr/>
            </a:pPr>
            <a:fld id="{953D45C7-AFA8-4622-8BFA-D400F3569C1E}" type="slidenum">
              <a:rPr lang="en-US" smtClean="0"/>
              <a:pPr>
                <a:defRPr/>
              </a:pPr>
              <a:t>7</a:t>
            </a:fld>
            <a:endParaRPr lang="en-US"/>
          </a:p>
        </p:txBody>
      </p:sp>
    </p:spTree>
    <p:extLst>
      <p:ext uri="{BB962C8B-B14F-4D97-AF65-F5344CB8AC3E}">
        <p14:creationId xmlns:p14="http://schemas.microsoft.com/office/powerpoint/2010/main" val="393377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9B8C-9AFF-4EEC-8FAF-5B43338F0F60}"/>
              </a:ext>
            </a:extLst>
          </p:cNvPr>
          <p:cNvSpPr>
            <a:spLocks noGrp="1"/>
          </p:cNvSpPr>
          <p:nvPr>
            <p:ph type="title"/>
          </p:nvPr>
        </p:nvSpPr>
        <p:spPr/>
        <p:txBody>
          <a:bodyPr/>
          <a:lstStyle/>
          <a:p>
            <a:pPr lvl="0"/>
            <a:r>
              <a:rPr lang="en-US" dirty="0"/>
              <a:t> </a:t>
            </a:r>
            <a:r>
              <a:rPr lang="en-US" sz="2800" dirty="0">
                <a:solidFill>
                  <a:prstClr val="white"/>
                </a:solidFill>
                <a:latin typeface="Georgia" panose="02040502050405020303" pitchFamily="18" charset="0"/>
              </a:rPr>
              <a:t>Combined ICF and HIPAA Authorization</a:t>
            </a:r>
            <a:endParaRPr lang="en-US" dirty="0"/>
          </a:p>
        </p:txBody>
      </p:sp>
      <p:sp>
        <p:nvSpPr>
          <p:cNvPr id="3" name="Content Placeholder 2">
            <a:extLst>
              <a:ext uri="{FF2B5EF4-FFF2-40B4-BE49-F238E27FC236}">
                <a16:creationId xmlns:a16="http://schemas.microsoft.com/office/drawing/2014/main" id="{C0124C1B-ED71-4B3B-AB35-9C67C55EC68F}"/>
              </a:ext>
            </a:extLst>
          </p:cNvPr>
          <p:cNvSpPr>
            <a:spLocks noGrp="1"/>
          </p:cNvSpPr>
          <p:nvPr>
            <p:ph idx="1"/>
          </p:nvPr>
        </p:nvSpPr>
        <p:spPr/>
        <p:txBody>
          <a:bodyPr/>
          <a:lstStyle/>
          <a:p>
            <a:r>
              <a:rPr lang="en-US" sz="2400" dirty="0"/>
              <a:t>Where the study includes an optional component such as data or tissue banking or genetic testing, in order to meet the requirements specified in the HIPAA Privacy Rule, the HIPAA authorization must clearly differentiate between the conditioned (mandatory) and unconditioned (optional) components and provide the subject with an opportunity to opt in to the research activities described in the unconditioned part of the authorization. </a:t>
            </a:r>
          </a:p>
          <a:p>
            <a:r>
              <a:rPr lang="en-US" sz="2400" dirty="0"/>
              <a:t>In order to sufficiently show that the subject opted into the unconditioned (optional) component of the study, a signature is required for that component as opposed to just a check box within the Informed Consent.</a:t>
            </a:r>
          </a:p>
          <a:p>
            <a:endParaRPr lang="en-US" dirty="0"/>
          </a:p>
        </p:txBody>
      </p:sp>
      <p:sp>
        <p:nvSpPr>
          <p:cNvPr id="4" name="Slide Number Placeholder 3">
            <a:extLst>
              <a:ext uri="{FF2B5EF4-FFF2-40B4-BE49-F238E27FC236}">
                <a16:creationId xmlns:a16="http://schemas.microsoft.com/office/drawing/2014/main" id="{550E1C70-A1B8-4C6C-93CC-39675B14F04D}"/>
              </a:ext>
            </a:extLst>
          </p:cNvPr>
          <p:cNvSpPr>
            <a:spLocks noGrp="1"/>
          </p:cNvSpPr>
          <p:nvPr>
            <p:ph type="sldNum" sz="quarter" idx="12"/>
          </p:nvPr>
        </p:nvSpPr>
        <p:spPr/>
        <p:txBody>
          <a:bodyPr/>
          <a:lstStyle/>
          <a:p>
            <a:pPr>
              <a:defRPr/>
            </a:pPr>
            <a:fld id="{953D45C7-AFA8-4622-8BFA-D400F3569C1E}" type="slidenum">
              <a:rPr lang="en-US" smtClean="0"/>
              <a:pPr>
                <a:defRPr/>
              </a:pPr>
              <a:t>8</a:t>
            </a:fld>
            <a:endParaRPr lang="en-US"/>
          </a:p>
        </p:txBody>
      </p:sp>
    </p:spTree>
    <p:extLst>
      <p:ext uri="{BB962C8B-B14F-4D97-AF65-F5344CB8AC3E}">
        <p14:creationId xmlns:p14="http://schemas.microsoft.com/office/powerpoint/2010/main" val="3119561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E62FD-2BEA-401B-9B05-144F042FEB09}"/>
              </a:ext>
            </a:extLst>
          </p:cNvPr>
          <p:cNvSpPr>
            <a:spLocks noGrp="1"/>
          </p:cNvSpPr>
          <p:nvPr>
            <p:ph type="title"/>
          </p:nvPr>
        </p:nvSpPr>
        <p:spPr/>
        <p:txBody>
          <a:bodyPr/>
          <a:lstStyle/>
          <a:p>
            <a:r>
              <a:rPr lang="en-US" sz="3600" dirty="0">
                <a:latin typeface="Georgia" panose="02040502050405020303" pitchFamily="18" charset="0"/>
              </a:rPr>
              <a:t>Waiver of HIPAA Authorizations</a:t>
            </a:r>
          </a:p>
        </p:txBody>
      </p:sp>
      <p:sp>
        <p:nvSpPr>
          <p:cNvPr id="3" name="Content Placeholder 2">
            <a:extLst>
              <a:ext uri="{FF2B5EF4-FFF2-40B4-BE49-F238E27FC236}">
                <a16:creationId xmlns:a16="http://schemas.microsoft.com/office/drawing/2014/main" id="{493DAC12-3F2D-400B-A254-21F32A2477DD}"/>
              </a:ext>
            </a:extLst>
          </p:cNvPr>
          <p:cNvSpPr>
            <a:spLocks noGrp="1"/>
          </p:cNvSpPr>
          <p:nvPr>
            <p:ph idx="1"/>
          </p:nvPr>
        </p:nvSpPr>
        <p:spPr>
          <a:xfrm>
            <a:off x="457200" y="1072227"/>
            <a:ext cx="8229600" cy="5279495"/>
          </a:xfrm>
        </p:spPr>
        <p:txBody>
          <a:bodyPr/>
          <a:lstStyle/>
          <a:p>
            <a:r>
              <a:rPr lang="en-US" sz="2400" dirty="0"/>
              <a:t>IRB or Privacy Board approved waivers of HIPAA Authorizations may be for:</a:t>
            </a:r>
          </a:p>
          <a:p>
            <a:pPr lvl="1"/>
            <a:r>
              <a:rPr lang="en-US" sz="2400" dirty="0"/>
              <a:t>an entire study; </a:t>
            </a:r>
          </a:p>
          <a:p>
            <a:pPr lvl="1"/>
            <a:r>
              <a:rPr lang="en-US" sz="2400" dirty="0"/>
              <a:t>a single aspect of the study, such as recruitment; or </a:t>
            </a:r>
          </a:p>
          <a:p>
            <a:pPr lvl="1"/>
            <a:r>
              <a:rPr lang="en-US" sz="2400" dirty="0"/>
              <a:t>a specific situation, such as consenting subjects with diminished decision-making capacity with a LAR.</a:t>
            </a:r>
          </a:p>
          <a:p>
            <a:r>
              <a:rPr lang="en-US" sz="2400" dirty="0"/>
              <a:t>Waivers are a balance of generalities with specificity.</a:t>
            </a:r>
          </a:p>
          <a:p>
            <a:r>
              <a:rPr lang="en-US" sz="2400" dirty="0"/>
              <a:t>The IRB or Privacy Board has sole authority for determining if HIPAA Privacy Rule criteria have been meet to grant a waiver.</a:t>
            </a:r>
          </a:p>
          <a:p>
            <a:r>
              <a:rPr lang="en-US" sz="2400" dirty="0"/>
              <a:t>However, concerns raised by the PO around what the waiver does and does not cover as written, should be heeded as a PO in many cases may have to approve access to the data, such as with CDW, VINCI and CAPRI.  </a:t>
            </a:r>
          </a:p>
        </p:txBody>
      </p:sp>
      <p:sp>
        <p:nvSpPr>
          <p:cNvPr id="4" name="Slide Number Placeholder 3">
            <a:extLst>
              <a:ext uri="{FF2B5EF4-FFF2-40B4-BE49-F238E27FC236}">
                <a16:creationId xmlns:a16="http://schemas.microsoft.com/office/drawing/2014/main" id="{65BFEE90-4FA5-47AC-B336-7E68F382066E}"/>
              </a:ext>
            </a:extLst>
          </p:cNvPr>
          <p:cNvSpPr>
            <a:spLocks noGrp="1"/>
          </p:cNvSpPr>
          <p:nvPr>
            <p:ph type="sldNum" sz="quarter" idx="12"/>
          </p:nvPr>
        </p:nvSpPr>
        <p:spPr/>
        <p:txBody>
          <a:bodyPr/>
          <a:lstStyle/>
          <a:p>
            <a:pPr>
              <a:defRPr/>
            </a:pPr>
            <a:fld id="{953D45C7-AFA8-4622-8BFA-D400F3569C1E}" type="slidenum">
              <a:rPr lang="en-US" smtClean="0"/>
              <a:pPr>
                <a:defRPr/>
              </a:pPr>
              <a:t>9</a:t>
            </a:fld>
            <a:endParaRPr lang="en-US"/>
          </a:p>
        </p:txBody>
      </p:sp>
    </p:spTree>
    <p:extLst>
      <p:ext uri="{BB962C8B-B14F-4D97-AF65-F5344CB8AC3E}">
        <p14:creationId xmlns:p14="http://schemas.microsoft.com/office/powerpoint/2010/main" val="2119430177"/>
      </p:ext>
    </p:extLst>
  </p:cSld>
  <p:clrMapOvr>
    <a:masterClrMapping/>
  </p:clrMapOvr>
</p:sld>
</file>

<file path=ppt/theme/theme1.xml><?xml version="1.0" encoding="utf-8"?>
<a:theme xmlns:a="http://schemas.openxmlformats.org/drawingml/2006/main" name="VHA P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1952ec72-ab23-462a-ac47-cddf884211b5">This briefing is for Theresa's presentation at the VVA Leadership Conference on July 20th. Copies of the presentations are requested by April 29th in order to be included in the hard copies of the binders for participants. </Description0>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4F6C66BDB2FC54CABBC663AAAA4ADAF" ma:contentTypeVersion="8" ma:contentTypeDescription="Create a new document." ma:contentTypeScope="" ma:versionID="0d6570cac50b3c2d471bb292cf7ed604">
  <xsd:schema xmlns:xsd="http://www.w3.org/2001/XMLSchema" xmlns:xs="http://www.w3.org/2001/XMLSchema" xmlns:p="http://schemas.microsoft.com/office/2006/metadata/properties" xmlns:ns2="1952ec72-ab23-462a-ac47-cddf884211b5" targetNamespace="http://schemas.microsoft.com/office/2006/metadata/properties" ma:root="true" ma:fieldsID="00a26f0344cf3930538ddfb26ad9fabb" ns2:_="">
    <xsd:import namespace="1952ec72-ab23-462a-ac47-cddf884211b5"/>
    <xsd:element name="properties">
      <xsd:complexType>
        <xsd:sequence>
          <xsd:element name="documentManagement">
            <xsd:complexType>
              <xsd:all>
                <xsd:element ref="ns2:Description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52ec72-ab23-462a-ac47-cddf884211b5" elementFormDefault="qualified">
    <xsd:import namespace="http://schemas.microsoft.com/office/2006/documentManagement/types"/>
    <xsd:import namespace="http://schemas.microsoft.com/office/infopath/2007/PartnerControls"/>
    <xsd:element name="Description0" ma:index="9" ma:displayName="Description" ma:description="Documents are posted to this folder for the sole purpose of preserving information on document version control and the review process.  NO document should be checked out of this folder to be revised, updated or modified.  &#10;The final, approved version of these documents will be placed in the appropriate folder on the VCHIO SharePoint site"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8CB78C-3138-4755-84EC-BDA5BCEB9846}">
  <ds:schemaRefs>
    <ds:schemaRef ds:uri="http://schemas.microsoft.com/office/2006/documentManagement/types"/>
    <ds:schemaRef ds:uri="http://purl.org/dc/elements/1.1/"/>
    <ds:schemaRef ds:uri="1952ec72-ab23-462a-ac47-cddf884211b5"/>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70EF83D1-7D98-48A3-A8EF-C88EEEA84B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52ec72-ab23-462a-ac47-cddf884211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F1D5EE-73E2-459A-96B3-4A4EA4CA2C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VHA PP</Template>
  <TotalTime>7218</TotalTime>
  <Words>602</Words>
  <Application>Microsoft Office PowerPoint</Application>
  <PresentationFormat>On-screen Show (4:3)</PresentationFormat>
  <Paragraphs>64</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Georgia</vt:lpstr>
      <vt:lpstr>VHA PP</vt:lpstr>
      <vt:lpstr>Privacy Overview for VHA ORD</vt:lpstr>
      <vt:lpstr>Privacy Topics</vt:lpstr>
      <vt:lpstr>General Privacy Efforts</vt:lpstr>
      <vt:lpstr>VA Form 10-250</vt:lpstr>
      <vt:lpstr>Completing VA Form 10-250 </vt:lpstr>
      <vt:lpstr>Combined ICF and HIPAA Authorization</vt:lpstr>
      <vt:lpstr> Combined ICF and HIPAA Authorization</vt:lpstr>
      <vt:lpstr> Combined ICF and HIPAA Authorization</vt:lpstr>
      <vt:lpstr>Waiver of HIPAA Authorizations</vt:lpstr>
      <vt:lpstr>Q&amp;A Discussion</vt:lpstr>
      <vt:lpstr>Additional Information</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Overview for VHA ORD</dc:title>
  <dc:subject>Privacy Overview for VHA ORD</dc:subject>
  <dc:creator>Prince-Wheeler, Latriece R.</dc:creator>
  <cp:keywords>Privacy Overview for VHA ORD</cp:keywords>
  <cp:lastModifiedBy>Rivera, Portia T</cp:lastModifiedBy>
  <cp:revision>246</cp:revision>
  <cp:lastPrinted>2016-03-21T15:24:26Z</cp:lastPrinted>
  <dcterms:created xsi:type="dcterms:W3CDTF">2015-05-15T19:58:17Z</dcterms:created>
  <dcterms:modified xsi:type="dcterms:W3CDTF">2020-05-07T17:29:51Z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0x01010054F6C66BDB2FC54CABBC663AAAA4ADAF</vt:lpwstr>
  </property>
</Properties>
</file>