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484" r:id="rId2"/>
    <p:sldId id="470" r:id="rId3"/>
    <p:sldId id="471" r:id="rId4"/>
    <p:sldId id="472" r:id="rId5"/>
    <p:sldId id="473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81" r:id="rId14"/>
    <p:sldId id="482" r:id="rId15"/>
    <p:sldId id="483" r:id="rId16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acuente, Antonio J" initials="LAJ" lastIdx="1" clrIdx="0">
    <p:extLst>
      <p:ext uri="{19B8F6BF-5375-455C-9EA6-DF929625EA0E}">
        <p15:presenceInfo xmlns:p15="http://schemas.microsoft.com/office/powerpoint/2012/main" userId="S::Antonio.Laracuente03@va.gov::f26025aa-017e-46da-97dd-4f9d498fb1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FF"/>
    <a:srgbClr val="CCCCFF"/>
    <a:srgbClr val="336699"/>
    <a:srgbClr val="3366CC"/>
    <a:srgbClr val="0066CC"/>
    <a:srgbClr val="99FF33"/>
    <a:srgbClr val="66FF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F3F6-6361-4874-8B6D-F39E57B13BD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F264D-65D7-4E20-AAE3-06CCCD8B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04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4BEFCB-3617-47C8-B81A-B10AC4E187E5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E75034-1567-443D-B415-6D6B4223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0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ewPP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4017952"/>
            <a:ext cx="7772400" cy="730127"/>
          </a:xfrm>
        </p:spPr>
        <p:txBody>
          <a:bodyPr>
            <a:normAutofit/>
          </a:bodyPr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844244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31328"/>
            <a:ext cx="3124200" cy="5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2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216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Pg_2line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4730750" y="6559550"/>
            <a:ext cx="41021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white"/>
                </a:solidFill>
                <a:latin typeface="Myriad Pro"/>
                <a:ea typeface="MS PGothic" pitchFamily="34" charset="-128"/>
                <a:cs typeface="Myriad Pro"/>
              </a:rPr>
              <a:t>VHA Office of Informatics and Analytics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114424"/>
            <a:ext cx="8229600" cy="5108575"/>
          </a:xfrm>
        </p:spPr>
        <p:txBody>
          <a:bodyPr/>
          <a:lstStyle>
            <a:lvl1pPr marL="283464" indent="-283464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Wingdings" charset="2"/>
              <a:buChar char="§"/>
              <a:defRPr sz="2800" b="0" i="0">
                <a:latin typeface="+mn-lt"/>
                <a:cs typeface="Century Old Style"/>
              </a:defRPr>
            </a:lvl1pPr>
            <a:lvl2pPr marL="457200" indent="-283464">
              <a:lnSpc>
                <a:spcPct val="100000"/>
              </a:lnSpc>
              <a:spcBef>
                <a:spcPts val="625"/>
              </a:spcBef>
              <a:buClr>
                <a:schemeClr val="accent6"/>
              </a:buClr>
              <a:buFont typeface="Wingdings" charset="2"/>
              <a:buChar char="§"/>
              <a:defRPr sz="2600" b="0" i="0">
                <a:latin typeface="+mn-lt"/>
                <a:cs typeface="Century Old Style"/>
              </a:defRPr>
            </a:lvl2pPr>
            <a:lvl3pPr marL="685800" indent="-283464">
              <a:lnSpc>
                <a:spcPct val="100000"/>
              </a:lnSpc>
              <a:spcBef>
                <a:spcPts val="500"/>
              </a:spcBef>
              <a:buClr>
                <a:schemeClr val="accent6"/>
              </a:buClr>
              <a:buFont typeface="Wingdings" charset="2"/>
              <a:buChar char="§"/>
              <a:defRPr sz="2400" b="0" i="0">
                <a:latin typeface="+mn-lt"/>
                <a:cs typeface="Century Old Style"/>
              </a:defRPr>
            </a:lvl3pPr>
            <a:lvl4pPr marL="914400" indent="-283464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Wingdings" charset="2"/>
              <a:buChar char="§"/>
              <a:defRPr sz="2200" b="0" i="0" baseline="0">
                <a:latin typeface="+mn-lt"/>
                <a:cs typeface="Century Old Style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045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" y="3"/>
            <a:ext cx="9144000" cy="3390900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11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30481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988"/>
            <a:ext cx="8229600" cy="4941175"/>
          </a:xfrm>
        </p:spPr>
        <p:txBody>
          <a:bodyPr/>
          <a:lstStyle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554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94319"/>
            <a:ext cx="7772400" cy="32125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47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4988"/>
            <a:ext cx="40386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4988"/>
            <a:ext cx="40386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660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963"/>
            <a:ext cx="4040188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963"/>
            <a:ext cx="4041775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15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003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81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22311"/>
            <a:ext cx="5111750" cy="49038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22310"/>
            <a:ext cx="3008313" cy="4903852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9634"/>
            <a:ext cx="5486400" cy="385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90700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770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8925" y="274638"/>
            <a:ext cx="83978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7450"/>
            <a:ext cx="8229600" cy="493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pic>
        <p:nvPicPr>
          <p:cNvPr id="1031" name="Picture 10" descr="newPPTop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31328"/>
            <a:ext cx="3124200" cy="5975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Georgia"/>
          <a:ea typeface="Georgia" pitchFamily="18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orgia" pitchFamily="18" charset="0"/>
          <a:cs typeface="Georgi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orgia" pitchFamily="18" charset="0"/>
          <a:cs typeface="Georg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orgia" pitchFamily="18" charset="0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orgia" pitchFamily="18" charset="0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Georgia"/>
          <a:ea typeface="Georgia" pitchFamily="18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research.va.gov/programs/animal_research/default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F9D650-DFDF-4F01-B792-477F244468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74405B3E-462D-4117-92B0-968C00F10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9" y="274638"/>
            <a:ext cx="8748749" cy="101959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b="1" dirty="0"/>
            </a:br>
            <a:br>
              <a:rPr lang="en-US" b="1" dirty="0"/>
            </a:br>
            <a:r>
              <a:rPr lang="en-US" sz="3200" b="1" dirty="0"/>
              <a:t>Resuming Normal Animal Facility Operations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F159B-3C00-4D85-972E-1B0996AEC622}"/>
              </a:ext>
            </a:extLst>
          </p:cNvPr>
          <p:cNvSpPr txBox="1"/>
          <p:nvPr/>
        </p:nvSpPr>
        <p:spPr>
          <a:xfrm>
            <a:off x="988828" y="1509818"/>
            <a:ext cx="7028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Michael Fallon, DVM, PhD, DACLAM</a:t>
            </a:r>
          </a:p>
          <a:p>
            <a:r>
              <a:rPr lang="en-US" sz="2400" dirty="0"/>
              <a:t>Chief Veterinary Medical Officer</a:t>
            </a:r>
          </a:p>
          <a:p>
            <a:r>
              <a:rPr lang="en-US" sz="2400" dirty="0"/>
              <a:t>michael.fallon@va.gov; 404-732-5471</a:t>
            </a:r>
          </a:p>
          <a:p>
            <a:endParaRPr lang="en-US" sz="2400" dirty="0"/>
          </a:p>
          <a:p>
            <a:r>
              <a:rPr lang="en-US" sz="2400" dirty="0"/>
              <a:t>Alice Huang, PhD</a:t>
            </a:r>
          </a:p>
          <a:p>
            <a:r>
              <a:rPr lang="en-US" sz="2400" dirty="0"/>
              <a:t>Deputy CVMO for IACUC Support, Staff Scientist</a:t>
            </a:r>
          </a:p>
          <a:p>
            <a:r>
              <a:rPr lang="en-US" sz="2400" dirty="0"/>
              <a:t>alice.huang@va.gov</a:t>
            </a:r>
          </a:p>
          <a:p>
            <a:endParaRPr lang="en-US" sz="2400" dirty="0"/>
          </a:p>
          <a:p>
            <a:r>
              <a:rPr lang="en-US" sz="2400" dirty="0"/>
              <a:t>Joan </a:t>
            </a:r>
            <a:r>
              <a:rPr lang="en-US" sz="2400" dirty="0" err="1"/>
              <a:t>Richerson</a:t>
            </a:r>
            <a:r>
              <a:rPr lang="en-US" sz="2400" dirty="0"/>
              <a:t>, MS, DVM, MS, DACLAM</a:t>
            </a:r>
          </a:p>
          <a:p>
            <a:r>
              <a:rPr lang="en-US" sz="2400" dirty="0"/>
              <a:t>Assistant CVMO</a:t>
            </a:r>
          </a:p>
          <a:p>
            <a:r>
              <a:rPr lang="en-US" sz="2400" dirty="0"/>
              <a:t>joan.richerson@va.gov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141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617"/>
            <a:ext cx="8229600" cy="4941175"/>
          </a:xfrm>
        </p:spPr>
        <p:txBody>
          <a:bodyPr/>
          <a:lstStyle/>
          <a:p>
            <a:r>
              <a:rPr lang="en-US" dirty="0"/>
              <a:t>Request to notify ORD when a resumption plan is locally approved and in use (note- </a:t>
            </a:r>
            <a:r>
              <a:rPr lang="en-US" u="sng" dirty="0"/>
              <a:t>ORD does not need to review or approve these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FA9BE7-73B1-44F2-A0A2-3B9142A91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14" y="2658141"/>
            <a:ext cx="8228838" cy="17543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0667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617"/>
            <a:ext cx="8229600" cy="4941175"/>
          </a:xfrm>
        </p:spPr>
        <p:txBody>
          <a:bodyPr/>
          <a:lstStyle/>
          <a:p>
            <a:r>
              <a:rPr lang="en-US" dirty="0"/>
              <a:t>Attached guidance algorithm- may be helpful in developing the resumption plan based upon minimizing risk factors. 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11</a:t>
            </a:fld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0A499D0-CC2A-4C22-A977-5CE0EE1F8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274638"/>
            <a:ext cx="8397875" cy="723900"/>
          </a:xfrm>
        </p:spPr>
        <p:txBody>
          <a:bodyPr anchor="ctr" anchorCtr="0"/>
          <a:lstStyle/>
          <a:p>
            <a:pPr algn="ctr"/>
            <a:r>
              <a:rPr lang="en-US" dirty="0"/>
              <a:t>Putting it All Together- Resumption Memo Sections</a:t>
            </a:r>
          </a:p>
        </p:txBody>
      </p:sp>
    </p:spTree>
    <p:extLst>
      <p:ext uri="{BB962C8B-B14F-4D97-AF65-F5344CB8AC3E}">
        <p14:creationId xmlns:p14="http://schemas.microsoft.com/office/powerpoint/2010/main" val="94280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3800E-1401-4B0C-841E-DB993361D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2CE1CF-4E7E-4E11-A5EA-40D5E7506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15" y="1165667"/>
            <a:ext cx="8484781" cy="46313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9DB86B-D790-4EA9-A18A-D3E1C2CBE61D}"/>
              </a:ext>
            </a:extLst>
          </p:cNvPr>
          <p:cNvSpPr txBox="1"/>
          <p:nvPr/>
        </p:nvSpPr>
        <p:spPr>
          <a:xfrm>
            <a:off x="5688419" y="1350335"/>
            <a:ext cx="198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Credit- Alice Huang</a:t>
            </a:r>
          </a:p>
        </p:txBody>
      </p:sp>
    </p:spTree>
    <p:extLst>
      <p:ext uri="{BB962C8B-B14F-4D97-AF65-F5344CB8AC3E}">
        <p14:creationId xmlns:p14="http://schemas.microsoft.com/office/powerpoint/2010/main" val="897223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3800E-1401-4B0C-841E-DB993361D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6D1-CB7D-4921-A5BE-FB626E44E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07" y="1080164"/>
            <a:ext cx="8410353" cy="358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1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3800E-1401-4B0C-841E-DB993361D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90A631-5E17-4D87-BDD5-39E598CA9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8" y="1071215"/>
            <a:ext cx="8410353" cy="49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13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3800E-1401-4B0C-841E-DB993361D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8F2F8CE-31F4-428E-8A1E-AB9704E92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274638"/>
            <a:ext cx="8397875" cy="723900"/>
          </a:xfrm>
        </p:spPr>
        <p:txBody>
          <a:bodyPr anchor="ctr" anchorCtr="0"/>
          <a:lstStyle/>
          <a:p>
            <a:pPr algn="ctr"/>
            <a:r>
              <a:rPr lang="en-US" dirty="0"/>
              <a:t>Any Problems or Questions….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005F43-10E1-45E8-B3F0-1A0CE3DA446E}"/>
              </a:ext>
            </a:extLst>
          </p:cNvPr>
          <p:cNvSpPr txBox="1"/>
          <p:nvPr/>
        </p:nvSpPr>
        <p:spPr>
          <a:xfrm>
            <a:off x="999460" y="1669312"/>
            <a:ext cx="70493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are here to help- contact anyone in the CVMO’s office using the contact information in the title slide.  If you have a pressing matter to discuss, call Mike Fallon on his VA cell phone at 404-732-5471.</a:t>
            </a:r>
          </a:p>
        </p:txBody>
      </p:sp>
    </p:spTree>
    <p:extLst>
      <p:ext uri="{BB962C8B-B14F-4D97-AF65-F5344CB8AC3E}">
        <p14:creationId xmlns:p14="http://schemas.microsoft.com/office/powerpoint/2010/main" val="261236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887C2-7DC5-41D7-B6D8-5E3647CB3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2B7A71-041E-4C2B-9135-D25A6FA2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9" y="274638"/>
            <a:ext cx="8748749" cy="1019590"/>
          </a:xfrm>
        </p:spPr>
        <p:txBody>
          <a:bodyPr/>
          <a:lstStyle/>
          <a:p>
            <a:pPr algn="r"/>
            <a:br>
              <a:rPr lang="en-US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Animal Research Protection Resumption Memo and FAQs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7F97C-B29F-4E72-8D44-CB8D6E2AD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4989"/>
            <a:ext cx="8229600" cy="8351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Both documents available at </a:t>
            </a:r>
            <a:r>
              <a:rPr lang="en-US" dirty="0">
                <a:hlinkClick r:id="rId2"/>
              </a:rPr>
              <a:t>https://www.research.va.gov/programs/animal_research/default.cfm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98FC6B-FD7D-479C-ABD7-1D46A9DFA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58" y="2560951"/>
            <a:ext cx="7974419" cy="163577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FB5B342-2B67-491E-B551-9F91267B5A8D}"/>
              </a:ext>
            </a:extLst>
          </p:cNvPr>
          <p:cNvSpPr/>
          <p:nvPr/>
        </p:nvSpPr>
        <p:spPr>
          <a:xfrm>
            <a:off x="318980" y="3062178"/>
            <a:ext cx="935665" cy="5635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17F0CC4-1F35-4EE0-A0EA-FA3E05F436E6}"/>
              </a:ext>
            </a:extLst>
          </p:cNvPr>
          <p:cNvSpPr/>
          <p:nvPr/>
        </p:nvSpPr>
        <p:spPr>
          <a:xfrm>
            <a:off x="1736653" y="3767473"/>
            <a:ext cx="935665" cy="5635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A0F94E-8FD8-4A71-9039-BDF389999789}"/>
              </a:ext>
            </a:extLst>
          </p:cNvPr>
          <p:cNvSpPr txBox="1"/>
          <p:nvPr/>
        </p:nvSpPr>
        <p:spPr>
          <a:xfrm>
            <a:off x="340245" y="4848452"/>
            <a:ext cx="8736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animal research resumption memo is more relevant at this time.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143434B8-C906-4A89-84D5-A41EE9586D55}"/>
              </a:ext>
            </a:extLst>
          </p:cNvPr>
          <p:cNvSpPr/>
          <p:nvPr/>
        </p:nvSpPr>
        <p:spPr>
          <a:xfrm>
            <a:off x="2052084" y="4412514"/>
            <a:ext cx="382772" cy="44014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5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887C2-7DC5-41D7-B6D8-5E3647CB3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2B7A71-041E-4C2B-9135-D25A6FA2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9" y="274638"/>
            <a:ext cx="8748749" cy="101959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200" dirty="0"/>
              <a:t>Resuming Normal Animal Facility Operations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7F97C-B29F-4E72-8D44-CB8D6E2AD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8400"/>
            <a:ext cx="8229600" cy="4941175"/>
          </a:xfrm>
        </p:spPr>
        <p:txBody>
          <a:bodyPr/>
          <a:lstStyle/>
          <a:p>
            <a:r>
              <a:rPr lang="en-US" dirty="0"/>
              <a:t>The impact of SARS-CoV-2 pandemic has varied widely across the agency- some facilities were heavily impacted, others much less so.</a:t>
            </a:r>
          </a:p>
          <a:p>
            <a:r>
              <a:rPr lang="en-US" dirty="0"/>
              <a:t>Some local animal research programs were suspended and animal maintenance was the only ongoing activity; other programs had minimal disruptions</a:t>
            </a:r>
          </a:p>
          <a:p>
            <a:r>
              <a:rPr lang="en-US" dirty="0"/>
              <a:t>The resumption memo is intended as guidance to help programs think about how to resume normal research support operations, and </a:t>
            </a:r>
            <a:r>
              <a:rPr lang="en-US" u="sng" dirty="0"/>
              <a:t>does not require any particular approach or plan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606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887C2-7DC5-41D7-B6D8-5E3647CB3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2B7A71-041E-4C2B-9135-D25A6FA2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9" y="148510"/>
            <a:ext cx="8748749" cy="1019590"/>
          </a:xfrm>
        </p:spPr>
        <p:txBody>
          <a:bodyPr anchor="ctr" anchorCtr="0"/>
          <a:lstStyle/>
          <a:p>
            <a:pPr algn="ctr"/>
            <a:r>
              <a:rPr lang="en-US" dirty="0"/>
              <a:t>Goals- Past, Present, and Future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7F97C-B29F-4E72-8D44-CB8D6E2AD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8401"/>
            <a:ext cx="8229600" cy="4365200"/>
          </a:xfrm>
        </p:spPr>
        <p:txBody>
          <a:bodyPr/>
          <a:lstStyle/>
          <a:p>
            <a:r>
              <a:rPr lang="en-US" sz="2800" dirty="0"/>
              <a:t>Ensure animal care.</a:t>
            </a:r>
          </a:p>
          <a:p>
            <a:r>
              <a:rPr lang="en-US" sz="2800" dirty="0"/>
              <a:t>Keep animal care staff healthy.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4554B2-CAC7-4FF6-8D85-06B27B562AC0}"/>
              </a:ext>
            </a:extLst>
          </p:cNvPr>
          <p:cNvSpPr txBox="1"/>
          <p:nvPr/>
        </p:nvSpPr>
        <p:spPr>
          <a:xfrm>
            <a:off x="733648" y="3508744"/>
            <a:ext cx="7116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Note</a:t>
            </a:r>
            <a:r>
              <a:rPr lang="en-US" sz="2400" dirty="0"/>
              <a:t>- in this presentation the important distinction is between the conduct of IACUC-approved research (“research support activities”) versus animal care activities (feeding, cleaning, providing medical care to the animals).</a:t>
            </a:r>
          </a:p>
        </p:txBody>
      </p:sp>
    </p:spTree>
    <p:extLst>
      <p:ext uri="{BB962C8B-B14F-4D97-AF65-F5344CB8AC3E}">
        <p14:creationId xmlns:p14="http://schemas.microsoft.com/office/powerpoint/2010/main" val="45670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9915"/>
            <a:ext cx="8229600" cy="4941175"/>
          </a:xfrm>
        </p:spPr>
        <p:txBody>
          <a:bodyPr/>
          <a:lstStyle/>
          <a:p>
            <a:r>
              <a:rPr lang="en-US" dirty="0"/>
              <a:t>Separate animal care staff from research staff whenever possible</a:t>
            </a:r>
          </a:p>
          <a:p>
            <a:pPr lvl="1"/>
            <a:r>
              <a:rPr lang="en-US" dirty="0"/>
              <a:t>Set aside time for animal care activities when research staff not present</a:t>
            </a:r>
          </a:p>
          <a:p>
            <a:pPr lvl="1"/>
            <a:r>
              <a:rPr lang="en-US" dirty="0"/>
              <a:t>Alternate animal care and research activities in the same room so both activities are not happening concurrently</a:t>
            </a:r>
          </a:p>
          <a:p>
            <a:r>
              <a:rPr lang="en-US" dirty="0"/>
              <a:t>Social distancing: Reduce density of people in the animal facility, and manage the density of people working in the same room </a:t>
            </a:r>
          </a:p>
          <a:p>
            <a:pPr lvl="1"/>
            <a:r>
              <a:rPr lang="en-US" dirty="0"/>
              <a:t>Stagger shifts to reduce contact between people</a:t>
            </a:r>
          </a:p>
          <a:p>
            <a:pPr lvl="1"/>
            <a:r>
              <a:rPr lang="en-US" dirty="0"/>
              <a:t>Place limits on the number of people allowed in the facility or in a single room at the same time.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CE8A41-ECC0-48F3-9D6C-8AC65A2C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dirty="0"/>
              <a:t>Maintaining these Goals</a:t>
            </a:r>
          </a:p>
        </p:txBody>
      </p:sp>
    </p:spTree>
    <p:extLst>
      <p:ext uri="{BB962C8B-B14F-4D97-AF65-F5344CB8AC3E}">
        <p14:creationId xmlns:p14="http://schemas.microsoft.com/office/powerpoint/2010/main" val="219193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067"/>
            <a:ext cx="8229600" cy="4941175"/>
          </a:xfrm>
        </p:spPr>
        <p:txBody>
          <a:bodyPr/>
          <a:lstStyle/>
          <a:p>
            <a:r>
              <a:rPr lang="en-US" dirty="0"/>
              <a:t>Require the use of PPE.</a:t>
            </a:r>
          </a:p>
          <a:p>
            <a:pPr lvl="1"/>
            <a:r>
              <a:rPr lang="en-US" dirty="0"/>
              <a:t>Decide on surgical versus N95 mask usage- N95 recommended for close contact, for example during team-based surgical procedures.</a:t>
            </a:r>
          </a:p>
          <a:p>
            <a:pPr lvl="1"/>
            <a:r>
              <a:rPr lang="en-US" dirty="0"/>
              <a:t>Is the supply of PPE adequate to support increased animal research support activities? </a:t>
            </a:r>
          </a:p>
          <a:p>
            <a:pPr lvl="1"/>
            <a:endParaRPr lang="en-US" dirty="0"/>
          </a:p>
          <a:p>
            <a:r>
              <a:rPr lang="en-US" dirty="0"/>
              <a:t>Decide if some more risky research activities that involve loss of social distancing and increased density can be supported at this time:</a:t>
            </a:r>
          </a:p>
          <a:p>
            <a:pPr lvl="1"/>
            <a:r>
              <a:rPr lang="en-US" dirty="0"/>
              <a:t>Team-based procedures like surgery are higher risk</a:t>
            </a:r>
          </a:p>
          <a:p>
            <a:pPr lvl="1"/>
            <a:r>
              <a:rPr lang="en-US" dirty="0"/>
              <a:t>Solo procedures like rodent blood collection are less risky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CE8A41-ECC0-48F3-9D6C-8AC65A2C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dirty="0"/>
              <a:t>Maintaining these Goals</a:t>
            </a:r>
          </a:p>
        </p:txBody>
      </p:sp>
    </p:spTree>
    <p:extLst>
      <p:ext uri="{BB962C8B-B14F-4D97-AF65-F5344CB8AC3E}">
        <p14:creationId xmlns:p14="http://schemas.microsoft.com/office/powerpoint/2010/main" val="269455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617"/>
            <a:ext cx="8229600" cy="4941175"/>
          </a:xfrm>
        </p:spPr>
        <p:txBody>
          <a:bodyPr/>
          <a:lstStyle/>
          <a:p>
            <a:r>
              <a:rPr lang="en-US" dirty="0"/>
              <a:t>Table of sample research activities and animal care activities, with sample risk determinations for each activity.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CE8A41-ECC0-48F3-9D6C-8AC65A2C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en-US" dirty="0"/>
              <a:t>Putting it All Together- Resumption Memo Sections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ED5765-8807-4C41-951C-B7C325F65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77" y="2026163"/>
            <a:ext cx="6666614" cy="20145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52A7A7-9C96-48CA-9F78-20DE30518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48" y="4014022"/>
            <a:ext cx="6677244" cy="171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83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617"/>
            <a:ext cx="8229600" cy="4941175"/>
          </a:xfrm>
        </p:spPr>
        <p:txBody>
          <a:bodyPr/>
          <a:lstStyle/>
          <a:p>
            <a:r>
              <a:rPr lang="en-US" dirty="0"/>
              <a:t>Key factors to help in formulating a resumption plan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E8B28E-BD5E-4EC2-AF4B-CEA23C1F5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23" y="2029089"/>
            <a:ext cx="8196335" cy="22877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48EC6C54-B7D9-44AB-9F64-94BB372CD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274638"/>
            <a:ext cx="8397875" cy="723900"/>
          </a:xfrm>
        </p:spPr>
        <p:txBody>
          <a:bodyPr anchor="ctr" anchorCtr="0"/>
          <a:lstStyle/>
          <a:p>
            <a:pPr algn="ctr"/>
            <a:r>
              <a:rPr lang="en-US" dirty="0"/>
              <a:t>Putting it All Together- Resumption Memo Sections</a:t>
            </a:r>
          </a:p>
        </p:txBody>
      </p:sp>
    </p:spTree>
    <p:extLst>
      <p:ext uri="{BB962C8B-B14F-4D97-AF65-F5344CB8AC3E}">
        <p14:creationId xmlns:p14="http://schemas.microsoft.com/office/powerpoint/2010/main" val="363620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C70F4-9BF0-4974-843E-D477EB9D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617"/>
            <a:ext cx="8229600" cy="4941175"/>
          </a:xfrm>
        </p:spPr>
        <p:txBody>
          <a:bodyPr/>
          <a:lstStyle/>
          <a:p>
            <a:r>
              <a:rPr lang="en-US" dirty="0"/>
              <a:t>Additional ideas on limiting interaction between animal care and research staff members, and some ideas on the use of masks: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5C712-0E98-4BF2-B6E2-8E450E4A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ADD975-C34C-44C3-A049-BA596104C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40" y="2367018"/>
            <a:ext cx="7311545" cy="14363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0DE8D6-B0A0-44A6-BF32-03D129245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03" y="3944295"/>
            <a:ext cx="7290282" cy="17712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00FB0A36-3CD4-4855-AD31-8761D8E1D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274638"/>
            <a:ext cx="8397875" cy="723900"/>
          </a:xfrm>
        </p:spPr>
        <p:txBody>
          <a:bodyPr anchor="ctr" anchorCtr="0"/>
          <a:lstStyle/>
          <a:p>
            <a:pPr algn="ctr"/>
            <a:r>
              <a:rPr lang="en-US" dirty="0"/>
              <a:t>Putting it All Together- Resumption Memo Sections</a:t>
            </a:r>
          </a:p>
        </p:txBody>
      </p:sp>
    </p:spTree>
    <p:extLst>
      <p:ext uri="{BB962C8B-B14F-4D97-AF65-F5344CB8AC3E}">
        <p14:creationId xmlns:p14="http://schemas.microsoft.com/office/powerpoint/2010/main" val="3890515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2097</TotalTime>
  <Words>577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Myriad Pro</vt:lpstr>
      <vt:lpstr>Wingdings</vt:lpstr>
      <vt:lpstr>template</vt:lpstr>
      <vt:lpstr>   Resuming Normal Animal Facility Operations </vt:lpstr>
      <vt:lpstr>   Animal Research Protection Resumption Memo and FAQs </vt:lpstr>
      <vt:lpstr>   Resuming Normal Animal Facility Operations </vt:lpstr>
      <vt:lpstr>Goals- Past, Present, and Future</vt:lpstr>
      <vt:lpstr>Maintaining these Goals</vt:lpstr>
      <vt:lpstr>Maintaining these Goals</vt:lpstr>
      <vt:lpstr>Putting it All Together- Resumption Memo Sections</vt:lpstr>
      <vt:lpstr>Putting it All Together- Resumption Memo Sections</vt:lpstr>
      <vt:lpstr>Putting it All Together- Resumption Memo Sections</vt:lpstr>
      <vt:lpstr>PowerPoint Presentation</vt:lpstr>
      <vt:lpstr>Putting it All Together- Resumption Memo Sections</vt:lpstr>
      <vt:lpstr>PowerPoint Presentation</vt:lpstr>
      <vt:lpstr>PowerPoint Presentation</vt:lpstr>
      <vt:lpstr>PowerPoint Presentation</vt:lpstr>
      <vt:lpstr>Any Problems or Questions….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Resuming Normal Animal Facility Operations</dc:title>
  <dc:subject>Resuming Normal Animal Facility Operations</dc:subject>
  <dc:creator>Department of Veterans Affairs</dc:creator>
  <cp:keywords>Resuming Normal Animal Facility Operations</cp:keywords>
  <cp:lastModifiedBy>Rivera, Portia T</cp:lastModifiedBy>
  <cp:revision>134</cp:revision>
  <cp:lastPrinted>2018-04-06T11:06:09Z</cp:lastPrinted>
  <dcterms:created xsi:type="dcterms:W3CDTF">2018-04-03T10:37:13Z</dcterms:created>
  <dcterms:modified xsi:type="dcterms:W3CDTF">2020-06-05T17:16:57Z</dcterms:modified>
</cp:coreProperties>
</file>