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7F3E8DFE_5CC4BF0B.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3" r:id="rId5"/>
    <p:sldMasterId id="2147483693" r:id="rId6"/>
  </p:sldMasterIdLst>
  <p:notesMasterIdLst>
    <p:notesMasterId r:id="rId27"/>
  </p:notesMasterIdLst>
  <p:sldIdLst>
    <p:sldId id="1062" r:id="rId7"/>
    <p:sldId id="257" r:id="rId8"/>
    <p:sldId id="2134806023" r:id="rId9"/>
    <p:sldId id="2134805997" r:id="rId10"/>
    <p:sldId id="2134806007" r:id="rId11"/>
    <p:sldId id="2134806006" r:id="rId12"/>
    <p:sldId id="2134806005" r:id="rId13"/>
    <p:sldId id="2134806022" r:id="rId14"/>
    <p:sldId id="2134806008" r:id="rId15"/>
    <p:sldId id="2134806014" r:id="rId16"/>
    <p:sldId id="2134806010" r:id="rId17"/>
    <p:sldId id="2134806011" r:id="rId18"/>
    <p:sldId id="2134806017" r:id="rId19"/>
    <p:sldId id="2134806015" r:id="rId20"/>
    <p:sldId id="2134806012" r:id="rId21"/>
    <p:sldId id="2134806020" r:id="rId22"/>
    <p:sldId id="838841378" r:id="rId23"/>
    <p:sldId id="838841379" r:id="rId24"/>
    <p:sldId id="2134806018" r:id="rId25"/>
    <p:sldId id="213480600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A60440-09A9-F157-DAA3-E713D1A4BB91}" name="Michael Tipsword" initials="MT" userId="S::michaeltipsword@cvpcorp.com::823ba2c3-9279-4a85-b63a-8cf1d06664ce" providerId="AD"/>
  <p188:author id="{9E74EE4B-CCFD-1154-FECD-01956C248A2D}" name="Olson, Erin (STL)" initials="OE(" userId="S::Erin.Olson@va.gov::7045963f-2966-4230-8af9-72df39aeb45e" providerId="AD"/>
  <p188:author id="{1D572365-DCA0-3143-06A2-2556868D463D}" name="Cohen, Shakeria L." initials="CSL" userId="S::Shakeria.Cohen@va.gov::494538ae-6004-4020-89ee-6fd29b275a2c" providerId="AD"/>
  <p188:author id="{811FEC9C-0B5C-B0CE-84BA-A6E3B2EFA6E6}" name="Lindheimer, Jacob B." initials="LB" userId="S::jacob.lindheimer@va.gov::97c2af6d-cfef-4cf3-92ad-27fe52123f09" providerId="AD"/>
  <p188:author id="{02EF26FB-9200-57D9-2F2B-251886DE8E9B}" name="Upchurch, Julie A., DVAHCS" initials="UJAD" userId="S::Julie.Upchurch@va.gov::8f88a512-78f8-4c13-84fc-1b8ca5ad36ab" providerId="AD"/>
  <p188:author id="{9A8AD3FC-E7ED-8E75-F683-84A7D554F4D8}" name="Alli Schulman" initials="AS" userId="S::allischulman@cvpcorp.com::2d069229-c71e-48ad-902f-61067a4c9c9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201" autoAdjust="0"/>
  </p:normalViewPr>
  <p:slideViewPr>
    <p:cSldViewPr snapToGrid="0">
      <p:cViewPr varScale="1">
        <p:scale>
          <a:sx n="104" d="100"/>
          <a:sy n="104" d="100"/>
        </p:scale>
        <p:origin x="81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comments/modernComment_7F3E8DFE_5CC4BF0B.xml><?xml version="1.0" encoding="utf-8"?>
<p188:cmLst xmlns:a="http://schemas.openxmlformats.org/drawingml/2006/main" xmlns:r="http://schemas.openxmlformats.org/officeDocument/2006/relationships" xmlns:p188="http://schemas.microsoft.com/office/powerpoint/2018/8/main">
  <p188:cm id="{76D3CB88-E8E3-44D4-BE0A-93709A89B06C}" authorId="{9E74EE4B-CCFD-1154-FECD-01956C248A2D}" status="resolved" created="2024-02-26T15:08:09.228" complete="100000">
    <ac:deMkLst xmlns:ac="http://schemas.microsoft.com/office/drawing/2013/main/command">
      <pc:docMk xmlns:pc="http://schemas.microsoft.com/office/powerpoint/2013/main/command"/>
      <pc:sldMk xmlns:pc="http://schemas.microsoft.com/office/powerpoint/2013/main/command" cId="1556397835" sldId="2134806014"/>
      <ac:spMk id="9" creationId="{EAD57E84-29D6-ACC3-0C0B-F5683125BA04}"/>
    </ac:deMkLst>
    <p188:txBody>
      <a:bodyPr/>
      <a:lstStyle/>
      <a:p>
        <a:r>
          <a:rPr lang="en-US"/>
          <a:t>Can the station see the codes in RAFT</a:t>
        </a:r>
      </a:p>
    </p188:txBody>
  </p188:cm>
</p188:cmLst>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D5E601-4A23-45C5-ABE1-69CC07680BE6}" type="doc">
      <dgm:prSet loTypeId="urn:microsoft.com/office/officeart/2005/8/layout/process3" loCatId="process" qsTypeId="urn:microsoft.com/office/officeart/2005/8/quickstyle/simple1" qsCatId="simple" csTypeId="urn:microsoft.com/office/officeart/2005/8/colors/accent2_3" csCatId="accent2" phldr="1"/>
      <dgm:spPr/>
      <dgm:t>
        <a:bodyPr/>
        <a:lstStyle/>
        <a:p>
          <a:endParaRPr lang="en-US"/>
        </a:p>
      </dgm:t>
    </dgm:pt>
    <dgm:pt modelId="{ABC869F5-5729-47ED-BF82-2CBBA19EAA21}">
      <dgm:prSet phldrT="[Text]"/>
      <dgm:spPr/>
      <dgm:t>
        <a:bodyPr/>
        <a:lstStyle/>
        <a:p>
          <a:r>
            <a:rPr lang="en-US" dirty="0"/>
            <a:t>Initial Target Allowance Scenarios</a:t>
          </a:r>
        </a:p>
      </dgm:t>
    </dgm:pt>
    <dgm:pt modelId="{A08008F9-63A1-4A80-8FD4-F03000CC44CF}" type="parTrans" cxnId="{31A4D9C2-7EB4-4077-B242-2D740E6A5594}">
      <dgm:prSet/>
      <dgm:spPr/>
      <dgm:t>
        <a:bodyPr/>
        <a:lstStyle/>
        <a:p>
          <a:endParaRPr lang="en-US"/>
        </a:p>
      </dgm:t>
    </dgm:pt>
    <dgm:pt modelId="{39006B8F-9124-4B31-A103-98B56992000D}" type="sibTrans" cxnId="{31A4D9C2-7EB4-4077-B242-2D740E6A5594}">
      <dgm:prSet/>
      <dgm:spPr/>
      <dgm:t>
        <a:bodyPr/>
        <a:lstStyle/>
        <a:p>
          <a:endParaRPr lang="en-US"/>
        </a:p>
      </dgm:t>
    </dgm:pt>
    <dgm:pt modelId="{FF706D37-6D12-4A5E-A8CC-DBBD68C1DA7A}">
      <dgm:prSet phldrT="[Text]"/>
      <dgm:spPr/>
      <dgm:t>
        <a:bodyPr/>
        <a:lstStyle/>
        <a:p>
          <a:r>
            <a:rPr lang="en-US" dirty="0"/>
            <a:t>Some FY24 TEF approved projects were funded with 0161A1.</a:t>
          </a:r>
        </a:p>
      </dgm:t>
    </dgm:pt>
    <dgm:pt modelId="{A94EA149-F02A-4AC5-8C1B-0FD651E7F92A}" type="parTrans" cxnId="{6468938F-D35F-4C61-AB2F-DBFAB7BAF670}">
      <dgm:prSet/>
      <dgm:spPr/>
      <dgm:t>
        <a:bodyPr/>
        <a:lstStyle/>
        <a:p>
          <a:endParaRPr lang="en-US"/>
        </a:p>
      </dgm:t>
    </dgm:pt>
    <dgm:pt modelId="{68690934-39DD-400E-8420-9FB6D027CAD6}" type="sibTrans" cxnId="{6468938F-D35F-4C61-AB2F-DBFAB7BAF670}">
      <dgm:prSet/>
      <dgm:spPr/>
      <dgm:t>
        <a:bodyPr/>
        <a:lstStyle/>
        <a:p>
          <a:endParaRPr lang="en-US"/>
        </a:p>
      </dgm:t>
    </dgm:pt>
    <dgm:pt modelId="{328DA053-C233-4311-B8FC-F8531117B5D8}">
      <dgm:prSet phldrT="[Text]"/>
      <dgm:spPr/>
      <dgm:t>
        <a:bodyPr/>
        <a:lstStyle/>
        <a:p>
          <a:r>
            <a:rPr lang="en-US" dirty="0"/>
            <a:t>FY24 TEF Mnemonic</a:t>
          </a:r>
        </a:p>
      </dgm:t>
    </dgm:pt>
    <dgm:pt modelId="{1C1D3058-090E-47E2-A71A-1E9AAFBF09F0}" type="parTrans" cxnId="{CD09ED48-52E6-4018-9438-BBA7B6937DAF}">
      <dgm:prSet/>
      <dgm:spPr/>
      <dgm:t>
        <a:bodyPr/>
        <a:lstStyle/>
        <a:p>
          <a:endParaRPr lang="en-US"/>
        </a:p>
      </dgm:t>
    </dgm:pt>
    <dgm:pt modelId="{FA904ABF-7B52-4849-8EB9-7097E3C5B8DD}" type="sibTrans" cxnId="{CD09ED48-52E6-4018-9438-BBA7B6937DAF}">
      <dgm:prSet/>
      <dgm:spPr/>
      <dgm:t>
        <a:bodyPr/>
        <a:lstStyle/>
        <a:p>
          <a:endParaRPr lang="en-US"/>
        </a:p>
      </dgm:t>
    </dgm:pt>
    <dgm:pt modelId="{A06FDE84-66B2-4621-8561-3117E165CE3C}">
      <dgm:prSet phldrT="[Text]"/>
      <dgm:spPr/>
      <dgm:t>
        <a:bodyPr/>
        <a:lstStyle/>
        <a:p>
          <a:r>
            <a:rPr lang="en-US" dirty="0"/>
            <a:t>Stations receive funding based on RAFT funding memos. </a:t>
          </a:r>
        </a:p>
      </dgm:t>
    </dgm:pt>
    <dgm:pt modelId="{8AEB8351-E5D4-4831-8F9C-16F9FAFA3122}" type="parTrans" cxnId="{5CB7BFDF-1F72-4EAB-8D4F-88F219E19E2E}">
      <dgm:prSet/>
      <dgm:spPr/>
      <dgm:t>
        <a:bodyPr/>
        <a:lstStyle/>
        <a:p>
          <a:endParaRPr lang="en-US"/>
        </a:p>
      </dgm:t>
    </dgm:pt>
    <dgm:pt modelId="{F0665FC2-6655-4249-A17C-4CDE5BA85064}" type="sibTrans" cxnId="{5CB7BFDF-1F72-4EAB-8D4F-88F219E19E2E}">
      <dgm:prSet/>
      <dgm:spPr/>
      <dgm:t>
        <a:bodyPr/>
        <a:lstStyle/>
        <a:p>
          <a:endParaRPr lang="en-US"/>
        </a:p>
      </dgm:t>
    </dgm:pt>
    <dgm:pt modelId="{2697A861-7EAC-40C3-8E08-E8C278631A6D}">
      <dgm:prSet phldrT="[Text]"/>
      <dgm:spPr/>
      <dgm:t>
        <a:bodyPr/>
        <a:lstStyle/>
        <a:p>
          <a:r>
            <a:rPr lang="en-US" dirty="0"/>
            <a:t>Full FY24 ORD Appropriation</a:t>
          </a:r>
        </a:p>
      </dgm:t>
    </dgm:pt>
    <dgm:pt modelId="{491D8105-3D6A-452A-99E3-092FF91CD571}" type="parTrans" cxnId="{3CDEC6AD-60CA-45EC-B4C1-848CCB085120}">
      <dgm:prSet/>
      <dgm:spPr/>
      <dgm:t>
        <a:bodyPr/>
        <a:lstStyle/>
        <a:p>
          <a:endParaRPr lang="en-US"/>
        </a:p>
      </dgm:t>
    </dgm:pt>
    <dgm:pt modelId="{147B8E56-AEEC-4968-A1EE-C5D9DE94050D}" type="sibTrans" cxnId="{3CDEC6AD-60CA-45EC-B4C1-848CCB085120}">
      <dgm:prSet/>
      <dgm:spPr/>
      <dgm:t>
        <a:bodyPr/>
        <a:lstStyle/>
        <a:p>
          <a:endParaRPr lang="en-US"/>
        </a:p>
      </dgm:t>
    </dgm:pt>
    <dgm:pt modelId="{D8CDA73A-0B1F-43B8-A1AE-D4AA0166F840}">
      <dgm:prSet phldrT="[Text]"/>
      <dgm:spPr/>
      <dgm:t>
        <a:bodyPr/>
        <a:lstStyle/>
        <a:p>
          <a:r>
            <a:rPr lang="en-US" dirty="0"/>
            <a:t>When ORD receives the full FY24 Appropriation, 0161A1 funds will be pulled back. </a:t>
          </a:r>
        </a:p>
      </dgm:t>
    </dgm:pt>
    <dgm:pt modelId="{0F0B29A1-191A-46B8-88BE-4554BB5291C7}" type="parTrans" cxnId="{1F2D14B6-172C-47A1-A4A8-38D862243C25}">
      <dgm:prSet/>
      <dgm:spPr/>
      <dgm:t>
        <a:bodyPr/>
        <a:lstStyle/>
        <a:p>
          <a:endParaRPr lang="en-US"/>
        </a:p>
      </dgm:t>
    </dgm:pt>
    <dgm:pt modelId="{C7C83F9E-F036-406B-9E08-E9953ABDDD8B}" type="sibTrans" cxnId="{1F2D14B6-172C-47A1-A4A8-38D862243C25}">
      <dgm:prSet/>
      <dgm:spPr/>
      <dgm:t>
        <a:bodyPr/>
        <a:lstStyle/>
        <a:p>
          <a:endParaRPr lang="en-US"/>
        </a:p>
      </dgm:t>
    </dgm:pt>
    <dgm:pt modelId="{92E997C5-0DF4-4AE0-9B4C-5D2BC39D3E40}">
      <dgm:prSet phldrT="[Text]"/>
      <dgm:spPr/>
      <dgm:t>
        <a:bodyPr/>
        <a:lstStyle/>
        <a:p>
          <a:r>
            <a:rPr lang="en-US" dirty="0"/>
            <a:t>Some FY24 TEF approved projects were funded with TEF but funds were not transmitted.</a:t>
          </a:r>
        </a:p>
      </dgm:t>
    </dgm:pt>
    <dgm:pt modelId="{90BB0117-4386-4210-B10A-8ECDFB5BDCB6}" type="parTrans" cxnId="{C7DAAC87-4E84-4964-93DD-EAE091C315EB}">
      <dgm:prSet/>
      <dgm:spPr/>
      <dgm:t>
        <a:bodyPr/>
        <a:lstStyle/>
        <a:p>
          <a:endParaRPr lang="en-US"/>
        </a:p>
      </dgm:t>
    </dgm:pt>
    <dgm:pt modelId="{9B571E6C-B143-42F4-954E-4E2239634E9E}" type="sibTrans" cxnId="{C7DAAC87-4E84-4964-93DD-EAE091C315EB}">
      <dgm:prSet/>
      <dgm:spPr/>
      <dgm:t>
        <a:bodyPr/>
        <a:lstStyle/>
        <a:p>
          <a:endParaRPr lang="en-US"/>
        </a:p>
      </dgm:t>
    </dgm:pt>
    <dgm:pt modelId="{9A6E8962-ABB7-4970-850C-037FA5567099}">
      <dgm:prSet phldrT="[Text]"/>
      <dgm:spPr/>
      <dgm:t>
        <a:bodyPr/>
        <a:lstStyle/>
        <a:p>
          <a:r>
            <a:rPr lang="en-US" dirty="0"/>
            <a:t>Some FY24 TEF approved projects were not TEF approved at the time of the ITA.</a:t>
          </a:r>
        </a:p>
      </dgm:t>
    </dgm:pt>
    <dgm:pt modelId="{11684D62-99CD-43DF-8739-99BAC2ED9123}" type="parTrans" cxnId="{9C7F05EC-DC9B-48A9-A12B-B816D29E0FA6}">
      <dgm:prSet/>
      <dgm:spPr/>
      <dgm:t>
        <a:bodyPr/>
        <a:lstStyle/>
        <a:p>
          <a:endParaRPr lang="en-US"/>
        </a:p>
      </dgm:t>
    </dgm:pt>
    <dgm:pt modelId="{AF4A26CD-00E9-4DD4-AE1D-0047CD50DB20}" type="sibTrans" cxnId="{9C7F05EC-DC9B-48A9-A12B-B816D29E0FA6}">
      <dgm:prSet/>
      <dgm:spPr/>
      <dgm:t>
        <a:bodyPr/>
        <a:lstStyle/>
        <a:p>
          <a:endParaRPr lang="en-US"/>
        </a:p>
      </dgm:t>
    </dgm:pt>
    <dgm:pt modelId="{40A23D8B-A5B7-4749-B380-21C5020B1F3F}">
      <dgm:prSet phldrT="[Text]"/>
      <dgm:spPr/>
      <dgm:t>
        <a:bodyPr/>
        <a:lstStyle/>
        <a:p>
          <a:r>
            <a:rPr lang="en-US" dirty="0"/>
            <a:t>ALL FY24 TEF approved projects are pending funding with TEF. </a:t>
          </a:r>
        </a:p>
      </dgm:t>
    </dgm:pt>
    <dgm:pt modelId="{BA053152-F222-40E5-B614-86718AA351CD}" type="parTrans" cxnId="{A3F5FF83-94A5-42D6-8C29-62481D619E5C}">
      <dgm:prSet/>
      <dgm:spPr/>
      <dgm:t>
        <a:bodyPr/>
        <a:lstStyle/>
        <a:p>
          <a:endParaRPr lang="en-US"/>
        </a:p>
      </dgm:t>
    </dgm:pt>
    <dgm:pt modelId="{56F2EFBD-9D0D-4B15-BE69-E4D33E7FC305}" type="sibTrans" cxnId="{A3F5FF83-94A5-42D6-8C29-62481D619E5C}">
      <dgm:prSet/>
      <dgm:spPr/>
      <dgm:t>
        <a:bodyPr/>
        <a:lstStyle/>
        <a:p>
          <a:endParaRPr lang="en-US"/>
        </a:p>
      </dgm:t>
    </dgm:pt>
    <dgm:pt modelId="{ECC908E2-9751-4CA8-9BB5-B08CE000275B}">
      <dgm:prSet phldrT="[Text]"/>
      <dgm:spPr/>
      <dgm:t>
        <a:bodyPr/>
        <a:lstStyle/>
        <a:p>
          <a:endParaRPr lang="en-US" dirty="0"/>
        </a:p>
      </dgm:t>
    </dgm:pt>
    <dgm:pt modelId="{18C92DD5-64C0-44DF-98BF-94A39FC484E8}" type="parTrans" cxnId="{6619B1AC-D4A1-4B68-AA43-0B553CBAD6F9}">
      <dgm:prSet/>
      <dgm:spPr/>
      <dgm:t>
        <a:bodyPr/>
        <a:lstStyle/>
        <a:p>
          <a:endParaRPr lang="en-US"/>
        </a:p>
      </dgm:t>
    </dgm:pt>
    <dgm:pt modelId="{BD82DB9C-35D3-43B6-AE72-7AFEAE0E3A47}" type="sibTrans" cxnId="{6619B1AC-D4A1-4B68-AA43-0B553CBAD6F9}">
      <dgm:prSet/>
      <dgm:spPr/>
      <dgm:t>
        <a:bodyPr/>
        <a:lstStyle/>
        <a:p>
          <a:endParaRPr lang="en-US"/>
        </a:p>
      </dgm:t>
    </dgm:pt>
    <dgm:pt modelId="{2856BEA8-2F02-4BA6-9412-0915B1723C84}">
      <dgm:prSet phldrT="[Text]"/>
      <dgm:spPr/>
      <dgm:t>
        <a:bodyPr/>
        <a:lstStyle/>
        <a:p>
          <a:r>
            <a:rPr lang="en-US" dirty="0"/>
            <a:t>These memos generate Transfers of Disbursement Authority (TDAs).</a:t>
          </a:r>
        </a:p>
      </dgm:t>
    </dgm:pt>
    <dgm:pt modelId="{5507D63D-D4FE-49AF-9546-30DF84AD1276}" type="parTrans" cxnId="{3F6D83FE-4EB4-4592-B36E-2A4EE9689CDF}">
      <dgm:prSet/>
      <dgm:spPr/>
      <dgm:t>
        <a:bodyPr/>
        <a:lstStyle/>
        <a:p>
          <a:endParaRPr lang="en-US"/>
        </a:p>
      </dgm:t>
    </dgm:pt>
    <dgm:pt modelId="{EC37160F-4810-4200-A632-27DD348F633C}" type="sibTrans" cxnId="{3F6D83FE-4EB4-4592-B36E-2A4EE9689CDF}">
      <dgm:prSet/>
      <dgm:spPr/>
      <dgm:t>
        <a:bodyPr/>
        <a:lstStyle/>
        <a:p>
          <a:endParaRPr lang="en-US"/>
        </a:p>
      </dgm:t>
    </dgm:pt>
    <dgm:pt modelId="{7045F25D-010A-442F-A5FE-4D271CCCC171}">
      <dgm:prSet phldrT="[Text]"/>
      <dgm:spPr/>
      <dgm:t>
        <a:bodyPr/>
        <a:lstStyle/>
        <a:p>
          <a:r>
            <a:rPr lang="en-US" dirty="0"/>
            <a:t>In order to send the correct TEF funding, ORD Finance must receive a new mnemonic from VHA Finance.</a:t>
          </a:r>
        </a:p>
      </dgm:t>
    </dgm:pt>
    <dgm:pt modelId="{2C38D91F-0699-4106-B0F8-996B845A89A7}" type="parTrans" cxnId="{81A4D220-D3A9-411A-972B-297A68D6F6A6}">
      <dgm:prSet/>
      <dgm:spPr/>
      <dgm:t>
        <a:bodyPr/>
        <a:lstStyle/>
        <a:p>
          <a:endParaRPr lang="en-US"/>
        </a:p>
      </dgm:t>
    </dgm:pt>
    <dgm:pt modelId="{DB0045A3-F71E-4D93-8CA2-F4C0C80D34BC}" type="sibTrans" cxnId="{81A4D220-D3A9-411A-972B-297A68D6F6A6}">
      <dgm:prSet/>
      <dgm:spPr/>
      <dgm:t>
        <a:bodyPr/>
        <a:lstStyle/>
        <a:p>
          <a:endParaRPr lang="en-US"/>
        </a:p>
      </dgm:t>
    </dgm:pt>
    <dgm:pt modelId="{B246F5AB-8A7B-4151-83EF-CBD7FFED2A93}">
      <dgm:prSet phldrT="[Text]"/>
      <dgm:spPr/>
      <dgm:t>
        <a:bodyPr/>
        <a:lstStyle/>
        <a:p>
          <a:r>
            <a:rPr lang="en-US" dirty="0"/>
            <a:t>Once the mnemonic is loaded, stations will receive FY24 TDAs for TEF funds for each project listed in Appendix A</a:t>
          </a:r>
        </a:p>
      </dgm:t>
    </dgm:pt>
    <dgm:pt modelId="{A7701122-FC24-4686-96AA-81CA88F53580}" type="parTrans" cxnId="{A9FB268F-C501-4441-886D-0039E0563085}">
      <dgm:prSet/>
      <dgm:spPr/>
      <dgm:t>
        <a:bodyPr/>
        <a:lstStyle/>
        <a:p>
          <a:endParaRPr lang="en-US"/>
        </a:p>
      </dgm:t>
    </dgm:pt>
    <dgm:pt modelId="{88992279-A663-480C-A70B-EF858EC184E5}" type="sibTrans" cxnId="{A9FB268F-C501-4441-886D-0039E0563085}">
      <dgm:prSet/>
      <dgm:spPr/>
      <dgm:t>
        <a:bodyPr/>
        <a:lstStyle/>
        <a:p>
          <a:endParaRPr lang="en-US"/>
        </a:p>
      </dgm:t>
    </dgm:pt>
    <dgm:pt modelId="{F10341AB-BAD6-4DA1-BB60-E2B9AD41211F}">
      <dgm:prSet phldrT="[Text]"/>
      <dgm:spPr/>
      <dgm:t>
        <a:bodyPr/>
        <a:lstStyle/>
        <a:p>
          <a:r>
            <a:rPr lang="en-US" dirty="0"/>
            <a:t>Stations Execute Cost Transfers</a:t>
          </a:r>
        </a:p>
      </dgm:t>
    </dgm:pt>
    <dgm:pt modelId="{E59B3073-506A-402A-8D3A-A3B644E73EB3}" type="parTrans" cxnId="{83360576-54C6-4787-ADE7-3A2870FF862E}">
      <dgm:prSet/>
      <dgm:spPr/>
      <dgm:t>
        <a:bodyPr/>
        <a:lstStyle/>
        <a:p>
          <a:endParaRPr lang="en-US"/>
        </a:p>
      </dgm:t>
    </dgm:pt>
    <dgm:pt modelId="{BDA76487-C074-40B7-A14F-8AC15349BC29}" type="sibTrans" cxnId="{83360576-54C6-4787-ADE7-3A2870FF862E}">
      <dgm:prSet/>
      <dgm:spPr/>
      <dgm:t>
        <a:bodyPr/>
        <a:lstStyle/>
        <a:p>
          <a:endParaRPr lang="en-US"/>
        </a:p>
      </dgm:t>
    </dgm:pt>
    <dgm:pt modelId="{63359662-4DB9-4407-8CE5-D8A739BFBC14}">
      <dgm:prSet phldrT="[Text]"/>
      <dgm:spPr/>
      <dgm:t>
        <a:bodyPr/>
        <a:lstStyle/>
        <a:p>
          <a:r>
            <a:rPr lang="en-US" dirty="0"/>
            <a:t>Since the costs for the TEF projects hit in the 0161A1 appropriation but are now funded with TEF, cost transfers from where the costs hit (0161A1) to the TEF appropriation are executed at each station. </a:t>
          </a:r>
        </a:p>
      </dgm:t>
    </dgm:pt>
    <dgm:pt modelId="{0124154E-AE0D-4B46-8961-822CE97A478E}" type="parTrans" cxnId="{9B5E4236-CEED-4321-92AF-2917C8ECEA1E}">
      <dgm:prSet/>
      <dgm:spPr/>
      <dgm:t>
        <a:bodyPr/>
        <a:lstStyle/>
        <a:p>
          <a:endParaRPr lang="en-US"/>
        </a:p>
      </dgm:t>
    </dgm:pt>
    <dgm:pt modelId="{BF6E03CE-6264-4A96-8A2B-0A98F24EAB53}" type="sibTrans" cxnId="{9B5E4236-CEED-4321-92AF-2917C8ECEA1E}">
      <dgm:prSet/>
      <dgm:spPr/>
      <dgm:t>
        <a:bodyPr/>
        <a:lstStyle/>
        <a:p>
          <a:endParaRPr lang="en-US"/>
        </a:p>
      </dgm:t>
    </dgm:pt>
    <dgm:pt modelId="{34429831-E1C7-4C34-BF73-C25C38799579}">
      <dgm:prSet phldrT="[Text]"/>
      <dgm:spPr/>
      <dgm:t>
        <a:bodyPr/>
        <a:lstStyle/>
        <a:p>
          <a:r>
            <a:rPr lang="en-US" dirty="0"/>
            <a:t>Stations will be required to drop the full funding amount for the FY24 TEF projects into undistributed for pullback NLT one month after enactment. </a:t>
          </a:r>
        </a:p>
      </dgm:t>
    </dgm:pt>
    <dgm:pt modelId="{EEE301F2-BD32-45B8-A5ED-BD621A12901F}" type="parTrans" cxnId="{E3491CA2-EED0-42D3-BE15-5E5D96018DEA}">
      <dgm:prSet/>
      <dgm:spPr/>
    </dgm:pt>
    <dgm:pt modelId="{C200B058-D854-4795-9A4C-3DEE5BA358EF}" type="sibTrans" cxnId="{E3491CA2-EED0-42D3-BE15-5E5D96018DEA}">
      <dgm:prSet/>
      <dgm:spPr/>
    </dgm:pt>
    <dgm:pt modelId="{6D84A4B4-176B-4553-9215-10FC2C33D539}" type="pres">
      <dgm:prSet presAssocID="{11D5E601-4A23-45C5-ABE1-69CC07680BE6}" presName="linearFlow" presStyleCnt="0">
        <dgm:presLayoutVars>
          <dgm:dir/>
          <dgm:animLvl val="lvl"/>
          <dgm:resizeHandles val="exact"/>
        </dgm:presLayoutVars>
      </dgm:prSet>
      <dgm:spPr/>
    </dgm:pt>
    <dgm:pt modelId="{6D30C6BF-9C31-4940-866C-F15D481926EC}" type="pres">
      <dgm:prSet presAssocID="{ABC869F5-5729-47ED-BF82-2CBBA19EAA21}" presName="composite" presStyleCnt="0"/>
      <dgm:spPr/>
    </dgm:pt>
    <dgm:pt modelId="{5CDF43F6-F983-406B-BC25-04BBCCDBDF91}" type="pres">
      <dgm:prSet presAssocID="{ABC869F5-5729-47ED-BF82-2CBBA19EAA21}" presName="parTx" presStyleLbl="node1" presStyleIdx="0" presStyleCnt="4">
        <dgm:presLayoutVars>
          <dgm:chMax val="0"/>
          <dgm:chPref val="0"/>
          <dgm:bulletEnabled val="1"/>
        </dgm:presLayoutVars>
      </dgm:prSet>
      <dgm:spPr/>
    </dgm:pt>
    <dgm:pt modelId="{A0546AE4-69D2-49A8-AF7C-E388AF827349}" type="pres">
      <dgm:prSet presAssocID="{ABC869F5-5729-47ED-BF82-2CBBA19EAA21}" presName="parSh" presStyleLbl="node1" presStyleIdx="0" presStyleCnt="4" custScaleX="116818" custScaleY="108069"/>
      <dgm:spPr/>
    </dgm:pt>
    <dgm:pt modelId="{0DE85E5F-7F27-46F9-B3CF-B469FC6E5C32}" type="pres">
      <dgm:prSet presAssocID="{ABC869F5-5729-47ED-BF82-2CBBA19EAA21}" presName="desTx" presStyleLbl="fgAcc1" presStyleIdx="0" presStyleCnt="4" custLinFactNeighborX="-459" custLinFactNeighborY="-630">
        <dgm:presLayoutVars>
          <dgm:bulletEnabled val="1"/>
        </dgm:presLayoutVars>
      </dgm:prSet>
      <dgm:spPr/>
    </dgm:pt>
    <dgm:pt modelId="{DCEE51CE-1625-42A4-9E0E-79B61039A46E}" type="pres">
      <dgm:prSet presAssocID="{39006B8F-9124-4B31-A103-98B56992000D}" presName="sibTrans" presStyleLbl="sibTrans2D1" presStyleIdx="0" presStyleCnt="3"/>
      <dgm:spPr/>
    </dgm:pt>
    <dgm:pt modelId="{BD9EC1A2-928E-47A1-A2C2-816D2FBF660A}" type="pres">
      <dgm:prSet presAssocID="{39006B8F-9124-4B31-A103-98B56992000D}" presName="connTx" presStyleLbl="sibTrans2D1" presStyleIdx="0" presStyleCnt="3"/>
      <dgm:spPr/>
    </dgm:pt>
    <dgm:pt modelId="{A75932A4-C8B3-4033-93C4-E41A997F3E77}" type="pres">
      <dgm:prSet presAssocID="{328DA053-C233-4311-B8FC-F8531117B5D8}" presName="composite" presStyleCnt="0"/>
      <dgm:spPr/>
    </dgm:pt>
    <dgm:pt modelId="{9F3E1D8A-3632-40CC-9FA6-C7749C106AE3}" type="pres">
      <dgm:prSet presAssocID="{328DA053-C233-4311-B8FC-F8531117B5D8}" presName="parTx" presStyleLbl="node1" presStyleIdx="0" presStyleCnt="4">
        <dgm:presLayoutVars>
          <dgm:chMax val="0"/>
          <dgm:chPref val="0"/>
          <dgm:bulletEnabled val="1"/>
        </dgm:presLayoutVars>
      </dgm:prSet>
      <dgm:spPr/>
    </dgm:pt>
    <dgm:pt modelId="{C1939E5E-CC8F-43E8-9CBF-3E6544CECA3F}" type="pres">
      <dgm:prSet presAssocID="{328DA053-C233-4311-B8FC-F8531117B5D8}" presName="parSh" presStyleLbl="node1" presStyleIdx="1" presStyleCnt="4" custLinFactNeighborX="-1309" custLinFactNeighborY="1004"/>
      <dgm:spPr/>
    </dgm:pt>
    <dgm:pt modelId="{33D7EAEF-5265-4F52-BC5A-7EEB18BA3196}" type="pres">
      <dgm:prSet presAssocID="{328DA053-C233-4311-B8FC-F8531117B5D8}" presName="desTx" presStyleLbl="fgAcc1" presStyleIdx="1" presStyleCnt="4">
        <dgm:presLayoutVars>
          <dgm:bulletEnabled val="1"/>
        </dgm:presLayoutVars>
      </dgm:prSet>
      <dgm:spPr/>
    </dgm:pt>
    <dgm:pt modelId="{880F34BF-0584-4763-B566-4312400AF7C6}" type="pres">
      <dgm:prSet presAssocID="{FA904ABF-7B52-4849-8EB9-7097E3C5B8DD}" presName="sibTrans" presStyleLbl="sibTrans2D1" presStyleIdx="1" presStyleCnt="3"/>
      <dgm:spPr/>
    </dgm:pt>
    <dgm:pt modelId="{4C5DE4BD-9A11-4F83-88E1-5EFEEE2C25D7}" type="pres">
      <dgm:prSet presAssocID="{FA904ABF-7B52-4849-8EB9-7097E3C5B8DD}" presName="connTx" presStyleLbl="sibTrans2D1" presStyleIdx="1" presStyleCnt="3"/>
      <dgm:spPr/>
    </dgm:pt>
    <dgm:pt modelId="{87069DE8-42F9-4704-8358-9194538B6529}" type="pres">
      <dgm:prSet presAssocID="{2697A861-7EAC-40C3-8E08-E8C278631A6D}" presName="composite" presStyleCnt="0"/>
      <dgm:spPr/>
    </dgm:pt>
    <dgm:pt modelId="{02F31A2E-BF4F-40B4-9B7F-B71FEE9250F8}" type="pres">
      <dgm:prSet presAssocID="{2697A861-7EAC-40C3-8E08-E8C278631A6D}" presName="parTx" presStyleLbl="node1" presStyleIdx="1" presStyleCnt="4">
        <dgm:presLayoutVars>
          <dgm:chMax val="0"/>
          <dgm:chPref val="0"/>
          <dgm:bulletEnabled val="1"/>
        </dgm:presLayoutVars>
      </dgm:prSet>
      <dgm:spPr/>
    </dgm:pt>
    <dgm:pt modelId="{92E5B909-57F4-4847-93B2-1C68A5BA1D1E}" type="pres">
      <dgm:prSet presAssocID="{2697A861-7EAC-40C3-8E08-E8C278631A6D}" presName="parSh" presStyleLbl="node1" presStyleIdx="2" presStyleCnt="4"/>
      <dgm:spPr/>
    </dgm:pt>
    <dgm:pt modelId="{40F33304-6BCF-401E-B942-539259FE9DFC}" type="pres">
      <dgm:prSet presAssocID="{2697A861-7EAC-40C3-8E08-E8C278631A6D}" presName="desTx" presStyleLbl="fgAcc1" presStyleIdx="2" presStyleCnt="4">
        <dgm:presLayoutVars>
          <dgm:bulletEnabled val="1"/>
        </dgm:presLayoutVars>
      </dgm:prSet>
      <dgm:spPr/>
    </dgm:pt>
    <dgm:pt modelId="{DD110BF9-CE10-487F-8977-0097062CBD7F}" type="pres">
      <dgm:prSet presAssocID="{147B8E56-AEEC-4968-A1EE-C5D9DE94050D}" presName="sibTrans" presStyleLbl="sibTrans2D1" presStyleIdx="2" presStyleCnt="3"/>
      <dgm:spPr/>
    </dgm:pt>
    <dgm:pt modelId="{1465B2FB-4CFB-42F3-A9A9-626811F6BA92}" type="pres">
      <dgm:prSet presAssocID="{147B8E56-AEEC-4968-A1EE-C5D9DE94050D}" presName="connTx" presStyleLbl="sibTrans2D1" presStyleIdx="2" presStyleCnt="3"/>
      <dgm:spPr/>
    </dgm:pt>
    <dgm:pt modelId="{C601F673-896F-4A32-9400-7AA29B6D21C2}" type="pres">
      <dgm:prSet presAssocID="{F10341AB-BAD6-4DA1-BB60-E2B9AD41211F}" presName="composite" presStyleCnt="0"/>
      <dgm:spPr/>
    </dgm:pt>
    <dgm:pt modelId="{DA493DF0-E0D4-4773-BCD4-BC89469198F5}" type="pres">
      <dgm:prSet presAssocID="{F10341AB-BAD6-4DA1-BB60-E2B9AD41211F}" presName="parTx" presStyleLbl="node1" presStyleIdx="2" presStyleCnt="4">
        <dgm:presLayoutVars>
          <dgm:chMax val="0"/>
          <dgm:chPref val="0"/>
          <dgm:bulletEnabled val="1"/>
        </dgm:presLayoutVars>
      </dgm:prSet>
      <dgm:spPr/>
    </dgm:pt>
    <dgm:pt modelId="{9A2ED52E-3F98-494D-AC48-D5903233EB0D}" type="pres">
      <dgm:prSet presAssocID="{F10341AB-BAD6-4DA1-BB60-E2B9AD41211F}" presName="parSh" presStyleLbl="node1" presStyleIdx="3" presStyleCnt="4"/>
      <dgm:spPr/>
    </dgm:pt>
    <dgm:pt modelId="{71177E6C-BF87-45EF-9513-8467DB88D415}" type="pres">
      <dgm:prSet presAssocID="{F10341AB-BAD6-4DA1-BB60-E2B9AD41211F}" presName="desTx" presStyleLbl="fgAcc1" presStyleIdx="3" presStyleCnt="4">
        <dgm:presLayoutVars>
          <dgm:bulletEnabled val="1"/>
        </dgm:presLayoutVars>
      </dgm:prSet>
      <dgm:spPr/>
    </dgm:pt>
  </dgm:ptLst>
  <dgm:cxnLst>
    <dgm:cxn modelId="{60F21500-0DC6-4BB9-8DB7-CD4619B5675E}" type="presOf" srcId="{FA904ABF-7B52-4849-8EB9-7097E3C5B8DD}" destId="{4C5DE4BD-9A11-4F83-88E1-5EFEEE2C25D7}" srcOrd="1" destOrd="0" presId="urn:microsoft.com/office/officeart/2005/8/layout/process3"/>
    <dgm:cxn modelId="{DC01C001-662F-4354-8AFD-03400C02BB44}" type="presOf" srcId="{328DA053-C233-4311-B8FC-F8531117B5D8}" destId="{C1939E5E-CC8F-43E8-9CBF-3E6544CECA3F}" srcOrd="1" destOrd="0" presId="urn:microsoft.com/office/officeart/2005/8/layout/process3"/>
    <dgm:cxn modelId="{3669C602-6125-4622-A09E-9047B25B59C6}" type="presOf" srcId="{40A23D8B-A5B7-4749-B380-21C5020B1F3F}" destId="{0DE85E5F-7F27-46F9-B3CF-B469FC6E5C32}" srcOrd="0" destOrd="3" presId="urn:microsoft.com/office/officeart/2005/8/layout/process3"/>
    <dgm:cxn modelId="{FED83217-0B78-488E-9621-8BA587FD3789}" type="presOf" srcId="{ABC869F5-5729-47ED-BF82-2CBBA19EAA21}" destId="{A0546AE4-69D2-49A8-AF7C-E388AF827349}" srcOrd="1" destOrd="0" presId="urn:microsoft.com/office/officeart/2005/8/layout/process3"/>
    <dgm:cxn modelId="{81A4D220-D3A9-411A-972B-297A68D6F6A6}" srcId="{328DA053-C233-4311-B8FC-F8531117B5D8}" destId="{7045F25D-010A-442F-A5FE-4D271CCCC171}" srcOrd="2" destOrd="0" parTransId="{2C38D91F-0699-4106-B0F8-996B845A89A7}" sibTransId="{DB0045A3-F71E-4D93-8CA2-F4C0C80D34BC}"/>
    <dgm:cxn modelId="{EE492D23-D317-4A99-A8D8-54BDA9137B39}" type="presOf" srcId="{11D5E601-4A23-45C5-ABE1-69CC07680BE6}" destId="{6D84A4B4-176B-4553-9215-10FC2C33D539}" srcOrd="0" destOrd="0" presId="urn:microsoft.com/office/officeart/2005/8/layout/process3"/>
    <dgm:cxn modelId="{41D9B830-793D-4564-A547-C6F0DF1DCFF5}" type="presOf" srcId="{34429831-E1C7-4C34-BF73-C25C38799579}" destId="{40F33304-6BCF-401E-B942-539259FE9DFC}" srcOrd="0" destOrd="1" presId="urn:microsoft.com/office/officeart/2005/8/layout/process3"/>
    <dgm:cxn modelId="{C076FE35-D539-4433-9D0E-CE39C8A856FB}" type="presOf" srcId="{2697A861-7EAC-40C3-8E08-E8C278631A6D}" destId="{02F31A2E-BF4F-40B4-9B7F-B71FEE9250F8}" srcOrd="0" destOrd="0" presId="urn:microsoft.com/office/officeart/2005/8/layout/process3"/>
    <dgm:cxn modelId="{795A1436-2731-4554-9826-15A5802587F1}" type="presOf" srcId="{FA904ABF-7B52-4849-8EB9-7097E3C5B8DD}" destId="{880F34BF-0584-4763-B566-4312400AF7C6}" srcOrd="0" destOrd="0" presId="urn:microsoft.com/office/officeart/2005/8/layout/process3"/>
    <dgm:cxn modelId="{9B5E4236-CEED-4321-92AF-2917C8ECEA1E}" srcId="{F10341AB-BAD6-4DA1-BB60-E2B9AD41211F}" destId="{63359662-4DB9-4407-8CE5-D8A739BFBC14}" srcOrd="0" destOrd="0" parTransId="{0124154E-AE0D-4B46-8961-822CE97A478E}" sibTransId="{BF6E03CE-6264-4A96-8A2B-0A98F24EAB53}"/>
    <dgm:cxn modelId="{73B0A03E-C4A7-453B-BF40-0CFEFFFFA4D9}" type="presOf" srcId="{147B8E56-AEEC-4968-A1EE-C5D9DE94050D}" destId="{DD110BF9-CE10-487F-8977-0097062CBD7F}" srcOrd="0" destOrd="0" presId="urn:microsoft.com/office/officeart/2005/8/layout/process3"/>
    <dgm:cxn modelId="{E34DB340-953F-477B-B3B2-7C5D33C63A9B}" type="presOf" srcId="{FF706D37-6D12-4A5E-A8CC-DBBD68C1DA7A}" destId="{0DE85E5F-7F27-46F9-B3CF-B469FC6E5C32}" srcOrd="0" destOrd="0" presId="urn:microsoft.com/office/officeart/2005/8/layout/process3"/>
    <dgm:cxn modelId="{32F67F47-E8C3-4E60-A359-44144A5F2CD3}" type="presOf" srcId="{ECC908E2-9751-4CA8-9BB5-B08CE000275B}" destId="{33D7EAEF-5265-4F52-BC5A-7EEB18BA3196}" srcOrd="0" destOrd="4" presId="urn:microsoft.com/office/officeart/2005/8/layout/process3"/>
    <dgm:cxn modelId="{CD09ED48-52E6-4018-9438-BBA7B6937DAF}" srcId="{11D5E601-4A23-45C5-ABE1-69CC07680BE6}" destId="{328DA053-C233-4311-B8FC-F8531117B5D8}" srcOrd="1" destOrd="0" parTransId="{1C1D3058-090E-47E2-A71A-1E9AAFBF09F0}" sibTransId="{FA904ABF-7B52-4849-8EB9-7097E3C5B8DD}"/>
    <dgm:cxn modelId="{D470534F-72A7-484E-8EAE-575EFAD7BE24}" type="presOf" srcId="{39006B8F-9124-4B31-A103-98B56992000D}" destId="{DCEE51CE-1625-42A4-9E0E-79B61039A46E}" srcOrd="0" destOrd="0" presId="urn:microsoft.com/office/officeart/2005/8/layout/process3"/>
    <dgm:cxn modelId="{83360576-54C6-4787-ADE7-3A2870FF862E}" srcId="{11D5E601-4A23-45C5-ABE1-69CC07680BE6}" destId="{F10341AB-BAD6-4DA1-BB60-E2B9AD41211F}" srcOrd="3" destOrd="0" parTransId="{E59B3073-506A-402A-8D3A-A3B644E73EB3}" sibTransId="{BDA76487-C074-40B7-A14F-8AC15349BC29}"/>
    <dgm:cxn modelId="{D8BB7B56-4B5D-4C6F-B52E-208D99A7580C}" type="presOf" srcId="{63359662-4DB9-4407-8CE5-D8A739BFBC14}" destId="{71177E6C-BF87-45EF-9513-8467DB88D415}" srcOrd="0" destOrd="0" presId="urn:microsoft.com/office/officeart/2005/8/layout/process3"/>
    <dgm:cxn modelId="{4A285077-6292-431B-8A22-020291EAC2FD}" type="presOf" srcId="{F10341AB-BAD6-4DA1-BB60-E2B9AD41211F}" destId="{DA493DF0-E0D4-4773-BCD4-BC89469198F5}" srcOrd="0" destOrd="0" presId="urn:microsoft.com/office/officeart/2005/8/layout/process3"/>
    <dgm:cxn modelId="{A3F5FF83-94A5-42D6-8C29-62481D619E5C}" srcId="{ABC869F5-5729-47ED-BF82-2CBBA19EAA21}" destId="{40A23D8B-A5B7-4749-B380-21C5020B1F3F}" srcOrd="3" destOrd="0" parTransId="{BA053152-F222-40E5-B614-86718AA351CD}" sibTransId="{56F2EFBD-9D0D-4B15-BE69-E4D33E7FC305}"/>
    <dgm:cxn modelId="{C7DAAC87-4E84-4964-93DD-EAE091C315EB}" srcId="{ABC869F5-5729-47ED-BF82-2CBBA19EAA21}" destId="{92E997C5-0DF4-4AE0-9B4C-5D2BC39D3E40}" srcOrd="1" destOrd="0" parTransId="{90BB0117-4386-4210-B10A-8ECDFB5BDCB6}" sibTransId="{9B571E6C-B143-42F4-954E-4E2239634E9E}"/>
    <dgm:cxn modelId="{A9FB268F-C501-4441-886D-0039E0563085}" srcId="{328DA053-C233-4311-B8FC-F8531117B5D8}" destId="{B246F5AB-8A7B-4151-83EF-CBD7FFED2A93}" srcOrd="3" destOrd="0" parTransId="{A7701122-FC24-4686-96AA-81CA88F53580}" sibTransId="{88992279-A663-480C-A70B-EF858EC184E5}"/>
    <dgm:cxn modelId="{6468938F-D35F-4C61-AB2F-DBFAB7BAF670}" srcId="{ABC869F5-5729-47ED-BF82-2CBBA19EAA21}" destId="{FF706D37-6D12-4A5E-A8CC-DBBD68C1DA7A}" srcOrd="0" destOrd="0" parTransId="{A94EA149-F02A-4AC5-8C1B-0FD651E7F92A}" sibTransId="{68690934-39DD-400E-8420-9FB6D027CAD6}"/>
    <dgm:cxn modelId="{965A1A9C-4377-4C2E-A59E-ED1BD44BAE0A}" type="presOf" srcId="{B246F5AB-8A7B-4151-83EF-CBD7FFED2A93}" destId="{33D7EAEF-5265-4F52-BC5A-7EEB18BA3196}" srcOrd="0" destOrd="3" presId="urn:microsoft.com/office/officeart/2005/8/layout/process3"/>
    <dgm:cxn modelId="{E3491CA2-EED0-42D3-BE15-5E5D96018DEA}" srcId="{2697A861-7EAC-40C3-8E08-E8C278631A6D}" destId="{34429831-E1C7-4C34-BF73-C25C38799579}" srcOrd="1" destOrd="0" parTransId="{EEE301F2-BD32-45B8-A5ED-BD621A12901F}" sibTransId="{C200B058-D854-4795-9A4C-3DEE5BA358EF}"/>
    <dgm:cxn modelId="{6619B1AC-D4A1-4B68-AA43-0B553CBAD6F9}" srcId="{328DA053-C233-4311-B8FC-F8531117B5D8}" destId="{ECC908E2-9751-4CA8-9BB5-B08CE000275B}" srcOrd="4" destOrd="0" parTransId="{18C92DD5-64C0-44DF-98BF-94A39FC484E8}" sibTransId="{BD82DB9C-35D3-43B6-AE72-7AFEAE0E3A47}"/>
    <dgm:cxn modelId="{2CB3E4AC-054F-47AA-900F-07919382E7C5}" type="presOf" srcId="{D8CDA73A-0B1F-43B8-A1AE-D4AA0166F840}" destId="{40F33304-6BCF-401E-B942-539259FE9DFC}" srcOrd="0" destOrd="0" presId="urn:microsoft.com/office/officeart/2005/8/layout/process3"/>
    <dgm:cxn modelId="{3CDEC6AD-60CA-45EC-B4C1-848CCB085120}" srcId="{11D5E601-4A23-45C5-ABE1-69CC07680BE6}" destId="{2697A861-7EAC-40C3-8E08-E8C278631A6D}" srcOrd="2" destOrd="0" parTransId="{491D8105-3D6A-452A-99E3-092FF91CD571}" sibTransId="{147B8E56-AEEC-4968-A1EE-C5D9DE94050D}"/>
    <dgm:cxn modelId="{DF0135B0-2F46-4DAF-8016-F377C3D21801}" type="presOf" srcId="{7045F25D-010A-442F-A5FE-4D271CCCC171}" destId="{33D7EAEF-5265-4F52-BC5A-7EEB18BA3196}" srcOrd="0" destOrd="2" presId="urn:microsoft.com/office/officeart/2005/8/layout/process3"/>
    <dgm:cxn modelId="{1F2D14B6-172C-47A1-A4A8-38D862243C25}" srcId="{2697A861-7EAC-40C3-8E08-E8C278631A6D}" destId="{D8CDA73A-0B1F-43B8-A1AE-D4AA0166F840}" srcOrd="0" destOrd="0" parTransId="{0F0B29A1-191A-46B8-88BE-4554BB5291C7}" sibTransId="{C7C83F9E-F036-406B-9E08-E9953ABDDD8B}"/>
    <dgm:cxn modelId="{BDD3E2BA-1B9B-41D8-A256-3C6D50191175}" type="presOf" srcId="{9A6E8962-ABB7-4970-850C-037FA5567099}" destId="{0DE85E5F-7F27-46F9-B3CF-B469FC6E5C32}" srcOrd="0" destOrd="2" presId="urn:microsoft.com/office/officeart/2005/8/layout/process3"/>
    <dgm:cxn modelId="{31A4D9C2-7EB4-4077-B242-2D740E6A5594}" srcId="{11D5E601-4A23-45C5-ABE1-69CC07680BE6}" destId="{ABC869F5-5729-47ED-BF82-2CBBA19EAA21}" srcOrd="0" destOrd="0" parTransId="{A08008F9-63A1-4A80-8FD4-F03000CC44CF}" sibTransId="{39006B8F-9124-4B31-A103-98B56992000D}"/>
    <dgm:cxn modelId="{6D0AE0C3-C786-44F6-814A-5D2CEE094292}" type="presOf" srcId="{A06FDE84-66B2-4621-8561-3117E165CE3C}" destId="{33D7EAEF-5265-4F52-BC5A-7EEB18BA3196}" srcOrd="0" destOrd="0" presId="urn:microsoft.com/office/officeart/2005/8/layout/process3"/>
    <dgm:cxn modelId="{9EB47FC4-392B-40B3-A16B-602D92E0D39D}" type="presOf" srcId="{147B8E56-AEEC-4968-A1EE-C5D9DE94050D}" destId="{1465B2FB-4CFB-42F3-A9A9-626811F6BA92}" srcOrd="1" destOrd="0" presId="urn:microsoft.com/office/officeart/2005/8/layout/process3"/>
    <dgm:cxn modelId="{76F5ABC4-FA55-431F-819D-D5C3C0FFC70C}" type="presOf" srcId="{328DA053-C233-4311-B8FC-F8531117B5D8}" destId="{9F3E1D8A-3632-40CC-9FA6-C7749C106AE3}" srcOrd="0" destOrd="0" presId="urn:microsoft.com/office/officeart/2005/8/layout/process3"/>
    <dgm:cxn modelId="{C77D92CC-CEA7-4EA0-A63A-51625C838F07}" type="presOf" srcId="{2856BEA8-2F02-4BA6-9412-0915B1723C84}" destId="{33D7EAEF-5265-4F52-BC5A-7EEB18BA3196}" srcOrd="0" destOrd="1" presId="urn:microsoft.com/office/officeart/2005/8/layout/process3"/>
    <dgm:cxn modelId="{6361F4CD-574D-44C2-A399-7859CA6430CB}" type="presOf" srcId="{39006B8F-9124-4B31-A103-98B56992000D}" destId="{BD9EC1A2-928E-47A1-A2C2-816D2FBF660A}" srcOrd="1" destOrd="0" presId="urn:microsoft.com/office/officeart/2005/8/layout/process3"/>
    <dgm:cxn modelId="{F36458D0-13EB-43C3-9517-09F73D9F7E10}" type="presOf" srcId="{2697A861-7EAC-40C3-8E08-E8C278631A6D}" destId="{92E5B909-57F4-4847-93B2-1C68A5BA1D1E}" srcOrd="1" destOrd="0" presId="urn:microsoft.com/office/officeart/2005/8/layout/process3"/>
    <dgm:cxn modelId="{E07E97DA-BBA3-4D10-A548-6F4BC425020E}" type="presOf" srcId="{ABC869F5-5729-47ED-BF82-2CBBA19EAA21}" destId="{5CDF43F6-F983-406B-BC25-04BBCCDBDF91}" srcOrd="0" destOrd="0" presId="urn:microsoft.com/office/officeart/2005/8/layout/process3"/>
    <dgm:cxn modelId="{5CB7BFDF-1F72-4EAB-8D4F-88F219E19E2E}" srcId="{328DA053-C233-4311-B8FC-F8531117B5D8}" destId="{A06FDE84-66B2-4621-8561-3117E165CE3C}" srcOrd="0" destOrd="0" parTransId="{8AEB8351-E5D4-4831-8F9C-16F9FAFA3122}" sibTransId="{F0665FC2-6655-4249-A17C-4CDE5BA85064}"/>
    <dgm:cxn modelId="{9C7F05EC-DC9B-48A9-A12B-B816D29E0FA6}" srcId="{ABC869F5-5729-47ED-BF82-2CBBA19EAA21}" destId="{9A6E8962-ABB7-4970-850C-037FA5567099}" srcOrd="2" destOrd="0" parTransId="{11684D62-99CD-43DF-8739-99BAC2ED9123}" sibTransId="{AF4A26CD-00E9-4DD4-AE1D-0047CD50DB20}"/>
    <dgm:cxn modelId="{4FC525FE-DA19-4567-8E91-F0405D2AD923}" type="presOf" srcId="{92E997C5-0DF4-4AE0-9B4C-5D2BC39D3E40}" destId="{0DE85E5F-7F27-46F9-B3CF-B469FC6E5C32}" srcOrd="0" destOrd="1" presId="urn:microsoft.com/office/officeart/2005/8/layout/process3"/>
    <dgm:cxn modelId="{CEFB2FFE-F947-4C7A-8E40-330AB347B9F7}" type="presOf" srcId="{F10341AB-BAD6-4DA1-BB60-E2B9AD41211F}" destId="{9A2ED52E-3F98-494D-AC48-D5903233EB0D}" srcOrd="1" destOrd="0" presId="urn:microsoft.com/office/officeart/2005/8/layout/process3"/>
    <dgm:cxn modelId="{3F6D83FE-4EB4-4592-B36E-2A4EE9689CDF}" srcId="{328DA053-C233-4311-B8FC-F8531117B5D8}" destId="{2856BEA8-2F02-4BA6-9412-0915B1723C84}" srcOrd="1" destOrd="0" parTransId="{5507D63D-D4FE-49AF-9546-30DF84AD1276}" sibTransId="{EC37160F-4810-4200-A632-27DD348F633C}"/>
    <dgm:cxn modelId="{E8B74AA9-8932-4168-8FD5-9CA15B4C4970}" type="presParOf" srcId="{6D84A4B4-176B-4553-9215-10FC2C33D539}" destId="{6D30C6BF-9C31-4940-866C-F15D481926EC}" srcOrd="0" destOrd="0" presId="urn:microsoft.com/office/officeart/2005/8/layout/process3"/>
    <dgm:cxn modelId="{6D8C5B0D-0B3C-4510-92E8-D982A12F24FE}" type="presParOf" srcId="{6D30C6BF-9C31-4940-866C-F15D481926EC}" destId="{5CDF43F6-F983-406B-BC25-04BBCCDBDF91}" srcOrd="0" destOrd="0" presId="urn:microsoft.com/office/officeart/2005/8/layout/process3"/>
    <dgm:cxn modelId="{9411EDF3-4BD1-4E9A-A4B2-39C3B58B2407}" type="presParOf" srcId="{6D30C6BF-9C31-4940-866C-F15D481926EC}" destId="{A0546AE4-69D2-49A8-AF7C-E388AF827349}" srcOrd="1" destOrd="0" presId="urn:microsoft.com/office/officeart/2005/8/layout/process3"/>
    <dgm:cxn modelId="{AB397B25-084F-4D13-9153-612E89290EB3}" type="presParOf" srcId="{6D30C6BF-9C31-4940-866C-F15D481926EC}" destId="{0DE85E5F-7F27-46F9-B3CF-B469FC6E5C32}" srcOrd="2" destOrd="0" presId="urn:microsoft.com/office/officeart/2005/8/layout/process3"/>
    <dgm:cxn modelId="{956604A5-0104-4D64-B953-0B856DD1EED1}" type="presParOf" srcId="{6D84A4B4-176B-4553-9215-10FC2C33D539}" destId="{DCEE51CE-1625-42A4-9E0E-79B61039A46E}" srcOrd="1" destOrd="0" presId="urn:microsoft.com/office/officeart/2005/8/layout/process3"/>
    <dgm:cxn modelId="{E73F4DAA-DDA4-4124-80DD-74641633B991}" type="presParOf" srcId="{DCEE51CE-1625-42A4-9E0E-79B61039A46E}" destId="{BD9EC1A2-928E-47A1-A2C2-816D2FBF660A}" srcOrd="0" destOrd="0" presId="urn:microsoft.com/office/officeart/2005/8/layout/process3"/>
    <dgm:cxn modelId="{FC5A6BF2-B147-4A77-909F-C3FAE1A3AE6D}" type="presParOf" srcId="{6D84A4B4-176B-4553-9215-10FC2C33D539}" destId="{A75932A4-C8B3-4033-93C4-E41A997F3E77}" srcOrd="2" destOrd="0" presId="urn:microsoft.com/office/officeart/2005/8/layout/process3"/>
    <dgm:cxn modelId="{7EE8BF00-91F8-4D75-A31E-24183DC443A5}" type="presParOf" srcId="{A75932A4-C8B3-4033-93C4-E41A997F3E77}" destId="{9F3E1D8A-3632-40CC-9FA6-C7749C106AE3}" srcOrd="0" destOrd="0" presId="urn:microsoft.com/office/officeart/2005/8/layout/process3"/>
    <dgm:cxn modelId="{BBB93E1B-3767-4500-A671-9BE5498379EB}" type="presParOf" srcId="{A75932A4-C8B3-4033-93C4-E41A997F3E77}" destId="{C1939E5E-CC8F-43E8-9CBF-3E6544CECA3F}" srcOrd="1" destOrd="0" presId="urn:microsoft.com/office/officeart/2005/8/layout/process3"/>
    <dgm:cxn modelId="{9B48C29E-668A-4465-A5A0-CCA3BB414BEF}" type="presParOf" srcId="{A75932A4-C8B3-4033-93C4-E41A997F3E77}" destId="{33D7EAEF-5265-4F52-BC5A-7EEB18BA3196}" srcOrd="2" destOrd="0" presId="urn:microsoft.com/office/officeart/2005/8/layout/process3"/>
    <dgm:cxn modelId="{6F713252-308A-4C65-A888-03A8F9E53F7D}" type="presParOf" srcId="{6D84A4B4-176B-4553-9215-10FC2C33D539}" destId="{880F34BF-0584-4763-B566-4312400AF7C6}" srcOrd="3" destOrd="0" presId="urn:microsoft.com/office/officeart/2005/8/layout/process3"/>
    <dgm:cxn modelId="{3CCFAA2E-CF21-4107-973C-E46CF4C7DB7C}" type="presParOf" srcId="{880F34BF-0584-4763-B566-4312400AF7C6}" destId="{4C5DE4BD-9A11-4F83-88E1-5EFEEE2C25D7}" srcOrd="0" destOrd="0" presId="urn:microsoft.com/office/officeart/2005/8/layout/process3"/>
    <dgm:cxn modelId="{AEE40449-0BCC-43A1-8D1A-802F84BF18F3}" type="presParOf" srcId="{6D84A4B4-176B-4553-9215-10FC2C33D539}" destId="{87069DE8-42F9-4704-8358-9194538B6529}" srcOrd="4" destOrd="0" presId="urn:microsoft.com/office/officeart/2005/8/layout/process3"/>
    <dgm:cxn modelId="{1719DBF7-F748-477F-9366-CDE706C7232A}" type="presParOf" srcId="{87069DE8-42F9-4704-8358-9194538B6529}" destId="{02F31A2E-BF4F-40B4-9B7F-B71FEE9250F8}" srcOrd="0" destOrd="0" presId="urn:microsoft.com/office/officeart/2005/8/layout/process3"/>
    <dgm:cxn modelId="{4112EDDE-86D7-4EA7-9FC3-3B91BE51A949}" type="presParOf" srcId="{87069DE8-42F9-4704-8358-9194538B6529}" destId="{92E5B909-57F4-4847-93B2-1C68A5BA1D1E}" srcOrd="1" destOrd="0" presId="urn:microsoft.com/office/officeart/2005/8/layout/process3"/>
    <dgm:cxn modelId="{FB1E7812-9CCD-45F1-90D4-C77F10F0FD62}" type="presParOf" srcId="{87069DE8-42F9-4704-8358-9194538B6529}" destId="{40F33304-6BCF-401E-B942-539259FE9DFC}" srcOrd="2" destOrd="0" presId="urn:microsoft.com/office/officeart/2005/8/layout/process3"/>
    <dgm:cxn modelId="{0D52CD5F-6A57-4457-8FF6-A961C81F20D4}" type="presParOf" srcId="{6D84A4B4-176B-4553-9215-10FC2C33D539}" destId="{DD110BF9-CE10-487F-8977-0097062CBD7F}" srcOrd="5" destOrd="0" presId="urn:microsoft.com/office/officeart/2005/8/layout/process3"/>
    <dgm:cxn modelId="{9AD20BD5-BAED-478C-BB32-BEFE05E40671}" type="presParOf" srcId="{DD110BF9-CE10-487F-8977-0097062CBD7F}" destId="{1465B2FB-4CFB-42F3-A9A9-626811F6BA92}" srcOrd="0" destOrd="0" presId="urn:microsoft.com/office/officeart/2005/8/layout/process3"/>
    <dgm:cxn modelId="{AA0098F7-2877-4C1B-A61C-D178526EB611}" type="presParOf" srcId="{6D84A4B4-176B-4553-9215-10FC2C33D539}" destId="{C601F673-896F-4A32-9400-7AA29B6D21C2}" srcOrd="6" destOrd="0" presId="urn:microsoft.com/office/officeart/2005/8/layout/process3"/>
    <dgm:cxn modelId="{AAC8ACFF-98E1-472F-A3DB-3061AB1A1F34}" type="presParOf" srcId="{C601F673-896F-4A32-9400-7AA29B6D21C2}" destId="{DA493DF0-E0D4-4773-BCD4-BC89469198F5}" srcOrd="0" destOrd="0" presId="urn:microsoft.com/office/officeart/2005/8/layout/process3"/>
    <dgm:cxn modelId="{5EC8C42A-CAEE-4A93-B31B-BED144948A7A}" type="presParOf" srcId="{C601F673-896F-4A32-9400-7AA29B6D21C2}" destId="{9A2ED52E-3F98-494D-AC48-D5903233EB0D}" srcOrd="1" destOrd="0" presId="urn:microsoft.com/office/officeart/2005/8/layout/process3"/>
    <dgm:cxn modelId="{61DF1920-1F4A-4585-822D-4A0F7B1E4BE8}" type="presParOf" srcId="{C601F673-896F-4A32-9400-7AA29B6D21C2}" destId="{71177E6C-BF87-45EF-9513-8467DB88D415}"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D5E601-4A23-45C5-ABE1-69CC07680BE6}" type="doc">
      <dgm:prSet loTypeId="urn:microsoft.com/office/officeart/2005/8/layout/process3" loCatId="process" qsTypeId="urn:microsoft.com/office/officeart/2005/8/quickstyle/simple1" qsCatId="simple" csTypeId="urn:microsoft.com/office/officeart/2005/8/colors/accent2_3" csCatId="accent2" phldr="1"/>
      <dgm:spPr/>
      <dgm:t>
        <a:bodyPr/>
        <a:lstStyle/>
        <a:p>
          <a:endParaRPr lang="en-US"/>
        </a:p>
      </dgm:t>
    </dgm:pt>
    <dgm:pt modelId="{ABC869F5-5729-47ED-BF82-2CBBA19EAA21}">
      <dgm:prSet phldrT="[Text]"/>
      <dgm:spPr/>
      <dgm:t>
        <a:bodyPr/>
        <a:lstStyle/>
        <a:p>
          <a:r>
            <a:rPr lang="en-US" dirty="0"/>
            <a:t>Initial Target Allowance Scenarios</a:t>
          </a:r>
        </a:p>
      </dgm:t>
    </dgm:pt>
    <dgm:pt modelId="{A08008F9-63A1-4A80-8FD4-F03000CC44CF}" type="parTrans" cxnId="{31A4D9C2-7EB4-4077-B242-2D740E6A5594}">
      <dgm:prSet/>
      <dgm:spPr/>
      <dgm:t>
        <a:bodyPr/>
        <a:lstStyle/>
        <a:p>
          <a:endParaRPr lang="en-US"/>
        </a:p>
      </dgm:t>
    </dgm:pt>
    <dgm:pt modelId="{39006B8F-9124-4B31-A103-98B56992000D}" type="sibTrans" cxnId="{31A4D9C2-7EB4-4077-B242-2D740E6A5594}">
      <dgm:prSet/>
      <dgm:spPr/>
      <dgm:t>
        <a:bodyPr/>
        <a:lstStyle/>
        <a:p>
          <a:endParaRPr lang="en-US"/>
        </a:p>
      </dgm:t>
    </dgm:pt>
    <dgm:pt modelId="{FF706D37-6D12-4A5E-A8CC-DBBD68C1DA7A}">
      <dgm:prSet phldrT="[Text]"/>
      <dgm:spPr/>
      <dgm:t>
        <a:bodyPr/>
        <a:lstStyle/>
        <a:p>
          <a:r>
            <a:rPr lang="en-US" dirty="0"/>
            <a:t>Some FY24 TEF approved projects were funded with 0161A1.</a:t>
          </a:r>
        </a:p>
      </dgm:t>
    </dgm:pt>
    <dgm:pt modelId="{A94EA149-F02A-4AC5-8C1B-0FD651E7F92A}" type="parTrans" cxnId="{6468938F-D35F-4C61-AB2F-DBFAB7BAF670}">
      <dgm:prSet/>
      <dgm:spPr/>
      <dgm:t>
        <a:bodyPr/>
        <a:lstStyle/>
        <a:p>
          <a:endParaRPr lang="en-US"/>
        </a:p>
      </dgm:t>
    </dgm:pt>
    <dgm:pt modelId="{68690934-39DD-400E-8420-9FB6D027CAD6}" type="sibTrans" cxnId="{6468938F-D35F-4C61-AB2F-DBFAB7BAF670}">
      <dgm:prSet/>
      <dgm:spPr/>
      <dgm:t>
        <a:bodyPr/>
        <a:lstStyle/>
        <a:p>
          <a:endParaRPr lang="en-US"/>
        </a:p>
      </dgm:t>
    </dgm:pt>
    <dgm:pt modelId="{328DA053-C233-4311-B8FC-F8531117B5D8}">
      <dgm:prSet phldrT="[Text]"/>
      <dgm:spPr/>
      <dgm:t>
        <a:bodyPr/>
        <a:lstStyle/>
        <a:p>
          <a:r>
            <a:rPr lang="en-US" dirty="0"/>
            <a:t>FY24 TEF Mnemonic</a:t>
          </a:r>
        </a:p>
      </dgm:t>
    </dgm:pt>
    <dgm:pt modelId="{1C1D3058-090E-47E2-A71A-1E9AAFBF09F0}" type="parTrans" cxnId="{CD09ED48-52E6-4018-9438-BBA7B6937DAF}">
      <dgm:prSet/>
      <dgm:spPr/>
      <dgm:t>
        <a:bodyPr/>
        <a:lstStyle/>
        <a:p>
          <a:endParaRPr lang="en-US"/>
        </a:p>
      </dgm:t>
    </dgm:pt>
    <dgm:pt modelId="{FA904ABF-7B52-4849-8EB9-7097E3C5B8DD}" type="sibTrans" cxnId="{CD09ED48-52E6-4018-9438-BBA7B6937DAF}">
      <dgm:prSet/>
      <dgm:spPr/>
      <dgm:t>
        <a:bodyPr/>
        <a:lstStyle/>
        <a:p>
          <a:endParaRPr lang="en-US"/>
        </a:p>
      </dgm:t>
    </dgm:pt>
    <dgm:pt modelId="{A06FDE84-66B2-4621-8561-3117E165CE3C}">
      <dgm:prSet phldrT="[Text]"/>
      <dgm:spPr/>
      <dgm:t>
        <a:bodyPr/>
        <a:lstStyle/>
        <a:p>
          <a:r>
            <a:rPr lang="en-US" dirty="0"/>
            <a:t>Stations receive funding based on RAFT funding memos. </a:t>
          </a:r>
        </a:p>
      </dgm:t>
    </dgm:pt>
    <dgm:pt modelId="{8AEB8351-E5D4-4831-8F9C-16F9FAFA3122}" type="parTrans" cxnId="{5CB7BFDF-1F72-4EAB-8D4F-88F219E19E2E}">
      <dgm:prSet/>
      <dgm:spPr/>
      <dgm:t>
        <a:bodyPr/>
        <a:lstStyle/>
        <a:p>
          <a:endParaRPr lang="en-US"/>
        </a:p>
      </dgm:t>
    </dgm:pt>
    <dgm:pt modelId="{F0665FC2-6655-4249-A17C-4CDE5BA85064}" type="sibTrans" cxnId="{5CB7BFDF-1F72-4EAB-8D4F-88F219E19E2E}">
      <dgm:prSet/>
      <dgm:spPr/>
      <dgm:t>
        <a:bodyPr/>
        <a:lstStyle/>
        <a:p>
          <a:endParaRPr lang="en-US"/>
        </a:p>
      </dgm:t>
    </dgm:pt>
    <dgm:pt modelId="{2697A861-7EAC-40C3-8E08-E8C278631A6D}">
      <dgm:prSet phldrT="[Text]"/>
      <dgm:spPr/>
      <dgm:t>
        <a:bodyPr/>
        <a:lstStyle/>
        <a:p>
          <a:r>
            <a:rPr lang="en-US" dirty="0"/>
            <a:t>Full FY24 ORD Appropriation</a:t>
          </a:r>
        </a:p>
      </dgm:t>
    </dgm:pt>
    <dgm:pt modelId="{491D8105-3D6A-452A-99E3-092FF91CD571}" type="parTrans" cxnId="{3CDEC6AD-60CA-45EC-B4C1-848CCB085120}">
      <dgm:prSet/>
      <dgm:spPr/>
      <dgm:t>
        <a:bodyPr/>
        <a:lstStyle/>
        <a:p>
          <a:endParaRPr lang="en-US"/>
        </a:p>
      </dgm:t>
    </dgm:pt>
    <dgm:pt modelId="{147B8E56-AEEC-4968-A1EE-C5D9DE94050D}" type="sibTrans" cxnId="{3CDEC6AD-60CA-45EC-B4C1-848CCB085120}">
      <dgm:prSet/>
      <dgm:spPr/>
      <dgm:t>
        <a:bodyPr/>
        <a:lstStyle/>
        <a:p>
          <a:endParaRPr lang="en-US"/>
        </a:p>
      </dgm:t>
    </dgm:pt>
    <dgm:pt modelId="{D8CDA73A-0B1F-43B8-A1AE-D4AA0166F840}">
      <dgm:prSet phldrT="[Text]"/>
      <dgm:spPr/>
      <dgm:t>
        <a:bodyPr/>
        <a:lstStyle/>
        <a:p>
          <a:r>
            <a:rPr lang="en-US" dirty="0"/>
            <a:t>When ORD receives the full FY24 Appropriation, 0161A1 funds will be pulled back. </a:t>
          </a:r>
        </a:p>
      </dgm:t>
    </dgm:pt>
    <dgm:pt modelId="{0F0B29A1-191A-46B8-88BE-4554BB5291C7}" type="parTrans" cxnId="{1F2D14B6-172C-47A1-A4A8-38D862243C25}">
      <dgm:prSet/>
      <dgm:spPr/>
      <dgm:t>
        <a:bodyPr/>
        <a:lstStyle/>
        <a:p>
          <a:endParaRPr lang="en-US"/>
        </a:p>
      </dgm:t>
    </dgm:pt>
    <dgm:pt modelId="{C7C83F9E-F036-406B-9E08-E9953ABDDD8B}" type="sibTrans" cxnId="{1F2D14B6-172C-47A1-A4A8-38D862243C25}">
      <dgm:prSet/>
      <dgm:spPr/>
      <dgm:t>
        <a:bodyPr/>
        <a:lstStyle/>
        <a:p>
          <a:endParaRPr lang="en-US"/>
        </a:p>
      </dgm:t>
    </dgm:pt>
    <dgm:pt modelId="{92E997C5-0DF4-4AE0-9B4C-5D2BC39D3E40}">
      <dgm:prSet phldrT="[Text]"/>
      <dgm:spPr/>
      <dgm:t>
        <a:bodyPr/>
        <a:lstStyle/>
        <a:p>
          <a:r>
            <a:rPr lang="en-US" dirty="0"/>
            <a:t>Some FY24 TEF approved projects were funded with TEF but funds were not transmitted.</a:t>
          </a:r>
        </a:p>
      </dgm:t>
    </dgm:pt>
    <dgm:pt modelId="{90BB0117-4386-4210-B10A-8ECDFB5BDCB6}" type="parTrans" cxnId="{C7DAAC87-4E84-4964-93DD-EAE091C315EB}">
      <dgm:prSet/>
      <dgm:spPr/>
      <dgm:t>
        <a:bodyPr/>
        <a:lstStyle/>
        <a:p>
          <a:endParaRPr lang="en-US"/>
        </a:p>
      </dgm:t>
    </dgm:pt>
    <dgm:pt modelId="{9B571E6C-B143-42F4-954E-4E2239634E9E}" type="sibTrans" cxnId="{C7DAAC87-4E84-4964-93DD-EAE091C315EB}">
      <dgm:prSet/>
      <dgm:spPr/>
      <dgm:t>
        <a:bodyPr/>
        <a:lstStyle/>
        <a:p>
          <a:endParaRPr lang="en-US"/>
        </a:p>
      </dgm:t>
    </dgm:pt>
    <dgm:pt modelId="{9A6E8962-ABB7-4970-850C-037FA5567099}">
      <dgm:prSet phldrT="[Text]"/>
      <dgm:spPr/>
      <dgm:t>
        <a:bodyPr/>
        <a:lstStyle/>
        <a:p>
          <a:r>
            <a:rPr lang="en-US" dirty="0"/>
            <a:t>Some FY24 TEF approved projects were not TEF approved at the time of the ITA.</a:t>
          </a:r>
        </a:p>
      </dgm:t>
    </dgm:pt>
    <dgm:pt modelId="{11684D62-99CD-43DF-8739-99BAC2ED9123}" type="parTrans" cxnId="{9C7F05EC-DC9B-48A9-A12B-B816D29E0FA6}">
      <dgm:prSet/>
      <dgm:spPr/>
      <dgm:t>
        <a:bodyPr/>
        <a:lstStyle/>
        <a:p>
          <a:endParaRPr lang="en-US"/>
        </a:p>
      </dgm:t>
    </dgm:pt>
    <dgm:pt modelId="{AF4A26CD-00E9-4DD4-AE1D-0047CD50DB20}" type="sibTrans" cxnId="{9C7F05EC-DC9B-48A9-A12B-B816D29E0FA6}">
      <dgm:prSet/>
      <dgm:spPr/>
      <dgm:t>
        <a:bodyPr/>
        <a:lstStyle/>
        <a:p>
          <a:endParaRPr lang="en-US"/>
        </a:p>
      </dgm:t>
    </dgm:pt>
    <dgm:pt modelId="{40A23D8B-A5B7-4749-B380-21C5020B1F3F}">
      <dgm:prSet phldrT="[Text]"/>
      <dgm:spPr/>
      <dgm:t>
        <a:bodyPr/>
        <a:lstStyle/>
        <a:p>
          <a:r>
            <a:rPr lang="en-US" dirty="0"/>
            <a:t>ALL FY24 TEF approved projects are pending funding with TEF. </a:t>
          </a:r>
        </a:p>
      </dgm:t>
    </dgm:pt>
    <dgm:pt modelId="{BA053152-F222-40E5-B614-86718AA351CD}" type="parTrans" cxnId="{A3F5FF83-94A5-42D6-8C29-62481D619E5C}">
      <dgm:prSet/>
      <dgm:spPr/>
      <dgm:t>
        <a:bodyPr/>
        <a:lstStyle/>
        <a:p>
          <a:endParaRPr lang="en-US"/>
        </a:p>
      </dgm:t>
    </dgm:pt>
    <dgm:pt modelId="{56F2EFBD-9D0D-4B15-BE69-E4D33E7FC305}" type="sibTrans" cxnId="{A3F5FF83-94A5-42D6-8C29-62481D619E5C}">
      <dgm:prSet/>
      <dgm:spPr/>
      <dgm:t>
        <a:bodyPr/>
        <a:lstStyle/>
        <a:p>
          <a:endParaRPr lang="en-US"/>
        </a:p>
      </dgm:t>
    </dgm:pt>
    <dgm:pt modelId="{ECC908E2-9751-4CA8-9BB5-B08CE000275B}">
      <dgm:prSet phldrT="[Text]"/>
      <dgm:spPr/>
      <dgm:t>
        <a:bodyPr/>
        <a:lstStyle/>
        <a:p>
          <a:endParaRPr lang="en-US" dirty="0"/>
        </a:p>
      </dgm:t>
    </dgm:pt>
    <dgm:pt modelId="{18C92DD5-64C0-44DF-98BF-94A39FC484E8}" type="parTrans" cxnId="{6619B1AC-D4A1-4B68-AA43-0B553CBAD6F9}">
      <dgm:prSet/>
      <dgm:spPr/>
      <dgm:t>
        <a:bodyPr/>
        <a:lstStyle/>
        <a:p>
          <a:endParaRPr lang="en-US"/>
        </a:p>
      </dgm:t>
    </dgm:pt>
    <dgm:pt modelId="{BD82DB9C-35D3-43B6-AE72-7AFEAE0E3A47}" type="sibTrans" cxnId="{6619B1AC-D4A1-4B68-AA43-0B553CBAD6F9}">
      <dgm:prSet/>
      <dgm:spPr/>
      <dgm:t>
        <a:bodyPr/>
        <a:lstStyle/>
        <a:p>
          <a:endParaRPr lang="en-US"/>
        </a:p>
      </dgm:t>
    </dgm:pt>
    <dgm:pt modelId="{2856BEA8-2F02-4BA6-9412-0915B1723C84}">
      <dgm:prSet phldrT="[Text]"/>
      <dgm:spPr/>
      <dgm:t>
        <a:bodyPr/>
        <a:lstStyle/>
        <a:p>
          <a:r>
            <a:rPr lang="en-US" dirty="0"/>
            <a:t>These memos generate Transfers of Disbursement Authority (TDAs).</a:t>
          </a:r>
        </a:p>
      </dgm:t>
    </dgm:pt>
    <dgm:pt modelId="{5507D63D-D4FE-49AF-9546-30DF84AD1276}" type="parTrans" cxnId="{3F6D83FE-4EB4-4592-B36E-2A4EE9689CDF}">
      <dgm:prSet/>
      <dgm:spPr/>
      <dgm:t>
        <a:bodyPr/>
        <a:lstStyle/>
        <a:p>
          <a:endParaRPr lang="en-US"/>
        </a:p>
      </dgm:t>
    </dgm:pt>
    <dgm:pt modelId="{EC37160F-4810-4200-A632-27DD348F633C}" type="sibTrans" cxnId="{3F6D83FE-4EB4-4592-B36E-2A4EE9689CDF}">
      <dgm:prSet/>
      <dgm:spPr/>
      <dgm:t>
        <a:bodyPr/>
        <a:lstStyle/>
        <a:p>
          <a:endParaRPr lang="en-US"/>
        </a:p>
      </dgm:t>
    </dgm:pt>
    <dgm:pt modelId="{7045F25D-010A-442F-A5FE-4D271CCCC171}">
      <dgm:prSet phldrT="[Text]"/>
      <dgm:spPr/>
      <dgm:t>
        <a:bodyPr/>
        <a:lstStyle/>
        <a:p>
          <a:r>
            <a:rPr lang="en-US" dirty="0"/>
            <a:t>In order to send the correct TEF funding, ORD Finance must receive a new mnemonic from VHA Finance.</a:t>
          </a:r>
        </a:p>
      </dgm:t>
    </dgm:pt>
    <dgm:pt modelId="{2C38D91F-0699-4106-B0F8-996B845A89A7}" type="parTrans" cxnId="{81A4D220-D3A9-411A-972B-297A68D6F6A6}">
      <dgm:prSet/>
      <dgm:spPr/>
      <dgm:t>
        <a:bodyPr/>
        <a:lstStyle/>
        <a:p>
          <a:endParaRPr lang="en-US"/>
        </a:p>
      </dgm:t>
    </dgm:pt>
    <dgm:pt modelId="{DB0045A3-F71E-4D93-8CA2-F4C0C80D34BC}" type="sibTrans" cxnId="{81A4D220-D3A9-411A-972B-297A68D6F6A6}">
      <dgm:prSet/>
      <dgm:spPr/>
      <dgm:t>
        <a:bodyPr/>
        <a:lstStyle/>
        <a:p>
          <a:endParaRPr lang="en-US"/>
        </a:p>
      </dgm:t>
    </dgm:pt>
    <dgm:pt modelId="{B246F5AB-8A7B-4151-83EF-CBD7FFED2A93}">
      <dgm:prSet phldrT="[Text]"/>
      <dgm:spPr/>
      <dgm:t>
        <a:bodyPr/>
        <a:lstStyle/>
        <a:p>
          <a:r>
            <a:rPr lang="en-US" dirty="0"/>
            <a:t>Once the mnemonic is loaded, stations will receive FY24 TDAs for TEF funds for each project listed in Appendix A</a:t>
          </a:r>
        </a:p>
      </dgm:t>
    </dgm:pt>
    <dgm:pt modelId="{A7701122-FC24-4686-96AA-81CA88F53580}" type="parTrans" cxnId="{A9FB268F-C501-4441-886D-0039E0563085}">
      <dgm:prSet/>
      <dgm:spPr/>
      <dgm:t>
        <a:bodyPr/>
        <a:lstStyle/>
        <a:p>
          <a:endParaRPr lang="en-US"/>
        </a:p>
      </dgm:t>
    </dgm:pt>
    <dgm:pt modelId="{88992279-A663-480C-A70B-EF858EC184E5}" type="sibTrans" cxnId="{A9FB268F-C501-4441-886D-0039E0563085}">
      <dgm:prSet/>
      <dgm:spPr/>
      <dgm:t>
        <a:bodyPr/>
        <a:lstStyle/>
        <a:p>
          <a:endParaRPr lang="en-US"/>
        </a:p>
      </dgm:t>
    </dgm:pt>
    <dgm:pt modelId="{F10341AB-BAD6-4DA1-BB60-E2B9AD41211F}">
      <dgm:prSet phldrT="[Text]"/>
      <dgm:spPr/>
      <dgm:t>
        <a:bodyPr/>
        <a:lstStyle/>
        <a:p>
          <a:r>
            <a:rPr lang="en-US" dirty="0"/>
            <a:t>Stations Execute Cost Transfers</a:t>
          </a:r>
        </a:p>
      </dgm:t>
    </dgm:pt>
    <dgm:pt modelId="{E59B3073-506A-402A-8D3A-A3B644E73EB3}" type="parTrans" cxnId="{83360576-54C6-4787-ADE7-3A2870FF862E}">
      <dgm:prSet/>
      <dgm:spPr/>
      <dgm:t>
        <a:bodyPr/>
        <a:lstStyle/>
        <a:p>
          <a:endParaRPr lang="en-US"/>
        </a:p>
      </dgm:t>
    </dgm:pt>
    <dgm:pt modelId="{BDA76487-C074-40B7-A14F-8AC15349BC29}" type="sibTrans" cxnId="{83360576-54C6-4787-ADE7-3A2870FF862E}">
      <dgm:prSet/>
      <dgm:spPr/>
      <dgm:t>
        <a:bodyPr/>
        <a:lstStyle/>
        <a:p>
          <a:endParaRPr lang="en-US"/>
        </a:p>
      </dgm:t>
    </dgm:pt>
    <dgm:pt modelId="{63359662-4DB9-4407-8CE5-D8A739BFBC14}">
      <dgm:prSet phldrT="[Text]"/>
      <dgm:spPr/>
      <dgm:t>
        <a:bodyPr/>
        <a:lstStyle/>
        <a:p>
          <a:r>
            <a:rPr lang="en-US" dirty="0"/>
            <a:t>Since the costs for the TEF projects hit in the 0161A1 appropriation but are now funded with TEF, cost transfers from where the costs hit (0161A1) to the TEF appropriation are executed at each station. </a:t>
          </a:r>
        </a:p>
      </dgm:t>
    </dgm:pt>
    <dgm:pt modelId="{0124154E-AE0D-4B46-8961-822CE97A478E}" type="parTrans" cxnId="{9B5E4236-CEED-4321-92AF-2917C8ECEA1E}">
      <dgm:prSet/>
      <dgm:spPr/>
      <dgm:t>
        <a:bodyPr/>
        <a:lstStyle/>
        <a:p>
          <a:endParaRPr lang="en-US"/>
        </a:p>
      </dgm:t>
    </dgm:pt>
    <dgm:pt modelId="{BF6E03CE-6264-4A96-8A2B-0A98F24EAB53}" type="sibTrans" cxnId="{9B5E4236-CEED-4321-92AF-2917C8ECEA1E}">
      <dgm:prSet/>
      <dgm:spPr/>
      <dgm:t>
        <a:bodyPr/>
        <a:lstStyle/>
        <a:p>
          <a:endParaRPr lang="en-US"/>
        </a:p>
      </dgm:t>
    </dgm:pt>
    <dgm:pt modelId="{34429831-E1C7-4C34-BF73-C25C38799579}">
      <dgm:prSet phldrT="[Text]"/>
      <dgm:spPr/>
      <dgm:t>
        <a:bodyPr/>
        <a:lstStyle/>
        <a:p>
          <a:r>
            <a:rPr lang="en-US" dirty="0"/>
            <a:t>Stations will be required to drop the full funding amount for the FY24 TEF projects into undistributed for pullback NLT one month after enactment. </a:t>
          </a:r>
        </a:p>
      </dgm:t>
    </dgm:pt>
    <dgm:pt modelId="{EEE301F2-BD32-45B8-A5ED-BD621A12901F}" type="parTrans" cxnId="{E3491CA2-EED0-42D3-BE15-5E5D96018DEA}">
      <dgm:prSet/>
      <dgm:spPr/>
      <dgm:t>
        <a:bodyPr/>
        <a:lstStyle/>
        <a:p>
          <a:endParaRPr lang="en-US"/>
        </a:p>
      </dgm:t>
    </dgm:pt>
    <dgm:pt modelId="{C200B058-D854-4795-9A4C-3DEE5BA358EF}" type="sibTrans" cxnId="{E3491CA2-EED0-42D3-BE15-5E5D96018DEA}">
      <dgm:prSet/>
      <dgm:spPr/>
      <dgm:t>
        <a:bodyPr/>
        <a:lstStyle/>
        <a:p>
          <a:endParaRPr lang="en-US"/>
        </a:p>
      </dgm:t>
    </dgm:pt>
    <dgm:pt modelId="{6D84A4B4-176B-4553-9215-10FC2C33D539}" type="pres">
      <dgm:prSet presAssocID="{11D5E601-4A23-45C5-ABE1-69CC07680BE6}" presName="linearFlow" presStyleCnt="0">
        <dgm:presLayoutVars>
          <dgm:dir/>
          <dgm:animLvl val="lvl"/>
          <dgm:resizeHandles val="exact"/>
        </dgm:presLayoutVars>
      </dgm:prSet>
      <dgm:spPr/>
    </dgm:pt>
    <dgm:pt modelId="{6D30C6BF-9C31-4940-866C-F15D481926EC}" type="pres">
      <dgm:prSet presAssocID="{ABC869F5-5729-47ED-BF82-2CBBA19EAA21}" presName="composite" presStyleCnt="0"/>
      <dgm:spPr/>
    </dgm:pt>
    <dgm:pt modelId="{5CDF43F6-F983-406B-BC25-04BBCCDBDF91}" type="pres">
      <dgm:prSet presAssocID="{ABC869F5-5729-47ED-BF82-2CBBA19EAA21}" presName="parTx" presStyleLbl="node1" presStyleIdx="0" presStyleCnt="4">
        <dgm:presLayoutVars>
          <dgm:chMax val="0"/>
          <dgm:chPref val="0"/>
          <dgm:bulletEnabled val="1"/>
        </dgm:presLayoutVars>
      </dgm:prSet>
      <dgm:spPr/>
    </dgm:pt>
    <dgm:pt modelId="{A0546AE4-69D2-49A8-AF7C-E388AF827349}" type="pres">
      <dgm:prSet presAssocID="{ABC869F5-5729-47ED-BF82-2CBBA19EAA21}" presName="parSh" presStyleLbl="node1" presStyleIdx="0" presStyleCnt="4" custScaleX="116818" custScaleY="108069"/>
      <dgm:spPr/>
    </dgm:pt>
    <dgm:pt modelId="{0DE85E5F-7F27-46F9-B3CF-B469FC6E5C32}" type="pres">
      <dgm:prSet presAssocID="{ABC869F5-5729-47ED-BF82-2CBBA19EAA21}" presName="desTx" presStyleLbl="fgAcc1" presStyleIdx="0" presStyleCnt="4" custLinFactNeighborX="-459" custLinFactNeighborY="-630">
        <dgm:presLayoutVars>
          <dgm:bulletEnabled val="1"/>
        </dgm:presLayoutVars>
      </dgm:prSet>
      <dgm:spPr/>
    </dgm:pt>
    <dgm:pt modelId="{DCEE51CE-1625-42A4-9E0E-79B61039A46E}" type="pres">
      <dgm:prSet presAssocID="{39006B8F-9124-4B31-A103-98B56992000D}" presName="sibTrans" presStyleLbl="sibTrans2D1" presStyleIdx="0" presStyleCnt="3"/>
      <dgm:spPr/>
    </dgm:pt>
    <dgm:pt modelId="{BD9EC1A2-928E-47A1-A2C2-816D2FBF660A}" type="pres">
      <dgm:prSet presAssocID="{39006B8F-9124-4B31-A103-98B56992000D}" presName="connTx" presStyleLbl="sibTrans2D1" presStyleIdx="0" presStyleCnt="3"/>
      <dgm:spPr/>
    </dgm:pt>
    <dgm:pt modelId="{A75932A4-C8B3-4033-93C4-E41A997F3E77}" type="pres">
      <dgm:prSet presAssocID="{328DA053-C233-4311-B8FC-F8531117B5D8}" presName="composite" presStyleCnt="0"/>
      <dgm:spPr/>
    </dgm:pt>
    <dgm:pt modelId="{9F3E1D8A-3632-40CC-9FA6-C7749C106AE3}" type="pres">
      <dgm:prSet presAssocID="{328DA053-C233-4311-B8FC-F8531117B5D8}" presName="parTx" presStyleLbl="node1" presStyleIdx="0" presStyleCnt="4">
        <dgm:presLayoutVars>
          <dgm:chMax val="0"/>
          <dgm:chPref val="0"/>
          <dgm:bulletEnabled val="1"/>
        </dgm:presLayoutVars>
      </dgm:prSet>
      <dgm:spPr/>
    </dgm:pt>
    <dgm:pt modelId="{C1939E5E-CC8F-43E8-9CBF-3E6544CECA3F}" type="pres">
      <dgm:prSet presAssocID="{328DA053-C233-4311-B8FC-F8531117B5D8}" presName="parSh" presStyleLbl="node1" presStyleIdx="1" presStyleCnt="4" custLinFactNeighborX="-1309" custLinFactNeighborY="1004"/>
      <dgm:spPr/>
    </dgm:pt>
    <dgm:pt modelId="{33D7EAEF-5265-4F52-BC5A-7EEB18BA3196}" type="pres">
      <dgm:prSet presAssocID="{328DA053-C233-4311-B8FC-F8531117B5D8}" presName="desTx" presStyleLbl="fgAcc1" presStyleIdx="1" presStyleCnt="4">
        <dgm:presLayoutVars>
          <dgm:bulletEnabled val="1"/>
        </dgm:presLayoutVars>
      </dgm:prSet>
      <dgm:spPr/>
    </dgm:pt>
    <dgm:pt modelId="{880F34BF-0584-4763-B566-4312400AF7C6}" type="pres">
      <dgm:prSet presAssocID="{FA904ABF-7B52-4849-8EB9-7097E3C5B8DD}" presName="sibTrans" presStyleLbl="sibTrans2D1" presStyleIdx="1" presStyleCnt="3"/>
      <dgm:spPr/>
    </dgm:pt>
    <dgm:pt modelId="{4C5DE4BD-9A11-4F83-88E1-5EFEEE2C25D7}" type="pres">
      <dgm:prSet presAssocID="{FA904ABF-7B52-4849-8EB9-7097E3C5B8DD}" presName="connTx" presStyleLbl="sibTrans2D1" presStyleIdx="1" presStyleCnt="3"/>
      <dgm:spPr/>
    </dgm:pt>
    <dgm:pt modelId="{87069DE8-42F9-4704-8358-9194538B6529}" type="pres">
      <dgm:prSet presAssocID="{2697A861-7EAC-40C3-8E08-E8C278631A6D}" presName="composite" presStyleCnt="0"/>
      <dgm:spPr/>
    </dgm:pt>
    <dgm:pt modelId="{02F31A2E-BF4F-40B4-9B7F-B71FEE9250F8}" type="pres">
      <dgm:prSet presAssocID="{2697A861-7EAC-40C3-8E08-E8C278631A6D}" presName="parTx" presStyleLbl="node1" presStyleIdx="1" presStyleCnt="4">
        <dgm:presLayoutVars>
          <dgm:chMax val="0"/>
          <dgm:chPref val="0"/>
          <dgm:bulletEnabled val="1"/>
        </dgm:presLayoutVars>
      </dgm:prSet>
      <dgm:spPr/>
    </dgm:pt>
    <dgm:pt modelId="{92E5B909-57F4-4847-93B2-1C68A5BA1D1E}" type="pres">
      <dgm:prSet presAssocID="{2697A861-7EAC-40C3-8E08-E8C278631A6D}" presName="parSh" presStyleLbl="node1" presStyleIdx="2" presStyleCnt="4"/>
      <dgm:spPr/>
    </dgm:pt>
    <dgm:pt modelId="{40F33304-6BCF-401E-B942-539259FE9DFC}" type="pres">
      <dgm:prSet presAssocID="{2697A861-7EAC-40C3-8E08-E8C278631A6D}" presName="desTx" presStyleLbl="fgAcc1" presStyleIdx="2" presStyleCnt="4">
        <dgm:presLayoutVars>
          <dgm:bulletEnabled val="1"/>
        </dgm:presLayoutVars>
      </dgm:prSet>
      <dgm:spPr/>
    </dgm:pt>
    <dgm:pt modelId="{DD110BF9-CE10-487F-8977-0097062CBD7F}" type="pres">
      <dgm:prSet presAssocID="{147B8E56-AEEC-4968-A1EE-C5D9DE94050D}" presName="sibTrans" presStyleLbl="sibTrans2D1" presStyleIdx="2" presStyleCnt="3"/>
      <dgm:spPr/>
    </dgm:pt>
    <dgm:pt modelId="{1465B2FB-4CFB-42F3-A9A9-626811F6BA92}" type="pres">
      <dgm:prSet presAssocID="{147B8E56-AEEC-4968-A1EE-C5D9DE94050D}" presName="connTx" presStyleLbl="sibTrans2D1" presStyleIdx="2" presStyleCnt="3"/>
      <dgm:spPr/>
    </dgm:pt>
    <dgm:pt modelId="{C601F673-896F-4A32-9400-7AA29B6D21C2}" type="pres">
      <dgm:prSet presAssocID="{F10341AB-BAD6-4DA1-BB60-E2B9AD41211F}" presName="composite" presStyleCnt="0"/>
      <dgm:spPr/>
    </dgm:pt>
    <dgm:pt modelId="{DA493DF0-E0D4-4773-BCD4-BC89469198F5}" type="pres">
      <dgm:prSet presAssocID="{F10341AB-BAD6-4DA1-BB60-E2B9AD41211F}" presName="parTx" presStyleLbl="node1" presStyleIdx="2" presStyleCnt="4">
        <dgm:presLayoutVars>
          <dgm:chMax val="0"/>
          <dgm:chPref val="0"/>
          <dgm:bulletEnabled val="1"/>
        </dgm:presLayoutVars>
      </dgm:prSet>
      <dgm:spPr/>
    </dgm:pt>
    <dgm:pt modelId="{9A2ED52E-3F98-494D-AC48-D5903233EB0D}" type="pres">
      <dgm:prSet presAssocID="{F10341AB-BAD6-4DA1-BB60-E2B9AD41211F}" presName="parSh" presStyleLbl="node1" presStyleIdx="3" presStyleCnt="4"/>
      <dgm:spPr/>
    </dgm:pt>
    <dgm:pt modelId="{71177E6C-BF87-45EF-9513-8467DB88D415}" type="pres">
      <dgm:prSet presAssocID="{F10341AB-BAD6-4DA1-BB60-E2B9AD41211F}" presName="desTx" presStyleLbl="fgAcc1" presStyleIdx="3" presStyleCnt="4">
        <dgm:presLayoutVars>
          <dgm:bulletEnabled val="1"/>
        </dgm:presLayoutVars>
      </dgm:prSet>
      <dgm:spPr/>
    </dgm:pt>
  </dgm:ptLst>
  <dgm:cxnLst>
    <dgm:cxn modelId="{60F21500-0DC6-4BB9-8DB7-CD4619B5675E}" type="presOf" srcId="{FA904ABF-7B52-4849-8EB9-7097E3C5B8DD}" destId="{4C5DE4BD-9A11-4F83-88E1-5EFEEE2C25D7}" srcOrd="1" destOrd="0" presId="urn:microsoft.com/office/officeart/2005/8/layout/process3"/>
    <dgm:cxn modelId="{DC01C001-662F-4354-8AFD-03400C02BB44}" type="presOf" srcId="{328DA053-C233-4311-B8FC-F8531117B5D8}" destId="{C1939E5E-CC8F-43E8-9CBF-3E6544CECA3F}" srcOrd="1" destOrd="0" presId="urn:microsoft.com/office/officeart/2005/8/layout/process3"/>
    <dgm:cxn modelId="{3669C602-6125-4622-A09E-9047B25B59C6}" type="presOf" srcId="{40A23D8B-A5B7-4749-B380-21C5020B1F3F}" destId="{0DE85E5F-7F27-46F9-B3CF-B469FC6E5C32}" srcOrd="0" destOrd="3" presId="urn:microsoft.com/office/officeart/2005/8/layout/process3"/>
    <dgm:cxn modelId="{FED83217-0B78-488E-9621-8BA587FD3789}" type="presOf" srcId="{ABC869F5-5729-47ED-BF82-2CBBA19EAA21}" destId="{A0546AE4-69D2-49A8-AF7C-E388AF827349}" srcOrd="1" destOrd="0" presId="urn:microsoft.com/office/officeart/2005/8/layout/process3"/>
    <dgm:cxn modelId="{81A4D220-D3A9-411A-972B-297A68D6F6A6}" srcId="{328DA053-C233-4311-B8FC-F8531117B5D8}" destId="{7045F25D-010A-442F-A5FE-4D271CCCC171}" srcOrd="2" destOrd="0" parTransId="{2C38D91F-0699-4106-B0F8-996B845A89A7}" sibTransId="{DB0045A3-F71E-4D93-8CA2-F4C0C80D34BC}"/>
    <dgm:cxn modelId="{EE492D23-D317-4A99-A8D8-54BDA9137B39}" type="presOf" srcId="{11D5E601-4A23-45C5-ABE1-69CC07680BE6}" destId="{6D84A4B4-176B-4553-9215-10FC2C33D539}" srcOrd="0" destOrd="0" presId="urn:microsoft.com/office/officeart/2005/8/layout/process3"/>
    <dgm:cxn modelId="{41D9B830-793D-4564-A547-C6F0DF1DCFF5}" type="presOf" srcId="{34429831-E1C7-4C34-BF73-C25C38799579}" destId="{40F33304-6BCF-401E-B942-539259FE9DFC}" srcOrd="0" destOrd="1" presId="urn:microsoft.com/office/officeart/2005/8/layout/process3"/>
    <dgm:cxn modelId="{C076FE35-D539-4433-9D0E-CE39C8A856FB}" type="presOf" srcId="{2697A861-7EAC-40C3-8E08-E8C278631A6D}" destId="{02F31A2E-BF4F-40B4-9B7F-B71FEE9250F8}" srcOrd="0" destOrd="0" presId="urn:microsoft.com/office/officeart/2005/8/layout/process3"/>
    <dgm:cxn modelId="{795A1436-2731-4554-9826-15A5802587F1}" type="presOf" srcId="{FA904ABF-7B52-4849-8EB9-7097E3C5B8DD}" destId="{880F34BF-0584-4763-B566-4312400AF7C6}" srcOrd="0" destOrd="0" presId="urn:microsoft.com/office/officeart/2005/8/layout/process3"/>
    <dgm:cxn modelId="{9B5E4236-CEED-4321-92AF-2917C8ECEA1E}" srcId="{F10341AB-BAD6-4DA1-BB60-E2B9AD41211F}" destId="{63359662-4DB9-4407-8CE5-D8A739BFBC14}" srcOrd="0" destOrd="0" parTransId="{0124154E-AE0D-4B46-8961-822CE97A478E}" sibTransId="{BF6E03CE-6264-4A96-8A2B-0A98F24EAB53}"/>
    <dgm:cxn modelId="{73B0A03E-C4A7-453B-BF40-0CFEFFFFA4D9}" type="presOf" srcId="{147B8E56-AEEC-4968-A1EE-C5D9DE94050D}" destId="{DD110BF9-CE10-487F-8977-0097062CBD7F}" srcOrd="0" destOrd="0" presId="urn:microsoft.com/office/officeart/2005/8/layout/process3"/>
    <dgm:cxn modelId="{E34DB340-953F-477B-B3B2-7C5D33C63A9B}" type="presOf" srcId="{FF706D37-6D12-4A5E-A8CC-DBBD68C1DA7A}" destId="{0DE85E5F-7F27-46F9-B3CF-B469FC6E5C32}" srcOrd="0" destOrd="0" presId="urn:microsoft.com/office/officeart/2005/8/layout/process3"/>
    <dgm:cxn modelId="{32F67F47-E8C3-4E60-A359-44144A5F2CD3}" type="presOf" srcId="{ECC908E2-9751-4CA8-9BB5-B08CE000275B}" destId="{33D7EAEF-5265-4F52-BC5A-7EEB18BA3196}" srcOrd="0" destOrd="4" presId="urn:microsoft.com/office/officeart/2005/8/layout/process3"/>
    <dgm:cxn modelId="{CD09ED48-52E6-4018-9438-BBA7B6937DAF}" srcId="{11D5E601-4A23-45C5-ABE1-69CC07680BE6}" destId="{328DA053-C233-4311-B8FC-F8531117B5D8}" srcOrd="1" destOrd="0" parTransId="{1C1D3058-090E-47E2-A71A-1E9AAFBF09F0}" sibTransId="{FA904ABF-7B52-4849-8EB9-7097E3C5B8DD}"/>
    <dgm:cxn modelId="{D470534F-72A7-484E-8EAE-575EFAD7BE24}" type="presOf" srcId="{39006B8F-9124-4B31-A103-98B56992000D}" destId="{DCEE51CE-1625-42A4-9E0E-79B61039A46E}" srcOrd="0" destOrd="0" presId="urn:microsoft.com/office/officeart/2005/8/layout/process3"/>
    <dgm:cxn modelId="{83360576-54C6-4787-ADE7-3A2870FF862E}" srcId="{11D5E601-4A23-45C5-ABE1-69CC07680BE6}" destId="{F10341AB-BAD6-4DA1-BB60-E2B9AD41211F}" srcOrd="3" destOrd="0" parTransId="{E59B3073-506A-402A-8D3A-A3B644E73EB3}" sibTransId="{BDA76487-C074-40B7-A14F-8AC15349BC29}"/>
    <dgm:cxn modelId="{D8BB7B56-4B5D-4C6F-B52E-208D99A7580C}" type="presOf" srcId="{63359662-4DB9-4407-8CE5-D8A739BFBC14}" destId="{71177E6C-BF87-45EF-9513-8467DB88D415}" srcOrd="0" destOrd="0" presId="urn:microsoft.com/office/officeart/2005/8/layout/process3"/>
    <dgm:cxn modelId="{4A285077-6292-431B-8A22-020291EAC2FD}" type="presOf" srcId="{F10341AB-BAD6-4DA1-BB60-E2B9AD41211F}" destId="{DA493DF0-E0D4-4773-BCD4-BC89469198F5}" srcOrd="0" destOrd="0" presId="urn:microsoft.com/office/officeart/2005/8/layout/process3"/>
    <dgm:cxn modelId="{A3F5FF83-94A5-42D6-8C29-62481D619E5C}" srcId="{ABC869F5-5729-47ED-BF82-2CBBA19EAA21}" destId="{40A23D8B-A5B7-4749-B380-21C5020B1F3F}" srcOrd="3" destOrd="0" parTransId="{BA053152-F222-40E5-B614-86718AA351CD}" sibTransId="{56F2EFBD-9D0D-4B15-BE69-E4D33E7FC305}"/>
    <dgm:cxn modelId="{C7DAAC87-4E84-4964-93DD-EAE091C315EB}" srcId="{ABC869F5-5729-47ED-BF82-2CBBA19EAA21}" destId="{92E997C5-0DF4-4AE0-9B4C-5D2BC39D3E40}" srcOrd="1" destOrd="0" parTransId="{90BB0117-4386-4210-B10A-8ECDFB5BDCB6}" sibTransId="{9B571E6C-B143-42F4-954E-4E2239634E9E}"/>
    <dgm:cxn modelId="{A9FB268F-C501-4441-886D-0039E0563085}" srcId="{328DA053-C233-4311-B8FC-F8531117B5D8}" destId="{B246F5AB-8A7B-4151-83EF-CBD7FFED2A93}" srcOrd="3" destOrd="0" parTransId="{A7701122-FC24-4686-96AA-81CA88F53580}" sibTransId="{88992279-A663-480C-A70B-EF858EC184E5}"/>
    <dgm:cxn modelId="{6468938F-D35F-4C61-AB2F-DBFAB7BAF670}" srcId="{ABC869F5-5729-47ED-BF82-2CBBA19EAA21}" destId="{FF706D37-6D12-4A5E-A8CC-DBBD68C1DA7A}" srcOrd="0" destOrd="0" parTransId="{A94EA149-F02A-4AC5-8C1B-0FD651E7F92A}" sibTransId="{68690934-39DD-400E-8420-9FB6D027CAD6}"/>
    <dgm:cxn modelId="{965A1A9C-4377-4C2E-A59E-ED1BD44BAE0A}" type="presOf" srcId="{B246F5AB-8A7B-4151-83EF-CBD7FFED2A93}" destId="{33D7EAEF-5265-4F52-BC5A-7EEB18BA3196}" srcOrd="0" destOrd="3" presId="urn:microsoft.com/office/officeart/2005/8/layout/process3"/>
    <dgm:cxn modelId="{E3491CA2-EED0-42D3-BE15-5E5D96018DEA}" srcId="{2697A861-7EAC-40C3-8E08-E8C278631A6D}" destId="{34429831-E1C7-4C34-BF73-C25C38799579}" srcOrd="1" destOrd="0" parTransId="{EEE301F2-BD32-45B8-A5ED-BD621A12901F}" sibTransId="{C200B058-D854-4795-9A4C-3DEE5BA358EF}"/>
    <dgm:cxn modelId="{6619B1AC-D4A1-4B68-AA43-0B553CBAD6F9}" srcId="{328DA053-C233-4311-B8FC-F8531117B5D8}" destId="{ECC908E2-9751-4CA8-9BB5-B08CE000275B}" srcOrd="4" destOrd="0" parTransId="{18C92DD5-64C0-44DF-98BF-94A39FC484E8}" sibTransId="{BD82DB9C-35D3-43B6-AE72-7AFEAE0E3A47}"/>
    <dgm:cxn modelId="{2CB3E4AC-054F-47AA-900F-07919382E7C5}" type="presOf" srcId="{D8CDA73A-0B1F-43B8-A1AE-D4AA0166F840}" destId="{40F33304-6BCF-401E-B942-539259FE9DFC}" srcOrd="0" destOrd="0" presId="urn:microsoft.com/office/officeart/2005/8/layout/process3"/>
    <dgm:cxn modelId="{3CDEC6AD-60CA-45EC-B4C1-848CCB085120}" srcId="{11D5E601-4A23-45C5-ABE1-69CC07680BE6}" destId="{2697A861-7EAC-40C3-8E08-E8C278631A6D}" srcOrd="2" destOrd="0" parTransId="{491D8105-3D6A-452A-99E3-092FF91CD571}" sibTransId="{147B8E56-AEEC-4968-A1EE-C5D9DE94050D}"/>
    <dgm:cxn modelId="{DF0135B0-2F46-4DAF-8016-F377C3D21801}" type="presOf" srcId="{7045F25D-010A-442F-A5FE-4D271CCCC171}" destId="{33D7EAEF-5265-4F52-BC5A-7EEB18BA3196}" srcOrd="0" destOrd="2" presId="urn:microsoft.com/office/officeart/2005/8/layout/process3"/>
    <dgm:cxn modelId="{1F2D14B6-172C-47A1-A4A8-38D862243C25}" srcId="{2697A861-7EAC-40C3-8E08-E8C278631A6D}" destId="{D8CDA73A-0B1F-43B8-A1AE-D4AA0166F840}" srcOrd="0" destOrd="0" parTransId="{0F0B29A1-191A-46B8-88BE-4554BB5291C7}" sibTransId="{C7C83F9E-F036-406B-9E08-E9953ABDDD8B}"/>
    <dgm:cxn modelId="{BDD3E2BA-1B9B-41D8-A256-3C6D50191175}" type="presOf" srcId="{9A6E8962-ABB7-4970-850C-037FA5567099}" destId="{0DE85E5F-7F27-46F9-B3CF-B469FC6E5C32}" srcOrd="0" destOrd="2" presId="urn:microsoft.com/office/officeart/2005/8/layout/process3"/>
    <dgm:cxn modelId="{31A4D9C2-7EB4-4077-B242-2D740E6A5594}" srcId="{11D5E601-4A23-45C5-ABE1-69CC07680BE6}" destId="{ABC869F5-5729-47ED-BF82-2CBBA19EAA21}" srcOrd="0" destOrd="0" parTransId="{A08008F9-63A1-4A80-8FD4-F03000CC44CF}" sibTransId="{39006B8F-9124-4B31-A103-98B56992000D}"/>
    <dgm:cxn modelId="{6D0AE0C3-C786-44F6-814A-5D2CEE094292}" type="presOf" srcId="{A06FDE84-66B2-4621-8561-3117E165CE3C}" destId="{33D7EAEF-5265-4F52-BC5A-7EEB18BA3196}" srcOrd="0" destOrd="0" presId="urn:microsoft.com/office/officeart/2005/8/layout/process3"/>
    <dgm:cxn modelId="{9EB47FC4-392B-40B3-A16B-602D92E0D39D}" type="presOf" srcId="{147B8E56-AEEC-4968-A1EE-C5D9DE94050D}" destId="{1465B2FB-4CFB-42F3-A9A9-626811F6BA92}" srcOrd="1" destOrd="0" presId="urn:microsoft.com/office/officeart/2005/8/layout/process3"/>
    <dgm:cxn modelId="{76F5ABC4-FA55-431F-819D-D5C3C0FFC70C}" type="presOf" srcId="{328DA053-C233-4311-B8FC-F8531117B5D8}" destId="{9F3E1D8A-3632-40CC-9FA6-C7749C106AE3}" srcOrd="0" destOrd="0" presId="urn:microsoft.com/office/officeart/2005/8/layout/process3"/>
    <dgm:cxn modelId="{C77D92CC-CEA7-4EA0-A63A-51625C838F07}" type="presOf" srcId="{2856BEA8-2F02-4BA6-9412-0915B1723C84}" destId="{33D7EAEF-5265-4F52-BC5A-7EEB18BA3196}" srcOrd="0" destOrd="1" presId="urn:microsoft.com/office/officeart/2005/8/layout/process3"/>
    <dgm:cxn modelId="{6361F4CD-574D-44C2-A399-7859CA6430CB}" type="presOf" srcId="{39006B8F-9124-4B31-A103-98B56992000D}" destId="{BD9EC1A2-928E-47A1-A2C2-816D2FBF660A}" srcOrd="1" destOrd="0" presId="urn:microsoft.com/office/officeart/2005/8/layout/process3"/>
    <dgm:cxn modelId="{F36458D0-13EB-43C3-9517-09F73D9F7E10}" type="presOf" srcId="{2697A861-7EAC-40C3-8E08-E8C278631A6D}" destId="{92E5B909-57F4-4847-93B2-1C68A5BA1D1E}" srcOrd="1" destOrd="0" presId="urn:microsoft.com/office/officeart/2005/8/layout/process3"/>
    <dgm:cxn modelId="{E07E97DA-BBA3-4D10-A548-6F4BC425020E}" type="presOf" srcId="{ABC869F5-5729-47ED-BF82-2CBBA19EAA21}" destId="{5CDF43F6-F983-406B-BC25-04BBCCDBDF91}" srcOrd="0" destOrd="0" presId="urn:microsoft.com/office/officeart/2005/8/layout/process3"/>
    <dgm:cxn modelId="{5CB7BFDF-1F72-4EAB-8D4F-88F219E19E2E}" srcId="{328DA053-C233-4311-B8FC-F8531117B5D8}" destId="{A06FDE84-66B2-4621-8561-3117E165CE3C}" srcOrd="0" destOrd="0" parTransId="{8AEB8351-E5D4-4831-8F9C-16F9FAFA3122}" sibTransId="{F0665FC2-6655-4249-A17C-4CDE5BA85064}"/>
    <dgm:cxn modelId="{9C7F05EC-DC9B-48A9-A12B-B816D29E0FA6}" srcId="{ABC869F5-5729-47ED-BF82-2CBBA19EAA21}" destId="{9A6E8962-ABB7-4970-850C-037FA5567099}" srcOrd="2" destOrd="0" parTransId="{11684D62-99CD-43DF-8739-99BAC2ED9123}" sibTransId="{AF4A26CD-00E9-4DD4-AE1D-0047CD50DB20}"/>
    <dgm:cxn modelId="{4FC525FE-DA19-4567-8E91-F0405D2AD923}" type="presOf" srcId="{92E997C5-0DF4-4AE0-9B4C-5D2BC39D3E40}" destId="{0DE85E5F-7F27-46F9-B3CF-B469FC6E5C32}" srcOrd="0" destOrd="1" presId="urn:microsoft.com/office/officeart/2005/8/layout/process3"/>
    <dgm:cxn modelId="{CEFB2FFE-F947-4C7A-8E40-330AB347B9F7}" type="presOf" srcId="{F10341AB-BAD6-4DA1-BB60-E2B9AD41211F}" destId="{9A2ED52E-3F98-494D-AC48-D5903233EB0D}" srcOrd="1" destOrd="0" presId="urn:microsoft.com/office/officeart/2005/8/layout/process3"/>
    <dgm:cxn modelId="{3F6D83FE-4EB4-4592-B36E-2A4EE9689CDF}" srcId="{328DA053-C233-4311-B8FC-F8531117B5D8}" destId="{2856BEA8-2F02-4BA6-9412-0915B1723C84}" srcOrd="1" destOrd="0" parTransId="{5507D63D-D4FE-49AF-9546-30DF84AD1276}" sibTransId="{EC37160F-4810-4200-A632-27DD348F633C}"/>
    <dgm:cxn modelId="{E8B74AA9-8932-4168-8FD5-9CA15B4C4970}" type="presParOf" srcId="{6D84A4B4-176B-4553-9215-10FC2C33D539}" destId="{6D30C6BF-9C31-4940-866C-F15D481926EC}" srcOrd="0" destOrd="0" presId="urn:microsoft.com/office/officeart/2005/8/layout/process3"/>
    <dgm:cxn modelId="{6D8C5B0D-0B3C-4510-92E8-D982A12F24FE}" type="presParOf" srcId="{6D30C6BF-9C31-4940-866C-F15D481926EC}" destId="{5CDF43F6-F983-406B-BC25-04BBCCDBDF91}" srcOrd="0" destOrd="0" presId="urn:microsoft.com/office/officeart/2005/8/layout/process3"/>
    <dgm:cxn modelId="{9411EDF3-4BD1-4E9A-A4B2-39C3B58B2407}" type="presParOf" srcId="{6D30C6BF-9C31-4940-866C-F15D481926EC}" destId="{A0546AE4-69D2-49A8-AF7C-E388AF827349}" srcOrd="1" destOrd="0" presId="urn:microsoft.com/office/officeart/2005/8/layout/process3"/>
    <dgm:cxn modelId="{AB397B25-084F-4D13-9153-612E89290EB3}" type="presParOf" srcId="{6D30C6BF-9C31-4940-866C-F15D481926EC}" destId="{0DE85E5F-7F27-46F9-B3CF-B469FC6E5C32}" srcOrd="2" destOrd="0" presId="urn:microsoft.com/office/officeart/2005/8/layout/process3"/>
    <dgm:cxn modelId="{956604A5-0104-4D64-B953-0B856DD1EED1}" type="presParOf" srcId="{6D84A4B4-176B-4553-9215-10FC2C33D539}" destId="{DCEE51CE-1625-42A4-9E0E-79B61039A46E}" srcOrd="1" destOrd="0" presId="urn:microsoft.com/office/officeart/2005/8/layout/process3"/>
    <dgm:cxn modelId="{E73F4DAA-DDA4-4124-80DD-74641633B991}" type="presParOf" srcId="{DCEE51CE-1625-42A4-9E0E-79B61039A46E}" destId="{BD9EC1A2-928E-47A1-A2C2-816D2FBF660A}" srcOrd="0" destOrd="0" presId="urn:microsoft.com/office/officeart/2005/8/layout/process3"/>
    <dgm:cxn modelId="{FC5A6BF2-B147-4A77-909F-C3FAE1A3AE6D}" type="presParOf" srcId="{6D84A4B4-176B-4553-9215-10FC2C33D539}" destId="{A75932A4-C8B3-4033-93C4-E41A997F3E77}" srcOrd="2" destOrd="0" presId="urn:microsoft.com/office/officeart/2005/8/layout/process3"/>
    <dgm:cxn modelId="{7EE8BF00-91F8-4D75-A31E-24183DC443A5}" type="presParOf" srcId="{A75932A4-C8B3-4033-93C4-E41A997F3E77}" destId="{9F3E1D8A-3632-40CC-9FA6-C7749C106AE3}" srcOrd="0" destOrd="0" presId="urn:microsoft.com/office/officeart/2005/8/layout/process3"/>
    <dgm:cxn modelId="{BBB93E1B-3767-4500-A671-9BE5498379EB}" type="presParOf" srcId="{A75932A4-C8B3-4033-93C4-E41A997F3E77}" destId="{C1939E5E-CC8F-43E8-9CBF-3E6544CECA3F}" srcOrd="1" destOrd="0" presId="urn:microsoft.com/office/officeart/2005/8/layout/process3"/>
    <dgm:cxn modelId="{9B48C29E-668A-4465-A5A0-CCA3BB414BEF}" type="presParOf" srcId="{A75932A4-C8B3-4033-93C4-E41A997F3E77}" destId="{33D7EAEF-5265-4F52-BC5A-7EEB18BA3196}" srcOrd="2" destOrd="0" presId="urn:microsoft.com/office/officeart/2005/8/layout/process3"/>
    <dgm:cxn modelId="{6F713252-308A-4C65-A888-03A8F9E53F7D}" type="presParOf" srcId="{6D84A4B4-176B-4553-9215-10FC2C33D539}" destId="{880F34BF-0584-4763-B566-4312400AF7C6}" srcOrd="3" destOrd="0" presId="urn:microsoft.com/office/officeart/2005/8/layout/process3"/>
    <dgm:cxn modelId="{3CCFAA2E-CF21-4107-973C-E46CF4C7DB7C}" type="presParOf" srcId="{880F34BF-0584-4763-B566-4312400AF7C6}" destId="{4C5DE4BD-9A11-4F83-88E1-5EFEEE2C25D7}" srcOrd="0" destOrd="0" presId="urn:microsoft.com/office/officeart/2005/8/layout/process3"/>
    <dgm:cxn modelId="{AEE40449-0BCC-43A1-8D1A-802F84BF18F3}" type="presParOf" srcId="{6D84A4B4-176B-4553-9215-10FC2C33D539}" destId="{87069DE8-42F9-4704-8358-9194538B6529}" srcOrd="4" destOrd="0" presId="urn:microsoft.com/office/officeart/2005/8/layout/process3"/>
    <dgm:cxn modelId="{1719DBF7-F748-477F-9366-CDE706C7232A}" type="presParOf" srcId="{87069DE8-42F9-4704-8358-9194538B6529}" destId="{02F31A2E-BF4F-40B4-9B7F-B71FEE9250F8}" srcOrd="0" destOrd="0" presId="urn:microsoft.com/office/officeart/2005/8/layout/process3"/>
    <dgm:cxn modelId="{4112EDDE-86D7-4EA7-9FC3-3B91BE51A949}" type="presParOf" srcId="{87069DE8-42F9-4704-8358-9194538B6529}" destId="{92E5B909-57F4-4847-93B2-1C68A5BA1D1E}" srcOrd="1" destOrd="0" presId="urn:microsoft.com/office/officeart/2005/8/layout/process3"/>
    <dgm:cxn modelId="{FB1E7812-9CCD-45F1-90D4-C77F10F0FD62}" type="presParOf" srcId="{87069DE8-42F9-4704-8358-9194538B6529}" destId="{40F33304-6BCF-401E-B942-539259FE9DFC}" srcOrd="2" destOrd="0" presId="urn:microsoft.com/office/officeart/2005/8/layout/process3"/>
    <dgm:cxn modelId="{0D52CD5F-6A57-4457-8FF6-A961C81F20D4}" type="presParOf" srcId="{6D84A4B4-176B-4553-9215-10FC2C33D539}" destId="{DD110BF9-CE10-487F-8977-0097062CBD7F}" srcOrd="5" destOrd="0" presId="urn:microsoft.com/office/officeart/2005/8/layout/process3"/>
    <dgm:cxn modelId="{9AD20BD5-BAED-478C-BB32-BEFE05E40671}" type="presParOf" srcId="{DD110BF9-CE10-487F-8977-0097062CBD7F}" destId="{1465B2FB-4CFB-42F3-A9A9-626811F6BA92}" srcOrd="0" destOrd="0" presId="urn:microsoft.com/office/officeart/2005/8/layout/process3"/>
    <dgm:cxn modelId="{AA0098F7-2877-4C1B-A61C-D178526EB611}" type="presParOf" srcId="{6D84A4B4-176B-4553-9215-10FC2C33D539}" destId="{C601F673-896F-4A32-9400-7AA29B6D21C2}" srcOrd="6" destOrd="0" presId="urn:microsoft.com/office/officeart/2005/8/layout/process3"/>
    <dgm:cxn modelId="{AAC8ACFF-98E1-472F-A3DB-3061AB1A1F34}" type="presParOf" srcId="{C601F673-896F-4A32-9400-7AA29B6D21C2}" destId="{DA493DF0-E0D4-4773-BCD4-BC89469198F5}" srcOrd="0" destOrd="0" presId="urn:microsoft.com/office/officeart/2005/8/layout/process3"/>
    <dgm:cxn modelId="{5EC8C42A-CAEE-4A93-B31B-BED144948A7A}" type="presParOf" srcId="{C601F673-896F-4A32-9400-7AA29B6D21C2}" destId="{9A2ED52E-3F98-494D-AC48-D5903233EB0D}" srcOrd="1" destOrd="0" presId="urn:microsoft.com/office/officeart/2005/8/layout/process3"/>
    <dgm:cxn modelId="{61DF1920-1F4A-4585-822D-4A0F7B1E4BE8}" type="presParOf" srcId="{C601F673-896F-4A32-9400-7AA29B6D21C2}" destId="{71177E6C-BF87-45EF-9513-8467DB88D415}"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46AE4-69D2-49A8-AF7C-E388AF827349}">
      <dsp:nvSpPr>
        <dsp:cNvPr id="0" name=""/>
        <dsp:cNvSpPr/>
      </dsp:nvSpPr>
      <dsp:spPr>
        <a:xfrm>
          <a:off x="6434" y="199718"/>
          <a:ext cx="2116966" cy="837720"/>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US" sz="1300" kern="1200" dirty="0"/>
            <a:t>Initial Target Allowance Scenarios</a:t>
          </a:r>
        </a:p>
      </dsp:txBody>
      <dsp:txXfrm>
        <a:off x="6434" y="199718"/>
        <a:ext cx="2116966" cy="558480"/>
      </dsp:txXfrm>
    </dsp:sp>
    <dsp:sp modelId="{0DE85E5F-7F27-46F9-B3CF-B469FC6E5C32}">
      <dsp:nvSpPr>
        <dsp:cNvPr id="0" name=""/>
        <dsp:cNvSpPr/>
      </dsp:nvSpPr>
      <dsp:spPr>
        <a:xfrm>
          <a:off x="521675" y="719819"/>
          <a:ext cx="1812192" cy="4437225"/>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Some FY24 TEF approved projects were funded with 0161A1.</a:t>
          </a:r>
        </a:p>
        <a:p>
          <a:pPr marL="114300" lvl="1" indent="-114300" algn="l" defTabSz="577850">
            <a:lnSpc>
              <a:spcPct val="90000"/>
            </a:lnSpc>
            <a:spcBef>
              <a:spcPct val="0"/>
            </a:spcBef>
            <a:spcAft>
              <a:spcPct val="15000"/>
            </a:spcAft>
            <a:buChar char="•"/>
          </a:pPr>
          <a:r>
            <a:rPr lang="en-US" sz="1300" kern="1200" dirty="0"/>
            <a:t>Some FY24 TEF approved projects were funded with TEF but funds were not transmitted.</a:t>
          </a:r>
        </a:p>
        <a:p>
          <a:pPr marL="114300" lvl="1" indent="-114300" algn="l" defTabSz="577850">
            <a:lnSpc>
              <a:spcPct val="90000"/>
            </a:lnSpc>
            <a:spcBef>
              <a:spcPct val="0"/>
            </a:spcBef>
            <a:spcAft>
              <a:spcPct val="15000"/>
            </a:spcAft>
            <a:buChar char="•"/>
          </a:pPr>
          <a:r>
            <a:rPr lang="en-US" sz="1300" kern="1200" dirty="0"/>
            <a:t>Some FY24 TEF approved projects were not TEF approved at the time of the ITA.</a:t>
          </a:r>
        </a:p>
        <a:p>
          <a:pPr marL="114300" lvl="1" indent="-114300" algn="l" defTabSz="577850">
            <a:lnSpc>
              <a:spcPct val="90000"/>
            </a:lnSpc>
            <a:spcBef>
              <a:spcPct val="0"/>
            </a:spcBef>
            <a:spcAft>
              <a:spcPct val="15000"/>
            </a:spcAft>
            <a:buChar char="•"/>
          </a:pPr>
          <a:r>
            <a:rPr lang="en-US" sz="1300" kern="1200" dirty="0"/>
            <a:t>ALL FY24 TEF approved projects are pending funding with TEF. </a:t>
          </a:r>
        </a:p>
      </dsp:txBody>
      <dsp:txXfrm>
        <a:off x="574752" y="772896"/>
        <a:ext cx="1706038" cy="4331071"/>
      </dsp:txXfrm>
    </dsp:sp>
    <dsp:sp modelId="{DCEE51CE-1625-42A4-9E0E-79B61039A46E}">
      <dsp:nvSpPr>
        <dsp:cNvPr id="0" name=""/>
        <dsp:cNvSpPr/>
      </dsp:nvSpPr>
      <dsp:spPr>
        <a:xfrm rot="3060">
          <a:off x="2354095" y="254732"/>
          <a:ext cx="489072" cy="451183"/>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354095" y="344909"/>
        <a:ext cx="353717" cy="270709"/>
      </dsp:txXfrm>
    </dsp:sp>
    <dsp:sp modelId="{C1939E5E-CC8F-43E8-9CBF-3E6544CECA3F}">
      <dsp:nvSpPr>
        <dsp:cNvPr id="0" name=""/>
        <dsp:cNvSpPr/>
      </dsp:nvSpPr>
      <dsp:spPr>
        <a:xfrm>
          <a:off x="3046179" y="223138"/>
          <a:ext cx="1812192" cy="775171"/>
        </a:xfrm>
        <a:prstGeom prst="roundRect">
          <a:avLst>
            <a:gd name="adj" fmla="val 10000"/>
          </a:avLst>
        </a:prstGeom>
        <a:solidFill>
          <a:schemeClr val="accent2">
            <a:shade val="80000"/>
            <a:hueOff val="227507"/>
            <a:satOff val="-19129"/>
            <a:lumOff val="123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US" sz="1300" kern="1200" dirty="0"/>
            <a:t>FY24 TEF Mnemonic</a:t>
          </a:r>
        </a:p>
      </dsp:txBody>
      <dsp:txXfrm>
        <a:off x="3046179" y="223138"/>
        <a:ext cx="1812192" cy="516781"/>
      </dsp:txXfrm>
    </dsp:sp>
    <dsp:sp modelId="{33D7EAEF-5265-4F52-BC5A-7EEB18BA3196}">
      <dsp:nvSpPr>
        <dsp:cNvPr id="0" name=""/>
        <dsp:cNvSpPr/>
      </dsp:nvSpPr>
      <dsp:spPr>
        <a:xfrm>
          <a:off x="3441072" y="732137"/>
          <a:ext cx="1812192" cy="4437225"/>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227507"/>
              <a:satOff val="-19129"/>
              <a:lumOff val="1237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Stations receive funding based on RAFT funding memos. </a:t>
          </a:r>
        </a:p>
        <a:p>
          <a:pPr marL="114300" lvl="1" indent="-114300" algn="l" defTabSz="577850">
            <a:lnSpc>
              <a:spcPct val="90000"/>
            </a:lnSpc>
            <a:spcBef>
              <a:spcPct val="0"/>
            </a:spcBef>
            <a:spcAft>
              <a:spcPct val="15000"/>
            </a:spcAft>
            <a:buChar char="•"/>
          </a:pPr>
          <a:r>
            <a:rPr lang="en-US" sz="1300" kern="1200" dirty="0"/>
            <a:t>These memos generate Transfers of Disbursement Authority (TDAs).</a:t>
          </a:r>
        </a:p>
        <a:p>
          <a:pPr marL="114300" lvl="1" indent="-114300" algn="l" defTabSz="577850">
            <a:lnSpc>
              <a:spcPct val="90000"/>
            </a:lnSpc>
            <a:spcBef>
              <a:spcPct val="0"/>
            </a:spcBef>
            <a:spcAft>
              <a:spcPct val="15000"/>
            </a:spcAft>
            <a:buChar char="•"/>
          </a:pPr>
          <a:r>
            <a:rPr lang="en-US" sz="1300" kern="1200" dirty="0"/>
            <a:t>In order to send the correct TEF funding, ORD Finance must receive a new mnemonic from VHA Finance.</a:t>
          </a:r>
        </a:p>
        <a:p>
          <a:pPr marL="114300" lvl="1" indent="-114300" algn="l" defTabSz="577850">
            <a:lnSpc>
              <a:spcPct val="90000"/>
            </a:lnSpc>
            <a:spcBef>
              <a:spcPct val="0"/>
            </a:spcBef>
            <a:spcAft>
              <a:spcPct val="15000"/>
            </a:spcAft>
            <a:buChar char="•"/>
          </a:pPr>
          <a:r>
            <a:rPr lang="en-US" sz="1300" kern="1200" dirty="0"/>
            <a:t>Once the mnemonic is loaded, stations will receive FY24 TDAs for TEF funds for each project listed in Appendix A</a:t>
          </a:r>
        </a:p>
        <a:p>
          <a:pPr marL="114300" lvl="1" indent="-114300" algn="l" defTabSz="577850">
            <a:lnSpc>
              <a:spcPct val="90000"/>
            </a:lnSpc>
            <a:spcBef>
              <a:spcPct val="0"/>
            </a:spcBef>
            <a:spcAft>
              <a:spcPct val="15000"/>
            </a:spcAft>
            <a:buChar char="•"/>
          </a:pPr>
          <a:endParaRPr lang="en-US" sz="1300" kern="1200" dirty="0"/>
        </a:p>
      </dsp:txBody>
      <dsp:txXfrm>
        <a:off x="3494149" y="785214"/>
        <a:ext cx="1706038" cy="4331071"/>
      </dsp:txXfrm>
    </dsp:sp>
    <dsp:sp modelId="{880F34BF-0584-4763-B566-4312400AF7C6}">
      <dsp:nvSpPr>
        <dsp:cNvPr id="0" name=""/>
        <dsp:cNvSpPr/>
      </dsp:nvSpPr>
      <dsp:spPr>
        <a:xfrm rot="21590884">
          <a:off x="5139022" y="252001"/>
          <a:ext cx="594984" cy="451183"/>
        </a:xfrm>
        <a:prstGeom prst="rightArrow">
          <a:avLst>
            <a:gd name="adj1" fmla="val 60000"/>
            <a:gd name="adj2" fmla="val 50000"/>
          </a:avLst>
        </a:prstGeom>
        <a:solidFill>
          <a:schemeClr val="accent2">
            <a:shade val="90000"/>
            <a:hueOff val="343434"/>
            <a:satOff val="-28694"/>
            <a:lumOff val="1764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139022" y="342417"/>
        <a:ext cx="459629" cy="270709"/>
      </dsp:txXfrm>
    </dsp:sp>
    <dsp:sp modelId="{92E5B909-57F4-4847-93B2-1C68A5BA1D1E}">
      <dsp:nvSpPr>
        <dsp:cNvPr id="0" name=""/>
        <dsp:cNvSpPr/>
      </dsp:nvSpPr>
      <dsp:spPr>
        <a:xfrm>
          <a:off x="5980979" y="215355"/>
          <a:ext cx="1812192" cy="775171"/>
        </a:xfrm>
        <a:prstGeom prst="roundRect">
          <a:avLst>
            <a:gd name="adj" fmla="val 10000"/>
          </a:avLst>
        </a:prstGeom>
        <a:solidFill>
          <a:schemeClr val="accent2">
            <a:shade val="80000"/>
            <a:hueOff val="455015"/>
            <a:satOff val="-38259"/>
            <a:lumOff val="247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US" sz="1300" kern="1200" dirty="0"/>
            <a:t>Full FY24 ORD Appropriation</a:t>
          </a:r>
        </a:p>
      </dsp:txBody>
      <dsp:txXfrm>
        <a:off x="5980979" y="215355"/>
        <a:ext cx="1812192" cy="516781"/>
      </dsp:txXfrm>
    </dsp:sp>
    <dsp:sp modelId="{40F33304-6BCF-401E-B942-539259FE9DFC}">
      <dsp:nvSpPr>
        <dsp:cNvPr id="0" name=""/>
        <dsp:cNvSpPr/>
      </dsp:nvSpPr>
      <dsp:spPr>
        <a:xfrm>
          <a:off x="6352151" y="732137"/>
          <a:ext cx="1812192" cy="4437225"/>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455015"/>
              <a:satOff val="-38259"/>
              <a:lumOff val="247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When ORD receives the full FY24 Appropriation, 0161A1 funds will be pulled back. </a:t>
          </a:r>
        </a:p>
        <a:p>
          <a:pPr marL="114300" lvl="1" indent="-114300" algn="l" defTabSz="577850">
            <a:lnSpc>
              <a:spcPct val="90000"/>
            </a:lnSpc>
            <a:spcBef>
              <a:spcPct val="0"/>
            </a:spcBef>
            <a:spcAft>
              <a:spcPct val="15000"/>
            </a:spcAft>
            <a:buChar char="•"/>
          </a:pPr>
          <a:r>
            <a:rPr lang="en-US" sz="1300" kern="1200" dirty="0"/>
            <a:t>Stations will be required to drop the full funding amount for the FY24 TEF projects into undistributed for pullback NLT one month after enactment. </a:t>
          </a:r>
        </a:p>
      </dsp:txBody>
      <dsp:txXfrm>
        <a:off x="6405228" y="785214"/>
        <a:ext cx="1706038" cy="4331071"/>
      </dsp:txXfrm>
    </dsp:sp>
    <dsp:sp modelId="{DD110BF9-CE10-487F-8977-0097062CBD7F}">
      <dsp:nvSpPr>
        <dsp:cNvPr id="0" name=""/>
        <dsp:cNvSpPr/>
      </dsp:nvSpPr>
      <dsp:spPr>
        <a:xfrm>
          <a:off x="8067893" y="248154"/>
          <a:ext cx="582410" cy="451183"/>
        </a:xfrm>
        <a:prstGeom prst="rightArrow">
          <a:avLst>
            <a:gd name="adj1" fmla="val 60000"/>
            <a:gd name="adj2" fmla="val 50000"/>
          </a:avLst>
        </a:prstGeom>
        <a:solidFill>
          <a:schemeClr val="accent2">
            <a:shade val="90000"/>
            <a:hueOff val="686868"/>
            <a:satOff val="-57388"/>
            <a:lumOff val="352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8067893" y="338391"/>
        <a:ext cx="447055" cy="270709"/>
      </dsp:txXfrm>
    </dsp:sp>
    <dsp:sp modelId="{9A2ED52E-3F98-494D-AC48-D5903233EB0D}">
      <dsp:nvSpPr>
        <dsp:cNvPr id="0" name=""/>
        <dsp:cNvSpPr/>
      </dsp:nvSpPr>
      <dsp:spPr>
        <a:xfrm>
          <a:off x="8892058" y="215355"/>
          <a:ext cx="1812192" cy="775171"/>
        </a:xfrm>
        <a:prstGeom prst="roundRect">
          <a:avLst>
            <a:gd name="adj" fmla="val 10000"/>
          </a:avLst>
        </a:prstGeom>
        <a:solidFill>
          <a:schemeClr val="accent2">
            <a:shade val="80000"/>
            <a:hueOff val="682522"/>
            <a:satOff val="-57388"/>
            <a:lumOff val="371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US" sz="1300" kern="1200" dirty="0"/>
            <a:t>Stations Execute Cost Transfers</a:t>
          </a:r>
        </a:p>
      </dsp:txBody>
      <dsp:txXfrm>
        <a:off x="8892058" y="215355"/>
        <a:ext cx="1812192" cy="516781"/>
      </dsp:txXfrm>
    </dsp:sp>
    <dsp:sp modelId="{71177E6C-BF87-45EF-9513-8467DB88D415}">
      <dsp:nvSpPr>
        <dsp:cNvPr id="0" name=""/>
        <dsp:cNvSpPr/>
      </dsp:nvSpPr>
      <dsp:spPr>
        <a:xfrm>
          <a:off x="9263230" y="732137"/>
          <a:ext cx="1812192" cy="4437225"/>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682522"/>
              <a:satOff val="-57388"/>
              <a:lumOff val="371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Since the costs for the TEF projects hit in the 0161A1 appropriation but are now funded with TEF, cost transfers from where the costs hit (0161A1) to the TEF appropriation are executed at each station. </a:t>
          </a:r>
        </a:p>
      </dsp:txBody>
      <dsp:txXfrm>
        <a:off x="9316307" y="785214"/>
        <a:ext cx="1706038" cy="43310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46AE4-69D2-49A8-AF7C-E388AF827349}">
      <dsp:nvSpPr>
        <dsp:cNvPr id="0" name=""/>
        <dsp:cNvSpPr/>
      </dsp:nvSpPr>
      <dsp:spPr>
        <a:xfrm>
          <a:off x="6434" y="199718"/>
          <a:ext cx="2116966" cy="837720"/>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US" sz="1300" kern="1200" dirty="0"/>
            <a:t>Initial Target Allowance Scenarios</a:t>
          </a:r>
        </a:p>
      </dsp:txBody>
      <dsp:txXfrm>
        <a:off x="6434" y="199718"/>
        <a:ext cx="2116966" cy="558480"/>
      </dsp:txXfrm>
    </dsp:sp>
    <dsp:sp modelId="{0DE85E5F-7F27-46F9-B3CF-B469FC6E5C32}">
      <dsp:nvSpPr>
        <dsp:cNvPr id="0" name=""/>
        <dsp:cNvSpPr/>
      </dsp:nvSpPr>
      <dsp:spPr>
        <a:xfrm>
          <a:off x="521675" y="719819"/>
          <a:ext cx="1812192" cy="4437225"/>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Some FY24 TEF approved projects were funded with 0161A1.</a:t>
          </a:r>
        </a:p>
        <a:p>
          <a:pPr marL="114300" lvl="1" indent="-114300" algn="l" defTabSz="577850">
            <a:lnSpc>
              <a:spcPct val="90000"/>
            </a:lnSpc>
            <a:spcBef>
              <a:spcPct val="0"/>
            </a:spcBef>
            <a:spcAft>
              <a:spcPct val="15000"/>
            </a:spcAft>
            <a:buChar char="•"/>
          </a:pPr>
          <a:r>
            <a:rPr lang="en-US" sz="1300" kern="1200" dirty="0"/>
            <a:t>Some FY24 TEF approved projects were funded with TEF but funds were not transmitted.</a:t>
          </a:r>
        </a:p>
        <a:p>
          <a:pPr marL="114300" lvl="1" indent="-114300" algn="l" defTabSz="577850">
            <a:lnSpc>
              <a:spcPct val="90000"/>
            </a:lnSpc>
            <a:spcBef>
              <a:spcPct val="0"/>
            </a:spcBef>
            <a:spcAft>
              <a:spcPct val="15000"/>
            </a:spcAft>
            <a:buChar char="•"/>
          </a:pPr>
          <a:r>
            <a:rPr lang="en-US" sz="1300" kern="1200" dirty="0"/>
            <a:t>Some FY24 TEF approved projects were not TEF approved at the time of the ITA.</a:t>
          </a:r>
        </a:p>
        <a:p>
          <a:pPr marL="114300" lvl="1" indent="-114300" algn="l" defTabSz="577850">
            <a:lnSpc>
              <a:spcPct val="90000"/>
            </a:lnSpc>
            <a:spcBef>
              <a:spcPct val="0"/>
            </a:spcBef>
            <a:spcAft>
              <a:spcPct val="15000"/>
            </a:spcAft>
            <a:buChar char="•"/>
          </a:pPr>
          <a:r>
            <a:rPr lang="en-US" sz="1300" kern="1200" dirty="0"/>
            <a:t>ALL FY24 TEF approved projects are pending funding with TEF. </a:t>
          </a:r>
        </a:p>
      </dsp:txBody>
      <dsp:txXfrm>
        <a:off x="574752" y="772896"/>
        <a:ext cx="1706038" cy="4331071"/>
      </dsp:txXfrm>
    </dsp:sp>
    <dsp:sp modelId="{DCEE51CE-1625-42A4-9E0E-79B61039A46E}">
      <dsp:nvSpPr>
        <dsp:cNvPr id="0" name=""/>
        <dsp:cNvSpPr/>
      </dsp:nvSpPr>
      <dsp:spPr>
        <a:xfrm rot="3060">
          <a:off x="2354095" y="254732"/>
          <a:ext cx="489072" cy="451183"/>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354095" y="344909"/>
        <a:ext cx="353717" cy="270709"/>
      </dsp:txXfrm>
    </dsp:sp>
    <dsp:sp modelId="{C1939E5E-CC8F-43E8-9CBF-3E6544CECA3F}">
      <dsp:nvSpPr>
        <dsp:cNvPr id="0" name=""/>
        <dsp:cNvSpPr/>
      </dsp:nvSpPr>
      <dsp:spPr>
        <a:xfrm>
          <a:off x="3046179" y="223138"/>
          <a:ext cx="1812192" cy="775171"/>
        </a:xfrm>
        <a:prstGeom prst="roundRect">
          <a:avLst>
            <a:gd name="adj" fmla="val 10000"/>
          </a:avLst>
        </a:prstGeom>
        <a:solidFill>
          <a:schemeClr val="accent2">
            <a:shade val="80000"/>
            <a:hueOff val="227507"/>
            <a:satOff val="-19129"/>
            <a:lumOff val="123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US" sz="1300" kern="1200" dirty="0"/>
            <a:t>FY24 TEF Mnemonic</a:t>
          </a:r>
        </a:p>
      </dsp:txBody>
      <dsp:txXfrm>
        <a:off x="3046179" y="223138"/>
        <a:ext cx="1812192" cy="516781"/>
      </dsp:txXfrm>
    </dsp:sp>
    <dsp:sp modelId="{33D7EAEF-5265-4F52-BC5A-7EEB18BA3196}">
      <dsp:nvSpPr>
        <dsp:cNvPr id="0" name=""/>
        <dsp:cNvSpPr/>
      </dsp:nvSpPr>
      <dsp:spPr>
        <a:xfrm>
          <a:off x="3441072" y="732137"/>
          <a:ext cx="1812192" cy="4437225"/>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227507"/>
              <a:satOff val="-19129"/>
              <a:lumOff val="1237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Stations receive funding based on RAFT funding memos. </a:t>
          </a:r>
        </a:p>
        <a:p>
          <a:pPr marL="114300" lvl="1" indent="-114300" algn="l" defTabSz="577850">
            <a:lnSpc>
              <a:spcPct val="90000"/>
            </a:lnSpc>
            <a:spcBef>
              <a:spcPct val="0"/>
            </a:spcBef>
            <a:spcAft>
              <a:spcPct val="15000"/>
            </a:spcAft>
            <a:buChar char="•"/>
          </a:pPr>
          <a:r>
            <a:rPr lang="en-US" sz="1300" kern="1200" dirty="0"/>
            <a:t>These memos generate Transfers of Disbursement Authority (TDAs).</a:t>
          </a:r>
        </a:p>
        <a:p>
          <a:pPr marL="114300" lvl="1" indent="-114300" algn="l" defTabSz="577850">
            <a:lnSpc>
              <a:spcPct val="90000"/>
            </a:lnSpc>
            <a:spcBef>
              <a:spcPct val="0"/>
            </a:spcBef>
            <a:spcAft>
              <a:spcPct val="15000"/>
            </a:spcAft>
            <a:buChar char="•"/>
          </a:pPr>
          <a:r>
            <a:rPr lang="en-US" sz="1300" kern="1200" dirty="0"/>
            <a:t>In order to send the correct TEF funding, ORD Finance must receive a new mnemonic from VHA Finance.</a:t>
          </a:r>
        </a:p>
        <a:p>
          <a:pPr marL="114300" lvl="1" indent="-114300" algn="l" defTabSz="577850">
            <a:lnSpc>
              <a:spcPct val="90000"/>
            </a:lnSpc>
            <a:spcBef>
              <a:spcPct val="0"/>
            </a:spcBef>
            <a:spcAft>
              <a:spcPct val="15000"/>
            </a:spcAft>
            <a:buChar char="•"/>
          </a:pPr>
          <a:r>
            <a:rPr lang="en-US" sz="1300" kern="1200" dirty="0"/>
            <a:t>Once the mnemonic is loaded, stations will receive FY24 TDAs for TEF funds for each project listed in Appendix A</a:t>
          </a:r>
        </a:p>
        <a:p>
          <a:pPr marL="114300" lvl="1" indent="-114300" algn="l" defTabSz="577850">
            <a:lnSpc>
              <a:spcPct val="90000"/>
            </a:lnSpc>
            <a:spcBef>
              <a:spcPct val="0"/>
            </a:spcBef>
            <a:spcAft>
              <a:spcPct val="15000"/>
            </a:spcAft>
            <a:buChar char="•"/>
          </a:pPr>
          <a:endParaRPr lang="en-US" sz="1300" kern="1200" dirty="0"/>
        </a:p>
      </dsp:txBody>
      <dsp:txXfrm>
        <a:off x="3494149" y="785214"/>
        <a:ext cx="1706038" cy="4331071"/>
      </dsp:txXfrm>
    </dsp:sp>
    <dsp:sp modelId="{880F34BF-0584-4763-B566-4312400AF7C6}">
      <dsp:nvSpPr>
        <dsp:cNvPr id="0" name=""/>
        <dsp:cNvSpPr/>
      </dsp:nvSpPr>
      <dsp:spPr>
        <a:xfrm rot="21590884">
          <a:off x="5139022" y="252001"/>
          <a:ext cx="594984" cy="451183"/>
        </a:xfrm>
        <a:prstGeom prst="rightArrow">
          <a:avLst>
            <a:gd name="adj1" fmla="val 60000"/>
            <a:gd name="adj2" fmla="val 50000"/>
          </a:avLst>
        </a:prstGeom>
        <a:solidFill>
          <a:schemeClr val="accent2">
            <a:shade val="90000"/>
            <a:hueOff val="343434"/>
            <a:satOff val="-28694"/>
            <a:lumOff val="1764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139022" y="342417"/>
        <a:ext cx="459629" cy="270709"/>
      </dsp:txXfrm>
    </dsp:sp>
    <dsp:sp modelId="{92E5B909-57F4-4847-93B2-1C68A5BA1D1E}">
      <dsp:nvSpPr>
        <dsp:cNvPr id="0" name=""/>
        <dsp:cNvSpPr/>
      </dsp:nvSpPr>
      <dsp:spPr>
        <a:xfrm>
          <a:off x="5980979" y="215355"/>
          <a:ext cx="1812192" cy="775171"/>
        </a:xfrm>
        <a:prstGeom prst="roundRect">
          <a:avLst>
            <a:gd name="adj" fmla="val 10000"/>
          </a:avLst>
        </a:prstGeom>
        <a:solidFill>
          <a:schemeClr val="accent2">
            <a:shade val="80000"/>
            <a:hueOff val="455015"/>
            <a:satOff val="-38259"/>
            <a:lumOff val="247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US" sz="1300" kern="1200" dirty="0"/>
            <a:t>Full FY24 ORD Appropriation</a:t>
          </a:r>
        </a:p>
      </dsp:txBody>
      <dsp:txXfrm>
        <a:off x="5980979" y="215355"/>
        <a:ext cx="1812192" cy="516781"/>
      </dsp:txXfrm>
    </dsp:sp>
    <dsp:sp modelId="{40F33304-6BCF-401E-B942-539259FE9DFC}">
      <dsp:nvSpPr>
        <dsp:cNvPr id="0" name=""/>
        <dsp:cNvSpPr/>
      </dsp:nvSpPr>
      <dsp:spPr>
        <a:xfrm>
          <a:off x="6352151" y="732137"/>
          <a:ext cx="1812192" cy="4437225"/>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455015"/>
              <a:satOff val="-38259"/>
              <a:lumOff val="247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When ORD receives the full FY24 Appropriation, 0161A1 funds will be pulled back. </a:t>
          </a:r>
        </a:p>
        <a:p>
          <a:pPr marL="114300" lvl="1" indent="-114300" algn="l" defTabSz="577850">
            <a:lnSpc>
              <a:spcPct val="90000"/>
            </a:lnSpc>
            <a:spcBef>
              <a:spcPct val="0"/>
            </a:spcBef>
            <a:spcAft>
              <a:spcPct val="15000"/>
            </a:spcAft>
            <a:buChar char="•"/>
          </a:pPr>
          <a:r>
            <a:rPr lang="en-US" sz="1300" kern="1200" dirty="0"/>
            <a:t>Stations will be required to drop the full funding amount for the FY24 TEF projects into undistributed for pullback NLT one month after enactment. </a:t>
          </a:r>
        </a:p>
      </dsp:txBody>
      <dsp:txXfrm>
        <a:off x="6405228" y="785214"/>
        <a:ext cx="1706038" cy="4331071"/>
      </dsp:txXfrm>
    </dsp:sp>
    <dsp:sp modelId="{DD110BF9-CE10-487F-8977-0097062CBD7F}">
      <dsp:nvSpPr>
        <dsp:cNvPr id="0" name=""/>
        <dsp:cNvSpPr/>
      </dsp:nvSpPr>
      <dsp:spPr>
        <a:xfrm>
          <a:off x="8067893" y="248154"/>
          <a:ext cx="582410" cy="451183"/>
        </a:xfrm>
        <a:prstGeom prst="rightArrow">
          <a:avLst>
            <a:gd name="adj1" fmla="val 60000"/>
            <a:gd name="adj2" fmla="val 50000"/>
          </a:avLst>
        </a:prstGeom>
        <a:solidFill>
          <a:schemeClr val="accent2">
            <a:shade val="90000"/>
            <a:hueOff val="686868"/>
            <a:satOff val="-57388"/>
            <a:lumOff val="352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8067893" y="338391"/>
        <a:ext cx="447055" cy="270709"/>
      </dsp:txXfrm>
    </dsp:sp>
    <dsp:sp modelId="{9A2ED52E-3F98-494D-AC48-D5903233EB0D}">
      <dsp:nvSpPr>
        <dsp:cNvPr id="0" name=""/>
        <dsp:cNvSpPr/>
      </dsp:nvSpPr>
      <dsp:spPr>
        <a:xfrm>
          <a:off x="8892058" y="215355"/>
          <a:ext cx="1812192" cy="775171"/>
        </a:xfrm>
        <a:prstGeom prst="roundRect">
          <a:avLst>
            <a:gd name="adj" fmla="val 10000"/>
          </a:avLst>
        </a:prstGeom>
        <a:solidFill>
          <a:schemeClr val="accent2">
            <a:shade val="80000"/>
            <a:hueOff val="682522"/>
            <a:satOff val="-57388"/>
            <a:lumOff val="371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US" sz="1300" kern="1200" dirty="0"/>
            <a:t>Stations Execute Cost Transfers</a:t>
          </a:r>
        </a:p>
      </dsp:txBody>
      <dsp:txXfrm>
        <a:off x="8892058" y="215355"/>
        <a:ext cx="1812192" cy="516781"/>
      </dsp:txXfrm>
    </dsp:sp>
    <dsp:sp modelId="{71177E6C-BF87-45EF-9513-8467DB88D415}">
      <dsp:nvSpPr>
        <dsp:cNvPr id="0" name=""/>
        <dsp:cNvSpPr/>
      </dsp:nvSpPr>
      <dsp:spPr>
        <a:xfrm>
          <a:off x="9263230" y="732137"/>
          <a:ext cx="1812192" cy="4437225"/>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682522"/>
              <a:satOff val="-57388"/>
              <a:lumOff val="371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Since the costs for the TEF projects hit in the 0161A1 appropriation but are now funded with TEF, cost transfers from where the costs hit (0161A1) to the TEF appropriation are executed at each station. </a:t>
          </a:r>
        </a:p>
      </dsp:txBody>
      <dsp:txXfrm>
        <a:off x="9316307" y="785214"/>
        <a:ext cx="1706038" cy="4331071"/>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D254D-4A5D-44B7-AF76-B550E402D5B2}" type="datetimeFigureOut">
              <a:rPr lang="en-US" smtClean="0"/>
              <a:t>2/28/2024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D0DE1F-FAF5-4CE4-A3AD-C1E2AFE77960}" type="slidenum">
              <a:rPr lang="en-US" smtClean="0"/>
              <a:t>‹#›</a:t>
            </a:fld>
            <a:endParaRPr lang="en-US" dirty="0"/>
          </a:p>
        </p:txBody>
      </p:sp>
    </p:spTree>
    <p:extLst>
      <p:ext uri="{BB962C8B-B14F-4D97-AF65-F5344CB8AC3E}">
        <p14:creationId xmlns:p14="http://schemas.microsoft.com/office/powerpoint/2010/main" val="3608341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John</a:t>
            </a:r>
          </a:p>
        </p:txBody>
      </p:sp>
      <p:sp>
        <p:nvSpPr>
          <p:cNvPr id="4" name="Slide Number Placeholder 3"/>
          <p:cNvSpPr>
            <a:spLocks noGrp="1"/>
          </p:cNvSpPr>
          <p:nvPr>
            <p:ph type="sldNum" sz="quarter" idx="5"/>
          </p:nvPr>
        </p:nvSpPr>
        <p:spPr/>
        <p:txBody>
          <a:bodyPr/>
          <a:lstStyle/>
          <a:p>
            <a:fld id="{46E0020C-34B3-4644-B138-3A9503ECB28E}" type="slidenum">
              <a:rPr lang="en-US" smtClean="0"/>
              <a:pPr/>
              <a:t>2</a:t>
            </a:fld>
            <a:endParaRPr lang="en-US"/>
          </a:p>
        </p:txBody>
      </p:sp>
    </p:spTree>
    <p:extLst>
      <p:ext uri="{BB962C8B-B14F-4D97-AF65-F5344CB8AC3E}">
        <p14:creationId xmlns:p14="http://schemas.microsoft.com/office/powerpoint/2010/main" val="3959704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98AFF-A5C9-4C10-B64C-F02C8AC8C3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0849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98AFF-A5C9-4C10-B64C-F02C8AC8C3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458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98AFF-A5C9-4C10-B64C-F02C8AC8C3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8648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98AFF-A5C9-4C10-B64C-F02C8AC8C3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8115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98AFF-A5C9-4C10-B64C-F02C8AC8C3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8811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1126RD-ORD PACT P.L. 117-168 805 806</a:t>
            </a:r>
          </a:p>
        </p:txBody>
      </p:sp>
      <p:sp>
        <p:nvSpPr>
          <p:cNvPr id="4" name="Slide Number Placeholder 3"/>
          <p:cNvSpPr>
            <a:spLocks noGrp="1"/>
          </p:cNvSpPr>
          <p:nvPr>
            <p:ph type="sldNum" sz="quarter" idx="5"/>
          </p:nvPr>
        </p:nvSpPr>
        <p:spPr/>
        <p:txBody>
          <a:bodyPr/>
          <a:lstStyle/>
          <a:p>
            <a:fld id="{FAD0DE1F-FAF5-4CE4-A3AD-C1E2AFE77960}" type="slidenum">
              <a:rPr lang="en-US" smtClean="0"/>
              <a:t>9</a:t>
            </a:fld>
            <a:endParaRPr lang="en-US" dirty="0"/>
          </a:p>
        </p:txBody>
      </p:sp>
    </p:spTree>
    <p:extLst>
      <p:ext uri="{BB962C8B-B14F-4D97-AF65-F5344CB8AC3E}">
        <p14:creationId xmlns:p14="http://schemas.microsoft.com/office/powerpoint/2010/main" val="38036056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3.xml"/><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image" Target="../media/image6.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tags" Target="../tags/tag7.xml"/><Relationship Id="rId4" Type="http://schemas.openxmlformats.org/officeDocument/2006/relationships/image" Target="../media/image6.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3E72">
            <a:alpha val="96000"/>
          </a:srgb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416720" y="1408662"/>
            <a:ext cx="1850690" cy="1845013"/>
          </a:xfrm>
          <a:prstGeom prst="rect">
            <a:avLst/>
          </a:prstGeom>
        </p:spPr>
      </p:pic>
      <p:sp>
        <p:nvSpPr>
          <p:cNvPr id="2" name="Title 1"/>
          <p:cNvSpPr>
            <a:spLocks noGrp="1"/>
          </p:cNvSpPr>
          <p:nvPr>
            <p:ph type="ctrTitle" hasCustomPrompt="1"/>
          </p:nvPr>
        </p:nvSpPr>
        <p:spPr>
          <a:xfrm>
            <a:off x="2474649" y="1887450"/>
            <a:ext cx="9097758" cy="875609"/>
          </a:xfrm>
          <a:prstGeom prst="rect">
            <a:avLst/>
          </a:prstGeom>
        </p:spPr>
        <p:txBody>
          <a:bodyPr anchor="ctr">
            <a:noAutofit/>
          </a:bodyPr>
          <a:lstStyle>
            <a:lvl1pPr algn="l">
              <a:defRPr sz="6500">
                <a:solidFill>
                  <a:schemeClr val="bg1"/>
                </a:solidFill>
                <a:latin typeface="Calibri" panose="020F0502020204030204" pitchFamily="34" charset="0"/>
                <a:cs typeface="Calibri" panose="020F0502020204030204" pitchFamily="34" charset="0"/>
              </a:defRPr>
            </a:lvl1pPr>
          </a:lstStyle>
          <a:p>
            <a:r>
              <a:rPr lang="en-US"/>
              <a:t>CLICK TO EDIT TITLE</a:t>
            </a:r>
          </a:p>
        </p:txBody>
      </p:sp>
      <p:sp>
        <p:nvSpPr>
          <p:cNvPr id="3" name="Subtitle 2"/>
          <p:cNvSpPr>
            <a:spLocks noGrp="1"/>
          </p:cNvSpPr>
          <p:nvPr>
            <p:ph type="subTitle" idx="1"/>
          </p:nvPr>
        </p:nvSpPr>
        <p:spPr>
          <a:xfrm>
            <a:off x="2474649" y="2820512"/>
            <a:ext cx="8382000" cy="433163"/>
          </a:xfrm>
        </p:spPr>
        <p:txBody>
          <a:bodyPr>
            <a:noAutofit/>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2470258" y="3364874"/>
            <a:ext cx="8382000" cy="774700"/>
          </a:xfrm>
        </p:spPr>
        <p:txBody>
          <a:bodyPr>
            <a:normAutofit/>
          </a:bodyPr>
          <a:lstStyle>
            <a:lvl1pPr marL="0" indent="0" algn="l">
              <a:buNone/>
              <a:defRPr sz="2000">
                <a:solidFill>
                  <a:schemeClr val="bg1"/>
                </a:solidFill>
                <a:latin typeface="+mj-lt"/>
              </a:defRPr>
            </a:lvl1pPr>
          </a:lstStyle>
          <a:p>
            <a:pPr lvl="0"/>
            <a:r>
              <a:rPr lang="en-US"/>
              <a:t>Briefer: Name and Title</a:t>
            </a:r>
          </a:p>
        </p:txBody>
      </p:sp>
    </p:spTree>
    <p:extLst>
      <p:ext uri="{BB962C8B-B14F-4D97-AF65-F5344CB8AC3E}">
        <p14:creationId xmlns:p14="http://schemas.microsoft.com/office/powerpoint/2010/main" val="1333821305"/>
      </p:ext>
    </p:extLst>
  </p:cSld>
  <p:clrMapOvr>
    <a:masterClrMapping/>
  </p:clrMapOvr>
  <p:extLst>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23C36F-F942-431A-AE32-315502B0000D}"/>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D47E9A00-2A21-5844-8CE2-64885373E5A7}"/>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Thank You!</a:t>
            </a:r>
          </a:p>
        </p:txBody>
      </p:sp>
    </p:spTree>
    <p:extLst>
      <p:ext uri="{BB962C8B-B14F-4D97-AF65-F5344CB8AC3E}">
        <p14:creationId xmlns:p14="http://schemas.microsoft.com/office/powerpoint/2010/main" val="2714000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416720" y="1408662"/>
            <a:ext cx="1850690" cy="1845013"/>
          </a:xfrm>
          <a:prstGeom prst="rect">
            <a:avLst/>
          </a:prstGeom>
        </p:spPr>
      </p:pic>
      <p:pic>
        <p:nvPicPr>
          <p:cNvPr id="8" name="Picture 2">
            <a:extLst>
              <a:ext uri="{FF2B5EF4-FFF2-40B4-BE49-F238E27FC236}">
                <a16:creationId xmlns:a16="http://schemas.microsoft.com/office/drawing/2014/main" id="{4EA5574D-B6EB-E740-8A91-12831F4C7E47}"/>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A01BF60-2DBF-1E47-9C6F-A3D6EDF8AECF}"/>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
        <p:nvSpPr>
          <p:cNvPr id="2" name="Title 1"/>
          <p:cNvSpPr>
            <a:spLocks noGrp="1"/>
          </p:cNvSpPr>
          <p:nvPr>
            <p:ph type="ctrTitle" hasCustomPrompt="1"/>
          </p:nvPr>
        </p:nvSpPr>
        <p:spPr>
          <a:xfrm>
            <a:off x="2474649" y="1887450"/>
            <a:ext cx="9097758" cy="875609"/>
          </a:xfrm>
          <a:prstGeom prst="rect">
            <a:avLst/>
          </a:prstGeom>
        </p:spPr>
        <p:txBody>
          <a:bodyPr anchor="ctr">
            <a:noAutofit/>
          </a:bodyPr>
          <a:lstStyle>
            <a:lvl1pPr algn="l">
              <a:defRPr sz="6500">
                <a:solidFill>
                  <a:srgbClr val="003E72"/>
                </a:solidFill>
                <a:latin typeface="Calibri" panose="020F0502020204030204" pitchFamily="34" charset="0"/>
                <a:cs typeface="Calibri" panose="020F0502020204030204" pitchFamily="34" charset="0"/>
              </a:defRPr>
            </a:lvl1pPr>
          </a:lstStyle>
          <a:p>
            <a:r>
              <a:rPr lang="en-US"/>
              <a:t>CLICK TO EDIT TITLE</a:t>
            </a:r>
          </a:p>
        </p:txBody>
      </p:sp>
      <p:sp>
        <p:nvSpPr>
          <p:cNvPr id="3" name="Subtitle 2"/>
          <p:cNvSpPr>
            <a:spLocks noGrp="1"/>
          </p:cNvSpPr>
          <p:nvPr>
            <p:ph type="subTitle" idx="1" hasCustomPrompt="1"/>
          </p:nvPr>
        </p:nvSpPr>
        <p:spPr>
          <a:xfrm>
            <a:off x="2474649" y="2820512"/>
            <a:ext cx="8382000" cy="433163"/>
          </a:xfrm>
        </p:spPr>
        <p:txBody>
          <a:bodyPr>
            <a:noAutofit/>
          </a:bodyPr>
          <a:lstStyle>
            <a:lvl1pPr marL="0" indent="0" algn="l">
              <a:buNone/>
              <a:defRPr sz="3000">
                <a:solidFill>
                  <a:srgbClr val="0070C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2470258" y="3364874"/>
            <a:ext cx="8382000" cy="774700"/>
          </a:xfrm>
        </p:spPr>
        <p:txBody>
          <a:bodyPr>
            <a:normAutofit/>
          </a:bodyPr>
          <a:lstStyle>
            <a:lvl1pPr marL="0" indent="0" algn="l">
              <a:buNone/>
              <a:defRPr sz="2000">
                <a:solidFill>
                  <a:srgbClr val="0070C0"/>
                </a:solidFill>
                <a:latin typeface="+mj-lt"/>
              </a:defRPr>
            </a:lvl1pPr>
          </a:lstStyle>
          <a:p>
            <a:pPr lvl="0"/>
            <a:r>
              <a:rPr lang="en-US"/>
              <a:t>Briefer: Name and Title</a:t>
            </a:r>
          </a:p>
        </p:txBody>
      </p:sp>
    </p:spTree>
    <p:extLst>
      <p:ext uri="{BB962C8B-B14F-4D97-AF65-F5344CB8AC3E}">
        <p14:creationId xmlns:p14="http://schemas.microsoft.com/office/powerpoint/2010/main" val="2537405284"/>
      </p:ext>
    </p:extLst>
  </p:cSld>
  <p:clrMapOvr>
    <a:masterClrMapping/>
  </p:clrMapOvr>
  <p:extLst>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9B2F2091-4844-1342-94E2-DC2F648FF50B}"/>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2106A736-79AC-A048-93FE-4C721D363A4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
        <p:nvSpPr>
          <p:cNvPr id="15" name="Title 1">
            <a:extLst>
              <a:ext uri="{FF2B5EF4-FFF2-40B4-BE49-F238E27FC236}">
                <a16:creationId xmlns:a16="http://schemas.microsoft.com/office/drawing/2014/main" id="{C911D7E5-8A3A-F64E-A06A-CAFF5987E8D9}"/>
              </a:ext>
            </a:extLst>
          </p:cNvPr>
          <p:cNvSpPr>
            <a:spLocks noGrp="1"/>
          </p:cNvSpPr>
          <p:nvPr>
            <p:ph type="ctrTitle" hasCustomPrompt="1"/>
          </p:nvPr>
        </p:nvSpPr>
        <p:spPr>
          <a:xfrm>
            <a:off x="4465891" y="2644653"/>
            <a:ext cx="7189495" cy="826238"/>
          </a:xfrm>
          <a:prstGeom prst="rect">
            <a:avLst/>
          </a:prstGeom>
        </p:spPr>
        <p:txBody>
          <a:bodyPr anchor="ctr">
            <a:noAutofit/>
          </a:bodyPr>
          <a:lstStyle>
            <a:lvl1pPr algn="l">
              <a:defRPr sz="5500">
                <a:solidFill>
                  <a:srgbClr val="003E72"/>
                </a:solidFill>
              </a:defRPr>
            </a:lvl1pPr>
          </a:lstStyle>
          <a:p>
            <a:r>
              <a:rPr lang="en-US"/>
              <a:t>Secondary Title Slide</a:t>
            </a:r>
          </a:p>
        </p:txBody>
      </p:sp>
      <p:pic>
        <p:nvPicPr>
          <p:cNvPr id="19" name="Picture 18">
            <a:extLst>
              <a:ext uri="{FF2B5EF4-FFF2-40B4-BE49-F238E27FC236}">
                <a16:creationId xmlns:a16="http://schemas.microsoft.com/office/drawing/2014/main" id="{06078D3B-F6C7-4240-AC3C-B026F3CB3B0C}"/>
              </a:ext>
              <a:ext uri="{C183D7F6-B498-43B3-948B-1728B52AA6E4}">
                <adec:decorative xmlns:adec="http://schemas.microsoft.com/office/drawing/2017/decorative" val="1"/>
              </a:ext>
            </a:extLst>
          </p:cNvPr>
          <p:cNvPicPr>
            <a:picLocks/>
          </p:cNvPicPr>
          <p:nvPr userDrawn="1"/>
        </p:nvPicPr>
        <p:blipFill>
          <a:blip r:embed="rId4" cstate="print">
            <a:extLst>
              <a:ext uri="{28A0092B-C50C-407E-A947-70E740481C1C}">
                <a14:useLocalDpi xmlns:a14="http://schemas.microsoft.com/office/drawing/2010/main"/>
              </a:ext>
            </a:extLst>
          </a:blip>
          <a:stretch>
            <a:fillRect/>
          </a:stretch>
        </p:blipFill>
        <p:spPr>
          <a:xfrm>
            <a:off x="4490875" y="1299235"/>
            <a:ext cx="1288389" cy="1284437"/>
          </a:xfrm>
          <a:prstGeom prst="rect">
            <a:avLst/>
          </a:prstGeom>
        </p:spPr>
      </p:pic>
      <p:sp>
        <p:nvSpPr>
          <p:cNvPr id="25" name="Subtitle 2">
            <a:extLst>
              <a:ext uri="{FF2B5EF4-FFF2-40B4-BE49-F238E27FC236}">
                <a16:creationId xmlns:a16="http://schemas.microsoft.com/office/drawing/2014/main" id="{A152C89E-3F7B-A649-BD19-DCA765D1A474}"/>
              </a:ext>
            </a:extLst>
          </p:cNvPr>
          <p:cNvSpPr>
            <a:spLocks noGrp="1"/>
          </p:cNvSpPr>
          <p:nvPr>
            <p:ph type="subTitle" idx="10"/>
          </p:nvPr>
        </p:nvSpPr>
        <p:spPr>
          <a:xfrm>
            <a:off x="4465891" y="3529009"/>
            <a:ext cx="7189495" cy="433163"/>
          </a:xfrm>
        </p:spPr>
        <p:txBody>
          <a:bodyPr/>
          <a:lstStyle>
            <a:lvl1pPr marL="0" indent="0" algn="l">
              <a:buNone/>
              <a:defRPr sz="2400">
                <a:solidFill>
                  <a:srgbClr val="0070C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6" name="Text Placeholder 11">
            <a:extLst>
              <a:ext uri="{FF2B5EF4-FFF2-40B4-BE49-F238E27FC236}">
                <a16:creationId xmlns:a16="http://schemas.microsoft.com/office/drawing/2014/main" id="{38A4B7F9-CB13-6D4D-883C-AE5DAB64D54F}"/>
              </a:ext>
            </a:extLst>
          </p:cNvPr>
          <p:cNvSpPr>
            <a:spLocks noGrp="1"/>
          </p:cNvSpPr>
          <p:nvPr>
            <p:ph type="body" sz="quarter" idx="11" hasCustomPrompt="1"/>
          </p:nvPr>
        </p:nvSpPr>
        <p:spPr>
          <a:xfrm>
            <a:off x="4461500" y="4073371"/>
            <a:ext cx="7189495" cy="774700"/>
          </a:xfrm>
        </p:spPr>
        <p:txBody>
          <a:bodyPr>
            <a:normAutofit/>
          </a:bodyPr>
          <a:lstStyle>
            <a:lvl1pPr marL="0" indent="0" algn="l">
              <a:buNone/>
              <a:defRPr sz="2000">
                <a:solidFill>
                  <a:srgbClr val="0070C0"/>
                </a:solidFill>
                <a:latin typeface="+mj-lt"/>
              </a:defRPr>
            </a:lvl1pPr>
          </a:lstStyle>
          <a:p>
            <a:pPr lvl="0"/>
            <a:r>
              <a:rPr lang="en-US"/>
              <a:t>Briefer: Name and Title</a:t>
            </a:r>
          </a:p>
        </p:txBody>
      </p:sp>
    </p:spTree>
    <p:extLst>
      <p:ext uri="{BB962C8B-B14F-4D97-AF65-F5344CB8AC3E}">
        <p14:creationId xmlns:p14="http://schemas.microsoft.com/office/powerpoint/2010/main" val="2652553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sp>
        <p:nvSpPr>
          <p:cNvPr id="3" name="Content Placeholder 2"/>
          <p:cNvSpPr>
            <a:spLocks noGrp="1"/>
          </p:cNvSpPr>
          <p:nvPr>
            <p:ph idx="1"/>
          </p:nvPr>
        </p:nvSpPr>
        <p:spPr>
          <a:xfrm>
            <a:off x="838200" y="1608667"/>
            <a:ext cx="10515600" cy="4247991"/>
          </a:xfrm>
        </p:spPr>
        <p:txBody>
          <a:bodyPr/>
          <a:lstStyle>
            <a:lvl1pPr>
              <a:lnSpc>
                <a:spcPct val="110000"/>
              </a:lnSpc>
              <a:defRPr>
                <a:solidFill>
                  <a:srgbClr val="003E72"/>
                </a:solidFill>
              </a:defRPr>
            </a:lvl1pPr>
            <a:lvl2pPr>
              <a:lnSpc>
                <a:spcPct val="110000"/>
              </a:lnSpc>
              <a:defRPr>
                <a:solidFill>
                  <a:srgbClr val="003E72"/>
                </a:solidFill>
              </a:defRPr>
            </a:lvl2pPr>
            <a:lvl3pPr>
              <a:lnSpc>
                <a:spcPct val="110000"/>
              </a:lnSpc>
              <a:defRPr>
                <a:solidFill>
                  <a:srgbClr val="003E72"/>
                </a:solidFill>
              </a:defRPr>
            </a:lvl3pPr>
            <a:lvl4pPr>
              <a:lnSpc>
                <a:spcPct val="110000"/>
              </a:lnSpc>
              <a:defRPr>
                <a:solidFill>
                  <a:srgbClr val="003E72"/>
                </a:solidFill>
              </a:defRPr>
            </a:lvl4pPr>
            <a:lvl5pPr>
              <a:lnSpc>
                <a:spcPct val="110000"/>
              </a:lnSpc>
              <a:defRPr>
                <a:solidFill>
                  <a:srgbClr val="003E7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4857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and Sidebar Photo">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95C181A-A9BA-764D-9C94-AB35096B24E3}"/>
              </a:ext>
            </a:extLst>
          </p:cNvPr>
          <p:cNvPicPr>
            <a:picLocks noChangeAspect="1"/>
          </p:cNvPicPr>
          <p:nvPr userDrawn="1"/>
        </p:nvPicPr>
        <p:blipFill rotWithShape="1">
          <a:blip r:embed="rId2" cstate="print">
            <a:alphaModFix amt="7000"/>
            <a:extLst>
              <a:ext uri="{28A0092B-C50C-407E-A947-70E740481C1C}">
                <a14:useLocalDpi xmlns:a14="http://schemas.microsoft.com/office/drawing/2010/main"/>
              </a:ext>
            </a:extLst>
          </a:blip>
          <a:srcRect t="33903" b="4214"/>
          <a:stretch/>
        </p:blipFill>
        <p:spPr>
          <a:xfrm>
            <a:off x="0" y="1431561"/>
            <a:ext cx="12192000" cy="4289763"/>
          </a:xfrm>
          <a:prstGeom prst="rect">
            <a:avLst/>
          </a:prstGeom>
        </p:spPr>
      </p:pic>
      <p:sp>
        <p:nvSpPr>
          <p:cNvPr id="11" name="Picture Placeholder 2">
            <a:extLst>
              <a:ext uri="{FF2B5EF4-FFF2-40B4-BE49-F238E27FC236}">
                <a16:creationId xmlns:a16="http://schemas.microsoft.com/office/drawing/2014/main" id="{F89232B3-75B4-4844-BDA8-8CA59EC50269}"/>
              </a:ext>
            </a:extLst>
          </p:cNvPr>
          <p:cNvSpPr>
            <a:spLocks noGrp="1" noChangeAspect="1"/>
          </p:cNvSpPr>
          <p:nvPr>
            <p:ph type="pic" idx="14"/>
          </p:nvPr>
        </p:nvSpPr>
        <p:spPr>
          <a:xfrm>
            <a:off x="7342409" y="1686408"/>
            <a:ext cx="4011391" cy="3740031"/>
          </a:xfrm>
        </p:spPr>
        <p:txBody>
          <a:bodyPr anchor="t"/>
          <a:lstStyle>
            <a:lvl1pPr marL="0" indent="0">
              <a:buNone/>
              <a:defRPr sz="3200">
                <a:solidFill>
                  <a:srgbClr val="003E7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4" name="Content Placeholder 2">
            <a:extLst>
              <a:ext uri="{FF2B5EF4-FFF2-40B4-BE49-F238E27FC236}">
                <a16:creationId xmlns:a16="http://schemas.microsoft.com/office/drawing/2014/main" id="{300C3B68-8455-D448-9503-AB8AC173FFAE}"/>
              </a:ext>
            </a:extLst>
          </p:cNvPr>
          <p:cNvSpPr>
            <a:spLocks noGrp="1"/>
          </p:cNvSpPr>
          <p:nvPr>
            <p:ph idx="1"/>
          </p:nvPr>
        </p:nvSpPr>
        <p:spPr>
          <a:xfrm>
            <a:off x="838202" y="1686408"/>
            <a:ext cx="6117234" cy="3740031"/>
          </a:xfrm>
        </p:spPr>
        <p:txBody>
          <a:bodyPr/>
          <a:lstStyle>
            <a:lvl1pPr>
              <a:lnSpc>
                <a:spcPct val="110000"/>
              </a:lnSpc>
              <a:defRPr>
                <a:solidFill>
                  <a:srgbClr val="003E72"/>
                </a:solidFill>
              </a:defRPr>
            </a:lvl1pPr>
            <a:lvl2pPr>
              <a:lnSpc>
                <a:spcPct val="110000"/>
              </a:lnSpc>
              <a:defRPr>
                <a:solidFill>
                  <a:srgbClr val="003E72"/>
                </a:solidFill>
              </a:defRPr>
            </a:lvl2pPr>
            <a:lvl3pPr>
              <a:lnSpc>
                <a:spcPct val="110000"/>
              </a:lnSpc>
              <a:defRPr>
                <a:solidFill>
                  <a:srgbClr val="003E72"/>
                </a:solidFill>
              </a:defRPr>
            </a:lvl3pPr>
            <a:lvl4pPr>
              <a:lnSpc>
                <a:spcPct val="110000"/>
              </a:lnSpc>
              <a:defRPr>
                <a:solidFill>
                  <a:srgbClr val="003E72"/>
                </a:solidFill>
              </a:defRPr>
            </a:lvl4pPr>
            <a:lvl5pPr>
              <a:lnSpc>
                <a:spcPct val="110000"/>
              </a:lnSpc>
              <a:defRPr>
                <a:solidFill>
                  <a:srgbClr val="003E7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54B5D15-7620-8943-B1D6-C4989A375AA5}"/>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spTree>
    <p:extLst>
      <p:ext uri="{BB962C8B-B14F-4D97-AF65-F5344CB8AC3E}">
        <p14:creationId xmlns:p14="http://schemas.microsoft.com/office/powerpoint/2010/main" val="2474630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sp>
        <p:nvSpPr>
          <p:cNvPr id="3" name="Content Placeholder 2"/>
          <p:cNvSpPr>
            <a:spLocks noGrp="1"/>
          </p:cNvSpPr>
          <p:nvPr>
            <p:ph idx="1" hasCustomPrompt="1"/>
          </p:nvPr>
        </p:nvSpPr>
        <p:spPr>
          <a:xfrm>
            <a:off x="838200"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6153464"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spTree>
    <p:extLst>
      <p:ext uri="{BB962C8B-B14F-4D97-AF65-F5344CB8AC3E}">
        <p14:creationId xmlns:p14="http://schemas.microsoft.com/office/powerpoint/2010/main" val="1209833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sp>
        <p:nvSpPr>
          <p:cNvPr id="3" name="Content Placeholder 2"/>
          <p:cNvSpPr>
            <a:spLocks noGrp="1"/>
          </p:cNvSpPr>
          <p:nvPr>
            <p:ph idx="1" hasCustomPrompt="1"/>
          </p:nvPr>
        </p:nvSpPr>
        <p:spPr>
          <a:xfrm>
            <a:off x="838201"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4515165"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6" name="Content Placeholder 2">
            <a:extLst>
              <a:ext uri="{FF2B5EF4-FFF2-40B4-BE49-F238E27FC236}">
                <a16:creationId xmlns:a16="http://schemas.microsoft.com/office/drawing/2014/main" id="{B41E6513-3F0C-8343-90AD-D2400055D19D}"/>
              </a:ext>
            </a:extLst>
          </p:cNvPr>
          <p:cNvSpPr>
            <a:spLocks noGrp="1"/>
          </p:cNvSpPr>
          <p:nvPr>
            <p:ph idx="11" hasCustomPrompt="1"/>
          </p:nvPr>
        </p:nvSpPr>
        <p:spPr>
          <a:xfrm>
            <a:off x="8192129"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Tree>
    <p:extLst>
      <p:ext uri="{BB962C8B-B14F-4D97-AF65-F5344CB8AC3E}">
        <p14:creationId xmlns:p14="http://schemas.microsoft.com/office/powerpoint/2010/main" val="1598393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5ED376-3B63-4BF5-8FE7-6E13F6B5E102}"/>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a:extLst>
              <a:ext uri="{FF2B5EF4-FFF2-40B4-BE49-F238E27FC236}">
                <a16:creationId xmlns:a16="http://schemas.microsoft.com/office/drawing/2014/main" id="{E4FA9B3C-1FF1-914D-A59E-CA40875151CE}"/>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rgbClr val="003E72"/>
                </a:solidFill>
              </a:defRPr>
            </a:lvl1pPr>
          </a:lstStyle>
          <a:p>
            <a:r>
              <a:rPr lang="en-US"/>
              <a:t>Divider Slide 2</a:t>
            </a:r>
          </a:p>
        </p:txBody>
      </p:sp>
    </p:spTree>
    <p:extLst>
      <p:ext uri="{BB962C8B-B14F-4D97-AF65-F5344CB8AC3E}">
        <p14:creationId xmlns:p14="http://schemas.microsoft.com/office/powerpoint/2010/main" val="1447283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ne Chart 1">
    <p:bg>
      <p:bgPr>
        <a:solidFill>
          <a:srgbClr val="F4F1F2"/>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3FBD5ED0-A7AC-1E4A-805A-1A86C021CA9E}"/>
              </a:ext>
            </a:extLst>
          </p:cNvPr>
          <p:cNvCxnSpPr/>
          <p:nvPr userDrawn="1"/>
        </p:nvCxnSpPr>
        <p:spPr>
          <a:xfrm>
            <a:off x="0" y="2301240"/>
            <a:ext cx="1219200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87624B8-2A3F-4234-B65D-84C63F7AC2A9}"/>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Hexagon 3">
            <a:extLst>
              <a:ext uri="{FF2B5EF4-FFF2-40B4-BE49-F238E27FC236}">
                <a16:creationId xmlns:a16="http://schemas.microsoft.com/office/drawing/2014/main" id="{C62E5F35-D24D-1548-AC40-C09D150F2D40}"/>
              </a:ext>
            </a:extLst>
          </p:cNvPr>
          <p:cNvSpPr>
            <a:spLocks/>
          </p:cNvSpPr>
          <p:nvPr userDrawn="1"/>
        </p:nvSpPr>
        <p:spPr>
          <a:xfrm>
            <a:off x="1113017" y="1691638"/>
            <a:ext cx="1375261" cy="1188720"/>
          </a:xfrm>
          <a:prstGeom prst="hexagon">
            <a:avLst/>
          </a:prstGeom>
          <a:solidFill>
            <a:srgbClr val="003E7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exagon 12">
            <a:extLst>
              <a:ext uri="{FF2B5EF4-FFF2-40B4-BE49-F238E27FC236}">
                <a16:creationId xmlns:a16="http://schemas.microsoft.com/office/drawing/2014/main" id="{5F4EDF85-509D-EF49-87BA-059B1A183414}"/>
              </a:ext>
            </a:extLst>
          </p:cNvPr>
          <p:cNvSpPr>
            <a:spLocks/>
          </p:cNvSpPr>
          <p:nvPr userDrawn="1"/>
        </p:nvSpPr>
        <p:spPr>
          <a:xfrm>
            <a:off x="3286725" y="1691638"/>
            <a:ext cx="1375261" cy="1188720"/>
          </a:xfrm>
          <a:prstGeom prst="hexagon">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CCAE2731-5447-104D-A243-3FA237F3239D}"/>
              </a:ext>
            </a:extLst>
          </p:cNvPr>
          <p:cNvSpPr>
            <a:spLocks/>
          </p:cNvSpPr>
          <p:nvPr userDrawn="1"/>
        </p:nvSpPr>
        <p:spPr>
          <a:xfrm>
            <a:off x="7634141" y="1691636"/>
            <a:ext cx="1375261" cy="1188720"/>
          </a:xfrm>
          <a:prstGeom prst="hexagon">
            <a:avLst/>
          </a:prstGeom>
          <a:solidFill>
            <a:srgbClr val="B0D3EB"/>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xagon 14">
            <a:extLst>
              <a:ext uri="{FF2B5EF4-FFF2-40B4-BE49-F238E27FC236}">
                <a16:creationId xmlns:a16="http://schemas.microsoft.com/office/drawing/2014/main" id="{E197F718-EB2E-2B46-88FD-4CF0004C359C}"/>
              </a:ext>
            </a:extLst>
          </p:cNvPr>
          <p:cNvSpPr>
            <a:spLocks/>
          </p:cNvSpPr>
          <p:nvPr userDrawn="1"/>
        </p:nvSpPr>
        <p:spPr>
          <a:xfrm>
            <a:off x="9807850" y="1691635"/>
            <a:ext cx="1375261" cy="1188720"/>
          </a:xfrm>
          <a:prstGeom prst="hexagon">
            <a:avLst/>
          </a:prstGeom>
          <a:solidFill>
            <a:srgbClr val="6666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08825400-135B-1D4A-9A53-CD11C5C5B8F9}"/>
              </a:ext>
            </a:extLst>
          </p:cNvPr>
          <p:cNvSpPr>
            <a:spLocks/>
          </p:cNvSpPr>
          <p:nvPr userDrawn="1"/>
        </p:nvSpPr>
        <p:spPr>
          <a:xfrm>
            <a:off x="5460433" y="1691637"/>
            <a:ext cx="1375261" cy="1188720"/>
          </a:xfrm>
          <a:prstGeom prst="hexagon">
            <a:avLst/>
          </a:prstGeom>
          <a:solidFill>
            <a:srgbClr val="6DABD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2">
            <a:extLst>
              <a:ext uri="{FF2B5EF4-FFF2-40B4-BE49-F238E27FC236}">
                <a16:creationId xmlns:a16="http://schemas.microsoft.com/office/drawing/2014/main" id="{D6481BA6-A1B1-9442-AE32-0598A33AA38C}"/>
              </a:ext>
            </a:extLst>
          </p:cNvPr>
          <p:cNvSpPr>
            <a:spLocks noGrp="1"/>
          </p:cNvSpPr>
          <p:nvPr>
            <p:ph type="body" idx="1" hasCustomPrompt="1"/>
          </p:nvPr>
        </p:nvSpPr>
        <p:spPr>
          <a:xfrm>
            <a:off x="786315"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39" name="Content Placeholder 2">
            <a:extLst>
              <a:ext uri="{FF2B5EF4-FFF2-40B4-BE49-F238E27FC236}">
                <a16:creationId xmlns:a16="http://schemas.microsoft.com/office/drawing/2014/main" id="{D45BF9D4-0066-2543-B201-7496D2F88B01}"/>
              </a:ext>
            </a:extLst>
          </p:cNvPr>
          <p:cNvSpPr>
            <a:spLocks noGrp="1"/>
          </p:cNvSpPr>
          <p:nvPr>
            <p:ph idx="11" hasCustomPrompt="1"/>
          </p:nvPr>
        </p:nvSpPr>
        <p:spPr>
          <a:xfrm>
            <a:off x="784727"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0" name="Text Placeholder 2">
            <a:extLst>
              <a:ext uri="{FF2B5EF4-FFF2-40B4-BE49-F238E27FC236}">
                <a16:creationId xmlns:a16="http://schemas.microsoft.com/office/drawing/2014/main" id="{8B671FC8-0E69-8A44-995B-F85D7A0B93FF}"/>
              </a:ext>
            </a:extLst>
          </p:cNvPr>
          <p:cNvSpPr>
            <a:spLocks noGrp="1"/>
          </p:cNvSpPr>
          <p:nvPr>
            <p:ph type="body" idx="12" hasCustomPrompt="1"/>
          </p:nvPr>
        </p:nvSpPr>
        <p:spPr>
          <a:xfrm>
            <a:off x="2971833"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1" name="Content Placeholder 2">
            <a:extLst>
              <a:ext uri="{FF2B5EF4-FFF2-40B4-BE49-F238E27FC236}">
                <a16:creationId xmlns:a16="http://schemas.microsoft.com/office/drawing/2014/main" id="{AE173DC9-2DA6-9B44-9A18-093E325C7DD3}"/>
              </a:ext>
            </a:extLst>
          </p:cNvPr>
          <p:cNvSpPr>
            <a:spLocks noGrp="1"/>
          </p:cNvSpPr>
          <p:nvPr>
            <p:ph idx="13" hasCustomPrompt="1"/>
          </p:nvPr>
        </p:nvSpPr>
        <p:spPr>
          <a:xfrm>
            <a:off x="2970245"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2" name="Text Placeholder 2">
            <a:extLst>
              <a:ext uri="{FF2B5EF4-FFF2-40B4-BE49-F238E27FC236}">
                <a16:creationId xmlns:a16="http://schemas.microsoft.com/office/drawing/2014/main" id="{5834E881-EFBA-7A4A-B3B2-CD87BEDD5C2D}"/>
              </a:ext>
            </a:extLst>
          </p:cNvPr>
          <p:cNvSpPr>
            <a:spLocks noGrp="1"/>
          </p:cNvSpPr>
          <p:nvPr>
            <p:ph type="body" idx="14" hasCustomPrompt="1"/>
          </p:nvPr>
        </p:nvSpPr>
        <p:spPr>
          <a:xfrm>
            <a:off x="5131251"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3" name="Content Placeholder 2">
            <a:extLst>
              <a:ext uri="{FF2B5EF4-FFF2-40B4-BE49-F238E27FC236}">
                <a16:creationId xmlns:a16="http://schemas.microsoft.com/office/drawing/2014/main" id="{5AEB8A8F-6E37-8A4F-A35F-0606DDA7015B}"/>
              </a:ext>
            </a:extLst>
          </p:cNvPr>
          <p:cNvSpPr>
            <a:spLocks noGrp="1"/>
          </p:cNvSpPr>
          <p:nvPr>
            <p:ph idx="15" hasCustomPrompt="1"/>
          </p:nvPr>
        </p:nvSpPr>
        <p:spPr>
          <a:xfrm>
            <a:off x="5129663"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4" name="Text Placeholder 2">
            <a:extLst>
              <a:ext uri="{FF2B5EF4-FFF2-40B4-BE49-F238E27FC236}">
                <a16:creationId xmlns:a16="http://schemas.microsoft.com/office/drawing/2014/main" id="{43F887E5-53F4-4B45-8A7F-1287C355517D}"/>
              </a:ext>
            </a:extLst>
          </p:cNvPr>
          <p:cNvSpPr>
            <a:spLocks noGrp="1"/>
          </p:cNvSpPr>
          <p:nvPr>
            <p:ph type="body" idx="16" hasCustomPrompt="1"/>
          </p:nvPr>
        </p:nvSpPr>
        <p:spPr>
          <a:xfrm>
            <a:off x="7316769"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5" name="Content Placeholder 2">
            <a:extLst>
              <a:ext uri="{FF2B5EF4-FFF2-40B4-BE49-F238E27FC236}">
                <a16:creationId xmlns:a16="http://schemas.microsoft.com/office/drawing/2014/main" id="{B30963FA-92AE-2547-B3E1-077EF0796C21}"/>
              </a:ext>
            </a:extLst>
          </p:cNvPr>
          <p:cNvSpPr>
            <a:spLocks noGrp="1"/>
          </p:cNvSpPr>
          <p:nvPr>
            <p:ph idx="17" hasCustomPrompt="1"/>
          </p:nvPr>
        </p:nvSpPr>
        <p:spPr>
          <a:xfrm>
            <a:off x="7315181"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6" name="Text Placeholder 2">
            <a:extLst>
              <a:ext uri="{FF2B5EF4-FFF2-40B4-BE49-F238E27FC236}">
                <a16:creationId xmlns:a16="http://schemas.microsoft.com/office/drawing/2014/main" id="{F423E667-7B78-264B-B728-BF11CCDEDE5B}"/>
              </a:ext>
            </a:extLst>
          </p:cNvPr>
          <p:cNvSpPr>
            <a:spLocks noGrp="1"/>
          </p:cNvSpPr>
          <p:nvPr>
            <p:ph type="body" idx="18" hasCustomPrompt="1"/>
          </p:nvPr>
        </p:nvSpPr>
        <p:spPr>
          <a:xfrm>
            <a:off x="9538010" y="3150061"/>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7" name="Content Placeholder 2">
            <a:extLst>
              <a:ext uri="{FF2B5EF4-FFF2-40B4-BE49-F238E27FC236}">
                <a16:creationId xmlns:a16="http://schemas.microsoft.com/office/drawing/2014/main" id="{F4810DE5-5EF9-5643-BDF2-F3510AA92A66}"/>
              </a:ext>
            </a:extLst>
          </p:cNvPr>
          <p:cNvSpPr>
            <a:spLocks noGrp="1"/>
          </p:cNvSpPr>
          <p:nvPr>
            <p:ph idx="19" hasCustomPrompt="1"/>
          </p:nvPr>
        </p:nvSpPr>
        <p:spPr>
          <a:xfrm>
            <a:off x="9536422" y="3654385"/>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8" name="Title 1">
            <a:extLst>
              <a:ext uri="{FF2B5EF4-FFF2-40B4-BE49-F238E27FC236}">
                <a16:creationId xmlns:a16="http://schemas.microsoft.com/office/drawing/2014/main" id="{34C7C329-D5D5-5A4B-BF6D-98F84A28F56B}"/>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spTree>
    <p:extLst>
      <p:ext uri="{BB962C8B-B14F-4D97-AF65-F5344CB8AC3E}">
        <p14:creationId xmlns:p14="http://schemas.microsoft.com/office/powerpoint/2010/main" val="1657416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23C36F-F942-431A-AE32-315502B0000D}"/>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D47E9A00-2A21-5844-8CE2-64885373E5A7}"/>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rgbClr val="003E72"/>
                </a:solidFill>
              </a:defRPr>
            </a:lvl1pPr>
          </a:lstStyle>
          <a:p>
            <a:r>
              <a:rPr lang="en-US"/>
              <a:t>Thank You!</a:t>
            </a:r>
          </a:p>
        </p:txBody>
      </p:sp>
    </p:spTree>
    <p:extLst>
      <p:ext uri="{BB962C8B-B14F-4D97-AF65-F5344CB8AC3E}">
        <p14:creationId xmlns:p14="http://schemas.microsoft.com/office/powerpoint/2010/main" val="1443063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106A736-79AC-A048-93FE-4C721D363A4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
        <p:nvSpPr>
          <p:cNvPr id="15" name="Title 1">
            <a:extLst>
              <a:ext uri="{FF2B5EF4-FFF2-40B4-BE49-F238E27FC236}">
                <a16:creationId xmlns:a16="http://schemas.microsoft.com/office/drawing/2014/main" id="{C911D7E5-8A3A-F64E-A06A-CAFF5987E8D9}"/>
              </a:ext>
            </a:extLst>
          </p:cNvPr>
          <p:cNvSpPr>
            <a:spLocks noGrp="1"/>
          </p:cNvSpPr>
          <p:nvPr>
            <p:ph type="ctrTitle" hasCustomPrompt="1"/>
          </p:nvPr>
        </p:nvSpPr>
        <p:spPr>
          <a:xfrm>
            <a:off x="4465891" y="2644653"/>
            <a:ext cx="7189495" cy="826238"/>
          </a:xfrm>
          <a:prstGeom prst="rect">
            <a:avLst/>
          </a:prstGeom>
        </p:spPr>
        <p:txBody>
          <a:bodyPr anchor="ctr">
            <a:noAutofit/>
          </a:bodyPr>
          <a:lstStyle>
            <a:lvl1pPr algn="l">
              <a:defRPr sz="5500">
                <a:solidFill>
                  <a:schemeClr val="bg1"/>
                </a:solidFill>
              </a:defRPr>
            </a:lvl1pPr>
          </a:lstStyle>
          <a:p>
            <a:r>
              <a:rPr lang="en-US"/>
              <a:t>Secondary Title Slide</a:t>
            </a:r>
          </a:p>
        </p:txBody>
      </p:sp>
      <p:pic>
        <p:nvPicPr>
          <p:cNvPr id="19" name="Picture 18">
            <a:extLst>
              <a:ext uri="{FF2B5EF4-FFF2-40B4-BE49-F238E27FC236}">
                <a16:creationId xmlns:a16="http://schemas.microsoft.com/office/drawing/2014/main" id="{06078D3B-F6C7-4240-AC3C-B026F3CB3B0C}"/>
              </a:ext>
              <a:ext uri="{C183D7F6-B498-43B3-948B-1728B52AA6E4}">
                <adec:decorative xmlns:adec="http://schemas.microsoft.com/office/drawing/2017/decorative" val="1"/>
              </a:ext>
            </a:extLst>
          </p:cNvPr>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4490875" y="1299235"/>
            <a:ext cx="1288389" cy="1284437"/>
          </a:xfrm>
          <a:prstGeom prst="rect">
            <a:avLst/>
          </a:prstGeom>
        </p:spPr>
      </p:pic>
      <p:sp>
        <p:nvSpPr>
          <p:cNvPr id="25" name="Subtitle 2">
            <a:extLst>
              <a:ext uri="{FF2B5EF4-FFF2-40B4-BE49-F238E27FC236}">
                <a16:creationId xmlns:a16="http://schemas.microsoft.com/office/drawing/2014/main" id="{A152C89E-3F7B-A649-BD19-DCA765D1A474}"/>
              </a:ext>
            </a:extLst>
          </p:cNvPr>
          <p:cNvSpPr>
            <a:spLocks noGrp="1"/>
          </p:cNvSpPr>
          <p:nvPr>
            <p:ph type="subTitle" idx="10"/>
          </p:nvPr>
        </p:nvSpPr>
        <p:spPr>
          <a:xfrm>
            <a:off x="4465891" y="3529009"/>
            <a:ext cx="7189495" cy="43316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6" name="Text Placeholder 11">
            <a:extLst>
              <a:ext uri="{FF2B5EF4-FFF2-40B4-BE49-F238E27FC236}">
                <a16:creationId xmlns:a16="http://schemas.microsoft.com/office/drawing/2014/main" id="{38A4B7F9-CB13-6D4D-883C-AE5DAB64D54F}"/>
              </a:ext>
            </a:extLst>
          </p:cNvPr>
          <p:cNvSpPr>
            <a:spLocks noGrp="1"/>
          </p:cNvSpPr>
          <p:nvPr>
            <p:ph type="body" sz="quarter" idx="11" hasCustomPrompt="1"/>
          </p:nvPr>
        </p:nvSpPr>
        <p:spPr>
          <a:xfrm>
            <a:off x="4461500" y="4073371"/>
            <a:ext cx="7189495" cy="774700"/>
          </a:xfrm>
        </p:spPr>
        <p:txBody>
          <a:bodyPr>
            <a:normAutofit/>
          </a:bodyPr>
          <a:lstStyle>
            <a:lvl1pPr marL="0" indent="0" algn="l">
              <a:buNone/>
              <a:defRPr sz="2000">
                <a:solidFill>
                  <a:schemeClr val="bg1"/>
                </a:solidFill>
                <a:latin typeface="+mj-lt"/>
              </a:defRPr>
            </a:lvl1pPr>
          </a:lstStyle>
          <a:p>
            <a:pPr lvl="0"/>
            <a:r>
              <a:rPr lang="en-US"/>
              <a:t>Briefer: Name and Title</a:t>
            </a:r>
          </a:p>
        </p:txBody>
      </p:sp>
    </p:spTree>
    <p:extLst>
      <p:ext uri="{BB962C8B-B14F-4D97-AF65-F5344CB8AC3E}">
        <p14:creationId xmlns:p14="http://schemas.microsoft.com/office/powerpoint/2010/main" val="61114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DA76D-4AD6-459B-9B1A-2997299EE2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ABC8E1-E2F8-4B20-AA5B-7B7F1CA081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F74012-2A3C-4F58-B8D4-48C1ACE28B41}"/>
              </a:ext>
            </a:extLst>
          </p:cNvPr>
          <p:cNvSpPr>
            <a:spLocks noGrp="1"/>
          </p:cNvSpPr>
          <p:nvPr>
            <p:ph type="dt" sz="half" idx="10"/>
          </p:nvPr>
        </p:nvSpPr>
        <p:spPr/>
        <p:txBody>
          <a:bodyPr/>
          <a:lstStyle/>
          <a:p>
            <a:fld id="{92DD93C6-291B-4A61-88C5-D31D6F30BC18}" type="datetimeFigureOut">
              <a:rPr lang="en-US" smtClean="0"/>
              <a:t>2/28/2024</a:t>
            </a:fld>
            <a:endParaRPr lang="en-US" dirty="0"/>
          </a:p>
        </p:txBody>
      </p:sp>
      <p:sp>
        <p:nvSpPr>
          <p:cNvPr id="5" name="Footer Placeholder 4">
            <a:extLst>
              <a:ext uri="{FF2B5EF4-FFF2-40B4-BE49-F238E27FC236}">
                <a16:creationId xmlns:a16="http://schemas.microsoft.com/office/drawing/2014/main" id="{CBD69D15-2884-4C80-B2C5-6B86D70D8438}"/>
              </a:ext>
            </a:extLst>
          </p:cNvPr>
          <p:cNvSpPr>
            <a:spLocks noGrp="1"/>
          </p:cNvSpPr>
          <p:nvPr>
            <p:ph type="ftr" sz="quarter" idx="11"/>
          </p:nvPr>
        </p:nvSpPr>
        <p:spPr>
          <a:xfrm>
            <a:off x="4165600" y="6356449"/>
            <a:ext cx="3860800" cy="365125"/>
          </a:xfrm>
          <a:prstGeom prst="rect">
            <a:avLst/>
          </a:prstGeom>
        </p:spPr>
        <p:txBody>
          <a:bodyPr/>
          <a:lstStyle/>
          <a:p>
            <a:endParaRPr lang="en-US" dirty="0"/>
          </a:p>
        </p:txBody>
      </p:sp>
      <p:sp>
        <p:nvSpPr>
          <p:cNvPr id="7" name="Rectangle 6">
            <a:extLst>
              <a:ext uri="{FF2B5EF4-FFF2-40B4-BE49-F238E27FC236}">
                <a16:creationId xmlns:a16="http://schemas.microsoft.com/office/drawing/2014/main" id="{A406EB31-E737-4771-B3C2-572868785244}"/>
              </a:ext>
            </a:extLst>
          </p:cNvPr>
          <p:cNvSpPr/>
          <p:nvPr userDrawn="1"/>
        </p:nvSpPr>
        <p:spPr>
          <a:xfrm>
            <a:off x="0" y="99"/>
            <a:ext cx="12192000" cy="685799"/>
          </a:xfrm>
          <a:prstGeom prst="rect">
            <a:avLst/>
          </a:prstGeom>
          <a:solidFill>
            <a:srgbClr val="002F56"/>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8" name="Slide Number Placeholder 5">
            <a:extLst>
              <a:ext uri="{FF2B5EF4-FFF2-40B4-BE49-F238E27FC236}">
                <a16:creationId xmlns:a16="http://schemas.microsoft.com/office/drawing/2014/main" id="{5F578217-7A94-4F44-AF02-9E4CD71FF315}"/>
              </a:ext>
            </a:extLst>
          </p:cNvPr>
          <p:cNvSpPr>
            <a:spLocks noGrp="1"/>
          </p:cNvSpPr>
          <p:nvPr>
            <p:ph type="sldNum" sz="quarter" idx="12"/>
          </p:nvPr>
        </p:nvSpPr>
        <p:spPr>
          <a:xfrm>
            <a:off x="9148841" y="6356449"/>
            <a:ext cx="2844800" cy="365125"/>
          </a:xfrm>
          <a:prstGeom prst="rect">
            <a:avLst/>
          </a:prstGeom>
          <a:effectLst/>
        </p:spPr>
        <p:txBody>
          <a:bodyPr/>
          <a:lstStyle>
            <a:lvl1pPr>
              <a:defRPr sz="1000">
                <a:latin typeface="Arial" panose="020B0604020202020204" pitchFamily="34" charset="0"/>
                <a:cs typeface="Arial" panose="020B0604020202020204" pitchFamily="34" charset="0"/>
              </a:defRPr>
            </a:lvl1pPr>
          </a:lstStyle>
          <a:p>
            <a:fld id="{D983F1FA-211D-3044-9E35-958DFBC26156}" type="slidenum">
              <a:rPr lang="en-US" smtClean="0">
                <a:solidFill>
                  <a:prstClr val="white"/>
                </a:solidFill>
              </a:rPr>
              <a:pPr/>
              <a:t>‹#›</a:t>
            </a:fld>
            <a:endParaRPr lang="en-US" sz="1000" dirty="0">
              <a:solidFill>
                <a:prstClr val="white"/>
              </a:solidFill>
            </a:endParaRPr>
          </a:p>
        </p:txBody>
      </p:sp>
      <p:sp>
        <p:nvSpPr>
          <p:cNvPr id="9" name="Footer Placeholder 4">
            <a:extLst>
              <a:ext uri="{FF2B5EF4-FFF2-40B4-BE49-F238E27FC236}">
                <a16:creationId xmlns:a16="http://schemas.microsoft.com/office/drawing/2014/main" id="{F1E9A7F9-71F0-44BD-8226-28CCF7C587CC}"/>
              </a:ext>
            </a:extLst>
          </p:cNvPr>
          <p:cNvSpPr txBox="1">
            <a:spLocks/>
          </p:cNvSpPr>
          <p:nvPr userDrawn="1"/>
        </p:nvSpPr>
        <p:spPr>
          <a:xfrm>
            <a:off x="4165600" y="6356449"/>
            <a:ext cx="3860800" cy="365125"/>
          </a:xfrm>
          <a:prstGeom prst="rect">
            <a:avLst/>
          </a:prstGeom>
        </p:spPr>
        <p:txBody>
          <a:bodyPr lIns="91440" tIns="45720" rIns="91440" bIns="45720"/>
          <a:lstStyle>
            <a:defPPr>
              <a:defRPr lang="en-US"/>
            </a:defPPr>
            <a:lvl1pPr marL="0" algn="ctr" defTabSz="457200" rtl="0" eaLnBrk="1" latinLnBrk="0" hangingPunct="1">
              <a:defRPr sz="10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t>Working Draft, Pre-Decisional, Deliberative Document - Internal VA Use Only</a:t>
            </a:r>
          </a:p>
        </p:txBody>
      </p:sp>
    </p:spTree>
    <p:extLst>
      <p:ext uri="{BB962C8B-B14F-4D97-AF65-F5344CB8AC3E}">
        <p14:creationId xmlns:p14="http://schemas.microsoft.com/office/powerpoint/2010/main" val="1017422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2119" y="1594"/>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2119" y="1594"/>
                        <a:ext cx="2116" cy="1587"/>
                      </a:xfrm>
                      <a:prstGeom prst="rect">
                        <a:avLst/>
                      </a:prstGeom>
                    </p:spPr>
                  </p:pic>
                </p:oleObj>
              </mc:Fallback>
            </mc:AlternateContent>
          </a:graphicData>
        </a:graphic>
      </p:graphicFrame>
      <p:sp>
        <p:nvSpPr>
          <p:cNvPr id="2" name="Title 1"/>
          <p:cNvSpPr>
            <a:spLocks noGrp="1"/>
          </p:cNvSpPr>
          <p:nvPr>
            <p:ph type="ctrTitle"/>
          </p:nvPr>
        </p:nvSpPr>
        <p:spPr>
          <a:xfrm>
            <a:off x="3934673" y="2591311"/>
            <a:ext cx="7928345" cy="1905255"/>
          </a:xfrm>
        </p:spPr>
        <p:txBody>
          <a:bodyPr/>
          <a:lstStyle>
            <a:lvl1pPr algn="l">
              <a:defRPr>
                <a:solidFill>
                  <a:schemeClr val="accent2"/>
                </a:solidFill>
              </a:defRPr>
            </a:lvl1pPr>
          </a:lstStyle>
          <a:p>
            <a:r>
              <a:rPr lang="en-US"/>
              <a:t>Click to edit Master title style</a:t>
            </a:r>
          </a:p>
        </p:txBody>
      </p:sp>
      <p:sp>
        <p:nvSpPr>
          <p:cNvPr id="3" name="Subtitle 2"/>
          <p:cNvSpPr>
            <a:spLocks noGrp="1"/>
          </p:cNvSpPr>
          <p:nvPr>
            <p:ph type="subTitle" idx="1" hasCustomPrompt="1"/>
          </p:nvPr>
        </p:nvSpPr>
        <p:spPr>
          <a:xfrm>
            <a:off x="3895118" y="4803735"/>
            <a:ext cx="7968015" cy="450535"/>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Date</a:t>
            </a:r>
          </a:p>
        </p:txBody>
      </p:sp>
      <p:sp>
        <p:nvSpPr>
          <p:cNvPr id="7" name="Slide Number Placeholder 5"/>
          <p:cNvSpPr txBox="1">
            <a:spLocks/>
          </p:cNvSpPr>
          <p:nvPr userDrawn="1"/>
        </p:nvSpPr>
        <p:spPr>
          <a:xfrm>
            <a:off x="9250441" y="6400237"/>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1200" smtClean="0">
                <a:solidFill>
                  <a:prstClr val="white"/>
                </a:solidFill>
              </a:rPr>
              <a:pPr/>
              <a:t>‹#›</a:t>
            </a:fld>
            <a:endParaRPr lang="en-US" sz="1200" dirty="0">
              <a:solidFill>
                <a:prstClr val="white"/>
              </a:solidFill>
            </a:endParaRPr>
          </a:p>
        </p:txBody>
      </p:sp>
      <p:sp>
        <p:nvSpPr>
          <p:cNvPr id="8" name="Rectangle 7"/>
          <p:cNvSpPr/>
          <p:nvPr userDrawn="1"/>
        </p:nvSpPr>
        <p:spPr>
          <a:xfrm>
            <a:off x="0" y="5376959"/>
            <a:ext cx="12192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1800" dirty="0">
              <a:solidFill>
                <a:prstClr val="white"/>
              </a:solidFill>
            </a:endParaRPr>
          </a:p>
        </p:txBody>
      </p:sp>
      <p:sp>
        <p:nvSpPr>
          <p:cNvPr id="9" name="Rectangle 8">
            <a:extLst>
              <a:ext uri="{FF2B5EF4-FFF2-40B4-BE49-F238E27FC236}">
                <a16:creationId xmlns:a16="http://schemas.microsoft.com/office/drawing/2014/main" id="{E3BBF127-B7C0-4FF3-84D2-136E58243316}"/>
              </a:ext>
            </a:extLst>
          </p:cNvPr>
          <p:cNvSpPr/>
          <p:nvPr userDrawn="1"/>
        </p:nvSpPr>
        <p:spPr>
          <a:xfrm>
            <a:off x="0" y="99"/>
            <a:ext cx="12192000" cy="685799"/>
          </a:xfrm>
          <a:prstGeom prst="rect">
            <a:avLst/>
          </a:prstGeom>
          <a:solidFill>
            <a:srgbClr val="002F56"/>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pic>
        <p:nvPicPr>
          <p:cNvPr id="10" name="Picture 9">
            <a:extLst>
              <a:ext uri="{FF2B5EF4-FFF2-40B4-BE49-F238E27FC236}">
                <a16:creationId xmlns:a16="http://schemas.microsoft.com/office/drawing/2014/main" id="{0CFA7DC3-19C0-176D-22F4-3E0DD3B733BE}"/>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6852745" y="5226132"/>
            <a:ext cx="4048257" cy="1631769"/>
          </a:xfrm>
          <a:prstGeom prst="rect">
            <a:avLst/>
          </a:prstGeom>
        </p:spPr>
      </p:pic>
    </p:spTree>
    <p:extLst>
      <p:ext uri="{BB962C8B-B14F-4D97-AF65-F5344CB8AC3E}">
        <p14:creationId xmlns:p14="http://schemas.microsoft.com/office/powerpoint/2010/main" val="4067904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2119" y="1594"/>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2119" y="1594"/>
                        <a:ext cx="2116" cy="1587"/>
                      </a:xfrm>
                      <a:prstGeom prst="rect">
                        <a:avLst/>
                      </a:prstGeom>
                    </p:spPr>
                  </p:pic>
                </p:oleObj>
              </mc:Fallback>
            </mc:AlternateContent>
          </a:graphicData>
        </a:graphic>
      </p:graphicFrame>
      <p:sp>
        <p:nvSpPr>
          <p:cNvPr id="3" name="Content Placeholder 2"/>
          <p:cNvSpPr>
            <a:spLocks noGrp="1"/>
          </p:cNvSpPr>
          <p:nvPr>
            <p:ph idx="1"/>
          </p:nvPr>
        </p:nvSpPr>
        <p:spPr>
          <a:xfrm>
            <a:off x="609600" y="838201"/>
            <a:ext cx="10972800" cy="5287964"/>
          </a:xfrm>
          <a:effectLst/>
        </p:spPr>
        <p:txBody>
          <a:bodyPr>
            <a:normAutofit/>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a:xfrm>
            <a:off x="9148841" y="6356449"/>
            <a:ext cx="2844800" cy="365125"/>
          </a:xfrm>
          <a:prstGeom prst="rect">
            <a:avLst/>
          </a:prstGeom>
          <a:effectLst/>
        </p:spPr>
        <p:txBody>
          <a:bodyPr/>
          <a:lstStyle>
            <a:lvl1pPr>
              <a:defRPr sz="1000">
                <a:latin typeface="Arial" panose="020B0604020202020204" pitchFamily="34" charset="0"/>
                <a:cs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
        <p:nvSpPr>
          <p:cNvPr id="2" name="Title 1"/>
          <p:cNvSpPr>
            <a:spLocks noGrp="1"/>
          </p:cNvSpPr>
          <p:nvPr>
            <p:ph type="title"/>
          </p:nvPr>
        </p:nvSpPr>
        <p:spPr>
          <a:xfrm>
            <a:off x="0" y="0"/>
            <a:ext cx="12192000" cy="685800"/>
          </a:xfrm>
          <a:effectLst/>
        </p:spPr>
        <p:txBody>
          <a:bodyPr>
            <a:noAutofit/>
          </a:bodyPr>
          <a:lstStyle>
            <a:lvl1pPr>
              <a:defRPr sz="26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885032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627EF-1022-4358-90AD-36A101F18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3F0009-0E59-4D3A-8251-F19C4EB10726}"/>
              </a:ext>
            </a:extLst>
          </p:cNvPr>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AFB2E7-E020-4FC6-AF75-E7B03FA9378D}"/>
              </a:ext>
            </a:extLst>
          </p:cNvPr>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EC805C-50A0-42C8-BA51-1E9A5D2E86C5}"/>
              </a:ext>
            </a:extLst>
          </p:cNvPr>
          <p:cNvSpPr>
            <a:spLocks noGrp="1"/>
          </p:cNvSpPr>
          <p:nvPr>
            <p:ph type="dt" sz="half" idx="10"/>
          </p:nvPr>
        </p:nvSpPr>
        <p:spPr/>
        <p:txBody>
          <a:bodyPr/>
          <a:lstStyle/>
          <a:p>
            <a:endParaRPr lang="en-US" dirty="0"/>
          </a:p>
        </p:txBody>
      </p:sp>
      <p:sp>
        <p:nvSpPr>
          <p:cNvPr id="8" name="Slide Number Placeholder 5">
            <a:extLst>
              <a:ext uri="{FF2B5EF4-FFF2-40B4-BE49-F238E27FC236}">
                <a16:creationId xmlns:a16="http://schemas.microsoft.com/office/drawing/2014/main" id="{9C937542-88CD-4561-A338-EB2F6C1993E7}"/>
              </a:ext>
            </a:extLst>
          </p:cNvPr>
          <p:cNvSpPr>
            <a:spLocks noGrp="1"/>
          </p:cNvSpPr>
          <p:nvPr>
            <p:ph type="sldNum" sz="quarter" idx="12"/>
          </p:nvPr>
        </p:nvSpPr>
        <p:spPr>
          <a:xfrm>
            <a:off x="9148841" y="6356449"/>
            <a:ext cx="2844800" cy="365125"/>
          </a:xfrm>
          <a:prstGeom prst="rect">
            <a:avLst/>
          </a:prstGeom>
          <a:effectLst/>
        </p:spPr>
        <p:txBody>
          <a:bodyPr/>
          <a:lstStyle>
            <a:lvl1pPr>
              <a:defRPr sz="1000">
                <a:latin typeface="Arial" panose="020B0604020202020204" pitchFamily="34" charset="0"/>
                <a:cs typeface="Arial" panose="020B0604020202020204" pitchFamily="34" charset="0"/>
              </a:defRPr>
            </a:lvl1pPr>
          </a:lstStyle>
          <a:p>
            <a:fld id="{D983F1FA-211D-3044-9E35-958DFBC26156}" type="slidenum">
              <a:rPr lang="en-US" smtClean="0">
                <a:solidFill>
                  <a:prstClr val="white"/>
                </a:solidFill>
              </a:rPr>
              <a:pPr/>
              <a:t>‹#›</a:t>
            </a:fld>
            <a:endParaRPr lang="en-US" sz="1000" dirty="0">
              <a:solidFill>
                <a:prstClr val="white"/>
              </a:solidFill>
            </a:endParaRPr>
          </a:p>
        </p:txBody>
      </p:sp>
    </p:spTree>
    <p:extLst>
      <p:ext uri="{BB962C8B-B14F-4D97-AF65-F5344CB8AC3E}">
        <p14:creationId xmlns:p14="http://schemas.microsoft.com/office/powerpoint/2010/main" val="39039343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787F1D-8053-4C90-A584-8B1CEADF4FFC}"/>
              </a:ext>
            </a:extLst>
          </p:cNvPr>
          <p:cNvSpPr>
            <a:spLocks noGrp="1"/>
          </p:cNvSpPr>
          <p:nvPr>
            <p:ph type="dt" sz="half" idx="10"/>
          </p:nvPr>
        </p:nvSpPr>
        <p:spPr/>
        <p:txBody>
          <a:bodyPr/>
          <a:lstStyle/>
          <a:p>
            <a:endParaRPr lang="en-US" dirty="0"/>
          </a:p>
        </p:txBody>
      </p:sp>
      <p:sp>
        <p:nvSpPr>
          <p:cNvPr id="5" name="Slide Number Placeholder 5">
            <a:extLst>
              <a:ext uri="{FF2B5EF4-FFF2-40B4-BE49-F238E27FC236}">
                <a16:creationId xmlns:a16="http://schemas.microsoft.com/office/drawing/2014/main" id="{08585CE4-84C0-4CB9-AC9F-3F457D82615F}"/>
              </a:ext>
            </a:extLst>
          </p:cNvPr>
          <p:cNvSpPr>
            <a:spLocks noGrp="1"/>
          </p:cNvSpPr>
          <p:nvPr>
            <p:ph type="sldNum" sz="quarter" idx="12"/>
          </p:nvPr>
        </p:nvSpPr>
        <p:spPr>
          <a:xfrm>
            <a:off x="9148841" y="6356449"/>
            <a:ext cx="2844800" cy="365125"/>
          </a:xfrm>
          <a:prstGeom prst="rect">
            <a:avLst/>
          </a:prstGeom>
          <a:effectLst/>
        </p:spPr>
        <p:txBody>
          <a:bodyPr/>
          <a:lstStyle>
            <a:lvl1pPr>
              <a:defRPr sz="1000">
                <a:latin typeface="Arial" panose="020B0604020202020204" pitchFamily="34" charset="0"/>
                <a:cs typeface="Arial" panose="020B0604020202020204" pitchFamily="34" charset="0"/>
              </a:defRPr>
            </a:lvl1pPr>
          </a:lstStyle>
          <a:p>
            <a:fld id="{D983F1FA-211D-3044-9E35-958DFBC26156}" type="slidenum">
              <a:rPr lang="en-US" smtClean="0">
                <a:solidFill>
                  <a:prstClr val="white"/>
                </a:solidFill>
              </a:rPr>
              <a:pPr/>
              <a:t>‹#›</a:t>
            </a:fld>
            <a:endParaRPr lang="en-US" sz="1000" dirty="0">
              <a:solidFill>
                <a:prstClr val="white"/>
              </a:solidFill>
            </a:endParaRPr>
          </a:p>
        </p:txBody>
      </p:sp>
    </p:spTree>
    <p:extLst>
      <p:ext uri="{BB962C8B-B14F-4D97-AF65-F5344CB8AC3E}">
        <p14:creationId xmlns:p14="http://schemas.microsoft.com/office/powerpoint/2010/main" val="30281216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A7A92-F692-B04B-AD4F-BD24A0DA8B49}"/>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2333A5-8710-BA49-937B-278AD756DEA2}"/>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DF2018F-F75E-D746-BF46-B5EDF7D6169D}"/>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379EF3-0343-B543-BDC5-6BCB93DD95BC}"/>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A857701-0FA3-764A-BF42-75AD18AF4888}"/>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158B16-E601-EE4D-AFD7-4C1686C07028}"/>
              </a:ext>
            </a:extLst>
          </p:cNvPr>
          <p:cNvSpPr>
            <a:spLocks noGrp="1"/>
          </p:cNvSpPr>
          <p:nvPr>
            <p:ph type="dt" sz="half" idx="10"/>
          </p:nvPr>
        </p:nvSpPr>
        <p:spPr/>
        <p:txBody>
          <a:bodyPr/>
          <a:lstStyle/>
          <a:p>
            <a:fld id="{46832E1F-CF33-AC45-BCFA-EBD85F8E422A}" type="datetimeFigureOut">
              <a:rPr lang="en-US" smtClean="0"/>
              <a:t>2/28/2024</a:t>
            </a:fld>
            <a:endParaRPr lang="en-US" dirty="0"/>
          </a:p>
        </p:txBody>
      </p:sp>
      <p:sp>
        <p:nvSpPr>
          <p:cNvPr id="8" name="Footer Placeholder 7">
            <a:extLst>
              <a:ext uri="{FF2B5EF4-FFF2-40B4-BE49-F238E27FC236}">
                <a16:creationId xmlns:a16="http://schemas.microsoft.com/office/drawing/2014/main" id="{B5BAAAEF-2439-A048-BDFB-F670C72113E1}"/>
              </a:ext>
            </a:extLst>
          </p:cNvPr>
          <p:cNvSpPr>
            <a:spLocks noGrp="1"/>
          </p:cNvSpPr>
          <p:nvPr>
            <p:ph type="ftr" sz="quarter" idx="11"/>
          </p:nvPr>
        </p:nvSpPr>
        <p:spPr>
          <a:xfrm>
            <a:off x="4165600" y="6356449"/>
            <a:ext cx="3860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EA4B8E8B-EBCE-B649-9589-916925F58743}"/>
              </a:ext>
            </a:extLst>
          </p:cNvPr>
          <p:cNvSpPr>
            <a:spLocks noGrp="1"/>
          </p:cNvSpPr>
          <p:nvPr>
            <p:ph type="sldNum" sz="quarter" idx="12"/>
          </p:nvPr>
        </p:nvSpPr>
        <p:spPr>
          <a:xfrm>
            <a:off x="9250441" y="6356449"/>
            <a:ext cx="2844800" cy="365125"/>
          </a:xfrm>
          <a:prstGeom prst="rect">
            <a:avLst/>
          </a:prstGeom>
        </p:spPr>
        <p:txBody>
          <a:bodyPr/>
          <a:lstStyle/>
          <a:p>
            <a:fld id="{9C3DACFC-8745-DA4C-8F83-60920582CE69}" type="slidenum">
              <a:rPr lang="en-US" smtClean="0"/>
              <a:t>‹#›</a:t>
            </a:fld>
            <a:endParaRPr lang="en-US" dirty="0"/>
          </a:p>
        </p:txBody>
      </p:sp>
    </p:spTree>
    <p:extLst>
      <p:ext uri="{BB962C8B-B14F-4D97-AF65-F5344CB8AC3E}">
        <p14:creationId xmlns:p14="http://schemas.microsoft.com/office/powerpoint/2010/main" val="1518683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2/28/2024</a:t>
            </a:fld>
            <a:endParaRPr lang="en-US" dirty="0"/>
          </a:p>
        </p:txBody>
      </p:sp>
      <p:sp>
        <p:nvSpPr>
          <p:cNvPr id="4" name="Footer Placeholder 3"/>
          <p:cNvSpPr>
            <a:spLocks noGrp="1"/>
          </p:cNvSpPr>
          <p:nvPr>
            <p:ph type="ftr" sz="quarter" idx="11"/>
          </p:nvPr>
        </p:nvSpPr>
        <p:spPr>
          <a:xfrm>
            <a:off x="4165600" y="6356449"/>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9250441" y="6356449"/>
            <a:ext cx="2844800" cy="365125"/>
          </a:xfrm>
          <a:prstGeom prst="rect">
            <a:avLst/>
          </a:prstGeom>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31963586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Divider Slide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5ED376-3B63-4BF5-8FE7-6E13F6B5E102}"/>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a:extLst>
              <a:ext uri="{FF2B5EF4-FFF2-40B4-BE49-F238E27FC236}">
                <a16:creationId xmlns:a16="http://schemas.microsoft.com/office/drawing/2014/main" id="{E4FA9B3C-1FF1-914D-A59E-CA40875151CE}"/>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Divider Slide 2</a:t>
            </a:r>
          </a:p>
        </p:txBody>
      </p:sp>
    </p:spTree>
    <p:extLst>
      <p:ext uri="{BB962C8B-B14F-4D97-AF65-F5344CB8AC3E}">
        <p14:creationId xmlns:p14="http://schemas.microsoft.com/office/powerpoint/2010/main" val="1085862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838200" y="1608667"/>
            <a:ext cx="10515600" cy="4247991"/>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8192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Sidebar Photo">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95C181A-A9BA-764D-9C94-AB35096B24E3}"/>
              </a:ext>
            </a:extLst>
          </p:cNvPr>
          <p:cNvPicPr>
            <a:picLocks noChangeAspect="1"/>
          </p:cNvPicPr>
          <p:nvPr userDrawn="1"/>
        </p:nvPicPr>
        <p:blipFill rotWithShape="1">
          <a:blip r:embed="rId2" cstate="print">
            <a:alphaModFix amt="7000"/>
            <a:extLst>
              <a:ext uri="{28A0092B-C50C-407E-A947-70E740481C1C}">
                <a14:useLocalDpi xmlns:a14="http://schemas.microsoft.com/office/drawing/2010/main"/>
              </a:ext>
            </a:extLst>
          </a:blip>
          <a:srcRect t="33903" b="4214"/>
          <a:stretch/>
        </p:blipFill>
        <p:spPr>
          <a:xfrm>
            <a:off x="0" y="1431561"/>
            <a:ext cx="12192000" cy="4289763"/>
          </a:xfrm>
          <a:prstGeom prst="rect">
            <a:avLst/>
          </a:prstGeom>
        </p:spPr>
      </p:pic>
      <p:sp>
        <p:nvSpPr>
          <p:cNvPr id="11" name="Picture Placeholder 2">
            <a:extLst>
              <a:ext uri="{FF2B5EF4-FFF2-40B4-BE49-F238E27FC236}">
                <a16:creationId xmlns:a16="http://schemas.microsoft.com/office/drawing/2014/main" id="{F89232B3-75B4-4844-BDA8-8CA59EC50269}"/>
              </a:ext>
            </a:extLst>
          </p:cNvPr>
          <p:cNvSpPr>
            <a:spLocks noGrp="1" noChangeAspect="1"/>
          </p:cNvSpPr>
          <p:nvPr>
            <p:ph type="pic" idx="14"/>
          </p:nvPr>
        </p:nvSpPr>
        <p:spPr>
          <a:xfrm>
            <a:off x="7342409" y="1686408"/>
            <a:ext cx="4011391" cy="3740031"/>
          </a:xfr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4" name="Content Placeholder 2">
            <a:extLst>
              <a:ext uri="{FF2B5EF4-FFF2-40B4-BE49-F238E27FC236}">
                <a16:creationId xmlns:a16="http://schemas.microsoft.com/office/drawing/2014/main" id="{300C3B68-8455-D448-9503-AB8AC173FFAE}"/>
              </a:ext>
            </a:extLst>
          </p:cNvPr>
          <p:cNvSpPr>
            <a:spLocks noGrp="1"/>
          </p:cNvSpPr>
          <p:nvPr>
            <p:ph idx="1"/>
          </p:nvPr>
        </p:nvSpPr>
        <p:spPr>
          <a:xfrm>
            <a:off x="838202" y="1686408"/>
            <a:ext cx="6117234" cy="3740031"/>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54B5D15-7620-8943-B1D6-C4989A375AA5}"/>
              </a:ext>
            </a:extLst>
          </p:cNvPr>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336392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1F8B34-1A3D-4F01-BD1F-359E17208809}"/>
              </a:ext>
            </a:extLst>
          </p:cNvPr>
          <p:cNvSpPr/>
          <p:nvPr userDrawn="1"/>
        </p:nvSpPr>
        <p:spPr>
          <a:xfrm>
            <a:off x="0" y="0"/>
            <a:ext cx="12192000" cy="5956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838200" y="1608667"/>
            <a:ext cx="10515600" cy="4247991"/>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5624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38200"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6153464"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spTree>
    <p:extLst>
      <p:ext uri="{BB962C8B-B14F-4D97-AF65-F5344CB8AC3E}">
        <p14:creationId xmlns:p14="http://schemas.microsoft.com/office/powerpoint/2010/main" val="3863184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38201"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4515165"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6" name="Content Placeholder 2">
            <a:extLst>
              <a:ext uri="{FF2B5EF4-FFF2-40B4-BE49-F238E27FC236}">
                <a16:creationId xmlns:a16="http://schemas.microsoft.com/office/drawing/2014/main" id="{B41E6513-3F0C-8343-90AD-D2400055D19D}"/>
              </a:ext>
            </a:extLst>
          </p:cNvPr>
          <p:cNvSpPr>
            <a:spLocks noGrp="1"/>
          </p:cNvSpPr>
          <p:nvPr>
            <p:ph idx="11" hasCustomPrompt="1"/>
          </p:nvPr>
        </p:nvSpPr>
        <p:spPr>
          <a:xfrm>
            <a:off x="8192129"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Tree>
    <p:extLst>
      <p:ext uri="{BB962C8B-B14F-4D97-AF65-F5344CB8AC3E}">
        <p14:creationId xmlns:p14="http://schemas.microsoft.com/office/powerpoint/2010/main" val="2998879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5ED376-3B63-4BF5-8FE7-6E13F6B5E102}"/>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a:extLst>
              <a:ext uri="{FF2B5EF4-FFF2-40B4-BE49-F238E27FC236}">
                <a16:creationId xmlns:a16="http://schemas.microsoft.com/office/drawing/2014/main" id="{E4FA9B3C-1FF1-914D-A59E-CA40875151CE}"/>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Divider Slide 2</a:t>
            </a:r>
          </a:p>
        </p:txBody>
      </p:sp>
    </p:spTree>
    <p:extLst>
      <p:ext uri="{BB962C8B-B14F-4D97-AF65-F5344CB8AC3E}">
        <p14:creationId xmlns:p14="http://schemas.microsoft.com/office/powerpoint/2010/main" val="296714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ne Chart 1">
    <p:bg>
      <p:bgPr>
        <a:solidFill>
          <a:srgbClr val="FFF3CC"/>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3FBD5ED0-A7AC-1E4A-805A-1A86C021CA9E}"/>
              </a:ext>
            </a:extLst>
          </p:cNvPr>
          <p:cNvCxnSpPr/>
          <p:nvPr userDrawn="1"/>
        </p:nvCxnSpPr>
        <p:spPr>
          <a:xfrm>
            <a:off x="0" y="2301240"/>
            <a:ext cx="1219200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87624B8-2A3F-4234-B65D-84C63F7AC2A9}"/>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Hexagon 3">
            <a:extLst>
              <a:ext uri="{FF2B5EF4-FFF2-40B4-BE49-F238E27FC236}">
                <a16:creationId xmlns:a16="http://schemas.microsoft.com/office/drawing/2014/main" id="{C62E5F35-D24D-1548-AC40-C09D150F2D40}"/>
              </a:ext>
            </a:extLst>
          </p:cNvPr>
          <p:cNvSpPr>
            <a:spLocks/>
          </p:cNvSpPr>
          <p:nvPr userDrawn="1"/>
        </p:nvSpPr>
        <p:spPr>
          <a:xfrm>
            <a:off x="1113017" y="1691638"/>
            <a:ext cx="1375261" cy="1188720"/>
          </a:xfrm>
          <a:prstGeom prst="hexagon">
            <a:avLst/>
          </a:prstGeom>
          <a:solidFill>
            <a:srgbClr val="003E7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exagon 12">
            <a:extLst>
              <a:ext uri="{FF2B5EF4-FFF2-40B4-BE49-F238E27FC236}">
                <a16:creationId xmlns:a16="http://schemas.microsoft.com/office/drawing/2014/main" id="{5F4EDF85-509D-EF49-87BA-059B1A183414}"/>
              </a:ext>
            </a:extLst>
          </p:cNvPr>
          <p:cNvSpPr>
            <a:spLocks/>
          </p:cNvSpPr>
          <p:nvPr userDrawn="1"/>
        </p:nvSpPr>
        <p:spPr>
          <a:xfrm>
            <a:off x="3286725" y="1691638"/>
            <a:ext cx="1375261" cy="1188720"/>
          </a:xfrm>
          <a:prstGeom prst="hexagon">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CCAE2731-5447-104D-A243-3FA237F3239D}"/>
              </a:ext>
            </a:extLst>
          </p:cNvPr>
          <p:cNvSpPr>
            <a:spLocks/>
          </p:cNvSpPr>
          <p:nvPr userDrawn="1"/>
        </p:nvSpPr>
        <p:spPr>
          <a:xfrm>
            <a:off x="7634141" y="1691636"/>
            <a:ext cx="1375261" cy="1188720"/>
          </a:xfrm>
          <a:prstGeom prst="hexagon">
            <a:avLst/>
          </a:prstGeom>
          <a:solidFill>
            <a:srgbClr val="B0D3EB"/>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xagon 14">
            <a:extLst>
              <a:ext uri="{FF2B5EF4-FFF2-40B4-BE49-F238E27FC236}">
                <a16:creationId xmlns:a16="http://schemas.microsoft.com/office/drawing/2014/main" id="{E197F718-EB2E-2B46-88FD-4CF0004C359C}"/>
              </a:ext>
            </a:extLst>
          </p:cNvPr>
          <p:cNvSpPr>
            <a:spLocks/>
          </p:cNvSpPr>
          <p:nvPr userDrawn="1"/>
        </p:nvSpPr>
        <p:spPr>
          <a:xfrm>
            <a:off x="9807850" y="1691635"/>
            <a:ext cx="1375261" cy="1188720"/>
          </a:xfrm>
          <a:prstGeom prst="hexagon">
            <a:avLst/>
          </a:prstGeom>
          <a:solidFill>
            <a:srgbClr val="6666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08825400-135B-1D4A-9A53-CD11C5C5B8F9}"/>
              </a:ext>
            </a:extLst>
          </p:cNvPr>
          <p:cNvSpPr>
            <a:spLocks/>
          </p:cNvSpPr>
          <p:nvPr userDrawn="1"/>
        </p:nvSpPr>
        <p:spPr>
          <a:xfrm>
            <a:off x="5460433" y="1691637"/>
            <a:ext cx="1375261" cy="1188720"/>
          </a:xfrm>
          <a:prstGeom prst="hexagon">
            <a:avLst/>
          </a:prstGeom>
          <a:solidFill>
            <a:srgbClr val="6DABD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2">
            <a:extLst>
              <a:ext uri="{FF2B5EF4-FFF2-40B4-BE49-F238E27FC236}">
                <a16:creationId xmlns:a16="http://schemas.microsoft.com/office/drawing/2014/main" id="{D6481BA6-A1B1-9442-AE32-0598A33AA38C}"/>
              </a:ext>
            </a:extLst>
          </p:cNvPr>
          <p:cNvSpPr>
            <a:spLocks noGrp="1"/>
          </p:cNvSpPr>
          <p:nvPr>
            <p:ph type="body" idx="1" hasCustomPrompt="1"/>
          </p:nvPr>
        </p:nvSpPr>
        <p:spPr>
          <a:xfrm>
            <a:off x="786315"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39" name="Content Placeholder 2">
            <a:extLst>
              <a:ext uri="{FF2B5EF4-FFF2-40B4-BE49-F238E27FC236}">
                <a16:creationId xmlns:a16="http://schemas.microsoft.com/office/drawing/2014/main" id="{D45BF9D4-0066-2543-B201-7496D2F88B01}"/>
              </a:ext>
            </a:extLst>
          </p:cNvPr>
          <p:cNvSpPr>
            <a:spLocks noGrp="1"/>
          </p:cNvSpPr>
          <p:nvPr>
            <p:ph idx="11" hasCustomPrompt="1"/>
          </p:nvPr>
        </p:nvSpPr>
        <p:spPr>
          <a:xfrm>
            <a:off x="784727"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0" name="Text Placeholder 2">
            <a:extLst>
              <a:ext uri="{FF2B5EF4-FFF2-40B4-BE49-F238E27FC236}">
                <a16:creationId xmlns:a16="http://schemas.microsoft.com/office/drawing/2014/main" id="{8B671FC8-0E69-8A44-995B-F85D7A0B93FF}"/>
              </a:ext>
            </a:extLst>
          </p:cNvPr>
          <p:cNvSpPr>
            <a:spLocks noGrp="1"/>
          </p:cNvSpPr>
          <p:nvPr>
            <p:ph type="body" idx="12" hasCustomPrompt="1"/>
          </p:nvPr>
        </p:nvSpPr>
        <p:spPr>
          <a:xfrm>
            <a:off x="2971833"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1" name="Content Placeholder 2">
            <a:extLst>
              <a:ext uri="{FF2B5EF4-FFF2-40B4-BE49-F238E27FC236}">
                <a16:creationId xmlns:a16="http://schemas.microsoft.com/office/drawing/2014/main" id="{AE173DC9-2DA6-9B44-9A18-093E325C7DD3}"/>
              </a:ext>
            </a:extLst>
          </p:cNvPr>
          <p:cNvSpPr>
            <a:spLocks noGrp="1"/>
          </p:cNvSpPr>
          <p:nvPr>
            <p:ph idx="13" hasCustomPrompt="1"/>
          </p:nvPr>
        </p:nvSpPr>
        <p:spPr>
          <a:xfrm>
            <a:off x="2970245"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2" name="Text Placeholder 2">
            <a:extLst>
              <a:ext uri="{FF2B5EF4-FFF2-40B4-BE49-F238E27FC236}">
                <a16:creationId xmlns:a16="http://schemas.microsoft.com/office/drawing/2014/main" id="{5834E881-EFBA-7A4A-B3B2-CD87BEDD5C2D}"/>
              </a:ext>
            </a:extLst>
          </p:cNvPr>
          <p:cNvSpPr>
            <a:spLocks noGrp="1"/>
          </p:cNvSpPr>
          <p:nvPr>
            <p:ph type="body" idx="14" hasCustomPrompt="1"/>
          </p:nvPr>
        </p:nvSpPr>
        <p:spPr>
          <a:xfrm>
            <a:off x="5131251"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3" name="Content Placeholder 2">
            <a:extLst>
              <a:ext uri="{FF2B5EF4-FFF2-40B4-BE49-F238E27FC236}">
                <a16:creationId xmlns:a16="http://schemas.microsoft.com/office/drawing/2014/main" id="{5AEB8A8F-6E37-8A4F-A35F-0606DDA7015B}"/>
              </a:ext>
            </a:extLst>
          </p:cNvPr>
          <p:cNvSpPr>
            <a:spLocks noGrp="1"/>
          </p:cNvSpPr>
          <p:nvPr>
            <p:ph idx="15" hasCustomPrompt="1"/>
          </p:nvPr>
        </p:nvSpPr>
        <p:spPr>
          <a:xfrm>
            <a:off x="5129663"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4" name="Text Placeholder 2">
            <a:extLst>
              <a:ext uri="{FF2B5EF4-FFF2-40B4-BE49-F238E27FC236}">
                <a16:creationId xmlns:a16="http://schemas.microsoft.com/office/drawing/2014/main" id="{43F887E5-53F4-4B45-8A7F-1287C355517D}"/>
              </a:ext>
            </a:extLst>
          </p:cNvPr>
          <p:cNvSpPr>
            <a:spLocks noGrp="1"/>
          </p:cNvSpPr>
          <p:nvPr>
            <p:ph type="body" idx="16" hasCustomPrompt="1"/>
          </p:nvPr>
        </p:nvSpPr>
        <p:spPr>
          <a:xfrm>
            <a:off x="7316769"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5" name="Content Placeholder 2">
            <a:extLst>
              <a:ext uri="{FF2B5EF4-FFF2-40B4-BE49-F238E27FC236}">
                <a16:creationId xmlns:a16="http://schemas.microsoft.com/office/drawing/2014/main" id="{B30963FA-92AE-2547-B3E1-077EF0796C21}"/>
              </a:ext>
            </a:extLst>
          </p:cNvPr>
          <p:cNvSpPr>
            <a:spLocks noGrp="1"/>
          </p:cNvSpPr>
          <p:nvPr>
            <p:ph idx="17" hasCustomPrompt="1"/>
          </p:nvPr>
        </p:nvSpPr>
        <p:spPr>
          <a:xfrm>
            <a:off x="7315181"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6" name="Text Placeholder 2">
            <a:extLst>
              <a:ext uri="{FF2B5EF4-FFF2-40B4-BE49-F238E27FC236}">
                <a16:creationId xmlns:a16="http://schemas.microsoft.com/office/drawing/2014/main" id="{F423E667-7B78-264B-B728-BF11CCDEDE5B}"/>
              </a:ext>
            </a:extLst>
          </p:cNvPr>
          <p:cNvSpPr>
            <a:spLocks noGrp="1"/>
          </p:cNvSpPr>
          <p:nvPr>
            <p:ph type="body" idx="18" hasCustomPrompt="1"/>
          </p:nvPr>
        </p:nvSpPr>
        <p:spPr>
          <a:xfrm>
            <a:off x="9538010" y="3150061"/>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7" name="Content Placeholder 2">
            <a:extLst>
              <a:ext uri="{FF2B5EF4-FFF2-40B4-BE49-F238E27FC236}">
                <a16:creationId xmlns:a16="http://schemas.microsoft.com/office/drawing/2014/main" id="{F4810DE5-5EF9-5643-BDF2-F3510AA92A66}"/>
              </a:ext>
            </a:extLst>
          </p:cNvPr>
          <p:cNvSpPr>
            <a:spLocks noGrp="1"/>
          </p:cNvSpPr>
          <p:nvPr>
            <p:ph idx="19" hasCustomPrompt="1"/>
          </p:nvPr>
        </p:nvSpPr>
        <p:spPr>
          <a:xfrm>
            <a:off x="9536422" y="3654385"/>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8" name="Title 1">
            <a:extLst>
              <a:ext uri="{FF2B5EF4-FFF2-40B4-BE49-F238E27FC236}">
                <a16:creationId xmlns:a16="http://schemas.microsoft.com/office/drawing/2014/main" id="{34C7C329-D5D5-5A4B-BF6D-98F84A28F56B}"/>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spTree>
    <p:extLst>
      <p:ext uri="{BB962C8B-B14F-4D97-AF65-F5344CB8AC3E}">
        <p14:creationId xmlns:p14="http://schemas.microsoft.com/office/powerpoint/2010/main" val="2516457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oleObject" Target="../embeddings/oleObject2.bin"/><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ags" Target="../tags/tag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ags" Target="../tags/tag3.xml"/><Relationship Id="rId5" Type="http://schemas.openxmlformats.org/officeDocument/2006/relationships/slideLayout" Target="../slideLayouts/slideLayout15.xml"/><Relationship Id="rId15" Type="http://schemas.openxmlformats.org/officeDocument/2006/relationships/image" Target="../media/image2.png"/><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7.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6.emf"/><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oleObject" Target="../embeddings/oleObject3.bin"/><Relationship Id="rId5" Type="http://schemas.openxmlformats.org/officeDocument/2006/relationships/slideLayout" Target="../slideLayouts/slideLayout24.xml"/><Relationship Id="rId10" Type="http://schemas.openxmlformats.org/officeDocument/2006/relationships/tags" Target="../tags/tag5.xml"/><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3E72"/>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BD078E2-9CB4-46A0-895E-ACAA51683EE8}"/>
              </a:ext>
            </a:extLst>
          </p:cNvPr>
          <p:cNvGraphicFramePr>
            <a:graphicFrameLocks noChangeAspect="1"/>
          </p:cNvGraphicFramePr>
          <p:nvPr userDrawn="1">
            <p:custDataLst>
              <p:tags r:id="rId12"/>
            </p:custDataLst>
            <p:extLst>
              <p:ext uri="{D42A27DB-BD31-4B8C-83A1-F6EECF244321}">
                <p14:modId xmlns:p14="http://schemas.microsoft.com/office/powerpoint/2010/main" val="2351209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95" imgH="396" progId="TCLayout.ActiveDocument.1">
                  <p:embed/>
                </p:oleObj>
              </mc:Choice>
              <mc:Fallback>
                <p:oleObj name="think-cell Slide" r:id="rId14" imgW="395" imgH="396" progId="TCLayout.ActiveDocument.1">
                  <p:embed/>
                  <p:pic>
                    <p:nvPicPr>
                      <p:cNvPr id="5" name="Object 4" hidden="1">
                        <a:extLst>
                          <a:ext uri="{FF2B5EF4-FFF2-40B4-BE49-F238E27FC236}">
                            <a16:creationId xmlns:a16="http://schemas.microsoft.com/office/drawing/2014/main" id="{9BD078E2-9CB4-46A0-895E-ACAA51683EE8}"/>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9D75F2B-26F1-4B72-B4D6-4920F47D18C5}"/>
              </a:ext>
            </a:extLst>
          </p:cNvPr>
          <p:cNvSpPr/>
          <p:nvPr userDrawn="1">
            <p:custDataLst>
              <p:tags r:id="rId1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dirty="0">
              <a:latin typeface="Calibri" panose="020F0502020204030204" pitchFamily="34" charset="0"/>
              <a:ea typeface="+mj-ea"/>
              <a:cs typeface="+mj-cs"/>
              <a:sym typeface="Calibri" panose="020F0502020204030204" pitchFamily="34" charset="0"/>
            </a:endParaRPr>
          </a:p>
        </p:txBody>
      </p:sp>
      <p:sp>
        <p:nvSpPr>
          <p:cNvPr id="3" name="Text Placeholder 2"/>
          <p:cNvSpPr>
            <a:spLocks noGrp="1"/>
          </p:cNvSpPr>
          <p:nvPr>
            <p:ph type="body" idx="1"/>
          </p:nvPr>
        </p:nvSpPr>
        <p:spPr>
          <a:xfrm>
            <a:off x="838200" y="1295770"/>
            <a:ext cx="10515600" cy="462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0282AFD7-9EFA-6C4F-B6A5-7614434EE618}"/>
              </a:ext>
            </a:extLst>
          </p:cNvPr>
          <p:cNvSpPr/>
          <p:nvPr userDrawn="1"/>
        </p:nvSpPr>
        <p:spPr>
          <a:xfrm>
            <a:off x="0" y="5909238"/>
            <a:ext cx="12192000" cy="948762"/>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pic>
        <p:nvPicPr>
          <p:cNvPr id="19" name="Picture 18">
            <a:extLst>
              <a:ext uri="{FF2B5EF4-FFF2-40B4-BE49-F238E27FC236}">
                <a16:creationId xmlns:a16="http://schemas.microsoft.com/office/drawing/2014/main" id="{38720615-61FF-6E41-A7ED-80FB5D7C4C08}"/>
              </a:ext>
            </a:extLst>
          </p:cNvPr>
          <p:cNvPicPr>
            <a:picLocks noChangeAspect="1"/>
          </p:cNvPicPr>
          <p:nvPr userDrawn="1"/>
        </p:nvPicPr>
        <p:blipFill rotWithShape="1">
          <a:blip r:embed="rId16" cstate="print">
            <a:extLst>
              <a:ext uri="{28A0092B-C50C-407E-A947-70E740481C1C}">
                <a14:useLocalDpi xmlns:a14="http://schemas.microsoft.com/office/drawing/2010/main"/>
              </a:ext>
            </a:extLst>
          </a:blip>
          <a:srcRect/>
          <a:stretch/>
        </p:blipFill>
        <p:spPr>
          <a:xfrm>
            <a:off x="9411255" y="5992119"/>
            <a:ext cx="1942545" cy="783000"/>
          </a:xfrm>
          <a:prstGeom prst="rect">
            <a:avLst/>
          </a:prstGeom>
        </p:spPr>
      </p:pic>
    </p:spTree>
    <p:extLst>
      <p:ext uri="{BB962C8B-B14F-4D97-AF65-F5344CB8AC3E}">
        <p14:creationId xmlns:p14="http://schemas.microsoft.com/office/powerpoint/2010/main" val="42753834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hdr="0" ftr="0" dt="0"/>
  <p:txStyles>
    <p:title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lumMod val="5000"/>
                <a:lumOff val="95000"/>
              </a:schemeClr>
            </a:gs>
            <a:gs pos="100000">
              <a:srgbClr val="AEB0B6"/>
            </a:gs>
          </a:gsLst>
          <a:lin ang="5400000" scaled="1"/>
        </a:gra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BD078E2-9CB4-46A0-895E-ACAA51683EE8}"/>
              </a:ext>
            </a:extLst>
          </p:cNvPr>
          <p:cNvGraphicFramePr>
            <a:graphicFrameLocks noChangeAspect="1"/>
          </p:cNvGraphicFramePr>
          <p:nvPr userDrawn="1">
            <p:custDataLst>
              <p:tags r:id="rId11"/>
            </p:custDataLst>
            <p:extLst>
              <p:ext uri="{D42A27DB-BD31-4B8C-83A1-F6EECF244321}">
                <p14:modId xmlns:p14="http://schemas.microsoft.com/office/powerpoint/2010/main" val="2351209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95" imgH="396" progId="TCLayout.ActiveDocument.1">
                  <p:embed/>
                </p:oleObj>
              </mc:Choice>
              <mc:Fallback>
                <p:oleObj name="think-cell Slide" r:id="rId13" imgW="395" imgH="396" progId="TCLayout.ActiveDocument.1">
                  <p:embed/>
                  <p:pic>
                    <p:nvPicPr>
                      <p:cNvPr id="5" name="Object 4" hidden="1">
                        <a:extLst>
                          <a:ext uri="{FF2B5EF4-FFF2-40B4-BE49-F238E27FC236}">
                            <a16:creationId xmlns:a16="http://schemas.microsoft.com/office/drawing/2014/main" id="{9BD078E2-9CB4-46A0-895E-ACAA51683EE8}"/>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9D75F2B-26F1-4B72-B4D6-4920F47D18C5}"/>
              </a:ext>
            </a:extLst>
          </p:cNvPr>
          <p:cNvSpPr/>
          <p:nvPr userDrawn="1">
            <p:custDataLst>
              <p:tags r:id="rId1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dirty="0">
              <a:latin typeface="Calibri" panose="020F0502020204030204" pitchFamily="34" charset="0"/>
              <a:ea typeface="+mj-ea"/>
              <a:cs typeface="+mj-cs"/>
              <a:sym typeface="Calibri" panose="020F0502020204030204" pitchFamily="34" charset="0"/>
            </a:endParaRPr>
          </a:p>
        </p:txBody>
      </p:sp>
      <p:sp>
        <p:nvSpPr>
          <p:cNvPr id="15" name="Rectangle 14">
            <a:extLst>
              <a:ext uri="{FF2B5EF4-FFF2-40B4-BE49-F238E27FC236}">
                <a16:creationId xmlns:a16="http://schemas.microsoft.com/office/drawing/2014/main" id="{0282AFD7-9EFA-6C4F-B6A5-7614434EE618}"/>
              </a:ext>
            </a:extLst>
          </p:cNvPr>
          <p:cNvSpPr/>
          <p:nvPr userDrawn="1"/>
        </p:nvSpPr>
        <p:spPr>
          <a:xfrm>
            <a:off x="0" y="5909238"/>
            <a:ext cx="12192000" cy="948762"/>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pic>
        <p:nvPicPr>
          <p:cNvPr id="19" name="Picture 18">
            <a:extLst>
              <a:ext uri="{FF2B5EF4-FFF2-40B4-BE49-F238E27FC236}">
                <a16:creationId xmlns:a16="http://schemas.microsoft.com/office/drawing/2014/main" id="{38720615-61FF-6E41-A7ED-80FB5D7C4C08}"/>
              </a:ext>
            </a:extLst>
          </p:cNvPr>
          <p:cNvPicPr>
            <a:picLocks noChangeAspect="1"/>
          </p:cNvPicPr>
          <p:nvPr userDrawn="1"/>
        </p:nvPicPr>
        <p:blipFill rotWithShape="1">
          <a:blip r:embed="rId15"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
        <p:nvSpPr>
          <p:cNvPr id="3" name="Text Placeholder 2"/>
          <p:cNvSpPr>
            <a:spLocks noGrp="1"/>
          </p:cNvSpPr>
          <p:nvPr>
            <p:ph type="body" idx="1"/>
          </p:nvPr>
        </p:nvSpPr>
        <p:spPr>
          <a:xfrm>
            <a:off x="838200" y="1295770"/>
            <a:ext cx="10515600" cy="462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827980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hf hdr="0" ftr="0" dt="0"/>
  <p:txStyles>
    <p:title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0"/>
            </p:custDataLst>
          </p:nvPr>
        </p:nvGraphicFramePr>
        <p:xfrm>
          <a:off x="2119" y="1594"/>
          <a:ext cx="2116" cy="1587"/>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4" name="Object 3" hidden="1"/>
                      <p:cNvPicPr/>
                      <p:nvPr/>
                    </p:nvPicPr>
                    <p:blipFill>
                      <a:blip r:embed="rId12"/>
                      <a:stretch>
                        <a:fillRect/>
                      </a:stretch>
                    </p:blipFill>
                    <p:spPr>
                      <a:xfrm>
                        <a:off x="2119" y="1594"/>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609600" y="0"/>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9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140685"/>
            <a:ext cx="12192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D221FCA4-14F3-4C41-8E91-9F3B1D564C30}"/>
              </a:ext>
            </a:extLst>
          </p:cNvPr>
          <p:cNvSpPr/>
          <p:nvPr userDrawn="1"/>
        </p:nvSpPr>
        <p:spPr>
          <a:xfrm>
            <a:off x="0" y="99"/>
            <a:ext cx="12192000" cy="685799"/>
          </a:xfrm>
          <a:prstGeom prst="rect">
            <a:avLst/>
          </a:prstGeom>
          <a:solidFill>
            <a:srgbClr val="002F56"/>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latin typeface="Arial" panose="020B0604020202020204" pitchFamily="34" charset="0"/>
              <a:cs typeface="Arial" panose="020B0604020202020204" pitchFamily="34" charset="0"/>
            </a:endParaRPr>
          </a:p>
        </p:txBody>
      </p:sp>
      <p:pic>
        <p:nvPicPr>
          <p:cNvPr id="17" name="Picture 16" descr="3. VA-PRIMARY-HORIZONTAL-WHITE-VECTOR2.png">
            <a:extLst>
              <a:ext uri="{FF2B5EF4-FFF2-40B4-BE49-F238E27FC236}">
                <a16:creationId xmlns:a16="http://schemas.microsoft.com/office/drawing/2014/main" id="{195246C4-D8CB-48A7-ED47-8643A9B3995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047241" y="6271414"/>
            <a:ext cx="2265193" cy="491987"/>
          </a:xfrm>
          <a:prstGeom prst="rect">
            <a:avLst/>
          </a:prstGeom>
        </p:spPr>
      </p:pic>
    </p:spTree>
    <p:extLst>
      <p:ext uri="{BB962C8B-B14F-4D97-AF65-F5344CB8AC3E}">
        <p14:creationId xmlns:p14="http://schemas.microsoft.com/office/powerpoint/2010/main" val="96376831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Lst>
  <p:hf hdr="0" ftr="0" dt="0"/>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microsoft.com/office/2018/10/relationships/comments" Target="../comments/modernComment_7F3E8DFE_5CC4BF0B.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hyperlink" Target="https://dvagov.sharepoint.com/:b:/r/sites/ORD-ToxicExposureFundTEF/Shared%20Documents/General/TEF%20Policy%20and%20Memos/FY24%20ORD%20Guidance%20Toxic%20Exposure%20Fund.pdf?csf=1&amp;web=1&amp;e=VAQGrh" TargetMode="External"/><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hyperlink" Target="https://www.research.va.gov/programs/orppe/education/webinars/session_archive.cfm?RecordID=217295&amp;Date06282023" TargetMode="Externa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hyperlink" Target="https://www.research.va.gov/programs/orppe/education/webinars/orppe-082522.pdf" TargetMode="External"/><Relationship Id="rId2" Type="http://schemas.openxmlformats.org/officeDocument/2006/relationships/hyperlink" Target="https://dvagov.sharepoint.com/:p:/r/sites/vacovhacomm/admin/ORDFinance/Shared%20Documents/Finance%20Best%20Practices/Introductory%20Concepts%20and%20Trainings/Monthly%20Finance%20Training%20Introduction%20to%20ORD%20Financial%20Management%20Resources.pptx?d=w3d323cad8fd541cb8c17215e4f72a30a&amp;csf=1&amp;web=1&amp;e=oQfpbU" TargetMode="External"/><Relationship Id="rId1" Type="http://schemas.openxmlformats.org/officeDocument/2006/relationships/slideLayout" Target="../slideLayouts/slideLayout27.xml"/><Relationship Id="rId6" Type="http://schemas.openxmlformats.org/officeDocument/2006/relationships/hyperlink" Target="https://www.research.va.gov/programs/orppe/education/webinars/session_archive.cfm?RecordID=217295&amp;Date06282023" TargetMode="External"/><Relationship Id="rId5" Type="http://schemas.openxmlformats.org/officeDocument/2006/relationships/hyperlink" Target="https://www.research.va.gov/programs/orppe/education/webinars/session_archive.cfm?RecordID=196695&amp;Date06232022" TargetMode="External"/><Relationship Id="rId4" Type="http://schemas.openxmlformats.org/officeDocument/2006/relationships/hyperlink" Target="https://www.research.va.gov/programs/orppe/education/webinars/session_archive.cfm?RecordID=207015&amp;Date12072022"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gcc02.safelinks.protection.outlook.com/?url=https%3A%2F%2Fdepartment.va.gov%2Ffinancial-document%2Fchapter-01a-va-journal-vouchers%2F&amp;data=05%7C01%7C%7C6ea8a189446345ccc15e08dbc05317e6%7Ce95f1b23abaf45ee821db7ab251ab3bf%7C0%7C0%7C638315235335770161%7CUnknown%7CTWFpbGZsb3d8eyJWIjoiMC4wLjAwMDAiLCJQIjoiV2luMzIiLCJBTiI6Ik1haWwiLCJXVCI6Mn0%3D%7C3000%7C%7C%7C&amp;sdata=9hiq1PeFLAPleG36gcUbUIpqC7g6nSQab%2FRAh8DsrWI%3D&amp;reserved=0" TargetMode="External"/><Relationship Id="rId2" Type="http://schemas.openxmlformats.org/officeDocument/2006/relationships/hyperlink" Target="https://gcc02.safelinks.protection.outlook.com/?url=https%3A%2F%2Fdvagov.sharepoint.com%2Fsites%2FOITFSCFAS%2FAPD%2FEHRM%2FTraining%2520Presentations%2FForms%2FAllItems.aspx%3Fid%3D%252Fsites%252FOITFSCFAS%252FAPD%252FEHRM%252FTraining%2520Presentations%252FTraining%2520Content%252FJV%2520Exp%2520Transfer%2520Documentation%26viewid%3Dcfaa1efc-cd9b-4e61-82e3-96c209b69fe9&amp;data=05%7C01%7C%7C6ea8a189446345ccc15e08dbc05317e6%7Ce95f1b23abaf45ee821db7ab251ab3bf%7C0%7C0%7C638315235335613945%7CUnknown%7CTWFpbGZsb3d8eyJWIjoiMC4wLjAwMDAiLCJQIjoiV2luMzIiLCJBTiI6Ik1haWwiLCJXVCI6Mn0%3D%7C3000%7C%7C%7C&amp;sdata=Qk3aCCU6RTFThxWjZziU5yxyQIHvJYArWlfFPSzjFYo%3D&amp;reserved=0" TargetMode="External"/><Relationship Id="rId1" Type="http://schemas.openxmlformats.org/officeDocument/2006/relationships/slideLayout" Target="../slideLayouts/slideLayout27.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hyperlink" Target="https://dvagov.sharepoint.com/:p:/r/sites/vacovhacomm/admin/ORDFinance/Shared%20Documents/Finance%20Best%20Practices/Budget%20Management/FY%2024/Monthly%20Finance%20Training%20Understanding%20CR%20and%20Government%20Shutdowns.pptx?d=w9fc119a4f24a40529c3c2b417d1c08b2&amp;csf=1&amp;web=1&amp;e=uJwIRk" TargetMode="External"/><Relationship Id="rId2" Type="http://schemas.openxmlformats.org/officeDocument/2006/relationships/hyperlink" Target="https://dvagov.sharepoint.com/:b:/r/sites/vacovhacomm/admin/ORDFinance/Shared%20Documents/Finance%20Best%20Practices/Budget%20Management/FY%2024/FY%2024%20ORD%20SOY%20Budget%20Execution%20%20-%20Guidance%20Lapse%20of%20Appropriation%2011.15.23%20Final.pdf?csf=1&amp;web=1&amp;e=yrgMjo" TargetMode="External"/><Relationship Id="rId1" Type="http://schemas.openxmlformats.org/officeDocument/2006/relationships/slideLayout" Target="../slideLayouts/slideLayout22.xml"/><Relationship Id="rId4" Type="http://schemas.openxmlformats.org/officeDocument/2006/relationships/hyperlink" Target="https://dvagov.sharepoint.com/:b:/r/sites/vacovhacomm/admin/ORDFinance/Shared%20Documents/Finance%20Best%20Practices/Budget%20Management/FY%2024/FY%2024%20ORD%20CR%20Guidance%20Final%20(10.4.23)%20Signed.pdf?csf=1&amp;web=1&amp;e=fTRz5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hyperlink" Target="https://vaww.research.va.gov/funding/rfa.cfm" TargetMode="External"/><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gcc02.safelinks.protection.outlook.com/?url=https%3A%2F%2Fuscode.house.gov%2Fview.xhtml%3Freq%3Dgranuleid%3AUSC-prelim-title38-section324%26num%3D0%26edition%3Dprelim&amp;data=05%7C02%7C%7Cb91197c79d484f3a3d2008dc36d54557%7Ce95f1b23abaf45ee821db7ab251ab3bf%7C0%7C0%7C638445536814318823%7CUnknown%7CTWFpbGZsb3d8eyJWIjoiMC4wLjAwMDAiLCJQIjoiV2luMzIiLCJBTiI6Ik1haWwiLCJXVCI6Mn0%3D%7C0%7C%7C%7C&amp;sdata=kIshvwCObQinXIyel1NvfNJUQQMB47mxRLoEibyhSzI%3D&amp;reserved=0" TargetMode="External"/><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1816790-8813-DB45-EBBD-AB67BE9E6111}"/>
              </a:ext>
            </a:extLst>
          </p:cNvPr>
          <p:cNvSpPr>
            <a:spLocks noGrp="1"/>
          </p:cNvSpPr>
          <p:nvPr>
            <p:ph type="ctrTitle"/>
          </p:nvPr>
        </p:nvSpPr>
        <p:spPr>
          <a:xfrm>
            <a:off x="3140586" y="119383"/>
            <a:ext cx="5910827" cy="2532028"/>
          </a:xfrm>
        </p:spPr>
        <p:txBody>
          <a:bodyPr/>
          <a:lstStyle/>
          <a:p>
            <a:br>
              <a:rPr lang="en-US" sz="4400" dirty="0">
                <a:latin typeface="+mn-lt"/>
                <a:cs typeface="Calibri"/>
              </a:rPr>
            </a:br>
            <a:br>
              <a:rPr lang="en-US" sz="4400" dirty="0">
                <a:latin typeface="+mn-lt"/>
                <a:cs typeface="Calibri"/>
              </a:rPr>
            </a:br>
            <a:br>
              <a:rPr lang="en-US" sz="4400" dirty="0">
                <a:latin typeface="+mn-lt"/>
                <a:cs typeface="Calibri"/>
              </a:rPr>
            </a:br>
            <a:br>
              <a:rPr lang="en-US" sz="4400" dirty="0">
                <a:latin typeface="+mn-lt"/>
                <a:cs typeface="Calibri"/>
              </a:rPr>
            </a:br>
            <a:br>
              <a:rPr lang="en-US" sz="4400" dirty="0">
                <a:latin typeface="+mn-lt"/>
                <a:cs typeface="Calibri"/>
              </a:rPr>
            </a:br>
            <a:br>
              <a:rPr lang="en-US" sz="4400" dirty="0">
                <a:latin typeface="+mn-lt"/>
                <a:cs typeface="Calibri"/>
              </a:rPr>
            </a:br>
            <a:br>
              <a:rPr lang="en-US" sz="4400" dirty="0">
                <a:latin typeface="+mn-lt"/>
                <a:cs typeface="Calibri"/>
              </a:rPr>
            </a:br>
            <a:br>
              <a:rPr lang="en-US" sz="4400" dirty="0">
                <a:latin typeface="+mn-lt"/>
                <a:cs typeface="Calibri"/>
              </a:rPr>
            </a:br>
            <a:br>
              <a:rPr lang="en-US" sz="4400" dirty="0">
                <a:latin typeface="+mn-lt"/>
                <a:cs typeface="Calibri"/>
              </a:rPr>
            </a:br>
            <a:br>
              <a:rPr lang="en-US" sz="4400" dirty="0">
                <a:latin typeface="+mn-lt"/>
                <a:cs typeface="Calibri"/>
              </a:rPr>
            </a:br>
            <a:r>
              <a:rPr lang="en-US" sz="2800" dirty="0">
                <a:latin typeface="+mn-lt"/>
                <a:cs typeface="Calibri"/>
              </a:rPr>
              <a:t>Monthly Finance </a:t>
            </a:r>
            <a:br>
              <a:rPr lang="en-US" sz="2800" dirty="0">
                <a:latin typeface="+mn-lt"/>
                <a:cs typeface="Calibri"/>
              </a:rPr>
            </a:br>
            <a:r>
              <a:rPr lang="en-US" sz="2800" dirty="0">
                <a:latin typeface="+mn-lt"/>
                <a:cs typeface="Calibri"/>
              </a:rPr>
              <a:t>Training Series:</a:t>
            </a:r>
            <a:br>
              <a:rPr lang="en-US" sz="2800" dirty="0">
                <a:latin typeface="+mn-lt"/>
                <a:cs typeface="Calibri"/>
              </a:rPr>
            </a:br>
            <a:r>
              <a:rPr lang="en-US" sz="2800" dirty="0">
                <a:latin typeface="+mn-lt"/>
                <a:cs typeface="Calibri"/>
              </a:rPr>
              <a:t>Toxic Exposure Fund </a:t>
            </a:r>
            <a:br>
              <a:rPr lang="en-US" sz="2800" dirty="0">
                <a:latin typeface="+mn-lt"/>
                <a:cs typeface="Calibri"/>
              </a:rPr>
            </a:br>
            <a:br>
              <a:rPr lang="en-US" sz="2800" dirty="0">
                <a:latin typeface="+mn-lt"/>
                <a:cs typeface="Calibri"/>
              </a:rPr>
            </a:br>
            <a:br>
              <a:rPr lang="en-US" sz="2800" dirty="0">
                <a:latin typeface="+mn-lt"/>
                <a:cs typeface="Calibri"/>
              </a:rPr>
            </a:br>
            <a:r>
              <a:rPr lang="en-US" sz="2800" dirty="0">
                <a:latin typeface="+mn-lt"/>
                <a:cs typeface="Calibri"/>
              </a:rPr>
              <a:t>February 27, 2024</a:t>
            </a:r>
            <a:br>
              <a:rPr lang="en-US" sz="2800" dirty="0">
                <a:latin typeface="+mn-lt"/>
                <a:cs typeface="Calibri"/>
              </a:rPr>
            </a:br>
            <a:br>
              <a:rPr lang="en-US" sz="2800" dirty="0">
                <a:latin typeface="+mn-lt"/>
                <a:cs typeface="Calibri"/>
              </a:rPr>
            </a:br>
            <a:r>
              <a:rPr lang="en-US" sz="2800" dirty="0">
                <a:latin typeface="+mn-lt"/>
                <a:cs typeface="Calibri"/>
              </a:rPr>
              <a:t>Dr. Rudy Johnson</a:t>
            </a:r>
            <a:br>
              <a:rPr lang="en-US" sz="2800" dirty="0">
                <a:latin typeface="+mn-lt"/>
                <a:cs typeface="Calibri"/>
              </a:rPr>
            </a:br>
            <a:r>
              <a:rPr lang="en-US" sz="2800" dirty="0">
                <a:latin typeface="+mn-lt"/>
                <a:cs typeface="Calibri"/>
              </a:rPr>
              <a:t>Dr. Karen Block</a:t>
            </a:r>
            <a:br>
              <a:rPr lang="en-US" sz="2800" dirty="0">
                <a:latin typeface="+mn-lt"/>
                <a:cs typeface="Calibri"/>
              </a:rPr>
            </a:br>
            <a:r>
              <a:rPr lang="en-US" sz="2800" dirty="0">
                <a:latin typeface="+mn-lt"/>
                <a:cs typeface="Calibri"/>
              </a:rPr>
              <a:t>Jason Berlow</a:t>
            </a:r>
            <a:br>
              <a:rPr lang="en-US" sz="2800" dirty="0">
                <a:latin typeface="+mn-lt"/>
                <a:cs typeface="Calibri"/>
              </a:rPr>
            </a:br>
            <a:r>
              <a:rPr lang="en-US" sz="2800" dirty="0">
                <a:latin typeface="+mn-lt"/>
                <a:cs typeface="Calibri"/>
              </a:rPr>
              <a:t>Erin Olson</a:t>
            </a:r>
            <a:br>
              <a:rPr lang="en-US" sz="2800" dirty="0">
                <a:latin typeface="+mn-lt"/>
                <a:cs typeface="Calibri"/>
              </a:rPr>
            </a:br>
            <a:r>
              <a:rPr lang="en-US" sz="2800" dirty="0">
                <a:latin typeface="+mn-lt"/>
                <a:cs typeface="Calibri"/>
              </a:rPr>
              <a:t>Kari Points</a:t>
            </a:r>
            <a:br>
              <a:rPr lang="en-US" sz="4400" dirty="0">
                <a:latin typeface="+mn-lt"/>
                <a:cs typeface="Calibri"/>
              </a:rPr>
            </a:br>
            <a:br>
              <a:rPr lang="en-US" sz="4400" dirty="0">
                <a:latin typeface="+mn-lt"/>
                <a:cs typeface="Calibri"/>
              </a:rPr>
            </a:br>
            <a:r>
              <a:rPr lang="en-US" sz="4400" dirty="0">
                <a:latin typeface="+mn-lt"/>
                <a:cs typeface="Calibri"/>
              </a:rPr>
              <a:t>  </a:t>
            </a:r>
            <a:br>
              <a:rPr lang="en-US" sz="4400" dirty="0">
                <a:latin typeface="+mn-lt"/>
                <a:cs typeface="Calibri"/>
              </a:rPr>
            </a:br>
            <a:br>
              <a:rPr lang="en-US" sz="4400" dirty="0">
                <a:latin typeface="+mn-lt"/>
                <a:cs typeface="Calibri"/>
              </a:rPr>
            </a:br>
            <a:endParaRPr lang="en-US" sz="4400" dirty="0"/>
          </a:p>
        </p:txBody>
      </p:sp>
    </p:spTree>
    <p:extLst>
      <p:ext uri="{BB962C8B-B14F-4D97-AF65-F5344CB8AC3E}">
        <p14:creationId xmlns:p14="http://schemas.microsoft.com/office/powerpoint/2010/main" val="3772671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11958C4-6B30-0648-C49A-A30DA683DA01}"/>
              </a:ext>
            </a:extLst>
          </p:cNvPr>
          <p:cNvSpPr txBox="1"/>
          <p:nvPr/>
        </p:nvSpPr>
        <p:spPr>
          <a:xfrm>
            <a:off x="1233713" y="99209"/>
            <a:ext cx="945605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Source Sans Pro" panose="020B0503030403020204" pitchFamily="34" charset="0"/>
                <a:ea typeface="+mn-ea"/>
                <a:cs typeface="+mn-cs"/>
              </a:rPr>
              <a:t>Section 2: TEF Projects</a:t>
            </a:r>
            <a:endParaRPr kumimoji="0" lang="en-US" sz="3200" b="1" i="1" u="none" strike="noStrike" kern="1200" cap="none" spc="0" normalizeH="0" baseline="0" noProof="0" dirty="0">
              <a:ln>
                <a:noFill/>
              </a:ln>
              <a:solidFill>
                <a:prstClr val="white"/>
              </a:solidFill>
              <a:effectLst/>
              <a:uLnTx/>
              <a:uFillTx/>
              <a:latin typeface="Source Sans Pro" panose="020B0503030403020204" pitchFamily="34" charset="0"/>
              <a:ea typeface="+mn-ea"/>
              <a:cs typeface="+mn-cs"/>
            </a:endParaRPr>
          </a:p>
        </p:txBody>
      </p:sp>
      <p:sp>
        <p:nvSpPr>
          <p:cNvPr id="9" name="TextBox 8">
            <a:extLst>
              <a:ext uri="{FF2B5EF4-FFF2-40B4-BE49-F238E27FC236}">
                <a16:creationId xmlns:a16="http://schemas.microsoft.com/office/drawing/2014/main" id="{EAD57E84-29D6-ACC3-0C0B-F5683125BA04}"/>
              </a:ext>
            </a:extLst>
          </p:cNvPr>
          <p:cNvSpPr txBox="1"/>
          <p:nvPr/>
        </p:nvSpPr>
        <p:spPr>
          <a:xfrm>
            <a:off x="386593" y="896196"/>
            <a:ext cx="4941115" cy="3323987"/>
          </a:xfrm>
          <a:prstGeom prst="rect">
            <a:avLst/>
          </a:prstGeom>
          <a:noFill/>
        </p:spPr>
        <p:txBody>
          <a:bodyPr wrap="square" rtlCol="0">
            <a:spAutoFit/>
          </a:bodyPr>
          <a:lstStyle/>
          <a:p>
            <a:r>
              <a:rPr lang="en-US" sz="3200" dirty="0"/>
              <a:t>All projects approved for FY24 TEF funding are designated TEF in the FY24 TEF approval memo, Appendix A.</a:t>
            </a:r>
          </a:p>
          <a:p>
            <a:endParaRPr lang="en-US" sz="3200" dirty="0"/>
          </a:p>
          <a:p>
            <a:endParaRPr lang="en-US" dirty="0"/>
          </a:p>
        </p:txBody>
      </p:sp>
      <p:pic>
        <p:nvPicPr>
          <p:cNvPr id="3" name="Picture 2">
            <a:extLst>
              <a:ext uri="{FF2B5EF4-FFF2-40B4-BE49-F238E27FC236}">
                <a16:creationId xmlns:a16="http://schemas.microsoft.com/office/drawing/2014/main" id="{BF3BCFA9-9DFB-D9B1-8D79-3442B76BCB47}"/>
              </a:ext>
            </a:extLst>
          </p:cNvPr>
          <p:cNvPicPr>
            <a:picLocks noChangeAspect="1"/>
          </p:cNvPicPr>
          <p:nvPr/>
        </p:nvPicPr>
        <p:blipFill>
          <a:blip r:embed="rId3"/>
          <a:stretch>
            <a:fillRect/>
          </a:stretch>
        </p:blipFill>
        <p:spPr>
          <a:xfrm>
            <a:off x="7492657" y="896196"/>
            <a:ext cx="3894257" cy="4932726"/>
          </a:xfrm>
          <a:prstGeom prst="rect">
            <a:avLst/>
          </a:prstGeom>
        </p:spPr>
      </p:pic>
    </p:spTree>
    <p:extLst>
      <p:ext uri="{BB962C8B-B14F-4D97-AF65-F5344CB8AC3E}">
        <p14:creationId xmlns:p14="http://schemas.microsoft.com/office/powerpoint/2010/main" val="1556397835"/>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11958C4-6B30-0648-C49A-A30DA683DA01}"/>
              </a:ext>
            </a:extLst>
          </p:cNvPr>
          <p:cNvSpPr txBox="1"/>
          <p:nvPr/>
        </p:nvSpPr>
        <p:spPr>
          <a:xfrm>
            <a:off x="1233713" y="99209"/>
            <a:ext cx="945605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Source Sans Pro" panose="020B0503030403020204" pitchFamily="34" charset="0"/>
                <a:ea typeface="+mn-ea"/>
                <a:cs typeface="+mn-cs"/>
              </a:rPr>
              <a:t>Section 2: TEF Projects</a:t>
            </a:r>
            <a:endParaRPr kumimoji="0" lang="en-US" sz="3200" b="1" i="1" u="none" strike="noStrike" kern="1200" cap="none" spc="0" normalizeH="0" baseline="0" noProof="0" dirty="0">
              <a:ln>
                <a:noFill/>
              </a:ln>
              <a:solidFill>
                <a:prstClr val="white"/>
              </a:solidFill>
              <a:effectLst/>
              <a:uLnTx/>
              <a:uFillTx/>
              <a:latin typeface="Source Sans Pro" panose="020B0503030403020204" pitchFamily="34" charset="0"/>
              <a:ea typeface="+mn-ea"/>
              <a:cs typeface="+mn-cs"/>
            </a:endParaRPr>
          </a:p>
        </p:txBody>
      </p:sp>
      <p:graphicFrame>
        <p:nvGraphicFramePr>
          <p:cNvPr id="4" name="Content Placeholder 6">
            <a:extLst>
              <a:ext uri="{FF2B5EF4-FFF2-40B4-BE49-F238E27FC236}">
                <a16:creationId xmlns:a16="http://schemas.microsoft.com/office/drawing/2014/main" id="{6C5DAC52-4C50-A4ED-0C9E-87EC80C2A78D}"/>
              </a:ext>
            </a:extLst>
          </p:cNvPr>
          <p:cNvGraphicFramePr>
            <a:graphicFrameLocks/>
          </p:cNvGraphicFramePr>
          <p:nvPr>
            <p:extLst>
              <p:ext uri="{D42A27DB-BD31-4B8C-83A1-F6EECF244321}">
                <p14:modId xmlns:p14="http://schemas.microsoft.com/office/powerpoint/2010/main" val="3785375140"/>
              </p:ext>
            </p:extLst>
          </p:nvPr>
        </p:nvGraphicFramePr>
        <p:xfrm>
          <a:off x="612395" y="587230"/>
          <a:ext cx="11081857" cy="5384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2351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11958C4-6B30-0648-C49A-A30DA683DA01}"/>
              </a:ext>
            </a:extLst>
          </p:cNvPr>
          <p:cNvSpPr txBox="1"/>
          <p:nvPr/>
        </p:nvSpPr>
        <p:spPr>
          <a:xfrm>
            <a:off x="1233713" y="99209"/>
            <a:ext cx="945605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Source Sans Pro" panose="020B0503030403020204" pitchFamily="34" charset="0"/>
                <a:ea typeface="+mn-ea"/>
                <a:cs typeface="+mn-cs"/>
              </a:rPr>
              <a:t>Section 3: TEF Policy</a:t>
            </a:r>
            <a:endParaRPr kumimoji="0" lang="en-US" sz="3200" b="1" i="1" u="none" strike="noStrike" kern="1200" cap="none" spc="0" normalizeH="0" baseline="0" noProof="0" dirty="0">
              <a:ln>
                <a:noFill/>
              </a:ln>
              <a:solidFill>
                <a:prstClr val="white"/>
              </a:solidFill>
              <a:effectLst/>
              <a:uLnTx/>
              <a:uFillTx/>
              <a:latin typeface="Source Sans Pro" panose="020B0503030403020204" pitchFamily="34" charset="0"/>
              <a:ea typeface="+mn-ea"/>
              <a:cs typeface="+mn-cs"/>
            </a:endParaRPr>
          </a:p>
        </p:txBody>
      </p:sp>
      <p:pic>
        <p:nvPicPr>
          <p:cNvPr id="3" name="Picture 2">
            <a:extLst>
              <a:ext uri="{FF2B5EF4-FFF2-40B4-BE49-F238E27FC236}">
                <a16:creationId xmlns:a16="http://schemas.microsoft.com/office/drawing/2014/main" id="{1C162B92-4338-3CD3-89DF-D32E8657B175}"/>
              </a:ext>
            </a:extLst>
          </p:cNvPr>
          <p:cNvPicPr>
            <a:picLocks noChangeAspect="1"/>
          </p:cNvPicPr>
          <p:nvPr/>
        </p:nvPicPr>
        <p:blipFill>
          <a:blip r:embed="rId2"/>
          <a:stretch>
            <a:fillRect/>
          </a:stretch>
        </p:blipFill>
        <p:spPr>
          <a:xfrm>
            <a:off x="411059" y="951355"/>
            <a:ext cx="4044358" cy="47279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8EC5C023-7019-ACDF-FC93-74DAE0E10571}"/>
              </a:ext>
            </a:extLst>
          </p:cNvPr>
          <p:cNvSpPr txBox="1"/>
          <p:nvPr/>
        </p:nvSpPr>
        <p:spPr>
          <a:xfrm>
            <a:off x="6096000" y="1065402"/>
            <a:ext cx="5684941" cy="1754326"/>
          </a:xfrm>
          <a:prstGeom prst="rect">
            <a:avLst/>
          </a:prstGeom>
          <a:noFill/>
        </p:spPr>
        <p:txBody>
          <a:bodyPr wrap="square" rtlCol="0">
            <a:spAutoFit/>
          </a:bodyPr>
          <a:lstStyle/>
          <a:p>
            <a:r>
              <a:rPr lang="en-US" dirty="0"/>
              <a:t>Link to FY24 TEF Policy: </a:t>
            </a:r>
            <a:r>
              <a:rPr lang="en-US" dirty="0">
                <a:hlinkClick r:id="rId3"/>
              </a:rPr>
              <a:t>https://dvagov.sharepoint.com/:b:/r/sites/ORD-ToxicExposureFundTEF/Shared%20Documents/General/TEF%20Policy%20and%20Memos/FY24%20ORD%20Guidance%20Toxic%20Exposure%20Fund.pdf?csf=1&amp;web=1&amp;e=VAQGrh</a:t>
            </a:r>
            <a:endParaRPr lang="en-US" dirty="0"/>
          </a:p>
        </p:txBody>
      </p:sp>
    </p:spTree>
    <p:extLst>
      <p:ext uri="{BB962C8B-B14F-4D97-AF65-F5344CB8AC3E}">
        <p14:creationId xmlns:p14="http://schemas.microsoft.com/office/powerpoint/2010/main" val="2300149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11958C4-6B30-0648-C49A-A30DA683DA01}"/>
              </a:ext>
            </a:extLst>
          </p:cNvPr>
          <p:cNvSpPr txBox="1"/>
          <p:nvPr/>
        </p:nvSpPr>
        <p:spPr>
          <a:xfrm>
            <a:off x="1233713" y="99209"/>
            <a:ext cx="945605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Source Sans Pro" panose="020B0503030403020204" pitchFamily="34" charset="0"/>
                <a:ea typeface="+mn-ea"/>
                <a:cs typeface="+mn-cs"/>
              </a:rPr>
              <a:t>Section 3: TEF Policy – ORD and Station Role</a:t>
            </a:r>
            <a:endParaRPr kumimoji="0" lang="en-US" sz="3200" b="1" i="1" u="none" strike="noStrike" kern="1200" cap="none" spc="0" normalizeH="0" baseline="0" noProof="0" dirty="0">
              <a:ln>
                <a:noFill/>
              </a:ln>
              <a:solidFill>
                <a:prstClr val="white"/>
              </a:solidFill>
              <a:effectLst/>
              <a:uLnTx/>
              <a:uFillTx/>
              <a:latin typeface="Source Sans Pro" panose="020B0503030403020204" pitchFamily="34" charset="0"/>
              <a:ea typeface="+mn-ea"/>
              <a:cs typeface="+mn-cs"/>
            </a:endParaRPr>
          </a:p>
        </p:txBody>
      </p:sp>
      <p:graphicFrame>
        <p:nvGraphicFramePr>
          <p:cNvPr id="6" name="Table 3">
            <a:extLst>
              <a:ext uri="{FF2B5EF4-FFF2-40B4-BE49-F238E27FC236}">
                <a16:creationId xmlns:a16="http://schemas.microsoft.com/office/drawing/2014/main" id="{DD843166-7B96-4182-4B69-ED2B0DD15D61}"/>
              </a:ext>
            </a:extLst>
          </p:cNvPr>
          <p:cNvGraphicFramePr>
            <a:graphicFrameLocks noGrp="1"/>
          </p:cNvGraphicFramePr>
          <p:nvPr>
            <p:extLst>
              <p:ext uri="{D42A27DB-BD31-4B8C-83A1-F6EECF244321}">
                <p14:modId xmlns:p14="http://schemas.microsoft.com/office/powerpoint/2010/main" val="2029289619"/>
              </p:ext>
            </p:extLst>
          </p:nvPr>
        </p:nvGraphicFramePr>
        <p:xfrm>
          <a:off x="341117" y="886682"/>
          <a:ext cx="11241247" cy="5076614"/>
        </p:xfrm>
        <a:graphic>
          <a:graphicData uri="http://schemas.openxmlformats.org/drawingml/2006/table">
            <a:tbl>
              <a:tblPr firstRow="1" bandRow="1">
                <a:tableStyleId>{21E4AEA4-8DFA-4A89-87EB-49C32662AFE0}</a:tableStyleId>
              </a:tblPr>
              <a:tblGrid>
                <a:gridCol w="2525566">
                  <a:extLst>
                    <a:ext uri="{9D8B030D-6E8A-4147-A177-3AD203B41FA5}">
                      <a16:colId xmlns:a16="http://schemas.microsoft.com/office/drawing/2014/main" val="782849226"/>
                    </a:ext>
                  </a:extLst>
                </a:gridCol>
                <a:gridCol w="2525566">
                  <a:extLst>
                    <a:ext uri="{9D8B030D-6E8A-4147-A177-3AD203B41FA5}">
                      <a16:colId xmlns:a16="http://schemas.microsoft.com/office/drawing/2014/main" val="2948539704"/>
                    </a:ext>
                  </a:extLst>
                </a:gridCol>
                <a:gridCol w="6190115">
                  <a:extLst>
                    <a:ext uri="{9D8B030D-6E8A-4147-A177-3AD203B41FA5}">
                      <a16:colId xmlns:a16="http://schemas.microsoft.com/office/drawing/2014/main" val="1058725132"/>
                    </a:ext>
                  </a:extLst>
                </a:gridCol>
              </a:tblGrid>
              <a:tr h="416704">
                <a:tc>
                  <a:txBody>
                    <a:bodyPr/>
                    <a:lstStyle/>
                    <a:p>
                      <a:r>
                        <a:rPr lang="en-US" dirty="0"/>
                        <a:t>Action</a:t>
                      </a:r>
                    </a:p>
                  </a:txBody>
                  <a:tcPr/>
                </a:tc>
                <a:tc>
                  <a:txBody>
                    <a:bodyPr/>
                    <a:lstStyle/>
                    <a:p>
                      <a:r>
                        <a:rPr lang="en-US" dirty="0"/>
                        <a:t>ORD ROLE</a:t>
                      </a:r>
                    </a:p>
                  </a:txBody>
                  <a:tcPr/>
                </a:tc>
                <a:tc>
                  <a:txBody>
                    <a:bodyPr/>
                    <a:lstStyle/>
                    <a:p>
                      <a:r>
                        <a:rPr lang="en-US" dirty="0"/>
                        <a:t>STATION ROLE</a:t>
                      </a:r>
                    </a:p>
                  </a:txBody>
                  <a:tcPr/>
                </a:tc>
                <a:extLst>
                  <a:ext uri="{0D108BD9-81ED-4DB2-BD59-A6C34878D82A}">
                    <a16:rowId xmlns:a16="http://schemas.microsoft.com/office/drawing/2014/main" val="4289896159"/>
                  </a:ext>
                </a:extLst>
              </a:tr>
              <a:tr h="910870">
                <a:tc>
                  <a:txBody>
                    <a:bodyPr/>
                    <a:lstStyle/>
                    <a:p>
                      <a:r>
                        <a:rPr lang="en-US" dirty="0"/>
                        <a:t>Pre-award/application</a:t>
                      </a:r>
                    </a:p>
                  </a:txBody>
                  <a:tcPr/>
                </a:tc>
                <a:tc>
                  <a:txBody>
                    <a:bodyPr/>
                    <a:lstStyle/>
                    <a:p>
                      <a:pPr marL="285750" indent="-285750">
                        <a:buFont typeface="Arial" panose="020B0604020202020204" pitchFamily="34" charset="0"/>
                        <a:buChar char="•"/>
                      </a:pPr>
                      <a:r>
                        <a:rPr lang="en-US" dirty="0"/>
                        <a:t>Determines TEF eligibility </a:t>
                      </a:r>
                    </a:p>
                  </a:txBody>
                  <a:tcPr/>
                </a:tc>
                <a:tc>
                  <a:txBody>
                    <a:bodyPr/>
                    <a:lstStyle/>
                    <a:p>
                      <a:pPr marL="285750" indent="-285750">
                        <a:buFont typeface="Arial" panose="020B0604020202020204" pitchFamily="34" charset="0"/>
                        <a:buChar char="•"/>
                      </a:pPr>
                      <a:r>
                        <a:rPr lang="en-US" dirty="0"/>
                        <a:t>Investigators apply for funding via established mechanisms</a:t>
                      </a:r>
                    </a:p>
                    <a:p>
                      <a:endParaRPr lang="en-US" dirty="0"/>
                    </a:p>
                  </a:txBody>
                  <a:tcPr/>
                </a:tc>
                <a:extLst>
                  <a:ext uri="{0D108BD9-81ED-4DB2-BD59-A6C34878D82A}">
                    <a16:rowId xmlns:a16="http://schemas.microsoft.com/office/drawing/2014/main" val="2665816700"/>
                  </a:ext>
                </a:extLst>
              </a:tr>
              <a:tr h="2030573">
                <a:tc>
                  <a:txBody>
                    <a:bodyPr/>
                    <a:lstStyle/>
                    <a:p>
                      <a:r>
                        <a:rPr lang="en-US" dirty="0"/>
                        <a:t>Funding</a:t>
                      </a:r>
                    </a:p>
                  </a:txBody>
                  <a:tcPr/>
                </a:tc>
                <a:tc>
                  <a:txBody>
                    <a:bodyPr/>
                    <a:lstStyle/>
                    <a:p>
                      <a:pPr marL="285750" indent="-285750">
                        <a:buFont typeface="Arial" panose="020B0604020202020204" pitchFamily="34" charset="0"/>
                        <a:buChar char="•"/>
                      </a:pPr>
                      <a:r>
                        <a:rPr lang="en-US"/>
                        <a:t>Notifies Stations of TEF funding</a:t>
                      </a:r>
                    </a:p>
                    <a:p>
                      <a:pPr marL="285750" indent="-285750">
                        <a:buFont typeface="Arial" panose="020B0604020202020204" pitchFamily="34" charset="0"/>
                        <a:buChar char="•"/>
                      </a:pPr>
                      <a:r>
                        <a:rPr lang="en-US"/>
                        <a:t>Distributes funding</a:t>
                      </a:r>
                    </a:p>
                    <a:p>
                      <a:pPr marL="285750" indent="-285750">
                        <a:buFont typeface="Arial" panose="020B0604020202020204" pitchFamily="34" charset="0"/>
                        <a:buChar char="•"/>
                      </a:pPr>
                      <a:r>
                        <a:rPr lang="en-US"/>
                        <a:t>Maintains RAFT</a:t>
                      </a:r>
                    </a:p>
                    <a:p>
                      <a:pPr marL="285750" indent="-285750">
                        <a:buFont typeface="Arial" panose="020B0604020202020204" pitchFamily="34" charset="0"/>
                        <a:buChar char="•"/>
                      </a:pPr>
                      <a:r>
                        <a:rPr lang="en-US"/>
                        <a:t>Review status of Expenditure Transfers </a:t>
                      </a:r>
                    </a:p>
                    <a:p>
                      <a:endParaRPr lang="en-US"/>
                    </a:p>
                  </a:txBody>
                  <a:tcPr/>
                </a:tc>
                <a:tc>
                  <a:txBody>
                    <a:bodyPr/>
                    <a:lstStyle/>
                    <a:p>
                      <a:pPr marL="285750" indent="-285750">
                        <a:buFont typeface="Arial" panose="020B0604020202020204" pitchFamily="34" charset="0"/>
                        <a:buChar char="•"/>
                      </a:pPr>
                      <a:r>
                        <a:rPr lang="en-US" dirty="0"/>
                        <a:t>Establishes new fund control points</a:t>
                      </a:r>
                    </a:p>
                    <a:p>
                      <a:pPr marL="285750" indent="-285750">
                        <a:buFont typeface="Arial" panose="020B0604020202020204" pitchFamily="34" charset="0"/>
                        <a:buChar char="•"/>
                      </a:pPr>
                      <a:r>
                        <a:rPr lang="en-US" dirty="0"/>
                        <a:t>Executes cost transfers </a:t>
                      </a:r>
                    </a:p>
                    <a:p>
                      <a:pPr marL="0" indent="0">
                        <a:buFont typeface="Arial" panose="020B0604020202020204" pitchFamily="34" charset="0"/>
                        <a:buNone/>
                      </a:pPr>
                      <a:r>
                        <a:rPr lang="en-US" dirty="0"/>
                        <a:t>Link to full cost transfer training: </a:t>
                      </a:r>
                    </a:p>
                    <a:p>
                      <a:pPr marL="0" indent="0">
                        <a:buFont typeface="Arial" panose="020B0604020202020204" pitchFamily="34" charset="0"/>
                        <a:buNone/>
                      </a:pPr>
                      <a:r>
                        <a:rPr lang="en-US" dirty="0">
                          <a:hlinkClick r:id="rId2"/>
                        </a:rPr>
                        <a:t>ORD Cost Transfer Training</a:t>
                      </a:r>
                      <a:endParaRPr lang="en-US" dirty="0"/>
                    </a:p>
                  </a:txBody>
                  <a:tcPr/>
                </a:tc>
                <a:extLst>
                  <a:ext uri="{0D108BD9-81ED-4DB2-BD59-A6C34878D82A}">
                    <a16:rowId xmlns:a16="http://schemas.microsoft.com/office/drawing/2014/main" val="2621460070"/>
                  </a:ext>
                </a:extLst>
              </a:tr>
              <a:tr h="1454252">
                <a:tc>
                  <a:txBody>
                    <a:bodyPr/>
                    <a:lstStyle/>
                    <a:p>
                      <a:r>
                        <a:rPr lang="en-US" dirty="0"/>
                        <a:t>Execution</a:t>
                      </a:r>
                    </a:p>
                  </a:txBody>
                  <a:tcPr/>
                </a:tc>
                <a:tc>
                  <a:txBody>
                    <a:bodyPr/>
                    <a:lstStyle/>
                    <a:p>
                      <a:pPr marL="285750" indent="-285750">
                        <a:buFont typeface="Arial" panose="020B0604020202020204" pitchFamily="34" charset="0"/>
                        <a:buChar char="•"/>
                      </a:pPr>
                      <a:r>
                        <a:rPr lang="en-US" dirty="0"/>
                        <a:t>Monitors Execution via quarterly RAFT Execution Reports</a:t>
                      </a:r>
                    </a:p>
                    <a:p>
                      <a:pPr marL="285750" indent="-285750">
                        <a:buFont typeface="Arial" panose="020B0604020202020204" pitchFamily="34" charset="0"/>
                        <a:buChar char="•"/>
                      </a:pPr>
                      <a:r>
                        <a:rPr lang="en-US" dirty="0"/>
                        <a:t>Requires pullbacks as necessary</a:t>
                      </a:r>
                    </a:p>
                  </a:txBody>
                  <a:tcPr/>
                </a:tc>
                <a:tc>
                  <a:txBody>
                    <a:bodyPr/>
                    <a:lstStyle/>
                    <a:p>
                      <a:pPr marL="285750" indent="-285750">
                        <a:buFont typeface="Arial" panose="020B0604020202020204" pitchFamily="34" charset="0"/>
                        <a:buChar char="•"/>
                      </a:pPr>
                      <a:r>
                        <a:rPr lang="en-US" dirty="0"/>
                        <a:t>Monitors project expenditures</a:t>
                      </a:r>
                    </a:p>
                    <a:p>
                      <a:pPr marL="285750" indent="-285750">
                        <a:buFont typeface="Arial" panose="020B0604020202020204" pitchFamily="34" charset="0"/>
                        <a:buChar char="•"/>
                      </a:pPr>
                      <a:r>
                        <a:rPr lang="en-US" i="0" dirty="0"/>
                        <a:t>2% carryover requirement</a:t>
                      </a:r>
                    </a:p>
                    <a:p>
                      <a:pPr marL="285750" indent="-285750">
                        <a:buFont typeface="Arial" panose="020B0604020202020204" pitchFamily="34" charset="0"/>
                        <a:buChar char="•"/>
                      </a:pPr>
                      <a:r>
                        <a:rPr lang="en-US" i="0" dirty="0"/>
                        <a:t>Requests PMOs and fund returns </a:t>
                      </a:r>
                    </a:p>
                  </a:txBody>
                  <a:tcPr/>
                </a:tc>
                <a:extLst>
                  <a:ext uri="{0D108BD9-81ED-4DB2-BD59-A6C34878D82A}">
                    <a16:rowId xmlns:a16="http://schemas.microsoft.com/office/drawing/2014/main" val="1265845003"/>
                  </a:ext>
                </a:extLst>
              </a:tr>
            </a:tbl>
          </a:graphicData>
        </a:graphic>
      </p:graphicFrame>
    </p:spTree>
    <p:extLst>
      <p:ext uri="{BB962C8B-B14F-4D97-AF65-F5344CB8AC3E}">
        <p14:creationId xmlns:p14="http://schemas.microsoft.com/office/powerpoint/2010/main" val="1956385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11958C4-6B30-0648-C49A-A30DA683DA01}"/>
              </a:ext>
            </a:extLst>
          </p:cNvPr>
          <p:cNvSpPr txBox="1"/>
          <p:nvPr/>
        </p:nvSpPr>
        <p:spPr>
          <a:xfrm>
            <a:off x="1233713" y="99209"/>
            <a:ext cx="945605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Source Sans Pro" panose="020B0503030403020204" pitchFamily="34" charset="0"/>
                <a:ea typeface="+mn-ea"/>
                <a:cs typeface="+mn-cs"/>
              </a:rPr>
              <a:t>Section 4: Execution of TEF</a:t>
            </a:r>
            <a:endParaRPr kumimoji="0" lang="en-US" sz="3200" b="1" i="1" u="none" strike="noStrike" kern="1200" cap="none" spc="0" normalizeH="0" baseline="0" noProof="0" dirty="0">
              <a:ln>
                <a:noFill/>
              </a:ln>
              <a:solidFill>
                <a:prstClr val="white"/>
              </a:solidFill>
              <a:effectLst/>
              <a:uLnTx/>
              <a:uFillTx/>
              <a:latin typeface="Source Sans Pro" panose="020B0503030403020204" pitchFamily="34" charset="0"/>
              <a:ea typeface="+mn-ea"/>
              <a:cs typeface="+mn-cs"/>
            </a:endParaRPr>
          </a:p>
        </p:txBody>
      </p:sp>
      <p:graphicFrame>
        <p:nvGraphicFramePr>
          <p:cNvPr id="4" name="Content Placeholder 6">
            <a:extLst>
              <a:ext uri="{FF2B5EF4-FFF2-40B4-BE49-F238E27FC236}">
                <a16:creationId xmlns:a16="http://schemas.microsoft.com/office/drawing/2014/main" id="{6C5DAC52-4C50-A4ED-0C9E-87EC80C2A78D}"/>
              </a:ext>
            </a:extLst>
          </p:cNvPr>
          <p:cNvGraphicFramePr>
            <a:graphicFrameLocks/>
          </p:cNvGraphicFramePr>
          <p:nvPr>
            <p:extLst>
              <p:ext uri="{D42A27DB-BD31-4B8C-83A1-F6EECF244321}">
                <p14:modId xmlns:p14="http://schemas.microsoft.com/office/powerpoint/2010/main" val="762718227"/>
              </p:ext>
            </p:extLst>
          </p:nvPr>
        </p:nvGraphicFramePr>
        <p:xfrm>
          <a:off x="612395" y="587230"/>
          <a:ext cx="11081857" cy="5384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Oval 1">
            <a:extLst>
              <a:ext uri="{FF2B5EF4-FFF2-40B4-BE49-F238E27FC236}">
                <a16:creationId xmlns:a16="http://schemas.microsoft.com/office/drawing/2014/main" id="{287A68CC-412A-9ACE-4108-9AAA087CBB33}"/>
              </a:ext>
            </a:extLst>
          </p:cNvPr>
          <p:cNvSpPr/>
          <p:nvPr/>
        </p:nvSpPr>
        <p:spPr>
          <a:xfrm>
            <a:off x="9160779" y="-22150"/>
            <a:ext cx="2752119" cy="6364227"/>
          </a:xfrm>
          <a:prstGeom prst="ellipse">
            <a:avLst/>
          </a:prstGeom>
          <a:no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0222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11958C4-6B30-0648-C49A-A30DA683DA01}"/>
              </a:ext>
            </a:extLst>
          </p:cNvPr>
          <p:cNvSpPr txBox="1"/>
          <p:nvPr/>
        </p:nvSpPr>
        <p:spPr>
          <a:xfrm>
            <a:off x="1233713" y="99209"/>
            <a:ext cx="945605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Source Sans Pro" panose="020B0503030403020204" pitchFamily="34" charset="0"/>
                <a:ea typeface="+mn-ea"/>
                <a:cs typeface="+mn-cs"/>
              </a:rPr>
              <a:t>Section 4: Execution </a:t>
            </a:r>
            <a:endParaRPr kumimoji="0" lang="en-US" sz="3200" b="1" i="1" u="none" strike="noStrike" kern="1200" cap="none" spc="0" normalizeH="0" baseline="0" noProof="0" dirty="0">
              <a:ln>
                <a:noFill/>
              </a:ln>
              <a:solidFill>
                <a:prstClr val="white"/>
              </a:solidFill>
              <a:effectLst/>
              <a:uLnTx/>
              <a:uFillTx/>
              <a:latin typeface="Source Sans Pro" panose="020B0503030403020204" pitchFamily="34" charset="0"/>
              <a:ea typeface="+mn-ea"/>
              <a:cs typeface="+mn-cs"/>
            </a:endParaRPr>
          </a:p>
        </p:txBody>
      </p:sp>
      <p:graphicFrame>
        <p:nvGraphicFramePr>
          <p:cNvPr id="6" name="Table 3">
            <a:extLst>
              <a:ext uri="{FF2B5EF4-FFF2-40B4-BE49-F238E27FC236}">
                <a16:creationId xmlns:a16="http://schemas.microsoft.com/office/drawing/2014/main" id="{DD843166-7B96-4182-4B69-ED2B0DD15D61}"/>
              </a:ext>
            </a:extLst>
          </p:cNvPr>
          <p:cNvGraphicFramePr>
            <a:graphicFrameLocks noGrp="1"/>
          </p:cNvGraphicFramePr>
          <p:nvPr>
            <p:extLst>
              <p:ext uri="{D42A27DB-BD31-4B8C-83A1-F6EECF244321}">
                <p14:modId xmlns:p14="http://schemas.microsoft.com/office/powerpoint/2010/main" val="1738980448"/>
              </p:ext>
            </p:extLst>
          </p:nvPr>
        </p:nvGraphicFramePr>
        <p:xfrm>
          <a:off x="341117" y="886681"/>
          <a:ext cx="11241247" cy="4540233"/>
        </p:xfrm>
        <a:graphic>
          <a:graphicData uri="http://schemas.openxmlformats.org/drawingml/2006/table">
            <a:tbl>
              <a:tblPr firstRow="1" bandRow="1">
                <a:tableStyleId>{21E4AEA4-8DFA-4A89-87EB-49C32662AFE0}</a:tableStyleId>
              </a:tblPr>
              <a:tblGrid>
                <a:gridCol w="2525566">
                  <a:extLst>
                    <a:ext uri="{9D8B030D-6E8A-4147-A177-3AD203B41FA5}">
                      <a16:colId xmlns:a16="http://schemas.microsoft.com/office/drawing/2014/main" val="782849226"/>
                    </a:ext>
                  </a:extLst>
                </a:gridCol>
                <a:gridCol w="2525566">
                  <a:extLst>
                    <a:ext uri="{9D8B030D-6E8A-4147-A177-3AD203B41FA5}">
                      <a16:colId xmlns:a16="http://schemas.microsoft.com/office/drawing/2014/main" val="2948539704"/>
                    </a:ext>
                  </a:extLst>
                </a:gridCol>
                <a:gridCol w="6190115">
                  <a:extLst>
                    <a:ext uri="{9D8B030D-6E8A-4147-A177-3AD203B41FA5}">
                      <a16:colId xmlns:a16="http://schemas.microsoft.com/office/drawing/2014/main" val="1058725132"/>
                    </a:ext>
                  </a:extLst>
                </a:gridCol>
              </a:tblGrid>
              <a:tr h="419222">
                <a:tc>
                  <a:txBody>
                    <a:bodyPr/>
                    <a:lstStyle/>
                    <a:p>
                      <a:r>
                        <a:rPr lang="en-US" dirty="0"/>
                        <a:t>Action</a:t>
                      </a:r>
                    </a:p>
                  </a:txBody>
                  <a:tcPr/>
                </a:tc>
                <a:tc>
                  <a:txBody>
                    <a:bodyPr/>
                    <a:lstStyle/>
                    <a:p>
                      <a:r>
                        <a:rPr lang="en-US" dirty="0"/>
                        <a:t>Timing</a:t>
                      </a:r>
                    </a:p>
                  </a:txBody>
                  <a:tcPr/>
                </a:tc>
                <a:tc>
                  <a:txBody>
                    <a:bodyPr/>
                    <a:lstStyle/>
                    <a:p>
                      <a:r>
                        <a:rPr lang="en-US" dirty="0"/>
                        <a:t>ORD Training Link</a:t>
                      </a:r>
                    </a:p>
                  </a:txBody>
                  <a:tcPr/>
                </a:tc>
                <a:extLst>
                  <a:ext uri="{0D108BD9-81ED-4DB2-BD59-A6C34878D82A}">
                    <a16:rowId xmlns:a16="http://schemas.microsoft.com/office/drawing/2014/main" val="4289896159"/>
                  </a:ext>
                </a:extLst>
              </a:tr>
              <a:tr h="916375">
                <a:tc>
                  <a:txBody>
                    <a:bodyPr/>
                    <a:lstStyle/>
                    <a:p>
                      <a:r>
                        <a:rPr lang="en-US" dirty="0"/>
                        <a:t>Generate new Fund Control Points </a:t>
                      </a:r>
                    </a:p>
                  </a:txBody>
                  <a:tcPr/>
                </a:tc>
                <a:tc>
                  <a:txBody>
                    <a:bodyPr/>
                    <a:lstStyle/>
                    <a:p>
                      <a:pPr marL="285750" indent="-285750">
                        <a:buFont typeface="Arial" panose="020B0604020202020204" pitchFamily="34" charset="0"/>
                        <a:buChar char="•"/>
                      </a:pPr>
                      <a:r>
                        <a:rPr lang="en-US" dirty="0"/>
                        <a:t>Now</a:t>
                      </a:r>
                    </a:p>
                  </a:txBody>
                  <a:tcPr/>
                </a:tc>
                <a:tc>
                  <a:txBody>
                    <a:bodyPr/>
                    <a:lstStyle/>
                    <a:p>
                      <a:r>
                        <a:rPr lang="en-US" dirty="0">
                          <a:hlinkClick r:id="rId2"/>
                        </a:rPr>
                        <a:t>Introduction to Finance Resources</a:t>
                      </a:r>
                      <a:endParaRPr lang="en-US" dirty="0"/>
                    </a:p>
                    <a:p>
                      <a:r>
                        <a:rPr lang="en-US" dirty="0">
                          <a:hlinkClick r:id="rId3"/>
                        </a:rPr>
                        <a:t>Section 3 - Setting up and Managing Fund Control Points</a:t>
                      </a:r>
                      <a:endParaRPr lang="en-US" dirty="0"/>
                    </a:p>
                  </a:txBody>
                  <a:tcPr/>
                </a:tc>
                <a:extLst>
                  <a:ext uri="{0D108BD9-81ED-4DB2-BD59-A6C34878D82A}">
                    <a16:rowId xmlns:a16="http://schemas.microsoft.com/office/drawing/2014/main" val="2665816700"/>
                  </a:ext>
                </a:extLst>
              </a:tr>
              <a:tr h="1362471">
                <a:tc>
                  <a:txBody>
                    <a:bodyPr/>
                    <a:lstStyle/>
                    <a:p>
                      <a:r>
                        <a:rPr lang="en-US" dirty="0"/>
                        <a:t>Track costs by project</a:t>
                      </a:r>
                    </a:p>
                  </a:txBody>
                  <a:tcPr/>
                </a:tc>
                <a:tc>
                  <a:txBody>
                    <a:bodyPr/>
                    <a:lstStyle/>
                    <a:p>
                      <a:pPr marL="285750" indent="-285750">
                        <a:buFont typeface="Arial" panose="020B0604020202020204" pitchFamily="34" charset="0"/>
                        <a:buChar char="•"/>
                      </a:pPr>
                      <a:r>
                        <a:rPr lang="en-US" dirty="0"/>
                        <a:t>Now, ongoing </a:t>
                      </a:r>
                    </a:p>
                    <a:p>
                      <a:endParaRPr lang="en-US" dirty="0"/>
                    </a:p>
                  </a:txBody>
                  <a:tcPr/>
                </a:tc>
                <a:tc>
                  <a:txBody>
                    <a:bodyPr/>
                    <a:lstStyle/>
                    <a:p>
                      <a:pPr marL="285750" indent="-285750">
                        <a:buFont typeface="Arial" panose="020B0604020202020204" pitchFamily="34" charset="0"/>
                        <a:buChar char="•"/>
                      </a:pPr>
                      <a:r>
                        <a:rPr lang="en-US" dirty="0"/>
                        <a:t>Monitor project expenditures</a:t>
                      </a:r>
                    </a:p>
                    <a:p>
                      <a:pPr marL="285750" indent="-285750">
                        <a:buFont typeface="Arial" panose="020B0604020202020204" pitchFamily="34" charset="0"/>
                        <a:buChar char="•"/>
                      </a:pPr>
                      <a:r>
                        <a:rPr lang="en-US" i="0" dirty="0"/>
                        <a:t>2% carryover requirement</a:t>
                      </a:r>
                    </a:p>
                    <a:p>
                      <a:pPr marL="285750" indent="-285750">
                        <a:buFont typeface="Arial" panose="020B0604020202020204" pitchFamily="34" charset="0"/>
                        <a:buChar char="•"/>
                      </a:pPr>
                      <a:r>
                        <a:rPr lang="en-US" i="0" dirty="0"/>
                        <a:t>Recommend </a:t>
                      </a:r>
                      <a:r>
                        <a:rPr lang="en-US" i="0" dirty="0" err="1"/>
                        <a:t>winRMS</a:t>
                      </a:r>
                      <a:endParaRPr lang="en-US" i="0" dirty="0"/>
                    </a:p>
                    <a:p>
                      <a:pPr marL="285750" indent="-285750">
                        <a:buFont typeface="Arial" panose="020B0604020202020204" pitchFamily="34" charset="0"/>
                        <a:buChar char="•"/>
                      </a:pPr>
                      <a:r>
                        <a:rPr lang="en-US" i="0" dirty="0">
                          <a:hlinkClick r:id="rId4"/>
                        </a:rPr>
                        <a:t>Balancing Project Budgets to Status of Allowance</a:t>
                      </a:r>
                      <a:endParaRPr lang="en-US" i="0" dirty="0"/>
                    </a:p>
                    <a:p>
                      <a:pPr marL="285750" indent="-285750">
                        <a:buFont typeface="Arial" panose="020B0604020202020204" pitchFamily="34" charset="0"/>
                        <a:buChar char="•"/>
                      </a:pPr>
                      <a:r>
                        <a:rPr lang="en-US" i="0" dirty="0">
                          <a:hlinkClick r:id="rId5"/>
                        </a:rPr>
                        <a:t>Using VSSC and Balancing to SOA</a:t>
                      </a:r>
                      <a:endParaRPr lang="en-US" i="0" dirty="0"/>
                    </a:p>
                    <a:p>
                      <a:pPr marL="0" indent="0">
                        <a:buFont typeface="Arial" panose="020B0604020202020204" pitchFamily="34" charset="0"/>
                        <a:buNone/>
                      </a:pPr>
                      <a:endParaRPr lang="en-US" dirty="0"/>
                    </a:p>
                  </a:txBody>
                  <a:tcPr/>
                </a:tc>
                <a:extLst>
                  <a:ext uri="{0D108BD9-81ED-4DB2-BD59-A6C34878D82A}">
                    <a16:rowId xmlns:a16="http://schemas.microsoft.com/office/drawing/2014/main" val="2621460070"/>
                  </a:ext>
                </a:extLst>
              </a:tr>
              <a:tr h="733638">
                <a:tc>
                  <a:txBody>
                    <a:bodyPr/>
                    <a:lstStyle/>
                    <a:p>
                      <a:r>
                        <a:rPr lang="en-US" dirty="0"/>
                        <a:t>Cost transfers </a:t>
                      </a:r>
                    </a:p>
                  </a:txBody>
                  <a:tcPr/>
                </a:tc>
                <a:tc>
                  <a:txBody>
                    <a:bodyPr/>
                    <a:lstStyle/>
                    <a:p>
                      <a:pPr marL="285750" indent="-285750">
                        <a:buFont typeface="Arial" panose="020B0604020202020204" pitchFamily="34" charset="0"/>
                        <a:buChar char="•"/>
                      </a:pPr>
                      <a:r>
                        <a:rPr lang="en-US" dirty="0"/>
                        <a:t>Quarterly </a:t>
                      </a:r>
                    </a:p>
                  </a:txBody>
                  <a:tcPr/>
                </a:tc>
                <a:tc>
                  <a:txBody>
                    <a:bodyPr/>
                    <a:lstStyle/>
                    <a:p>
                      <a:pPr marL="285750" indent="-285750">
                        <a:buFont typeface="Arial" panose="020B0604020202020204" pitchFamily="34" charset="0"/>
                        <a:buChar char="•"/>
                      </a:pPr>
                      <a:r>
                        <a:rPr lang="en-US" i="0" dirty="0">
                          <a:hlinkClick r:id="rId6"/>
                        </a:rPr>
                        <a:t>Cost Transfer Training</a:t>
                      </a:r>
                      <a:endParaRPr lang="en-US" i="0" dirty="0"/>
                    </a:p>
                  </a:txBody>
                  <a:tcPr/>
                </a:tc>
                <a:extLst>
                  <a:ext uri="{0D108BD9-81ED-4DB2-BD59-A6C34878D82A}">
                    <a16:rowId xmlns:a16="http://schemas.microsoft.com/office/drawing/2014/main" val="1265845003"/>
                  </a:ext>
                </a:extLst>
              </a:tr>
              <a:tr h="733638">
                <a:tc>
                  <a:txBody>
                    <a:bodyPr/>
                    <a:lstStyle/>
                    <a:p>
                      <a:r>
                        <a:rPr lang="en-US" dirty="0"/>
                        <a:t>PMO or funds return</a:t>
                      </a:r>
                    </a:p>
                  </a:txBody>
                  <a:tcPr/>
                </a:tc>
                <a:tc>
                  <a:txBody>
                    <a:bodyPr/>
                    <a:lstStyle/>
                    <a:p>
                      <a:pPr marL="285750" indent="-285750">
                        <a:buFont typeface="Arial" panose="020B0604020202020204" pitchFamily="34" charset="0"/>
                        <a:buChar char="•"/>
                      </a:pPr>
                      <a:r>
                        <a:rPr lang="en-US" dirty="0"/>
                        <a:t>As soon as needed</a:t>
                      </a: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t>Request PMOs and fund returns </a:t>
                      </a:r>
                    </a:p>
                  </a:txBody>
                  <a:tcPr/>
                </a:tc>
                <a:extLst>
                  <a:ext uri="{0D108BD9-81ED-4DB2-BD59-A6C34878D82A}">
                    <a16:rowId xmlns:a16="http://schemas.microsoft.com/office/drawing/2014/main" val="3572068789"/>
                  </a:ext>
                </a:extLst>
              </a:tr>
            </a:tbl>
          </a:graphicData>
        </a:graphic>
      </p:graphicFrame>
    </p:spTree>
    <p:extLst>
      <p:ext uri="{BB962C8B-B14F-4D97-AF65-F5344CB8AC3E}">
        <p14:creationId xmlns:p14="http://schemas.microsoft.com/office/powerpoint/2010/main" val="193090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6BBF5D-DC00-3034-FCF6-06BDAEED0103}"/>
              </a:ext>
            </a:extLst>
          </p:cNvPr>
          <p:cNvSpPr txBox="1"/>
          <p:nvPr/>
        </p:nvSpPr>
        <p:spPr>
          <a:xfrm>
            <a:off x="1233713" y="99209"/>
            <a:ext cx="945605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Source Sans Pro" panose="020B0503030403020204" pitchFamily="34" charset="0"/>
                <a:ea typeface="+mn-ea"/>
                <a:cs typeface="+mn-cs"/>
              </a:rPr>
              <a:t>Section 5: Cost Transfer Refresher </a:t>
            </a:r>
            <a:endParaRPr kumimoji="0" lang="en-US" sz="3200" b="1" i="1" u="none" strike="noStrike" kern="1200" cap="none" spc="0" normalizeH="0" baseline="0" noProof="0">
              <a:ln>
                <a:noFill/>
              </a:ln>
              <a:solidFill>
                <a:prstClr val="white"/>
              </a:solidFill>
              <a:effectLst/>
              <a:uLnTx/>
              <a:uFillTx/>
              <a:latin typeface="Source Sans Pro" panose="020B0503030403020204" pitchFamily="34" charset="0"/>
              <a:ea typeface="+mn-ea"/>
              <a:cs typeface="+mn-cs"/>
            </a:endParaRPr>
          </a:p>
        </p:txBody>
      </p:sp>
      <p:sp>
        <p:nvSpPr>
          <p:cNvPr id="5" name="TextBox 4">
            <a:extLst>
              <a:ext uri="{FF2B5EF4-FFF2-40B4-BE49-F238E27FC236}">
                <a16:creationId xmlns:a16="http://schemas.microsoft.com/office/drawing/2014/main" id="{D9B8A887-B4D4-14FC-715A-41623F7AF4F5}"/>
              </a:ext>
            </a:extLst>
          </p:cNvPr>
          <p:cNvSpPr txBox="1"/>
          <p:nvPr/>
        </p:nvSpPr>
        <p:spPr>
          <a:xfrm>
            <a:off x="500184" y="1491633"/>
            <a:ext cx="6142892" cy="646331"/>
          </a:xfrm>
          <a:prstGeom prst="rect">
            <a:avLst/>
          </a:prstGeom>
          <a:noFill/>
        </p:spPr>
        <p:txBody>
          <a:bodyPr wrap="square">
            <a:spAutoFit/>
          </a:bodyPr>
          <a:lstStyle/>
          <a:p>
            <a:r>
              <a:rPr lang="en-US" sz="1800" u="sng" dirty="0">
                <a:solidFill>
                  <a:srgbClr val="0000FF"/>
                </a:solidFill>
                <a:effectLst/>
                <a:latin typeface="Calibri" panose="020F0502020204030204" pitchFamily="34" charset="0"/>
                <a:ea typeface="Calibri" panose="020F0502020204030204" pitchFamily="34" charset="0"/>
                <a:hlinkClick r:id="rId2"/>
              </a:rPr>
              <a:t>VHA Finance Operations and Support (104C) - JV Exp Transfer Documentation - All Documents (sharepoint.com)</a:t>
            </a:r>
            <a:endParaRPr lang="en-US" dirty="0"/>
          </a:p>
        </p:txBody>
      </p:sp>
      <p:sp>
        <p:nvSpPr>
          <p:cNvPr id="6" name="TextBox 5">
            <a:extLst>
              <a:ext uri="{FF2B5EF4-FFF2-40B4-BE49-F238E27FC236}">
                <a16:creationId xmlns:a16="http://schemas.microsoft.com/office/drawing/2014/main" id="{BA3B7D8A-1F48-9EF1-9611-B027E8FCA111}"/>
              </a:ext>
            </a:extLst>
          </p:cNvPr>
          <p:cNvSpPr txBox="1"/>
          <p:nvPr/>
        </p:nvSpPr>
        <p:spPr>
          <a:xfrm>
            <a:off x="492369" y="1008185"/>
            <a:ext cx="11441723" cy="369332"/>
          </a:xfrm>
          <a:prstGeom prst="rect">
            <a:avLst/>
          </a:prstGeom>
          <a:noFill/>
        </p:spPr>
        <p:txBody>
          <a:bodyPr wrap="square" rtlCol="0">
            <a:spAutoFit/>
          </a:bodyPr>
          <a:lstStyle/>
          <a:p>
            <a:r>
              <a:rPr lang="en-US" dirty="0"/>
              <a:t>“My fiscal is giving me a hard time about expenditure transfers. This is me trying.”  </a:t>
            </a:r>
          </a:p>
        </p:txBody>
      </p:sp>
      <p:sp>
        <p:nvSpPr>
          <p:cNvPr id="8" name="TextBox 7">
            <a:extLst>
              <a:ext uri="{FF2B5EF4-FFF2-40B4-BE49-F238E27FC236}">
                <a16:creationId xmlns:a16="http://schemas.microsoft.com/office/drawing/2014/main" id="{F6632E62-B7BD-450C-D82A-8AB0514AAE44}"/>
              </a:ext>
            </a:extLst>
          </p:cNvPr>
          <p:cNvSpPr txBox="1"/>
          <p:nvPr/>
        </p:nvSpPr>
        <p:spPr>
          <a:xfrm>
            <a:off x="492369" y="2296161"/>
            <a:ext cx="6142892" cy="646331"/>
          </a:xfrm>
          <a:prstGeom prst="rect">
            <a:avLst/>
          </a:prstGeom>
          <a:noFill/>
        </p:spPr>
        <p:txBody>
          <a:bodyPr wrap="square">
            <a:spAutoFit/>
          </a:bodyPr>
          <a:lstStyle/>
          <a:p>
            <a:r>
              <a:rPr lang="en-US" sz="1800" u="sng" dirty="0">
                <a:solidFill>
                  <a:srgbClr val="0563C1"/>
                </a:solidFill>
                <a:effectLst/>
                <a:latin typeface="Calibri" panose="020F0502020204030204" pitchFamily="34" charset="0"/>
                <a:ea typeface="Times New Roman" panose="02020603050405020304" pitchFamily="18" charset="0"/>
                <a:hlinkClick r:id="rId3"/>
              </a:rPr>
              <a:t>Chapter 01A - VA Journal Vouchers - U.S. Department of Veterans Affairs</a:t>
            </a:r>
            <a:endParaRPr lang="en-US" dirty="0"/>
          </a:p>
        </p:txBody>
      </p:sp>
      <p:pic>
        <p:nvPicPr>
          <p:cNvPr id="10" name="Picture 9">
            <a:extLst>
              <a:ext uri="{FF2B5EF4-FFF2-40B4-BE49-F238E27FC236}">
                <a16:creationId xmlns:a16="http://schemas.microsoft.com/office/drawing/2014/main" id="{08F60667-BF72-C918-AB81-1D10B6570E9D}"/>
              </a:ext>
            </a:extLst>
          </p:cNvPr>
          <p:cNvPicPr>
            <a:picLocks noChangeAspect="1"/>
          </p:cNvPicPr>
          <p:nvPr/>
        </p:nvPicPr>
        <p:blipFill>
          <a:blip r:embed="rId4"/>
          <a:stretch>
            <a:fillRect/>
          </a:stretch>
        </p:blipFill>
        <p:spPr>
          <a:xfrm>
            <a:off x="6643076" y="1602154"/>
            <a:ext cx="3912552" cy="3881925"/>
          </a:xfrm>
          <a:prstGeom prst="rect">
            <a:avLst/>
          </a:prstGeom>
        </p:spPr>
      </p:pic>
      <p:pic>
        <p:nvPicPr>
          <p:cNvPr id="12" name="Picture 11">
            <a:extLst>
              <a:ext uri="{FF2B5EF4-FFF2-40B4-BE49-F238E27FC236}">
                <a16:creationId xmlns:a16="http://schemas.microsoft.com/office/drawing/2014/main" id="{4FF284F6-02E5-4715-BD2F-E86BF001B0BA}"/>
              </a:ext>
            </a:extLst>
          </p:cNvPr>
          <p:cNvPicPr>
            <a:picLocks noChangeAspect="1"/>
          </p:cNvPicPr>
          <p:nvPr/>
        </p:nvPicPr>
        <p:blipFill>
          <a:blip r:embed="rId5"/>
          <a:stretch>
            <a:fillRect/>
          </a:stretch>
        </p:blipFill>
        <p:spPr>
          <a:xfrm>
            <a:off x="764564" y="3214870"/>
            <a:ext cx="5153025" cy="2552700"/>
          </a:xfrm>
          <a:prstGeom prst="rect">
            <a:avLst/>
          </a:prstGeom>
        </p:spPr>
      </p:pic>
    </p:spTree>
    <p:extLst>
      <p:ext uri="{BB962C8B-B14F-4D97-AF65-F5344CB8AC3E}">
        <p14:creationId xmlns:p14="http://schemas.microsoft.com/office/powerpoint/2010/main" val="2434046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D7787-9F83-7439-500D-5CDAB8B06D7B}"/>
              </a:ext>
            </a:extLst>
          </p:cNvPr>
          <p:cNvSpPr>
            <a:spLocks noGrp="1"/>
          </p:cNvSpPr>
          <p:nvPr>
            <p:ph type="title"/>
          </p:nvPr>
        </p:nvSpPr>
        <p:spPr>
          <a:xfrm>
            <a:off x="285750" y="166264"/>
            <a:ext cx="11203516" cy="618385"/>
          </a:xfrm>
        </p:spPr>
        <p:txBody>
          <a:bodyPr/>
          <a:lstStyle/>
          <a:p>
            <a:r>
              <a:rPr lang="en-US" dirty="0">
                <a:cs typeface="Calibri Light"/>
              </a:rPr>
              <a:t>Section 5: Cost Transfer Refresher</a:t>
            </a:r>
            <a:endParaRPr lang="en-US" b="0" dirty="0">
              <a:ea typeface="Calibri Light"/>
              <a:cs typeface="Calibri Light"/>
            </a:endParaRPr>
          </a:p>
        </p:txBody>
      </p:sp>
      <p:sp>
        <p:nvSpPr>
          <p:cNvPr id="3" name="Content Placeholder 2">
            <a:extLst>
              <a:ext uri="{FF2B5EF4-FFF2-40B4-BE49-F238E27FC236}">
                <a16:creationId xmlns:a16="http://schemas.microsoft.com/office/drawing/2014/main" id="{46777855-E88C-7AFF-B0E4-A2AE2E85B3BC}"/>
              </a:ext>
            </a:extLst>
          </p:cNvPr>
          <p:cNvSpPr>
            <a:spLocks noGrp="1"/>
          </p:cNvSpPr>
          <p:nvPr>
            <p:ph idx="1"/>
          </p:nvPr>
        </p:nvSpPr>
        <p:spPr>
          <a:xfrm>
            <a:off x="386106" y="898574"/>
            <a:ext cx="10515600" cy="4351338"/>
          </a:xfrm>
        </p:spPr>
        <p:txBody>
          <a:bodyPr vert="horz" lIns="91440" tIns="45720" rIns="91440" bIns="45720" rtlCol="0" anchor="t">
            <a:noAutofit/>
          </a:bodyPr>
          <a:lstStyle/>
          <a:p>
            <a:r>
              <a:rPr lang="en-US" sz="1800" dirty="0">
                <a:cs typeface="Calibri"/>
              </a:rPr>
              <a:t>It is best practice to place individuals within the appropriation where they are conducting most of their work </a:t>
            </a:r>
            <a:r>
              <a:rPr lang="en-US" sz="1800" dirty="0">
                <a:ea typeface="Calibri"/>
                <a:cs typeface="Calibri"/>
              </a:rPr>
              <a:t>and establish a Memorandum of Understanding </a:t>
            </a:r>
          </a:p>
          <a:p>
            <a:r>
              <a:rPr lang="en-US" sz="1800" dirty="0">
                <a:cs typeface="Calibri"/>
              </a:rPr>
              <a:t>Reoccurring salary cost transfers should be completed at a minimum of quarterly, if not more often. You will need to track the salary for the individual(s) by pay period so that you can routinely request the cost transfer from Fiscal. </a:t>
            </a:r>
            <a:endParaRPr lang="en-US" sz="1800" dirty="0">
              <a:ea typeface="Calibri"/>
              <a:cs typeface="Calibri"/>
            </a:endParaRPr>
          </a:p>
          <a:p>
            <a:pPr marL="0" indent="0">
              <a:buNone/>
            </a:pPr>
            <a:r>
              <a:rPr lang="en-US" sz="1800" dirty="0">
                <a:ea typeface="Calibri"/>
                <a:cs typeface="Calibri"/>
              </a:rPr>
              <a:t>Example: Minnie Mouse is costed to the Research appropriation because she was hired to work on VA Research. She is working on a TEF project at 25% level of effort. The request would look like this:</a:t>
            </a:r>
          </a:p>
          <a:p>
            <a:pPr lvl="1" indent="0">
              <a:buNone/>
            </a:pPr>
            <a:r>
              <a:rPr lang="en-US" dirty="0">
                <a:cs typeface="Calibri"/>
              </a:rPr>
              <a:t>Fiscal, </a:t>
            </a:r>
          </a:p>
          <a:p>
            <a:pPr lvl="1" indent="0">
              <a:buNone/>
            </a:pPr>
            <a:r>
              <a:rPr lang="en-US" dirty="0">
                <a:cs typeface="Calibri"/>
              </a:rPr>
              <a:t>Please complete the following cost transfer for Quarter 1 expenses. This is for 25% salary that needs to be transferred from the Research Appropriation to the TEF Appropriation for Minnie’s work on a TEF project. The amount of costs that needs to be transferred from FCP 123 (0160A1 810010101) to FCP 456 (1126RD 810010101) is $3623.10. The attached Memorandum of Understanding justifies this transfer.</a:t>
            </a:r>
          </a:p>
          <a:p>
            <a:pPr lvl="1" indent="0">
              <a:buNone/>
            </a:pPr>
            <a:endParaRPr lang="en-US" sz="2000" dirty="0">
              <a:ea typeface="Calibri"/>
              <a:cs typeface="Calibri"/>
            </a:endParaRPr>
          </a:p>
          <a:p>
            <a:endParaRPr lang="en-US" dirty="0">
              <a:cs typeface="Calibri"/>
            </a:endParaRPr>
          </a:p>
        </p:txBody>
      </p:sp>
      <p:sp>
        <p:nvSpPr>
          <p:cNvPr id="4" name="Slide Number Placeholder 3">
            <a:extLst>
              <a:ext uri="{FF2B5EF4-FFF2-40B4-BE49-F238E27FC236}">
                <a16:creationId xmlns:a16="http://schemas.microsoft.com/office/drawing/2014/main" id="{5E0A45EC-4F96-D1BC-E1AC-CB0F74225969}"/>
              </a:ext>
            </a:extLst>
          </p:cNvPr>
          <p:cNvSpPr>
            <a:spLocks noGrp="1"/>
          </p:cNvSpPr>
          <p:nvPr>
            <p:ph type="sldNum" sz="quarter" idx="12"/>
          </p:nvPr>
        </p:nvSpPr>
        <p:spPr/>
        <p:txBody>
          <a:bodyPr/>
          <a:lstStyle/>
          <a:p>
            <a:fld id="{670A9334-4E67-F94F-A05E-0CE8B74A054E}" type="slidenum">
              <a:rPr lang="en-US" smtClean="0"/>
              <a:t>17</a:t>
            </a:fld>
            <a:endParaRPr lang="en-US"/>
          </a:p>
        </p:txBody>
      </p:sp>
      <p:pic>
        <p:nvPicPr>
          <p:cNvPr id="5" name="Picture 5" descr="A picture containing text&#10;&#10;Description automatically generated">
            <a:extLst>
              <a:ext uri="{FF2B5EF4-FFF2-40B4-BE49-F238E27FC236}">
                <a16:creationId xmlns:a16="http://schemas.microsoft.com/office/drawing/2014/main" id="{CE4ACB56-B1A5-CF29-492A-B27210B70F68}"/>
              </a:ext>
            </a:extLst>
          </p:cNvPr>
          <p:cNvPicPr>
            <a:picLocks noChangeAspect="1"/>
          </p:cNvPicPr>
          <p:nvPr/>
        </p:nvPicPr>
        <p:blipFill>
          <a:blip r:embed="rId2"/>
          <a:stretch>
            <a:fillRect/>
          </a:stretch>
        </p:blipFill>
        <p:spPr>
          <a:xfrm>
            <a:off x="1017871" y="5037925"/>
            <a:ext cx="8681049" cy="765255"/>
          </a:xfrm>
          <a:prstGeom prst="rect">
            <a:avLst/>
          </a:prstGeom>
        </p:spPr>
      </p:pic>
      <p:pic>
        <p:nvPicPr>
          <p:cNvPr id="6" name="Picture 5">
            <a:extLst>
              <a:ext uri="{FF2B5EF4-FFF2-40B4-BE49-F238E27FC236}">
                <a16:creationId xmlns:a16="http://schemas.microsoft.com/office/drawing/2014/main" id="{CCDC1771-8413-7E89-8620-68C88FD2F0E2}"/>
              </a:ext>
            </a:extLst>
          </p:cNvPr>
          <p:cNvPicPr>
            <a:picLocks noChangeAspect="1"/>
          </p:cNvPicPr>
          <p:nvPr/>
        </p:nvPicPr>
        <p:blipFill>
          <a:blip r:embed="rId3"/>
          <a:stretch>
            <a:fillRect/>
          </a:stretch>
        </p:blipFill>
        <p:spPr>
          <a:xfrm>
            <a:off x="10255052" y="4487644"/>
            <a:ext cx="1433789" cy="1524535"/>
          </a:xfrm>
          <a:prstGeom prst="rect">
            <a:avLst/>
          </a:prstGeom>
        </p:spPr>
      </p:pic>
    </p:spTree>
    <p:extLst>
      <p:ext uri="{BB962C8B-B14F-4D97-AF65-F5344CB8AC3E}">
        <p14:creationId xmlns:p14="http://schemas.microsoft.com/office/powerpoint/2010/main" val="2881472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8B992-10CB-E10E-14AE-B69B06528A5D}"/>
              </a:ext>
            </a:extLst>
          </p:cNvPr>
          <p:cNvSpPr>
            <a:spLocks noGrp="1"/>
          </p:cNvSpPr>
          <p:nvPr>
            <p:ph type="title"/>
          </p:nvPr>
        </p:nvSpPr>
        <p:spPr/>
        <p:txBody>
          <a:bodyPr/>
          <a:lstStyle/>
          <a:p>
            <a:r>
              <a:rPr lang="en-US">
                <a:ea typeface="Calibri Light"/>
                <a:cs typeface="Calibri Light"/>
              </a:rPr>
              <a:t>Section 4: Sample Memorandum of Understanding</a:t>
            </a:r>
            <a:endParaRPr lang="en-US"/>
          </a:p>
        </p:txBody>
      </p:sp>
      <p:sp>
        <p:nvSpPr>
          <p:cNvPr id="4" name="Slide Number Placeholder 3">
            <a:extLst>
              <a:ext uri="{FF2B5EF4-FFF2-40B4-BE49-F238E27FC236}">
                <a16:creationId xmlns:a16="http://schemas.microsoft.com/office/drawing/2014/main" id="{726BDE0C-D7CC-22CB-F74A-0B5415D4398B}"/>
              </a:ext>
            </a:extLst>
          </p:cNvPr>
          <p:cNvSpPr>
            <a:spLocks noGrp="1"/>
          </p:cNvSpPr>
          <p:nvPr>
            <p:ph type="sldNum" sz="quarter" idx="12"/>
          </p:nvPr>
        </p:nvSpPr>
        <p:spPr/>
        <p:txBody>
          <a:bodyPr/>
          <a:lstStyle/>
          <a:p>
            <a:fld id="{670A9334-4E67-F94F-A05E-0CE8B74A054E}" type="slidenum">
              <a:rPr lang="en-US" smtClean="0"/>
              <a:t>18</a:t>
            </a:fld>
            <a:endParaRPr lang="en-US"/>
          </a:p>
        </p:txBody>
      </p:sp>
      <p:pic>
        <p:nvPicPr>
          <p:cNvPr id="3" name="Picture 4" descr="Text&#10;&#10;Description automatically generated">
            <a:extLst>
              <a:ext uri="{FF2B5EF4-FFF2-40B4-BE49-F238E27FC236}">
                <a16:creationId xmlns:a16="http://schemas.microsoft.com/office/drawing/2014/main" id="{40E536DA-F818-B0A5-BDC3-BC70AB20AEEE}"/>
              </a:ext>
            </a:extLst>
          </p:cNvPr>
          <p:cNvPicPr>
            <a:picLocks noChangeAspect="1"/>
          </p:cNvPicPr>
          <p:nvPr/>
        </p:nvPicPr>
        <p:blipFill>
          <a:blip r:embed="rId2"/>
          <a:stretch>
            <a:fillRect/>
          </a:stretch>
        </p:blipFill>
        <p:spPr>
          <a:xfrm>
            <a:off x="2855344" y="1054412"/>
            <a:ext cx="6481310" cy="47491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09801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3E72">
            <a:alpha val="96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7DB59-FE21-F7BB-D28F-926BCB54EE71}"/>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4087510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A71F-6070-42D4-ABC9-35B2EBA55EF2}"/>
              </a:ext>
            </a:extLst>
          </p:cNvPr>
          <p:cNvSpPr>
            <a:spLocks noGrp="1"/>
          </p:cNvSpPr>
          <p:nvPr>
            <p:ph type="title"/>
          </p:nvPr>
        </p:nvSpPr>
        <p:spPr>
          <a:xfrm>
            <a:off x="369455" y="228804"/>
            <a:ext cx="8665564" cy="752929"/>
          </a:xfrm>
        </p:spPr>
        <p:txBody>
          <a:bodyPr/>
          <a:lstStyle/>
          <a:p>
            <a:r>
              <a:rPr lang="en-US" dirty="0"/>
              <a:t>Objectives for Today’s Training</a:t>
            </a:r>
          </a:p>
        </p:txBody>
      </p:sp>
      <p:graphicFrame>
        <p:nvGraphicFramePr>
          <p:cNvPr id="7" name="Table 7">
            <a:extLst>
              <a:ext uri="{FF2B5EF4-FFF2-40B4-BE49-F238E27FC236}">
                <a16:creationId xmlns:a16="http://schemas.microsoft.com/office/drawing/2014/main" id="{872EE588-0261-4597-9BCD-D1DBA24B22CA}"/>
              </a:ext>
            </a:extLst>
          </p:cNvPr>
          <p:cNvGraphicFramePr>
            <a:graphicFrameLocks noGrp="1"/>
          </p:cNvGraphicFramePr>
          <p:nvPr>
            <p:ph idx="1"/>
            <p:extLst>
              <p:ext uri="{D42A27DB-BD31-4B8C-83A1-F6EECF244321}">
                <p14:modId xmlns:p14="http://schemas.microsoft.com/office/powerpoint/2010/main" val="2490829325"/>
              </p:ext>
            </p:extLst>
          </p:nvPr>
        </p:nvGraphicFramePr>
        <p:xfrm>
          <a:off x="192947" y="828588"/>
          <a:ext cx="11491438" cy="5909536"/>
        </p:xfrm>
        <a:graphic>
          <a:graphicData uri="http://schemas.openxmlformats.org/drawingml/2006/table">
            <a:tbl>
              <a:tblPr firstRow="1" bandRow="1">
                <a:tableStyleId>{5C22544A-7EE6-4342-B048-85BDC9FD1C3A}</a:tableStyleId>
              </a:tblPr>
              <a:tblGrid>
                <a:gridCol w="3629343">
                  <a:extLst>
                    <a:ext uri="{9D8B030D-6E8A-4147-A177-3AD203B41FA5}">
                      <a16:colId xmlns:a16="http://schemas.microsoft.com/office/drawing/2014/main" val="1139615655"/>
                    </a:ext>
                  </a:extLst>
                </a:gridCol>
                <a:gridCol w="7862095">
                  <a:extLst>
                    <a:ext uri="{9D8B030D-6E8A-4147-A177-3AD203B41FA5}">
                      <a16:colId xmlns:a16="http://schemas.microsoft.com/office/drawing/2014/main" val="2542939416"/>
                    </a:ext>
                  </a:extLst>
                </a:gridCol>
              </a:tblGrid>
              <a:tr h="0">
                <a:tc>
                  <a:txBody>
                    <a:bodyPr/>
                    <a:lstStyle/>
                    <a:p>
                      <a:pPr algn="ctr"/>
                      <a:endParaRPr lang="en-US" sz="1800" dirty="0"/>
                    </a:p>
                    <a:p>
                      <a:pPr algn="ctr"/>
                      <a:r>
                        <a:rPr lang="en-US" sz="1800" dirty="0"/>
                        <a:t>Training Section:</a:t>
                      </a:r>
                    </a:p>
                    <a:p>
                      <a:endParaRPr lang="en-US" sz="1800" dirty="0"/>
                    </a:p>
                  </a:txBody>
                  <a:tcPr/>
                </a:tc>
                <a:tc>
                  <a:txBody>
                    <a:bodyPr/>
                    <a:lstStyle/>
                    <a:p>
                      <a:pPr algn="ctr"/>
                      <a:endParaRPr lang="en-US" sz="1800" dirty="0"/>
                    </a:p>
                    <a:p>
                      <a:pPr algn="ctr"/>
                      <a:r>
                        <a:rPr lang="en-US" sz="1800" dirty="0"/>
                        <a:t>By the end of this section, you will:</a:t>
                      </a:r>
                    </a:p>
                    <a:p>
                      <a:endParaRPr lang="en-US" sz="1800" dirty="0"/>
                    </a:p>
                  </a:txBody>
                  <a:tcPr/>
                </a:tc>
                <a:extLst>
                  <a:ext uri="{0D108BD9-81ED-4DB2-BD59-A6C34878D82A}">
                    <a16:rowId xmlns:a16="http://schemas.microsoft.com/office/drawing/2014/main" val="3500140859"/>
                  </a:ext>
                </a:extLst>
              </a:tr>
              <a:tr h="562065">
                <a:tc>
                  <a:txBody>
                    <a:bodyPr/>
                    <a:lstStyle/>
                    <a:p>
                      <a:pPr lvl="0">
                        <a:buNone/>
                      </a:pPr>
                      <a:r>
                        <a:rPr lang="en-US" sz="1200" b="1" u="sng"/>
                        <a:t>FY 24 CR Status: </a:t>
                      </a:r>
                    </a:p>
                  </a:txBody>
                  <a:tcPr/>
                </a:tc>
                <a:tc>
                  <a:txBody>
                    <a:bodyPr/>
                    <a:lstStyle/>
                    <a:p>
                      <a:pPr marL="342900" indent="-342900">
                        <a:buFont typeface="Arial" panose="020B0604020202020204" pitchFamily="34" charset="0"/>
                        <a:buChar char="•"/>
                      </a:pPr>
                      <a:r>
                        <a:rPr lang="en-US" sz="1200"/>
                        <a:t>Update on the FY 24 CR Status</a:t>
                      </a:r>
                    </a:p>
                    <a:p>
                      <a:pPr marL="342900" indent="-342900">
                        <a:buFont typeface="Arial" panose="020B0604020202020204" pitchFamily="34" charset="0"/>
                        <a:buChar char="•"/>
                      </a:pPr>
                      <a:r>
                        <a:rPr lang="en-US" sz="1200"/>
                        <a:t>Link to key trainings on CRs and Lapse of Appropriations </a:t>
                      </a:r>
                    </a:p>
                  </a:txBody>
                  <a:tcPr/>
                </a:tc>
                <a:extLst>
                  <a:ext uri="{0D108BD9-81ED-4DB2-BD59-A6C34878D82A}">
                    <a16:rowId xmlns:a16="http://schemas.microsoft.com/office/drawing/2014/main" val="1338013464"/>
                  </a:ext>
                </a:extLst>
              </a:tr>
              <a:tr h="562065">
                <a:tc>
                  <a:txBody>
                    <a:bodyPr/>
                    <a:lstStyle/>
                    <a:p>
                      <a:pPr lvl="0">
                        <a:buNone/>
                      </a:pPr>
                      <a:r>
                        <a:rPr lang="en-US" sz="1200" b="1" u="sng"/>
                        <a:t>Section 1</a:t>
                      </a:r>
                      <a:r>
                        <a:rPr lang="en-US" sz="1200" b="1" u="none"/>
                        <a:t>: </a:t>
                      </a:r>
                      <a:r>
                        <a:rPr lang="en-US" sz="1200" b="1"/>
                        <a:t>TEF Funding </a:t>
                      </a:r>
                      <a:endParaRPr lang="en-US" sz="1200" b="0"/>
                    </a:p>
                  </a:txBody>
                  <a:tcPr/>
                </a:tc>
                <a:tc>
                  <a:txBody>
                    <a:bodyPr/>
                    <a:lstStyle/>
                    <a:p>
                      <a:pPr marL="342900" indent="-342900">
                        <a:buFont typeface="Arial" panose="020B0604020202020204" pitchFamily="34" charset="0"/>
                        <a:buChar char="•"/>
                      </a:pPr>
                      <a:r>
                        <a:rPr lang="en-US" sz="1200"/>
                        <a:t>Understand the PACT Act and impact on VA Research</a:t>
                      </a:r>
                    </a:p>
                    <a:p>
                      <a:pPr marL="342900" indent="-342900">
                        <a:buFont typeface="Arial" panose="020B0604020202020204" pitchFamily="34" charset="0"/>
                        <a:buChar char="•"/>
                      </a:pPr>
                      <a:r>
                        <a:rPr lang="en-US" sz="1200"/>
                        <a:t>Understand TEF funding and research project eligibility for TEF </a:t>
                      </a:r>
                    </a:p>
                  </a:txBody>
                  <a:tcPr/>
                </a:tc>
                <a:extLst>
                  <a:ext uri="{0D108BD9-81ED-4DB2-BD59-A6C34878D82A}">
                    <a16:rowId xmlns:a16="http://schemas.microsoft.com/office/drawing/2014/main" val="4110461937"/>
                  </a:ext>
                </a:extLst>
              </a:tr>
              <a:tr h="562065">
                <a:tc>
                  <a:txBody>
                    <a:bodyPr/>
                    <a:lstStyle/>
                    <a:p>
                      <a:pPr marL="0" lvl="0" algn="l" defTabSz="914400" rtl="0" eaLnBrk="1" latinLnBrk="0" hangingPunct="1">
                        <a:lnSpc>
                          <a:spcPct val="100000"/>
                        </a:lnSpc>
                        <a:spcBef>
                          <a:spcPts val="0"/>
                        </a:spcBef>
                        <a:spcAft>
                          <a:spcPts val="0"/>
                        </a:spcAft>
                        <a:buNone/>
                      </a:pPr>
                      <a:r>
                        <a:rPr lang="en-US" sz="1200" b="1" u="sng" kern="1200" noProof="0">
                          <a:solidFill>
                            <a:schemeClr val="dk1"/>
                          </a:solidFill>
                          <a:latin typeface="+mn-lt"/>
                          <a:ea typeface="+mn-ea"/>
                          <a:cs typeface="+mn-cs"/>
                        </a:rPr>
                        <a:t>Section 2: TEF Projects</a:t>
                      </a:r>
                    </a:p>
                    <a:p>
                      <a:pPr marL="0" lvl="0" algn="l" defTabSz="914400" rtl="0" eaLnBrk="1" latinLnBrk="0" hangingPunct="1">
                        <a:buNone/>
                      </a:pPr>
                      <a:endParaRPr lang="en-US" sz="1200" b="1" u="sng" kern="1200">
                        <a:solidFill>
                          <a:schemeClr val="dk1"/>
                        </a:solidFill>
                        <a:latin typeface="+mn-lt"/>
                        <a:ea typeface="+mn-ea"/>
                        <a:cs typeface="+mn-cs"/>
                      </a:endParaRPr>
                    </a:p>
                  </a:txBody>
                  <a:tcPr/>
                </a:tc>
                <a:tc>
                  <a:txBody>
                    <a:bodyPr/>
                    <a:lstStyle/>
                    <a:p>
                      <a:pPr marL="285750" indent="-285750">
                        <a:buFont typeface="Arial" panose="020B0604020202020204" pitchFamily="34" charset="0"/>
                        <a:buChar char="•"/>
                      </a:pPr>
                      <a:r>
                        <a:rPr lang="en-US" sz="1200"/>
                        <a:t>Understand if your station has projects now funded by the TEF appropriation </a:t>
                      </a:r>
                    </a:p>
                    <a:p>
                      <a:pPr marL="285750" indent="-285750">
                        <a:buFont typeface="Arial" panose="020B0604020202020204" pitchFamily="34" charset="0"/>
                        <a:buChar char="•"/>
                      </a:pPr>
                      <a:r>
                        <a:rPr lang="en-US" sz="1200"/>
                        <a:t>Understand what to look for on Pink Sheets</a:t>
                      </a:r>
                    </a:p>
                  </a:txBody>
                  <a:tcPr/>
                </a:tc>
                <a:extLst>
                  <a:ext uri="{0D108BD9-81ED-4DB2-BD59-A6C34878D82A}">
                    <a16:rowId xmlns:a16="http://schemas.microsoft.com/office/drawing/2014/main" val="2494356450"/>
                  </a:ext>
                </a:extLst>
              </a:tr>
              <a:tr h="562065">
                <a:tc>
                  <a:txBody>
                    <a:bodyPr/>
                    <a:lstStyle/>
                    <a:p>
                      <a:pPr lvl="0">
                        <a:buNone/>
                      </a:pPr>
                      <a:r>
                        <a:rPr lang="en-US" sz="1200" b="1" u="sng"/>
                        <a:t>Section 3: TEF Policy</a:t>
                      </a:r>
                    </a:p>
                  </a:txBody>
                  <a:tcPr/>
                </a:tc>
                <a:tc>
                  <a:txBody>
                    <a:bodyPr/>
                    <a:lstStyle/>
                    <a:p>
                      <a:pPr marL="285750" indent="-285750">
                        <a:buFont typeface="Arial" panose="020B0604020202020204" pitchFamily="34" charset="0"/>
                        <a:buChar char="•"/>
                      </a:pPr>
                      <a:r>
                        <a:rPr lang="en-US" sz="1200"/>
                        <a:t>Understand components of TEF policy</a:t>
                      </a:r>
                    </a:p>
                    <a:p>
                      <a:pPr marL="285750" indent="-285750">
                        <a:buFont typeface="Arial" panose="020B0604020202020204" pitchFamily="34" charset="0"/>
                        <a:buChar char="•"/>
                      </a:pPr>
                      <a:r>
                        <a:rPr lang="en-US" sz="1200"/>
                        <a:t>Understand ORD role and station role</a:t>
                      </a:r>
                    </a:p>
                  </a:txBody>
                  <a:tcPr/>
                </a:tc>
                <a:extLst>
                  <a:ext uri="{0D108BD9-81ED-4DB2-BD59-A6C34878D82A}">
                    <a16:rowId xmlns:a16="http://schemas.microsoft.com/office/drawing/2014/main" val="3778758296"/>
                  </a:ext>
                </a:extLst>
              </a:tr>
              <a:tr h="1035382">
                <a:tc>
                  <a:txBody>
                    <a:bodyPr/>
                    <a:lstStyle/>
                    <a:p>
                      <a:pPr lvl="0" algn="l">
                        <a:lnSpc>
                          <a:spcPct val="100000"/>
                        </a:lnSpc>
                        <a:spcBef>
                          <a:spcPts val="0"/>
                        </a:spcBef>
                        <a:spcAft>
                          <a:spcPts val="0"/>
                        </a:spcAft>
                        <a:buNone/>
                      </a:pPr>
                      <a:r>
                        <a:rPr lang="en-US" sz="1200" b="1" u="sng" kern="1200" noProof="0">
                          <a:solidFill>
                            <a:schemeClr val="dk1"/>
                          </a:solidFill>
                          <a:latin typeface="+mn-lt"/>
                          <a:ea typeface="+mn-ea"/>
                          <a:cs typeface="+mn-cs"/>
                        </a:rPr>
                        <a:t>Section</a:t>
                      </a:r>
                      <a:r>
                        <a:rPr lang="en-US" sz="1200" b="1" i="0" u="sng" strike="noStrike" noProof="0">
                          <a:solidFill>
                            <a:srgbClr val="000000"/>
                          </a:solidFill>
                          <a:latin typeface="Calibri"/>
                        </a:rPr>
                        <a:t> 4</a:t>
                      </a:r>
                      <a:r>
                        <a:rPr lang="en-US" sz="1200" b="1" i="0" u="none" strike="noStrike" noProof="0">
                          <a:solidFill>
                            <a:srgbClr val="000000"/>
                          </a:solidFill>
                          <a:latin typeface="Calibri"/>
                        </a:rPr>
                        <a:t>: Execution of TEF</a:t>
                      </a:r>
                      <a:endParaRPr lang="en-US" sz="1200" b="0" i="0" u="none" strike="noStrike" noProof="0">
                        <a:solidFill>
                          <a:srgbClr val="000000"/>
                        </a:solidFill>
                        <a:latin typeface="Calibri"/>
                      </a:endParaRPr>
                    </a:p>
                  </a:txBody>
                  <a:tcPr/>
                </a:tc>
                <a:tc>
                  <a:txBody>
                    <a:bodyPr/>
                    <a:lstStyle/>
                    <a:p>
                      <a:pPr marL="285750" indent="-285750">
                        <a:buFont typeface="Arial" panose="020B0604020202020204" pitchFamily="34" charset="0"/>
                        <a:buChar char="•"/>
                      </a:pPr>
                      <a:r>
                        <a:rPr lang="en-US" sz="1200"/>
                        <a:t>Understand how to execute TEF funding in FY24 </a:t>
                      </a:r>
                    </a:p>
                    <a:p>
                      <a:pPr marL="285750" indent="-285750">
                        <a:buFont typeface="Arial" panose="020B0604020202020204" pitchFamily="34" charset="0"/>
                        <a:buChar char="•"/>
                      </a:pPr>
                      <a:r>
                        <a:rPr lang="en-US" sz="1200"/>
                        <a:t>Understand what new fund control points you may need for this appropriation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Understand the specific requirements for the Toxic Exposure Fund and Expense Transfers</a:t>
                      </a:r>
                    </a:p>
                  </a:txBody>
                  <a:tcPr/>
                </a:tc>
                <a:extLst>
                  <a:ext uri="{0D108BD9-81ED-4DB2-BD59-A6C34878D82A}">
                    <a16:rowId xmlns:a16="http://schemas.microsoft.com/office/drawing/2014/main" val="1310101683"/>
                  </a:ext>
                </a:extLst>
              </a:tr>
              <a:tr h="1272041">
                <a:tc>
                  <a:txBody>
                    <a:bodyPr/>
                    <a:lstStyle/>
                    <a:p>
                      <a:r>
                        <a:rPr lang="en-US" sz="1200" b="1" u="sng" kern="1200">
                          <a:solidFill>
                            <a:schemeClr val="dk1"/>
                          </a:solidFill>
                          <a:latin typeface="+mn-lt"/>
                          <a:ea typeface="+mn-ea"/>
                          <a:cs typeface="+mn-cs"/>
                        </a:rPr>
                        <a:t>Section 5: Refresher on Cost Transfers</a:t>
                      </a:r>
                      <a:endParaRPr lang="en-US" sz="1200" b="1"/>
                    </a:p>
                  </a:txBody>
                  <a:tcPr/>
                </a:tc>
                <a:tc>
                  <a:txBody>
                    <a:bodyPr/>
                    <a:lstStyle/>
                    <a:p>
                      <a:pPr marL="285750" lvl="0" indent="-285750">
                        <a:buFont typeface="Arial" panose="020B0604020202020204" pitchFamily="34" charset="0"/>
                        <a:buChar char="•"/>
                      </a:pPr>
                      <a:r>
                        <a:rPr lang="en-US" sz="1200"/>
                        <a:t>Understand what information is necessary to provide Fiscal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Understand when and how to transfer costs between Research programs for staff that work on more than one research project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noProof="0">
                          <a:solidFill>
                            <a:srgbClr val="000000"/>
                          </a:solidFill>
                          <a:latin typeface="Calibri"/>
                        </a:rPr>
                        <a:t>Understand when and how to transfer costs between a Research Appropriation and the Medical Center Appropriation</a:t>
                      </a:r>
                    </a:p>
                  </a:txBody>
                  <a:tcPr/>
                </a:tc>
                <a:extLst>
                  <a:ext uri="{0D108BD9-81ED-4DB2-BD59-A6C34878D82A}">
                    <a16:rowId xmlns:a16="http://schemas.microsoft.com/office/drawing/2014/main" val="1646331468"/>
                  </a:ext>
                </a:extLst>
              </a:tr>
              <a:tr h="4394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Q&amp;A</a:t>
                      </a:r>
                      <a:endParaRPr lang="en-US" sz="1800" dirty="0"/>
                    </a:p>
                  </a:txBody>
                  <a:tcPr/>
                </a:tc>
                <a:tc>
                  <a:txBody>
                    <a:bodyPr/>
                    <a:lstStyle/>
                    <a:p>
                      <a:pPr marL="285750" indent="-285750">
                        <a:buFont typeface="Arial" panose="020B0604020202020204" pitchFamily="34" charset="0"/>
                        <a:buChar char="•"/>
                      </a:pPr>
                      <a:endParaRPr lang="en-US" sz="1600" b="0" i="0" u="none" strike="noStrike" noProof="0" dirty="0">
                        <a:solidFill>
                          <a:srgbClr val="000000"/>
                        </a:solidFill>
                        <a:latin typeface="Calibri"/>
                      </a:endParaRPr>
                    </a:p>
                  </a:txBody>
                  <a:tcPr/>
                </a:tc>
                <a:extLst>
                  <a:ext uri="{0D108BD9-81ED-4DB2-BD59-A6C34878D82A}">
                    <a16:rowId xmlns:a16="http://schemas.microsoft.com/office/drawing/2014/main" val="2996161857"/>
                  </a:ext>
                </a:extLst>
              </a:tr>
            </a:tbl>
          </a:graphicData>
        </a:graphic>
      </p:graphicFrame>
      <p:sp>
        <p:nvSpPr>
          <p:cNvPr id="4" name="Slide Number Placeholder 3">
            <a:extLst>
              <a:ext uri="{FF2B5EF4-FFF2-40B4-BE49-F238E27FC236}">
                <a16:creationId xmlns:a16="http://schemas.microsoft.com/office/drawing/2014/main" id="{2BFA9D54-C33E-4FF4-8351-962446B7D2A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A9334-4E67-F94F-A05E-0CE8B74A054E}" type="slidenum">
              <a:rPr lang="en-US" smtClean="0"/>
              <a:pPr/>
              <a:t>2</a:t>
            </a:fld>
            <a:endParaRPr lang="en-US"/>
          </a:p>
        </p:txBody>
      </p:sp>
      <p:sp>
        <p:nvSpPr>
          <p:cNvPr id="5" name="Date Placeholder 4">
            <a:extLst>
              <a:ext uri="{FF2B5EF4-FFF2-40B4-BE49-F238E27FC236}">
                <a16:creationId xmlns:a16="http://schemas.microsoft.com/office/drawing/2014/main" id="{A21780D2-3001-4DB6-A29D-CF8ED8B74D4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3946DA-7B17-4B8B-9018-B13D3B82D5C6}" type="datetime1">
              <a:rPr lang="en-US" smtClean="0"/>
              <a:pPr/>
              <a:t>2/28/2024</a:t>
            </a:fld>
            <a:endParaRPr lang="en-US"/>
          </a:p>
        </p:txBody>
      </p:sp>
    </p:spTree>
    <p:extLst>
      <p:ext uri="{BB962C8B-B14F-4D97-AF65-F5344CB8AC3E}">
        <p14:creationId xmlns:p14="http://schemas.microsoft.com/office/powerpoint/2010/main" val="4120565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41FDB79-F1AD-6796-B33C-5508BF4B3572}"/>
              </a:ext>
            </a:extLst>
          </p:cNvPr>
          <p:cNvPicPr>
            <a:picLocks noGrp="1" noChangeAspect="1"/>
          </p:cNvPicPr>
          <p:nvPr>
            <p:ph idx="1"/>
          </p:nvPr>
        </p:nvPicPr>
        <p:blipFill>
          <a:blip r:embed="rId2"/>
          <a:stretch>
            <a:fillRect/>
          </a:stretch>
        </p:blipFill>
        <p:spPr>
          <a:xfrm>
            <a:off x="2238375" y="1534319"/>
            <a:ext cx="7715250" cy="3895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a:extLst>
              <a:ext uri="{FF2B5EF4-FFF2-40B4-BE49-F238E27FC236}">
                <a16:creationId xmlns:a16="http://schemas.microsoft.com/office/drawing/2014/main" id="{939885E3-AB45-C290-C93A-BCC7B0EC447F}"/>
              </a:ext>
            </a:extLst>
          </p:cNvPr>
          <p:cNvSpPr>
            <a:spLocks noGrp="1"/>
          </p:cNvSpPr>
          <p:nvPr>
            <p:ph type="sldNum" sz="quarter" idx="12"/>
          </p:nvPr>
        </p:nvSpPr>
        <p:spPr/>
        <p:txBody>
          <a:bodyPr/>
          <a:lstStyle/>
          <a:p>
            <a:fld id="{D983F1FA-211D-3044-9E35-958DFBC26156}" type="slidenum">
              <a:rPr lang="en-US" smtClean="0">
                <a:solidFill>
                  <a:prstClr val="white"/>
                </a:solidFill>
              </a:rPr>
              <a:pPr/>
              <a:t>20</a:t>
            </a:fld>
            <a:endParaRPr lang="en-US" dirty="0">
              <a:solidFill>
                <a:prstClr val="white"/>
              </a:solidFill>
            </a:endParaRPr>
          </a:p>
        </p:txBody>
      </p:sp>
      <p:sp>
        <p:nvSpPr>
          <p:cNvPr id="4" name="Title 3">
            <a:extLst>
              <a:ext uri="{FF2B5EF4-FFF2-40B4-BE49-F238E27FC236}">
                <a16:creationId xmlns:a16="http://schemas.microsoft.com/office/drawing/2014/main" id="{C509A218-7A99-EB59-B98A-105E4A815444}"/>
              </a:ext>
            </a:extLst>
          </p:cNvPr>
          <p:cNvSpPr>
            <a:spLocks noGrp="1"/>
          </p:cNvSpPr>
          <p:nvPr>
            <p:ph type="title"/>
          </p:nvPr>
        </p:nvSpPr>
        <p:spPr/>
        <p:txBody>
          <a:bodyPr/>
          <a:lstStyle/>
          <a:p>
            <a:r>
              <a:rPr lang="en-US" dirty="0"/>
              <a:t>Section 805 of PACT ACT </a:t>
            </a:r>
          </a:p>
        </p:txBody>
      </p:sp>
    </p:spTree>
    <p:extLst>
      <p:ext uri="{BB962C8B-B14F-4D97-AF65-F5344CB8AC3E}">
        <p14:creationId xmlns:p14="http://schemas.microsoft.com/office/powerpoint/2010/main" val="133520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477338-EE8E-B08B-B6F6-12A4D2B43743}"/>
              </a:ext>
            </a:extLst>
          </p:cNvPr>
          <p:cNvSpPr>
            <a:spLocks noGrp="1"/>
          </p:cNvSpPr>
          <p:nvPr>
            <p:ph idx="1"/>
          </p:nvPr>
        </p:nvSpPr>
        <p:spPr/>
        <p:txBody>
          <a:bodyPr>
            <a:normAutofit lnSpcReduction="10000"/>
          </a:bodyPr>
          <a:lstStyle/>
          <a:p>
            <a:r>
              <a:rPr lang="en-US" b="1" dirty="0"/>
              <a:t>BLUF: </a:t>
            </a:r>
            <a:r>
              <a:rPr lang="en-US" dirty="0"/>
              <a:t>The third CR for the </a:t>
            </a:r>
            <a:r>
              <a:rPr lang="en-US" b="1" dirty="0"/>
              <a:t>Medical and Prosthetics Research Appropriation</a:t>
            </a:r>
            <a:r>
              <a:rPr lang="en-US" dirty="0"/>
              <a:t> (0161A1) ends on Friday, March 1</a:t>
            </a:r>
            <a:r>
              <a:rPr lang="en-US" baseline="30000" dirty="0"/>
              <a:t>st</a:t>
            </a:r>
            <a:r>
              <a:rPr lang="en-US" dirty="0"/>
              <a:t> 2024.  For the remainder of FY 24, assume additional CR extensions. </a:t>
            </a:r>
          </a:p>
          <a:p>
            <a:pPr lvl="1"/>
            <a:r>
              <a:rPr lang="en-US" dirty="0"/>
              <a:t>At this time, we cannot predict when/if we will receive a full-year budget.</a:t>
            </a:r>
          </a:p>
          <a:p>
            <a:pPr lvl="1"/>
            <a:r>
              <a:rPr lang="en-US" dirty="0"/>
              <a:t>We also do no know how long the next CR will be </a:t>
            </a:r>
            <a:r>
              <a:rPr lang="en-US" dirty="0">
                <a:highlight>
                  <a:srgbClr val="00FFFF"/>
                </a:highlight>
              </a:rPr>
              <a:t>(</a:t>
            </a:r>
            <a:r>
              <a:rPr lang="en-US" b="1" dirty="0">
                <a:highlight>
                  <a:srgbClr val="00FFFF"/>
                </a:highlight>
              </a:rPr>
              <a:t>anticipate no more than 60 days</a:t>
            </a:r>
            <a:r>
              <a:rPr lang="en-US" b="1" dirty="0"/>
              <a:t>)</a:t>
            </a:r>
            <a:r>
              <a:rPr lang="en-US" dirty="0"/>
              <a:t>.</a:t>
            </a:r>
          </a:p>
          <a:p>
            <a:pPr lvl="1"/>
            <a:r>
              <a:rPr lang="en-US" dirty="0"/>
              <a:t>The next CR length will </a:t>
            </a:r>
            <a:r>
              <a:rPr lang="en-US" b="1" dirty="0"/>
              <a:t>determine</a:t>
            </a:r>
            <a:r>
              <a:rPr lang="en-US" dirty="0"/>
              <a:t> the next TDA Percentage for CC 101 (as a reminder, ORD has  sent Q1/Q2).</a:t>
            </a:r>
          </a:p>
          <a:p>
            <a:r>
              <a:rPr lang="en-US" b="1" dirty="0"/>
              <a:t>Lapse of Appropriations: </a:t>
            </a:r>
            <a:r>
              <a:rPr lang="en-US" dirty="0"/>
              <a:t>At present we do not anticipate a lapse of appropriation, but we are prepared should a lapse occur. </a:t>
            </a:r>
            <a:r>
              <a:rPr lang="en-US" b="1" u="sng" dirty="0"/>
              <a:t>Again, we would like remind everyone about the critical guidance training:</a:t>
            </a:r>
          </a:p>
          <a:p>
            <a:pPr lvl="1"/>
            <a:r>
              <a:rPr lang="en-US" dirty="0"/>
              <a:t>If the Medical and Prosthetics and Research Appropriation experiences a lapse of appropriations, carryover funding will be utilized to sustain all operations for approximately two-pay periods. </a:t>
            </a:r>
            <a:r>
              <a:rPr lang="en-US" b="1" dirty="0">
                <a:solidFill>
                  <a:schemeClr val="tx2"/>
                </a:solidFill>
                <a:highlight>
                  <a:srgbClr val="00FFFF"/>
                </a:highlight>
                <a:hlinkClick r:id="rId2">
                  <a:extLst>
                    <a:ext uri="{A12FA001-AC4F-418D-AE19-62706E023703}">
                      <ahyp:hlinkClr xmlns:ahyp="http://schemas.microsoft.com/office/drawing/2018/hyperlinkcolor" val="tx"/>
                    </a:ext>
                  </a:extLst>
                </a:hlinkClick>
              </a:rPr>
              <a:t>This guidance applies for all of FY 24 (linked)</a:t>
            </a:r>
            <a:r>
              <a:rPr lang="en-US" b="1" dirty="0">
                <a:solidFill>
                  <a:schemeClr val="tx2"/>
                </a:solidFill>
                <a:highlight>
                  <a:srgbClr val="00FFFF"/>
                </a:highlight>
              </a:rPr>
              <a:t>.</a:t>
            </a:r>
          </a:p>
          <a:p>
            <a:pPr lvl="1"/>
            <a:r>
              <a:rPr lang="en-US" b="1" dirty="0"/>
              <a:t>Monthly Finance Training (November 2023):</a:t>
            </a:r>
            <a:r>
              <a:rPr lang="en-US" b="1" dirty="0">
                <a:solidFill>
                  <a:schemeClr val="tx2"/>
                </a:solidFill>
                <a:highlight>
                  <a:srgbClr val="00FFFF"/>
                </a:highlight>
              </a:rPr>
              <a:t> </a:t>
            </a:r>
            <a:r>
              <a:rPr lang="en-US" b="1" dirty="0">
                <a:solidFill>
                  <a:schemeClr val="tx2"/>
                </a:solidFill>
                <a:highlight>
                  <a:srgbClr val="00FFFF"/>
                </a:highlight>
                <a:hlinkClick r:id="rId3">
                  <a:extLst>
                    <a:ext uri="{A12FA001-AC4F-418D-AE19-62706E023703}">
                      <ahyp:hlinkClr xmlns:ahyp="http://schemas.microsoft.com/office/drawing/2018/hyperlinkcolor" val="tx"/>
                    </a:ext>
                  </a:extLst>
                </a:hlinkClick>
              </a:rPr>
              <a:t>Monthly Finance Training Understanding CR and Government Shutdowns</a:t>
            </a:r>
            <a:endParaRPr lang="en-US" b="1" dirty="0">
              <a:solidFill>
                <a:schemeClr val="tx2"/>
              </a:solidFill>
              <a:highlight>
                <a:srgbClr val="00FFFF"/>
              </a:highlight>
            </a:endParaRPr>
          </a:p>
          <a:p>
            <a:r>
              <a:rPr lang="en-US" b="1" dirty="0"/>
              <a:t>FY 24 ORD CR Guidance Final:  </a:t>
            </a:r>
            <a:r>
              <a:rPr lang="en-US" dirty="0"/>
              <a:t>The CR guidance applies until we receive a full-year appropriation (which </a:t>
            </a:r>
            <a:r>
              <a:rPr lang="en-US" b="1" u="sng" dirty="0"/>
              <a:t>will</a:t>
            </a:r>
            <a:r>
              <a:rPr lang="en-US" dirty="0"/>
              <a:t> extend beyond March 1st). </a:t>
            </a:r>
            <a:r>
              <a:rPr lang="en-US" b="1" dirty="0">
                <a:solidFill>
                  <a:schemeClr val="tx2"/>
                </a:solidFill>
                <a:highlight>
                  <a:srgbClr val="00FFFF"/>
                </a:highlight>
                <a:hlinkClick r:id="rId4">
                  <a:extLst>
                    <a:ext uri="{A12FA001-AC4F-418D-AE19-62706E023703}">
                      <ahyp:hlinkClr xmlns:ahyp="http://schemas.microsoft.com/office/drawing/2018/hyperlinkcolor" val="tx"/>
                    </a:ext>
                  </a:extLst>
                </a:hlinkClick>
              </a:rPr>
              <a:t>Link.</a:t>
            </a:r>
            <a:endParaRPr lang="en-US" b="1" dirty="0">
              <a:solidFill>
                <a:schemeClr val="tx2"/>
              </a:solidFill>
              <a:highlight>
                <a:srgbClr val="00FFFF"/>
              </a:highlight>
            </a:endParaRPr>
          </a:p>
          <a:p>
            <a:pPr lvl="1"/>
            <a:endParaRPr lang="en-US" dirty="0"/>
          </a:p>
          <a:p>
            <a:pPr lvl="1"/>
            <a:endParaRPr lang="en-US" dirty="0"/>
          </a:p>
          <a:p>
            <a:pPr lvl="1"/>
            <a:endParaRPr lang="en-US" dirty="0"/>
          </a:p>
          <a:p>
            <a:endParaRPr lang="en-US" dirty="0"/>
          </a:p>
        </p:txBody>
      </p:sp>
      <p:sp>
        <p:nvSpPr>
          <p:cNvPr id="3" name="Slide Number Placeholder 2">
            <a:extLst>
              <a:ext uri="{FF2B5EF4-FFF2-40B4-BE49-F238E27FC236}">
                <a16:creationId xmlns:a16="http://schemas.microsoft.com/office/drawing/2014/main" id="{45D9020E-1B4A-37A9-9E60-17812A5A1C3F}"/>
              </a:ext>
            </a:extLst>
          </p:cNvPr>
          <p:cNvSpPr>
            <a:spLocks noGrp="1"/>
          </p:cNvSpPr>
          <p:nvPr>
            <p:ph type="sldNum" sz="quarter" idx="12"/>
          </p:nvPr>
        </p:nvSpPr>
        <p:spPr/>
        <p:txBody>
          <a:bodyPr/>
          <a:lstStyle/>
          <a:p>
            <a:fld id="{D983F1FA-211D-3044-9E35-958DFBC26156}" type="slidenum">
              <a:rPr lang="en-US" smtClean="0">
                <a:solidFill>
                  <a:prstClr val="white"/>
                </a:solidFill>
              </a:rPr>
              <a:pPr/>
              <a:t>3</a:t>
            </a:fld>
            <a:endParaRPr lang="en-US">
              <a:solidFill>
                <a:prstClr val="white"/>
              </a:solidFill>
            </a:endParaRPr>
          </a:p>
        </p:txBody>
      </p:sp>
      <p:sp>
        <p:nvSpPr>
          <p:cNvPr id="4" name="Title 3">
            <a:extLst>
              <a:ext uri="{FF2B5EF4-FFF2-40B4-BE49-F238E27FC236}">
                <a16:creationId xmlns:a16="http://schemas.microsoft.com/office/drawing/2014/main" id="{BF00070F-409D-28B3-AAD6-E0088A5164E8}"/>
              </a:ext>
            </a:extLst>
          </p:cNvPr>
          <p:cNvSpPr>
            <a:spLocks noGrp="1"/>
          </p:cNvSpPr>
          <p:nvPr>
            <p:ph type="title"/>
          </p:nvPr>
        </p:nvSpPr>
        <p:spPr/>
        <p:txBody>
          <a:bodyPr/>
          <a:lstStyle/>
          <a:p>
            <a:r>
              <a:rPr lang="en-US"/>
              <a:t>FY 24 CR Status</a:t>
            </a:r>
          </a:p>
        </p:txBody>
      </p:sp>
    </p:spTree>
    <p:extLst>
      <p:ext uri="{BB962C8B-B14F-4D97-AF65-F5344CB8AC3E}">
        <p14:creationId xmlns:p14="http://schemas.microsoft.com/office/powerpoint/2010/main" val="747878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AAC097-AC13-472A-87EB-D3C4A5AD86DA}"/>
              </a:ext>
            </a:extLst>
          </p:cNvPr>
          <p:cNvSpPr/>
          <p:nvPr/>
        </p:nvSpPr>
        <p:spPr>
          <a:xfrm>
            <a:off x="181231" y="766732"/>
            <a:ext cx="12010769" cy="5632311"/>
          </a:xfrm>
          <a:prstGeom prst="rect">
            <a:avLst/>
          </a:prstGeom>
        </p:spPr>
        <p:txBody>
          <a:bodyPr wrap="square" lIns="91440" tIns="45720" rIns="91440" bIns="45720" anchor="t">
            <a:spAutoFit/>
          </a:bodyPr>
          <a:lstStyle/>
          <a:p>
            <a:pPr marL="342900" marR="1156970">
              <a:defRPr/>
            </a:pPr>
            <a:r>
              <a:rPr lang="en-US" sz="2000" u="sng" dirty="0"/>
              <a:t>The PACT Act:</a:t>
            </a:r>
            <a:r>
              <a:rPr lang="en-US" sz="2000"/>
              <a:t>  </a:t>
            </a:r>
            <a:r>
              <a:rPr lang="en-US" sz="2000" dirty="0"/>
              <a:t>Sergeant First Class Heath Robinson Honoring Our </a:t>
            </a:r>
            <a:r>
              <a:rPr lang="en-US" sz="2000" b="1" dirty="0"/>
              <a:t>P</a:t>
            </a:r>
            <a:r>
              <a:rPr lang="en-US" sz="2000" dirty="0"/>
              <a:t>romise to </a:t>
            </a:r>
            <a:r>
              <a:rPr lang="en-US" sz="2000" b="1" dirty="0"/>
              <a:t>A</a:t>
            </a:r>
            <a:r>
              <a:rPr lang="en-US" sz="2000" dirty="0"/>
              <a:t>ddress </a:t>
            </a:r>
            <a:r>
              <a:rPr lang="en-US" sz="2000" b="1" dirty="0"/>
              <a:t>C</a:t>
            </a:r>
            <a:r>
              <a:rPr lang="en-US" sz="2000" dirty="0"/>
              <a:t>omprehensive </a:t>
            </a:r>
            <a:r>
              <a:rPr lang="en-US" sz="2000" b="1" dirty="0"/>
              <a:t>T</a:t>
            </a:r>
            <a:r>
              <a:rPr lang="en-US" sz="2000" dirty="0"/>
              <a:t>oxics (</a:t>
            </a:r>
            <a:r>
              <a:rPr lang="en-US" sz="2000" b="1" dirty="0"/>
              <a:t>PACT</a:t>
            </a:r>
            <a:r>
              <a:rPr lang="en-US" sz="2000" dirty="0"/>
              <a:t>) Act of 2022 (P.L. 117-168).</a:t>
            </a:r>
            <a:r>
              <a:rPr lang="en-US" sz="2000"/>
              <a:t>  PACT includes the Toxic Exposure Fund for research on:</a:t>
            </a:r>
            <a:endParaRPr lang="en-US">
              <a:ea typeface="Source Sans Pro"/>
            </a:endParaRPr>
          </a:p>
          <a:p>
            <a:pPr marL="342900" marR="1156970">
              <a:defRPr/>
            </a:pPr>
            <a:endParaRPr lang="en-US" sz="2000" u="sng">
              <a:ea typeface="Calibri" panose="020F0502020204030204" pitchFamily="34" charset="0"/>
              <a:cs typeface="Arial"/>
            </a:endParaRPr>
          </a:p>
          <a:p>
            <a:pPr marL="342900" marR="1156970">
              <a:defRPr/>
            </a:pPr>
            <a:r>
              <a:rPr lang="en-US" sz="2000" u="sng">
                <a:ea typeface="Calibri" panose="020F0502020204030204" pitchFamily="34" charset="0"/>
                <a:cs typeface="Arial"/>
              </a:rPr>
              <a:t>Toxic Military Exposures / Military Environmental Exposures</a:t>
            </a:r>
            <a:endParaRPr lang="en-US">
              <a:ea typeface="Source Sans Pro"/>
            </a:endParaRPr>
          </a:p>
          <a:p>
            <a:pPr marL="1143000" marR="1156970" lvl="1" indent="-342900">
              <a:buFont typeface="Arial" panose="020B0604020202020204" pitchFamily="34" charset="0"/>
              <a:buChar char="•"/>
              <a:defRPr/>
            </a:pPr>
            <a:r>
              <a:rPr lang="en-US" sz="2000">
                <a:effectLst/>
                <a:ea typeface="Calibri" panose="020F0502020204030204" pitchFamily="34" charset="0"/>
                <a:cs typeface="Times New Roman"/>
              </a:rPr>
              <a:t>Refers to contact with toxic agents, singly or in combination, acquired through ingestion, respiratory, or skin contact routes during military service (Deployment, Occupation, or Garrison).</a:t>
            </a:r>
          </a:p>
          <a:p>
            <a:pPr marL="1143000" marR="1156970" lvl="1" indent="-342900">
              <a:buFont typeface="Arial" panose="020B0604020202020204" pitchFamily="34" charset="0"/>
              <a:buChar char="•"/>
              <a:defRPr/>
            </a:pPr>
            <a:endParaRPr lang="en-US" sz="2000" dirty="0">
              <a:ea typeface="Calibri" panose="020F0502020204030204" pitchFamily="34" charset="0"/>
              <a:cs typeface="Times New Roman" panose="02020603050405020304" pitchFamily="18" charset="0"/>
            </a:endParaRPr>
          </a:p>
          <a:p>
            <a:pPr marL="342900" marR="1156970">
              <a:defRPr/>
            </a:pPr>
            <a:r>
              <a:rPr lang="en-US" sz="2000" u="sng">
                <a:ea typeface="Calibri" panose="020F0502020204030204" pitchFamily="34" charset="0"/>
                <a:cs typeface="Arial"/>
              </a:rPr>
              <a:t>Toxic agents</a:t>
            </a:r>
          </a:p>
          <a:p>
            <a:pPr marL="1143000" marR="1156970" lvl="1" indent="-342900">
              <a:buFont typeface="Arial" panose="020B0604020202020204" pitchFamily="34" charset="0"/>
              <a:buChar char="•"/>
              <a:defRPr/>
            </a:pPr>
            <a:r>
              <a:rPr lang="en-US" sz="2000" dirty="0">
                <a:effectLst/>
                <a:ea typeface="Calibri" panose="020F0502020204030204" pitchFamily="34" charset="0"/>
              </a:rPr>
              <a:t>Toxic agents are aligned with the </a:t>
            </a:r>
            <a:r>
              <a:rPr lang="en-US" sz="2000">
                <a:ea typeface="Calibri" panose="020F0502020204030204" pitchFamily="34" charset="0"/>
              </a:rPr>
              <a:t>VA Toxic</a:t>
            </a:r>
            <a:r>
              <a:rPr lang="en-US" sz="2000" dirty="0">
                <a:effectLst/>
                <a:ea typeface="Calibri" panose="020F0502020204030204" pitchFamily="34" charset="0"/>
              </a:rPr>
              <a:t> Exposure Screen (TES) and include chemicals, toxins, particulates, and radiation.</a:t>
            </a:r>
            <a:r>
              <a:rPr lang="en-US" sz="2000">
                <a:ea typeface="Calibri" panose="020F0502020204030204" pitchFamily="34" charset="0"/>
              </a:rPr>
              <a:t>  </a:t>
            </a:r>
            <a:endParaRPr lang="en-US" sz="2000" dirty="0">
              <a:effectLst/>
              <a:ea typeface="Calibri" panose="020F0502020204030204" pitchFamily="34" charset="0"/>
            </a:endParaRPr>
          </a:p>
          <a:p>
            <a:pPr marL="685800" marR="1156970" indent="-342900">
              <a:buFont typeface="Arial" panose="020B0604020202020204" pitchFamily="34" charset="0"/>
              <a:buChar char="•"/>
              <a:defRPr/>
            </a:pPr>
            <a:endParaRPr lang="en-US" sz="2000" dirty="0">
              <a:effectLst/>
              <a:ea typeface="Calibri" panose="020F0502020204030204" pitchFamily="34" charset="0"/>
              <a:cs typeface="Times New Roman" panose="02020603050405020304" pitchFamily="18" charset="0"/>
            </a:endParaRPr>
          </a:p>
          <a:p>
            <a:pPr marL="342900" marR="1156970">
              <a:defRPr/>
            </a:pPr>
            <a:r>
              <a:rPr lang="en-US" sz="2000" u="sng">
                <a:ea typeface="Calibri" panose="020F0502020204030204" pitchFamily="34" charset="0"/>
                <a:cs typeface="Arial"/>
              </a:rPr>
              <a:t>Presumptive Conditions</a:t>
            </a:r>
            <a:endParaRPr lang="en-US" sz="2000" u="sng" dirty="0">
              <a:ea typeface="Calibri" panose="020F0502020204030204" pitchFamily="34" charset="0"/>
              <a:cs typeface="Arial" panose="020B0604020202020204" pitchFamily="34" charset="0"/>
            </a:endParaRPr>
          </a:p>
          <a:p>
            <a:pPr marL="1143000" marR="1156970" lvl="1" indent="-342900">
              <a:buFont typeface="Arial" panose="020B0604020202020204" pitchFamily="34" charset="0"/>
              <a:buChar char="•"/>
              <a:defRPr/>
            </a:pPr>
            <a:r>
              <a:rPr lang="en-US" sz="2000">
                <a:ea typeface="Calibri" panose="020F0502020204030204" pitchFamily="34" charset="0"/>
                <a:cs typeface="Arial"/>
              </a:rPr>
              <a:t>H</a:t>
            </a:r>
            <a:r>
              <a:rPr lang="en-US" sz="2000" b="0" dirty="0">
                <a:solidFill>
                  <a:srgbClr val="1B1B1B"/>
                </a:solidFill>
                <a:effectLst/>
              </a:rPr>
              <a:t>ealth conditions that we assume (or “presume”) are caused by exposure to these substances.</a:t>
            </a:r>
            <a:endParaRPr lang="en-US" sz="2000" b="0">
              <a:solidFill>
                <a:srgbClr val="1B1B1B"/>
              </a:solidFill>
              <a:effectLst/>
              <a:ea typeface="Source Sans Pro"/>
            </a:endParaRPr>
          </a:p>
          <a:p>
            <a:pPr marL="1143000" marR="1156970" lvl="1" indent="-342900">
              <a:buFont typeface="Arial" panose="020B0604020202020204" pitchFamily="34" charset="0"/>
              <a:buChar char="•"/>
              <a:defRPr/>
            </a:pPr>
            <a:r>
              <a:rPr lang="en-US" sz="2000" dirty="0">
                <a:solidFill>
                  <a:srgbClr val="1B1B1B"/>
                </a:solidFill>
              </a:rPr>
              <a:t>Presumptive conditions are critical to health benefits but do not encompass all research activities.</a:t>
            </a:r>
            <a:endParaRPr lang="en-US" sz="2000">
              <a:solidFill>
                <a:srgbClr val="1B1B1B"/>
              </a:solidFill>
              <a:ea typeface="Source Sans Pro"/>
            </a:endParaRPr>
          </a:p>
        </p:txBody>
      </p:sp>
      <p:sp>
        <p:nvSpPr>
          <p:cNvPr id="2" name="TextBox 1">
            <a:extLst>
              <a:ext uri="{FF2B5EF4-FFF2-40B4-BE49-F238E27FC236}">
                <a16:creationId xmlns:a16="http://schemas.microsoft.com/office/drawing/2014/main" id="{A40E6480-7B7D-61F5-D773-E6CB5E48305B}"/>
              </a:ext>
            </a:extLst>
          </p:cNvPr>
          <p:cNvSpPr txBox="1"/>
          <p:nvPr/>
        </p:nvSpPr>
        <p:spPr>
          <a:xfrm>
            <a:off x="-192946" y="0"/>
            <a:ext cx="123066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Source Sans Pro" panose="020B0503030403020204" pitchFamily="34" charset="0"/>
                <a:ea typeface="+mn-ea"/>
                <a:cs typeface="+mn-cs"/>
              </a:rPr>
              <a:t>Section 1: TEF Funding </a:t>
            </a:r>
            <a:r>
              <a:rPr lang="en-US" sz="3200" b="1" dirty="0">
                <a:solidFill>
                  <a:prstClr val="white"/>
                </a:solidFill>
                <a:latin typeface="Source Sans Pro" panose="020B0503030403020204" pitchFamily="34" charset="0"/>
              </a:rPr>
              <a:t>– Research Eligibility Requirements</a:t>
            </a:r>
            <a:endParaRPr kumimoji="0" lang="en-US" sz="3200" b="1" i="1" u="none" strike="noStrike" kern="1200" cap="none" spc="0" normalizeH="0" baseline="0" noProof="0" dirty="0">
              <a:ln>
                <a:noFill/>
              </a:ln>
              <a:solidFill>
                <a:prstClr val="white"/>
              </a:solidFill>
              <a:effectLst/>
              <a:uLnTx/>
              <a:uFillTx/>
              <a:latin typeface="Source Sans Pro" panose="020B0503030403020204" pitchFamily="34" charset="0"/>
              <a:ea typeface="+mn-ea"/>
              <a:cs typeface="+mn-cs"/>
            </a:endParaRPr>
          </a:p>
        </p:txBody>
      </p:sp>
    </p:spTree>
    <p:extLst>
      <p:ext uri="{BB962C8B-B14F-4D97-AF65-F5344CB8AC3E}">
        <p14:creationId xmlns:p14="http://schemas.microsoft.com/office/powerpoint/2010/main" val="4037511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AAC097-AC13-472A-87EB-D3C4A5AD86DA}"/>
              </a:ext>
            </a:extLst>
          </p:cNvPr>
          <p:cNvSpPr/>
          <p:nvPr/>
        </p:nvSpPr>
        <p:spPr>
          <a:xfrm>
            <a:off x="90615" y="974607"/>
            <a:ext cx="12010769" cy="3477875"/>
          </a:xfrm>
          <a:prstGeom prst="rect">
            <a:avLst/>
          </a:prstGeom>
        </p:spPr>
        <p:txBody>
          <a:bodyPr wrap="square" lIns="91440" tIns="45720" rIns="91440" bIns="45720" anchor="t">
            <a:spAutoFit/>
          </a:bodyPr>
          <a:lstStyle/>
          <a:p>
            <a:pPr marL="342900" marR="1156970">
              <a:defRPr/>
            </a:pPr>
            <a:r>
              <a:rPr lang="en-US" sz="2000" u="sng" dirty="0">
                <a:solidFill>
                  <a:srgbClr val="1B1B1B"/>
                </a:solidFill>
              </a:rPr>
              <a:t>The Pathway to Use TEF:</a:t>
            </a:r>
          </a:p>
          <a:p>
            <a:pPr marL="342900" marR="1156970">
              <a:defRPr/>
            </a:pPr>
            <a:r>
              <a:rPr lang="en-US" sz="2000" dirty="0">
                <a:solidFill>
                  <a:srgbClr val="1B1B1B"/>
                </a:solidFill>
              </a:rPr>
              <a:t>	</a:t>
            </a:r>
          </a:p>
          <a:p>
            <a:pPr marL="342900" marR="1156970">
              <a:defRPr/>
            </a:pPr>
            <a:r>
              <a:rPr lang="en-US" sz="2000" dirty="0">
                <a:solidFill>
                  <a:srgbClr val="1B1B1B"/>
                </a:solidFill>
              </a:rPr>
              <a:t>Any peer reviewed project may be funded by TEF if it meets the research purview requirements. </a:t>
            </a:r>
          </a:p>
          <a:p>
            <a:pPr marL="342900" marR="1156970">
              <a:defRPr/>
            </a:pPr>
            <a:endParaRPr lang="en-US" sz="2000" dirty="0">
              <a:solidFill>
                <a:srgbClr val="1B1B1B"/>
              </a:solidFill>
            </a:endParaRPr>
          </a:p>
          <a:p>
            <a:pPr marL="1143000" marR="1156970" lvl="1" indent="-342900">
              <a:buFont typeface="Arial" panose="020B0604020202020204" pitchFamily="34" charset="0"/>
              <a:buChar char="•"/>
              <a:defRPr/>
            </a:pPr>
            <a:r>
              <a:rPr lang="en-US" sz="2000" dirty="0">
                <a:solidFill>
                  <a:srgbClr val="1B1B1B"/>
                </a:solidFill>
              </a:rPr>
              <a:t>Example (1) :  Respond to a specific RFA related to military exposures</a:t>
            </a:r>
          </a:p>
          <a:p>
            <a:pPr marL="1143000" marR="1156970" lvl="1" indent="-342900">
              <a:buFont typeface="Arial" panose="020B0604020202020204" pitchFamily="34" charset="0"/>
              <a:buChar char="•"/>
              <a:defRPr/>
            </a:pPr>
            <a:endParaRPr lang="en-US" sz="2000" dirty="0">
              <a:solidFill>
                <a:srgbClr val="1B1B1B"/>
              </a:solidFill>
            </a:endParaRPr>
          </a:p>
          <a:p>
            <a:pPr marL="1143000" marR="1156970" lvl="1" indent="-342900">
              <a:buFont typeface="Arial" panose="020B0604020202020204" pitchFamily="34" charset="0"/>
              <a:buChar char="•"/>
              <a:defRPr/>
            </a:pPr>
            <a:r>
              <a:rPr lang="en-US" sz="2000" dirty="0">
                <a:solidFill>
                  <a:srgbClr val="1B1B1B"/>
                </a:solidFill>
              </a:rPr>
              <a:t>Example (2):   Respond to a parent RFA in each of the services.</a:t>
            </a:r>
          </a:p>
          <a:p>
            <a:pPr marL="685800" marR="1156970" indent="-342900">
              <a:buFont typeface="Arial" panose="020B0604020202020204" pitchFamily="34" charset="0"/>
              <a:buChar char="•"/>
              <a:defRPr/>
            </a:pPr>
            <a:endParaRPr lang="en-US" sz="2000" dirty="0">
              <a:solidFill>
                <a:srgbClr val="1B1B1B"/>
              </a:solidFill>
            </a:endParaRPr>
          </a:p>
          <a:p>
            <a:pPr marL="685800" marR="1156970" indent="-342900">
              <a:buFont typeface="Arial" panose="020B0604020202020204" pitchFamily="34" charset="0"/>
              <a:buChar char="•"/>
              <a:defRPr/>
            </a:pPr>
            <a:endParaRPr lang="en-US" sz="2000" dirty="0">
              <a:solidFill>
                <a:srgbClr val="1B1B1B"/>
              </a:solidFill>
            </a:endParaRPr>
          </a:p>
          <a:p>
            <a:pPr marL="685800" marR="1156970" indent="-342900">
              <a:buFont typeface="Arial" panose="020B0604020202020204" pitchFamily="34" charset="0"/>
              <a:buChar char="•"/>
              <a:defRPr/>
            </a:pPr>
            <a:endParaRPr lang="en-US" sz="2000" dirty="0">
              <a:solidFill>
                <a:srgbClr val="1B1B1B"/>
              </a:solidFill>
            </a:endParaRPr>
          </a:p>
          <a:p>
            <a:pPr marL="342900" marR="1156970">
              <a:defRPr/>
            </a:pPr>
            <a:r>
              <a:rPr lang="en-US" sz="2000" dirty="0">
                <a:solidFill>
                  <a:srgbClr val="1B1B1B"/>
                </a:solidFill>
                <a:hlinkClick r:id="rId3"/>
              </a:rPr>
              <a:t>https://vaww.research.va.gov/funding/rfa.cfm</a:t>
            </a:r>
            <a:endParaRPr lang="en-US" sz="2000" dirty="0">
              <a:solidFill>
                <a:srgbClr val="1B1B1B"/>
              </a:solidFill>
            </a:endParaRPr>
          </a:p>
        </p:txBody>
      </p:sp>
      <p:sp>
        <p:nvSpPr>
          <p:cNvPr id="6" name="TextBox 5">
            <a:extLst>
              <a:ext uri="{FF2B5EF4-FFF2-40B4-BE49-F238E27FC236}">
                <a16:creationId xmlns:a16="http://schemas.microsoft.com/office/drawing/2014/main" id="{B4A9A486-FFD1-546F-A4C3-0A15B104C0DA}"/>
              </a:ext>
            </a:extLst>
          </p:cNvPr>
          <p:cNvSpPr txBox="1"/>
          <p:nvPr/>
        </p:nvSpPr>
        <p:spPr>
          <a:xfrm>
            <a:off x="-192946" y="0"/>
            <a:ext cx="123066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Source Sans Pro" panose="020B0503030403020204" pitchFamily="34" charset="0"/>
                <a:ea typeface="+mn-ea"/>
                <a:cs typeface="+mn-cs"/>
              </a:rPr>
              <a:t>Section 1: TEF Funding Pathways</a:t>
            </a:r>
            <a:endParaRPr kumimoji="0" lang="en-US" sz="3200" b="1" i="1" u="none" strike="noStrike" kern="1200" cap="none" spc="0" normalizeH="0" baseline="0" noProof="0" dirty="0">
              <a:ln>
                <a:noFill/>
              </a:ln>
              <a:solidFill>
                <a:prstClr val="white"/>
              </a:solidFill>
              <a:effectLst/>
              <a:uLnTx/>
              <a:uFillTx/>
              <a:latin typeface="Source Sans Pro" panose="020B0503030403020204" pitchFamily="34" charset="0"/>
              <a:ea typeface="+mn-ea"/>
              <a:cs typeface="+mn-cs"/>
            </a:endParaRPr>
          </a:p>
        </p:txBody>
      </p:sp>
      <p:pic>
        <p:nvPicPr>
          <p:cNvPr id="8" name="Picture 7">
            <a:extLst>
              <a:ext uri="{FF2B5EF4-FFF2-40B4-BE49-F238E27FC236}">
                <a16:creationId xmlns:a16="http://schemas.microsoft.com/office/drawing/2014/main" id="{D1C3B16D-B92B-4B70-07CE-C9715F2A9BE1}"/>
              </a:ext>
            </a:extLst>
          </p:cNvPr>
          <p:cNvPicPr>
            <a:picLocks noChangeAspect="1"/>
          </p:cNvPicPr>
          <p:nvPr/>
        </p:nvPicPr>
        <p:blipFill>
          <a:blip r:embed="rId4"/>
          <a:stretch>
            <a:fillRect/>
          </a:stretch>
        </p:blipFill>
        <p:spPr>
          <a:xfrm>
            <a:off x="8237415" y="2825404"/>
            <a:ext cx="3316171" cy="3113480"/>
          </a:xfrm>
          <a:prstGeom prst="rect">
            <a:avLst/>
          </a:prstGeom>
        </p:spPr>
      </p:pic>
    </p:spTree>
    <p:extLst>
      <p:ext uri="{BB962C8B-B14F-4D97-AF65-F5344CB8AC3E}">
        <p14:creationId xmlns:p14="http://schemas.microsoft.com/office/powerpoint/2010/main" val="2191930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AAC097-AC13-472A-87EB-D3C4A5AD86DA}"/>
              </a:ext>
            </a:extLst>
          </p:cNvPr>
          <p:cNvSpPr/>
          <p:nvPr/>
        </p:nvSpPr>
        <p:spPr>
          <a:xfrm>
            <a:off x="0" y="1247539"/>
            <a:ext cx="11377571" cy="1015663"/>
          </a:xfrm>
          <a:prstGeom prst="rect">
            <a:avLst/>
          </a:prstGeom>
        </p:spPr>
        <p:txBody>
          <a:bodyPr wrap="square" lIns="91440" tIns="45720" rIns="91440" bIns="45720" anchor="t">
            <a:spAutoFit/>
          </a:bodyPr>
          <a:lstStyle/>
          <a:p>
            <a:pPr marL="1143000" marR="115697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ea typeface="Calibri" panose="020F0502020204030204" pitchFamily="34" charset="0"/>
              <a:cs typeface="Arial" panose="020B0604020202020204" pitchFamily="34" charset="0"/>
            </a:endParaRPr>
          </a:p>
          <a:p>
            <a:pPr marL="800100" marR="1156970" lvl="1" algn="l" defTabSz="914400" rtl="0" eaLnBrk="1" fontAlgn="auto" latinLnBrk="0" hangingPunct="1">
              <a:lnSpc>
                <a:spcPct val="100000"/>
              </a:lnSpc>
              <a:spcBef>
                <a:spcPts val="0"/>
              </a:spcBef>
              <a:spcAft>
                <a:spcPts val="0"/>
              </a:spcAft>
              <a:buClrTx/>
              <a:buSzTx/>
              <a:tabLst/>
              <a:defRPr/>
            </a:pPr>
            <a:endParaRPr kumimoji="0" lang="en-US" sz="2000" b="0" i="1" u="none" strike="noStrike" kern="1200" cap="none" spc="0" normalizeH="0" baseline="0" noProof="0" dirty="0">
              <a:ln>
                <a:noFill/>
              </a:ln>
              <a:solidFill>
                <a:srgbClr val="000000">
                  <a:lumMod val="75000"/>
                  <a:lumOff val="25000"/>
                </a:srgbClr>
              </a:solidFill>
              <a:uLnTx/>
              <a:uFillTx/>
              <a:ea typeface="Calibri" panose="020F0502020204030204" pitchFamily="34" charset="0"/>
              <a:cs typeface="Arial" panose="020B0604020202020204" pitchFamily="34" charset="0"/>
            </a:endParaRPr>
          </a:p>
          <a:p>
            <a:pPr marL="1143000" marR="115697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i="1" dirty="0">
              <a:ea typeface="Calibri" panose="020F0502020204030204" pitchFamily="34" charset="0"/>
              <a:cs typeface="Arial" panose="020B0604020202020204" pitchFamily="34" charset="0"/>
            </a:endParaRPr>
          </a:p>
        </p:txBody>
      </p:sp>
      <p:graphicFrame>
        <p:nvGraphicFramePr>
          <p:cNvPr id="2" name="Table 3">
            <a:extLst>
              <a:ext uri="{FF2B5EF4-FFF2-40B4-BE49-F238E27FC236}">
                <a16:creationId xmlns:a16="http://schemas.microsoft.com/office/drawing/2014/main" id="{7762FBFC-96B7-EAD6-03E1-20A4ED8A60DB}"/>
              </a:ext>
            </a:extLst>
          </p:cNvPr>
          <p:cNvGraphicFramePr>
            <a:graphicFrameLocks noGrp="1"/>
          </p:cNvGraphicFramePr>
          <p:nvPr>
            <p:extLst>
              <p:ext uri="{D42A27DB-BD31-4B8C-83A1-F6EECF244321}">
                <p14:modId xmlns:p14="http://schemas.microsoft.com/office/powerpoint/2010/main" val="3704212042"/>
              </p:ext>
            </p:extLst>
          </p:nvPr>
        </p:nvGraphicFramePr>
        <p:xfrm>
          <a:off x="209724" y="761126"/>
          <a:ext cx="11560029" cy="5044056"/>
        </p:xfrm>
        <a:graphic>
          <a:graphicData uri="http://schemas.openxmlformats.org/drawingml/2006/table">
            <a:tbl>
              <a:tblPr firstRow="1" bandRow="1">
                <a:tableStyleId>{21E4AEA4-8DFA-4A89-87EB-49C32662AFE0}</a:tableStyleId>
              </a:tblPr>
              <a:tblGrid>
                <a:gridCol w="3349780">
                  <a:extLst>
                    <a:ext uri="{9D8B030D-6E8A-4147-A177-3AD203B41FA5}">
                      <a16:colId xmlns:a16="http://schemas.microsoft.com/office/drawing/2014/main" val="2948539704"/>
                    </a:ext>
                  </a:extLst>
                </a:gridCol>
                <a:gridCol w="8210249">
                  <a:extLst>
                    <a:ext uri="{9D8B030D-6E8A-4147-A177-3AD203B41FA5}">
                      <a16:colId xmlns:a16="http://schemas.microsoft.com/office/drawing/2014/main" val="1058725132"/>
                    </a:ext>
                  </a:extLst>
                </a:gridCol>
              </a:tblGrid>
              <a:tr h="409886">
                <a:tc>
                  <a:txBody>
                    <a:bodyPr/>
                    <a:lstStyle/>
                    <a:p>
                      <a:r>
                        <a:rPr lang="en-US" dirty="0"/>
                        <a:t>Key Questions</a:t>
                      </a:r>
                    </a:p>
                  </a:txBody>
                  <a:tcPr/>
                </a:tc>
                <a:tc>
                  <a:txBody>
                    <a:bodyPr/>
                    <a:lstStyle/>
                    <a:p>
                      <a:r>
                        <a:rPr lang="en-US" dirty="0"/>
                        <a:t>Key Answers</a:t>
                      </a:r>
                    </a:p>
                  </a:txBody>
                  <a:tcPr/>
                </a:tc>
                <a:extLst>
                  <a:ext uri="{0D108BD9-81ED-4DB2-BD59-A6C34878D82A}">
                    <a16:rowId xmlns:a16="http://schemas.microsoft.com/office/drawing/2014/main" val="4289896159"/>
                  </a:ext>
                </a:extLst>
              </a:tr>
              <a:tr h="2083441">
                <a:tc>
                  <a:txBody>
                    <a:bodyPr/>
                    <a:lstStyle/>
                    <a:p>
                      <a:r>
                        <a:rPr lang="en-US" dirty="0"/>
                        <a:t>Is TEF a recurring appropriation?</a:t>
                      </a:r>
                    </a:p>
                  </a:txBody>
                  <a:tcPr/>
                </a:tc>
                <a:tc>
                  <a:txBody>
                    <a:bodyPr/>
                    <a:lstStyle/>
                    <a:p>
                      <a:pPr marL="742950" lvl="1" indent="-285750">
                        <a:buFont typeface="Arial" panose="020B0604020202020204" pitchFamily="34" charset="0"/>
                        <a:buChar char="•"/>
                      </a:pPr>
                      <a:r>
                        <a:rPr lang="en-US"/>
                        <a:t>TEF has been appropriated since FY 22.</a:t>
                      </a:r>
                    </a:p>
                    <a:p>
                      <a:pPr marL="742950" lvl="1" indent="-285750">
                        <a:buFont typeface="Arial" panose="020B0604020202020204" pitchFamily="34" charset="0"/>
                        <a:buChar char="•"/>
                      </a:pPr>
                      <a:r>
                        <a:rPr lang="en-US"/>
                        <a:t>$46M has been appropriated for TEF in FY 24.</a:t>
                      </a:r>
                    </a:p>
                    <a:p>
                      <a:pPr marL="742950" lvl="1" indent="-285750">
                        <a:buFont typeface="Arial" panose="020B0604020202020204" pitchFamily="34" charset="0"/>
                        <a:buChar char="•"/>
                      </a:pPr>
                      <a:r>
                        <a:rPr lang="en-US"/>
                        <a:t>TEF is NOT a supplemental appropriation and </a:t>
                      </a:r>
                      <a:r>
                        <a:rPr lang="en-US" b="1"/>
                        <a:t>will continue.</a:t>
                      </a:r>
                    </a:p>
                    <a:p>
                      <a:pPr marL="742950" lvl="1" indent="-285750">
                        <a:buFont typeface="Arial" panose="020B0604020202020204" pitchFamily="34" charset="0"/>
                        <a:buChar char="•"/>
                      </a:pPr>
                      <a:r>
                        <a:rPr lang="en-US" b="1"/>
                        <a:t> </a:t>
                      </a:r>
                      <a:r>
                        <a:rPr lang="en-US" sz="1800" u="sng">
                          <a:solidFill>
                            <a:srgbClr val="0563C1"/>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38 USC 324</a:t>
                      </a:r>
                      <a:r>
                        <a:rPr lang="en-US" sz="1800" u="sng">
                          <a:solidFill>
                            <a:srgbClr val="0563C1"/>
                          </a:solidFill>
                          <a:effectLst/>
                          <a:latin typeface="Calibri" panose="020F0502020204030204" pitchFamily="34" charset="0"/>
                          <a:ea typeface="Calibri" panose="020F0502020204030204" pitchFamily="34" charset="0"/>
                        </a:rPr>
                        <a:t> paragraph c</a:t>
                      </a:r>
                    </a:p>
                    <a:p>
                      <a:pPr marL="742950" lvl="1" indent="-285750">
                        <a:buFont typeface="Arial" panose="020B0604020202020204" pitchFamily="34" charset="0"/>
                        <a:buChar char="•"/>
                      </a:pPr>
                      <a:r>
                        <a:rPr lang="en-US" sz="1800" b="1" u="sng">
                          <a:solidFill>
                            <a:schemeClr val="tx2"/>
                          </a:solidFill>
                          <a:effectLst/>
                          <a:latin typeface="Calibri" panose="020F0502020204030204" pitchFamily="34" charset="0"/>
                        </a:rPr>
                        <a:t>Chapter 12 of the VA Financial Policy Manual provides guidance on TEF.</a:t>
                      </a:r>
                      <a:endParaRPr lang="en-US" b="1">
                        <a:solidFill>
                          <a:schemeClr val="tx2"/>
                        </a:solidFill>
                      </a:endParaRPr>
                    </a:p>
                  </a:txBody>
                  <a:tcPr/>
                </a:tc>
                <a:extLst>
                  <a:ext uri="{0D108BD9-81ED-4DB2-BD59-A6C34878D82A}">
                    <a16:rowId xmlns:a16="http://schemas.microsoft.com/office/drawing/2014/main" val="2665816700"/>
                  </a:ext>
                </a:extLst>
              </a:tr>
              <a:tr h="717300">
                <a:tc>
                  <a:txBody>
                    <a:bodyPr/>
                    <a:lstStyle/>
                    <a:p>
                      <a:r>
                        <a:rPr lang="en-US" dirty="0"/>
                        <a:t>How does ORD receive TEF funding?</a:t>
                      </a:r>
                    </a:p>
                  </a:txBody>
                  <a:tcPr/>
                </a:tc>
                <a:tc>
                  <a:txBody>
                    <a:bodyPr/>
                    <a:lstStyle/>
                    <a:p>
                      <a:pPr marL="285750" lvl="0" indent="-285750">
                        <a:buFont typeface="Arial" panose="020B0604020202020204" pitchFamily="34" charset="0"/>
                        <a:buChar char="•"/>
                      </a:pPr>
                      <a:r>
                        <a:rPr lang="en-US" dirty="0"/>
                        <a:t>ORD receives a portion of the TEF under the Financial Management System (FMS) fund codes like the Research Appropriation. </a:t>
                      </a:r>
                    </a:p>
                  </a:txBody>
                  <a:tcPr/>
                </a:tc>
                <a:extLst>
                  <a:ext uri="{0D108BD9-81ED-4DB2-BD59-A6C34878D82A}">
                    <a16:rowId xmlns:a16="http://schemas.microsoft.com/office/drawing/2014/main" val="2363227741"/>
                  </a:ext>
                </a:extLst>
              </a:tr>
              <a:tr h="1833429">
                <a:tc>
                  <a:txBody>
                    <a:bodyPr/>
                    <a:lstStyle/>
                    <a:p>
                      <a:pPr marL="0" indent="0">
                        <a:buFont typeface="Arial" panose="020B0604020202020204" pitchFamily="34" charset="0"/>
                        <a:buNone/>
                      </a:pPr>
                      <a:r>
                        <a:rPr lang="en-US" dirty="0"/>
                        <a:t>What ORD documents should I read?</a:t>
                      </a:r>
                    </a:p>
                  </a:txBody>
                  <a:tcPr/>
                </a:tc>
                <a:tc>
                  <a:txBody>
                    <a:bodyPr/>
                    <a:lstStyle/>
                    <a:p>
                      <a:pPr marL="285750" indent="-285750">
                        <a:buFont typeface="Arial" panose="020B0604020202020204" pitchFamily="34" charset="0"/>
                        <a:buChar char="•"/>
                      </a:pPr>
                      <a:r>
                        <a:rPr lang="en-US" i="1" dirty="0"/>
                        <a:t>18 Jan 2024:  “Project Approval: Toxic Exposures Fund for Medical Research in the Office of Research and Development (ORD) Funding Approval Memorandum”</a:t>
                      </a:r>
                    </a:p>
                    <a:p>
                      <a:pPr marL="0" indent="0">
                        <a:buFont typeface="Arial" panose="020B0604020202020204" pitchFamily="34" charset="0"/>
                        <a:buNone/>
                      </a:pPr>
                      <a:endParaRPr lang="en-US" i="1" dirty="0"/>
                    </a:p>
                    <a:p>
                      <a:pPr marL="285750" indent="-285750">
                        <a:buFont typeface="Arial" panose="020B0604020202020204" pitchFamily="34" charset="0"/>
                        <a:buChar char="•"/>
                      </a:pPr>
                      <a:r>
                        <a:rPr lang="en-US" i="1" dirty="0"/>
                        <a:t>19 Jan 2024: “Guidance on Use of Toxic Exposure Funding for Medical Research in the Office of Research and Development (ORD)” </a:t>
                      </a:r>
                    </a:p>
                  </a:txBody>
                  <a:tcPr/>
                </a:tc>
                <a:extLst>
                  <a:ext uri="{0D108BD9-81ED-4DB2-BD59-A6C34878D82A}">
                    <a16:rowId xmlns:a16="http://schemas.microsoft.com/office/drawing/2014/main" val="1265845003"/>
                  </a:ext>
                </a:extLst>
              </a:tr>
            </a:tbl>
          </a:graphicData>
        </a:graphic>
      </p:graphicFrame>
      <p:sp>
        <p:nvSpPr>
          <p:cNvPr id="4" name="TextBox 3">
            <a:extLst>
              <a:ext uri="{FF2B5EF4-FFF2-40B4-BE49-F238E27FC236}">
                <a16:creationId xmlns:a16="http://schemas.microsoft.com/office/drawing/2014/main" id="{070DAF9B-6A82-A950-906F-34AA05F9FCCC}"/>
              </a:ext>
            </a:extLst>
          </p:cNvPr>
          <p:cNvSpPr txBox="1"/>
          <p:nvPr/>
        </p:nvSpPr>
        <p:spPr>
          <a:xfrm>
            <a:off x="-192946" y="0"/>
            <a:ext cx="123066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Source Sans Pro" panose="020B0503030403020204" pitchFamily="34" charset="0"/>
                <a:ea typeface="+mn-ea"/>
                <a:cs typeface="+mn-cs"/>
              </a:rPr>
              <a:t>Section 1: TEF Funding</a:t>
            </a:r>
            <a:endParaRPr kumimoji="0" lang="en-US" sz="3200" b="1" i="1" u="none" strike="noStrike" kern="1200" cap="none" spc="0" normalizeH="0" baseline="0" noProof="0" dirty="0">
              <a:ln>
                <a:noFill/>
              </a:ln>
              <a:solidFill>
                <a:prstClr val="white"/>
              </a:solidFill>
              <a:effectLst/>
              <a:uLnTx/>
              <a:uFillTx/>
              <a:latin typeface="Source Sans Pro" panose="020B0503030403020204" pitchFamily="34" charset="0"/>
              <a:ea typeface="+mn-ea"/>
              <a:cs typeface="+mn-cs"/>
            </a:endParaRPr>
          </a:p>
        </p:txBody>
      </p:sp>
    </p:spTree>
    <p:extLst>
      <p:ext uri="{BB962C8B-B14F-4D97-AF65-F5344CB8AC3E}">
        <p14:creationId xmlns:p14="http://schemas.microsoft.com/office/powerpoint/2010/main" val="3836589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AAC097-AC13-472A-87EB-D3C4A5AD86DA}"/>
              </a:ext>
            </a:extLst>
          </p:cNvPr>
          <p:cNvSpPr/>
          <p:nvPr/>
        </p:nvSpPr>
        <p:spPr>
          <a:xfrm>
            <a:off x="0" y="1247539"/>
            <a:ext cx="11377571" cy="1015663"/>
          </a:xfrm>
          <a:prstGeom prst="rect">
            <a:avLst/>
          </a:prstGeom>
        </p:spPr>
        <p:txBody>
          <a:bodyPr wrap="square" lIns="91440" tIns="45720" rIns="91440" bIns="45720" anchor="t">
            <a:spAutoFit/>
          </a:bodyPr>
          <a:lstStyle/>
          <a:p>
            <a:pPr marL="1143000" marR="115697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ea typeface="Calibri" panose="020F0502020204030204" pitchFamily="34" charset="0"/>
              <a:cs typeface="Arial" panose="020B0604020202020204" pitchFamily="34" charset="0"/>
            </a:endParaRPr>
          </a:p>
          <a:p>
            <a:pPr marL="800100" marR="1156970" lvl="1" algn="l" defTabSz="914400" rtl="0" eaLnBrk="1" fontAlgn="auto" latinLnBrk="0" hangingPunct="1">
              <a:lnSpc>
                <a:spcPct val="100000"/>
              </a:lnSpc>
              <a:spcBef>
                <a:spcPts val="0"/>
              </a:spcBef>
              <a:spcAft>
                <a:spcPts val="0"/>
              </a:spcAft>
              <a:buClrTx/>
              <a:buSzTx/>
              <a:tabLst/>
              <a:defRPr/>
            </a:pPr>
            <a:endParaRPr kumimoji="0" lang="en-US" sz="2000" b="0" i="1" u="none" strike="noStrike" kern="1200" cap="none" spc="0" normalizeH="0" baseline="0" noProof="0" dirty="0">
              <a:ln>
                <a:noFill/>
              </a:ln>
              <a:solidFill>
                <a:srgbClr val="000000">
                  <a:lumMod val="75000"/>
                  <a:lumOff val="25000"/>
                </a:srgbClr>
              </a:solidFill>
              <a:uLnTx/>
              <a:uFillTx/>
              <a:ea typeface="Calibri" panose="020F0502020204030204" pitchFamily="34" charset="0"/>
              <a:cs typeface="Arial" panose="020B0604020202020204" pitchFamily="34" charset="0"/>
            </a:endParaRPr>
          </a:p>
          <a:p>
            <a:pPr marL="1143000" marR="115697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i="1" dirty="0">
              <a:ea typeface="Calibri" panose="020F0502020204030204" pitchFamily="34" charset="0"/>
              <a:cs typeface="Arial" panose="020B0604020202020204" pitchFamily="34" charset="0"/>
            </a:endParaRPr>
          </a:p>
        </p:txBody>
      </p:sp>
      <p:graphicFrame>
        <p:nvGraphicFramePr>
          <p:cNvPr id="2" name="Table 3">
            <a:extLst>
              <a:ext uri="{FF2B5EF4-FFF2-40B4-BE49-F238E27FC236}">
                <a16:creationId xmlns:a16="http://schemas.microsoft.com/office/drawing/2014/main" id="{7762FBFC-96B7-EAD6-03E1-20A4ED8A60DB}"/>
              </a:ext>
            </a:extLst>
          </p:cNvPr>
          <p:cNvGraphicFramePr>
            <a:graphicFrameLocks noGrp="1"/>
          </p:cNvGraphicFramePr>
          <p:nvPr>
            <p:extLst>
              <p:ext uri="{D42A27DB-BD31-4B8C-83A1-F6EECF244321}">
                <p14:modId xmlns:p14="http://schemas.microsoft.com/office/powerpoint/2010/main" val="1923269840"/>
              </p:ext>
            </p:extLst>
          </p:nvPr>
        </p:nvGraphicFramePr>
        <p:xfrm>
          <a:off x="453005" y="962986"/>
          <a:ext cx="11241247" cy="4506635"/>
        </p:xfrm>
        <a:graphic>
          <a:graphicData uri="http://schemas.openxmlformats.org/drawingml/2006/table">
            <a:tbl>
              <a:tblPr firstRow="1" bandRow="1">
                <a:tableStyleId>{21E4AEA4-8DFA-4A89-87EB-49C32662AFE0}</a:tableStyleId>
              </a:tblPr>
              <a:tblGrid>
                <a:gridCol w="3257406">
                  <a:extLst>
                    <a:ext uri="{9D8B030D-6E8A-4147-A177-3AD203B41FA5}">
                      <a16:colId xmlns:a16="http://schemas.microsoft.com/office/drawing/2014/main" val="2948539704"/>
                    </a:ext>
                  </a:extLst>
                </a:gridCol>
                <a:gridCol w="7983841">
                  <a:extLst>
                    <a:ext uri="{9D8B030D-6E8A-4147-A177-3AD203B41FA5}">
                      <a16:colId xmlns:a16="http://schemas.microsoft.com/office/drawing/2014/main" val="1058725132"/>
                    </a:ext>
                  </a:extLst>
                </a:gridCol>
              </a:tblGrid>
              <a:tr h="419222">
                <a:tc>
                  <a:txBody>
                    <a:bodyPr/>
                    <a:lstStyle/>
                    <a:p>
                      <a:r>
                        <a:rPr lang="en-US" dirty="0"/>
                        <a:t>Key Questions</a:t>
                      </a:r>
                    </a:p>
                  </a:txBody>
                  <a:tcPr/>
                </a:tc>
                <a:tc>
                  <a:txBody>
                    <a:bodyPr/>
                    <a:lstStyle/>
                    <a:p>
                      <a:r>
                        <a:rPr lang="en-US" dirty="0"/>
                        <a:t>Key Answers</a:t>
                      </a:r>
                    </a:p>
                  </a:txBody>
                  <a:tcPr/>
                </a:tc>
                <a:extLst>
                  <a:ext uri="{0D108BD9-81ED-4DB2-BD59-A6C34878D82A}">
                    <a16:rowId xmlns:a16="http://schemas.microsoft.com/office/drawing/2014/main" val="4289896159"/>
                  </a:ext>
                </a:extLst>
              </a:tr>
              <a:tr h="1991304">
                <a:tc>
                  <a:txBody>
                    <a:bodyPr/>
                    <a:lstStyle/>
                    <a:p>
                      <a:r>
                        <a:rPr lang="en-US" dirty="0"/>
                        <a:t>What is the TEF?</a:t>
                      </a:r>
                    </a:p>
                  </a:txBody>
                  <a:tcPr/>
                </a:tc>
                <a:tc>
                  <a:txBody>
                    <a:bodyPr/>
                    <a:lstStyle/>
                    <a:p>
                      <a:pPr marL="285750" indent="-285750">
                        <a:buFont typeface="Arial" panose="020B0604020202020204" pitchFamily="34" charset="0"/>
                        <a:buChar char="•"/>
                      </a:pPr>
                      <a:r>
                        <a:rPr lang="en-US" dirty="0"/>
                        <a:t>The PACT Act:  Sergeant First Class Heath Robinson Honoring Our </a:t>
                      </a:r>
                      <a:r>
                        <a:rPr lang="en-US" b="1" dirty="0"/>
                        <a:t>P</a:t>
                      </a:r>
                      <a:r>
                        <a:rPr lang="en-US" dirty="0"/>
                        <a:t>romise to </a:t>
                      </a:r>
                      <a:r>
                        <a:rPr lang="en-US" b="1" dirty="0"/>
                        <a:t>A</a:t>
                      </a:r>
                      <a:r>
                        <a:rPr lang="en-US" dirty="0"/>
                        <a:t>ddress </a:t>
                      </a:r>
                      <a:r>
                        <a:rPr lang="en-US" b="1" dirty="0"/>
                        <a:t>C</a:t>
                      </a:r>
                      <a:r>
                        <a:rPr lang="en-US" dirty="0"/>
                        <a:t>omprehensive </a:t>
                      </a:r>
                      <a:r>
                        <a:rPr lang="en-US" b="1" dirty="0"/>
                        <a:t>T</a:t>
                      </a:r>
                      <a:r>
                        <a:rPr lang="en-US" dirty="0"/>
                        <a:t>oxics (</a:t>
                      </a:r>
                      <a:r>
                        <a:rPr lang="en-US" b="1" dirty="0"/>
                        <a:t>PACT</a:t>
                      </a:r>
                      <a:r>
                        <a:rPr lang="en-US" dirty="0"/>
                        <a:t>) Act of 2022 (P.L. 117-168) established many provision that impacted ORD.</a:t>
                      </a:r>
                    </a:p>
                    <a:p>
                      <a:pPr marL="285750" indent="-285750">
                        <a:buFont typeface="Arial" panose="020B0604020202020204" pitchFamily="34" charset="0"/>
                        <a:buChar char="•"/>
                      </a:pPr>
                      <a:r>
                        <a:rPr lang="en-US" dirty="0"/>
                        <a:t>Section 805 of the PACT ACT established the </a:t>
                      </a:r>
                      <a:r>
                        <a:rPr lang="en-US" b="1" dirty="0"/>
                        <a:t>Cost of War Toxic Exposure Fund (TEF) </a:t>
                      </a:r>
                      <a:r>
                        <a:rPr lang="en-US" dirty="0"/>
                        <a:t>appropriation.</a:t>
                      </a:r>
                    </a:p>
                    <a:p>
                      <a:endParaRPr lang="en-US" dirty="0"/>
                    </a:p>
                  </a:txBody>
                  <a:tcPr/>
                </a:tc>
                <a:extLst>
                  <a:ext uri="{0D108BD9-81ED-4DB2-BD59-A6C34878D82A}">
                    <a16:rowId xmlns:a16="http://schemas.microsoft.com/office/drawing/2014/main" val="2665816700"/>
                  </a:ext>
                </a:extLst>
              </a:tr>
              <a:tr h="1362471">
                <a:tc>
                  <a:txBody>
                    <a:bodyPr/>
                    <a:lstStyle/>
                    <a:p>
                      <a:r>
                        <a:rPr lang="en-US" dirty="0"/>
                        <a:t>Is TEF a separate fund from the Medical and Prosthetics Research Appropriation? </a:t>
                      </a:r>
                    </a:p>
                  </a:txBody>
                  <a:tcPr/>
                </a:tc>
                <a:tc>
                  <a:txBody>
                    <a:bodyPr/>
                    <a:lstStyle/>
                    <a:p>
                      <a:pPr marL="285750" indent="-285750">
                        <a:buFont typeface="Arial" panose="020B0604020202020204" pitchFamily="34" charset="0"/>
                        <a:buChar char="•"/>
                      </a:pPr>
                      <a:r>
                        <a:rPr lang="en-US" dirty="0"/>
                        <a:t>Yes, TEF is a separate mandatory appropriation from ORD for necessary research expenses related to toxic military exposures.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txBody>
                  <a:tcPr/>
                </a:tc>
                <a:extLst>
                  <a:ext uri="{0D108BD9-81ED-4DB2-BD59-A6C34878D82A}">
                    <a16:rowId xmlns:a16="http://schemas.microsoft.com/office/drawing/2014/main" val="2621460070"/>
                  </a:ext>
                </a:extLst>
              </a:tr>
              <a:tr h="733638">
                <a:tc>
                  <a:txBody>
                    <a:bodyPr/>
                    <a:lstStyle/>
                    <a:p>
                      <a:r>
                        <a:rPr lang="en-US" dirty="0"/>
                        <a:t>How is ORD authorized to use TEF?</a:t>
                      </a:r>
                    </a:p>
                  </a:txBody>
                  <a:tcPr/>
                </a:tc>
                <a:tc>
                  <a:txBody>
                    <a:bodyPr/>
                    <a:lstStyle/>
                    <a:p>
                      <a:pPr marL="285750" indent="-285750">
                        <a:buFont typeface="Arial" panose="020B0604020202020204" pitchFamily="34" charset="0"/>
                        <a:buChar char="•"/>
                      </a:pPr>
                      <a:r>
                        <a:rPr lang="en-US" dirty="0"/>
                        <a:t>ORD is authorized to use TEF for </a:t>
                      </a:r>
                      <a:r>
                        <a:rPr lang="en-US" i="1" dirty="0"/>
                        <a:t>medical research relating to exposure to environmental hazards</a:t>
                      </a:r>
                      <a:r>
                        <a:rPr lang="en-US" i="0" dirty="0"/>
                        <a:t> as detailed in Section 805</a:t>
                      </a:r>
                      <a:endParaRPr lang="en-US" i="1" dirty="0"/>
                    </a:p>
                  </a:txBody>
                  <a:tcPr/>
                </a:tc>
                <a:extLst>
                  <a:ext uri="{0D108BD9-81ED-4DB2-BD59-A6C34878D82A}">
                    <a16:rowId xmlns:a16="http://schemas.microsoft.com/office/drawing/2014/main" val="1265845003"/>
                  </a:ext>
                </a:extLst>
              </a:tr>
            </a:tbl>
          </a:graphicData>
        </a:graphic>
      </p:graphicFrame>
      <p:sp>
        <p:nvSpPr>
          <p:cNvPr id="5" name="TextBox 4">
            <a:extLst>
              <a:ext uri="{FF2B5EF4-FFF2-40B4-BE49-F238E27FC236}">
                <a16:creationId xmlns:a16="http://schemas.microsoft.com/office/drawing/2014/main" id="{E88EA831-9986-A4BB-BF7C-FA97BCE1EA22}"/>
              </a:ext>
            </a:extLst>
          </p:cNvPr>
          <p:cNvSpPr txBox="1"/>
          <p:nvPr/>
        </p:nvSpPr>
        <p:spPr>
          <a:xfrm>
            <a:off x="-192946" y="0"/>
            <a:ext cx="123066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Source Sans Pro" panose="020B0503030403020204" pitchFamily="34" charset="0"/>
                <a:ea typeface="+mn-ea"/>
                <a:cs typeface="+mn-cs"/>
              </a:rPr>
              <a:t>Section 1: TEF Funding</a:t>
            </a:r>
            <a:endParaRPr kumimoji="0" lang="en-US" sz="3200" b="1" i="1" u="none" strike="noStrike" kern="1200" cap="none" spc="0" normalizeH="0" baseline="0" noProof="0" dirty="0">
              <a:ln>
                <a:noFill/>
              </a:ln>
              <a:solidFill>
                <a:prstClr val="white"/>
              </a:solidFill>
              <a:effectLst/>
              <a:uLnTx/>
              <a:uFillTx/>
              <a:latin typeface="Source Sans Pro" panose="020B0503030403020204" pitchFamily="34" charset="0"/>
              <a:ea typeface="+mn-ea"/>
              <a:cs typeface="+mn-cs"/>
            </a:endParaRPr>
          </a:p>
        </p:txBody>
      </p:sp>
    </p:spTree>
    <p:extLst>
      <p:ext uri="{BB962C8B-B14F-4D97-AF65-F5344CB8AC3E}">
        <p14:creationId xmlns:p14="http://schemas.microsoft.com/office/powerpoint/2010/main" val="475009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1695E4-376F-C07E-4014-E3D67354B1CA}"/>
              </a:ext>
            </a:extLst>
          </p:cNvPr>
          <p:cNvSpPr txBox="1"/>
          <p:nvPr/>
        </p:nvSpPr>
        <p:spPr>
          <a:xfrm>
            <a:off x="-192946" y="0"/>
            <a:ext cx="123066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u="none" strike="noStrike" kern="1200" cap="none" spc="0" normalizeH="0" baseline="0" noProof="0">
                <a:ln>
                  <a:noFill/>
                </a:ln>
                <a:solidFill>
                  <a:prstClr val="white"/>
                </a:solidFill>
                <a:effectLst/>
                <a:uLnTx/>
                <a:uFillTx/>
                <a:latin typeface="Source Sans Pro" panose="020B0503030403020204" pitchFamily="34" charset="0"/>
                <a:ea typeface="+mn-ea"/>
                <a:cs typeface="+mn-cs"/>
              </a:rPr>
              <a:t>Frequently Asked Questions about TEF Funding</a:t>
            </a:r>
          </a:p>
        </p:txBody>
      </p:sp>
      <p:graphicFrame>
        <p:nvGraphicFramePr>
          <p:cNvPr id="4" name="Table 4">
            <a:extLst>
              <a:ext uri="{FF2B5EF4-FFF2-40B4-BE49-F238E27FC236}">
                <a16:creationId xmlns:a16="http://schemas.microsoft.com/office/drawing/2014/main" id="{068F99A9-2094-D961-9A38-717727284A97}"/>
              </a:ext>
            </a:extLst>
          </p:cNvPr>
          <p:cNvGraphicFramePr>
            <a:graphicFrameLocks noGrp="1"/>
          </p:cNvGraphicFramePr>
          <p:nvPr>
            <p:extLst>
              <p:ext uri="{D42A27DB-BD31-4B8C-83A1-F6EECF244321}">
                <p14:modId xmlns:p14="http://schemas.microsoft.com/office/powerpoint/2010/main" val="1695380630"/>
              </p:ext>
            </p:extLst>
          </p:nvPr>
        </p:nvGraphicFramePr>
        <p:xfrm>
          <a:off x="1015999" y="977514"/>
          <a:ext cx="10655853" cy="4485640"/>
        </p:xfrm>
        <a:graphic>
          <a:graphicData uri="http://schemas.openxmlformats.org/drawingml/2006/table">
            <a:tbl>
              <a:tblPr firstRow="1" bandRow="1">
                <a:tableStyleId>{21E4AEA4-8DFA-4A89-87EB-49C32662AFE0}</a:tableStyleId>
              </a:tblPr>
              <a:tblGrid>
                <a:gridCol w="4767056">
                  <a:extLst>
                    <a:ext uri="{9D8B030D-6E8A-4147-A177-3AD203B41FA5}">
                      <a16:colId xmlns:a16="http://schemas.microsoft.com/office/drawing/2014/main" val="3898554550"/>
                    </a:ext>
                  </a:extLst>
                </a:gridCol>
                <a:gridCol w="5888797">
                  <a:extLst>
                    <a:ext uri="{9D8B030D-6E8A-4147-A177-3AD203B41FA5}">
                      <a16:colId xmlns:a16="http://schemas.microsoft.com/office/drawing/2014/main" val="3530505600"/>
                    </a:ext>
                  </a:extLst>
                </a:gridCol>
              </a:tblGrid>
              <a:tr h="370840">
                <a:tc>
                  <a:txBody>
                    <a:bodyPr/>
                    <a:lstStyle/>
                    <a:p>
                      <a:pPr algn="ctr"/>
                      <a:r>
                        <a:rPr lang="en-US"/>
                        <a:t>Question</a:t>
                      </a:r>
                    </a:p>
                  </a:txBody>
                  <a:tcPr/>
                </a:tc>
                <a:tc>
                  <a:txBody>
                    <a:bodyPr/>
                    <a:lstStyle/>
                    <a:p>
                      <a:pPr algn="ctr"/>
                      <a:r>
                        <a:rPr lang="en-US"/>
                        <a:t>Answer </a:t>
                      </a:r>
                    </a:p>
                  </a:txBody>
                  <a:tcPr/>
                </a:tc>
                <a:extLst>
                  <a:ext uri="{0D108BD9-81ED-4DB2-BD59-A6C34878D82A}">
                    <a16:rowId xmlns:a16="http://schemas.microsoft.com/office/drawing/2014/main" val="644460841"/>
                  </a:ext>
                </a:extLst>
              </a:tr>
              <a:tr h="370840">
                <a:tc>
                  <a:txBody>
                    <a:bodyPr/>
                    <a:lstStyle/>
                    <a:p>
                      <a:pPr marL="285750" marR="0" lvl="0" indent="-285750" algn="l" rtl="0" eaLnBrk="1" fontAlgn="auto" latinLnBrk="0" hangingPunct="1">
                        <a:lnSpc>
                          <a:spcPct val="100000"/>
                        </a:lnSpc>
                        <a:spcBef>
                          <a:spcPts val="0"/>
                        </a:spcBef>
                        <a:spcAft>
                          <a:spcPts val="0"/>
                        </a:spcAft>
                        <a:buClrTx/>
                        <a:buSzTx/>
                        <a:buFont typeface="Arial"/>
                        <a:buChar char="•"/>
                      </a:pPr>
                      <a:r>
                        <a:rPr lang="en-US" sz="1800" kern="1200">
                          <a:solidFill>
                            <a:schemeClr val="dk1"/>
                          </a:solidFill>
                          <a:latin typeface="+mn-lt"/>
                          <a:ea typeface="Calibri" panose="020F0502020204030204" pitchFamily="34" charset="0"/>
                          <a:cs typeface="Arial"/>
                        </a:rPr>
                        <a:t>How does my project relate to Toxic Military Exposures, PACT? </a:t>
                      </a:r>
                    </a:p>
                    <a:p>
                      <a:pPr marL="285750" marR="0" lvl="0" indent="-285750" algn="l">
                        <a:lnSpc>
                          <a:spcPct val="100000"/>
                        </a:lnSpc>
                        <a:spcBef>
                          <a:spcPts val="0"/>
                        </a:spcBef>
                        <a:spcAft>
                          <a:spcPts val="0"/>
                        </a:spcAft>
                        <a:buClrTx/>
                        <a:buSzTx/>
                        <a:buFont typeface="Arial"/>
                        <a:buChar char="•"/>
                      </a:pPr>
                      <a:endParaRPr lang="en-US" sz="1800" kern="1200">
                        <a:solidFill>
                          <a:schemeClr val="dk1"/>
                        </a:solidFill>
                        <a:latin typeface="+mn-lt"/>
                        <a:cs typeface="Arial"/>
                      </a:endParaRPr>
                    </a:p>
                  </a:txBody>
                  <a:tcPr/>
                </a:tc>
                <a:tc>
                  <a:txBody>
                    <a:bodyPr/>
                    <a:lstStyle/>
                    <a:p>
                      <a:pPr marL="285750" lvl="0" indent="-285750">
                        <a:buFont typeface="Arial"/>
                        <a:buChar char="•"/>
                      </a:pPr>
                      <a:r>
                        <a:rPr lang="en-US"/>
                        <a:t>Focus of research must be toxic military exposures. </a:t>
                      </a:r>
                    </a:p>
                    <a:p>
                      <a:pPr marL="285750" lvl="0" indent="-285750">
                        <a:buFont typeface="Arial"/>
                        <a:buChar char="•"/>
                      </a:pPr>
                      <a:r>
                        <a:rPr lang="en-US" sz="1800" b="0" i="0" u="none" strike="noStrike" noProof="0">
                          <a:solidFill>
                            <a:srgbClr val="000000"/>
                          </a:solidFill>
                          <a:latin typeface="Source Sans Pro"/>
                        </a:rPr>
                        <a:t>Refer to Slide 3 for more details.</a:t>
                      </a:r>
                      <a:endParaRPr lang="en-US" sz="1800"/>
                    </a:p>
                    <a:p>
                      <a:pPr marL="285750" lvl="0" indent="-285750">
                        <a:buFont typeface="Arial"/>
                        <a:buChar char="•"/>
                      </a:pPr>
                      <a:r>
                        <a:rPr lang="en-US" sz="1800"/>
                        <a:t>Pre-applications are very helpful.</a:t>
                      </a:r>
                    </a:p>
                  </a:txBody>
                  <a:tcPr/>
                </a:tc>
                <a:extLst>
                  <a:ext uri="{0D108BD9-81ED-4DB2-BD59-A6C34878D82A}">
                    <a16:rowId xmlns:a16="http://schemas.microsoft.com/office/drawing/2014/main" val="3363170195"/>
                  </a:ext>
                </a:extLst>
              </a:tr>
              <a:tr h="370840">
                <a:tc>
                  <a:txBody>
                    <a:bodyPr/>
                    <a:lstStyle/>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lang="en-US" sz="1800">
                          <a:ea typeface="Calibri" panose="020F0502020204030204" pitchFamily="34" charset="0"/>
                          <a:cs typeface="Arial"/>
                        </a:rPr>
                        <a:t>Will my project be covered under TEF until it is completed?</a:t>
                      </a:r>
                    </a:p>
                  </a:txBody>
                  <a:tcPr/>
                </a:tc>
                <a:tc>
                  <a:txBody>
                    <a:bodyPr/>
                    <a:lstStyle/>
                    <a:p>
                      <a:pPr marL="285750" indent="-285750">
                        <a:buFont typeface="Arial"/>
                        <a:buChar char="•"/>
                      </a:pPr>
                      <a:r>
                        <a:rPr lang="en-US"/>
                        <a:t>Yes, TEF will cover approved projects until they are complete.</a:t>
                      </a:r>
                    </a:p>
                  </a:txBody>
                  <a:tcPr/>
                </a:tc>
                <a:extLst>
                  <a:ext uri="{0D108BD9-81ED-4DB2-BD59-A6C34878D82A}">
                    <a16:rowId xmlns:a16="http://schemas.microsoft.com/office/drawing/2014/main" val="3589626896"/>
                  </a:ext>
                </a:extLst>
              </a:tr>
              <a:tr h="370840">
                <a:tc>
                  <a:txBody>
                    <a:bodyPr/>
                    <a:lstStyle/>
                    <a:p>
                      <a:pPr marL="285750" indent="-285750">
                        <a:buFont typeface="Arial"/>
                        <a:buChar char="•"/>
                      </a:pPr>
                      <a:r>
                        <a:rPr lang="en-US"/>
                        <a:t>What happens if my project requires a cost modification or extension?</a:t>
                      </a:r>
                    </a:p>
                  </a:txBody>
                  <a:tcPr/>
                </a:tc>
                <a:tc>
                  <a:txBody>
                    <a:bodyPr/>
                    <a:lstStyle/>
                    <a:p>
                      <a:pPr marL="285750" indent="-285750">
                        <a:buFont typeface="Arial"/>
                        <a:buChar char="•"/>
                      </a:pPr>
                      <a:r>
                        <a:rPr lang="en-US"/>
                        <a:t>There is a mechanism for </a:t>
                      </a:r>
                      <a:r>
                        <a:rPr lang="en-US" sz="1800" b="0" i="0" u="none" strike="noStrike" noProof="0">
                          <a:solidFill>
                            <a:srgbClr val="000000"/>
                          </a:solidFill>
                          <a:latin typeface="Source Sans Pro"/>
                        </a:rPr>
                        <a:t>cost modifications and extensions</a:t>
                      </a:r>
                      <a:r>
                        <a:rPr lang="en-US" sz="1800"/>
                        <a:t>.</a:t>
                      </a:r>
                    </a:p>
                  </a:txBody>
                  <a:tcPr/>
                </a:tc>
                <a:extLst>
                  <a:ext uri="{0D108BD9-81ED-4DB2-BD59-A6C34878D82A}">
                    <a16:rowId xmlns:a16="http://schemas.microsoft.com/office/drawing/2014/main" val="3438196552"/>
                  </a:ext>
                </a:extLst>
              </a:tr>
              <a:tr h="370840">
                <a:tc>
                  <a:txBody>
                    <a:bodyPr/>
                    <a:lstStyle/>
                    <a:p>
                      <a:pPr marL="285750" indent="-285750">
                        <a:buFont typeface="Arial"/>
                        <a:buChar char="•"/>
                      </a:pPr>
                      <a:r>
                        <a:rPr lang="en-US"/>
                        <a:t>Is there greater flexibility with this appropriation?</a:t>
                      </a:r>
                    </a:p>
                  </a:txBody>
                  <a:tcPr/>
                </a:tc>
                <a:tc>
                  <a:txBody>
                    <a:bodyPr/>
                    <a:lstStyle/>
                    <a:p>
                      <a:pPr marL="285750" lvl="0" indent="-285750">
                        <a:buFont typeface="Arial"/>
                        <a:buChar char="•"/>
                      </a:pPr>
                      <a:r>
                        <a:rPr lang="en-US"/>
                        <a:t>TEF research must meet the requirements of PACT.</a:t>
                      </a:r>
                    </a:p>
                    <a:p>
                      <a:pPr marL="285750" lvl="0" indent="-285750">
                        <a:buFont typeface="Arial"/>
                        <a:buChar char="•"/>
                      </a:pPr>
                      <a:endParaRPr lang="en-US" sz="1800" b="0" i="0" u="none" strike="noStrike" noProof="0">
                        <a:solidFill>
                          <a:srgbClr val="000000"/>
                        </a:solidFill>
                        <a:latin typeface="Source Sans Pro"/>
                      </a:endParaRPr>
                    </a:p>
                  </a:txBody>
                  <a:tcPr/>
                </a:tc>
                <a:extLst>
                  <a:ext uri="{0D108BD9-81ED-4DB2-BD59-A6C34878D82A}">
                    <a16:rowId xmlns:a16="http://schemas.microsoft.com/office/drawing/2014/main" val="2708216873"/>
                  </a:ext>
                </a:extLst>
              </a:tr>
              <a:tr h="370840">
                <a:tc>
                  <a:txBody>
                    <a:bodyPr/>
                    <a:lstStyle/>
                    <a:p>
                      <a:pPr marL="285750" indent="-285750">
                        <a:buFont typeface="Arial"/>
                        <a:buChar char="•"/>
                      </a:pPr>
                      <a:r>
                        <a:rPr lang="en-US"/>
                        <a:t>Do all projects under TEF require peer review?</a:t>
                      </a:r>
                    </a:p>
                  </a:txBody>
                  <a:tcPr/>
                </a:tc>
                <a:tc>
                  <a:txBody>
                    <a:bodyPr/>
                    <a:lstStyle/>
                    <a:p>
                      <a:pPr marL="285750" indent="-285750">
                        <a:buFont typeface="Arial"/>
                        <a:buChar char="•"/>
                      </a:pPr>
                      <a:r>
                        <a:rPr lang="en-US"/>
                        <a:t>Yes.</a:t>
                      </a:r>
                    </a:p>
                  </a:txBody>
                  <a:tcPr/>
                </a:tc>
                <a:extLst>
                  <a:ext uri="{0D108BD9-81ED-4DB2-BD59-A6C34878D82A}">
                    <a16:rowId xmlns:a16="http://schemas.microsoft.com/office/drawing/2014/main" val="3243578166"/>
                  </a:ext>
                </a:extLst>
              </a:tr>
              <a:tr h="370840">
                <a:tc>
                  <a:txBody>
                    <a:bodyPr/>
                    <a:lstStyle/>
                    <a:p>
                      <a:pPr marL="285750" indent="-285750">
                        <a:buFont typeface="Arial"/>
                        <a:buChar char="•"/>
                      </a:pPr>
                      <a:r>
                        <a:rPr lang="en-US"/>
                        <a:t>Is a Letter of Intent or Pre-application required?</a:t>
                      </a:r>
                    </a:p>
                  </a:txBody>
                  <a:tcPr/>
                </a:tc>
                <a:tc>
                  <a:txBody>
                    <a:bodyPr/>
                    <a:lstStyle/>
                    <a:p>
                      <a:pPr marL="285750" indent="-285750">
                        <a:buFont typeface="Arial"/>
                        <a:buChar char="•"/>
                      </a:pPr>
                      <a:r>
                        <a:rPr lang="en-US"/>
                        <a:t>A pre-application is required starting Fall 2024.  </a:t>
                      </a:r>
                    </a:p>
                  </a:txBody>
                  <a:tcPr/>
                </a:tc>
                <a:extLst>
                  <a:ext uri="{0D108BD9-81ED-4DB2-BD59-A6C34878D82A}">
                    <a16:rowId xmlns:a16="http://schemas.microsoft.com/office/drawing/2014/main" val="4274792189"/>
                  </a:ext>
                </a:extLst>
              </a:tr>
            </a:tbl>
          </a:graphicData>
        </a:graphic>
      </p:graphicFrame>
    </p:spTree>
    <p:extLst>
      <p:ext uri="{BB962C8B-B14F-4D97-AF65-F5344CB8AC3E}">
        <p14:creationId xmlns:p14="http://schemas.microsoft.com/office/powerpoint/2010/main" val="2138004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11958C4-6B30-0648-C49A-A30DA683DA01}"/>
              </a:ext>
            </a:extLst>
          </p:cNvPr>
          <p:cNvSpPr txBox="1"/>
          <p:nvPr/>
        </p:nvSpPr>
        <p:spPr>
          <a:xfrm>
            <a:off x="1233713" y="99209"/>
            <a:ext cx="945605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Source Sans Pro" panose="020B0503030403020204" pitchFamily="34" charset="0"/>
                <a:ea typeface="+mn-ea"/>
                <a:cs typeface="+mn-cs"/>
              </a:rPr>
              <a:t>Section 2: TEF Projects</a:t>
            </a:r>
            <a:endParaRPr kumimoji="0" lang="en-US" sz="3200" b="1" i="1" u="none" strike="noStrike" kern="1200" cap="none" spc="0" normalizeH="0" baseline="0" noProof="0" dirty="0">
              <a:ln>
                <a:noFill/>
              </a:ln>
              <a:solidFill>
                <a:prstClr val="white"/>
              </a:solidFill>
              <a:effectLst/>
              <a:uLnTx/>
              <a:uFillTx/>
              <a:latin typeface="Source Sans Pro" panose="020B0503030403020204" pitchFamily="34" charset="0"/>
              <a:ea typeface="+mn-ea"/>
              <a:cs typeface="+mn-cs"/>
            </a:endParaRPr>
          </a:p>
        </p:txBody>
      </p:sp>
      <p:pic>
        <p:nvPicPr>
          <p:cNvPr id="11" name="Picture 10">
            <a:extLst>
              <a:ext uri="{FF2B5EF4-FFF2-40B4-BE49-F238E27FC236}">
                <a16:creationId xmlns:a16="http://schemas.microsoft.com/office/drawing/2014/main" id="{6E72DA14-DC61-06AE-8E48-E45F844433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4542" y="1635853"/>
            <a:ext cx="5016038" cy="3354541"/>
          </a:xfrm>
          <a:prstGeom prst="rect">
            <a:avLst/>
          </a:prstGeom>
        </p:spPr>
      </p:pic>
    </p:spTree>
    <p:extLst>
      <p:ext uri="{BB962C8B-B14F-4D97-AF65-F5344CB8AC3E}">
        <p14:creationId xmlns:p14="http://schemas.microsoft.com/office/powerpoint/2010/main" val="41558079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tVhG23Fd4LGA2BwU1MQP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tVhG23Fd4LGA2BwU1MQP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VAIRRS Main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VAIRRS Main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2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118357A4040042BAA3CCFDA003A9A0" ma:contentTypeVersion="16" ma:contentTypeDescription="Create a new document." ma:contentTypeScope="" ma:versionID="df9a1b85a70413bb6020505bb88a15c4">
  <xsd:schema xmlns:xsd="http://www.w3.org/2001/XMLSchema" xmlns:xs="http://www.w3.org/2001/XMLSchema" xmlns:p="http://schemas.microsoft.com/office/2006/metadata/properties" xmlns:ns1="http://schemas.microsoft.com/sharepoint/v3" xmlns:ns2="a2e24842-871b-4e9e-9826-0ade6dc7baca" xmlns:ns3="33c4a2d5-9cba-4e0a-92ff-311539fe0490" targetNamespace="http://schemas.microsoft.com/office/2006/metadata/properties" ma:root="true" ma:fieldsID="c5a475c260dff8c55a66c979b2cefa00" ns1:_="" ns2:_="" ns3:_="">
    <xsd:import namespace="http://schemas.microsoft.com/sharepoint/v3"/>
    <xsd:import namespace="a2e24842-871b-4e9e-9826-0ade6dc7baca"/>
    <xsd:import namespace="33c4a2d5-9cba-4e0a-92ff-311539fe0490"/>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1:_ip_UnifiedCompliancePolicyProperties" minOccurs="0"/>
                <xsd:element ref="ns1:_ip_UnifiedCompliancePolicyUIAction"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e24842-871b-4e9e-9826-0ade6dc7ba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0ac6538-d41a-4f9a-bd67-5f7ae81a6d74"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c4a2d5-9cba-4e0a-92ff-311539fe049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6e1c9199-15ad-42e0-9f5f-f115cbb23be8}" ma:internalName="TaxCatchAll" ma:showField="CatchAllData" ma:web="33c4a2d5-9cba-4e0a-92ff-311539fe04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a2e24842-871b-4e9e-9826-0ade6dc7baca">
      <Terms xmlns="http://schemas.microsoft.com/office/infopath/2007/PartnerControls"/>
    </lcf76f155ced4ddcb4097134ff3c332f>
    <TaxCatchAll xmlns="33c4a2d5-9cba-4e0a-92ff-311539fe0490" xsi:nil="true"/>
    <SharedWithUsers xmlns="33c4a2d5-9cba-4e0a-92ff-311539fe0490">
      <UserInfo>
        <DisplayName/>
        <AccountId xsi:nil="true"/>
        <AccountType/>
      </UserInfo>
    </SharedWithUsers>
  </documentManagement>
</p:properties>
</file>

<file path=customXml/itemProps1.xml><?xml version="1.0" encoding="utf-8"?>
<ds:datastoreItem xmlns:ds="http://schemas.openxmlformats.org/officeDocument/2006/customXml" ds:itemID="{821B5FF4-FE1B-4867-8A22-FB570DC37CE4}">
  <ds:schemaRefs>
    <ds:schemaRef ds:uri="33c4a2d5-9cba-4e0a-92ff-311539fe0490"/>
    <ds:schemaRef ds:uri="a2e24842-871b-4e9e-9826-0ade6dc7bac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0322C62-54B8-4944-9E3F-B31BD4F82084}">
  <ds:schemaRefs>
    <ds:schemaRef ds:uri="http://schemas.microsoft.com/sharepoint/v3/contenttype/forms"/>
  </ds:schemaRefs>
</ds:datastoreItem>
</file>

<file path=customXml/itemProps3.xml><?xml version="1.0" encoding="utf-8"?>
<ds:datastoreItem xmlns:ds="http://schemas.openxmlformats.org/officeDocument/2006/customXml" ds:itemID="{F7E291F7-E2C5-4795-B483-46E11CE830AC}">
  <ds:schemaRefs>
    <ds:schemaRef ds:uri="http://purl.org/dc/terms/"/>
    <ds:schemaRef ds:uri="a2e24842-871b-4e9e-9826-0ade6dc7baca"/>
    <ds:schemaRef ds:uri="http://schemas.microsoft.com/office/2006/documentManagement/types"/>
    <ds:schemaRef ds:uri="33c4a2d5-9cba-4e0a-92ff-311539fe0490"/>
    <ds:schemaRef ds:uri="http://purl.org/dc/elements/1.1/"/>
    <ds:schemaRef ds:uri="http://schemas.microsoft.com/office/2006/metadata/properties"/>
    <ds:schemaRef ds:uri="http://schemas.microsoft.com/sharepoint/v3"/>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4171</TotalTime>
  <Words>2074</Words>
  <Application>Microsoft Office PowerPoint</Application>
  <PresentationFormat>Widescreen</PresentationFormat>
  <Paragraphs>214</Paragraphs>
  <Slides>20</Slides>
  <Notes>7</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20</vt:i4>
      </vt:variant>
    </vt:vector>
  </HeadingPairs>
  <TitlesOfParts>
    <vt:vector size="27" baseType="lpstr">
      <vt:lpstr>Arial</vt:lpstr>
      <vt:lpstr>Calibri</vt:lpstr>
      <vt:lpstr>Source Sans Pro</vt:lpstr>
      <vt:lpstr>VAIRRS Main Slides</vt:lpstr>
      <vt:lpstr>1_VAIRRS Main Slides</vt:lpstr>
      <vt:lpstr>42_Office Theme</vt:lpstr>
      <vt:lpstr>think-cell Slide</vt:lpstr>
      <vt:lpstr>          Monthly Finance  Training Series: Toxic Exposure Fund    February 27, 2024  Dr. Rudy Johnson Dr. Karen Block Jason Berlow Erin Olson Kari Points      </vt:lpstr>
      <vt:lpstr>Objectives for Today’s Training</vt:lpstr>
      <vt:lpstr>FY 24 CR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5: Cost Transfer Refresher</vt:lpstr>
      <vt:lpstr>Section 4: Sample Memorandum of Understanding</vt:lpstr>
      <vt:lpstr>Thank You</vt:lpstr>
      <vt:lpstr>Section 805 of PACT ACT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Toxic Exposure Fund</dc:title>
  <dc:subject>Toxic Exposure Fund</dc:subject>
  <dc:creator>VA ORD </dc:creator>
  <cp:keywords>Toxic Exposure Fund</cp:keywords>
  <cp:lastModifiedBy>Rivera, Portia T</cp:lastModifiedBy>
  <cp:revision>421</cp:revision>
  <dcterms:created xsi:type="dcterms:W3CDTF">2023-05-16T19:51:16Z</dcterms:created>
  <dcterms:modified xsi:type="dcterms:W3CDTF">2024-02-28T12:49:46Z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0x01010094118357A4040042BAA3CCFDA003A9A0</vt:lpwstr>
  </property>
  <property fmtid="{D5CDD505-2E9C-101B-9397-08002B2CF9AE}" pid="3" name="MediaServiceImageTags">
    <vt:lpwstr/>
  </property>
</Properties>
</file>